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993" r:id="rId2"/>
    <p:sldId id="1064" r:id="rId3"/>
    <p:sldId id="994" r:id="rId4"/>
    <p:sldId id="699" r:id="rId5"/>
    <p:sldId id="834" r:id="rId6"/>
    <p:sldId id="529" r:id="rId7"/>
    <p:sldId id="786" r:id="rId8"/>
    <p:sldId id="752" r:id="rId9"/>
    <p:sldId id="753" r:id="rId10"/>
    <p:sldId id="754" r:id="rId11"/>
    <p:sldId id="756" r:id="rId12"/>
    <p:sldId id="1004" r:id="rId13"/>
    <p:sldId id="817" r:id="rId14"/>
    <p:sldId id="818" r:id="rId15"/>
    <p:sldId id="1006" r:id="rId16"/>
    <p:sldId id="1007" r:id="rId17"/>
    <p:sldId id="1008" r:id="rId18"/>
    <p:sldId id="1040" r:id="rId19"/>
    <p:sldId id="1041" r:id="rId20"/>
    <p:sldId id="1043" r:id="rId21"/>
    <p:sldId id="1044" r:id="rId22"/>
    <p:sldId id="1050" r:id="rId23"/>
    <p:sldId id="792" r:id="rId24"/>
    <p:sldId id="1058" r:id="rId25"/>
    <p:sldId id="1059" r:id="rId26"/>
    <p:sldId id="1060" r:id="rId27"/>
    <p:sldId id="1061" r:id="rId28"/>
    <p:sldId id="1062" r:id="rId29"/>
    <p:sldId id="1063" r:id="rId30"/>
  </p:sldIdLst>
  <p:sldSz cx="9144000" cy="6858000" type="screen4x3"/>
  <p:notesSz cx="6858000" cy="919956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  <a:srgbClr val="800000"/>
    <a:srgbClr val="CC0066"/>
    <a:srgbClr val="FFCC00"/>
    <a:srgbClr val="CC3300"/>
    <a:srgbClr val="99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938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2388"/>
    </p:cViewPr>
  </p:sorterViewPr>
  <p:notesViewPr>
    <p:cSldViewPr>
      <p:cViewPr varScale="1">
        <p:scale>
          <a:sx n="39" d="100"/>
          <a:sy n="39" d="100"/>
        </p:scale>
        <p:origin x="-1402" y="-83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t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t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76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b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76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b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fld id="{DF1896CE-8C35-4311-AC08-061ABB6546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173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8D87F-8C8B-4BE8-8AD0-A6B7C75959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54C99-4E55-45BF-A5EC-CAAA6DAFC9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55D97-9A9F-4561-9013-8A713AFF4C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7AE090E-5BC0-4BBD-A582-8F3600B6C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CC8B8E-8A11-42A9-AEC5-011E7BBFDC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BAEFD4-14DB-4785-9385-9660B507EE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F0D8F-1598-46FE-91F2-DDD6A32C36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D0B27-9C41-4587-9FEA-D61A25275D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90B05-4C71-41E4-9A6A-3627B0B8AB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95B7E-5642-45CC-9E13-13AEEF9C67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05314-CEDF-41BF-A667-D015B84B98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9AB6C-65A2-464B-9F3F-DC40ACBB4C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0D2B3-F584-48A0-A2F3-F04480A8D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6ABC0-2BC9-478C-AD2F-20830D2C60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</a:defRPr>
            </a:lvl1pPr>
          </a:lstStyle>
          <a:p>
            <a:fld id="{F28387F1-94FB-4BA0-9B69-780EA309BD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210" name="Picture 2" descr="C:\Documents and Settings\imonasterio\My Documents\My Pictures\Pictures\2006\January\Workshop_GreenSeeker\P101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Sensor Based N Management in the Yaqui Valley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63930" y="5029200"/>
            <a:ext cx="5212966" cy="1754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3600" dirty="0" smtClean="0"/>
              <a:t>Ivan Ortiz-Monasterio</a:t>
            </a:r>
          </a:p>
          <a:p>
            <a:r>
              <a:rPr lang="en-US" sz="3600" dirty="0" smtClean="0"/>
              <a:t>CIMMYT</a:t>
            </a:r>
            <a:endParaRPr lang="en-US" sz="3600" dirty="0"/>
          </a:p>
          <a:p>
            <a:r>
              <a:rPr lang="en-US" sz="3600" dirty="0"/>
              <a:t>Oklahoma State </a:t>
            </a:r>
            <a:r>
              <a:rPr lang="en-US" sz="3600" dirty="0" smtClean="0"/>
              <a:t>University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4" name="Picture 2" descr="P10100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52995" name="Rectangle 3"/>
          <p:cNvSpPr>
            <a:spLocks noChangeArrowheads="1"/>
          </p:cNvSpPr>
          <p:nvPr/>
        </p:nvSpPr>
        <p:spPr bwMode="auto">
          <a:xfrm>
            <a:off x="-3175" y="76200"/>
            <a:ext cx="9147175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</a:pPr>
            <a:r>
              <a:rPr lang="en-US" sz="4000">
                <a:solidFill>
                  <a:schemeClr val="tx1"/>
                </a:solidFill>
              </a:rPr>
              <a:t>2. NDVI reading in the N rich strip and the farmer’s field that will be diagnosed </a:t>
            </a:r>
          </a:p>
        </p:txBody>
      </p:sp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0" y="6013450"/>
            <a:ext cx="8359775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/>
              <a:t>Measurement:  As close as possible to the first post plant </a:t>
            </a:r>
          </a:p>
          <a:p>
            <a:pPr algn="l"/>
            <a:r>
              <a:rPr lang="en-US" sz="2800"/>
              <a:t>irrigation but 40 days after planting.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6066" name="Object 2"/>
          <p:cNvGraphicFramePr>
            <a:graphicFrameLocks noChangeAspect="1"/>
          </p:cNvGraphicFramePr>
          <p:nvPr/>
        </p:nvGraphicFramePr>
        <p:xfrm>
          <a:off x="381000" y="1600200"/>
          <a:ext cx="8382000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071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157" r="34027" b="38937"/>
                      <a:stretch>
                        <a:fillRect/>
                      </a:stretch>
                    </p:blipFill>
                    <p:spPr bwMode="auto">
                      <a:xfrm>
                        <a:off x="381000" y="1600200"/>
                        <a:ext cx="8382000" cy="523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6067" name="Rectangle 3"/>
          <p:cNvSpPr>
            <a:spLocks noChangeArrowheads="1"/>
          </p:cNvSpPr>
          <p:nvPr/>
        </p:nvSpPr>
        <p:spPr bwMode="auto">
          <a:xfrm>
            <a:off x="152400" y="-15875"/>
            <a:ext cx="89154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4000">
                <a:solidFill>
                  <a:srgbClr val="FFCC00"/>
                </a:solidFill>
              </a:rPr>
              <a:t>3. Use of the Crop Algorithm to derive a N recommendation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40" name="Picture 4" descr="10m"/>
          <p:cNvPicPr>
            <a:picLocks noChangeAspect="1" noChangeArrowheads="1"/>
          </p:cNvPicPr>
          <p:nvPr/>
        </p:nvPicPr>
        <p:blipFill>
          <a:blip r:embed="rId3" cstate="print"/>
          <a:srcRect r="12500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sp>
        <p:nvSpPr>
          <p:cNvPr id="551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33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800" dirty="0">
                <a:solidFill>
                  <a:schemeClr val="bg1"/>
                </a:solidFill>
              </a:rPr>
              <a:t>RESULTS</a:t>
            </a:r>
          </a:p>
          <a:p>
            <a:pPr algn="ctr">
              <a:buFontTx/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2009-2010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>
                <a:solidFill>
                  <a:srgbClr val="FFCC00"/>
                </a:solidFill>
              </a:rPr>
              <a:t>TECHNOLOGY TRANSFER IN SONORA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CIMMYT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Oklahoma State University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AOASS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PIEAES 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FUNDACION PRODUCE SONORA / COFUPRO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FIRA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SAGARPA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CONACYT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Uniones de Agricultores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59492" name="Line 4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 descr="Copy of Dr Borlaug 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276600"/>
            <a:ext cx="4343400" cy="3257550"/>
          </a:xfrm>
          <a:prstGeom prst="rect">
            <a:avLst/>
          </a:prstGeom>
          <a:noFill/>
        </p:spPr>
      </p:pic>
      <p:graphicFrame>
        <p:nvGraphicFramePr>
          <p:cNvPr id="961584" name="Group 48"/>
          <p:cNvGraphicFramePr>
            <a:graphicFrameLocks noGrp="1"/>
          </p:cNvGraphicFramePr>
          <p:nvPr/>
        </p:nvGraphicFramePr>
        <p:xfrm>
          <a:off x="76200" y="1371600"/>
          <a:ext cx="4800600" cy="5447668"/>
        </p:xfrm>
        <a:graphic>
          <a:graphicData uri="http://schemas.openxmlformats.org/drawingml/2006/table">
            <a:tbl>
              <a:tblPr/>
              <a:tblGrid>
                <a:gridCol w="2362200"/>
                <a:gridCol w="2438400"/>
              </a:tblGrid>
              <a:tr h="973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COOPERATIVE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AOASS     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FARM ADVISERS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Arturo Muñoz </a:t>
                      </a:r>
                      <a:r>
                        <a:rPr kumimoji="0" lang="es-MX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Cañez</a:t>
                      </a: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(coordinador)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Emilio Acosta M.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Julio Galaz Gil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Ramón Gil Cota.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Julio C. Espinoza.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AAVYAC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Carlos Remy 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UCAYVISA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Raúl Salinas 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0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USPRUSS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Carlos Rodríguez 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Manuel Ferra M.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Carlos Quiñones.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UCAMAYO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Manuel H. Alcántar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APRONSA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Ignacio Miranda I.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1580" name="Text Box 44"/>
          <p:cNvSpPr txBox="1">
            <a:spLocks noChangeArrowheads="1"/>
          </p:cNvSpPr>
          <p:nvPr/>
        </p:nvSpPr>
        <p:spPr bwMode="auto">
          <a:xfrm>
            <a:off x="2293938" y="228600"/>
            <a:ext cx="5072062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CC00"/>
                </a:solidFill>
              </a:rPr>
              <a:t>TECHNICAL TEAM</a:t>
            </a:r>
          </a:p>
        </p:txBody>
      </p:sp>
      <p:sp>
        <p:nvSpPr>
          <p:cNvPr id="961581" name="Line 4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1582" name="Text Box 46"/>
          <p:cNvSpPr txBox="1">
            <a:spLocks noChangeArrowheads="1"/>
          </p:cNvSpPr>
          <p:nvPr/>
        </p:nvSpPr>
        <p:spPr bwMode="auto">
          <a:xfrm>
            <a:off x="5165725" y="1063625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961583" name="Text Box 47"/>
          <p:cNvSpPr txBox="1">
            <a:spLocks noChangeArrowheads="1"/>
          </p:cNvSpPr>
          <p:nvPr/>
        </p:nvSpPr>
        <p:spPr bwMode="auto">
          <a:xfrm>
            <a:off x="5318125" y="1452563"/>
            <a:ext cx="293061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dirty="0"/>
              <a:t>CIMMYT</a:t>
            </a:r>
          </a:p>
          <a:p>
            <a:pPr algn="l"/>
            <a:r>
              <a:rPr lang="en-US" sz="2000" dirty="0"/>
              <a:t>Dr. Ivan Ortiz-Monasterio</a:t>
            </a:r>
          </a:p>
          <a:p>
            <a:pPr algn="l"/>
            <a:r>
              <a:rPr lang="en-US" sz="2000" dirty="0"/>
              <a:t>Ing. Maria Elena </a:t>
            </a:r>
            <a:r>
              <a:rPr lang="en-US" sz="2000" dirty="0" smtClean="0"/>
              <a:t>Cardenas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762000" y="1600200"/>
            <a:ext cx="7696200" cy="3886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66FF33"/>
              </a:solidFill>
            </a:endParaRPr>
          </a:p>
        </p:txBody>
      </p:sp>
      <p:sp>
        <p:nvSpPr>
          <p:cNvPr id="752643" name="Rectangle 3"/>
          <p:cNvSpPr>
            <a:spLocks noChangeArrowheads="1"/>
          </p:cNvSpPr>
          <p:nvPr/>
        </p:nvSpPr>
        <p:spPr bwMode="auto">
          <a:xfrm>
            <a:off x="4419600" y="1600200"/>
            <a:ext cx="381000" cy="388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2644" name="Text Box 4"/>
          <p:cNvSpPr txBox="1">
            <a:spLocks noChangeArrowheads="1"/>
          </p:cNvSpPr>
          <p:nvPr/>
        </p:nvSpPr>
        <p:spPr bwMode="auto">
          <a:xfrm>
            <a:off x="4049713" y="0"/>
            <a:ext cx="10556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tx1"/>
                </a:solidFill>
              </a:rPr>
              <a:t>N Rich</a:t>
            </a:r>
          </a:p>
          <a:p>
            <a:pPr eaLnBrk="0" hangingPunct="0"/>
            <a:r>
              <a:rPr lang="en-US" sz="2400">
                <a:solidFill>
                  <a:schemeClr val="tx1"/>
                </a:solidFill>
              </a:rPr>
              <a:t>Strip</a:t>
            </a: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>
            <a:off x="4572000" y="8382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2646" name="Text Box 6"/>
          <p:cNvSpPr txBox="1">
            <a:spLocks noChangeArrowheads="1"/>
          </p:cNvSpPr>
          <p:nvPr/>
        </p:nvSpPr>
        <p:spPr bwMode="auto">
          <a:xfrm>
            <a:off x="5168900" y="3227388"/>
            <a:ext cx="37465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</a:rPr>
              <a:t>Sensor Management</a:t>
            </a:r>
          </a:p>
        </p:txBody>
      </p:sp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1146175" y="3262313"/>
            <a:ext cx="3654425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</a:rPr>
              <a:t>Sensor </a:t>
            </a:r>
          </a:p>
          <a:p>
            <a:pPr algn="l"/>
            <a:r>
              <a:rPr lang="en-US" sz="360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3336925" y="5864225"/>
            <a:ext cx="222368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107 </a:t>
            </a:r>
            <a:r>
              <a:rPr lang="en-US" sz="4000" dirty="0">
                <a:solidFill>
                  <a:schemeClr val="tx1"/>
                </a:solidFill>
              </a:rPr>
              <a:t>fields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066" name="Picture 2" descr="P101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114" name="Picture 2" descr="P101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4400"/>
              <a:t>PROGRAM 2009-2010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-76200" y="1981200"/>
            <a:ext cx="472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7363 hectares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	38% tested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 105 participating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	farmers</a:t>
            </a:r>
          </a:p>
          <a:p>
            <a:pPr marL="342900" indent="-342900">
              <a:spcBef>
                <a:spcPct val="20000"/>
              </a:spcBef>
            </a:pP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316 field with an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	N rich strip</a:t>
            </a:r>
          </a:p>
          <a:p>
            <a:pPr marL="342900" indent="-342900">
              <a:spcBef>
                <a:spcPct val="20000"/>
              </a:spcBef>
            </a:pPr>
            <a:endParaRPr lang="en-US" sz="2800" dirty="0"/>
          </a:p>
        </p:txBody>
      </p:sp>
      <p:pic>
        <p:nvPicPr>
          <p:cNvPr id="10244" name="Picture 5" descr="16m"/>
          <p:cNvPicPr>
            <a:picLocks noChangeAspect="1" noChangeArrowheads="1"/>
          </p:cNvPicPr>
          <p:nvPr/>
        </p:nvPicPr>
        <p:blipFill>
          <a:blip r:embed="rId2" cstate="print"/>
          <a:srcRect l="13333"/>
          <a:stretch>
            <a:fillRect/>
          </a:stretch>
        </p:blipFill>
        <p:spPr bwMode="auto">
          <a:xfrm>
            <a:off x="3962400" y="2514600"/>
            <a:ext cx="49530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47800" y="99366"/>
          <a:ext cx="6946319" cy="6758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455" name="SPW 11.0 Graph" r:id="rId3" imgW="5709240" imgH="4929480" progId="SigmaPlotGraphicObject.10">
                  <p:embed/>
                </p:oleObj>
              </mc:Choice>
              <mc:Fallback>
                <p:oleObj name="SPW 11.0 Graph" r:id="rId3" imgW="5709240" imgH="4929480" progId="SigmaPlotGraphicObject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99366"/>
                        <a:ext cx="6946319" cy="6758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4648200" y="4648200"/>
            <a:ext cx="12192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2000" b="1" dirty="0" err="1">
                <a:solidFill>
                  <a:schemeClr val="tx1"/>
                </a:solidFill>
              </a:rPr>
              <a:t>Difference</a:t>
            </a:r>
            <a:endParaRPr lang="es-MX" sz="2000" b="1" dirty="0">
              <a:solidFill>
                <a:schemeClr val="tx1"/>
              </a:solidFill>
            </a:endParaRPr>
          </a:p>
          <a:p>
            <a:pPr algn="ctr"/>
            <a:r>
              <a:rPr lang="es-MX" sz="2000" b="1" dirty="0">
                <a:solidFill>
                  <a:schemeClr val="tx1"/>
                </a:solidFill>
              </a:rPr>
              <a:t>85 kg </a:t>
            </a:r>
            <a:r>
              <a:rPr lang="es-MX" sz="2000" b="1" dirty="0" smtClean="0">
                <a:solidFill>
                  <a:schemeClr val="tx1"/>
                </a:solidFill>
              </a:rPr>
              <a:t>N/ha</a:t>
            </a:r>
          </a:p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64kgN/ha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807995" y="1700213"/>
            <a:ext cx="8483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107 </a:t>
            </a:r>
            <a:r>
              <a:rPr lang="es-MX" sz="1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Fields</a:t>
            </a:r>
            <a:endPara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67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7" y="3436257"/>
            <a:ext cx="4002767" cy="30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5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8755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65682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Kenya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656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52" y="-747787"/>
            <a:ext cx="1800582" cy="238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56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43" y="3313037"/>
            <a:ext cx="4655457" cy="349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43400" y="6019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Zimbabwe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71" y="59436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Australia</a:t>
            </a:r>
            <a:endParaRPr lang="en-US" sz="28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656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1480"/>
            <a:ext cx="3657601" cy="2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38924" y="19523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China</a:t>
            </a:r>
            <a:endParaRPr lang="en-US" sz="28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656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219200"/>
            <a:ext cx="3428999" cy="257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41057" y="326772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India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69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62954" y="1"/>
          <a:ext cx="7542846" cy="679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503" name="SPW 11.0 Graph" r:id="rId3" imgW="5632920" imgH="5070600" progId="SigmaPlotGraphicObject.10">
                  <p:embed/>
                </p:oleObj>
              </mc:Choice>
              <mc:Fallback>
                <p:oleObj name="SPW 11.0 Graph" r:id="rId3" imgW="5632920" imgH="50706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954" y="1"/>
                        <a:ext cx="7542846" cy="679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662428" y="0"/>
          <a:ext cx="7643371" cy="680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27" name="SPW 11.0 Graph" r:id="rId3" imgW="5483520" imgH="4888080" progId="SigmaPlotGraphicObject.10">
                  <p:embed/>
                </p:oleObj>
              </mc:Choice>
              <mc:Fallback>
                <p:oleObj name="SPW 11.0 Graph" r:id="rId3" imgW="5483520" imgH="4888080" progId="SigmaPlotGraphicObject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28" y="0"/>
                        <a:ext cx="7643371" cy="6809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2286000" y="2286000"/>
            <a:ext cx="457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286000" y="2209800"/>
            <a:ext cx="685800" cy="3505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86000" y="1219200"/>
            <a:ext cx="685800" cy="1143000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7750" y="1447800"/>
            <a:ext cx="1951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60-68 </a:t>
            </a:r>
            <a:r>
              <a:rPr lang="en-US" sz="3200" dirty="0" err="1" smtClean="0">
                <a:solidFill>
                  <a:schemeClr val="tx1"/>
                </a:solidFill>
              </a:rPr>
              <a:t>kgN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632460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86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599" y="6334780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60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2833" y="63347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5833" y="63347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1191" y="633478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fields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4000">
                <a:solidFill>
                  <a:srgbClr val="FFCC00"/>
                </a:solidFill>
              </a:rPr>
              <a:t>N Saving Using the GreenSeeker</a:t>
            </a:r>
            <a:br>
              <a:rPr lang="en-US" sz="4000">
                <a:solidFill>
                  <a:srgbClr val="FFCC00"/>
                </a:solidFill>
              </a:rPr>
            </a:b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84213" y="1125538"/>
            <a:ext cx="77724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    </a:t>
            </a:r>
            <a:r>
              <a:rPr lang="en-US" sz="2400" dirty="0"/>
              <a:t>2007-2008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/>
              <a:t>60 </a:t>
            </a:r>
            <a:r>
              <a:rPr lang="en-US" sz="2400" dirty="0" err="1"/>
              <a:t>kgN</a:t>
            </a:r>
            <a:r>
              <a:rPr lang="en-US" sz="2400" dirty="0"/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1.00 USD/</a:t>
            </a:r>
            <a:r>
              <a:rPr lang="en-US" sz="2400" dirty="0" err="1"/>
              <a:t>kgN</a:t>
            </a:r>
            <a:r>
              <a:rPr lang="en-US" sz="2400" dirty="0"/>
              <a:t> = </a:t>
            </a:r>
            <a:r>
              <a:rPr lang="en-US" sz="2400" dirty="0" smtClean="0"/>
              <a:t>60 </a:t>
            </a:r>
            <a:r>
              <a:rPr lang="en-US" sz="2400" dirty="0"/>
              <a:t>USD/ha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    2008-2009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/>
              <a:t>68 </a:t>
            </a:r>
            <a:r>
              <a:rPr lang="en-US" sz="2400" dirty="0" err="1"/>
              <a:t>kgN</a:t>
            </a:r>
            <a:r>
              <a:rPr lang="en-US" sz="2400" dirty="0"/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1.30 USD/</a:t>
            </a:r>
            <a:r>
              <a:rPr lang="en-US" sz="2400" dirty="0" err="1"/>
              <a:t>kgN</a:t>
            </a:r>
            <a:r>
              <a:rPr lang="en-US" sz="2400" dirty="0"/>
              <a:t>  =  </a:t>
            </a:r>
            <a:r>
              <a:rPr lang="en-US" sz="2400" dirty="0" smtClean="0"/>
              <a:t>88 </a:t>
            </a:r>
            <a:r>
              <a:rPr lang="en-US" sz="2400" dirty="0"/>
              <a:t>USD/ha</a:t>
            </a:r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2009-2010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</a:t>
            </a:r>
            <a:r>
              <a:rPr lang="es-MX" sz="2400" dirty="0" smtClean="0"/>
              <a:t>64kg </a:t>
            </a:r>
            <a:r>
              <a:rPr lang="es-MX" sz="2400" dirty="0"/>
              <a:t>N/ha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1.00 </a:t>
            </a:r>
            <a:r>
              <a:rPr lang="en-US" sz="2400" dirty="0"/>
              <a:t>USD/</a:t>
            </a:r>
            <a:r>
              <a:rPr lang="en-US" sz="2400" dirty="0" err="1"/>
              <a:t>kgN</a:t>
            </a:r>
            <a:r>
              <a:rPr lang="en-US" sz="2400" dirty="0"/>
              <a:t> = </a:t>
            </a:r>
            <a:r>
              <a:rPr lang="en-US" sz="2400" dirty="0" smtClean="0"/>
              <a:t>64 </a:t>
            </a:r>
            <a:r>
              <a:rPr lang="en-US" sz="2400" dirty="0"/>
              <a:t>USD/ha</a:t>
            </a: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74613"/>
            <a:ext cx="9296400" cy="6932613"/>
          </a:xfrm>
          <a:prstGeom prst="rect">
            <a:avLst/>
          </a:prstGeom>
          <a:noFill/>
        </p:spPr>
      </p:pic>
      <p:sp>
        <p:nvSpPr>
          <p:cNvPr id="922629" name="Rectangle 5"/>
          <p:cNvSpPr>
            <a:spLocks noChangeArrowheads="1"/>
          </p:cNvSpPr>
          <p:nvPr/>
        </p:nvSpPr>
        <p:spPr bwMode="auto">
          <a:xfrm>
            <a:off x="304800" y="0"/>
            <a:ext cx="4572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600200" y="16002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1" name="Rectangle 7"/>
          <p:cNvSpPr>
            <a:spLocks noChangeArrowheads="1"/>
          </p:cNvSpPr>
          <p:nvPr/>
        </p:nvSpPr>
        <p:spPr bwMode="auto">
          <a:xfrm>
            <a:off x="4114800" y="3886200"/>
            <a:ext cx="457200" cy="304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2" name="Rectangle 8"/>
          <p:cNvSpPr>
            <a:spLocks noChangeArrowheads="1"/>
          </p:cNvSpPr>
          <p:nvPr/>
        </p:nvSpPr>
        <p:spPr bwMode="auto">
          <a:xfrm>
            <a:off x="2057400" y="22098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2" descr="C:\Documents and Settings\imonasterio\My Documents\My Pictures\Pictures\2009\October\GS_Group_Mex\PA22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1" y="4038600"/>
            <a:ext cx="3759201" cy="2819401"/>
          </a:xfrm>
          <a:prstGeom prst="rect">
            <a:avLst/>
          </a:prstGeom>
          <a:noFill/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87400" y="304800"/>
            <a:ext cx="75184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/>
              <a:t>NATIONAL SENSOR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464" y="0"/>
            <a:ext cx="9273463" cy="707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8"/>
          <p:cNvSpPr>
            <a:spLocks noChangeArrowheads="1"/>
          </p:cNvSpPr>
          <p:nvPr/>
        </p:nvSpPr>
        <p:spPr bwMode="auto">
          <a:xfrm>
            <a:off x="684213" y="4652963"/>
            <a:ext cx="1008062" cy="1512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68538" y="14128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116013" y="7651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086995" y="678359"/>
            <a:ext cx="21579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WHEAT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692275" y="206057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771775" y="24923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708400" y="3860800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4356100" y="3644900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572000" y="376078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4643438" y="404812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5003800" y="404812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5003800" y="426402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84213" y="4708525"/>
            <a:ext cx="1008062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MX" sz="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B.C.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2: Sonora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3: Sinaloa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4: Jalisco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5: Guanajuato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6: Edo. México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7: Querétaro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8: Tlaxcala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9: Puebla</a:t>
            </a: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2"/>
          <p:cNvSpPr>
            <a:spLocks noChangeArrowheads="1"/>
          </p:cNvSpPr>
          <p:nvPr/>
        </p:nvSpPr>
        <p:spPr bwMode="auto">
          <a:xfrm>
            <a:off x="1116013" y="4005263"/>
            <a:ext cx="1079500" cy="21605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399844" y="404813"/>
            <a:ext cx="19704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MAIZE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149607" y="4017963"/>
            <a:ext cx="106311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1: Sonora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2: Sinaloa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3: Chihuahua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4: Jalisco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5: Zacatecas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6: Edo. México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7: Hidalgo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8: D.F.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9: Tlaxcala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10: Puebla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11: Oaxaca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12: Chiapas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13: Tabasco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14: Yucatán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15: Quintana Roo</a:t>
            </a: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051050" y="15573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555875" y="27082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895600" y="19637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543300" y="39798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687763" y="32591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479925" y="41957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4624388" y="39068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4572000" y="4294188"/>
            <a:ext cx="2413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800" b="1"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endParaRPr lang="en-US" sz="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822825" y="42211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824413" y="4408488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5219700" y="4868863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11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6156325" y="4941888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6119813" y="4508500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6948488" y="3789363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14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092950" y="4076700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15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82" name="Picture 2" descr="P101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</p:spPr>
      </p:pic>
      <p:pic>
        <p:nvPicPr>
          <p:cNvPr id="1146883" name="Picture 3" descr="PB27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sp>
        <p:nvSpPr>
          <p:cNvPr id="1146884" name="Rectangle 4"/>
          <p:cNvSpPr>
            <a:spLocks noChangeArrowheads="1"/>
          </p:cNvSpPr>
          <p:nvPr/>
        </p:nvSpPr>
        <p:spPr bwMode="auto">
          <a:xfrm>
            <a:off x="762000" y="411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en-US">
                <a:solidFill>
                  <a:srgbClr val="FFCC00"/>
                </a:solidFill>
              </a:rPr>
              <a:t>GreenSeeker in Maize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C00"/>
                </a:solidFill>
              </a:rPr>
              <a:t>Ten nitrogen experiments over four years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16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Treatment              Preplant N (kg/ha)            Starter N (kg/ha)     Sidedress N (kg/ha) 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1                                  0                                              0                                              0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2                                  200                                           0                                              0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3                                  0                                              40                                             0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4                                  0                                              40                                             30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5                                  0                                              40                                             60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6                                  0                                              40                                             90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7                                  0                                              40                                             120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8                                  0                                              40                                             150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9                                  0                                              40                                             180</a:t>
            </a:r>
          </a:p>
        </p:txBody>
      </p:sp>
      <p:sp>
        <p:nvSpPr>
          <p:cNvPr id="1143812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642" name="Picture 2" descr="http://www.nue.okstate.edu/CIMMYT/100_19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14" y="304800"/>
            <a:ext cx="6915150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968448"/>
            <a:ext cx="8382000" cy="193899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late Dr. Norman Borlaug visits with reporters in a farmer field near Ciudad Obregon, Sonora, Mexico concerning the GreenSeeker N management approach that has now been used in the Yaqui Valley since 2002.  This due to pioneering efforts from Dr. Ivan Ortiz-Monasterio. Attending the field day and announcement included a reporter from the Wall Street Journal, and many press representatives from various regions in Mexico.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422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Pictures\CIMMYT\Starr\P10100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8001000" cy="60007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48768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Sensor Training, Ciudad Obregon, </a:t>
            </a:r>
            <a:r>
              <a:rPr lang="en-US" sz="3600" dirty="0" smtClean="0"/>
              <a:t>Mexico,</a:t>
            </a:r>
          </a:p>
          <a:p>
            <a:r>
              <a:rPr lang="en-US" sz="3600" dirty="0" smtClean="0"/>
              <a:t>Ivan Ortiz-Monasterio, CIMMYT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1937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74613"/>
            <a:ext cx="9296400" cy="6932613"/>
          </a:xfrm>
          <a:prstGeom prst="rect">
            <a:avLst/>
          </a:prstGeom>
          <a:noFill/>
        </p:spPr>
      </p:pic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600200" y="16002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038600"/>
            <a:ext cx="3078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Yaqui Valley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838200" y="2971800"/>
            <a:ext cx="1676400" cy="1524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4690" name="Object 2"/>
          <p:cNvGraphicFramePr>
            <a:graphicFrameLocks noChangeAspect="1"/>
          </p:cNvGraphicFramePr>
          <p:nvPr/>
        </p:nvGraphicFramePr>
        <p:xfrm>
          <a:off x="2362200" y="2365375"/>
          <a:ext cx="4665663" cy="456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695" name="SPW 8.0 Graph" r:id="rId3" imgW="5369040" imgH="5491800" progId="SigmaPlotGraphicObject.10">
                  <p:embed/>
                </p:oleObj>
              </mc:Choice>
              <mc:Fallback>
                <p:oleObj name="SPW 8.0 Graph" r:id="rId3" imgW="5369040" imgH="54918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250"/>
                      <a:stretch>
                        <a:fillRect/>
                      </a:stretch>
                    </p:blipFill>
                    <p:spPr bwMode="auto">
                      <a:xfrm>
                        <a:off x="2362200" y="2365375"/>
                        <a:ext cx="4665663" cy="456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4691" name="Text Box 3"/>
          <p:cNvSpPr txBox="1">
            <a:spLocks noChangeArrowheads="1"/>
          </p:cNvSpPr>
          <p:nvPr/>
        </p:nvSpPr>
        <p:spPr bwMode="auto">
          <a:xfrm>
            <a:off x="1062038" y="152400"/>
            <a:ext cx="7069137" cy="1798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CC00"/>
                </a:solidFill>
              </a:rPr>
              <a:t>Percentage Nitrogen Recovery in </a:t>
            </a:r>
          </a:p>
          <a:p>
            <a:r>
              <a:rPr lang="en-US" sz="4000">
                <a:solidFill>
                  <a:srgbClr val="FFCC00"/>
                </a:solidFill>
              </a:rPr>
              <a:t>Wheat in the Yaqui Valley</a:t>
            </a:r>
          </a:p>
          <a:p>
            <a:r>
              <a:rPr lang="en-US" sz="3200">
                <a:solidFill>
                  <a:srgbClr val="FFCC00"/>
                </a:solidFill>
              </a:rPr>
              <a:t>(average of 30 fields)</a:t>
            </a:r>
          </a:p>
        </p:txBody>
      </p:sp>
      <p:sp>
        <p:nvSpPr>
          <p:cNvPr id="754692" name="Text Box 4"/>
          <p:cNvSpPr txBox="1">
            <a:spLocks noChangeArrowheads="1"/>
          </p:cNvSpPr>
          <p:nvPr/>
        </p:nvSpPr>
        <p:spPr bwMode="auto">
          <a:xfrm>
            <a:off x="3657600" y="4648200"/>
            <a:ext cx="15684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/>
              <a:t>Losses</a:t>
            </a:r>
          </a:p>
        </p:txBody>
      </p:sp>
      <p:sp>
        <p:nvSpPr>
          <p:cNvPr id="754693" name="Text Box 5"/>
          <p:cNvSpPr txBox="1">
            <a:spLocks noChangeArrowheads="1"/>
          </p:cNvSpPr>
          <p:nvPr/>
        </p:nvSpPr>
        <p:spPr bwMode="auto">
          <a:xfrm>
            <a:off x="4619625" y="3733800"/>
            <a:ext cx="1808163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/>
              <a:t>Recovery by </a:t>
            </a:r>
          </a:p>
          <a:p>
            <a:pPr algn="l"/>
            <a:r>
              <a:rPr lang="en-US" sz="2400"/>
              <a:t>the plant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63" y="1524000"/>
            <a:ext cx="6629400" cy="931863"/>
          </a:xfrm>
          <a:noFill/>
          <a:ln/>
        </p:spPr>
        <p:txBody>
          <a:bodyPr lIns="90488" tIns="44450" rIns="90488" bIns="44450" anchor="b"/>
          <a:lstStyle/>
          <a:p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idx="1"/>
          </p:nvPr>
        </p:nvSpPr>
        <p:spPr>
          <a:xfrm>
            <a:off x="881063" y="2895600"/>
            <a:ext cx="6629400" cy="3352800"/>
          </a:xfrm>
          <a:noFill/>
          <a:ln/>
        </p:spPr>
        <p:txBody>
          <a:bodyPr lIns="90488" tIns="44450" rIns="90488" bIns="44450"/>
          <a:lstStyle/>
          <a:p>
            <a:pPr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988164" name="Freeform 4"/>
          <p:cNvSpPr>
            <a:spLocks/>
          </p:cNvSpPr>
          <p:nvPr/>
        </p:nvSpPr>
        <p:spPr bwMode="auto">
          <a:xfrm>
            <a:off x="1414463" y="3886200"/>
            <a:ext cx="5640387" cy="74613"/>
          </a:xfrm>
          <a:custGeom>
            <a:avLst/>
            <a:gdLst/>
            <a:ahLst/>
            <a:cxnLst>
              <a:cxn ang="0">
                <a:pos x="24" y="6"/>
              </a:cxn>
              <a:cxn ang="0">
                <a:pos x="97" y="8"/>
              </a:cxn>
              <a:cxn ang="0">
                <a:pos x="157" y="16"/>
              </a:cxn>
              <a:cxn ang="0">
                <a:pos x="205" y="24"/>
              </a:cxn>
              <a:cxn ang="0">
                <a:pos x="265" y="32"/>
              </a:cxn>
              <a:cxn ang="0">
                <a:pos x="350" y="42"/>
              </a:cxn>
              <a:cxn ang="0">
                <a:pos x="422" y="44"/>
              </a:cxn>
              <a:cxn ang="0">
                <a:pos x="495" y="44"/>
              </a:cxn>
              <a:cxn ang="0">
                <a:pos x="567" y="42"/>
              </a:cxn>
              <a:cxn ang="0">
                <a:pos x="639" y="36"/>
              </a:cxn>
              <a:cxn ang="0">
                <a:pos x="712" y="26"/>
              </a:cxn>
              <a:cxn ang="0">
                <a:pos x="784" y="16"/>
              </a:cxn>
              <a:cxn ang="0">
                <a:pos x="845" y="12"/>
              </a:cxn>
              <a:cxn ang="0">
                <a:pos x="929" y="6"/>
              </a:cxn>
              <a:cxn ang="0">
                <a:pos x="1001" y="6"/>
              </a:cxn>
              <a:cxn ang="0">
                <a:pos x="1073" y="6"/>
              </a:cxn>
              <a:cxn ang="0">
                <a:pos x="1147" y="10"/>
              </a:cxn>
              <a:cxn ang="0">
                <a:pos x="1219" y="14"/>
              </a:cxn>
              <a:cxn ang="0">
                <a:pos x="1291" y="20"/>
              </a:cxn>
              <a:cxn ang="0">
                <a:pos x="1339" y="30"/>
              </a:cxn>
              <a:cxn ang="0">
                <a:pos x="1412" y="40"/>
              </a:cxn>
              <a:cxn ang="0">
                <a:pos x="1484" y="46"/>
              </a:cxn>
              <a:cxn ang="0">
                <a:pos x="1556" y="48"/>
              </a:cxn>
              <a:cxn ang="0">
                <a:pos x="1628" y="44"/>
              </a:cxn>
              <a:cxn ang="0">
                <a:pos x="1701" y="40"/>
              </a:cxn>
              <a:cxn ang="0">
                <a:pos x="1785" y="32"/>
              </a:cxn>
              <a:cxn ang="0">
                <a:pos x="1834" y="22"/>
              </a:cxn>
              <a:cxn ang="0">
                <a:pos x="1894" y="16"/>
              </a:cxn>
              <a:cxn ang="0">
                <a:pos x="1966" y="6"/>
              </a:cxn>
              <a:cxn ang="0">
                <a:pos x="2050" y="4"/>
              </a:cxn>
              <a:cxn ang="0">
                <a:pos x="2136" y="2"/>
              </a:cxn>
              <a:cxn ang="0">
                <a:pos x="2208" y="6"/>
              </a:cxn>
              <a:cxn ang="0">
                <a:pos x="2292" y="12"/>
              </a:cxn>
              <a:cxn ang="0">
                <a:pos x="2352" y="20"/>
              </a:cxn>
              <a:cxn ang="0">
                <a:pos x="2401" y="30"/>
              </a:cxn>
              <a:cxn ang="0">
                <a:pos x="2461" y="38"/>
              </a:cxn>
              <a:cxn ang="0">
                <a:pos x="2521" y="44"/>
              </a:cxn>
              <a:cxn ang="0">
                <a:pos x="2593" y="48"/>
              </a:cxn>
              <a:cxn ang="0">
                <a:pos x="2677" y="44"/>
              </a:cxn>
              <a:cxn ang="0">
                <a:pos x="2763" y="36"/>
              </a:cxn>
              <a:cxn ang="0">
                <a:pos x="2835" y="26"/>
              </a:cxn>
              <a:cxn ang="0">
                <a:pos x="2895" y="16"/>
              </a:cxn>
              <a:cxn ang="0">
                <a:pos x="2956" y="6"/>
              </a:cxn>
              <a:cxn ang="0">
                <a:pos x="3028" y="0"/>
              </a:cxn>
              <a:cxn ang="0">
                <a:pos x="3100" y="0"/>
              </a:cxn>
              <a:cxn ang="0">
                <a:pos x="3172" y="0"/>
              </a:cxn>
              <a:cxn ang="0">
                <a:pos x="3245" y="6"/>
              </a:cxn>
              <a:cxn ang="0">
                <a:pos x="3318" y="14"/>
              </a:cxn>
              <a:cxn ang="0">
                <a:pos x="3402" y="20"/>
              </a:cxn>
              <a:cxn ang="0">
                <a:pos x="3450" y="30"/>
              </a:cxn>
              <a:cxn ang="0">
                <a:pos x="3510" y="36"/>
              </a:cxn>
              <a:cxn ang="0">
                <a:pos x="3583" y="44"/>
              </a:cxn>
              <a:cxn ang="0">
                <a:pos x="3667" y="48"/>
              </a:cxn>
              <a:cxn ang="0">
                <a:pos x="3740" y="40"/>
              </a:cxn>
              <a:cxn ang="0">
                <a:pos x="3800" y="28"/>
              </a:cxn>
              <a:cxn ang="0">
                <a:pos x="3836" y="18"/>
              </a:cxn>
              <a:cxn ang="0">
                <a:pos x="3884" y="10"/>
              </a:cxn>
              <a:cxn ang="0">
                <a:pos x="3945" y="6"/>
              </a:cxn>
              <a:cxn ang="0">
                <a:pos x="4029" y="2"/>
              </a:cxn>
              <a:cxn ang="0">
                <a:pos x="4101" y="2"/>
              </a:cxn>
              <a:cxn ang="0">
                <a:pos x="4165" y="1"/>
              </a:cxn>
            </a:cxnLst>
            <a:rect l="0" t="0" r="r" b="b"/>
            <a:pathLst>
              <a:path w="4166" h="49">
                <a:moveTo>
                  <a:pt x="9" y="1"/>
                </a:moveTo>
                <a:lnTo>
                  <a:pt x="0" y="6"/>
                </a:lnTo>
                <a:lnTo>
                  <a:pt x="24" y="6"/>
                </a:lnTo>
                <a:lnTo>
                  <a:pt x="49" y="6"/>
                </a:lnTo>
                <a:lnTo>
                  <a:pt x="72" y="6"/>
                </a:lnTo>
                <a:lnTo>
                  <a:pt x="97" y="8"/>
                </a:lnTo>
                <a:lnTo>
                  <a:pt x="121" y="10"/>
                </a:lnTo>
                <a:lnTo>
                  <a:pt x="144" y="12"/>
                </a:lnTo>
                <a:lnTo>
                  <a:pt x="157" y="16"/>
                </a:lnTo>
                <a:lnTo>
                  <a:pt x="181" y="18"/>
                </a:lnTo>
                <a:lnTo>
                  <a:pt x="181" y="22"/>
                </a:lnTo>
                <a:lnTo>
                  <a:pt x="205" y="24"/>
                </a:lnTo>
                <a:lnTo>
                  <a:pt x="218" y="28"/>
                </a:lnTo>
                <a:lnTo>
                  <a:pt x="241" y="30"/>
                </a:lnTo>
                <a:lnTo>
                  <a:pt x="265" y="32"/>
                </a:lnTo>
                <a:lnTo>
                  <a:pt x="290" y="36"/>
                </a:lnTo>
                <a:lnTo>
                  <a:pt x="325" y="38"/>
                </a:lnTo>
                <a:lnTo>
                  <a:pt x="350" y="42"/>
                </a:lnTo>
                <a:lnTo>
                  <a:pt x="374" y="42"/>
                </a:lnTo>
                <a:lnTo>
                  <a:pt x="397" y="44"/>
                </a:lnTo>
                <a:lnTo>
                  <a:pt x="422" y="44"/>
                </a:lnTo>
                <a:lnTo>
                  <a:pt x="446" y="44"/>
                </a:lnTo>
                <a:lnTo>
                  <a:pt x="471" y="44"/>
                </a:lnTo>
                <a:lnTo>
                  <a:pt x="495" y="44"/>
                </a:lnTo>
                <a:lnTo>
                  <a:pt x="518" y="42"/>
                </a:lnTo>
                <a:lnTo>
                  <a:pt x="543" y="42"/>
                </a:lnTo>
                <a:lnTo>
                  <a:pt x="567" y="42"/>
                </a:lnTo>
                <a:lnTo>
                  <a:pt x="592" y="40"/>
                </a:lnTo>
                <a:lnTo>
                  <a:pt x="615" y="38"/>
                </a:lnTo>
                <a:lnTo>
                  <a:pt x="639" y="36"/>
                </a:lnTo>
                <a:lnTo>
                  <a:pt x="676" y="32"/>
                </a:lnTo>
                <a:lnTo>
                  <a:pt x="699" y="30"/>
                </a:lnTo>
                <a:lnTo>
                  <a:pt x="712" y="26"/>
                </a:lnTo>
                <a:lnTo>
                  <a:pt x="736" y="24"/>
                </a:lnTo>
                <a:lnTo>
                  <a:pt x="773" y="20"/>
                </a:lnTo>
                <a:lnTo>
                  <a:pt x="784" y="16"/>
                </a:lnTo>
                <a:lnTo>
                  <a:pt x="808" y="16"/>
                </a:lnTo>
                <a:lnTo>
                  <a:pt x="820" y="12"/>
                </a:lnTo>
                <a:lnTo>
                  <a:pt x="845" y="12"/>
                </a:lnTo>
                <a:lnTo>
                  <a:pt x="868" y="10"/>
                </a:lnTo>
                <a:lnTo>
                  <a:pt x="892" y="8"/>
                </a:lnTo>
                <a:lnTo>
                  <a:pt x="929" y="6"/>
                </a:lnTo>
                <a:lnTo>
                  <a:pt x="952" y="6"/>
                </a:lnTo>
                <a:lnTo>
                  <a:pt x="977" y="6"/>
                </a:lnTo>
                <a:lnTo>
                  <a:pt x="1001" y="6"/>
                </a:lnTo>
                <a:lnTo>
                  <a:pt x="1026" y="6"/>
                </a:lnTo>
                <a:lnTo>
                  <a:pt x="1049" y="6"/>
                </a:lnTo>
                <a:lnTo>
                  <a:pt x="1073" y="6"/>
                </a:lnTo>
                <a:lnTo>
                  <a:pt x="1098" y="8"/>
                </a:lnTo>
                <a:lnTo>
                  <a:pt x="1122" y="10"/>
                </a:lnTo>
                <a:lnTo>
                  <a:pt x="1147" y="10"/>
                </a:lnTo>
                <a:lnTo>
                  <a:pt x="1170" y="12"/>
                </a:lnTo>
                <a:lnTo>
                  <a:pt x="1194" y="14"/>
                </a:lnTo>
                <a:lnTo>
                  <a:pt x="1219" y="14"/>
                </a:lnTo>
                <a:lnTo>
                  <a:pt x="1242" y="16"/>
                </a:lnTo>
                <a:lnTo>
                  <a:pt x="1267" y="18"/>
                </a:lnTo>
                <a:lnTo>
                  <a:pt x="1291" y="20"/>
                </a:lnTo>
                <a:lnTo>
                  <a:pt x="1303" y="24"/>
                </a:lnTo>
                <a:lnTo>
                  <a:pt x="1328" y="26"/>
                </a:lnTo>
                <a:lnTo>
                  <a:pt x="1339" y="30"/>
                </a:lnTo>
                <a:lnTo>
                  <a:pt x="1363" y="32"/>
                </a:lnTo>
                <a:lnTo>
                  <a:pt x="1387" y="36"/>
                </a:lnTo>
                <a:lnTo>
                  <a:pt x="1412" y="40"/>
                </a:lnTo>
                <a:lnTo>
                  <a:pt x="1435" y="42"/>
                </a:lnTo>
                <a:lnTo>
                  <a:pt x="1460" y="44"/>
                </a:lnTo>
                <a:lnTo>
                  <a:pt x="1484" y="46"/>
                </a:lnTo>
                <a:lnTo>
                  <a:pt x="1507" y="46"/>
                </a:lnTo>
                <a:lnTo>
                  <a:pt x="1532" y="48"/>
                </a:lnTo>
                <a:lnTo>
                  <a:pt x="1556" y="48"/>
                </a:lnTo>
                <a:lnTo>
                  <a:pt x="1581" y="46"/>
                </a:lnTo>
                <a:lnTo>
                  <a:pt x="1604" y="46"/>
                </a:lnTo>
                <a:lnTo>
                  <a:pt x="1628" y="44"/>
                </a:lnTo>
                <a:lnTo>
                  <a:pt x="1653" y="42"/>
                </a:lnTo>
                <a:lnTo>
                  <a:pt x="1676" y="40"/>
                </a:lnTo>
                <a:lnTo>
                  <a:pt x="1701" y="40"/>
                </a:lnTo>
                <a:lnTo>
                  <a:pt x="1737" y="36"/>
                </a:lnTo>
                <a:lnTo>
                  <a:pt x="1762" y="34"/>
                </a:lnTo>
                <a:lnTo>
                  <a:pt x="1785" y="32"/>
                </a:lnTo>
                <a:lnTo>
                  <a:pt x="1797" y="28"/>
                </a:lnTo>
                <a:lnTo>
                  <a:pt x="1822" y="26"/>
                </a:lnTo>
                <a:lnTo>
                  <a:pt x="1834" y="22"/>
                </a:lnTo>
                <a:lnTo>
                  <a:pt x="1858" y="22"/>
                </a:lnTo>
                <a:lnTo>
                  <a:pt x="1869" y="18"/>
                </a:lnTo>
                <a:lnTo>
                  <a:pt x="1894" y="16"/>
                </a:lnTo>
                <a:lnTo>
                  <a:pt x="1918" y="12"/>
                </a:lnTo>
                <a:lnTo>
                  <a:pt x="1941" y="10"/>
                </a:lnTo>
                <a:lnTo>
                  <a:pt x="1966" y="6"/>
                </a:lnTo>
                <a:lnTo>
                  <a:pt x="1990" y="4"/>
                </a:lnTo>
                <a:lnTo>
                  <a:pt x="2015" y="4"/>
                </a:lnTo>
                <a:lnTo>
                  <a:pt x="2050" y="4"/>
                </a:lnTo>
                <a:lnTo>
                  <a:pt x="2075" y="2"/>
                </a:lnTo>
                <a:lnTo>
                  <a:pt x="2111" y="2"/>
                </a:lnTo>
                <a:lnTo>
                  <a:pt x="2136" y="2"/>
                </a:lnTo>
                <a:lnTo>
                  <a:pt x="2159" y="4"/>
                </a:lnTo>
                <a:lnTo>
                  <a:pt x="2183" y="4"/>
                </a:lnTo>
                <a:lnTo>
                  <a:pt x="2208" y="6"/>
                </a:lnTo>
                <a:lnTo>
                  <a:pt x="2231" y="8"/>
                </a:lnTo>
                <a:lnTo>
                  <a:pt x="2256" y="8"/>
                </a:lnTo>
                <a:lnTo>
                  <a:pt x="2292" y="12"/>
                </a:lnTo>
                <a:lnTo>
                  <a:pt x="2317" y="14"/>
                </a:lnTo>
                <a:lnTo>
                  <a:pt x="2340" y="16"/>
                </a:lnTo>
                <a:lnTo>
                  <a:pt x="2352" y="20"/>
                </a:lnTo>
                <a:lnTo>
                  <a:pt x="2364" y="24"/>
                </a:lnTo>
                <a:lnTo>
                  <a:pt x="2389" y="26"/>
                </a:lnTo>
                <a:lnTo>
                  <a:pt x="2401" y="30"/>
                </a:lnTo>
                <a:lnTo>
                  <a:pt x="2412" y="34"/>
                </a:lnTo>
                <a:lnTo>
                  <a:pt x="2436" y="36"/>
                </a:lnTo>
                <a:lnTo>
                  <a:pt x="2461" y="38"/>
                </a:lnTo>
                <a:lnTo>
                  <a:pt x="2473" y="42"/>
                </a:lnTo>
                <a:lnTo>
                  <a:pt x="2496" y="42"/>
                </a:lnTo>
                <a:lnTo>
                  <a:pt x="2521" y="44"/>
                </a:lnTo>
                <a:lnTo>
                  <a:pt x="2545" y="46"/>
                </a:lnTo>
                <a:lnTo>
                  <a:pt x="2570" y="48"/>
                </a:lnTo>
                <a:lnTo>
                  <a:pt x="2593" y="48"/>
                </a:lnTo>
                <a:lnTo>
                  <a:pt x="2617" y="48"/>
                </a:lnTo>
                <a:lnTo>
                  <a:pt x="2654" y="46"/>
                </a:lnTo>
                <a:lnTo>
                  <a:pt x="2677" y="44"/>
                </a:lnTo>
                <a:lnTo>
                  <a:pt x="2714" y="42"/>
                </a:lnTo>
                <a:lnTo>
                  <a:pt x="2738" y="40"/>
                </a:lnTo>
                <a:lnTo>
                  <a:pt x="2763" y="36"/>
                </a:lnTo>
                <a:lnTo>
                  <a:pt x="2786" y="32"/>
                </a:lnTo>
                <a:lnTo>
                  <a:pt x="2811" y="30"/>
                </a:lnTo>
                <a:lnTo>
                  <a:pt x="2835" y="26"/>
                </a:lnTo>
                <a:lnTo>
                  <a:pt x="2858" y="24"/>
                </a:lnTo>
                <a:lnTo>
                  <a:pt x="2872" y="20"/>
                </a:lnTo>
                <a:lnTo>
                  <a:pt x="2895" y="16"/>
                </a:lnTo>
                <a:lnTo>
                  <a:pt x="2919" y="12"/>
                </a:lnTo>
                <a:lnTo>
                  <a:pt x="2931" y="8"/>
                </a:lnTo>
                <a:lnTo>
                  <a:pt x="2956" y="6"/>
                </a:lnTo>
                <a:lnTo>
                  <a:pt x="2979" y="4"/>
                </a:lnTo>
                <a:lnTo>
                  <a:pt x="3004" y="2"/>
                </a:lnTo>
                <a:lnTo>
                  <a:pt x="3028" y="0"/>
                </a:lnTo>
                <a:lnTo>
                  <a:pt x="3051" y="0"/>
                </a:lnTo>
                <a:lnTo>
                  <a:pt x="3076" y="0"/>
                </a:lnTo>
                <a:lnTo>
                  <a:pt x="3100" y="0"/>
                </a:lnTo>
                <a:lnTo>
                  <a:pt x="3125" y="0"/>
                </a:lnTo>
                <a:lnTo>
                  <a:pt x="3148" y="0"/>
                </a:lnTo>
                <a:lnTo>
                  <a:pt x="3172" y="0"/>
                </a:lnTo>
                <a:lnTo>
                  <a:pt x="3197" y="2"/>
                </a:lnTo>
                <a:lnTo>
                  <a:pt x="3220" y="4"/>
                </a:lnTo>
                <a:lnTo>
                  <a:pt x="3245" y="6"/>
                </a:lnTo>
                <a:lnTo>
                  <a:pt x="3269" y="10"/>
                </a:lnTo>
                <a:lnTo>
                  <a:pt x="3293" y="12"/>
                </a:lnTo>
                <a:lnTo>
                  <a:pt x="3318" y="14"/>
                </a:lnTo>
                <a:lnTo>
                  <a:pt x="3341" y="16"/>
                </a:lnTo>
                <a:lnTo>
                  <a:pt x="3378" y="18"/>
                </a:lnTo>
                <a:lnTo>
                  <a:pt x="3402" y="20"/>
                </a:lnTo>
                <a:lnTo>
                  <a:pt x="3413" y="24"/>
                </a:lnTo>
                <a:lnTo>
                  <a:pt x="3438" y="26"/>
                </a:lnTo>
                <a:lnTo>
                  <a:pt x="3450" y="30"/>
                </a:lnTo>
                <a:lnTo>
                  <a:pt x="3474" y="32"/>
                </a:lnTo>
                <a:lnTo>
                  <a:pt x="3485" y="36"/>
                </a:lnTo>
                <a:lnTo>
                  <a:pt x="3510" y="36"/>
                </a:lnTo>
                <a:lnTo>
                  <a:pt x="3534" y="40"/>
                </a:lnTo>
                <a:lnTo>
                  <a:pt x="3559" y="42"/>
                </a:lnTo>
                <a:lnTo>
                  <a:pt x="3583" y="44"/>
                </a:lnTo>
                <a:lnTo>
                  <a:pt x="3619" y="46"/>
                </a:lnTo>
                <a:lnTo>
                  <a:pt x="3643" y="48"/>
                </a:lnTo>
                <a:lnTo>
                  <a:pt x="3667" y="48"/>
                </a:lnTo>
                <a:lnTo>
                  <a:pt x="3691" y="46"/>
                </a:lnTo>
                <a:lnTo>
                  <a:pt x="3715" y="44"/>
                </a:lnTo>
                <a:lnTo>
                  <a:pt x="3740" y="40"/>
                </a:lnTo>
                <a:lnTo>
                  <a:pt x="3775" y="36"/>
                </a:lnTo>
                <a:lnTo>
                  <a:pt x="3787" y="32"/>
                </a:lnTo>
                <a:lnTo>
                  <a:pt x="3800" y="28"/>
                </a:lnTo>
                <a:lnTo>
                  <a:pt x="3824" y="26"/>
                </a:lnTo>
                <a:lnTo>
                  <a:pt x="3824" y="22"/>
                </a:lnTo>
                <a:lnTo>
                  <a:pt x="3836" y="18"/>
                </a:lnTo>
                <a:lnTo>
                  <a:pt x="3836" y="14"/>
                </a:lnTo>
                <a:lnTo>
                  <a:pt x="3861" y="12"/>
                </a:lnTo>
                <a:lnTo>
                  <a:pt x="3884" y="10"/>
                </a:lnTo>
                <a:lnTo>
                  <a:pt x="3896" y="6"/>
                </a:lnTo>
                <a:lnTo>
                  <a:pt x="3921" y="6"/>
                </a:lnTo>
                <a:lnTo>
                  <a:pt x="3945" y="6"/>
                </a:lnTo>
                <a:lnTo>
                  <a:pt x="3968" y="4"/>
                </a:lnTo>
                <a:lnTo>
                  <a:pt x="3993" y="4"/>
                </a:lnTo>
                <a:lnTo>
                  <a:pt x="4029" y="2"/>
                </a:lnTo>
                <a:lnTo>
                  <a:pt x="4053" y="2"/>
                </a:lnTo>
                <a:lnTo>
                  <a:pt x="4077" y="2"/>
                </a:lnTo>
                <a:lnTo>
                  <a:pt x="4101" y="2"/>
                </a:lnTo>
                <a:lnTo>
                  <a:pt x="4126" y="2"/>
                </a:lnTo>
                <a:lnTo>
                  <a:pt x="4149" y="2"/>
                </a:lnTo>
                <a:lnTo>
                  <a:pt x="4165" y="1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88165" name="Group 5"/>
          <p:cNvGrpSpPr>
            <a:grpSpLocks/>
          </p:cNvGrpSpPr>
          <p:nvPr/>
        </p:nvGrpSpPr>
        <p:grpSpPr bwMode="auto">
          <a:xfrm>
            <a:off x="1119188" y="3748088"/>
            <a:ext cx="487362" cy="681037"/>
            <a:chOff x="582" y="1785"/>
            <a:chExt cx="360" cy="526"/>
          </a:xfrm>
        </p:grpSpPr>
        <p:sp>
          <p:nvSpPr>
            <p:cNvPr id="988166" name="Freeform 6"/>
            <p:cNvSpPr>
              <a:spLocks/>
            </p:cNvSpPr>
            <p:nvPr/>
          </p:nvSpPr>
          <p:spPr bwMode="auto">
            <a:xfrm>
              <a:off x="688" y="1785"/>
              <a:ext cx="117" cy="526"/>
            </a:xfrm>
            <a:custGeom>
              <a:avLst/>
              <a:gdLst/>
              <a:ahLst/>
              <a:cxnLst>
                <a:cxn ang="0">
                  <a:pos x="91" y="14"/>
                </a:cxn>
                <a:cxn ang="0">
                  <a:pos x="67" y="0"/>
                </a:cxn>
                <a:cxn ang="0">
                  <a:pos x="67" y="17"/>
                </a:cxn>
                <a:cxn ang="0">
                  <a:pos x="67" y="34"/>
                </a:cxn>
                <a:cxn ang="0">
                  <a:pos x="67" y="52"/>
                </a:cxn>
                <a:cxn ang="0">
                  <a:pos x="77" y="68"/>
                </a:cxn>
                <a:cxn ang="0">
                  <a:pos x="88" y="86"/>
                </a:cxn>
                <a:cxn ang="0">
                  <a:pos x="88" y="103"/>
                </a:cxn>
                <a:cxn ang="0">
                  <a:pos x="88" y="120"/>
                </a:cxn>
                <a:cxn ang="0">
                  <a:pos x="88" y="138"/>
                </a:cxn>
                <a:cxn ang="0">
                  <a:pos x="88" y="155"/>
                </a:cxn>
                <a:cxn ang="0">
                  <a:pos x="88" y="172"/>
                </a:cxn>
                <a:cxn ang="0">
                  <a:pos x="77" y="189"/>
                </a:cxn>
                <a:cxn ang="0">
                  <a:pos x="67" y="206"/>
                </a:cxn>
                <a:cxn ang="0">
                  <a:pos x="49" y="224"/>
                </a:cxn>
                <a:cxn ang="0">
                  <a:pos x="19" y="241"/>
                </a:cxn>
                <a:cxn ang="0">
                  <a:pos x="9" y="258"/>
                </a:cxn>
                <a:cxn ang="0">
                  <a:pos x="0" y="276"/>
                </a:cxn>
                <a:cxn ang="0">
                  <a:pos x="0" y="293"/>
                </a:cxn>
                <a:cxn ang="0">
                  <a:pos x="9" y="319"/>
                </a:cxn>
                <a:cxn ang="0">
                  <a:pos x="28" y="327"/>
                </a:cxn>
                <a:cxn ang="0">
                  <a:pos x="28" y="344"/>
                </a:cxn>
                <a:cxn ang="0">
                  <a:pos x="39" y="362"/>
                </a:cxn>
                <a:cxn ang="0">
                  <a:pos x="77" y="387"/>
                </a:cxn>
                <a:cxn ang="0">
                  <a:pos x="97" y="405"/>
                </a:cxn>
                <a:cxn ang="0">
                  <a:pos x="116" y="422"/>
                </a:cxn>
                <a:cxn ang="0">
                  <a:pos x="116" y="440"/>
                </a:cxn>
                <a:cxn ang="0">
                  <a:pos x="107" y="457"/>
                </a:cxn>
                <a:cxn ang="0">
                  <a:pos x="97" y="473"/>
                </a:cxn>
                <a:cxn ang="0">
                  <a:pos x="97" y="491"/>
                </a:cxn>
                <a:cxn ang="0">
                  <a:pos x="77" y="508"/>
                </a:cxn>
                <a:cxn ang="0">
                  <a:pos x="67" y="525"/>
                </a:cxn>
              </a:cxnLst>
              <a:rect l="0" t="0" r="r" b="b"/>
              <a:pathLst>
                <a:path w="117" h="526">
                  <a:moveTo>
                    <a:pt x="91" y="14"/>
                  </a:moveTo>
                  <a:lnTo>
                    <a:pt x="67" y="0"/>
                  </a:lnTo>
                  <a:lnTo>
                    <a:pt x="67" y="17"/>
                  </a:lnTo>
                  <a:lnTo>
                    <a:pt x="67" y="34"/>
                  </a:lnTo>
                  <a:lnTo>
                    <a:pt x="67" y="52"/>
                  </a:lnTo>
                  <a:lnTo>
                    <a:pt x="77" y="68"/>
                  </a:lnTo>
                  <a:lnTo>
                    <a:pt x="88" y="86"/>
                  </a:lnTo>
                  <a:lnTo>
                    <a:pt x="88" y="103"/>
                  </a:lnTo>
                  <a:lnTo>
                    <a:pt x="88" y="120"/>
                  </a:lnTo>
                  <a:lnTo>
                    <a:pt x="88" y="138"/>
                  </a:lnTo>
                  <a:lnTo>
                    <a:pt x="88" y="155"/>
                  </a:lnTo>
                  <a:lnTo>
                    <a:pt x="88" y="172"/>
                  </a:lnTo>
                  <a:lnTo>
                    <a:pt x="77" y="189"/>
                  </a:lnTo>
                  <a:lnTo>
                    <a:pt x="67" y="206"/>
                  </a:lnTo>
                  <a:lnTo>
                    <a:pt x="49" y="224"/>
                  </a:lnTo>
                  <a:lnTo>
                    <a:pt x="19" y="241"/>
                  </a:lnTo>
                  <a:lnTo>
                    <a:pt x="9" y="258"/>
                  </a:lnTo>
                  <a:lnTo>
                    <a:pt x="0" y="276"/>
                  </a:lnTo>
                  <a:lnTo>
                    <a:pt x="0" y="293"/>
                  </a:lnTo>
                  <a:lnTo>
                    <a:pt x="9" y="319"/>
                  </a:lnTo>
                  <a:lnTo>
                    <a:pt x="28" y="327"/>
                  </a:lnTo>
                  <a:lnTo>
                    <a:pt x="28" y="344"/>
                  </a:lnTo>
                  <a:lnTo>
                    <a:pt x="39" y="362"/>
                  </a:lnTo>
                  <a:lnTo>
                    <a:pt x="77" y="387"/>
                  </a:lnTo>
                  <a:lnTo>
                    <a:pt x="97" y="405"/>
                  </a:lnTo>
                  <a:lnTo>
                    <a:pt x="116" y="422"/>
                  </a:lnTo>
                  <a:lnTo>
                    <a:pt x="116" y="440"/>
                  </a:lnTo>
                  <a:lnTo>
                    <a:pt x="107" y="457"/>
                  </a:lnTo>
                  <a:lnTo>
                    <a:pt x="97" y="473"/>
                  </a:lnTo>
                  <a:lnTo>
                    <a:pt x="97" y="491"/>
                  </a:lnTo>
                  <a:lnTo>
                    <a:pt x="77" y="508"/>
                  </a:lnTo>
                  <a:lnTo>
                    <a:pt x="67" y="525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67" name="Freeform 7"/>
            <p:cNvSpPr>
              <a:spLocks/>
            </p:cNvSpPr>
            <p:nvPr/>
          </p:nvSpPr>
          <p:spPr bwMode="auto">
            <a:xfrm>
              <a:off x="756" y="1979"/>
              <a:ext cx="186" cy="161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21"/>
                </a:cxn>
                <a:cxn ang="0">
                  <a:pos x="20" y="30"/>
                </a:cxn>
                <a:cxn ang="0">
                  <a:pos x="30" y="47"/>
                </a:cxn>
                <a:cxn ang="0">
                  <a:pos x="49" y="56"/>
                </a:cxn>
                <a:cxn ang="0">
                  <a:pos x="68" y="73"/>
                </a:cxn>
                <a:cxn ang="0">
                  <a:pos x="78" y="90"/>
                </a:cxn>
                <a:cxn ang="0">
                  <a:pos x="88" y="107"/>
                </a:cxn>
                <a:cxn ang="0">
                  <a:pos x="107" y="117"/>
                </a:cxn>
                <a:cxn ang="0">
                  <a:pos x="127" y="125"/>
                </a:cxn>
                <a:cxn ang="0">
                  <a:pos x="146" y="134"/>
                </a:cxn>
                <a:cxn ang="0">
                  <a:pos x="165" y="151"/>
                </a:cxn>
                <a:cxn ang="0">
                  <a:pos x="185" y="160"/>
                </a:cxn>
              </a:cxnLst>
              <a:rect l="0" t="0" r="r" b="b"/>
              <a:pathLst>
                <a:path w="186" h="161">
                  <a:moveTo>
                    <a:pt x="23" y="0"/>
                  </a:moveTo>
                  <a:lnTo>
                    <a:pt x="0" y="21"/>
                  </a:lnTo>
                  <a:lnTo>
                    <a:pt x="20" y="30"/>
                  </a:lnTo>
                  <a:lnTo>
                    <a:pt x="30" y="47"/>
                  </a:lnTo>
                  <a:lnTo>
                    <a:pt x="49" y="56"/>
                  </a:lnTo>
                  <a:lnTo>
                    <a:pt x="68" y="73"/>
                  </a:lnTo>
                  <a:lnTo>
                    <a:pt x="78" y="90"/>
                  </a:lnTo>
                  <a:lnTo>
                    <a:pt x="88" y="107"/>
                  </a:lnTo>
                  <a:lnTo>
                    <a:pt x="107" y="117"/>
                  </a:lnTo>
                  <a:lnTo>
                    <a:pt x="127" y="125"/>
                  </a:lnTo>
                  <a:lnTo>
                    <a:pt x="146" y="134"/>
                  </a:lnTo>
                  <a:lnTo>
                    <a:pt x="165" y="151"/>
                  </a:lnTo>
                  <a:lnTo>
                    <a:pt x="185" y="16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68" name="Freeform 8"/>
            <p:cNvSpPr>
              <a:spLocks/>
            </p:cNvSpPr>
            <p:nvPr/>
          </p:nvSpPr>
          <p:spPr bwMode="auto">
            <a:xfrm>
              <a:off x="582" y="1880"/>
              <a:ext cx="198" cy="147"/>
            </a:xfrm>
            <a:custGeom>
              <a:avLst/>
              <a:gdLst/>
              <a:ahLst/>
              <a:cxnLst>
                <a:cxn ang="0">
                  <a:pos x="197" y="9"/>
                </a:cxn>
                <a:cxn ang="0">
                  <a:pos x="174" y="0"/>
                </a:cxn>
                <a:cxn ang="0">
                  <a:pos x="135" y="25"/>
                </a:cxn>
                <a:cxn ang="0">
                  <a:pos x="106" y="43"/>
                </a:cxn>
                <a:cxn ang="0">
                  <a:pos x="86" y="43"/>
                </a:cxn>
                <a:cxn ang="0">
                  <a:pos x="77" y="60"/>
                </a:cxn>
                <a:cxn ang="0">
                  <a:pos x="67" y="77"/>
                </a:cxn>
                <a:cxn ang="0">
                  <a:pos x="58" y="95"/>
                </a:cxn>
                <a:cxn ang="0">
                  <a:pos x="28" y="103"/>
                </a:cxn>
                <a:cxn ang="0">
                  <a:pos x="19" y="120"/>
                </a:cxn>
                <a:cxn ang="0">
                  <a:pos x="0" y="129"/>
                </a:cxn>
                <a:cxn ang="0">
                  <a:pos x="0" y="146"/>
                </a:cxn>
              </a:cxnLst>
              <a:rect l="0" t="0" r="r" b="b"/>
              <a:pathLst>
                <a:path w="198" h="147">
                  <a:moveTo>
                    <a:pt x="197" y="9"/>
                  </a:moveTo>
                  <a:lnTo>
                    <a:pt x="174" y="0"/>
                  </a:lnTo>
                  <a:lnTo>
                    <a:pt x="135" y="25"/>
                  </a:lnTo>
                  <a:lnTo>
                    <a:pt x="106" y="43"/>
                  </a:lnTo>
                  <a:lnTo>
                    <a:pt x="86" y="43"/>
                  </a:lnTo>
                  <a:lnTo>
                    <a:pt x="77" y="60"/>
                  </a:lnTo>
                  <a:lnTo>
                    <a:pt x="67" y="77"/>
                  </a:lnTo>
                  <a:lnTo>
                    <a:pt x="58" y="95"/>
                  </a:lnTo>
                  <a:lnTo>
                    <a:pt x="28" y="103"/>
                  </a:lnTo>
                  <a:lnTo>
                    <a:pt x="19" y="120"/>
                  </a:lnTo>
                  <a:lnTo>
                    <a:pt x="0" y="129"/>
                  </a:lnTo>
                  <a:lnTo>
                    <a:pt x="0" y="146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69" name="Freeform 9"/>
            <p:cNvSpPr>
              <a:spLocks/>
            </p:cNvSpPr>
            <p:nvPr/>
          </p:nvSpPr>
          <p:spPr bwMode="auto">
            <a:xfrm>
              <a:off x="830" y="2052"/>
              <a:ext cx="102" cy="1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3" y="9"/>
                </a:cxn>
                <a:cxn ang="0">
                  <a:pos x="42" y="9"/>
                </a:cxn>
                <a:cxn ang="0">
                  <a:pos x="62" y="9"/>
                </a:cxn>
                <a:cxn ang="0">
                  <a:pos x="81" y="9"/>
                </a:cxn>
                <a:cxn ang="0">
                  <a:pos x="101" y="0"/>
                </a:cxn>
              </a:cxnLst>
              <a:rect l="0" t="0" r="r" b="b"/>
              <a:pathLst>
                <a:path w="102" h="18">
                  <a:moveTo>
                    <a:pt x="0" y="17"/>
                  </a:moveTo>
                  <a:lnTo>
                    <a:pt x="23" y="9"/>
                  </a:lnTo>
                  <a:lnTo>
                    <a:pt x="42" y="9"/>
                  </a:lnTo>
                  <a:lnTo>
                    <a:pt x="62" y="9"/>
                  </a:lnTo>
                  <a:lnTo>
                    <a:pt x="81" y="9"/>
                  </a:lnTo>
                  <a:lnTo>
                    <a:pt x="10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70" name="Freeform 10"/>
            <p:cNvSpPr>
              <a:spLocks/>
            </p:cNvSpPr>
            <p:nvPr/>
          </p:nvSpPr>
          <p:spPr bwMode="auto">
            <a:xfrm>
              <a:off x="679" y="2159"/>
              <a:ext cx="50" cy="58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8" y="23"/>
                </a:cxn>
                <a:cxn ang="0">
                  <a:pos x="28" y="31"/>
                </a:cxn>
                <a:cxn ang="0">
                  <a:pos x="19" y="48"/>
                </a:cxn>
                <a:cxn ang="0">
                  <a:pos x="0" y="57"/>
                </a:cxn>
              </a:cxnLst>
              <a:rect l="0" t="0" r="r" b="b"/>
              <a:pathLst>
                <a:path w="50" h="58">
                  <a:moveTo>
                    <a:pt x="49" y="0"/>
                  </a:moveTo>
                  <a:lnTo>
                    <a:pt x="48" y="23"/>
                  </a:lnTo>
                  <a:lnTo>
                    <a:pt x="28" y="31"/>
                  </a:lnTo>
                  <a:lnTo>
                    <a:pt x="19" y="48"/>
                  </a:lnTo>
                  <a:lnTo>
                    <a:pt x="0" y="5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71" name="Freeform 11"/>
            <p:cNvSpPr>
              <a:spLocks/>
            </p:cNvSpPr>
            <p:nvPr/>
          </p:nvSpPr>
          <p:spPr bwMode="auto">
            <a:xfrm>
              <a:off x="776" y="1914"/>
              <a:ext cx="88" cy="62"/>
            </a:xfrm>
            <a:custGeom>
              <a:avLst/>
              <a:gdLst/>
              <a:ahLst/>
              <a:cxnLst>
                <a:cxn ang="0">
                  <a:pos x="3" y="21"/>
                </a:cxn>
                <a:cxn ang="0">
                  <a:pos x="0" y="0"/>
                </a:cxn>
                <a:cxn ang="0">
                  <a:pos x="10" y="18"/>
                </a:cxn>
                <a:cxn ang="0">
                  <a:pos x="29" y="18"/>
                </a:cxn>
                <a:cxn ang="0">
                  <a:pos x="38" y="35"/>
                </a:cxn>
                <a:cxn ang="0">
                  <a:pos x="58" y="35"/>
                </a:cxn>
                <a:cxn ang="0">
                  <a:pos x="68" y="53"/>
                </a:cxn>
                <a:cxn ang="0">
                  <a:pos x="87" y="61"/>
                </a:cxn>
              </a:cxnLst>
              <a:rect l="0" t="0" r="r" b="b"/>
              <a:pathLst>
                <a:path w="88" h="62">
                  <a:moveTo>
                    <a:pt x="3" y="21"/>
                  </a:moveTo>
                  <a:lnTo>
                    <a:pt x="0" y="0"/>
                  </a:lnTo>
                  <a:lnTo>
                    <a:pt x="10" y="18"/>
                  </a:lnTo>
                  <a:lnTo>
                    <a:pt x="29" y="18"/>
                  </a:lnTo>
                  <a:lnTo>
                    <a:pt x="38" y="35"/>
                  </a:lnTo>
                  <a:lnTo>
                    <a:pt x="58" y="35"/>
                  </a:lnTo>
                  <a:lnTo>
                    <a:pt x="68" y="53"/>
                  </a:lnTo>
                  <a:lnTo>
                    <a:pt x="87" y="6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8172" name="Rectangle 12"/>
          <p:cNvSpPr>
            <a:spLocks noChangeArrowheads="1"/>
          </p:cNvSpPr>
          <p:nvPr/>
        </p:nvSpPr>
        <p:spPr bwMode="auto">
          <a:xfrm>
            <a:off x="2008188" y="2814638"/>
            <a:ext cx="8429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400">
                <a:solidFill>
                  <a:schemeClr val="accent1"/>
                </a:solidFill>
                <a:latin typeface="Arial" charset="0"/>
              </a:rPr>
              <a:t>Urea</a:t>
            </a:r>
          </a:p>
        </p:txBody>
      </p:sp>
      <p:sp>
        <p:nvSpPr>
          <p:cNvPr id="988173" name="Rectangle 13"/>
          <p:cNvSpPr>
            <a:spLocks noChangeArrowheads="1"/>
          </p:cNvSpPr>
          <p:nvPr/>
        </p:nvSpPr>
        <p:spPr bwMode="auto">
          <a:xfrm>
            <a:off x="1009650" y="5002213"/>
            <a:ext cx="1069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Organic</a:t>
            </a:r>
          </a:p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Matter</a:t>
            </a:r>
          </a:p>
        </p:txBody>
      </p:sp>
      <p:sp>
        <p:nvSpPr>
          <p:cNvPr id="988174" name="Rectangle 14"/>
          <p:cNvSpPr>
            <a:spLocks noChangeArrowheads="1"/>
          </p:cNvSpPr>
          <p:nvPr/>
        </p:nvSpPr>
        <p:spPr bwMode="auto">
          <a:xfrm>
            <a:off x="2940050" y="5016500"/>
            <a:ext cx="10715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en-US" sz="3200" baseline="30000">
                <a:solidFill>
                  <a:schemeClr val="accent1"/>
                </a:solidFill>
                <a:latin typeface="Arial" charset="0"/>
              </a:rPr>
              <a:t>+</a:t>
            </a:r>
          </a:p>
        </p:txBody>
      </p:sp>
      <p:sp>
        <p:nvSpPr>
          <p:cNvPr id="988175" name="Rectangle 15"/>
          <p:cNvSpPr>
            <a:spLocks noChangeArrowheads="1"/>
          </p:cNvSpPr>
          <p:nvPr/>
        </p:nvSpPr>
        <p:spPr bwMode="auto">
          <a:xfrm>
            <a:off x="4876800" y="5016500"/>
            <a:ext cx="10525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NO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sz="4000" baseline="30000">
                <a:solidFill>
                  <a:schemeClr val="accent1"/>
                </a:solidFill>
                <a:latin typeface="Arial" charset="0"/>
              </a:rPr>
              <a:t>-</a:t>
            </a:r>
          </a:p>
        </p:txBody>
      </p:sp>
      <p:sp>
        <p:nvSpPr>
          <p:cNvPr id="988176" name="Rectangle 16"/>
          <p:cNvSpPr>
            <a:spLocks noChangeArrowheads="1"/>
          </p:cNvSpPr>
          <p:nvPr/>
        </p:nvSpPr>
        <p:spPr bwMode="auto">
          <a:xfrm>
            <a:off x="6319838" y="5016500"/>
            <a:ext cx="938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3200">
                <a:solidFill>
                  <a:schemeClr val="accent1"/>
                </a:solidFill>
                <a:latin typeface="Arial" charset="0"/>
              </a:rPr>
              <a:t>O</a:t>
            </a:r>
          </a:p>
        </p:txBody>
      </p:sp>
      <p:sp>
        <p:nvSpPr>
          <p:cNvPr id="988177" name="Line 17"/>
          <p:cNvSpPr>
            <a:spLocks noChangeShapeType="1"/>
          </p:cNvSpPr>
          <p:nvPr/>
        </p:nvSpPr>
        <p:spPr bwMode="auto">
          <a:xfrm>
            <a:off x="3929063" y="5267325"/>
            <a:ext cx="742950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78" name="Line 18"/>
          <p:cNvSpPr>
            <a:spLocks noChangeShapeType="1"/>
          </p:cNvSpPr>
          <p:nvPr/>
        </p:nvSpPr>
        <p:spPr bwMode="auto">
          <a:xfrm>
            <a:off x="5859463" y="5267325"/>
            <a:ext cx="33337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79" name="Line 19"/>
          <p:cNvSpPr>
            <a:spLocks noChangeShapeType="1"/>
          </p:cNvSpPr>
          <p:nvPr/>
        </p:nvSpPr>
        <p:spPr bwMode="auto">
          <a:xfrm flipH="1">
            <a:off x="1260475" y="4654550"/>
            <a:ext cx="71438" cy="3238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0" name="Rectangle 20"/>
          <p:cNvSpPr>
            <a:spLocks noChangeArrowheads="1"/>
          </p:cNvSpPr>
          <p:nvPr/>
        </p:nvSpPr>
        <p:spPr bwMode="auto">
          <a:xfrm>
            <a:off x="7688263" y="5016500"/>
            <a:ext cx="6223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</a:p>
        </p:txBody>
      </p:sp>
      <p:sp>
        <p:nvSpPr>
          <p:cNvPr id="988181" name="Line 21"/>
          <p:cNvSpPr>
            <a:spLocks noChangeShapeType="1"/>
          </p:cNvSpPr>
          <p:nvPr/>
        </p:nvSpPr>
        <p:spPr bwMode="auto">
          <a:xfrm>
            <a:off x="7308850" y="5267325"/>
            <a:ext cx="33178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2" name="Line 22"/>
          <p:cNvSpPr>
            <a:spLocks noChangeShapeType="1"/>
          </p:cNvSpPr>
          <p:nvPr/>
        </p:nvSpPr>
        <p:spPr bwMode="auto">
          <a:xfrm>
            <a:off x="1997075" y="5267325"/>
            <a:ext cx="74453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3" name="Line 23"/>
          <p:cNvSpPr>
            <a:spLocks noChangeShapeType="1"/>
          </p:cNvSpPr>
          <p:nvPr/>
        </p:nvSpPr>
        <p:spPr bwMode="auto">
          <a:xfrm flipV="1">
            <a:off x="6819900" y="2668588"/>
            <a:ext cx="1588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4" name="Line 24"/>
          <p:cNvSpPr>
            <a:spLocks noChangeShapeType="1"/>
          </p:cNvSpPr>
          <p:nvPr/>
        </p:nvSpPr>
        <p:spPr bwMode="auto">
          <a:xfrm flipV="1">
            <a:off x="7945438" y="2668588"/>
            <a:ext cx="1587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5" name="Rectangle 25"/>
          <p:cNvSpPr>
            <a:spLocks noChangeArrowheads="1"/>
          </p:cNvSpPr>
          <p:nvPr/>
        </p:nvSpPr>
        <p:spPr bwMode="auto">
          <a:xfrm>
            <a:off x="3651250" y="5564188"/>
            <a:ext cx="14382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Nitrification</a:t>
            </a:r>
          </a:p>
        </p:txBody>
      </p:sp>
      <p:sp>
        <p:nvSpPr>
          <p:cNvPr id="988186" name="Rectangle 26"/>
          <p:cNvSpPr>
            <a:spLocks noChangeArrowheads="1"/>
          </p:cNvSpPr>
          <p:nvPr/>
        </p:nvSpPr>
        <p:spPr bwMode="auto">
          <a:xfrm>
            <a:off x="5989638" y="5564188"/>
            <a:ext cx="17208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Denitrification</a:t>
            </a:r>
          </a:p>
        </p:txBody>
      </p:sp>
      <p:grpSp>
        <p:nvGrpSpPr>
          <p:cNvPr id="988187" name="Group 27"/>
          <p:cNvGrpSpPr>
            <a:grpSpLocks/>
          </p:cNvGrpSpPr>
          <p:nvPr/>
        </p:nvGrpSpPr>
        <p:grpSpPr bwMode="auto">
          <a:xfrm>
            <a:off x="2339975" y="3343275"/>
            <a:ext cx="469900" cy="163513"/>
            <a:chOff x="1351" y="1530"/>
            <a:chExt cx="347" cy="127"/>
          </a:xfrm>
        </p:grpSpPr>
        <p:sp>
          <p:nvSpPr>
            <p:cNvPr id="988188" name="Oval 28"/>
            <p:cNvSpPr>
              <a:spLocks noChangeArrowheads="1"/>
            </p:cNvSpPr>
            <p:nvPr/>
          </p:nvSpPr>
          <p:spPr bwMode="auto">
            <a:xfrm>
              <a:off x="1351" y="153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89" name="Oval 29"/>
            <p:cNvSpPr>
              <a:spLocks noChangeArrowheads="1"/>
            </p:cNvSpPr>
            <p:nvPr/>
          </p:nvSpPr>
          <p:spPr bwMode="auto">
            <a:xfrm>
              <a:off x="1453" y="162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90" name="Oval 30"/>
            <p:cNvSpPr>
              <a:spLocks noChangeArrowheads="1"/>
            </p:cNvSpPr>
            <p:nvPr/>
          </p:nvSpPr>
          <p:spPr bwMode="auto">
            <a:xfrm>
              <a:off x="1554" y="153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91" name="Oval 31"/>
            <p:cNvSpPr>
              <a:spLocks noChangeArrowheads="1"/>
            </p:cNvSpPr>
            <p:nvPr/>
          </p:nvSpPr>
          <p:spPr bwMode="auto">
            <a:xfrm>
              <a:off x="1656" y="1620"/>
              <a:ext cx="42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8192" name="Line 32"/>
          <p:cNvSpPr>
            <a:spLocks noChangeShapeType="1"/>
          </p:cNvSpPr>
          <p:nvPr/>
        </p:nvSpPr>
        <p:spPr bwMode="auto">
          <a:xfrm>
            <a:off x="2640013" y="3740150"/>
            <a:ext cx="471487" cy="9477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3" name="Rectangle 33"/>
          <p:cNvSpPr>
            <a:spLocks noChangeArrowheads="1"/>
          </p:cNvSpPr>
          <p:nvPr/>
        </p:nvSpPr>
        <p:spPr bwMode="auto">
          <a:xfrm>
            <a:off x="6319838" y="1943100"/>
            <a:ext cx="11477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3200">
                <a:solidFill>
                  <a:schemeClr val="accent1"/>
                </a:solidFill>
                <a:latin typeface="Arial" charset="0"/>
              </a:rPr>
              <a:t>O</a:t>
            </a:r>
          </a:p>
        </p:txBody>
      </p:sp>
      <p:sp>
        <p:nvSpPr>
          <p:cNvPr id="988194" name="Line 34"/>
          <p:cNvSpPr>
            <a:spLocks noChangeShapeType="1"/>
          </p:cNvSpPr>
          <p:nvPr/>
        </p:nvSpPr>
        <p:spPr bwMode="auto">
          <a:xfrm flipV="1">
            <a:off x="4430713" y="2717800"/>
            <a:ext cx="1630362" cy="1865313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5" name="Rectangle 35"/>
          <p:cNvSpPr>
            <a:spLocks noChangeArrowheads="1"/>
          </p:cNvSpPr>
          <p:nvPr/>
        </p:nvSpPr>
        <p:spPr bwMode="auto">
          <a:xfrm>
            <a:off x="7607300" y="1943100"/>
            <a:ext cx="6223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</a:p>
        </p:txBody>
      </p:sp>
      <p:sp>
        <p:nvSpPr>
          <p:cNvPr id="988196" name="Line 36"/>
          <p:cNvSpPr>
            <a:spLocks noChangeShapeType="1"/>
          </p:cNvSpPr>
          <p:nvPr/>
        </p:nvSpPr>
        <p:spPr bwMode="auto">
          <a:xfrm flipV="1">
            <a:off x="4341813" y="2717800"/>
            <a:ext cx="276225" cy="1865313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7" name="Rectangle 37"/>
          <p:cNvSpPr>
            <a:spLocks noChangeArrowheads="1"/>
          </p:cNvSpPr>
          <p:nvPr/>
        </p:nvSpPr>
        <p:spPr bwMode="auto">
          <a:xfrm>
            <a:off x="4359275" y="2014538"/>
            <a:ext cx="100348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 dirty="0" err="1" smtClean="0">
                <a:solidFill>
                  <a:schemeClr val="accent1"/>
                </a:solidFill>
                <a:latin typeface="Arial" charset="0"/>
              </a:rPr>
              <a:t>NOx</a:t>
            </a:r>
            <a:endParaRPr lang="en-US" sz="3200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988198" name="Freeform 38"/>
          <p:cNvSpPr>
            <a:spLocks/>
          </p:cNvSpPr>
          <p:nvPr/>
        </p:nvSpPr>
        <p:spPr bwMode="auto">
          <a:xfrm>
            <a:off x="957263" y="3044825"/>
            <a:ext cx="392112" cy="530225"/>
          </a:xfrm>
          <a:custGeom>
            <a:avLst/>
            <a:gdLst/>
            <a:ahLst/>
            <a:cxnLst>
              <a:cxn ang="0">
                <a:pos x="270" y="387"/>
              </a:cxn>
              <a:cxn ang="0">
                <a:pos x="270" y="354"/>
              </a:cxn>
              <a:cxn ang="0">
                <a:pos x="270" y="319"/>
              </a:cxn>
              <a:cxn ang="0">
                <a:pos x="257" y="293"/>
              </a:cxn>
              <a:cxn ang="0">
                <a:pos x="251" y="258"/>
              </a:cxn>
              <a:cxn ang="0">
                <a:pos x="239" y="224"/>
              </a:cxn>
              <a:cxn ang="0">
                <a:pos x="233" y="189"/>
              </a:cxn>
              <a:cxn ang="0">
                <a:pos x="227" y="155"/>
              </a:cxn>
              <a:cxn ang="0">
                <a:pos x="221" y="120"/>
              </a:cxn>
              <a:cxn ang="0">
                <a:pos x="215" y="86"/>
              </a:cxn>
              <a:cxn ang="0">
                <a:pos x="190" y="95"/>
              </a:cxn>
              <a:cxn ang="0">
                <a:pos x="165" y="120"/>
              </a:cxn>
              <a:cxn ang="0">
                <a:pos x="135" y="146"/>
              </a:cxn>
              <a:cxn ang="0">
                <a:pos x="111" y="172"/>
              </a:cxn>
              <a:cxn ang="0">
                <a:pos x="92" y="189"/>
              </a:cxn>
              <a:cxn ang="0">
                <a:pos x="67" y="224"/>
              </a:cxn>
              <a:cxn ang="0">
                <a:pos x="49" y="241"/>
              </a:cxn>
              <a:cxn ang="0">
                <a:pos x="25" y="258"/>
              </a:cxn>
              <a:cxn ang="0">
                <a:pos x="0" y="276"/>
              </a:cxn>
              <a:cxn ang="0">
                <a:pos x="25" y="258"/>
              </a:cxn>
              <a:cxn ang="0">
                <a:pos x="43" y="233"/>
              </a:cxn>
              <a:cxn ang="0">
                <a:pos x="67" y="198"/>
              </a:cxn>
              <a:cxn ang="0">
                <a:pos x="86" y="172"/>
              </a:cxn>
              <a:cxn ang="0">
                <a:pos x="104" y="146"/>
              </a:cxn>
              <a:cxn ang="0">
                <a:pos x="117" y="120"/>
              </a:cxn>
              <a:cxn ang="0">
                <a:pos x="141" y="86"/>
              </a:cxn>
              <a:cxn ang="0">
                <a:pos x="159" y="52"/>
              </a:cxn>
              <a:cxn ang="0">
                <a:pos x="184" y="17"/>
              </a:cxn>
              <a:cxn ang="0">
                <a:pos x="209" y="0"/>
              </a:cxn>
              <a:cxn ang="0">
                <a:pos x="227" y="25"/>
              </a:cxn>
              <a:cxn ang="0">
                <a:pos x="251" y="25"/>
              </a:cxn>
              <a:cxn ang="0">
                <a:pos x="276" y="25"/>
              </a:cxn>
              <a:cxn ang="0">
                <a:pos x="276" y="34"/>
              </a:cxn>
              <a:cxn ang="0">
                <a:pos x="251" y="43"/>
              </a:cxn>
              <a:cxn ang="0">
                <a:pos x="227" y="60"/>
              </a:cxn>
              <a:cxn ang="0">
                <a:pos x="209" y="95"/>
              </a:cxn>
              <a:cxn ang="0">
                <a:pos x="209" y="95"/>
              </a:cxn>
              <a:cxn ang="0">
                <a:pos x="233" y="77"/>
              </a:cxn>
              <a:cxn ang="0">
                <a:pos x="257" y="60"/>
              </a:cxn>
              <a:cxn ang="0">
                <a:pos x="270" y="86"/>
              </a:cxn>
              <a:cxn ang="0">
                <a:pos x="270" y="120"/>
              </a:cxn>
              <a:cxn ang="0">
                <a:pos x="270" y="163"/>
              </a:cxn>
              <a:cxn ang="0">
                <a:pos x="270" y="198"/>
              </a:cxn>
              <a:cxn ang="0">
                <a:pos x="270" y="233"/>
              </a:cxn>
              <a:cxn ang="0">
                <a:pos x="270" y="267"/>
              </a:cxn>
              <a:cxn ang="0">
                <a:pos x="264" y="301"/>
              </a:cxn>
              <a:cxn ang="0">
                <a:pos x="264" y="336"/>
              </a:cxn>
            </a:cxnLst>
            <a:rect l="0" t="0" r="r" b="b"/>
            <a:pathLst>
              <a:path w="289" h="410">
                <a:moveTo>
                  <a:pt x="265" y="409"/>
                </a:moveTo>
                <a:lnTo>
                  <a:pt x="270" y="387"/>
                </a:lnTo>
                <a:lnTo>
                  <a:pt x="270" y="371"/>
                </a:lnTo>
                <a:lnTo>
                  <a:pt x="270" y="354"/>
                </a:lnTo>
                <a:lnTo>
                  <a:pt x="270" y="336"/>
                </a:lnTo>
                <a:lnTo>
                  <a:pt x="270" y="319"/>
                </a:lnTo>
                <a:lnTo>
                  <a:pt x="270" y="301"/>
                </a:lnTo>
                <a:lnTo>
                  <a:pt x="257" y="293"/>
                </a:lnTo>
                <a:lnTo>
                  <a:pt x="251" y="276"/>
                </a:lnTo>
                <a:lnTo>
                  <a:pt x="251" y="258"/>
                </a:lnTo>
                <a:lnTo>
                  <a:pt x="245" y="241"/>
                </a:lnTo>
                <a:lnTo>
                  <a:pt x="239" y="224"/>
                </a:lnTo>
                <a:lnTo>
                  <a:pt x="239" y="206"/>
                </a:lnTo>
                <a:lnTo>
                  <a:pt x="233" y="189"/>
                </a:lnTo>
                <a:lnTo>
                  <a:pt x="233" y="172"/>
                </a:lnTo>
                <a:lnTo>
                  <a:pt x="227" y="155"/>
                </a:lnTo>
                <a:lnTo>
                  <a:pt x="227" y="138"/>
                </a:lnTo>
                <a:lnTo>
                  <a:pt x="221" y="120"/>
                </a:lnTo>
                <a:lnTo>
                  <a:pt x="221" y="103"/>
                </a:lnTo>
                <a:lnTo>
                  <a:pt x="215" y="86"/>
                </a:lnTo>
                <a:lnTo>
                  <a:pt x="203" y="86"/>
                </a:lnTo>
                <a:lnTo>
                  <a:pt x="190" y="95"/>
                </a:lnTo>
                <a:lnTo>
                  <a:pt x="178" y="112"/>
                </a:lnTo>
                <a:lnTo>
                  <a:pt x="165" y="120"/>
                </a:lnTo>
                <a:lnTo>
                  <a:pt x="153" y="129"/>
                </a:lnTo>
                <a:lnTo>
                  <a:pt x="135" y="146"/>
                </a:lnTo>
                <a:lnTo>
                  <a:pt x="123" y="163"/>
                </a:lnTo>
                <a:lnTo>
                  <a:pt x="111" y="172"/>
                </a:lnTo>
                <a:lnTo>
                  <a:pt x="104" y="189"/>
                </a:lnTo>
                <a:lnTo>
                  <a:pt x="92" y="189"/>
                </a:lnTo>
                <a:lnTo>
                  <a:pt x="80" y="206"/>
                </a:lnTo>
                <a:lnTo>
                  <a:pt x="67" y="224"/>
                </a:lnTo>
                <a:lnTo>
                  <a:pt x="55" y="224"/>
                </a:lnTo>
                <a:lnTo>
                  <a:pt x="49" y="241"/>
                </a:lnTo>
                <a:lnTo>
                  <a:pt x="37" y="241"/>
                </a:lnTo>
                <a:lnTo>
                  <a:pt x="25" y="258"/>
                </a:lnTo>
                <a:lnTo>
                  <a:pt x="13" y="267"/>
                </a:lnTo>
                <a:lnTo>
                  <a:pt x="0" y="276"/>
                </a:lnTo>
                <a:lnTo>
                  <a:pt x="13" y="267"/>
                </a:lnTo>
                <a:lnTo>
                  <a:pt x="25" y="258"/>
                </a:lnTo>
                <a:lnTo>
                  <a:pt x="31" y="241"/>
                </a:lnTo>
                <a:lnTo>
                  <a:pt x="43" y="233"/>
                </a:lnTo>
                <a:lnTo>
                  <a:pt x="55" y="215"/>
                </a:lnTo>
                <a:lnTo>
                  <a:pt x="67" y="198"/>
                </a:lnTo>
                <a:lnTo>
                  <a:pt x="80" y="189"/>
                </a:lnTo>
                <a:lnTo>
                  <a:pt x="86" y="172"/>
                </a:lnTo>
                <a:lnTo>
                  <a:pt x="98" y="163"/>
                </a:lnTo>
                <a:lnTo>
                  <a:pt x="104" y="146"/>
                </a:lnTo>
                <a:lnTo>
                  <a:pt x="117" y="138"/>
                </a:lnTo>
                <a:lnTo>
                  <a:pt x="117" y="120"/>
                </a:lnTo>
                <a:lnTo>
                  <a:pt x="129" y="103"/>
                </a:lnTo>
                <a:lnTo>
                  <a:pt x="141" y="86"/>
                </a:lnTo>
                <a:lnTo>
                  <a:pt x="147" y="68"/>
                </a:lnTo>
                <a:lnTo>
                  <a:pt x="159" y="52"/>
                </a:lnTo>
                <a:lnTo>
                  <a:pt x="172" y="34"/>
                </a:lnTo>
                <a:lnTo>
                  <a:pt x="184" y="17"/>
                </a:lnTo>
                <a:lnTo>
                  <a:pt x="196" y="8"/>
                </a:lnTo>
                <a:lnTo>
                  <a:pt x="209" y="0"/>
                </a:lnTo>
                <a:lnTo>
                  <a:pt x="215" y="17"/>
                </a:lnTo>
                <a:lnTo>
                  <a:pt x="227" y="25"/>
                </a:lnTo>
                <a:lnTo>
                  <a:pt x="239" y="25"/>
                </a:lnTo>
                <a:lnTo>
                  <a:pt x="251" y="25"/>
                </a:lnTo>
                <a:lnTo>
                  <a:pt x="264" y="25"/>
                </a:lnTo>
                <a:lnTo>
                  <a:pt x="276" y="25"/>
                </a:lnTo>
                <a:lnTo>
                  <a:pt x="288" y="25"/>
                </a:lnTo>
                <a:lnTo>
                  <a:pt x="276" y="34"/>
                </a:lnTo>
                <a:lnTo>
                  <a:pt x="264" y="34"/>
                </a:lnTo>
                <a:lnTo>
                  <a:pt x="251" y="43"/>
                </a:lnTo>
                <a:lnTo>
                  <a:pt x="239" y="52"/>
                </a:lnTo>
                <a:lnTo>
                  <a:pt x="227" y="60"/>
                </a:lnTo>
                <a:lnTo>
                  <a:pt x="215" y="77"/>
                </a:lnTo>
                <a:lnTo>
                  <a:pt x="209" y="95"/>
                </a:lnTo>
                <a:lnTo>
                  <a:pt x="196" y="103"/>
                </a:lnTo>
                <a:lnTo>
                  <a:pt x="209" y="95"/>
                </a:lnTo>
                <a:lnTo>
                  <a:pt x="221" y="86"/>
                </a:lnTo>
                <a:lnTo>
                  <a:pt x="233" y="77"/>
                </a:lnTo>
                <a:lnTo>
                  <a:pt x="245" y="68"/>
                </a:lnTo>
                <a:lnTo>
                  <a:pt x="257" y="60"/>
                </a:lnTo>
                <a:lnTo>
                  <a:pt x="270" y="68"/>
                </a:lnTo>
                <a:lnTo>
                  <a:pt x="270" y="86"/>
                </a:lnTo>
                <a:lnTo>
                  <a:pt x="276" y="103"/>
                </a:lnTo>
                <a:lnTo>
                  <a:pt x="270" y="120"/>
                </a:lnTo>
                <a:lnTo>
                  <a:pt x="270" y="146"/>
                </a:lnTo>
                <a:lnTo>
                  <a:pt x="270" y="163"/>
                </a:lnTo>
                <a:lnTo>
                  <a:pt x="270" y="181"/>
                </a:lnTo>
                <a:lnTo>
                  <a:pt x="270" y="198"/>
                </a:lnTo>
                <a:lnTo>
                  <a:pt x="270" y="215"/>
                </a:lnTo>
                <a:lnTo>
                  <a:pt x="270" y="233"/>
                </a:lnTo>
                <a:lnTo>
                  <a:pt x="270" y="250"/>
                </a:lnTo>
                <a:lnTo>
                  <a:pt x="270" y="267"/>
                </a:lnTo>
                <a:lnTo>
                  <a:pt x="264" y="284"/>
                </a:lnTo>
                <a:lnTo>
                  <a:pt x="264" y="301"/>
                </a:lnTo>
                <a:lnTo>
                  <a:pt x="264" y="319"/>
                </a:lnTo>
                <a:lnTo>
                  <a:pt x="264" y="336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199" name="Freeform 39"/>
          <p:cNvSpPr>
            <a:spLocks/>
          </p:cNvSpPr>
          <p:nvPr/>
        </p:nvSpPr>
        <p:spPr bwMode="auto">
          <a:xfrm>
            <a:off x="1355725" y="2771775"/>
            <a:ext cx="473075" cy="446088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8" y="155"/>
              </a:cxn>
              <a:cxn ang="0">
                <a:pos x="18" y="138"/>
              </a:cxn>
              <a:cxn ang="0">
                <a:pos x="18" y="120"/>
              </a:cxn>
              <a:cxn ang="0">
                <a:pos x="27" y="103"/>
              </a:cxn>
              <a:cxn ang="0">
                <a:pos x="27" y="86"/>
              </a:cxn>
              <a:cxn ang="0">
                <a:pos x="18" y="68"/>
              </a:cxn>
              <a:cxn ang="0">
                <a:pos x="18" y="52"/>
              </a:cxn>
              <a:cxn ang="0">
                <a:pos x="18" y="34"/>
              </a:cxn>
              <a:cxn ang="0">
                <a:pos x="18" y="17"/>
              </a:cxn>
              <a:cxn ang="0">
                <a:pos x="18" y="0"/>
              </a:cxn>
              <a:cxn ang="0">
                <a:pos x="37" y="8"/>
              </a:cxn>
              <a:cxn ang="0">
                <a:pos x="57" y="25"/>
              </a:cxn>
              <a:cxn ang="0">
                <a:pos x="76" y="34"/>
              </a:cxn>
              <a:cxn ang="0">
                <a:pos x="85" y="52"/>
              </a:cxn>
              <a:cxn ang="0">
                <a:pos x="105" y="68"/>
              </a:cxn>
              <a:cxn ang="0">
                <a:pos x="115" y="86"/>
              </a:cxn>
              <a:cxn ang="0">
                <a:pos x="134" y="112"/>
              </a:cxn>
              <a:cxn ang="0">
                <a:pos x="154" y="120"/>
              </a:cxn>
              <a:cxn ang="0">
                <a:pos x="163" y="138"/>
              </a:cxn>
              <a:cxn ang="0">
                <a:pos x="192" y="163"/>
              </a:cxn>
              <a:cxn ang="0">
                <a:pos x="202" y="181"/>
              </a:cxn>
              <a:cxn ang="0">
                <a:pos x="212" y="198"/>
              </a:cxn>
              <a:cxn ang="0">
                <a:pos x="231" y="206"/>
              </a:cxn>
              <a:cxn ang="0">
                <a:pos x="231" y="224"/>
              </a:cxn>
              <a:cxn ang="0">
                <a:pos x="251" y="232"/>
              </a:cxn>
              <a:cxn ang="0">
                <a:pos x="260" y="259"/>
              </a:cxn>
              <a:cxn ang="0">
                <a:pos x="279" y="276"/>
              </a:cxn>
              <a:cxn ang="0">
                <a:pos x="299" y="292"/>
              </a:cxn>
              <a:cxn ang="0">
                <a:pos x="309" y="310"/>
              </a:cxn>
              <a:cxn ang="0">
                <a:pos x="328" y="310"/>
              </a:cxn>
              <a:cxn ang="0">
                <a:pos x="337" y="327"/>
              </a:cxn>
              <a:cxn ang="0">
                <a:pos x="348" y="344"/>
              </a:cxn>
              <a:cxn ang="0">
                <a:pos x="328" y="327"/>
              </a:cxn>
              <a:cxn ang="0">
                <a:pos x="309" y="319"/>
              </a:cxn>
              <a:cxn ang="0">
                <a:pos x="299" y="302"/>
              </a:cxn>
              <a:cxn ang="0">
                <a:pos x="279" y="284"/>
              </a:cxn>
              <a:cxn ang="0">
                <a:pos x="260" y="267"/>
              </a:cxn>
              <a:cxn ang="0">
                <a:pos x="240" y="259"/>
              </a:cxn>
              <a:cxn ang="0">
                <a:pos x="221" y="241"/>
              </a:cxn>
              <a:cxn ang="0">
                <a:pos x="202" y="224"/>
              </a:cxn>
              <a:cxn ang="0">
                <a:pos x="182" y="216"/>
              </a:cxn>
              <a:cxn ang="0">
                <a:pos x="173" y="198"/>
              </a:cxn>
              <a:cxn ang="0">
                <a:pos x="154" y="181"/>
              </a:cxn>
              <a:cxn ang="0">
                <a:pos x="134" y="172"/>
              </a:cxn>
              <a:cxn ang="0">
                <a:pos x="124" y="146"/>
              </a:cxn>
              <a:cxn ang="0">
                <a:pos x="105" y="146"/>
              </a:cxn>
              <a:cxn ang="0">
                <a:pos x="95" y="129"/>
              </a:cxn>
              <a:cxn ang="0">
                <a:pos x="85" y="112"/>
              </a:cxn>
              <a:cxn ang="0">
                <a:pos x="66" y="103"/>
              </a:cxn>
              <a:cxn ang="0">
                <a:pos x="47" y="95"/>
              </a:cxn>
              <a:cxn ang="0">
                <a:pos x="27" y="77"/>
              </a:cxn>
            </a:cxnLst>
            <a:rect l="0" t="0" r="r" b="b"/>
            <a:pathLst>
              <a:path w="349" h="345">
                <a:moveTo>
                  <a:pt x="0" y="176"/>
                </a:moveTo>
                <a:lnTo>
                  <a:pt x="8" y="155"/>
                </a:lnTo>
                <a:lnTo>
                  <a:pt x="18" y="138"/>
                </a:lnTo>
                <a:lnTo>
                  <a:pt x="18" y="120"/>
                </a:lnTo>
                <a:lnTo>
                  <a:pt x="27" y="103"/>
                </a:lnTo>
                <a:lnTo>
                  <a:pt x="27" y="86"/>
                </a:lnTo>
                <a:lnTo>
                  <a:pt x="18" y="68"/>
                </a:lnTo>
                <a:lnTo>
                  <a:pt x="18" y="52"/>
                </a:lnTo>
                <a:lnTo>
                  <a:pt x="18" y="34"/>
                </a:lnTo>
                <a:lnTo>
                  <a:pt x="18" y="17"/>
                </a:lnTo>
                <a:lnTo>
                  <a:pt x="18" y="0"/>
                </a:lnTo>
                <a:lnTo>
                  <a:pt x="37" y="8"/>
                </a:lnTo>
                <a:lnTo>
                  <a:pt x="57" y="25"/>
                </a:lnTo>
                <a:lnTo>
                  <a:pt x="76" y="34"/>
                </a:lnTo>
                <a:lnTo>
                  <a:pt x="85" y="52"/>
                </a:lnTo>
                <a:lnTo>
                  <a:pt x="105" y="68"/>
                </a:lnTo>
                <a:lnTo>
                  <a:pt x="115" y="86"/>
                </a:lnTo>
                <a:lnTo>
                  <a:pt x="134" y="112"/>
                </a:lnTo>
                <a:lnTo>
                  <a:pt x="154" y="120"/>
                </a:lnTo>
                <a:lnTo>
                  <a:pt x="163" y="138"/>
                </a:lnTo>
                <a:lnTo>
                  <a:pt x="192" y="163"/>
                </a:lnTo>
                <a:lnTo>
                  <a:pt x="202" y="181"/>
                </a:lnTo>
                <a:lnTo>
                  <a:pt x="212" y="198"/>
                </a:lnTo>
                <a:lnTo>
                  <a:pt x="231" y="206"/>
                </a:lnTo>
                <a:lnTo>
                  <a:pt x="231" y="224"/>
                </a:lnTo>
                <a:lnTo>
                  <a:pt x="251" y="232"/>
                </a:lnTo>
                <a:lnTo>
                  <a:pt x="260" y="259"/>
                </a:lnTo>
                <a:lnTo>
                  <a:pt x="279" y="276"/>
                </a:lnTo>
                <a:lnTo>
                  <a:pt x="299" y="292"/>
                </a:lnTo>
                <a:lnTo>
                  <a:pt x="309" y="310"/>
                </a:lnTo>
                <a:lnTo>
                  <a:pt x="328" y="310"/>
                </a:lnTo>
                <a:lnTo>
                  <a:pt x="337" y="327"/>
                </a:lnTo>
                <a:lnTo>
                  <a:pt x="348" y="344"/>
                </a:lnTo>
                <a:lnTo>
                  <a:pt x="328" y="327"/>
                </a:lnTo>
                <a:lnTo>
                  <a:pt x="309" y="319"/>
                </a:lnTo>
                <a:lnTo>
                  <a:pt x="299" y="302"/>
                </a:lnTo>
                <a:lnTo>
                  <a:pt x="279" y="284"/>
                </a:lnTo>
                <a:lnTo>
                  <a:pt x="260" y="267"/>
                </a:lnTo>
                <a:lnTo>
                  <a:pt x="240" y="259"/>
                </a:lnTo>
                <a:lnTo>
                  <a:pt x="221" y="241"/>
                </a:lnTo>
                <a:lnTo>
                  <a:pt x="202" y="224"/>
                </a:lnTo>
                <a:lnTo>
                  <a:pt x="182" y="216"/>
                </a:lnTo>
                <a:lnTo>
                  <a:pt x="173" y="198"/>
                </a:lnTo>
                <a:lnTo>
                  <a:pt x="154" y="181"/>
                </a:lnTo>
                <a:lnTo>
                  <a:pt x="134" y="172"/>
                </a:lnTo>
                <a:lnTo>
                  <a:pt x="124" y="146"/>
                </a:lnTo>
                <a:lnTo>
                  <a:pt x="105" y="146"/>
                </a:lnTo>
                <a:lnTo>
                  <a:pt x="95" y="129"/>
                </a:lnTo>
                <a:lnTo>
                  <a:pt x="85" y="112"/>
                </a:lnTo>
                <a:lnTo>
                  <a:pt x="66" y="103"/>
                </a:lnTo>
                <a:lnTo>
                  <a:pt x="47" y="95"/>
                </a:lnTo>
                <a:lnTo>
                  <a:pt x="27" y="77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0" name="Freeform 40"/>
          <p:cNvSpPr>
            <a:spLocks/>
          </p:cNvSpPr>
          <p:nvPr/>
        </p:nvSpPr>
        <p:spPr bwMode="auto">
          <a:xfrm>
            <a:off x="1185863" y="1828800"/>
            <a:ext cx="131762" cy="1014413"/>
          </a:xfrm>
          <a:custGeom>
            <a:avLst/>
            <a:gdLst/>
            <a:ahLst/>
            <a:cxnLst>
              <a:cxn ang="0">
                <a:pos x="90" y="755"/>
              </a:cxn>
              <a:cxn ang="0">
                <a:pos x="87" y="712"/>
              </a:cxn>
              <a:cxn ang="0">
                <a:pos x="85" y="666"/>
              </a:cxn>
              <a:cxn ang="0">
                <a:pos x="83" y="624"/>
              </a:cxn>
              <a:cxn ang="0">
                <a:pos x="81" y="578"/>
              </a:cxn>
              <a:cxn ang="0">
                <a:pos x="75" y="531"/>
              </a:cxn>
              <a:cxn ang="0">
                <a:pos x="68" y="489"/>
              </a:cxn>
              <a:cxn ang="0">
                <a:pos x="64" y="443"/>
              </a:cxn>
              <a:cxn ang="0">
                <a:pos x="58" y="397"/>
              </a:cxn>
              <a:cxn ang="0">
                <a:pos x="53" y="351"/>
              </a:cxn>
              <a:cxn ang="0">
                <a:pos x="51" y="308"/>
              </a:cxn>
              <a:cxn ang="0">
                <a:pos x="45" y="262"/>
              </a:cxn>
              <a:cxn ang="0">
                <a:pos x="26" y="241"/>
              </a:cxn>
              <a:cxn ang="0">
                <a:pos x="15" y="202"/>
              </a:cxn>
              <a:cxn ang="0">
                <a:pos x="21" y="184"/>
              </a:cxn>
              <a:cxn ang="0">
                <a:pos x="38" y="223"/>
              </a:cxn>
              <a:cxn ang="0">
                <a:pos x="45" y="266"/>
              </a:cxn>
              <a:cxn ang="0">
                <a:pos x="47" y="237"/>
              </a:cxn>
              <a:cxn ang="0">
                <a:pos x="64" y="198"/>
              </a:cxn>
              <a:cxn ang="0">
                <a:pos x="75" y="198"/>
              </a:cxn>
              <a:cxn ang="0">
                <a:pos x="64" y="241"/>
              </a:cxn>
              <a:cxn ang="0">
                <a:pos x="45" y="273"/>
              </a:cxn>
              <a:cxn ang="0">
                <a:pos x="43" y="230"/>
              </a:cxn>
              <a:cxn ang="0">
                <a:pos x="43" y="188"/>
              </a:cxn>
              <a:cxn ang="0">
                <a:pos x="60" y="149"/>
              </a:cxn>
              <a:cxn ang="0">
                <a:pos x="75" y="145"/>
              </a:cxn>
              <a:cxn ang="0">
                <a:pos x="64" y="188"/>
              </a:cxn>
              <a:cxn ang="0">
                <a:pos x="43" y="216"/>
              </a:cxn>
              <a:cxn ang="0">
                <a:pos x="41" y="174"/>
              </a:cxn>
              <a:cxn ang="0">
                <a:pos x="28" y="149"/>
              </a:cxn>
              <a:cxn ang="0">
                <a:pos x="6" y="117"/>
              </a:cxn>
              <a:cxn ang="0">
                <a:pos x="4" y="149"/>
              </a:cxn>
              <a:cxn ang="0">
                <a:pos x="28" y="188"/>
              </a:cxn>
              <a:cxn ang="0">
                <a:pos x="43" y="188"/>
              </a:cxn>
              <a:cxn ang="0">
                <a:pos x="41" y="145"/>
              </a:cxn>
              <a:cxn ang="0">
                <a:pos x="55" y="110"/>
              </a:cxn>
              <a:cxn ang="0">
                <a:pos x="68" y="106"/>
              </a:cxn>
              <a:cxn ang="0">
                <a:pos x="60" y="149"/>
              </a:cxn>
              <a:cxn ang="0">
                <a:pos x="43" y="159"/>
              </a:cxn>
              <a:cxn ang="0">
                <a:pos x="36" y="117"/>
              </a:cxn>
              <a:cxn ang="0">
                <a:pos x="15" y="85"/>
              </a:cxn>
              <a:cxn ang="0">
                <a:pos x="15" y="128"/>
              </a:cxn>
              <a:cxn ang="0">
                <a:pos x="34" y="156"/>
              </a:cxn>
              <a:cxn ang="0">
                <a:pos x="43" y="131"/>
              </a:cxn>
              <a:cxn ang="0">
                <a:pos x="43" y="89"/>
              </a:cxn>
              <a:cxn ang="0">
                <a:pos x="60" y="53"/>
              </a:cxn>
              <a:cxn ang="0">
                <a:pos x="55" y="96"/>
              </a:cxn>
              <a:cxn ang="0">
                <a:pos x="43" y="110"/>
              </a:cxn>
              <a:cxn ang="0">
                <a:pos x="32" y="67"/>
              </a:cxn>
              <a:cxn ang="0">
                <a:pos x="11" y="53"/>
              </a:cxn>
              <a:cxn ang="0">
                <a:pos x="19" y="92"/>
              </a:cxn>
              <a:cxn ang="0">
                <a:pos x="41" y="103"/>
              </a:cxn>
              <a:cxn ang="0">
                <a:pos x="34" y="64"/>
              </a:cxn>
              <a:cxn ang="0">
                <a:pos x="30" y="21"/>
              </a:cxn>
              <a:cxn ang="0">
                <a:pos x="38" y="21"/>
              </a:cxn>
              <a:cxn ang="0">
                <a:pos x="45" y="64"/>
              </a:cxn>
            </a:cxnLst>
            <a:rect l="0" t="0" r="r" b="b"/>
            <a:pathLst>
              <a:path w="97" h="784">
                <a:moveTo>
                  <a:pt x="96" y="758"/>
                </a:moveTo>
                <a:lnTo>
                  <a:pt x="90" y="783"/>
                </a:lnTo>
                <a:lnTo>
                  <a:pt x="90" y="776"/>
                </a:lnTo>
                <a:lnTo>
                  <a:pt x="90" y="769"/>
                </a:lnTo>
                <a:lnTo>
                  <a:pt x="90" y="762"/>
                </a:lnTo>
                <a:lnTo>
                  <a:pt x="90" y="755"/>
                </a:lnTo>
                <a:lnTo>
                  <a:pt x="90" y="748"/>
                </a:lnTo>
                <a:lnTo>
                  <a:pt x="87" y="740"/>
                </a:lnTo>
                <a:lnTo>
                  <a:pt x="87" y="733"/>
                </a:lnTo>
                <a:lnTo>
                  <a:pt x="87" y="726"/>
                </a:lnTo>
                <a:lnTo>
                  <a:pt x="87" y="719"/>
                </a:lnTo>
                <a:lnTo>
                  <a:pt x="87" y="712"/>
                </a:lnTo>
                <a:lnTo>
                  <a:pt x="85" y="705"/>
                </a:lnTo>
                <a:lnTo>
                  <a:pt x="85" y="698"/>
                </a:lnTo>
                <a:lnTo>
                  <a:pt x="85" y="691"/>
                </a:lnTo>
                <a:lnTo>
                  <a:pt x="85" y="684"/>
                </a:lnTo>
                <a:lnTo>
                  <a:pt x="85" y="677"/>
                </a:lnTo>
                <a:lnTo>
                  <a:pt x="85" y="666"/>
                </a:lnTo>
                <a:lnTo>
                  <a:pt x="85" y="659"/>
                </a:lnTo>
                <a:lnTo>
                  <a:pt x="83" y="652"/>
                </a:lnTo>
                <a:lnTo>
                  <a:pt x="83" y="645"/>
                </a:lnTo>
                <a:lnTo>
                  <a:pt x="83" y="638"/>
                </a:lnTo>
                <a:lnTo>
                  <a:pt x="83" y="631"/>
                </a:lnTo>
                <a:lnTo>
                  <a:pt x="83" y="624"/>
                </a:lnTo>
                <a:lnTo>
                  <a:pt x="83" y="613"/>
                </a:lnTo>
                <a:lnTo>
                  <a:pt x="81" y="606"/>
                </a:lnTo>
                <a:lnTo>
                  <a:pt x="81" y="599"/>
                </a:lnTo>
                <a:lnTo>
                  <a:pt x="81" y="592"/>
                </a:lnTo>
                <a:lnTo>
                  <a:pt x="81" y="585"/>
                </a:lnTo>
                <a:lnTo>
                  <a:pt x="81" y="578"/>
                </a:lnTo>
                <a:lnTo>
                  <a:pt x="79" y="570"/>
                </a:lnTo>
                <a:lnTo>
                  <a:pt x="79" y="563"/>
                </a:lnTo>
                <a:lnTo>
                  <a:pt x="79" y="556"/>
                </a:lnTo>
                <a:lnTo>
                  <a:pt x="79" y="546"/>
                </a:lnTo>
                <a:lnTo>
                  <a:pt x="77" y="539"/>
                </a:lnTo>
                <a:lnTo>
                  <a:pt x="75" y="531"/>
                </a:lnTo>
                <a:lnTo>
                  <a:pt x="75" y="524"/>
                </a:lnTo>
                <a:lnTo>
                  <a:pt x="75" y="517"/>
                </a:lnTo>
                <a:lnTo>
                  <a:pt x="73" y="510"/>
                </a:lnTo>
                <a:lnTo>
                  <a:pt x="70" y="503"/>
                </a:lnTo>
                <a:lnTo>
                  <a:pt x="70" y="496"/>
                </a:lnTo>
                <a:lnTo>
                  <a:pt x="68" y="489"/>
                </a:lnTo>
                <a:lnTo>
                  <a:pt x="68" y="482"/>
                </a:lnTo>
                <a:lnTo>
                  <a:pt x="68" y="475"/>
                </a:lnTo>
                <a:lnTo>
                  <a:pt x="66" y="464"/>
                </a:lnTo>
                <a:lnTo>
                  <a:pt x="66" y="457"/>
                </a:lnTo>
                <a:lnTo>
                  <a:pt x="64" y="450"/>
                </a:lnTo>
                <a:lnTo>
                  <a:pt x="64" y="443"/>
                </a:lnTo>
                <a:lnTo>
                  <a:pt x="62" y="432"/>
                </a:lnTo>
                <a:lnTo>
                  <a:pt x="62" y="425"/>
                </a:lnTo>
                <a:lnTo>
                  <a:pt x="60" y="418"/>
                </a:lnTo>
                <a:lnTo>
                  <a:pt x="60" y="411"/>
                </a:lnTo>
                <a:lnTo>
                  <a:pt x="58" y="404"/>
                </a:lnTo>
                <a:lnTo>
                  <a:pt x="58" y="397"/>
                </a:lnTo>
                <a:lnTo>
                  <a:pt x="58" y="390"/>
                </a:lnTo>
                <a:lnTo>
                  <a:pt x="58" y="383"/>
                </a:lnTo>
                <a:lnTo>
                  <a:pt x="55" y="376"/>
                </a:lnTo>
                <a:lnTo>
                  <a:pt x="55" y="368"/>
                </a:lnTo>
                <a:lnTo>
                  <a:pt x="53" y="358"/>
                </a:lnTo>
                <a:lnTo>
                  <a:pt x="53" y="351"/>
                </a:lnTo>
                <a:lnTo>
                  <a:pt x="53" y="344"/>
                </a:lnTo>
                <a:lnTo>
                  <a:pt x="53" y="337"/>
                </a:lnTo>
                <a:lnTo>
                  <a:pt x="51" y="329"/>
                </a:lnTo>
                <a:lnTo>
                  <a:pt x="51" y="322"/>
                </a:lnTo>
                <a:lnTo>
                  <a:pt x="51" y="315"/>
                </a:lnTo>
                <a:lnTo>
                  <a:pt x="51" y="308"/>
                </a:lnTo>
                <a:lnTo>
                  <a:pt x="49" y="301"/>
                </a:lnTo>
                <a:lnTo>
                  <a:pt x="51" y="294"/>
                </a:lnTo>
                <a:lnTo>
                  <a:pt x="47" y="291"/>
                </a:lnTo>
                <a:lnTo>
                  <a:pt x="45" y="283"/>
                </a:lnTo>
                <a:lnTo>
                  <a:pt x="43" y="276"/>
                </a:lnTo>
                <a:lnTo>
                  <a:pt x="45" y="262"/>
                </a:lnTo>
                <a:lnTo>
                  <a:pt x="41" y="269"/>
                </a:lnTo>
                <a:lnTo>
                  <a:pt x="38" y="262"/>
                </a:lnTo>
                <a:lnTo>
                  <a:pt x="34" y="259"/>
                </a:lnTo>
                <a:lnTo>
                  <a:pt x="32" y="252"/>
                </a:lnTo>
                <a:lnTo>
                  <a:pt x="28" y="248"/>
                </a:lnTo>
                <a:lnTo>
                  <a:pt x="26" y="241"/>
                </a:lnTo>
                <a:lnTo>
                  <a:pt x="23" y="234"/>
                </a:lnTo>
                <a:lnTo>
                  <a:pt x="21" y="227"/>
                </a:lnTo>
                <a:lnTo>
                  <a:pt x="17" y="223"/>
                </a:lnTo>
                <a:lnTo>
                  <a:pt x="17" y="216"/>
                </a:lnTo>
                <a:lnTo>
                  <a:pt x="15" y="209"/>
                </a:lnTo>
                <a:lnTo>
                  <a:pt x="15" y="202"/>
                </a:lnTo>
                <a:lnTo>
                  <a:pt x="13" y="195"/>
                </a:lnTo>
                <a:lnTo>
                  <a:pt x="13" y="188"/>
                </a:lnTo>
                <a:lnTo>
                  <a:pt x="13" y="181"/>
                </a:lnTo>
                <a:lnTo>
                  <a:pt x="13" y="174"/>
                </a:lnTo>
                <a:lnTo>
                  <a:pt x="15" y="181"/>
                </a:lnTo>
                <a:lnTo>
                  <a:pt x="21" y="184"/>
                </a:lnTo>
                <a:lnTo>
                  <a:pt x="26" y="188"/>
                </a:lnTo>
                <a:lnTo>
                  <a:pt x="28" y="195"/>
                </a:lnTo>
                <a:lnTo>
                  <a:pt x="32" y="198"/>
                </a:lnTo>
                <a:lnTo>
                  <a:pt x="34" y="205"/>
                </a:lnTo>
                <a:lnTo>
                  <a:pt x="36" y="213"/>
                </a:lnTo>
                <a:lnTo>
                  <a:pt x="38" y="223"/>
                </a:lnTo>
                <a:lnTo>
                  <a:pt x="43" y="230"/>
                </a:lnTo>
                <a:lnTo>
                  <a:pt x="43" y="237"/>
                </a:lnTo>
                <a:lnTo>
                  <a:pt x="45" y="244"/>
                </a:lnTo>
                <a:lnTo>
                  <a:pt x="45" y="252"/>
                </a:lnTo>
                <a:lnTo>
                  <a:pt x="45" y="259"/>
                </a:lnTo>
                <a:lnTo>
                  <a:pt x="45" y="266"/>
                </a:lnTo>
                <a:lnTo>
                  <a:pt x="45" y="273"/>
                </a:lnTo>
                <a:lnTo>
                  <a:pt x="45" y="266"/>
                </a:lnTo>
                <a:lnTo>
                  <a:pt x="45" y="259"/>
                </a:lnTo>
                <a:lnTo>
                  <a:pt x="45" y="252"/>
                </a:lnTo>
                <a:lnTo>
                  <a:pt x="45" y="244"/>
                </a:lnTo>
                <a:lnTo>
                  <a:pt x="47" y="237"/>
                </a:lnTo>
                <a:lnTo>
                  <a:pt x="49" y="230"/>
                </a:lnTo>
                <a:lnTo>
                  <a:pt x="51" y="223"/>
                </a:lnTo>
                <a:lnTo>
                  <a:pt x="53" y="216"/>
                </a:lnTo>
                <a:lnTo>
                  <a:pt x="55" y="209"/>
                </a:lnTo>
                <a:lnTo>
                  <a:pt x="60" y="202"/>
                </a:lnTo>
                <a:lnTo>
                  <a:pt x="64" y="198"/>
                </a:lnTo>
                <a:lnTo>
                  <a:pt x="68" y="195"/>
                </a:lnTo>
                <a:lnTo>
                  <a:pt x="70" y="188"/>
                </a:lnTo>
                <a:lnTo>
                  <a:pt x="75" y="188"/>
                </a:lnTo>
                <a:lnTo>
                  <a:pt x="79" y="184"/>
                </a:lnTo>
                <a:lnTo>
                  <a:pt x="77" y="191"/>
                </a:lnTo>
                <a:lnTo>
                  <a:pt x="75" y="198"/>
                </a:lnTo>
                <a:lnTo>
                  <a:pt x="73" y="205"/>
                </a:lnTo>
                <a:lnTo>
                  <a:pt x="73" y="213"/>
                </a:lnTo>
                <a:lnTo>
                  <a:pt x="70" y="220"/>
                </a:lnTo>
                <a:lnTo>
                  <a:pt x="68" y="227"/>
                </a:lnTo>
                <a:lnTo>
                  <a:pt x="66" y="234"/>
                </a:lnTo>
                <a:lnTo>
                  <a:pt x="64" y="241"/>
                </a:lnTo>
                <a:lnTo>
                  <a:pt x="62" y="248"/>
                </a:lnTo>
                <a:lnTo>
                  <a:pt x="60" y="255"/>
                </a:lnTo>
                <a:lnTo>
                  <a:pt x="55" y="259"/>
                </a:lnTo>
                <a:lnTo>
                  <a:pt x="53" y="266"/>
                </a:lnTo>
                <a:lnTo>
                  <a:pt x="49" y="269"/>
                </a:lnTo>
                <a:lnTo>
                  <a:pt x="45" y="273"/>
                </a:lnTo>
                <a:lnTo>
                  <a:pt x="43" y="266"/>
                </a:lnTo>
                <a:lnTo>
                  <a:pt x="43" y="259"/>
                </a:lnTo>
                <a:lnTo>
                  <a:pt x="43" y="252"/>
                </a:lnTo>
                <a:lnTo>
                  <a:pt x="43" y="244"/>
                </a:lnTo>
                <a:lnTo>
                  <a:pt x="43" y="237"/>
                </a:lnTo>
                <a:lnTo>
                  <a:pt x="43" y="230"/>
                </a:lnTo>
                <a:lnTo>
                  <a:pt x="43" y="223"/>
                </a:lnTo>
                <a:lnTo>
                  <a:pt x="43" y="216"/>
                </a:lnTo>
                <a:lnTo>
                  <a:pt x="43" y="209"/>
                </a:lnTo>
                <a:lnTo>
                  <a:pt x="43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5" y="174"/>
                </a:lnTo>
                <a:lnTo>
                  <a:pt x="49" y="167"/>
                </a:lnTo>
                <a:lnTo>
                  <a:pt x="53" y="159"/>
                </a:lnTo>
                <a:lnTo>
                  <a:pt x="58" y="156"/>
                </a:lnTo>
                <a:lnTo>
                  <a:pt x="60" y="149"/>
                </a:lnTo>
                <a:lnTo>
                  <a:pt x="64" y="145"/>
                </a:lnTo>
                <a:lnTo>
                  <a:pt x="66" y="138"/>
                </a:lnTo>
                <a:lnTo>
                  <a:pt x="70" y="135"/>
                </a:lnTo>
                <a:lnTo>
                  <a:pt x="75" y="131"/>
                </a:lnTo>
                <a:lnTo>
                  <a:pt x="75" y="138"/>
                </a:lnTo>
                <a:lnTo>
                  <a:pt x="75" y="145"/>
                </a:lnTo>
                <a:lnTo>
                  <a:pt x="73" y="152"/>
                </a:lnTo>
                <a:lnTo>
                  <a:pt x="70" y="159"/>
                </a:lnTo>
                <a:lnTo>
                  <a:pt x="70" y="167"/>
                </a:lnTo>
                <a:lnTo>
                  <a:pt x="68" y="174"/>
                </a:lnTo>
                <a:lnTo>
                  <a:pt x="66" y="181"/>
                </a:lnTo>
                <a:lnTo>
                  <a:pt x="64" y="188"/>
                </a:lnTo>
                <a:lnTo>
                  <a:pt x="62" y="195"/>
                </a:lnTo>
                <a:lnTo>
                  <a:pt x="58" y="198"/>
                </a:lnTo>
                <a:lnTo>
                  <a:pt x="55" y="205"/>
                </a:lnTo>
                <a:lnTo>
                  <a:pt x="51" y="209"/>
                </a:lnTo>
                <a:lnTo>
                  <a:pt x="47" y="213"/>
                </a:lnTo>
                <a:lnTo>
                  <a:pt x="43" y="216"/>
                </a:lnTo>
                <a:lnTo>
                  <a:pt x="41" y="209"/>
                </a:lnTo>
                <a:lnTo>
                  <a:pt x="41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1" y="174"/>
                </a:lnTo>
                <a:lnTo>
                  <a:pt x="38" y="167"/>
                </a:lnTo>
                <a:lnTo>
                  <a:pt x="36" y="159"/>
                </a:lnTo>
                <a:lnTo>
                  <a:pt x="32" y="156"/>
                </a:lnTo>
                <a:lnTo>
                  <a:pt x="34" y="145"/>
                </a:lnTo>
                <a:lnTo>
                  <a:pt x="32" y="152"/>
                </a:lnTo>
                <a:lnTo>
                  <a:pt x="28" y="149"/>
                </a:lnTo>
                <a:lnTo>
                  <a:pt x="28" y="142"/>
                </a:lnTo>
                <a:lnTo>
                  <a:pt x="23" y="135"/>
                </a:lnTo>
                <a:lnTo>
                  <a:pt x="19" y="128"/>
                </a:lnTo>
                <a:lnTo>
                  <a:pt x="15" y="120"/>
                </a:lnTo>
                <a:lnTo>
                  <a:pt x="11" y="117"/>
                </a:lnTo>
                <a:lnTo>
                  <a:pt x="6" y="117"/>
                </a:lnTo>
                <a:lnTo>
                  <a:pt x="2" y="113"/>
                </a:lnTo>
                <a:lnTo>
                  <a:pt x="2" y="120"/>
                </a:lnTo>
                <a:lnTo>
                  <a:pt x="0" y="128"/>
                </a:lnTo>
                <a:lnTo>
                  <a:pt x="0" y="135"/>
                </a:lnTo>
                <a:lnTo>
                  <a:pt x="2" y="142"/>
                </a:lnTo>
                <a:lnTo>
                  <a:pt x="4" y="149"/>
                </a:lnTo>
                <a:lnTo>
                  <a:pt x="9" y="156"/>
                </a:lnTo>
                <a:lnTo>
                  <a:pt x="13" y="163"/>
                </a:lnTo>
                <a:lnTo>
                  <a:pt x="15" y="170"/>
                </a:lnTo>
                <a:lnTo>
                  <a:pt x="19" y="177"/>
                </a:lnTo>
                <a:lnTo>
                  <a:pt x="23" y="184"/>
                </a:lnTo>
                <a:lnTo>
                  <a:pt x="28" y="188"/>
                </a:lnTo>
                <a:lnTo>
                  <a:pt x="30" y="195"/>
                </a:lnTo>
                <a:lnTo>
                  <a:pt x="34" y="195"/>
                </a:lnTo>
                <a:lnTo>
                  <a:pt x="38" y="198"/>
                </a:lnTo>
                <a:lnTo>
                  <a:pt x="43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3" y="174"/>
                </a:lnTo>
                <a:lnTo>
                  <a:pt x="43" y="167"/>
                </a:lnTo>
                <a:lnTo>
                  <a:pt x="41" y="159"/>
                </a:lnTo>
                <a:lnTo>
                  <a:pt x="41" y="152"/>
                </a:lnTo>
                <a:lnTo>
                  <a:pt x="41" y="145"/>
                </a:lnTo>
                <a:lnTo>
                  <a:pt x="41" y="138"/>
                </a:lnTo>
                <a:lnTo>
                  <a:pt x="43" y="131"/>
                </a:lnTo>
                <a:lnTo>
                  <a:pt x="45" y="124"/>
                </a:lnTo>
                <a:lnTo>
                  <a:pt x="49" y="120"/>
                </a:lnTo>
                <a:lnTo>
                  <a:pt x="51" y="113"/>
                </a:lnTo>
                <a:lnTo>
                  <a:pt x="55" y="110"/>
                </a:lnTo>
                <a:lnTo>
                  <a:pt x="58" y="103"/>
                </a:lnTo>
                <a:lnTo>
                  <a:pt x="62" y="99"/>
                </a:lnTo>
                <a:lnTo>
                  <a:pt x="64" y="92"/>
                </a:lnTo>
                <a:lnTo>
                  <a:pt x="68" y="92"/>
                </a:lnTo>
                <a:lnTo>
                  <a:pt x="68" y="99"/>
                </a:lnTo>
                <a:lnTo>
                  <a:pt x="68" y="106"/>
                </a:lnTo>
                <a:lnTo>
                  <a:pt x="66" y="113"/>
                </a:lnTo>
                <a:lnTo>
                  <a:pt x="66" y="120"/>
                </a:lnTo>
                <a:lnTo>
                  <a:pt x="66" y="128"/>
                </a:lnTo>
                <a:lnTo>
                  <a:pt x="64" y="135"/>
                </a:lnTo>
                <a:lnTo>
                  <a:pt x="62" y="142"/>
                </a:lnTo>
                <a:lnTo>
                  <a:pt x="60" y="149"/>
                </a:lnTo>
                <a:lnTo>
                  <a:pt x="55" y="152"/>
                </a:lnTo>
                <a:lnTo>
                  <a:pt x="55" y="159"/>
                </a:lnTo>
                <a:lnTo>
                  <a:pt x="51" y="163"/>
                </a:lnTo>
                <a:lnTo>
                  <a:pt x="47" y="167"/>
                </a:lnTo>
                <a:lnTo>
                  <a:pt x="43" y="167"/>
                </a:lnTo>
                <a:lnTo>
                  <a:pt x="43" y="159"/>
                </a:lnTo>
                <a:lnTo>
                  <a:pt x="41" y="152"/>
                </a:lnTo>
                <a:lnTo>
                  <a:pt x="41" y="145"/>
                </a:lnTo>
                <a:lnTo>
                  <a:pt x="41" y="138"/>
                </a:lnTo>
                <a:lnTo>
                  <a:pt x="38" y="131"/>
                </a:lnTo>
                <a:lnTo>
                  <a:pt x="38" y="124"/>
                </a:lnTo>
                <a:lnTo>
                  <a:pt x="36" y="117"/>
                </a:lnTo>
                <a:lnTo>
                  <a:pt x="32" y="110"/>
                </a:lnTo>
                <a:lnTo>
                  <a:pt x="30" y="103"/>
                </a:lnTo>
                <a:lnTo>
                  <a:pt x="26" y="99"/>
                </a:lnTo>
                <a:lnTo>
                  <a:pt x="23" y="92"/>
                </a:lnTo>
                <a:lnTo>
                  <a:pt x="19" y="89"/>
                </a:lnTo>
                <a:lnTo>
                  <a:pt x="15" y="85"/>
                </a:lnTo>
                <a:lnTo>
                  <a:pt x="13" y="92"/>
                </a:lnTo>
                <a:lnTo>
                  <a:pt x="11" y="99"/>
                </a:lnTo>
                <a:lnTo>
                  <a:pt x="11" y="106"/>
                </a:lnTo>
                <a:lnTo>
                  <a:pt x="11" y="113"/>
                </a:lnTo>
                <a:lnTo>
                  <a:pt x="13" y="120"/>
                </a:lnTo>
                <a:lnTo>
                  <a:pt x="15" y="128"/>
                </a:lnTo>
                <a:lnTo>
                  <a:pt x="15" y="135"/>
                </a:lnTo>
                <a:lnTo>
                  <a:pt x="19" y="138"/>
                </a:lnTo>
                <a:lnTo>
                  <a:pt x="21" y="145"/>
                </a:lnTo>
                <a:lnTo>
                  <a:pt x="26" y="149"/>
                </a:lnTo>
                <a:lnTo>
                  <a:pt x="30" y="152"/>
                </a:lnTo>
                <a:lnTo>
                  <a:pt x="34" y="156"/>
                </a:lnTo>
                <a:lnTo>
                  <a:pt x="38" y="159"/>
                </a:lnTo>
                <a:lnTo>
                  <a:pt x="43" y="159"/>
                </a:lnTo>
                <a:lnTo>
                  <a:pt x="45" y="152"/>
                </a:lnTo>
                <a:lnTo>
                  <a:pt x="45" y="145"/>
                </a:lnTo>
                <a:lnTo>
                  <a:pt x="45" y="138"/>
                </a:lnTo>
                <a:lnTo>
                  <a:pt x="43" y="131"/>
                </a:lnTo>
                <a:lnTo>
                  <a:pt x="43" y="124"/>
                </a:lnTo>
                <a:lnTo>
                  <a:pt x="41" y="117"/>
                </a:lnTo>
                <a:lnTo>
                  <a:pt x="41" y="110"/>
                </a:lnTo>
                <a:lnTo>
                  <a:pt x="41" y="103"/>
                </a:lnTo>
                <a:lnTo>
                  <a:pt x="41" y="96"/>
                </a:lnTo>
                <a:lnTo>
                  <a:pt x="43" y="89"/>
                </a:lnTo>
                <a:lnTo>
                  <a:pt x="45" y="81"/>
                </a:lnTo>
                <a:lnTo>
                  <a:pt x="47" y="74"/>
                </a:lnTo>
                <a:lnTo>
                  <a:pt x="51" y="71"/>
                </a:lnTo>
                <a:lnTo>
                  <a:pt x="53" y="64"/>
                </a:lnTo>
                <a:lnTo>
                  <a:pt x="58" y="60"/>
                </a:lnTo>
                <a:lnTo>
                  <a:pt x="60" y="53"/>
                </a:lnTo>
                <a:lnTo>
                  <a:pt x="60" y="60"/>
                </a:lnTo>
                <a:lnTo>
                  <a:pt x="60" y="67"/>
                </a:lnTo>
                <a:lnTo>
                  <a:pt x="60" y="74"/>
                </a:lnTo>
                <a:lnTo>
                  <a:pt x="60" y="81"/>
                </a:lnTo>
                <a:lnTo>
                  <a:pt x="58" y="89"/>
                </a:lnTo>
                <a:lnTo>
                  <a:pt x="55" y="96"/>
                </a:lnTo>
                <a:lnTo>
                  <a:pt x="53" y="106"/>
                </a:lnTo>
                <a:lnTo>
                  <a:pt x="53" y="113"/>
                </a:lnTo>
                <a:lnTo>
                  <a:pt x="51" y="120"/>
                </a:lnTo>
                <a:lnTo>
                  <a:pt x="47" y="124"/>
                </a:lnTo>
                <a:lnTo>
                  <a:pt x="45" y="117"/>
                </a:lnTo>
                <a:lnTo>
                  <a:pt x="43" y="110"/>
                </a:lnTo>
                <a:lnTo>
                  <a:pt x="41" y="103"/>
                </a:lnTo>
                <a:lnTo>
                  <a:pt x="41" y="96"/>
                </a:lnTo>
                <a:lnTo>
                  <a:pt x="41" y="89"/>
                </a:lnTo>
                <a:lnTo>
                  <a:pt x="38" y="81"/>
                </a:lnTo>
                <a:lnTo>
                  <a:pt x="36" y="74"/>
                </a:lnTo>
                <a:lnTo>
                  <a:pt x="32" y="67"/>
                </a:lnTo>
                <a:lnTo>
                  <a:pt x="28" y="64"/>
                </a:lnTo>
                <a:lnTo>
                  <a:pt x="23" y="60"/>
                </a:lnTo>
                <a:lnTo>
                  <a:pt x="19" y="53"/>
                </a:lnTo>
                <a:lnTo>
                  <a:pt x="15" y="50"/>
                </a:lnTo>
                <a:lnTo>
                  <a:pt x="11" y="46"/>
                </a:lnTo>
                <a:lnTo>
                  <a:pt x="11" y="53"/>
                </a:lnTo>
                <a:lnTo>
                  <a:pt x="11" y="60"/>
                </a:lnTo>
                <a:lnTo>
                  <a:pt x="13" y="67"/>
                </a:lnTo>
                <a:lnTo>
                  <a:pt x="15" y="74"/>
                </a:lnTo>
                <a:lnTo>
                  <a:pt x="15" y="81"/>
                </a:lnTo>
                <a:lnTo>
                  <a:pt x="19" y="85"/>
                </a:lnTo>
                <a:lnTo>
                  <a:pt x="19" y="92"/>
                </a:lnTo>
                <a:lnTo>
                  <a:pt x="23" y="96"/>
                </a:lnTo>
                <a:lnTo>
                  <a:pt x="28" y="103"/>
                </a:lnTo>
                <a:lnTo>
                  <a:pt x="32" y="110"/>
                </a:lnTo>
                <a:lnTo>
                  <a:pt x="36" y="110"/>
                </a:lnTo>
                <a:lnTo>
                  <a:pt x="41" y="113"/>
                </a:lnTo>
                <a:lnTo>
                  <a:pt x="41" y="103"/>
                </a:lnTo>
                <a:lnTo>
                  <a:pt x="41" y="96"/>
                </a:lnTo>
                <a:lnTo>
                  <a:pt x="41" y="89"/>
                </a:lnTo>
                <a:lnTo>
                  <a:pt x="41" y="81"/>
                </a:lnTo>
                <a:lnTo>
                  <a:pt x="41" y="74"/>
                </a:lnTo>
                <a:lnTo>
                  <a:pt x="36" y="71"/>
                </a:lnTo>
                <a:lnTo>
                  <a:pt x="34" y="64"/>
                </a:lnTo>
                <a:lnTo>
                  <a:pt x="32" y="57"/>
                </a:lnTo>
                <a:lnTo>
                  <a:pt x="30" y="50"/>
                </a:lnTo>
                <a:lnTo>
                  <a:pt x="30" y="43"/>
                </a:lnTo>
                <a:lnTo>
                  <a:pt x="30" y="35"/>
                </a:lnTo>
                <a:lnTo>
                  <a:pt x="30" y="28"/>
                </a:lnTo>
                <a:lnTo>
                  <a:pt x="30" y="21"/>
                </a:lnTo>
                <a:lnTo>
                  <a:pt x="30" y="14"/>
                </a:lnTo>
                <a:lnTo>
                  <a:pt x="30" y="7"/>
                </a:lnTo>
                <a:lnTo>
                  <a:pt x="32" y="0"/>
                </a:lnTo>
                <a:lnTo>
                  <a:pt x="34" y="7"/>
                </a:lnTo>
                <a:lnTo>
                  <a:pt x="36" y="14"/>
                </a:lnTo>
                <a:lnTo>
                  <a:pt x="38" y="21"/>
                </a:lnTo>
                <a:lnTo>
                  <a:pt x="41" y="28"/>
                </a:lnTo>
                <a:lnTo>
                  <a:pt x="43" y="35"/>
                </a:lnTo>
                <a:lnTo>
                  <a:pt x="45" y="43"/>
                </a:lnTo>
                <a:lnTo>
                  <a:pt x="45" y="50"/>
                </a:lnTo>
                <a:lnTo>
                  <a:pt x="45" y="57"/>
                </a:lnTo>
                <a:lnTo>
                  <a:pt x="45" y="64"/>
                </a:lnTo>
                <a:lnTo>
                  <a:pt x="45" y="71"/>
                </a:lnTo>
                <a:lnTo>
                  <a:pt x="45" y="78"/>
                </a:lnTo>
                <a:lnTo>
                  <a:pt x="43" y="85"/>
                </a:lnTo>
              </a:path>
            </a:pathLst>
          </a:custGeom>
          <a:solidFill>
            <a:srgbClr val="AD69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1" name="Freeform 41"/>
          <p:cNvSpPr>
            <a:spLocks/>
          </p:cNvSpPr>
          <p:nvPr/>
        </p:nvSpPr>
        <p:spPr bwMode="auto">
          <a:xfrm>
            <a:off x="1350963" y="2133600"/>
            <a:ext cx="74612" cy="811213"/>
          </a:xfrm>
          <a:custGeom>
            <a:avLst/>
            <a:gdLst/>
            <a:ahLst/>
            <a:cxnLst>
              <a:cxn ang="0">
                <a:pos x="3" y="603"/>
              </a:cxn>
              <a:cxn ang="0">
                <a:pos x="4" y="569"/>
              </a:cxn>
              <a:cxn ang="0">
                <a:pos x="4" y="533"/>
              </a:cxn>
              <a:cxn ang="0">
                <a:pos x="5" y="499"/>
              </a:cxn>
              <a:cxn ang="0">
                <a:pos x="6" y="462"/>
              </a:cxn>
              <a:cxn ang="0">
                <a:pos x="9" y="425"/>
              </a:cxn>
              <a:cxn ang="0">
                <a:pos x="12" y="391"/>
              </a:cxn>
              <a:cxn ang="0">
                <a:pos x="13" y="354"/>
              </a:cxn>
              <a:cxn ang="0">
                <a:pos x="16" y="317"/>
              </a:cxn>
              <a:cxn ang="0">
                <a:pos x="18" y="280"/>
              </a:cxn>
              <a:cxn ang="0">
                <a:pos x="19" y="246"/>
              </a:cxn>
              <a:cxn ang="0">
                <a:pos x="21" y="210"/>
              </a:cxn>
              <a:cxn ang="0">
                <a:pos x="29" y="193"/>
              </a:cxn>
              <a:cxn ang="0">
                <a:pos x="34" y="161"/>
              </a:cxn>
              <a:cxn ang="0">
                <a:pos x="31" y="147"/>
              </a:cxn>
              <a:cxn ang="0">
                <a:pos x="24" y="178"/>
              </a:cxn>
              <a:cxn ang="0">
                <a:pos x="21" y="212"/>
              </a:cxn>
              <a:cxn ang="0">
                <a:pos x="20" y="190"/>
              </a:cxn>
              <a:cxn ang="0">
                <a:pos x="13" y="159"/>
              </a:cxn>
              <a:cxn ang="0">
                <a:pos x="9" y="159"/>
              </a:cxn>
              <a:cxn ang="0">
                <a:pos x="13" y="193"/>
              </a:cxn>
              <a:cxn ang="0">
                <a:pos x="21" y="218"/>
              </a:cxn>
              <a:cxn ang="0">
                <a:pos x="22" y="184"/>
              </a:cxn>
              <a:cxn ang="0">
                <a:pos x="22" y="150"/>
              </a:cxn>
              <a:cxn ang="0">
                <a:pos x="15" y="119"/>
              </a:cxn>
              <a:cxn ang="0">
                <a:pos x="9" y="116"/>
              </a:cxn>
              <a:cxn ang="0">
                <a:pos x="13" y="150"/>
              </a:cxn>
              <a:cxn ang="0">
                <a:pos x="22" y="173"/>
              </a:cxn>
              <a:cxn ang="0">
                <a:pos x="23" y="139"/>
              </a:cxn>
              <a:cxn ang="0">
                <a:pos x="28" y="119"/>
              </a:cxn>
              <a:cxn ang="0">
                <a:pos x="37" y="93"/>
              </a:cxn>
              <a:cxn ang="0">
                <a:pos x="38" y="119"/>
              </a:cxn>
              <a:cxn ang="0">
                <a:pos x="28" y="150"/>
              </a:cxn>
              <a:cxn ang="0">
                <a:pos x="22" y="150"/>
              </a:cxn>
              <a:cxn ang="0">
                <a:pos x="23" y="116"/>
              </a:cxn>
              <a:cxn ang="0">
                <a:pos x="17" y="88"/>
              </a:cxn>
              <a:cxn ang="0">
                <a:pos x="12" y="85"/>
              </a:cxn>
              <a:cxn ang="0">
                <a:pos x="15" y="119"/>
              </a:cxn>
              <a:cxn ang="0">
                <a:pos x="22" y="127"/>
              </a:cxn>
              <a:cxn ang="0">
                <a:pos x="25" y="93"/>
              </a:cxn>
              <a:cxn ang="0">
                <a:pos x="34" y="68"/>
              </a:cxn>
              <a:cxn ang="0">
                <a:pos x="34" y="102"/>
              </a:cxn>
              <a:cxn ang="0">
                <a:pos x="26" y="125"/>
              </a:cxn>
              <a:cxn ang="0">
                <a:pos x="22" y="105"/>
              </a:cxn>
              <a:cxn ang="0">
                <a:pos x="22" y="71"/>
              </a:cxn>
              <a:cxn ang="0">
                <a:pos x="15" y="42"/>
              </a:cxn>
              <a:cxn ang="0">
                <a:pos x="17" y="76"/>
              </a:cxn>
              <a:cxn ang="0">
                <a:pos x="22" y="88"/>
              </a:cxn>
              <a:cxn ang="0">
                <a:pos x="27" y="54"/>
              </a:cxn>
              <a:cxn ang="0">
                <a:pos x="36" y="42"/>
              </a:cxn>
              <a:cxn ang="0">
                <a:pos x="32" y="74"/>
              </a:cxn>
              <a:cxn ang="0">
                <a:pos x="23" y="82"/>
              </a:cxn>
              <a:cxn ang="0">
                <a:pos x="26" y="51"/>
              </a:cxn>
              <a:cxn ang="0">
                <a:pos x="28" y="17"/>
              </a:cxn>
              <a:cxn ang="0">
                <a:pos x="24" y="17"/>
              </a:cxn>
              <a:cxn ang="0">
                <a:pos x="21" y="51"/>
              </a:cxn>
            </a:cxnLst>
            <a:rect l="0" t="0" r="r" b="b"/>
            <a:pathLst>
              <a:path w="41" h="627">
                <a:moveTo>
                  <a:pt x="0" y="606"/>
                </a:moveTo>
                <a:lnTo>
                  <a:pt x="3" y="626"/>
                </a:lnTo>
                <a:lnTo>
                  <a:pt x="3" y="620"/>
                </a:lnTo>
                <a:lnTo>
                  <a:pt x="3" y="615"/>
                </a:lnTo>
                <a:lnTo>
                  <a:pt x="3" y="609"/>
                </a:lnTo>
                <a:lnTo>
                  <a:pt x="3" y="603"/>
                </a:lnTo>
                <a:lnTo>
                  <a:pt x="3" y="598"/>
                </a:lnTo>
                <a:lnTo>
                  <a:pt x="4" y="592"/>
                </a:lnTo>
                <a:lnTo>
                  <a:pt x="4" y="586"/>
                </a:lnTo>
                <a:lnTo>
                  <a:pt x="4" y="581"/>
                </a:lnTo>
                <a:lnTo>
                  <a:pt x="4" y="575"/>
                </a:lnTo>
                <a:lnTo>
                  <a:pt x="4" y="569"/>
                </a:lnTo>
                <a:lnTo>
                  <a:pt x="4" y="564"/>
                </a:lnTo>
                <a:lnTo>
                  <a:pt x="4" y="558"/>
                </a:lnTo>
                <a:lnTo>
                  <a:pt x="4" y="552"/>
                </a:lnTo>
                <a:lnTo>
                  <a:pt x="4" y="547"/>
                </a:lnTo>
                <a:lnTo>
                  <a:pt x="4" y="541"/>
                </a:lnTo>
                <a:lnTo>
                  <a:pt x="4" y="533"/>
                </a:lnTo>
                <a:lnTo>
                  <a:pt x="4" y="527"/>
                </a:lnTo>
                <a:lnTo>
                  <a:pt x="5" y="521"/>
                </a:lnTo>
                <a:lnTo>
                  <a:pt x="5" y="516"/>
                </a:lnTo>
                <a:lnTo>
                  <a:pt x="5" y="510"/>
                </a:lnTo>
                <a:lnTo>
                  <a:pt x="5" y="504"/>
                </a:lnTo>
                <a:lnTo>
                  <a:pt x="5" y="499"/>
                </a:lnTo>
                <a:lnTo>
                  <a:pt x="5" y="490"/>
                </a:lnTo>
                <a:lnTo>
                  <a:pt x="6" y="484"/>
                </a:lnTo>
                <a:lnTo>
                  <a:pt x="6" y="479"/>
                </a:lnTo>
                <a:lnTo>
                  <a:pt x="6" y="473"/>
                </a:lnTo>
                <a:lnTo>
                  <a:pt x="6" y="467"/>
                </a:lnTo>
                <a:lnTo>
                  <a:pt x="6" y="462"/>
                </a:lnTo>
                <a:lnTo>
                  <a:pt x="7" y="456"/>
                </a:lnTo>
                <a:lnTo>
                  <a:pt x="7" y="450"/>
                </a:lnTo>
                <a:lnTo>
                  <a:pt x="7" y="445"/>
                </a:lnTo>
                <a:lnTo>
                  <a:pt x="7" y="436"/>
                </a:lnTo>
                <a:lnTo>
                  <a:pt x="8" y="431"/>
                </a:lnTo>
                <a:lnTo>
                  <a:pt x="9" y="425"/>
                </a:lnTo>
                <a:lnTo>
                  <a:pt x="9" y="419"/>
                </a:lnTo>
                <a:lnTo>
                  <a:pt x="9" y="414"/>
                </a:lnTo>
                <a:lnTo>
                  <a:pt x="10" y="408"/>
                </a:lnTo>
                <a:lnTo>
                  <a:pt x="11" y="402"/>
                </a:lnTo>
                <a:lnTo>
                  <a:pt x="11" y="397"/>
                </a:lnTo>
                <a:lnTo>
                  <a:pt x="12" y="391"/>
                </a:lnTo>
                <a:lnTo>
                  <a:pt x="12" y="385"/>
                </a:lnTo>
                <a:lnTo>
                  <a:pt x="12" y="380"/>
                </a:lnTo>
                <a:lnTo>
                  <a:pt x="12" y="371"/>
                </a:lnTo>
                <a:lnTo>
                  <a:pt x="12" y="365"/>
                </a:lnTo>
                <a:lnTo>
                  <a:pt x="13" y="360"/>
                </a:lnTo>
                <a:lnTo>
                  <a:pt x="13" y="354"/>
                </a:lnTo>
                <a:lnTo>
                  <a:pt x="14" y="346"/>
                </a:lnTo>
                <a:lnTo>
                  <a:pt x="14" y="340"/>
                </a:lnTo>
                <a:lnTo>
                  <a:pt x="15" y="334"/>
                </a:lnTo>
                <a:lnTo>
                  <a:pt x="15" y="329"/>
                </a:lnTo>
                <a:lnTo>
                  <a:pt x="16" y="323"/>
                </a:lnTo>
                <a:lnTo>
                  <a:pt x="16" y="317"/>
                </a:lnTo>
                <a:lnTo>
                  <a:pt x="16" y="312"/>
                </a:lnTo>
                <a:lnTo>
                  <a:pt x="16" y="306"/>
                </a:lnTo>
                <a:lnTo>
                  <a:pt x="17" y="300"/>
                </a:lnTo>
                <a:lnTo>
                  <a:pt x="17" y="295"/>
                </a:lnTo>
                <a:lnTo>
                  <a:pt x="18" y="286"/>
                </a:lnTo>
                <a:lnTo>
                  <a:pt x="18" y="280"/>
                </a:lnTo>
                <a:lnTo>
                  <a:pt x="18" y="275"/>
                </a:lnTo>
                <a:lnTo>
                  <a:pt x="18" y="269"/>
                </a:lnTo>
                <a:lnTo>
                  <a:pt x="19" y="263"/>
                </a:lnTo>
                <a:lnTo>
                  <a:pt x="19" y="258"/>
                </a:lnTo>
                <a:lnTo>
                  <a:pt x="19" y="252"/>
                </a:lnTo>
                <a:lnTo>
                  <a:pt x="19" y="246"/>
                </a:lnTo>
                <a:lnTo>
                  <a:pt x="20" y="241"/>
                </a:lnTo>
                <a:lnTo>
                  <a:pt x="19" y="235"/>
                </a:lnTo>
                <a:lnTo>
                  <a:pt x="20" y="232"/>
                </a:lnTo>
                <a:lnTo>
                  <a:pt x="21" y="227"/>
                </a:lnTo>
                <a:lnTo>
                  <a:pt x="22" y="221"/>
                </a:lnTo>
                <a:lnTo>
                  <a:pt x="21" y="210"/>
                </a:lnTo>
                <a:lnTo>
                  <a:pt x="23" y="215"/>
                </a:lnTo>
                <a:lnTo>
                  <a:pt x="24" y="210"/>
                </a:lnTo>
                <a:lnTo>
                  <a:pt x="26" y="207"/>
                </a:lnTo>
                <a:lnTo>
                  <a:pt x="27" y="201"/>
                </a:lnTo>
                <a:lnTo>
                  <a:pt x="28" y="198"/>
                </a:lnTo>
                <a:lnTo>
                  <a:pt x="29" y="193"/>
                </a:lnTo>
                <a:lnTo>
                  <a:pt x="30" y="187"/>
                </a:lnTo>
                <a:lnTo>
                  <a:pt x="31" y="181"/>
                </a:lnTo>
                <a:lnTo>
                  <a:pt x="33" y="178"/>
                </a:lnTo>
                <a:lnTo>
                  <a:pt x="33" y="173"/>
                </a:lnTo>
                <a:lnTo>
                  <a:pt x="34" y="167"/>
                </a:lnTo>
                <a:lnTo>
                  <a:pt x="34" y="161"/>
                </a:lnTo>
                <a:lnTo>
                  <a:pt x="35" y="156"/>
                </a:lnTo>
                <a:lnTo>
                  <a:pt x="35" y="150"/>
                </a:lnTo>
                <a:lnTo>
                  <a:pt x="35" y="144"/>
                </a:lnTo>
                <a:lnTo>
                  <a:pt x="35" y="139"/>
                </a:lnTo>
                <a:lnTo>
                  <a:pt x="34" y="144"/>
                </a:lnTo>
                <a:lnTo>
                  <a:pt x="31" y="147"/>
                </a:lnTo>
                <a:lnTo>
                  <a:pt x="29" y="150"/>
                </a:lnTo>
                <a:lnTo>
                  <a:pt x="28" y="156"/>
                </a:lnTo>
                <a:lnTo>
                  <a:pt x="27" y="159"/>
                </a:lnTo>
                <a:lnTo>
                  <a:pt x="26" y="164"/>
                </a:lnTo>
                <a:lnTo>
                  <a:pt x="25" y="170"/>
                </a:lnTo>
                <a:lnTo>
                  <a:pt x="24" y="178"/>
                </a:lnTo>
                <a:lnTo>
                  <a:pt x="22" y="184"/>
                </a:lnTo>
                <a:lnTo>
                  <a:pt x="22" y="190"/>
                </a:lnTo>
                <a:lnTo>
                  <a:pt x="21" y="195"/>
                </a:lnTo>
                <a:lnTo>
                  <a:pt x="21" y="201"/>
                </a:lnTo>
                <a:lnTo>
                  <a:pt x="21" y="207"/>
                </a:lnTo>
                <a:lnTo>
                  <a:pt x="21" y="212"/>
                </a:lnTo>
                <a:lnTo>
                  <a:pt x="21" y="218"/>
                </a:lnTo>
                <a:lnTo>
                  <a:pt x="21" y="212"/>
                </a:lnTo>
                <a:lnTo>
                  <a:pt x="21" y="207"/>
                </a:lnTo>
                <a:lnTo>
                  <a:pt x="21" y="201"/>
                </a:lnTo>
                <a:lnTo>
                  <a:pt x="21" y="195"/>
                </a:lnTo>
                <a:lnTo>
                  <a:pt x="20" y="190"/>
                </a:lnTo>
                <a:lnTo>
                  <a:pt x="20" y="184"/>
                </a:lnTo>
                <a:lnTo>
                  <a:pt x="19" y="178"/>
                </a:lnTo>
                <a:lnTo>
                  <a:pt x="18" y="173"/>
                </a:lnTo>
                <a:lnTo>
                  <a:pt x="17" y="167"/>
                </a:lnTo>
                <a:lnTo>
                  <a:pt x="15" y="161"/>
                </a:lnTo>
                <a:lnTo>
                  <a:pt x="13" y="159"/>
                </a:lnTo>
                <a:lnTo>
                  <a:pt x="12" y="156"/>
                </a:lnTo>
                <a:lnTo>
                  <a:pt x="11" y="150"/>
                </a:lnTo>
                <a:lnTo>
                  <a:pt x="9" y="150"/>
                </a:lnTo>
                <a:lnTo>
                  <a:pt x="7" y="147"/>
                </a:lnTo>
                <a:lnTo>
                  <a:pt x="8" y="153"/>
                </a:lnTo>
                <a:lnTo>
                  <a:pt x="9" y="159"/>
                </a:lnTo>
                <a:lnTo>
                  <a:pt x="10" y="164"/>
                </a:lnTo>
                <a:lnTo>
                  <a:pt x="10" y="170"/>
                </a:lnTo>
                <a:lnTo>
                  <a:pt x="11" y="176"/>
                </a:lnTo>
                <a:lnTo>
                  <a:pt x="12" y="181"/>
                </a:lnTo>
                <a:lnTo>
                  <a:pt x="12" y="187"/>
                </a:lnTo>
                <a:lnTo>
                  <a:pt x="13" y="193"/>
                </a:lnTo>
                <a:lnTo>
                  <a:pt x="14" y="198"/>
                </a:lnTo>
                <a:lnTo>
                  <a:pt x="15" y="204"/>
                </a:lnTo>
                <a:lnTo>
                  <a:pt x="17" y="207"/>
                </a:lnTo>
                <a:lnTo>
                  <a:pt x="18" y="212"/>
                </a:lnTo>
                <a:lnTo>
                  <a:pt x="20" y="215"/>
                </a:lnTo>
                <a:lnTo>
                  <a:pt x="21" y="218"/>
                </a:lnTo>
                <a:lnTo>
                  <a:pt x="22" y="212"/>
                </a:lnTo>
                <a:lnTo>
                  <a:pt x="22" y="207"/>
                </a:lnTo>
                <a:lnTo>
                  <a:pt x="22" y="201"/>
                </a:lnTo>
                <a:lnTo>
                  <a:pt x="22" y="195"/>
                </a:lnTo>
                <a:lnTo>
                  <a:pt x="22" y="190"/>
                </a:lnTo>
                <a:lnTo>
                  <a:pt x="22" y="184"/>
                </a:lnTo>
                <a:lnTo>
                  <a:pt x="22" y="178"/>
                </a:lnTo>
                <a:lnTo>
                  <a:pt x="22" y="173"/>
                </a:lnTo>
                <a:lnTo>
                  <a:pt x="22" y="167"/>
                </a:lnTo>
                <a:lnTo>
                  <a:pt x="22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1" y="139"/>
                </a:lnTo>
                <a:lnTo>
                  <a:pt x="20" y="133"/>
                </a:lnTo>
                <a:lnTo>
                  <a:pt x="18" y="127"/>
                </a:lnTo>
                <a:lnTo>
                  <a:pt x="16" y="125"/>
                </a:lnTo>
                <a:lnTo>
                  <a:pt x="15" y="119"/>
                </a:lnTo>
                <a:lnTo>
                  <a:pt x="13" y="116"/>
                </a:lnTo>
                <a:lnTo>
                  <a:pt x="12" y="110"/>
                </a:lnTo>
                <a:lnTo>
                  <a:pt x="11" y="108"/>
                </a:lnTo>
                <a:lnTo>
                  <a:pt x="9" y="105"/>
                </a:lnTo>
                <a:lnTo>
                  <a:pt x="9" y="110"/>
                </a:lnTo>
                <a:lnTo>
                  <a:pt x="9" y="116"/>
                </a:lnTo>
                <a:lnTo>
                  <a:pt x="10" y="122"/>
                </a:lnTo>
                <a:lnTo>
                  <a:pt x="11" y="127"/>
                </a:lnTo>
                <a:lnTo>
                  <a:pt x="11" y="133"/>
                </a:lnTo>
                <a:lnTo>
                  <a:pt x="12" y="139"/>
                </a:lnTo>
                <a:lnTo>
                  <a:pt x="12" y="144"/>
                </a:lnTo>
                <a:lnTo>
                  <a:pt x="13" y="150"/>
                </a:lnTo>
                <a:lnTo>
                  <a:pt x="14" y="156"/>
                </a:lnTo>
                <a:lnTo>
                  <a:pt x="16" y="159"/>
                </a:lnTo>
                <a:lnTo>
                  <a:pt x="17" y="164"/>
                </a:lnTo>
                <a:lnTo>
                  <a:pt x="19" y="167"/>
                </a:lnTo>
                <a:lnTo>
                  <a:pt x="20" y="170"/>
                </a:lnTo>
                <a:lnTo>
                  <a:pt x="22" y="173"/>
                </a:lnTo>
                <a:lnTo>
                  <a:pt x="23" y="167"/>
                </a:lnTo>
                <a:lnTo>
                  <a:pt x="23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3" y="139"/>
                </a:lnTo>
                <a:lnTo>
                  <a:pt x="24" y="133"/>
                </a:lnTo>
                <a:lnTo>
                  <a:pt x="25" y="127"/>
                </a:lnTo>
                <a:lnTo>
                  <a:pt x="27" y="125"/>
                </a:lnTo>
                <a:lnTo>
                  <a:pt x="26" y="116"/>
                </a:lnTo>
                <a:lnTo>
                  <a:pt x="27" y="122"/>
                </a:lnTo>
                <a:lnTo>
                  <a:pt x="28" y="119"/>
                </a:lnTo>
                <a:lnTo>
                  <a:pt x="28" y="113"/>
                </a:lnTo>
                <a:lnTo>
                  <a:pt x="30" y="108"/>
                </a:lnTo>
                <a:lnTo>
                  <a:pt x="32" y="102"/>
                </a:lnTo>
                <a:lnTo>
                  <a:pt x="34" y="96"/>
                </a:lnTo>
                <a:lnTo>
                  <a:pt x="36" y="93"/>
                </a:lnTo>
                <a:lnTo>
                  <a:pt x="37" y="93"/>
                </a:lnTo>
                <a:lnTo>
                  <a:pt x="39" y="91"/>
                </a:lnTo>
                <a:lnTo>
                  <a:pt x="39" y="96"/>
                </a:lnTo>
                <a:lnTo>
                  <a:pt x="40" y="102"/>
                </a:lnTo>
                <a:lnTo>
                  <a:pt x="40" y="108"/>
                </a:lnTo>
                <a:lnTo>
                  <a:pt x="39" y="113"/>
                </a:lnTo>
                <a:lnTo>
                  <a:pt x="38" y="119"/>
                </a:lnTo>
                <a:lnTo>
                  <a:pt x="36" y="125"/>
                </a:lnTo>
                <a:lnTo>
                  <a:pt x="35" y="130"/>
                </a:lnTo>
                <a:lnTo>
                  <a:pt x="34" y="136"/>
                </a:lnTo>
                <a:lnTo>
                  <a:pt x="32" y="142"/>
                </a:lnTo>
                <a:lnTo>
                  <a:pt x="30" y="147"/>
                </a:lnTo>
                <a:lnTo>
                  <a:pt x="28" y="150"/>
                </a:lnTo>
                <a:lnTo>
                  <a:pt x="28" y="156"/>
                </a:lnTo>
                <a:lnTo>
                  <a:pt x="26" y="156"/>
                </a:lnTo>
                <a:lnTo>
                  <a:pt x="24" y="159"/>
                </a:lnTo>
                <a:lnTo>
                  <a:pt x="22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2" y="139"/>
                </a:lnTo>
                <a:lnTo>
                  <a:pt x="22" y="133"/>
                </a:lnTo>
                <a:lnTo>
                  <a:pt x="23" y="127"/>
                </a:lnTo>
                <a:lnTo>
                  <a:pt x="23" y="122"/>
                </a:lnTo>
                <a:lnTo>
                  <a:pt x="23" y="116"/>
                </a:lnTo>
                <a:lnTo>
                  <a:pt x="23" y="110"/>
                </a:lnTo>
                <a:lnTo>
                  <a:pt x="22" y="105"/>
                </a:lnTo>
                <a:lnTo>
                  <a:pt x="21" y="99"/>
                </a:lnTo>
                <a:lnTo>
                  <a:pt x="20" y="96"/>
                </a:lnTo>
                <a:lnTo>
                  <a:pt x="19" y="91"/>
                </a:lnTo>
                <a:lnTo>
                  <a:pt x="17" y="88"/>
                </a:lnTo>
                <a:lnTo>
                  <a:pt x="16" y="82"/>
                </a:lnTo>
                <a:lnTo>
                  <a:pt x="14" y="79"/>
                </a:lnTo>
                <a:lnTo>
                  <a:pt x="13" y="74"/>
                </a:lnTo>
                <a:lnTo>
                  <a:pt x="12" y="74"/>
                </a:lnTo>
                <a:lnTo>
                  <a:pt x="12" y="79"/>
                </a:lnTo>
                <a:lnTo>
                  <a:pt x="12" y="85"/>
                </a:lnTo>
                <a:lnTo>
                  <a:pt x="12" y="91"/>
                </a:lnTo>
                <a:lnTo>
                  <a:pt x="12" y="96"/>
                </a:lnTo>
                <a:lnTo>
                  <a:pt x="12" y="102"/>
                </a:lnTo>
                <a:lnTo>
                  <a:pt x="13" y="108"/>
                </a:lnTo>
                <a:lnTo>
                  <a:pt x="14" y="113"/>
                </a:lnTo>
                <a:lnTo>
                  <a:pt x="15" y="119"/>
                </a:lnTo>
                <a:lnTo>
                  <a:pt x="17" y="122"/>
                </a:lnTo>
                <a:lnTo>
                  <a:pt x="17" y="127"/>
                </a:lnTo>
                <a:lnTo>
                  <a:pt x="19" y="130"/>
                </a:lnTo>
                <a:lnTo>
                  <a:pt x="20" y="133"/>
                </a:lnTo>
                <a:lnTo>
                  <a:pt x="22" y="133"/>
                </a:lnTo>
                <a:lnTo>
                  <a:pt x="22" y="127"/>
                </a:lnTo>
                <a:lnTo>
                  <a:pt x="23" y="122"/>
                </a:lnTo>
                <a:lnTo>
                  <a:pt x="23" y="116"/>
                </a:lnTo>
                <a:lnTo>
                  <a:pt x="23" y="110"/>
                </a:lnTo>
                <a:lnTo>
                  <a:pt x="24" y="105"/>
                </a:lnTo>
                <a:lnTo>
                  <a:pt x="24" y="99"/>
                </a:lnTo>
                <a:lnTo>
                  <a:pt x="25" y="93"/>
                </a:lnTo>
                <a:lnTo>
                  <a:pt x="27" y="88"/>
                </a:lnTo>
                <a:lnTo>
                  <a:pt x="28" y="82"/>
                </a:lnTo>
                <a:lnTo>
                  <a:pt x="29" y="79"/>
                </a:lnTo>
                <a:lnTo>
                  <a:pt x="30" y="74"/>
                </a:lnTo>
                <a:lnTo>
                  <a:pt x="32" y="71"/>
                </a:lnTo>
                <a:lnTo>
                  <a:pt x="34" y="68"/>
                </a:lnTo>
                <a:lnTo>
                  <a:pt x="35" y="74"/>
                </a:lnTo>
                <a:lnTo>
                  <a:pt x="36" y="79"/>
                </a:lnTo>
                <a:lnTo>
                  <a:pt x="36" y="85"/>
                </a:lnTo>
                <a:lnTo>
                  <a:pt x="36" y="91"/>
                </a:lnTo>
                <a:lnTo>
                  <a:pt x="35" y="96"/>
                </a:lnTo>
                <a:lnTo>
                  <a:pt x="34" y="102"/>
                </a:lnTo>
                <a:lnTo>
                  <a:pt x="34" y="108"/>
                </a:lnTo>
                <a:lnTo>
                  <a:pt x="32" y="110"/>
                </a:lnTo>
                <a:lnTo>
                  <a:pt x="31" y="116"/>
                </a:lnTo>
                <a:lnTo>
                  <a:pt x="29" y="119"/>
                </a:lnTo>
                <a:lnTo>
                  <a:pt x="28" y="122"/>
                </a:lnTo>
                <a:lnTo>
                  <a:pt x="26" y="125"/>
                </a:lnTo>
                <a:lnTo>
                  <a:pt x="24" y="127"/>
                </a:lnTo>
                <a:lnTo>
                  <a:pt x="22" y="127"/>
                </a:lnTo>
                <a:lnTo>
                  <a:pt x="21" y="122"/>
                </a:lnTo>
                <a:lnTo>
                  <a:pt x="21" y="116"/>
                </a:lnTo>
                <a:lnTo>
                  <a:pt x="21" y="110"/>
                </a:lnTo>
                <a:lnTo>
                  <a:pt x="22" y="105"/>
                </a:lnTo>
                <a:lnTo>
                  <a:pt x="22" y="99"/>
                </a:lnTo>
                <a:lnTo>
                  <a:pt x="23" y="93"/>
                </a:lnTo>
                <a:lnTo>
                  <a:pt x="23" y="88"/>
                </a:lnTo>
                <a:lnTo>
                  <a:pt x="23" y="82"/>
                </a:lnTo>
                <a:lnTo>
                  <a:pt x="23" y="76"/>
                </a:lnTo>
                <a:lnTo>
                  <a:pt x="22" y="71"/>
                </a:lnTo>
                <a:lnTo>
                  <a:pt x="21" y="65"/>
                </a:lnTo>
                <a:lnTo>
                  <a:pt x="20" y="59"/>
                </a:lnTo>
                <a:lnTo>
                  <a:pt x="19" y="57"/>
                </a:lnTo>
                <a:lnTo>
                  <a:pt x="18" y="51"/>
                </a:lnTo>
                <a:lnTo>
                  <a:pt x="16" y="48"/>
                </a:lnTo>
                <a:lnTo>
                  <a:pt x="15" y="42"/>
                </a:lnTo>
                <a:lnTo>
                  <a:pt x="15" y="48"/>
                </a:lnTo>
                <a:lnTo>
                  <a:pt x="15" y="54"/>
                </a:lnTo>
                <a:lnTo>
                  <a:pt x="15" y="59"/>
                </a:lnTo>
                <a:lnTo>
                  <a:pt x="15" y="65"/>
                </a:lnTo>
                <a:lnTo>
                  <a:pt x="16" y="71"/>
                </a:lnTo>
                <a:lnTo>
                  <a:pt x="17" y="76"/>
                </a:lnTo>
                <a:lnTo>
                  <a:pt x="18" y="85"/>
                </a:lnTo>
                <a:lnTo>
                  <a:pt x="18" y="91"/>
                </a:lnTo>
                <a:lnTo>
                  <a:pt x="19" y="96"/>
                </a:lnTo>
                <a:lnTo>
                  <a:pt x="20" y="99"/>
                </a:lnTo>
                <a:lnTo>
                  <a:pt x="21" y="93"/>
                </a:lnTo>
                <a:lnTo>
                  <a:pt x="22" y="88"/>
                </a:lnTo>
                <a:lnTo>
                  <a:pt x="23" y="82"/>
                </a:lnTo>
                <a:lnTo>
                  <a:pt x="23" y="76"/>
                </a:lnTo>
                <a:lnTo>
                  <a:pt x="23" y="71"/>
                </a:lnTo>
                <a:lnTo>
                  <a:pt x="24" y="65"/>
                </a:lnTo>
                <a:lnTo>
                  <a:pt x="25" y="59"/>
                </a:lnTo>
                <a:lnTo>
                  <a:pt x="27" y="54"/>
                </a:lnTo>
                <a:lnTo>
                  <a:pt x="28" y="51"/>
                </a:lnTo>
                <a:lnTo>
                  <a:pt x="30" y="48"/>
                </a:lnTo>
                <a:lnTo>
                  <a:pt x="32" y="42"/>
                </a:lnTo>
                <a:lnTo>
                  <a:pt x="34" y="40"/>
                </a:lnTo>
                <a:lnTo>
                  <a:pt x="36" y="37"/>
                </a:lnTo>
                <a:lnTo>
                  <a:pt x="36" y="42"/>
                </a:lnTo>
                <a:lnTo>
                  <a:pt x="36" y="48"/>
                </a:lnTo>
                <a:lnTo>
                  <a:pt x="35" y="54"/>
                </a:lnTo>
                <a:lnTo>
                  <a:pt x="34" y="59"/>
                </a:lnTo>
                <a:lnTo>
                  <a:pt x="34" y="65"/>
                </a:lnTo>
                <a:lnTo>
                  <a:pt x="32" y="68"/>
                </a:lnTo>
                <a:lnTo>
                  <a:pt x="32" y="74"/>
                </a:lnTo>
                <a:lnTo>
                  <a:pt x="30" y="76"/>
                </a:lnTo>
                <a:lnTo>
                  <a:pt x="28" y="82"/>
                </a:lnTo>
                <a:lnTo>
                  <a:pt x="27" y="88"/>
                </a:lnTo>
                <a:lnTo>
                  <a:pt x="25" y="88"/>
                </a:lnTo>
                <a:lnTo>
                  <a:pt x="23" y="91"/>
                </a:lnTo>
                <a:lnTo>
                  <a:pt x="23" y="82"/>
                </a:lnTo>
                <a:lnTo>
                  <a:pt x="23" y="76"/>
                </a:lnTo>
                <a:lnTo>
                  <a:pt x="23" y="71"/>
                </a:lnTo>
                <a:lnTo>
                  <a:pt x="23" y="65"/>
                </a:lnTo>
                <a:lnTo>
                  <a:pt x="23" y="59"/>
                </a:lnTo>
                <a:lnTo>
                  <a:pt x="25" y="57"/>
                </a:lnTo>
                <a:lnTo>
                  <a:pt x="26" y="51"/>
                </a:lnTo>
                <a:lnTo>
                  <a:pt x="27" y="45"/>
                </a:lnTo>
                <a:lnTo>
                  <a:pt x="28" y="40"/>
                </a:lnTo>
                <a:lnTo>
                  <a:pt x="28" y="34"/>
                </a:lnTo>
                <a:lnTo>
                  <a:pt x="28" y="28"/>
                </a:lnTo>
                <a:lnTo>
                  <a:pt x="28" y="23"/>
                </a:lnTo>
                <a:lnTo>
                  <a:pt x="28" y="17"/>
                </a:lnTo>
                <a:lnTo>
                  <a:pt x="28" y="11"/>
                </a:lnTo>
                <a:lnTo>
                  <a:pt x="28" y="6"/>
                </a:lnTo>
                <a:lnTo>
                  <a:pt x="27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3"/>
                </a:lnTo>
                <a:lnTo>
                  <a:pt x="22" y="28"/>
                </a:lnTo>
                <a:lnTo>
                  <a:pt x="21" y="34"/>
                </a:lnTo>
                <a:lnTo>
                  <a:pt x="21" y="40"/>
                </a:lnTo>
                <a:lnTo>
                  <a:pt x="21" y="45"/>
                </a:lnTo>
                <a:lnTo>
                  <a:pt x="21" y="51"/>
                </a:lnTo>
                <a:lnTo>
                  <a:pt x="21" y="57"/>
                </a:lnTo>
                <a:lnTo>
                  <a:pt x="21" y="62"/>
                </a:lnTo>
                <a:lnTo>
                  <a:pt x="22" y="68"/>
                </a:lnTo>
              </a:path>
            </a:pathLst>
          </a:custGeom>
          <a:solidFill>
            <a:srgbClr val="AD69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2" name="Freeform 42"/>
          <p:cNvSpPr>
            <a:spLocks/>
          </p:cNvSpPr>
          <p:nvPr/>
        </p:nvSpPr>
        <p:spPr bwMode="auto">
          <a:xfrm>
            <a:off x="609600" y="3886200"/>
            <a:ext cx="687388" cy="77788"/>
          </a:xfrm>
          <a:custGeom>
            <a:avLst/>
            <a:gdLst/>
            <a:ahLst/>
            <a:cxnLst>
              <a:cxn ang="0">
                <a:pos x="481" y="0"/>
              </a:cxn>
              <a:cxn ang="0">
                <a:pos x="507" y="2"/>
              </a:cxn>
              <a:cxn ang="0">
                <a:pos x="490" y="2"/>
              </a:cxn>
              <a:cxn ang="0">
                <a:pos x="472" y="2"/>
              </a:cxn>
              <a:cxn ang="0">
                <a:pos x="455" y="2"/>
              </a:cxn>
              <a:cxn ang="0">
                <a:pos x="437" y="3"/>
              </a:cxn>
              <a:cxn ang="0">
                <a:pos x="420" y="3"/>
              </a:cxn>
              <a:cxn ang="0">
                <a:pos x="402" y="5"/>
              </a:cxn>
              <a:cxn ang="0">
                <a:pos x="385" y="5"/>
              </a:cxn>
              <a:cxn ang="0">
                <a:pos x="367" y="7"/>
              </a:cxn>
              <a:cxn ang="0">
                <a:pos x="350" y="8"/>
              </a:cxn>
              <a:cxn ang="0">
                <a:pos x="341" y="12"/>
              </a:cxn>
              <a:cxn ang="0">
                <a:pos x="323" y="12"/>
              </a:cxn>
              <a:cxn ang="0">
                <a:pos x="315" y="15"/>
              </a:cxn>
              <a:cxn ang="0">
                <a:pos x="297" y="17"/>
              </a:cxn>
              <a:cxn ang="0">
                <a:pos x="288" y="20"/>
              </a:cxn>
              <a:cxn ang="0">
                <a:pos x="271" y="22"/>
              </a:cxn>
              <a:cxn ang="0">
                <a:pos x="262" y="25"/>
              </a:cxn>
              <a:cxn ang="0">
                <a:pos x="254" y="29"/>
              </a:cxn>
              <a:cxn ang="0">
                <a:pos x="245" y="32"/>
              </a:cxn>
              <a:cxn ang="0">
                <a:pos x="227" y="34"/>
              </a:cxn>
              <a:cxn ang="0">
                <a:pos x="219" y="37"/>
              </a:cxn>
              <a:cxn ang="0">
                <a:pos x="210" y="40"/>
              </a:cxn>
              <a:cxn ang="0">
                <a:pos x="192" y="42"/>
              </a:cxn>
              <a:cxn ang="0">
                <a:pos x="184" y="46"/>
              </a:cxn>
              <a:cxn ang="0">
                <a:pos x="166" y="47"/>
              </a:cxn>
              <a:cxn ang="0">
                <a:pos x="166" y="51"/>
              </a:cxn>
              <a:cxn ang="0">
                <a:pos x="149" y="52"/>
              </a:cxn>
              <a:cxn ang="0">
                <a:pos x="140" y="56"/>
              </a:cxn>
              <a:cxn ang="0">
                <a:pos x="122" y="57"/>
              </a:cxn>
              <a:cxn ang="0">
                <a:pos x="105" y="59"/>
              </a:cxn>
              <a:cxn ang="0">
                <a:pos x="87" y="59"/>
              </a:cxn>
              <a:cxn ang="0">
                <a:pos x="70" y="59"/>
              </a:cxn>
              <a:cxn ang="0">
                <a:pos x="52" y="59"/>
              </a:cxn>
              <a:cxn ang="0">
                <a:pos x="35" y="59"/>
              </a:cxn>
              <a:cxn ang="0">
                <a:pos x="17" y="59"/>
              </a:cxn>
              <a:cxn ang="0">
                <a:pos x="0" y="57"/>
              </a:cxn>
            </a:cxnLst>
            <a:rect l="0" t="0" r="r" b="b"/>
            <a:pathLst>
              <a:path w="508" h="60">
                <a:moveTo>
                  <a:pt x="481" y="0"/>
                </a:moveTo>
                <a:lnTo>
                  <a:pt x="507" y="2"/>
                </a:lnTo>
                <a:lnTo>
                  <a:pt x="490" y="2"/>
                </a:lnTo>
                <a:lnTo>
                  <a:pt x="472" y="2"/>
                </a:lnTo>
                <a:lnTo>
                  <a:pt x="455" y="2"/>
                </a:lnTo>
                <a:lnTo>
                  <a:pt x="437" y="3"/>
                </a:lnTo>
                <a:lnTo>
                  <a:pt x="420" y="3"/>
                </a:lnTo>
                <a:lnTo>
                  <a:pt x="402" y="5"/>
                </a:lnTo>
                <a:lnTo>
                  <a:pt x="385" y="5"/>
                </a:lnTo>
                <a:lnTo>
                  <a:pt x="367" y="7"/>
                </a:lnTo>
                <a:lnTo>
                  <a:pt x="350" y="8"/>
                </a:lnTo>
                <a:lnTo>
                  <a:pt x="341" y="12"/>
                </a:lnTo>
                <a:lnTo>
                  <a:pt x="323" y="12"/>
                </a:lnTo>
                <a:lnTo>
                  <a:pt x="315" y="15"/>
                </a:lnTo>
                <a:lnTo>
                  <a:pt x="297" y="17"/>
                </a:lnTo>
                <a:lnTo>
                  <a:pt x="288" y="20"/>
                </a:lnTo>
                <a:lnTo>
                  <a:pt x="271" y="22"/>
                </a:lnTo>
                <a:lnTo>
                  <a:pt x="262" y="25"/>
                </a:lnTo>
                <a:lnTo>
                  <a:pt x="254" y="29"/>
                </a:lnTo>
                <a:lnTo>
                  <a:pt x="245" y="32"/>
                </a:lnTo>
                <a:lnTo>
                  <a:pt x="227" y="34"/>
                </a:lnTo>
                <a:lnTo>
                  <a:pt x="219" y="37"/>
                </a:lnTo>
                <a:lnTo>
                  <a:pt x="210" y="40"/>
                </a:lnTo>
                <a:lnTo>
                  <a:pt x="192" y="42"/>
                </a:lnTo>
                <a:lnTo>
                  <a:pt x="184" y="46"/>
                </a:lnTo>
                <a:lnTo>
                  <a:pt x="166" y="47"/>
                </a:lnTo>
                <a:lnTo>
                  <a:pt x="166" y="51"/>
                </a:lnTo>
                <a:lnTo>
                  <a:pt x="149" y="52"/>
                </a:lnTo>
                <a:lnTo>
                  <a:pt x="140" y="56"/>
                </a:lnTo>
                <a:lnTo>
                  <a:pt x="122" y="57"/>
                </a:lnTo>
                <a:lnTo>
                  <a:pt x="105" y="59"/>
                </a:lnTo>
                <a:lnTo>
                  <a:pt x="87" y="59"/>
                </a:lnTo>
                <a:lnTo>
                  <a:pt x="70" y="59"/>
                </a:lnTo>
                <a:lnTo>
                  <a:pt x="52" y="59"/>
                </a:lnTo>
                <a:lnTo>
                  <a:pt x="35" y="59"/>
                </a:lnTo>
                <a:lnTo>
                  <a:pt x="17" y="59"/>
                </a:lnTo>
                <a:lnTo>
                  <a:pt x="0" y="57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3" name="Arc 43"/>
          <p:cNvSpPr>
            <a:spLocks/>
          </p:cNvSpPr>
          <p:nvPr/>
        </p:nvSpPr>
        <p:spPr bwMode="auto">
          <a:xfrm>
            <a:off x="3624263" y="5562600"/>
            <a:ext cx="1489075" cy="9255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4" name="Arc 44"/>
          <p:cNvSpPr>
            <a:spLocks/>
          </p:cNvSpPr>
          <p:nvPr/>
        </p:nvSpPr>
        <p:spPr bwMode="auto">
          <a:xfrm>
            <a:off x="1879600" y="5943600"/>
            <a:ext cx="1554163" cy="6159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5" name="Line 45"/>
          <p:cNvSpPr>
            <a:spLocks noChangeShapeType="1"/>
          </p:cNvSpPr>
          <p:nvPr/>
        </p:nvSpPr>
        <p:spPr bwMode="auto">
          <a:xfrm>
            <a:off x="5529263" y="5568950"/>
            <a:ext cx="1587" cy="13557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6" name="Line 46"/>
          <p:cNvSpPr>
            <a:spLocks noChangeShapeType="1"/>
          </p:cNvSpPr>
          <p:nvPr/>
        </p:nvSpPr>
        <p:spPr bwMode="auto">
          <a:xfrm flipH="1" flipV="1">
            <a:off x="1636713" y="4337050"/>
            <a:ext cx="271462" cy="1968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7" name="Line 47"/>
          <p:cNvSpPr>
            <a:spLocks noChangeShapeType="1"/>
          </p:cNvSpPr>
          <p:nvPr/>
        </p:nvSpPr>
        <p:spPr bwMode="auto">
          <a:xfrm flipV="1">
            <a:off x="3554413" y="2668588"/>
            <a:ext cx="1587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8" name="Rectangle 48"/>
          <p:cNvSpPr>
            <a:spLocks noChangeArrowheads="1"/>
          </p:cNvSpPr>
          <p:nvPr/>
        </p:nvSpPr>
        <p:spPr bwMode="auto">
          <a:xfrm>
            <a:off x="3140075" y="2014538"/>
            <a:ext cx="9159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3</a:t>
            </a:r>
          </a:p>
        </p:txBody>
      </p:sp>
      <p:sp>
        <p:nvSpPr>
          <p:cNvPr id="988209" name="Rectangle 49"/>
          <p:cNvSpPr>
            <a:spLocks noChangeArrowheads="1"/>
          </p:cNvSpPr>
          <p:nvPr/>
        </p:nvSpPr>
        <p:spPr bwMode="auto">
          <a:xfrm>
            <a:off x="1774825" y="4032250"/>
            <a:ext cx="631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1600" baseline="-2500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en-US" sz="1600" baseline="30000">
                <a:solidFill>
                  <a:schemeClr val="accent1"/>
                </a:solidFill>
                <a:latin typeface="Arial" charset="0"/>
              </a:rPr>
              <a:t>+</a:t>
            </a:r>
          </a:p>
        </p:txBody>
      </p:sp>
      <p:sp>
        <p:nvSpPr>
          <p:cNvPr id="988210" name="Rectangle 50"/>
          <p:cNvSpPr>
            <a:spLocks noChangeArrowheads="1"/>
          </p:cNvSpPr>
          <p:nvPr/>
        </p:nvSpPr>
        <p:spPr bwMode="auto">
          <a:xfrm>
            <a:off x="1752600" y="4565650"/>
            <a:ext cx="658813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>
                <a:solidFill>
                  <a:schemeClr val="accent1"/>
                </a:solidFill>
                <a:latin typeface="Arial" charset="0"/>
              </a:rPr>
              <a:t>NO</a:t>
            </a:r>
            <a:r>
              <a:rPr lang="en-US" sz="1800" baseline="-2500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sz="1800" baseline="30000">
                <a:solidFill>
                  <a:schemeClr val="accent1"/>
                </a:solidFill>
                <a:latin typeface="Arial" charset="0"/>
              </a:rPr>
              <a:t>-</a:t>
            </a:r>
          </a:p>
        </p:txBody>
      </p:sp>
      <p:sp>
        <p:nvSpPr>
          <p:cNvPr id="988211" name="Rectangle 51"/>
          <p:cNvSpPr>
            <a:spLocks noChangeArrowheads="1"/>
          </p:cNvSpPr>
          <p:nvPr/>
        </p:nvSpPr>
        <p:spPr bwMode="auto">
          <a:xfrm>
            <a:off x="838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en-US" sz="4000">
                <a:solidFill>
                  <a:srgbClr val="FFCC00"/>
                </a:solidFill>
              </a:rPr>
              <a:t>Losses to the environment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8340" name="Picture 4" descr="ev7933_S2001106193543"/>
          <p:cNvPicPr>
            <a:picLocks noChangeAspect="1" noChangeArrowheads="1"/>
          </p:cNvPicPr>
          <p:nvPr/>
        </p:nvPicPr>
        <p:blipFill>
          <a:blip r:embed="rId3" cstate="print"/>
          <a:srcRect b="20442"/>
          <a:stretch>
            <a:fillRect/>
          </a:stretch>
        </p:blipFill>
        <p:spPr bwMode="auto">
          <a:xfrm>
            <a:off x="609600" y="0"/>
            <a:ext cx="7924800" cy="6902450"/>
          </a:xfrm>
          <a:prstGeom prst="rect">
            <a:avLst/>
          </a:prstGeom>
          <a:noFill/>
        </p:spPr>
      </p:pic>
      <p:sp>
        <p:nvSpPr>
          <p:cNvPr id="398341" name="Text Box 5"/>
          <p:cNvSpPr txBox="1">
            <a:spLocks noChangeArrowheads="1"/>
          </p:cNvSpPr>
          <p:nvPr/>
        </p:nvSpPr>
        <p:spPr bwMode="auto">
          <a:xfrm>
            <a:off x="5574490" y="6019800"/>
            <a:ext cx="2794035" cy="954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dirty="0" err="1"/>
              <a:t>Beman</a:t>
            </a:r>
            <a:r>
              <a:rPr lang="en-US" sz="2800" dirty="0"/>
              <a:t> et al. </a:t>
            </a:r>
            <a:r>
              <a:rPr lang="en-US" sz="2800" dirty="0" smtClean="0"/>
              <a:t>2005</a:t>
            </a:r>
          </a:p>
          <a:p>
            <a:r>
              <a:rPr lang="en-US" sz="2800" dirty="0" smtClean="0"/>
              <a:t>Nature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CC00"/>
                </a:solidFill>
              </a:rPr>
              <a:t>Sensor Technology</a:t>
            </a:r>
            <a:br>
              <a:rPr lang="en-US">
                <a:solidFill>
                  <a:srgbClr val="FFCC00"/>
                </a:solidFill>
              </a:rPr>
            </a:br>
            <a:r>
              <a:rPr lang="en-US">
                <a:solidFill>
                  <a:srgbClr val="FFCC00"/>
                </a:solidFill>
              </a:rPr>
              <a:t>GreenSeeker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4572000" cy="4114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     Diagnostic tool that allows you to identify the optimum N rate for each individual farmer’s field</a:t>
            </a:r>
          </a:p>
        </p:txBody>
      </p:sp>
      <p:sp>
        <p:nvSpPr>
          <p:cNvPr id="911364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11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68525"/>
            <a:ext cx="39624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800">
                <a:solidFill>
                  <a:srgbClr val="FFCC00"/>
                </a:solidFill>
              </a:rPr>
              <a:t>Technology Components</a:t>
            </a:r>
          </a:p>
        </p:txBody>
      </p:sp>
      <p:sp>
        <p:nvSpPr>
          <p:cNvPr id="848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sz="3600">
                <a:solidFill>
                  <a:schemeClr val="bg1"/>
                </a:solidFill>
              </a:rPr>
              <a:t>Establishment of an N rich strip</a:t>
            </a:r>
          </a:p>
          <a:p>
            <a:pPr marL="609600" indent="-609600">
              <a:buFontTx/>
              <a:buAutoNum type="arabicPeriod"/>
            </a:pPr>
            <a:endParaRPr lang="en-US" sz="3600">
              <a:solidFill>
                <a:schemeClr val="bg1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3600">
                <a:solidFill>
                  <a:schemeClr val="bg1"/>
                </a:solidFill>
              </a:rPr>
              <a:t>NDVI reading in the N rich strip and farmer’s field that will be diagnosed</a:t>
            </a:r>
          </a:p>
          <a:p>
            <a:pPr marL="609600" indent="-609600">
              <a:buFontTx/>
              <a:buAutoNum type="arabicPeriod"/>
            </a:pPr>
            <a:endParaRPr lang="en-US" sz="3600">
              <a:solidFill>
                <a:schemeClr val="bg1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3600">
                <a:solidFill>
                  <a:schemeClr val="bg1"/>
                </a:solidFill>
              </a:rPr>
              <a:t>Use of a crop algorithm to derive N recommendations</a:t>
            </a:r>
          </a:p>
        </p:txBody>
      </p:sp>
      <p:sp>
        <p:nvSpPr>
          <p:cNvPr id="848900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ChangeArrowheads="1"/>
          </p:cNvSpPr>
          <p:nvPr/>
        </p:nvSpPr>
        <p:spPr bwMode="auto">
          <a:xfrm>
            <a:off x="762000" y="1600200"/>
            <a:ext cx="7696200" cy="3886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99CC00"/>
              </a:solidFill>
            </a:endParaRPr>
          </a:p>
        </p:txBody>
      </p:sp>
      <p:sp>
        <p:nvSpPr>
          <p:cNvPr id="850947" name="Rectangle 3"/>
          <p:cNvSpPr>
            <a:spLocks noChangeArrowheads="1"/>
          </p:cNvSpPr>
          <p:nvPr/>
        </p:nvSpPr>
        <p:spPr bwMode="auto">
          <a:xfrm>
            <a:off x="4419600" y="1600200"/>
            <a:ext cx="381000" cy="388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948" name="Text Box 4"/>
          <p:cNvSpPr txBox="1">
            <a:spLocks noChangeArrowheads="1"/>
          </p:cNvSpPr>
          <p:nvPr/>
        </p:nvSpPr>
        <p:spPr bwMode="auto">
          <a:xfrm>
            <a:off x="3929063" y="0"/>
            <a:ext cx="11318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tx1"/>
                </a:solidFill>
              </a:rPr>
              <a:t>N Rich </a:t>
            </a:r>
          </a:p>
          <a:p>
            <a:pPr eaLnBrk="0" hangingPunct="0"/>
            <a:r>
              <a:rPr lang="en-US" sz="2400">
                <a:solidFill>
                  <a:schemeClr val="tx1"/>
                </a:solidFill>
              </a:rPr>
              <a:t>Strip</a:t>
            </a:r>
          </a:p>
        </p:txBody>
      </p:sp>
      <p:sp>
        <p:nvSpPr>
          <p:cNvPr id="850949" name="Line 5"/>
          <p:cNvSpPr>
            <a:spLocks noChangeShapeType="1"/>
          </p:cNvSpPr>
          <p:nvPr/>
        </p:nvSpPr>
        <p:spPr bwMode="auto">
          <a:xfrm>
            <a:off x="4572000" y="8382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950" name="Text Box 6"/>
          <p:cNvSpPr txBox="1">
            <a:spLocks noChangeArrowheads="1"/>
          </p:cNvSpPr>
          <p:nvPr/>
        </p:nvSpPr>
        <p:spPr bwMode="auto">
          <a:xfrm>
            <a:off x="865188" y="454025"/>
            <a:ext cx="1497012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20 has</a:t>
            </a:r>
          </a:p>
        </p:txBody>
      </p:sp>
      <p:sp>
        <p:nvSpPr>
          <p:cNvPr id="850951" name="Text Box 7"/>
          <p:cNvSpPr txBox="1">
            <a:spLocks noChangeArrowheads="1"/>
          </p:cNvSpPr>
          <p:nvPr/>
        </p:nvSpPr>
        <p:spPr bwMode="auto">
          <a:xfrm>
            <a:off x="3810000" y="5867400"/>
            <a:ext cx="21748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10 meters</a:t>
            </a:r>
          </a:p>
        </p:txBody>
      </p:sp>
      <p:sp>
        <p:nvSpPr>
          <p:cNvPr id="850952" name="Line 8"/>
          <p:cNvSpPr>
            <a:spLocks noChangeShapeType="1"/>
          </p:cNvSpPr>
          <p:nvPr/>
        </p:nvSpPr>
        <p:spPr bwMode="auto">
          <a:xfrm flipV="1">
            <a:off x="4648200" y="5562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953" name="Text Box 9"/>
          <p:cNvSpPr txBox="1">
            <a:spLocks noChangeArrowheads="1"/>
          </p:cNvSpPr>
          <p:nvPr/>
        </p:nvSpPr>
        <p:spPr bwMode="auto">
          <a:xfrm>
            <a:off x="5922963" y="66675"/>
            <a:ext cx="2830512" cy="1128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Apply pre-plant or</a:t>
            </a:r>
          </a:p>
          <a:p>
            <a:r>
              <a:rPr lang="en-US" sz="2800">
                <a:solidFill>
                  <a:schemeClr val="tx1"/>
                </a:solidFill>
              </a:rPr>
              <a:t>at planting</a:t>
            </a:r>
            <a:r>
              <a:rPr lang="en-US" sz="4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50954" name="Line 10"/>
          <p:cNvSpPr>
            <a:spLocks noChangeShapeType="1"/>
          </p:cNvSpPr>
          <p:nvPr/>
        </p:nvSpPr>
        <p:spPr bwMode="auto">
          <a:xfrm flipH="1">
            <a:off x="5181600" y="3048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11832</TotalTime>
  <Words>501</Words>
  <Application>Microsoft Office PowerPoint</Application>
  <PresentationFormat>On-screen Show (4:3)</PresentationFormat>
  <Paragraphs>199</Paragraphs>
  <Slides>29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Default Design</vt:lpstr>
      <vt:lpstr>SPW 8.0 Graph</vt:lpstr>
      <vt:lpstr>Slide</vt:lpstr>
      <vt:lpstr>SPW 11.0 Graph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Sensor Technology GreenSeeker</vt:lpstr>
      <vt:lpstr>Technology Components</vt:lpstr>
      <vt:lpstr>PowerPoint Presentation</vt:lpstr>
      <vt:lpstr>PowerPoint Presentation</vt:lpstr>
      <vt:lpstr>PowerPoint Presentation</vt:lpstr>
      <vt:lpstr>PowerPoint Presentation</vt:lpstr>
      <vt:lpstr>TECHNOLOGY TRANSFER IN SONORA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 nitrogen experiments over four years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MENDEZ LUIS</dc:creator>
  <cp:lastModifiedBy>bill raun</cp:lastModifiedBy>
  <cp:revision>993</cp:revision>
  <cp:lastPrinted>1980-01-04T17:31:22Z</cp:lastPrinted>
  <dcterms:created xsi:type="dcterms:W3CDTF">1999-03-02T20:30:16Z</dcterms:created>
  <dcterms:modified xsi:type="dcterms:W3CDTF">2012-03-20T14:03:48Z</dcterms:modified>
</cp:coreProperties>
</file>