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5" r:id="rId5"/>
    <p:sldId id="266" r:id="rId6"/>
    <p:sldId id="260" r:id="rId7"/>
    <p:sldId id="258" r:id="rId8"/>
    <p:sldId id="259" r:id="rId9"/>
    <p:sldId id="261" r:id="rId10"/>
    <p:sldId id="269" r:id="rId11"/>
    <p:sldId id="271" r:id="rId12"/>
    <p:sldId id="262" r:id="rId13"/>
    <p:sldId id="268" r:id="rId14"/>
    <p:sldId id="272" r:id="rId15"/>
    <p:sldId id="263" r:id="rId16"/>
    <p:sldId id="26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3AD"/>
    <a:srgbClr val="F27D00"/>
    <a:srgbClr val="0A0A06"/>
    <a:srgbClr val="333524"/>
    <a:srgbClr val="D9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200">
                <a:solidFill>
                  <a:schemeClr val="tx1"/>
                </a:solidFill>
              </a:rPr>
              <a:t>Global Cereal Production, 1993-2013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959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'39db44e2-def8-4abe-a877-270a268'!$A$2:$A$22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xVal>
          <c:yVal>
            <c:numRef>
              <c:f>'39db44e2-def8-4abe-a877-270a268'!$F$2:$F$22</c:f>
              <c:numCache>
                <c:formatCode>General</c:formatCode>
                <c:ptCount val="21"/>
                <c:pt idx="0">
                  <c:v>1.9</c:v>
                </c:pt>
                <c:pt idx="1">
                  <c:v>1.96</c:v>
                </c:pt>
                <c:pt idx="2">
                  <c:v>1.9</c:v>
                </c:pt>
                <c:pt idx="3">
                  <c:v>2.0699999999999998</c:v>
                </c:pt>
                <c:pt idx="4">
                  <c:v>2.1</c:v>
                </c:pt>
                <c:pt idx="5">
                  <c:v>2.08</c:v>
                </c:pt>
                <c:pt idx="6">
                  <c:v>2.09</c:v>
                </c:pt>
                <c:pt idx="7">
                  <c:v>2.06</c:v>
                </c:pt>
                <c:pt idx="8">
                  <c:v>2.11</c:v>
                </c:pt>
                <c:pt idx="9">
                  <c:v>2.0299999999999998</c:v>
                </c:pt>
                <c:pt idx="10">
                  <c:v>2.09</c:v>
                </c:pt>
                <c:pt idx="11">
                  <c:v>2.2799999999999998</c:v>
                </c:pt>
                <c:pt idx="12">
                  <c:v>2.27</c:v>
                </c:pt>
                <c:pt idx="13">
                  <c:v>2.2400000000000002</c:v>
                </c:pt>
                <c:pt idx="14">
                  <c:v>2.36</c:v>
                </c:pt>
                <c:pt idx="15">
                  <c:v>2.5299999999999998</c:v>
                </c:pt>
                <c:pt idx="16">
                  <c:v>2.5</c:v>
                </c:pt>
                <c:pt idx="17">
                  <c:v>2.48</c:v>
                </c:pt>
                <c:pt idx="18">
                  <c:v>2.58</c:v>
                </c:pt>
                <c:pt idx="19">
                  <c:v>2.56</c:v>
                </c:pt>
                <c:pt idx="20">
                  <c:v>2.77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97-4E42-ADD9-36E6B8AE4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001920"/>
        <c:axId val="377000240"/>
      </c:scatterChart>
      <c:valAx>
        <c:axId val="37700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000240"/>
        <c:crosses val="autoZero"/>
        <c:crossBetween val="midCat"/>
      </c:valAx>
      <c:valAx>
        <c:axId val="37700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Mg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001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Global N Fertilizer</a:t>
            </a:r>
            <a:r>
              <a:rPr lang="en-US" sz="2000" baseline="0" dirty="0">
                <a:solidFill>
                  <a:schemeClr val="tx1"/>
                </a:solidFill>
              </a:rPr>
              <a:t> Consumption, 2002-2009</a:t>
            </a:r>
            <a:endParaRPr lang="en-US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959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'0d68b49f-6b9f-40a9-b9bb-0ae5a74'!$A$2:$A$9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xVal>
          <c:yVal>
            <c:numRef>
              <c:f>'0d68b49f-6b9f-40a9-b9bb-0ae5a74'!$F$2:$F$9</c:f>
              <c:numCache>
                <c:formatCode>General</c:formatCode>
                <c:ptCount val="8"/>
                <c:pt idx="0">
                  <c:v>79.150000000000006</c:v>
                </c:pt>
                <c:pt idx="1">
                  <c:v>82.91</c:v>
                </c:pt>
                <c:pt idx="2">
                  <c:v>85.05</c:v>
                </c:pt>
                <c:pt idx="3">
                  <c:v>85.14</c:v>
                </c:pt>
                <c:pt idx="4">
                  <c:v>87.39</c:v>
                </c:pt>
                <c:pt idx="5">
                  <c:v>91.12</c:v>
                </c:pt>
                <c:pt idx="6">
                  <c:v>90.25</c:v>
                </c:pt>
                <c:pt idx="7">
                  <c:v>92.04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0A-44CA-89C9-C8E4BF58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698064"/>
        <c:axId val="263698624"/>
      </c:scatterChart>
      <c:valAx>
        <c:axId val="26369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698624"/>
        <c:crosses val="autoZero"/>
        <c:crossBetween val="midCat"/>
      </c:valAx>
      <c:valAx>
        <c:axId val="26369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Million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Mg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698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Lahoma, 2015-2016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95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DC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AD2-4FD8-AB9A-BDB746D05FD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AD2-4FD8-AB9A-BDB746D05F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Sheet3!$E$4:$E$17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Sheet3!$F$4:$F$17</c:f>
              <c:numCache>
                <c:formatCode>General</c:formatCode>
                <c:ptCount val="14"/>
                <c:pt idx="0">
                  <c:v>1.74</c:v>
                </c:pt>
                <c:pt idx="1">
                  <c:v>3.7360000000000002</c:v>
                </c:pt>
                <c:pt idx="2">
                  <c:v>2.4700000000000002</c:v>
                </c:pt>
                <c:pt idx="3">
                  <c:v>2.72</c:v>
                </c:pt>
                <c:pt idx="4">
                  <c:v>3.653</c:v>
                </c:pt>
                <c:pt idx="5">
                  <c:v>2.33</c:v>
                </c:pt>
                <c:pt idx="6">
                  <c:v>3.28</c:v>
                </c:pt>
                <c:pt idx="7">
                  <c:v>2.6960000000000002</c:v>
                </c:pt>
                <c:pt idx="8">
                  <c:v>3.78</c:v>
                </c:pt>
                <c:pt idx="9">
                  <c:v>3.9359999999999999</c:v>
                </c:pt>
                <c:pt idx="10">
                  <c:v>3.97</c:v>
                </c:pt>
                <c:pt idx="11">
                  <c:v>3.7130000000000001</c:v>
                </c:pt>
                <c:pt idx="12">
                  <c:v>3.91</c:v>
                </c:pt>
                <c:pt idx="13">
                  <c:v>1.286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AD2-4FD8-AB9A-BDB746D05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3979232"/>
        <c:axId val="383979792"/>
      </c:barChart>
      <c:catAx>
        <c:axId val="383979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Treatment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79792"/>
        <c:crosses val="autoZero"/>
        <c:auto val="1"/>
        <c:lblAlgn val="ctr"/>
        <c:lblOffset val="100"/>
        <c:noMultiLvlLbl val="0"/>
      </c:catAx>
      <c:valAx>
        <c:axId val="38397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Grain Yield, 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M</a:t>
                </a:r>
                <a:r>
                  <a:rPr lang="en-US" sz="1600">
                    <a:solidFill>
                      <a:schemeClr val="tx1"/>
                    </a:solidFill>
                  </a:rPr>
                  <a:t>g/ha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Grain N,</a:t>
            </a:r>
            <a:r>
              <a:rPr lang="en-US" sz="2400" baseline="0">
                <a:solidFill>
                  <a:schemeClr val="tx1"/>
                </a:solidFill>
              </a:rPr>
              <a:t> Lahoma, 2015-2016</a:t>
            </a:r>
            <a:endParaRPr lang="en-US" sz="24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95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GF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EF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EF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EF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BAC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ED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DC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BAC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BAC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BDC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BA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2B3-4BBC-BDAE-59C97A6B0E6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2B3-4BBC-BDAE-59C97A6B0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[1]LAH!$A$2:$A$15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[1]LAH!$F$2:$F$15</c:f>
              <c:numCache>
                <c:formatCode>General</c:formatCode>
                <c:ptCount val="14"/>
                <c:pt idx="0">
                  <c:v>1.43</c:v>
                </c:pt>
                <c:pt idx="1">
                  <c:v>1.51</c:v>
                </c:pt>
                <c:pt idx="2">
                  <c:v>1.67</c:v>
                </c:pt>
                <c:pt idx="3">
                  <c:v>1.7</c:v>
                </c:pt>
                <c:pt idx="4">
                  <c:v>1.7</c:v>
                </c:pt>
                <c:pt idx="5">
                  <c:v>2.11</c:v>
                </c:pt>
                <c:pt idx="6">
                  <c:v>1.86</c:v>
                </c:pt>
                <c:pt idx="7">
                  <c:v>2.0099999999999998</c:v>
                </c:pt>
                <c:pt idx="8">
                  <c:v>2.09</c:v>
                </c:pt>
                <c:pt idx="9">
                  <c:v>2.13</c:v>
                </c:pt>
                <c:pt idx="10">
                  <c:v>2.0299999999999998</c:v>
                </c:pt>
                <c:pt idx="11">
                  <c:v>2.23</c:v>
                </c:pt>
                <c:pt idx="12">
                  <c:v>2.2200000000000002</c:v>
                </c:pt>
                <c:pt idx="13">
                  <c:v>1.43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2B3-4BBC-BDAE-59C97A6B0E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587760"/>
        <c:axId val="266588320"/>
      </c:barChart>
      <c:catAx>
        <c:axId val="266587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Treatment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588320"/>
        <c:crosses val="autoZero"/>
        <c:auto val="1"/>
        <c:lblAlgn val="ctr"/>
        <c:lblOffset val="100"/>
        <c:noMultiLvlLbl val="0"/>
      </c:catAx>
      <c:valAx>
        <c:axId val="26658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Grain N,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%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58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>
                <a:solidFill>
                  <a:sysClr val="windowText" lastClr="000000"/>
                </a:solidFill>
              </a:rPr>
              <a:t>Grain </a:t>
            </a:r>
            <a:r>
              <a:rPr lang="en-US" sz="2200" dirty="0" smtClean="0">
                <a:solidFill>
                  <a:sysClr val="windowText" lastClr="000000"/>
                </a:solidFill>
              </a:rPr>
              <a:t>Yield/NDVI F7</a:t>
            </a:r>
            <a:r>
              <a:rPr lang="en-US" sz="2200" dirty="0">
                <a:solidFill>
                  <a:sysClr val="windowText" lastClr="000000"/>
                </a:solidFill>
              </a:rPr>
              <a:t>, </a:t>
            </a:r>
            <a:r>
              <a:rPr lang="en-US" sz="2200" dirty="0" err="1">
                <a:solidFill>
                  <a:sysClr val="windowText" lastClr="000000"/>
                </a:solidFill>
              </a:rPr>
              <a:t>Lahoma</a:t>
            </a:r>
            <a:r>
              <a:rPr lang="en-US" sz="2200" dirty="0">
                <a:solidFill>
                  <a:sysClr val="windowText" lastClr="000000"/>
                </a:solidFill>
              </a:rPr>
              <a:t>, 2015-2016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959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>
                    <a:alpha val="50000"/>
                  </a:schemeClr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0950131233595804E-2"/>
                  <c:y val="0.476435185185185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LAH!$C$34:$C$47</c:f>
              <c:numCache>
                <c:formatCode>General</c:formatCode>
                <c:ptCount val="14"/>
                <c:pt idx="0">
                  <c:v>0.38</c:v>
                </c:pt>
                <c:pt idx="1">
                  <c:v>0.51</c:v>
                </c:pt>
                <c:pt idx="2">
                  <c:v>0.4</c:v>
                </c:pt>
                <c:pt idx="3">
                  <c:v>0.43</c:v>
                </c:pt>
                <c:pt idx="4">
                  <c:v>0.51</c:v>
                </c:pt>
                <c:pt idx="5">
                  <c:v>0.39</c:v>
                </c:pt>
                <c:pt idx="6">
                  <c:v>0.45</c:v>
                </c:pt>
                <c:pt idx="7">
                  <c:v>0.43</c:v>
                </c:pt>
                <c:pt idx="8">
                  <c:v>0.46</c:v>
                </c:pt>
                <c:pt idx="9">
                  <c:v>0.48</c:v>
                </c:pt>
                <c:pt idx="10">
                  <c:v>0.53</c:v>
                </c:pt>
                <c:pt idx="11">
                  <c:v>0.46</c:v>
                </c:pt>
                <c:pt idx="12">
                  <c:v>0.48</c:v>
                </c:pt>
                <c:pt idx="13">
                  <c:v>0.31</c:v>
                </c:pt>
              </c:numCache>
            </c:numRef>
          </c:xVal>
          <c:yVal>
            <c:numRef>
              <c:f>LAH!$D$34:$D$47</c:f>
              <c:numCache>
                <c:formatCode>General</c:formatCode>
                <c:ptCount val="14"/>
                <c:pt idx="0">
                  <c:v>1.74</c:v>
                </c:pt>
                <c:pt idx="1">
                  <c:v>3.73</c:v>
                </c:pt>
                <c:pt idx="2">
                  <c:v>2.4700000000000002</c:v>
                </c:pt>
                <c:pt idx="3">
                  <c:v>2.72</c:v>
                </c:pt>
                <c:pt idx="4">
                  <c:v>3.65</c:v>
                </c:pt>
                <c:pt idx="5">
                  <c:v>2.33</c:v>
                </c:pt>
                <c:pt idx="6">
                  <c:v>3.28</c:v>
                </c:pt>
                <c:pt idx="7">
                  <c:v>2.7</c:v>
                </c:pt>
                <c:pt idx="8">
                  <c:v>3.78</c:v>
                </c:pt>
                <c:pt idx="9">
                  <c:v>3.94</c:v>
                </c:pt>
                <c:pt idx="10">
                  <c:v>3.97</c:v>
                </c:pt>
                <c:pt idx="11">
                  <c:v>3.71</c:v>
                </c:pt>
                <c:pt idx="12">
                  <c:v>3.91</c:v>
                </c:pt>
                <c:pt idx="13">
                  <c:v>1.29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E7-4304-AF8C-845C86E63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585248"/>
        <c:axId val="445585808"/>
      </c:scatterChart>
      <c:valAx>
        <c:axId val="44558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NDVI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85808"/>
        <c:crosses val="autoZero"/>
        <c:crossBetween val="midCat"/>
      </c:valAx>
      <c:valAx>
        <c:axId val="44558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Grain Yield, Mg/ha</a:t>
                </a:r>
                <a:r>
                  <a:rPr lang="en-US" sz="1600" baseline="30000">
                    <a:solidFill>
                      <a:sysClr val="windowText" lastClr="000000"/>
                    </a:solidFill>
                  </a:rPr>
                  <a:t>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85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Perkins, 2015-2016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95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ED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DC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BAC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BAC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BAC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BA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BA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ACA-494E-8BD3-40275AD0B50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ACA-494E-8BD3-40275AD0B5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Sheet1!$E$3:$E$16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Sheet1!$F$3:$F$16</c:f>
              <c:numCache>
                <c:formatCode>General</c:formatCode>
                <c:ptCount val="14"/>
                <c:pt idx="0">
                  <c:v>3.54</c:v>
                </c:pt>
                <c:pt idx="1">
                  <c:v>4.2430000000000003</c:v>
                </c:pt>
                <c:pt idx="2">
                  <c:v>4.6760000000000002</c:v>
                </c:pt>
                <c:pt idx="3">
                  <c:v>5.0229999999999997</c:v>
                </c:pt>
                <c:pt idx="4">
                  <c:v>5.37</c:v>
                </c:pt>
                <c:pt idx="5">
                  <c:v>5.34</c:v>
                </c:pt>
                <c:pt idx="6">
                  <c:v>5.5430000000000001</c:v>
                </c:pt>
                <c:pt idx="7">
                  <c:v>5.85</c:v>
                </c:pt>
                <c:pt idx="8">
                  <c:v>5.4260000000000002</c:v>
                </c:pt>
                <c:pt idx="9">
                  <c:v>5.7560000000000002</c:v>
                </c:pt>
                <c:pt idx="10">
                  <c:v>5.806</c:v>
                </c:pt>
                <c:pt idx="11">
                  <c:v>5.94</c:v>
                </c:pt>
                <c:pt idx="12">
                  <c:v>5.6059999999999999</c:v>
                </c:pt>
                <c:pt idx="13">
                  <c:v>2.58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ACA-494E-8BD3-40275AD0B5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5588048"/>
        <c:axId val="445588608"/>
      </c:barChart>
      <c:catAx>
        <c:axId val="445588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Treatment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88608"/>
        <c:crosses val="autoZero"/>
        <c:auto val="1"/>
        <c:lblAlgn val="ctr"/>
        <c:lblOffset val="100"/>
        <c:noMultiLvlLbl val="0"/>
      </c:catAx>
      <c:valAx>
        <c:axId val="4455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Grain yield, Mg/ha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ysClr val="windowText" lastClr="000000"/>
                </a:solidFill>
              </a:rPr>
              <a:t>Grain</a:t>
            </a:r>
            <a:r>
              <a:rPr lang="en-US" sz="2400" baseline="0">
                <a:solidFill>
                  <a:sysClr val="windowText" lastClr="000000"/>
                </a:solidFill>
              </a:rPr>
              <a:t> N, Perkins, 2015-2016</a:t>
            </a:r>
            <a:endParaRPr lang="en-US" sz="24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95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FE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DC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BA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BA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6F1-4C78-AB38-4D7E785C130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FE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6F1-4C78-AB38-4D7E785C13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[1]PRK!$A$2:$A$15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[1]PRK!$F$2:$F$15</c:f>
              <c:numCache>
                <c:formatCode>General</c:formatCode>
                <c:ptCount val="14"/>
                <c:pt idx="0">
                  <c:v>1.53</c:v>
                </c:pt>
                <c:pt idx="1">
                  <c:v>1.61</c:v>
                </c:pt>
                <c:pt idx="2">
                  <c:v>1.7</c:v>
                </c:pt>
                <c:pt idx="3">
                  <c:v>1.68</c:v>
                </c:pt>
                <c:pt idx="4">
                  <c:v>1.86</c:v>
                </c:pt>
                <c:pt idx="5">
                  <c:v>1.86</c:v>
                </c:pt>
                <c:pt idx="6">
                  <c:v>1.83</c:v>
                </c:pt>
                <c:pt idx="7">
                  <c:v>1.88</c:v>
                </c:pt>
                <c:pt idx="8">
                  <c:v>2.08</c:v>
                </c:pt>
                <c:pt idx="9">
                  <c:v>2.0299999999999998</c:v>
                </c:pt>
                <c:pt idx="10">
                  <c:v>2.02</c:v>
                </c:pt>
                <c:pt idx="11">
                  <c:v>2.19</c:v>
                </c:pt>
                <c:pt idx="12">
                  <c:v>2.17</c:v>
                </c:pt>
                <c:pt idx="13">
                  <c:v>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6F1-4C78-AB38-4D7E785C13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9491872"/>
        <c:axId val="359492432"/>
      </c:barChart>
      <c:catAx>
        <c:axId val="359491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Treatment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2432"/>
        <c:crosses val="autoZero"/>
        <c:auto val="1"/>
        <c:lblAlgn val="ctr"/>
        <c:lblOffset val="100"/>
        <c:noMultiLvlLbl val="0"/>
      </c:catAx>
      <c:valAx>
        <c:axId val="3594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Grain N,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>
                <a:solidFill>
                  <a:sysClr val="windowText" lastClr="000000"/>
                </a:solidFill>
              </a:rPr>
              <a:t>Grain </a:t>
            </a:r>
            <a:r>
              <a:rPr lang="en-US" sz="2200" dirty="0" smtClean="0">
                <a:solidFill>
                  <a:sysClr val="windowText" lastClr="000000"/>
                </a:solidFill>
              </a:rPr>
              <a:t>Yield/NDVI F7</a:t>
            </a:r>
            <a:r>
              <a:rPr lang="en-US" sz="2200" dirty="0">
                <a:solidFill>
                  <a:sysClr val="windowText" lastClr="000000"/>
                </a:solidFill>
              </a:rPr>
              <a:t>, Perkins, 2015-2016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959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>
                    <a:alpha val="50000"/>
                  </a:schemeClr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7027559055118109E-2"/>
                  <c:y val="0.4668846602508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PRK!$C$34:$C$47</c:f>
              <c:numCache>
                <c:formatCode>General</c:formatCode>
                <c:ptCount val="14"/>
                <c:pt idx="0">
                  <c:v>0.45</c:v>
                </c:pt>
                <c:pt idx="1">
                  <c:v>0.53</c:v>
                </c:pt>
                <c:pt idx="2">
                  <c:v>0.56999999999999995</c:v>
                </c:pt>
                <c:pt idx="3">
                  <c:v>0.56000000000000005</c:v>
                </c:pt>
                <c:pt idx="4">
                  <c:v>0.57999999999999996</c:v>
                </c:pt>
                <c:pt idx="5">
                  <c:v>0.57999999999999996</c:v>
                </c:pt>
                <c:pt idx="6">
                  <c:v>0.56000000000000005</c:v>
                </c:pt>
                <c:pt idx="7">
                  <c:v>0.64</c:v>
                </c:pt>
                <c:pt idx="8">
                  <c:v>0.59</c:v>
                </c:pt>
                <c:pt idx="9">
                  <c:v>0.59</c:v>
                </c:pt>
                <c:pt idx="10">
                  <c:v>0.64</c:v>
                </c:pt>
                <c:pt idx="11">
                  <c:v>0.6</c:v>
                </c:pt>
                <c:pt idx="12">
                  <c:v>0.64</c:v>
                </c:pt>
                <c:pt idx="13">
                  <c:v>0.36</c:v>
                </c:pt>
              </c:numCache>
            </c:numRef>
          </c:xVal>
          <c:yVal>
            <c:numRef>
              <c:f>PRK!$D$34:$D$47</c:f>
              <c:numCache>
                <c:formatCode>General</c:formatCode>
                <c:ptCount val="14"/>
                <c:pt idx="0">
                  <c:v>3.54</c:v>
                </c:pt>
                <c:pt idx="1">
                  <c:v>4.24</c:v>
                </c:pt>
                <c:pt idx="2">
                  <c:v>4.68</c:v>
                </c:pt>
                <c:pt idx="3">
                  <c:v>5.0229999999999997</c:v>
                </c:pt>
                <c:pt idx="4">
                  <c:v>5.37</c:v>
                </c:pt>
                <c:pt idx="5">
                  <c:v>5.34</c:v>
                </c:pt>
                <c:pt idx="6">
                  <c:v>5.55</c:v>
                </c:pt>
                <c:pt idx="7">
                  <c:v>5.85</c:v>
                </c:pt>
                <c:pt idx="8">
                  <c:v>5.43</c:v>
                </c:pt>
                <c:pt idx="9">
                  <c:v>5.75</c:v>
                </c:pt>
                <c:pt idx="10">
                  <c:v>5.81</c:v>
                </c:pt>
                <c:pt idx="11">
                  <c:v>5.94</c:v>
                </c:pt>
                <c:pt idx="12">
                  <c:v>5.61</c:v>
                </c:pt>
                <c:pt idx="13">
                  <c:v>2.58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96-4828-A376-A6C691DD8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485152"/>
        <c:axId val="492485712"/>
      </c:scatterChart>
      <c:valAx>
        <c:axId val="492485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NDVI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485712"/>
        <c:crosses val="autoZero"/>
        <c:crossBetween val="midCat"/>
      </c:valAx>
      <c:valAx>
        <c:axId val="4924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Grain Yield, Mg/ha</a:t>
                </a:r>
                <a:r>
                  <a:rPr lang="en-US" sz="1600" baseline="30000">
                    <a:solidFill>
                      <a:sysClr val="windowText" lastClr="000000"/>
                    </a:solidFill>
                  </a:rPr>
                  <a:t>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485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3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1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CBDA-F837-49EA-9305-9916A099A8D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42B0-C114-4A88-87C8-072A8EC9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514039"/>
            <a:ext cx="12192000" cy="254454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991915"/>
            <a:ext cx="12192000" cy="573269"/>
          </a:xfrm>
          <a:prstGeom prst="rect">
            <a:avLst/>
          </a:prstGeom>
          <a:solidFill>
            <a:srgbClr val="F2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"/>
            <a:ext cx="12192000" cy="115701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47779" y="2038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Midseason UAN Application Depth in Winter Wheat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4941" y="1133039"/>
            <a:ext cx="42865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A0A0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Ryan Bryant-</a:t>
            </a:r>
            <a:r>
              <a:rPr lang="en-US" dirty="0" err="1" smtClean="0">
                <a:solidFill>
                  <a:srgbClr val="0A0A0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Schlobohm</a:t>
            </a:r>
            <a:endParaRPr lang="en-US" dirty="0">
              <a:solidFill>
                <a:srgbClr val="0A0A0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http://dasnr22.dasnr.okstate.edu/docushare/dsweb/Get/Document-9922/Resear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42" y="1909504"/>
            <a:ext cx="5211917" cy="465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Lahoma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Grain N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2837" y="6550223"/>
            <a:ext cx="2923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5. Grain N results from </a:t>
            </a:r>
            <a:r>
              <a:rPr lang="en-US" sz="1400" dirty="0" err="1" smtClean="0"/>
              <a:t>Lahoma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TextBox 1"/>
          <p:cNvSpPr txBox="1"/>
          <p:nvPr/>
        </p:nvSpPr>
        <p:spPr>
          <a:xfrm>
            <a:off x="1464470" y="6323237"/>
            <a:ext cx="4853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Different letters above bars represent significant treatment differences at alpha=0.05.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693430" y="897103"/>
            <a:ext cx="9678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Positive trend of increased applied N </a:t>
            </a:r>
            <a:r>
              <a:rPr lang="en-US" sz="2000" dirty="0" smtClean="0">
                <a:solidFill>
                  <a:prstClr val="black"/>
                </a:solidFill>
              </a:rPr>
              <a:t>equaling </a:t>
            </a:r>
            <a:r>
              <a:rPr lang="en-US" sz="2000" dirty="0">
                <a:solidFill>
                  <a:prstClr val="black"/>
                </a:solidFill>
              </a:rPr>
              <a:t>elevated grain N </a:t>
            </a:r>
            <a:r>
              <a:rPr lang="en-US" sz="2000" dirty="0" smtClean="0">
                <a:solidFill>
                  <a:prstClr val="black"/>
                </a:solidFill>
              </a:rPr>
              <a:t>levels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67 kg N/ha, 5 cm depth was significantly superior to surface and 10 cm treatments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134 kg N/ha, 5 cm depth was statistically higher than the surface treatment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Contrasts for surface vs. 5/10 cm were significant for both subsurface applications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Contrast between 5 and 10 cm treatments was not significant</a:t>
            </a:r>
          </a:p>
          <a:p>
            <a:pPr marL="285750" lvl="0" indent="-285750">
              <a:buFont typeface="Arial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86713"/>
              </p:ext>
            </p:extLst>
          </p:nvPr>
        </p:nvGraphicFramePr>
        <p:xfrm>
          <a:off x="807249" y="2617453"/>
          <a:ext cx="6167645" cy="37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95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Lahoma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Grain Yield/NDVI F7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222" y="5890824"/>
            <a:ext cx="3997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6. Grain yield by NDVI F7 results from </a:t>
            </a:r>
            <a:r>
              <a:rPr lang="en-US" sz="1400" dirty="0" err="1" smtClean="0"/>
              <a:t>Lahoma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77816" y="1039163"/>
            <a:ext cx="967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Strong correlation between NDVI at </a:t>
            </a:r>
            <a:r>
              <a:rPr lang="en-US" sz="2400" dirty="0" err="1" smtClean="0">
                <a:solidFill>
                  <a:prstClr val="black"/>
                </a:solidFill>
              </a:rPr>
              <a:t>Feekes</a:t>
            </a:r>
            <a:r>
              <a:rPr lang="en-US" sz="2400" dirty="0" smtClean="0">
                <a:solidFill>
                  <a:prstClr val="black"/>
                </a:solidFill>
              </a:rPr>
              <a:t> 7 and grain yield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82530"/>
              </p:ext>
            </p:extLst>
          </p:nvPr>
        </p:nvGraphicFramePr>
        <p:xfrm>
          <a:off x="1577816" y="2039384"/>
          <a:ext cx="6184703" cy="37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2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Perkins Grain Yield Results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816" y="1039163"/>
            <a:ext cx="9678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At rates of 34 kg N/ha, the inverse of </a:t>
            </a:r>
            <a:r>
              <a:rPr lang="en-US" sz="2000" dirty="0" err="1" smtClean="0"/>
              <a:t>Lahoma</a:t>
            </a:r>
            <a:r>
              <a:rPr lang="en-US" sz="2000" dirty="0" smtClean="0"/>
              <a:t> occurred – the subsurface application of 10 cm was significantly higher than the surface application, with 5 cm being numerically superior to the surface treatment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 comparing the 5 cm and 10 cm depths, 10 cm saw the highest yields, except at the 134 kg N/ha rate, yet lacked statistical significance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74405" y="6559601"/>
            <a:ext cx="3107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7. Grain yield results from Perkins.</a:t>
            </a:r>
            <a:endParaRPr lang="en-US" sz="1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855449"/>
              </p:ext>
            </p:extLst>
          </p:nvPr>
        </p:nvGraphicFramePr>
        <p:xfrm>
          <a:off x="661986" y="2812341"/>
          <a:ext cx="6201951" cy="374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440718" y="6292853"/>
            <a:ext cx="4853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Different letters above bars represent significant treatment differences at alpha=0.05.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957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Perkins Grain N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327" y="802893"/>
            <a:ext cx="9678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Positive trend of increased applied N equaling elevated grain N levels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100 kg N/ha, subsurface applications were significantly greater than the surface treatment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134 kg N/ha, 5 cm depth was significantly higher than the surface application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 statistical difference between 5 and 10 cm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Contrasts for surface vs. 5 cm/10 cm were significant for both subsurface treatments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74405" y="6559601"/>
            <a:ext cx="3107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8. Grain yield results from Perkins.</a:t>
            </a:r>
            <a:endParaRPr lang="en-US" sz="1400" dirty="0"/>
          </a:p>
        </p:txBody>
      </p:sp>
      <p:sp>
        <p:nvSpPr>
          <p:cNvPr id="14" name="TextBox 1"/>
          <p:cNvSpPr txBox="1"/>
          <p:nvPr/>
        </p:nvSpPr>
        <p:spPr>
          <a:xfrm>
            <a:off x="1440719" y="6374431"/>
            <a:ext cx="4853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Different letters above bars represent significant treatment differences at alpha=0.05.</a:t>
            </a:r>
            <a:endParaRPr lang="en-US" sz="105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392259"/>
              </p:ext>
            </p:extLst>
          </p:nvPr>
        </p:nvGraphicFramePr>
        <p:xfrm>
          <a:off x="661987" y="2741885"/>
          <a:ext cx="6140252" cy="368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5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Perkins Grain Yield/NDVI F7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816" y="1039163"/>
            <a:ext cx="967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correlation between NDVI at </a:t>
            </a:r>
            <a:r>
              <a:rPr lang="en-US" sz="2400" dirty="0" err="1" smtClean="0"/>
              <a:t>Feekes</a:t>
            </a:r>
            <a:r>
              <a:rPr lang="en-US" sz="2400" dirty="0" smtClean="0"/>
              <a:t> 7 and grain yield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20195" y="5966477"/>
            <a:ext cx="3947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8. Grain yield by NDVI F7 results from Perkins.</a:t>
            </a:r>
            <a:endParaRPr lang="en-US" sz="14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234438"/>
              </p:ext>
            </p:extLst>
          </p:nvPr>
        </p:nvGraphicFramePr>
        <p:xfrm>
          <a:off x="1323975" y="2102568"/>
          <a:ext cx="6140252" cy="368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26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4134" y="996513"/>
            <a:ext cx="42869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Variability in N response across locations confirms the need for site specific, midseason N management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10 cm depth was more impactful to grain yield than 5 cm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Clear, positive impact to grain yield from the addition of 45 kg/ha of pre-plant 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No damage from subsurface application equipment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At </a:t>
            </a:r>
            <a:r>
              <a:rPr lang="en-US" sz="2000" dirty="0" err="1" smtClean="0">
                <a:solidFill>
                  <a:srgbClr val="000000"/>
                </a:solidFill>
              </a:rPr>
              <a:t>Lahoma</a:t>
            </a:r>
            <a:r>
              <a:rPr lang="en-US" sz="2000" dirty="0" smtClean="0">
                <a:solidFill>
                  <a:srgbClr val="000000"/>
                </a:solidFill>
              </a:rPr>
              <a:t>, 34 kg N/ha on the surface was significantly higher than subsurface counterparts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o statistical difference of surface and 10 cm treatments at the 67 kg N/ha 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856" y="1908403"/>
            <a:ext cx="4257304" cy="3192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9685" y="5633544"/>
            <a:ext cx="304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</a:t>
            </a:r>
            <a:r>
              <a:rPr lang="en-US" sz="1400" dirty="0"/>
              <a:t>5</a:t>
            </a:r>
            <a:r>
              <a:rPr lang="en-US" sz="1400" dirty="0" smtClean="0"/>
              <a:t>. Visible N response at </a:t>
            </a:r>
            <a:r>
              <a:rPr lang="en-US" sz="1400" dirty="0" err="1" smtClean="0"/>
              <a:t>Lahoma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5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3660" y="1411823"/>
            <a:ext cx="42632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Perkins witnessed the inverse at the 34 kg/ha N rate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Subsurface applications were superior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Specifically 10 cm depth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Application zone bypassed the active microbial zone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Subsurface treatments provided better grain N content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Clear, positive trend for elevated grain N at higher N rates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Overall, depths of 10 cm were more effective than 5 cm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specially at lower midseason N rates in no-till systems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735" y="1970156"/>
            <a:ext cx="4789756" cy="3592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0022" y="6131234"/>
            <a:ext cx="396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6. Treatment response at Lake Carl Blackwell.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70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2307917" y="1240951"/>
            <a:ext cx="7576159" cy="4913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Acknowledgments 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8714" y="1086209"/>
            <a:ext cx="6994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Plant and Soil Sciences at Oklahoma State University</a:t>
            </a:r>
          </a:p>
          <a:p>
            <a:pPr algn="ctr"/>
            <a:r>
              <a:rPr lang="en-US" dirty="0" smtClean="0"/>
              <a:t>Oklahoma Agricultural Experiment Station</a:t>
            </a:r>
          </a:p>
          <a:p>
            <a:pPr algn="ctr"/>
            <a:r>
              <a:rPr lang="en-US" dirty="0" smtClean="0"/>
              <a:t>Oklahoma Fertilizer Checkoff</a:t>
            </a:r>
          </a:p>
          <a:p>
            <a:pPr algn="ctr"/>
            <a:r>
              <a:rPr lang="en-US" dirty="0" smtClean="0"/>
              <a:t>Dr. Bill </a:t>
            </a:r>
            <a:r>
              <a:rPr lang="en-US" dirty="0" err="1" smtClean="0"/>
              <a:t>Raun</a:t>
            </a:r>
            <a:endParaRPr lang="en-US" dirty="0" smtClean="0"/>
          </a:p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Hailin</a:t>
            </a:r>
            <a:r>
              <a:rPr lang="en-US" dirty="0" smtClean="0"/>
              <a:t> Zhang</a:t>
            </a:r>
          </a:p>
          <a:p>
            <a:pPr algn="ctr"/>
            <a:r>
              <a:rPr lang="en-US" dirty="0" smtClean="0"/>
              <a:t>Dr. Randy Taylor</a:t>
            </a:r>
            <a:endParaRPr lang="en-US" dirty="0"/>
          </a:p>
          <a:p>
            <a:pPr algn="ctr"/>
            <a:r>
              <a:rPr lang="en-US" dirty="0" smtClean="0"/>
              <a:t>Soil Fertility graduate students and staff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0898" y="5692426"/>
            <a:ext cx="4250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Ryan Bryant-</a:t>
            </a:r>
            <a:r>
              <a:rPr lang="en-US" dirty="0" err="1" smtClean="0"/>
              <a:t>Schlobohm</a:t>
            </a:r>
            <a:endParaRPr lang="en-US" dirty="0" smtClean="0"/>
          </a:p>
          <a:p>
            <a:pPr algn="ctr"/>
            <a:r>
              <a:rPr lang="en-US" dirty="0" smtClean="0"/>
              <a:t>055 Agricultural Hall, Stillwater, OK – 74078</a:t>
            </a:r>
          </a:p>
          <a:p>
            <a:pPr algn="ctr"/>
            <a:r>
              <a:rPr lang="en-US" dirty="0" smtClean="0"/>
              <a:t>ryan.schlobohm@okstate.edu</a:t>
            </a:r>
          </a:p>
        </p:txBody>
      </p:sp>
    </p:spTree>
    <p:extLst>
      <p:ext uri="{BB962C8B-B14F-4D97-AF65-F5344CB8AC3E}">
        <p14:creationId xmlns:p14="http://schemas.microsoft.com/office/powerpoint/2010/main" val="32349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Cereal Production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971" y="823068"/>
            <a:ext cx="86940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cereal production in 2013 –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 billion Mg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populations continue to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 production must keep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genetics and production practices are central to this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728639"/>
              </p:ext>
            </p:extLst>
          </p:nvPr>
        </p:nvGraphicFramePr>
        <p:xfrm>
          <a:off x="1523726" y="3067896"/>
          <a:ext cx="5344886" cy="320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31960" y="6274828"/>
            <a:ext cx="5928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1. Statistics </a:t>
            </a:r>
            <a:r>
              <a:rPr lang="en-US" sz="1400" dirty="0"/>
              <a:t>courtesy of FAOSTAT: http://faostat3.fao.org/browse/Q/QC/E</a:t>
            </a:r>
          </a:p>
        </p:txBody>
      </p:sp>
    </p:spTree>
    <p:extLst>
      <p:ext uri="{BB962C8B-B14F-4D97-AF65-F5344CB8AC3E}">
        <p14:creationId xmlns:p14="http://schemas.microsoft.com/office/powerpoint/2010/main" val="25217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Fertilizer Usage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730" y="885704"/>
            <a:ext cx="9754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quantities of N are annually consumed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N use efficiency is 33%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 recommendations to producers must be central to current research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67993"/>
              </p:ext>
            </p:extLst>
          </p:nvPr>
        </p:nvGraphicFramePr>
        <p:xfrm>
          <a:off x="1621625" y="2855060"/>
          <a:ext cx="5083627" cy="322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9694" y="6077231"/>
            <a:ext cx="580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2. Statistics </a:t>
            </a:r>
            <a:r>
              <a:rPr lang="en-US" sz="1400" dirty="0"/>
              <a:t>courtesy of FAOSTAT</a:t>
            </a:r>
            <a:r>
              <a:rPr lang="en-US" sz="1400" dirty="0" smtClean="0"/>
              <a:t>: http</a:t>
            </a:r>
            <a:r>
              <a:rPr lang="en-US" sz="1400" dirty="0"/>
              <a:t>://faostat3.fao.org/browse/R/*/E </a:t>
            </a:r>
          </a:p>
        </p:txBody>
      </p:sp>
    </p:spTree>
    <p:extLst>
      <p:ext uri="{BB962C8B-B14F-4D97-AF65-F5344CB8AC3E}">
        <p14:creationId xmlns:p14="http://schemas.microsoft.com/office/powerpoint/2010/main" val="23820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Subsurface N Applications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972" y="943297"/>
            <a:ext cx="8694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Urea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fertilizers are vulnerable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Ammonia volatilization is a critical factor affecting 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Unincorporated, surface applications are highly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sucesptible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Losses as great as 40% (Fowler and Brydon, 1989; Hargrove et al., 1977).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Denitrification is high in no-till, surface applications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Aulakh et al. (1984)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IMG_166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" y="3773116"/>
            <a:ext cx="3676985" cy="27577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5488" y="6550223"/>
            <a:ext cx="301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</a:t>
            </a:r>
            <a:r>
              <a:rPr lang="en-US" sz="1400" dirty="0"/>
              <a:t>1</a:t>
            </a:r>
            <a:r>
              <a:rPr lang="en-US" sz="1400" dirty="0" smtClean="0"/>
              <a:t>. Perkins plots prior to harvest.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90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Subsurface N Applications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8509" y="1573414"/>
            <a:ext cx="5150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Subsurface applications of N are highly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ammonia volatilization and N immobilization, especially in no-till cropping systems (Rao and Dao, 1996)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 innovation and refinement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proper application depth for UAN fertilizer?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916" y="1908619"/>
            <a:ext cx="4178053" cy="3133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1376" y="5539886"/>
            <a:ext cx="456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2. Subsurface application to winter wheat from a coulter applicator.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34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972" y="1136077"/>
            <a:ext cx="869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5533" y="1808916"/>
            <a:ext cx="5233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objective of this study was to evaluate midseason application depths of UAN fertilizer in winter wheat.</a:t>
            </a:r>
            <a:endParaRPr lang="en-US" sz="2400" dirty="0"/>
          </a:p>
        </p:txBody>
      </p:sp>
      <p:pic>
        <p:nvPicPr>
          <p:cNvPr id="10" name="Picture 9" descr="IMG_052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041" y="2173995"/>
            <a:ext cx="4614096" cy="346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734" y="6254227"/>
            <a:ext cx="456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3. Coulter applicator applying subsurface treatments.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21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Materials and Methods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41883" y="1112900"/>
            <a:ext cx="8694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locations within the state of Oklahoma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Hennessey (no-till),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Lahoma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(conventional), Lake Carl Blackwell (conventional), Perkins (no-till)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Randomized complete block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treatments with 3 replications, Table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depth – surface, 5 cm, and 10 cm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Midseason N rate – 0, 34, 67, 101, and 134 kg N/ha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treatments received 45 kg/ha of pre-plant N, except treatment 14</a:t>
            </a:r>
          </a:p>
          <a:p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9" y="2455086"/>
            <a:ext cx="2110579" cy="36842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5" y="6094959"/>
            <a:ext cx="2502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3. Treatment structure for</a:t>
            </a:r>
          </a:p>
          <a:p>
            <a:r>
              <a:rPr lang="en-US" sz="1400" dirty="0" smtClean="0"/>
              <a:t> all locations.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74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 and Methods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4872" y="871750"/>
            <a:ext cx="86940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 yield, grain N content, NDVI,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Subsurface treatment applications were made with a coulter applicator, Figure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sites received midseason N at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Feekes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growth stage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was analyzed with SAS 9.4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 GLM, LSD alpha=0.05, single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contrasts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IMG_05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161" y="3718251"/>
            <a:ext cx="3132322" cy="2349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643" y="6405714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Figure 4. Coulter applicator.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98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3746"/>
            <a:ext cx="12192000" cy="258536"/>
          </a:xfrm>
          <a:prstGeom prst="rect">
            <a:avLst/>
          </a:prstGeom>
          <a:solidFill>
            <a:srgbClr val="B8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8868528" y="4671362"/>
            <a:ext cx="3149002" cy="204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83746"/>
          </a:xfrm>
          <a:prstGeom prst="rect">
            <a:avLst/>
          </a:prstGeom>
          <a:solidFill>
            <a:srgbClr val="0A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323976" cy="1115745"/>
          </a:xfrm>
          <a:prstGeom prst="rect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earch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49788"/>
            <a:ext cx="1158649" cy="1065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0800000">
            <a:off x="0" y="1112900"/>
            <a:ext cx="1323976" cy="460513"/>
          </a:xfrm>
          <a:prstGeom prst="triangle">
            <a:avLst/>
          </a:prstGeom>
          <a:solidFill>
            <a:srgbClr val="D9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943" y="29031"/>
            <a:ext cx="621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Lahoma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Grain Yield Results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992" y="942945"/>
            <a:ext cx="9870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At rates of 34 kg N/ha, yields from surface applications were significantly higher than the subsurface applications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67 kg N/ha saw the surface application being statistically better than the 5 cm depth, and numerically higher than both subsurface depths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10 cm depth was  significantly higher than the 5 cm depth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10 cm depth witnessed higher yields, overall, when compared to the 5 cm depth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37134" y="6550223"/>
            <a:ext cx="31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</a:t>
            </a:r>
            <a:r>
              <a:rPr lang="en-US" sz="1400" dirty="0"/>
              <a:t>4</a:t>
            </a:r>
            <a:r>
              <a:rPr lang="en-US" sz="1400" dirty="0" smtClean="0"/>
              <a:t>. Grain yield results from </a:t>
            </a:r>
            <a:r>
              <a:rPr lang="en-US" sz="1400" dirty="0" err="1" smtClean="0"/>
              <a:t>Lahoma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TextBox 1"/>
          <p:cNvSpPr txBox="1"/>
          <p:nvPr/>
        </p:nvSpPr>
        <p:spPr>
          <a:xfrm>
            <a:off x="1464470" y="6323237"/>
            <a:ext cx="4853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Different letters above bars represent significant treatment differences at alpha=0.05.</a:t>
            </a:r>
            <a:endParaRPr lang="en-US" sz="105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864485"/>
              </p:ext>
            </p:extLst>
          </p:nvPr>
        </p:nvGraphicFramePr>
        <p:xfrm>
          <a:off x="825707" y="2871785"/>
          <a:ext cx="6130730" cy="367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86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1148</Words>
  <Application>Microsoft Office PowerPoint</Application>
  <PresentationFormat>Widescreen</PresentationFormat>
  <Paragraphs>191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Driver</dc:creator>
  <cp:lastModifiedBy>bill raun</cp:lastModifiedBy>
  <cp:revision>44</cp:revision>
  <dcterms:created xsi:type="dcterms:W3CDTF">2016-07-27T16:52:54Z</dcterms:created>
  <dcterms:modified xsi:type="dcterms:W3CDTF">2016-08-26T16:53:27Z</dcterms:modified>
</cp:coreProperties>
</file>