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Default Extension="wav" ContentType="audio/wav"/>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3"/>
  </p:notesMasterIdLst>
  <p:sldIdLst>
    <p:sldId id="256" r:id="rId2"/>
    <p:sldId id="336" r:id="rId3"/>
    <p:sldId id="337" r:id="rId4"/>
    <p:sldId id="338" r:id="rId5"/>
    <p:sldId id="339" r:id="rId6"/>
    <p:sldId id="343" r:id="rId7"/>
    <p:sldId id="344" r:id="rId8"/>
    <p:sldId id="345" r:id="rId9"/>
    <p:sldId id="346" r:id="rId10"/>
    <p:sldId id="279" r:id="rId11"/>
    <p:sldId id="347" r:id="rId12"/>
    <p:sldId id="348" r:id="rId13"/>
    <p:sldId id="301" r:id="rId14"/>
    <p:sldId id="274" r:id="rId15"/>
    <p:sldId id="278" r:id="rId16"/>
    <p:sldId id="315" r:id="rId17"/>
    <p:sldId id="316" r:id="rId18"/>
    <p:sldId id="317" r:id="rId19"/>
    <p:sldId id="318" r:id="rId20"/>
    <p:sldId id="319" r:id="rId21"/>
    <p:sldId id="321" r:id="rId22"/>
    <p:sldId id="322" r:id="rId23"/>
    <p:sldId id="323" r:id="rId24"/>
    <p:sldId id="325" r:id="rId25"/>
    <p:sldId id="327" r:id="rId26"/>
    <p:sldId id="329" r:id="rId27"/>
    <p:sldId id="330" r:id="rId28"/>
    <p:sldId id="349" r:id="rId29"/>
    <p:sldId id="350" r:id="rId30"/>
    <p:sldId id="351" r:id="rId31"/>
    <p:sldId id="308" r:id="rId3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00"/>
    <a:srgbClr val="006600"/>
    <a:srgbClr val="008000"/>
    <a:srgbClr val="993366"/>
    <a:srgbClr val="FF9900"/>
    <a:srgbClr val="0033CC"/>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42" autoAdjust="0"/>
    <p:restoredTop sz="94660"/>
  </p:normalViewPr>
  <p:slideViewPr>
    <p:cSldViewPr>
      <p:cViewPr varScale="1">
        <p:scale>
          <a:sx n="69" d="100"/>
          <a:sy n="69" d="100"/>
        </p:scale>
        <p:origin x="-528"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5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256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56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6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256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F63D7BB0-8233-4C28-BBF6-DD99A3420D66}"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CD57BF-B367-47B0-A077-808EE972AF68}" type="slidenum">
              <a:rPr lang="en-US"/>
              <a:pPr/>
              <a:t>1</a:t>
            </a:fld>
            <a:endParaRPr 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s-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540D28-5C9C-48FA-A111-8D9928900A6D}" type="slidenum">
              <a:rPr lang="en-US"/>
              <a:pPr/>
              <a:t>10</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s-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3D7BB0-8233-4C28-BBF6-DD99A3420D6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3D7BB0-8233-4C28-BBF6-DD99A3420D6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7B7550-6AC6-42F9-AE53-43F76F54DFDE}" type="slidenum">
              <a:rPr lang="en-US"/>
              <a:pPr/>
              <a:t>13</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s-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65EE1E-853E-4752-B513-7317892F9B4D}" type="slidenum">
              <a:rPr lang="en-US"/>
              <a:pPr/>
              <a:t>14</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s-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AA3973-BB74-4E30-A4B2-2FCB2642184D}" type="slidenum">
              <a:rPr lang="en-US"/>
              <a:pPr/>
              <a:t>15</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s-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250877-3A6F-416B-B6F4-0BBEFA48E11B}" type="slidenum">
              <a:rPr lang="en-US"/>
              <a:pPr/>
              <a:t>16</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s-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DD250A-80D0-43CC-A118-A18A23695D88}" type="slidenum">
              <a:rPr lang="en-US"/>
              <a:pPr/>
              <a:t>17</a:t>
            </a:fld>
            <a:endParaRPr 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s-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0169D0-E39A-4F76-BA7E-83E44CC1A2D4}" type="slidenum">
              <a:rPr lang="en-US"/>
              <a:pPr/>
              <a:t>18</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s-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98C70E-87B6-4286-8BF4-644F06519C38}" type="slidenum">
              <a:rPr lang="en-US"/>
              <a:pPr/>
              <a:t>19</a:t>
            </a:fld>
            <a:endParaRPr 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s-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98508B-F422-4D21-9037-C36321CF87B3}" type="slidenum">
              <a:rPr lang="en-US"/>
              <a:pPr/>
              <a:t>2</a:t>
            </a:fld>
            <a:endParaRPr lang="en-US"/>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es-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AA5903-7FFD-4FF3-B554-F1CD94CECDA9}" type="slidenum">
              <a:rPr lang="en-US"/>
              <a:pPr/>
              <a:t>20</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s-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348A59-09BC-4D5B-AB76-D4C62BEAE372}" type="slidenum">
              <a:rPr lang="en-US"/>
              <a:pPr/>
              <a:t>21</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s-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CB7B75-C351-470A-8F97-ECFDC016A7F1}" type="slidenum">
              <a:rPr lang="en-US"/>
              <a:pPr/>
              <a:t>22</a:t>
            </a:fld>
            <a:endParaRPr 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s-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A2FE66-8F4B-4D2F-AD87-8A01E5D82284}" type="slidenum">
              <a:rPr lang="en-US"/>
              <a:pPr/>
              <a:t>23</a:t>
            </a:fld>
            <a:endParaRPr 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es-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657F46-CD5E-4D32-A486-8C28D167E086}" type="slidenum">
              <a:rPr lang="en-US"/>
              <a:pPr/>
              <a:t>24</a:t>
            </a:fld>
            <a:endParaRPr lang="en-US"/>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endParaRPr lang="es-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C385E8-4A2C-4978-BD80-86D66B773D3F}" type="slidenum">
              <a:rPr lang="en-US"/>
              <a:pPr/>
              <a:t>25</a:t>
            </a:fld>
            <a:endParaRPr lang="en-US"/>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es-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1CCA91-6275-4516-A311-FD868E5274DF}" type="slidenum">
              <a:rPr lang="en-US"/>
              <a:pPr/>
              <a:t>26</a:t>
            </a:fld>
            <a:endParaRPr lang="en-US"/>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s-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F30630-2A72-416D-8716-984C34D0F0EA}" type="slidenum">
              <a:rPr lang="en-US"/>
              <a:pPr/>
              <a:t>27</a:t>
            </a:fld>
            <a:endParaRPr lang="en-US"/>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s-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3D7BB0-8233-4C28-BBF6-DD99A3420D66}"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3D7BB0-8233-4C28-BBF6-DD99A3420D66}"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4E1642-5B29-4269-857F-146CAC791DA6}" type="slidenum">
              <a:rPr lang="en-US"/>
              <a:pPr/>
              <a:t>3</a:t>
            </a:fld>
            <a:endParaRPr lang="en-US"/>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p:txBody>
          <a:bodyPr/>
          <a:lstStyle/>
          <a:p>
            <a:endParaRPr lang="es-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3D7BB0-8233-4C28-BBF6-DD99A3420D66}"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5AC03B-6963-4295-9353-971C3CDC8312}" type="slidenum">
              <a:rPr lang="en-US"/>
              <a:pPr/>
              <a:t>31</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s-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6CB86A-A0D2-47A0-9D66-87219E61B085}" type="slidenum">
              <a:rPr lang="en-US"/>
              <a:pPr/>
              <a:t>4</a:t>
            </a:fld>
            <a:endParaRPr lang="en-US"/>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endParaRPr lang="es-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4F4459-3896-48E8-B3D1-B1117EEECC60}" type="slidenum">
              <a:rPr lang="en-US"/>
              <a:pPr/>
              <a:t>5</a:t>
            </a:fld>
            <a:endParaRPr lang="en-US"/>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es-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C4A27B-7732-4451-A3CC-FAE87219CF2E}" type="slidenum">
              <a:rPr lang="en-US"/>
              <a:pPr/>
              <a:t>6</a:t>
            </a:fld>
            <a:endParaRPr lang="en-US"/>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es-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276A15-47D7-4EDF-865E-F6CACB42AE62}" type="slidenum">
              <a:rPr lang="en-US"/>
              <a:pPr/>
              <a:t>7</a:t>
            </a:fld>
            <a:endParaRPr lang="en-US"/>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es-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09DC36-96AA-48F6-A169-02CF04F03976}" type="slidenum">
              <a:rPr lang="en-US"/>
              <a:pPr/>
              <a:t>8</a:t>
            </a:fld>
            <a:endParaRPr lang="en-US"/>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es-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0774D8-6BD8-4D70-B45D-1BCE90D0E2FA}" type="slidenum">
              <a:rPr lang="en-US"/>
              <a:pPr/>
              <a:t>9</a:t>
            </a:fld>
            <a:endParaRPr lang="en-US"/>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es-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194" name="Group 2"/>
          <p:cNvGrpSpPr>
            <a:grpSpLocks/>
          </p:cNvGrpSpPr>
          <p:nvPr/>
        </p:nvGrpSpPr>
        <p:grpSpPr bwMode="auto">
          <a:xfrm>
            <a:off x="-633413" y="798513"/>
            <a:ext cx="7542213" cy="6029325"/>
            <a:chOff x="-384" y="480"/>
            <a:chExt cx="4751" cy="3798"/>
          </a:xfrm>
        </p:grpSpPr>
        <p:grpSp>
          <p:nvGrpSpPr>
            <p:cNvPr id="8195" name="Group 3"/>
            <p:cNvGrpSpPr>
              <a:grpSpLocks/>
            </p:cNvGrpSpPr>
            <p:nvPr/>
          </p:nvGrpSpPr>
          <p:grpSpPr bwMode="auto">
            <a:xfrm>
              <a:off x="-384" y="480"/>
              <a:ext cx="4751" cy="3798"/>
              <a:chOff x="0" y="522"/>
              <a:chExt cx="4751" cy="3798"/>
            </a:xfrm>
          </p:grpSpPr>
          <p:grpSp>
            <p:nvGrpSpPr>
              <p:cNvPr id="8196" name="Group 4"/>
              <p:cNvGrpSpPr>
                <a:grpSpLocks/>
              </p:cNvGrpSpPr>
              <p:nvPr userDrawn="1"/>
            </p:nvGrpSpPr>
            <p:grpSpPr bwMode="auto">
              <a:xfrm>
                <a:off x="0" y="522"/>
                <a:ext cx="4751" cy="3794"/>
                <a:chOff x="0" y="522"/>
                <a:chExt cx="4751" cy="3794"/>
              </a:xfrm>
            </p:grpSpPr>
            <p:sp>
              <p:nvSpPr>
                <p:cNvPr id="8197" name="Freeform 5"/>
                <p:cNvSpPr>
                  <a:spLocks/>
                </p:cNvSpPr>
                <p:nvPr userDrawn="1"/>
              </p:nvSpPr>
              <p:spPr bwMode="hidden">
                <a:xfrm>
                  <a:off x="628" y="1241"/>
                  <a:ext cx="3281" cy="3075"/>
                </a:xfrm>
                <a:custGeom>
                  <a:avLst/>
                  <a:gdLst/>
                  <a:ahLst/>
                  <a:cxnLst>
                    <a:cxn ang="0">
                      <a:pos x="502" y="1990"/>
                    </a:cxn>
                    <a:cxn ang="0">
                      <a:pos x="186" y="1474"/>
                    </a:cxn>
                    <a:cxn ang="0">
                      <a:pos x="66" y="1169"/>
                    </a:cxn>
                    <a:cxn ang="0">
                      <a:pos x="12" y="875"/>
                    </a:cxn>
                    <a:cxn ang="0">
                      <a:pos x="18" y="611"/>
                    </a:cxn>
                    <a:cxn ang="0">
                      <a:pos x="84" y="389"/>
                    </a:cxn>
                    <a:cxn ang="0">
                      <a:pos x="209" y="216"/>
                    </a:cxn>
                    <a:cxn ang="0">
                      <a:pos x="508" y="42"/>
                    </a:cxn>
                    <a:cxn ang="0">
                      <a:pos x="891" y="6"/>
                    </a:cxn>
                    <a:cxn ang="0">
                      <a:pos x="1334" y="102"/>
                    </a:cxn>
                    <a:cxn ang="0">
                      <a:pos x="1806" y="324"/>
                    </a:cxn>
                    <a:cxn ang="0">
                      <a:pos x="2272" y="659"/>
                    </a:cxn>
                    <a:cxn ang="0">
                      <a:pos x="2769" y="1187"/>
                    </a:cxn>
                    <a:cxn ang="0">
                      <a:pos x="3085" y="1702"/>
                    </a:cxn>
                    <a:cxn ang="0">
                      <a:pos x="3205" y="2008"/>
                    </a:cxn>
                    <a:cxn ang="0">
                      <a:pos x="3259" y="2302"/>
                    </a:cxn>
                    <a:cxn ang="0">
                      <a:pos x="3253" y="2565"/>
                    </a:cxn>
                    <a:cxn ang="0">
                      <a:pos x="3187" y="2781"/>
                    </a:cxn>
                    <a:cxn ang="0">
                      <a:pos x="3068" y="2961"/>
                    </a:cxn>
                    <a:cxn ang="0">
                      <a:pos x="2918" y="3075"/>
                    </a:cxn>
                    <a:cxn ang="0">
                      <a:pos x="3068" y="2967"/>
                    </a:cxn>
                    <a:cxn ang="0">
                      <a:pos x="3193" y="2787"/>
                    </a:cxn>
                    <a:cxn ang="0">
                      <a:pos x="3259" y="2565"/>
                    </a:cxn>
                    <a:cxn ang="0">
                      <a:pos x="3265" y="2302"/>
                    </a:cxn>
                    <a:cxn ang="0">
                      <a:pos x="3211" y="2008"/>
                    </a:cxn>
                    <a:cxn ang="0">
                      <a:pos x="3091" y="1702"/>
                    </a:cxn>
                    <a:cxn ang="0">
                      <a:pos x="2775" y="1181"/>
                    </a:cxn>
                    <a:cxn ang="0">
                      <a:pos x="2278" y="653"/>
                    </a:cxn>
                    <a:cxn ang="0">
                      <a:pos x="1806" y="318"/>
                    </a:cxn>
                    <a:cxn ang="0">
                      <a:pos x="1334" y="96"/>
                    </a:cxn>
                    <a:cxn ang="0">
                      <a:pos x="891" y="0"/>
                    </a:cxn>
                    <a:cxn ang="0">
                      <a:pos x="502" y="36"/>
                    </a:cxn>
                    <a:cxn ang="0">
                      <a:pos x="204" y="210"/>
                    </a:cxn>
                    <a:cxn ang="0">
                      <a:pos x="78" y="389"/>
                    </a:cxn>
                    <a:cxn ang="0">
                      <a:pos x="12" y="611"/>
                    </a:cxn>
                    <a:cxn ang="0">
                      <a:pos x="6" y="875"/>
                    </a:cxn>
                    <a:cxn ang="0">
                      <a:pos x="60" y="1169"/>
                    </a:cxn>
                    <a:cxn ang="0">
                      <a:pos x="180" y="1474"/>
                    </a:cxn>
                    <a:cxn ang="0">
                      <a:pos x="353" y="1786"/>
                    </a:cxn>
                    <a:cxn ang="0">
                      <a:pos x="849" y="2380"/>
                    </a:cxn>
                    <a:cxn ang="0">
                      <a:pos x="1244" y="2709"/>
                    </a:cxn>
                    <a:cxn ang="0">
                      <a:pos x="1656" y="2961"/>
                    </a:cxn>
                    <a:cxn ang="0">
                      <a:pos x="1937" y="3075"/>
                    </a:cxn>
                    <a:cxn ang="0">
                      <a:pos x="1525" y="2889"/>
                    </a:cxn>
                    <a:cxn ang="0">
                      <a:pos x="1118" y="2607"/>
                    </a:cxn>
                    <a:cxn ang="0">
                      <a:pos x="849" y="2380"/>
                    </a:cxn>
                  </a:cxnLst>
                  <a:rect l="0" t="0" r="r" b="b"/>
                  <a:pathLst>
                    <a:path w="3271" h="3075">
                      <a:moveTo>
                        <a:pt x="849" y="2380"/>
                      </a:moveTo>
                      <a:lnTo>
                        <a:pt x="664" y="2188"/>
                      </a:lnTo>
                      <a:lnTo>
                        <a:pt x="502" y="1990"/>
                      </a:lnTo>
                      <a:lnTo>
                        <a:pt x="359" y="1786"/>
                      </a:lnTo>
                      <a:lnTo>
                        <a:pt x="239" y="1576"/>
                      </a:lnTo>
                      <a:lnTo>
                        <a:pt x="186" y="1474"/>
                      </a:lnTo>
                      <a:lnTo>
                        <a:pt x="138" y="1373"/>
                      </a:lnTo>
                      <a:lnTo>
                        <a:pt x="102" y="1271"/>
                      </a:lnTo>
                      <a:lnTo>
                        <a:pt x="66" y="1169"/>
                      </a:lnTo>
                      <a:lnTo>
                        <a:pt x="42" y="1067"/>
                      </a:lnTo>
                      <a:lnTo>
                        <a:pt x="24" y="971"/>
                      </a:lnTo>
                      <a:lnTo>
                        <a:pt x="12" y="875"/>
                      </a:lnTo>
                      <a:lnTo>
                        <a:pt x="6" y="779"/>
                      </a:lnTo>
                      <a:lnTo>
                        <a:pt x="6" y="695"/>
                      </a:lnTo>
                      <a:lnTo>
                        <a:pt x="18" y="611"/>
                      </a:lnTo>
                      <a:lnTo>
                        <a:pt x="30" y="533"/>
                      </a:lnTo>
                      <a:lnTo>
                        <a:pt x="54" y="461"/>
                      </a:lnTo>
                      <a:lnTo>
                        <a:pt x="84" y="389"/>
                      </a:lnTo>
                      <a:lnTo>
                        <a:pt x="120" y="330"/>
                      </a:lnTo>
                      <a:lnTo>
                        <a:pt x="162" y="270"/>
                      </a:lnTo>
                      <a:lnTo>
                        <a:pt x="209" y="216"/>
                      </a:lnTo>
                      <a:lnTo>
                        <a:pt x="299" y="144"/>
                      </a:lnTo>
                      <a:lnTo>
                        <a:pt x="395" y="84"/>
                      </a:lnTo>
                      <a:lnTo>
                        <a:pt x="508" y="42"/>
                      </a:lnTo>
                      <a:lnTo>
                        <a:pt x="628" y="18"/>
                      </a:lnTo>
                      <a:lnTo>
                        <a:pt x="754" y="6"/>
                      </a:lnTo>
                      <a:lnTo>
                        <a:pt x="891" y="6"/>
                      </a:lnTo>
                      <a:lnTo>
                        <a:pt x="1035" y="24"/>
                      </a:lnTo>
                      <a:lnTo>
                        <a:pt x="1184" y="60"/>
                      </a:lnTo>
                      <a:lnTo>
                        <a:pt x="1334" y="102"/>
                      </a:lnTo>
                      <a:lnTo>
                        <a:pt x="1489" y="162"/>
                      </a:lnTo>
                      <a:lnTo>
                        <a:pt x="1644" y="240"/>
                      </a:lnTo>
                      <a:lnTo>
                        <a:pt x="1806" y="324"/>
                      </a:lnTo>
                      <a:lnTo>
                        <a:pt x="1961" y="425"/>
                      </a:lnTo>
                      <a:lnTo>
                        <a:pt x="2117" y="533"/>
                      </a:lnTo>
                      <a:lnTo>
                        <a:pt x="2272" y="659"/>
                      </a:lnTo>
                      <a:lnTo>
                        <a:pt x="2422" y="797"/>
                      </a:lnTo>
                      <a:lnTo>
                        <a:pt x="2607" y="989"/>
                      </a:lnTo>
                      <a:lnTo>
                        <a:pt x="2769" y="1187"/>
                      </a:lnTo>
                      <a:lnTo>
                        <a:pt x="2912" y="1391"/>
                      </a:lnTo>
                      <a:lnTo>
                        <a:pt x="3032" y="1600"/>
                      </a:lnTo>
                      <a:lnTo>
                        <a:pt x="3085" y="1702"/>
                      </a:lnTo>
                      <a:lnTo>
                        <a:pt x="3133" y="1804"/>
                      </a:lnTo>
                      <a:lnTo>
                        <a:pt x="3169" y="1906"/>
                      </a:lnTo>
                      <a:lnTo>
                        <a:pt x="3205" y="2008"/>
                      </a:lnTo>
                      <a:lnTo>
                        <a:pt x="3229" y="2110"/>
                      </a:lnTo>
                      <a:lnTo>
                        <a:pt x="3247" y="2206"/>
                      </a:lnTo>
                      <a:lnTo>
                        <a:pt x="3259" y="2302"/>
                      </a:lnTo>
                      <a:lnTo>
                        <a:pt x="3265" y="2398"/>
                      </a:lnTo>
                      <a:lnTo>
                        <a:pt x="3265" y="2482"/>
                      </a:lnTo>
                      <a:lnTo>
                        <a:pt x="3253" y="2565"/>
                      </a:lnTo>
                      <a:lnTo>
                        <a:pt x="3241" y="2643"/>
                      </a:lnTo>
                      <a:lnTo>
                        <a:pt x="3217" y="2715"/>
                      </a:lnTo>
                      <a:lnTo>
                        <a:pt x="3187" y="2781"/>
                      </a:lnTo>
                      <a:lnTo>
                        <a:pt x="3157" y="2847"/>
                      </a:lnTo>
                      <a:lnTo>
                        <a:pt x="3115" y="2907"/>
                      </a:lnTo>
                      <a:lnTo>
                        <a:pt x="3068" y="2961"/>
                      </a:lnTo>
                      <a:lnTo>
                        <a:pt x="3068" y="2961"/>
                      </a:lnTo>
                      <a:lnTo>
                        <a:pt x="2996" y="3021"/>
                      </a:lnTo>
                      <a:lnTo>
                        <a:pt x="2918" y="3075"/>
                      </a:lnTo>
                      <a:lnTo>
                        <a:pt x="2930" y="3075"/>
                      </a:lnTo>
                      <a:lnTo>
                        <a:pt x="3002" y="3027"/>
                      </a:lnTo>
                      <a:lnTo>
                        <a:pt x="3068" y="2967"/>
                      </a:lnTo>
                      <a:lnTo>
                        <a:pt x="3115" y="2913"/>
                      </a:lnTo>
                      <a:lnTo>
                        <a:pt x="3157" y="2853"/>
                      </a:lnTo>
                      <a:lnTo>
                        <a:pt x="3193" y="2787"/>
                      </a:lnTo>
                      <a:lnTo>
                        <a:pt x="3223" y="2721"/>
                      </a:lnTo>
                      <a:lnTo>
                        <a:pt x="3247" y="2643"/>
                      </a:lnTo>
                      <a:lnTo>
                        <a:pt x="3259" y="2565"/>
                      </a:lnTo>
                      <a:lnTo>
                        <a:pt x="3271" y="2482"/>
                      </a:lnTo>
                      <a:lnTo>
                        <a:pt x="3271" y="2398"/>
                      </a:lnTo>
                      <a:lnTo>
                        <a:pt x="3265" y="2302"/>
                      </a:lnTo>
                      <a:lnTo>
                        <a:pt x="3253" y="2206"/>
                      </a:lnTo>
                      <a:lnTo>
                        <a:pt x="3235" y="2110"/>
                      </a:lnTo>
                      <a:lnTo>
                        <a:pt x="3211" y="2008"/>
                      </a:lnTo>
                      <a:lnTo>
                        <a:pt x="3175" y="1906"/>
                      </a:lnTo>
                      <a:lnTo>
                        <a:pt x="3139" y="1804"/>
                      </a:lnTo>
                      <a:lnTo>
                        <a:pt x="3091" y="1702"/>
                      </a:lnTo>
                      <a:lnTo>
                        <a:pt x="3038" y="1594"/>
                      </a:lnTo>
                      <a:lnTo>
                        <a:pt x="2918" y="1391"/>
                      </a:lnTo>
                      <a:lnTo>
                        <a:pt x="2775" y="1181"/>
                      </a:lnTo>
                      <a:lnTo>
                        <a:pt x="2613" y="983"/>
                      </a:lnTo>
                      <a:lnTo>
                        <a:pt x="2428" y="791"/>
                      </a:lnTo>
                      <a:lnTo>
                        <a:pt x="2278" y="653"/>
                      </a:lnTo>
                      <a:lnTo>
                        <a:pt x="2123" y="527"/>
                      </a:lnTo>
                      <a:lnTo>
                        <a:pt x="1967" y="419"/>
                      </a:lnTo>
                      <a:lnTo>
                        <a:pt x="1806" y="318"/>
                      </a:lnTo>
                      <a:lnTo>
                        <a:pt x="1650" y="234"/>
                      </a:lnTo>
                      <a:lnTo>
                        <a:pt x="1489" y="156"/>
                      </a:lnTo>
                      <a:lnTo>
                        <a:pt x="1334" y="96"/>
                      </a:lnTo>
                      <a:lnTo>
                        <a:pt x="1184" y="54"/>
                      </a:lnTo>
                      <a:lnTo>
                        <a:pt x="1035" y="18"/>
                      </a:lnTo>
                      <a:lnTo>
                        <a:pt x="891" y="0"/>
                      </a:lnTo>
                      <a:lnTo>
                        <a:pt x="754" y="0"/>
                      </a:lnTo>
                      <a:lnTo>
                        <a:pt x="622" y="12"/>
                      </a:lnTo>
                      <a:lnTo>
                        <a:pt x="502" y="36"/>
                      </a:lnTo>
                      <a:lnTo>
                        <a:pt x="395" y="78"/>
                      </a:lnTo>
                      <a:lnTo>
                        <a:pt x="293" y="138"/>
                      </a:lnTo>
                      <a:lnTo>
                        <a:pt x="204" y="210"/>
                      </a:lnTo>
                      <a:lnTo>
                        <a:pt x="156" y="264"/>
                      </a:lnTo>
                      <a:lnTo>
                        <a:pt x="114" y="324"/>
                      </a:lnTo>
                      <a:lnTo>
                        <a:pt x="78" y="389"/>
                      </a:lnTo>
                      <a:lnTo>
                        <a:pt x="48" y="461"/>
                      </a:lnTo>
                      <a:lnTo>
                        <a:pt x="30" y="533"/>
                      </a:lnTo>
                      <a:lnTo>
                        <a:pt x="12" y="611"/>
                      </a:lnTo>
                      <a:lnTo>
                        <a:pt x="6" y="695"/>
                      </a:lnTo>
                      <a:lnTo>
                        <a:pt x="0" y="779"/>
                      </a:lnTo>
                      <a:lnTo>
                        <a:pt x="6" y="875"/>
                      </a:lnTo>
                      <a:lnTo>
                        <a:pt x="18" y="971"/>
                      </a:lnTo>
                      <a:lnTo>
                        <a:pt x="36" y="1067"/>
                      </a:lnTo>
                      <a:lnTo>
                        <a:pt x="60" y="1169"/>
                      </a:lnTo>
                      <a:lnTo>
                        <a:pt x="96" y="1271"/>
                      </a:lnTo>
                      <a:lnTo>
                        <a:pt x="132" y="1373"/>
                      </a:lnTo>
                      <a:lnTo>
                        <a:pt x="180" y="1474"/>
                      </a:lnTo>
                      <a:lnTo>
                        <a:pt x="233" y="1582"/>
                      </a:lnTo>
                      <a:lnTo>
                        <a:pt x="287" y="1684"/>
                      </a:lnTo>
                      <a:lnTo>
                        <a:pt x="353" y="1786"/>
                      </a:lnTo>
                      <a:lnTo>
                        <a:pt x="496" y="1990"/>
                      </a:lnTo>
                      <a:lnTo>
                        <a:pt x="664" y="2188"/>
                      </a:lnTo>
                      <a:lnTo>
                        <a:pt x="849" y="2380"/>
                      </a:lnTo>
                      <a:lnTo>
                        <a:pt x="981" y="2500"/>
                      </a:lnTo>
                      <a:lnTo>
                        <a:pt x="1112" y="2607"/>
                      </a:lnTo>
                      <a:lnTo>
                        <a:pt x="1244" y="2709"/>
                      </a:lnTo>
                      <a:lnTo>
                        <a:pt x="1381" y="2805"/>
                      </a:lnTo>
                      <a:lnTo>
                        <a:pt x="1519" y="2889"/>
                      </a:lnTo>
                      <a:lnTo>
                        <a:pt x="1656" y="2961"/>
                      </a:lnTo>
                      <a:lnTo>
                        <a:pt x="1788" y="3021"/>
                      </a:lnTo>
                      <a:lnTo>
                        <a:pt x="1926" y="3075"/>
                      </a:lnTo>
                      <a:lnTo>
                        <a:pt x="1937" y="3075"/>
                      </a:lnTo>
                      <a:lnTo>
                        <a:pt x="1800" y="3021"/>
                      </a:lnTo>
                      <a:lnTo>
                        <a:pt x="1662" y="2961"/>
                      </a:lnTo>
                      <a:lnTo>
                        <a:pt x="1525" y="2889"/>
                      </a:lnTo>
                      <a:lnTo>
                        <a:pt x="1387" y="2805"/>
                      </a:lnTo>
                      <a:lnTo>
                        <a:pt x="1250" y="2709"/>
                      </a:lnTo>
                      <a:lnTo>
                        <a:pt x="1118" y="2607"/>
                      </a:lnTo>
                      <a:lnTo>
                        <a:pt x="981" y="2500"/>
                      </a:lnTo>
                      <a:lnTo>
                        <a:pt x="849" y="2380"/>
                      </a:lnTo>
                      <a:lnTo>
                        <a:pt x="849" y="2380"/>
                      </a:lnTo>
                      <a:close/>
                    </a:path>
                  </a:pathLst>
                </a:custGeom>
                <a:solidFill>
                  <a:schemeClr val="accent2"/>
                </a:solidFill>
                <a:ln w="9525">
                  <a:noFill/>
                  <a:round/>
                  <a:headEnd/>
                  <a:tailEnd/>
                </a:ln>
              </p:spPr>
              <p:txBody>
                <a:bodyPr/>
                <a:lstStyle/>
                <a:p>
                  <a:endParaRPr lang="en-US"/>
                </a:p>
              </p:txBody>
            </p:sp>
            <p:grpSp>
              <p:nvGrpSpPr>
                <p:cNvPr id="8198" name="Group 6"/>
                <p:cNvGrpSpPr>
                  <a:grpSpLocks/>
                </p:cNvGrpSpPr>
                <p:nvPr userDrawn="1"/>
              </p:nvGrpSpPr>
              <p:grpSpPr bwMode="auto">
                <a:xfrm>
                  <a:off x="0" y="522"/>
                  <a:ext cx="4751" cy="3794"/>
                  <a:chOff x="0" y="522"/>
                  <a:chExt cx="4751" cy="3794"/>
                </a:xfrm>
              </p:grpSpPr>
              <p:sp>
                <p:nvSpPr>
                  <p:cNvPr id="8199" name="Freeform 7"/>
                  <p:cNvSpPr>
                    <a:spLocks/>
                  </p:cNvSpPr>
                  <p:nvPr userDrawn="1"/>
                </p:nvSpPr>
                <p:spPr bwMode="hidden">
                  <a:xfrm>
                    <a:off x="400" y="815"/>
                    <a:ext cx="3964" cy="3501"/>
                  </a:xfrm>
                  <a:custGeom>
                    <a:avLst/>
                    <a:gdLst/>
                    <a:ahLst/>
                    <a:cxnLst>
                      <a:cxn ang="0">
                        <a:pos x="3946" y="2860"/>
                      </a:cxn>
                      <a:cxn ang="0">
                        <a:pos x="3910" y="2614"/>
                      </a:cxn>
                      <a:cxn ang="0">
                        <a:pos x="3839" y="2368"/>
                      </a:cxn>
                      <a:cxn ang="0">
                        <a:pos x="3731" y="2110"/>
                      </a:cxn>
                      <a:cxn ang="0">
                        <a:pos x="3593" y="1853"/>
                      </a:cxn>
                      <a:cxn ang="0">
                        <a:pos x="3432" y="1595"/>
                      </a:cxn>
                      <a:cxn ang="0">
                        <a:pos x="3241" y="1343"/>
                      </a:cxn>
                      <a:cxn ang="0">
                        <a:pos x="3025" y="1103"/>
                      </a:cxn>
                      <a:cxn ang="0">
                        <a:pos x="2721" y="815"/>
                      </a:cxn>
                      <a:cxn ang="0">
                        <a:pos x="2332" y="522"/>
                      </a:cxn>
                      <a:cxn ang="0">
                        <a:pos x="1943" y="288"/>
                      </a:cxn>
                      <a:cxn ang="0">
                        <a:pos x="1555" y="126"/>
                      </a:cxn>
                      <a:cxn ang="0">
                        <a:pos x="1184" y="24"/>
                      </a:cxn>
                      <a:cxn ang="0">
                        <a:pos x="837" y="0"/>
                      </a:cxn>
                      <a:cxn ang="0">
                        <a:pos x="526" y="48"/>
                      </a:cxn>
                      <a:cxn ang="0">
                        <a:pos x="263" y="174"/>
                      </a:cxn>
                      <a:cxn ang="0">
                        <a:pos x="114" y="312"/>
                      </a:cxn>
                      <a:cxn ang="0">
                        <a:pos x="0" y="486"/>
                      </a:cxn>
                      <a:cxn ang="0">
                        <a:pos x="72" y="372"/>
                      </a:cxn>
                      <a:cxn ang="0">
                        <a:pos x="269" y="174"/>
                      </a:cxn>
                      <a:cxn ang="0">
                        <a:pos x="526" y="48"/>
                      </a:cxn>
                      <a:cxn ang="0">
                        <a:pos x="837" y="6"/>
                      </a:cxn>
                      <a:cxn ang="0">
                        <a:pos x="1184" y="30"/>
                      </a:cxn>
                      <a:cxn ang="0">
                        <a:pos x="1555" y="132"/>
                      </a:cxn>
                      <a:cxn ang="0">
                        <a:pos x="1943" y="294"/>
                      </a:cxn>
                      <a:cxn ang="0">
                        <a:pos x="2332" y="528"/>
                      </a:cxn>
                      <a:cxn ang="0">
                        <a:pos x="2715" y="821"/>
                      </a:cxn>
                      <a:cxn ang="0">
                        <a:pos x="3127" y="1223"/>
                      </a:cxn>
                      <a:cxn ang="0">
                        <a:pos x="3336" y="1469"/>
                      </a:cxn>
                      <a:cxn ang="0">
                        <a:pos x="3510" y="1727"/>
                      </a:cxn>
                      <a:cxn ang="0">
                        <a:pos x="3665" y="1984"/>
                      </a:cxn>
                      <a:cxn ang="0">
                        <a:pos x="3785" y="2236"/>
                      </a:cxn>
                      <a:cxn ang="0">
                        <a:pos x="3875" y="2494"/>
                      </a:cxn>
                      <a:cxn ang="0">
                        <a:pos x="3934" y="2740"/>
                      </a:cxn>
                      <a:cxn ang="0">
                        <a:pos x="3952" y="2973"/>
                      </a:cxn>
                      <a:cxn ang="0">
                        <a:pos x="3922" y="3255"/>
                      </a:cxn>
                      <a:cxn ang="0">
                        <a:pos x="3833" y="3501"/>
                      </a:cxn>
                      <a:cxn ang="0">
                        <a:pos x="3886" y="3387"/>
                      </a:cxn>
                      <a:cxn ang="0">
                        <a:pos x="3946" y="3123"/>
                      </a:cxn>
                      <a:cxn ang="0">
                        <a:pos x="3952" y="2973"/>
                      </a:cxn>
                    </a:cxnLst>
                    <a:rect l="0" t="0" r="r" b="b"/>
                    <a:pathLst>
                      <a:path w="3952" h="3501">
                        <a:moveTo>
                          <a:pt x="3952" y="2973"/>
                        </a:moveTo>
                        <a:lnTo>
                          <a:pt x="3946" y="2860"/>
                        </a:lnTo>
                        <a:lnTo>
                          <a:pt x="3934" y="2740"/>
                        </a:lnTo>
                        <a:lnTo>
                          <a:pt x="3910" y="2614"/>
                        </a:lnTo>
                        <a:lnTo>
                          <a:pt x="3875" y="2494"/>
                        </a:lnTo>
                        <a:lnTo>
                          <a:pt x="3839" y="2368"/>
                        </a:lnTo>
                        <a:lnTo>
                          <a:pt x="3785" y="2236"/>
                        </a:lnTo>
                        <a:lnTo>
                          <a:pt x="3731" y="2110"/>
                        </a:lnTo>
                        <a:lnTo>
                          <a:pt x="3665" y="1978"/>
                        </a:lnTo>
                        <a:lnTo>
                          <a:pt x="3593" y="1853"/>
                        </a:lnTo>
                        <a:lnTo>
                          <a:pt x="3516" y="1721"/>
                        </a:lnTo>
                        <a:lnTo>
                          <a:pt x="3432" y="1595"/>
                        </a:lnTo>
                        <a:lnTo>
                          <a:pt x="3336" y="1469"/>
                        </a:lnTo>
                        <a:lnTo>
                          <a:pt x="3241" y="1343"/>
                        </a:lnTo>
                        <a:lnTo>
                          <a:pt x="3133" y="1223"/>
                        </a:lnTo>
                        <a:lnTo>
                          <a:pt x="3025" y="1103"/>
                        </a:lnTo>
                        <a:lnTo>
                          <a:pt x="2906" y="983"/>
                        </a:lnTo>
                        <a:lnTo>
                          <a:pt x="2721" y="815"/>
                        </a:lnTo>
                        <a:lnTo>
                          <a:pt x="2529" y="660"/>
                        </a:lnTo>
                        <a:lnTo>
                          <a:pt x="2332" y="522"/>
                        </a:lnTo>
                        <a:lnTo>
                          <a:pt x="2141" y="396"/>
                        </a:lnTo>
                        <a:lnTo>
                          <a:pt x="1943" y="288"/>
                        </a:lnTo>
                        <a:lnTo>
                          <a:pt x="1746" y="198"/>
                        </a:lnTo>
                        <a:lnTo>
                          <a:pt x="1555" y="126"/>
                        </a:lnTo>
                        <a:lnTo>
                          <a:pt x="1363" y="66"/>
                        </a:lnTo>
                        <a:lnTo>
                          <a:pt x="1184" y="24"/>
                        </a:lnTo>
                        <a:lnTo>
                          <a:pt x="1005" y="6"/>
                        </a:lnTo>
                        <a:lnTo>
                          <a:pt x="837" y="0"/>
                        </a:lnTo>
                        <a:lnTo>
                          <a:pt x="676" y="12"/>
                        </a:lnTo>
                        <a:lnTo>
                          <a:pt x="526" y="48"/>
                        </a:lnTo>
                        <a:lnTo>
                          <a:pt x="389" y="102"/>
                        </a:lnTo>
                        <a:lnTo>
                          <a:pt x="263" y="174"/>
                        </a:lnTo>
                        <a:lnTo>
                          <a:pt x="155" y="264"/>
                        </a:lnTo>
                        <a:lnTo>
                          <a:pt x="114" y="312"/>
                        </a:lnTo>
                        <a:lnTo>
                          <a:pt x="72" y="366"/>
                        </a:lnTo>
                        <a:lnTo>
                          <a:pt x="0" y="486"/>
                        </a:lnTo>
                        <a:lnTo>
                          <a:pt x="0" y="498"/>
                        </a:lnTo>
                        <a:lnTo>
                          <a:pt x="72" y="372"/>
                        </a:lnTo>
                        <a:lnTo>
                          <a:pt x="161" y="264"/>
                        </a:lnTo>
                        <a:lnTo>
                          <a:pt x="269" y="174"/>
                        </a:lnTo>
                        <a:lnTo>
                          <a:pt x="395" y="102"/>
                        </a:lnTo>
                        <a:lnTo>
                          <a:pt x="526" y="48"/>
                        </a:lnTo>
                        <a:lnTo>
                          <a:pt x="676" y="18"/>
                        </a:lnTo>
                        <a:lnTo>
                          <a:pt x="837" y="6"/>
                        </a:lnTo>
                        <a:lnTo>
                          <a:pt x="1005" y="6"/>
                        </a:lnTo>
                        <a:lnTo>
                          <a:pt x="1184" y="30"/>
                        </a:lnTo>
                        <a:lnTo>
                          <a:pt x="1363" y="72"/>
                        </a:lnTo>
                        <a:lnTo>
                          <a:pt x="1555" y="132"/>
                        </a:lnTo>
                        <a:lnTo>
                          <a:pt x="1746" y="204"/>
                        </a:lnTo>
                        <a:lnTo>
                          <a:pt x="1943" y="294"/>
                        </a:lnTo>
                        <a:lnTo>
                          <a:pt x="2135" y="402"/>
                        </a:lnTo>
                        <a:lnTo>
                          <a:pt x="2332" y="528"/>
                        </a:lnTo>
                        <a:lnTo>
                          <a:pt x="2523" y="666"/>
                        </a:lnTo>
                        <a:lnTo>
                          <a:pt x="2715" y="821"/>
                        </a:lnTo>
                        <a:lnTo>
                          <a:pt x="2900" y="989"/>
                        </a:lnTo>
                        <a:lnTo>
                          <a:pt x="3127" y="1223"/>
                        </a:lnTo>
                        <a:lnTo>
                          <a:pt x="3235" y="1349"/>
                        </a:lnTo>
                        <a:lnTo>
                          <a:pt x="3336" y="1469"/>
                        </a:lnTo>
                        <a:lnTo>
                          <a:pt x="3426" y="1595"/>
                        </a:lnTo>
                        <a:lnTo>
                          <a:pt x="3510" y="1727"/>
                        </a:lnTo>
                        <a:lnTo>
                          <a:pt x="3593" y="1853"/>
                        </a:lnTo>
                        <a:lnTo>
                          <a:pt x="3665" y="1984"/>
                        </a:lnTo>
                        <a:lnTo>
                          <a:pt x="3731" y="2110"/>
                        </a:lnTo>
                        <a:lnTo>
                          <a:pt x="3785" y="2236"/>
                        </a:lnTo>
                        <a:lnTo>
                          <a:pt x="3833" y="2368"/>
                        </a:lnTo>
                        <a:lnTo>
                          <a:pt x="3875" y="2494"/>
                        </a:lnTo>
                        <a:lnTo>
                          <a:pt x="3910" y="2614"/>
                        </a:lnTo>
                        <a:lnTo>
                          <a:pt x="3934" y="2740"/>
                        </a:lnTo>
                        <a:lnTo>
                          <a:pt x="3946" y="2860"/>
                        </a:lnTo>
                        <a:lnTo>
                          <a:pt x="3952" y="2973"/>
                        </a:lnTo>
                        <a:lnTo>
                          <a:pt x="3946" y="3123"/>
                        </a:lnTo>
                        <a:lnTo>
                          <a:pt x="3922" y="3255"/>
                        </a:lnTo>
                        <a:lnTo>
                          <a:pt x="3886" y="3387"/>
                        </a:lnTo>
                        <a:lnTo>
                          <a:pt x="3833" y="3501"/>
                        </a:lnTo>
                        <a:lnTo>
                          <a:pt x="3833" y="3501"/>
                        </a:lnTo>
                        <a:lnTo>
                          <a:pt x="3886" y="3387"/>
                        </a:lnTo>
                        <a:lnTo>
                          <a:pt x="3928" y="3255"/>
                        </a:lnTo>
                        <a:lnTo>
                          <a:pt x="3946" y="3123"/>
                        </a:lnTo>
                        <a:lnTo>
                          <a:pt x="3952" y="2973"/>
                        </a:lnTo>
                        <a:lnTo>
                          <a:pt x="3952" y="2973"/>
                        </a:lnTo>
                        <a:close/>
                      </a:path>
                    </a:pathLst>
                  </a:custGeom>
                  <a:solidFill>
                    <a:schemeClr val="accent2"/>
                  </a:solidFill>
                  <a:ln w="9525">
                    <a:noFill/>
                    <a:round/>
                    <a:headEnd/>
                    <a:tailEnd/>
                  </a:ln>
                </p:spPr>
                <p:txBody>
                  <a:bodyPr/>
                  <a:lstStyle/>
                  <a:p>
                    <a:endParaRPr lang="en-US"/>
                  </a:p>
                </p:txBody>
              </p:sp>
              <p:sp>
                <p:nvSpPr>
                  <p:cNvPr id="8200" name="Freeform 8"/>
                  <p:cNvSpPr>
                    <a:spLocks/>
                  </p:cNvSpPr>
                  <p:nvPr userDrawn="1"/>
                </p:nvSpPr>
                <p:spPr bwMode="hidden">
                  <a:xfrm>
                    <a:off x="406" y="953"/>
                    <a:ext cx="3803" cy="3363"/>
                  </a:xfrm>
                  <a:custGeom>
                    <a:avLst/>
                    <a:gdLst/>
                    <a:ahLst/>
                    <a:cxnLst>
                      <a:cxn ang="0">
                        <a:pos x="676" y="2416"/>
                      </a:cxn>
                      <a:cxn ang="0">
                        <a:pos x="419" y="2062"/>
                      </a:cxn>
                      <a:cxn ang="0">
                        <a:pos x="215" y="1703"/>
                      </a:cxn>
                      <a:cxn ang="0">
                        <a:pos x="78" y="1343"/>
                      </a:cxn>
                      <a:cxn ang="0">
                        <a:pos x="12" y="1001"/>
                      </a:cxn>
                      <a:cxn ang="0">
                        <a:pos x="18" y="701"/>
                      </a:cxn>
                      <a:cxn ang="0">
                        <a:pos x="96" y="450"/>
                      </a:cxn>
                      <a:cxn ang="0">
                        <a:pos x="239" y="246"/>
                      </a:cxn>
                      <a:cxn ang="0">
                        <a:pos x="580" y="48"/>
                      </a:cxn>
                      <a:cxn ang="0">
                        <a:pos x="1028" y="6"/>
                      </a:cxn>
                      <a:cxn ang="0">
                        <a:pos x="1543" y="120"/>
                      </a:cxn>
                      <a:cxn ang="0">
                        <a:pos x="2087" y="378"/>
                      </a:cxn>
                      <a:cxn ang="0">
                        <a:pos x="2631" y="773"/>
                      </a:cxn>
                      <a:cxn ang="0">
                        <a:pos x="3115" y="1265"/>
                      </a:cxn>
                      <a:cxn ang="0">
                        <a:pos x="3378" y="1625"/>
                      </a:cxn>
                      <a:cxn ang="0">
                        <a:pos x="3582" y="1984"/>
                      </a:cxn>
                      <a:cxn ang="0">
                        <a:pos x="3719" y="2344"/>
                      </a:cxn>
                      <a:cxn ang="0">
                        <a:pos x="3785" y="2686"/>
                      </a:cxn>
                      <a:cxn ang="0">
                        <a:pos x="3749" y="3105"/>
                      </a:cxn>
                      <a:cxn ang="0">
                        <a:pos x="3629" y="3363"/>
                      </a:cxn>
                      <a:cxn ang="0">
                        <a:pos x="3779" y="2967"/>
                      </a:cxn>
                      <a:cxn ang="0">
                        <a:pos x="3791" y="2794"/>
                      </a:cxn>
                      <a:cxn ang="0">
                        <a:pos x="3749" y="2458"/>
                      </a:cxn>
                      <a:cxn ang="0">
                        <a:pos x="3635" y="2104"/>
                      </a:cxn>
                      <a:cxn ang="0">
                        <a:pos x="3456" y="1739"/>
                      </a:cxn>
                      <a:cxn ang="0">
                        <a:pos x="3211" y="1385"/>
                      </a:cxn>
                      <a:cxn ang="0">
                        <a:pos x="2804" y="929"/>
                      </a:cxn>
                      <a:cxn ang="0">
                        <a:pos x="2272" y="492"/>
                      </a:cxn>
                      <a:cxn ang="0">
                        <a:pos x="1722" y="192"/>
                      </a:cxn>
                      <a:cxn ang="0">
                        <a:pos x="1190" y="24"/>
                      </a:cxn>
                      <a:cxn ang="0">
                        <a:pos x="717" y="12"/>
                      </a:cxn>
                      <a:cxn ang="0">
                        <a:pos x="335" y="162"/>
                      </a:cxn>
                      <a:cxn ang="0">
                        <a:pos x="132" y="378"/>
                      </a:cxn>
                      <a:cxn ang="0">
                        <a:pos x="36" y="612"/>
                      </a:cxn>
                      <a:cxn ang="0">
                        <a:pos x="0" y="893"/>
                      </a:cxn>
                      <a:cxn ang="0">
                        <a:pos x="42" y="1229"/>
                      </a:cxn>
                      <a:cxn ang="0">
                        <a:pos x="161" y="1583"/>
                      </a:cxn>
                      <a:cxn ang="0">
                        <a:pos x="341" y="1942"/>
                      </a:cxn>
                      <a:cxn ang="0">
                        <a:pos x="580" y="2302"/>
                      </a:cxn>
                      <a:cxn ang="0">
                        <a:pos x="987" y="2758"/>
                      </a:cxn>
                      <a:cxn ang="0">
                        <a:pos x="1596" y="3237"/>
                      </a:cxn>
                      <a:cxn ang="0">
                        <a:pos x="1596" y="3237"/>
                      </a:cxn>
                      <a:cxn ang="0">
                        <a:pos x="993" y="2758"/>
                      </a:cxn>
                    </a:cxnLst>
                    <a:rect l="0" t="0" r="r" b="b"/>
                    <a:pathLst>
                      <a:path w="3791" h="3363">
                        <a:moveTo>
                          <a:pt x="993" y="2758"/>
                        </a:moveTo>
                        <a:lnTo>
                          <a:pt x="777" y="2536"/>
                        </a:lnTo>
                        <a:lnTo>
                          <a:pt x="676" y="2416"/>
                        </a:lnTo>
                        <a:lnTo>
                          <a:pt x="586" y="2302"/>
                        </a:lnTo>
                        <a:lnTo>
                          <a:pt x="496" y="2182"/>
                        </a:lnTo>
                        <a:lnTo>
                          <a:pt x="419" y="2062"/>
                        </a:lnTo>
                        <a:lnTo>
                          <a:pt x="341" y="1942"/>
                        </a:lnTo>
                        <a:lnTo>
                          <a:pt x="275" y="1822"/>
                        </a:lnTo>
                        <a:lnTo>
                          <a:pt x="215" y="1703"/>
                        </a:lnTo>
                        <a:lnTo>
                          <a:pt x="161" y="1583"/>
                        </a:lnTo>
                        <a:lnTo>
                          <a:pt x="114" y="1463"/>
                        </a:lnTo>
                        <a:lnTo>
                          <a:pt x="78" y="1343"/>
                        </a:lnTo>
                        <a:lnTo>
                          <a:pt x="48" y="1229"/>
                        </a:lnTo>
                        <a:lnTo>
                          <a:pt x="24" y="1115"/>
                        </a:lnTo>
                        <a:lnTo>
                          <a:pt x="12" y="1001"/>
                        </a:lnTo>
                        <a:lnTo>
                          <a:pt x="6" y="893"/>
                        </a:lnTo>
                        <a:lnTo>
                          <a:pt x="12" y="797"/>
                        </a:lnTo>
                        <a:lnTo>
                          <a:pt x="18" y="701"/>
                        </a:lnTo>
                        <a:lnTo>
                          <a:pt x="42" y="612"/>
                        </a:lnTo>
                        <a:lnTo>
                          <a:pt x="66" y="528"/>
                        </a:lnTo>
                        <a:lnTo>
                          <a:pt x="96" y="450"/>
                        </a:lnTo>
                        <a:lnTo>
                          <a:pt x="138" y="378"/>
                        </a:lnTo>
                        <a:lnTo>
                          <a:pt x="185" y="306"/>
                        </a:lnTo>
                        <a:lnTo>
                          <a:pt x="239" y="246"/>
                        </a:lnTo>
                        <a:lnTo>
                          <a:pt x="341" y="162"/>
                        </a:lnTo>
                        <a:lnTo>
                          <a:pt x="454" y="96"/>
                        </a:lnTo>
                        <a:lnTo>
                          <a:pt x="580" y="48"/>
                        </a:lnTo>
                        <a:lnTo>
                          <a:pt x="723" y="18"/>
                        </a:lnTo>
                        <a:lnTo>
                          <a:pt x="867" y="6"/>
                        </a:lnTo>
                        <a:lnTo>
                          <a:pt x="1028" y="6"/>
                        </a:lnTo>
                        <a:lnTo>
                          <a:pt x="1196" y="30"/>
                        </a:lnTo>
                        <a:lnTo>
                          <a:pt x="1363" y="66"/>
                        </a:lnTo>
                        <a:lnTo>
                          <a:pt x="1543" y="120"/>
                        </a:lnTo>
                        <a:lnTo>
                          <a:pt x="1722" y="192"/>
                        </a:lnTo>
                        <a:lnTo>
                          <a:pt x="1901" y="282"/>
                        </a:lnTo>
                        <a:lnTo>
                          <a:pt x="2087" y="378"/>
                        </a:lnTo>
                        <a:lnTo>
                          <a:pt x="2272" y="498"/>
                        </a:lnTo>
                        <a:lnTo>
                          <a:pt x="2451" y="624"/>
                        </a:lnTo>
                        <a:lnTo>
                          <a:pt x="2631" y="773"/>
                        </a:lnTo>
                        <a:lnTo>
                          <a:pt x="2804" y="929"/>
                        </a:lnTo>
                        <a:lnTo>
                          <a:pt x="3019" y="1151"/>
                        </a:lnTo>
                        <a:lnTo>
                          <a:pt x="3115" y="1265"/>
                        </a:lnTo>
                        <a:lnTo>
                          <a:pt x="3211" y="1385"/>
                        </a:lnTo>
                        <a:lnTo>
                          <a:pt x="3295" y="1505"/>
                        </a:lnTo>
                        <a:lnTo>
                          <a:pt x="3378" y="1625"/>
                        </a:lnTo>
                        <a:lnTo>
                          <a:pt x="3450" y="1745"/>
                        </a:lnTo>
                        <a:lnTo>
                          <a:pt x="3522" y="1864"/>
                        </a:lnTo>
                        <a:lnTo>
                          <a:pt x="3582" y="1984"/>
                        </a:lnTo>
                        <a:lnTo>
                          <a:pt x="3635" y="2104"/>
                        </a:lnTo>
                        <a:lnTo>
                          <a:pt x="3677" y="2224"/>
                        </a:lnTo>
                        <a:lnTo>
                          <a:pt x="3719" y="2344"/>
                        </a:lnTo>
                        <a:lnTo>
                          <a:pt x="3749" y="2458"/>
                        </a:lnTo>
                        <a:lnTo>
                          <a:pt x="3773" y="2572"/>
                        </a:lnTo>
                        <a:lnTo>
                          <a:pt x="3785" y="2686"/>
                        </a:lnTo>
                        <a:lnTo>
                          <a:pt x="3791" y="2794"/>
                        </a:lnTo>
                        <a:lnTo>
                          <a:pt x="3779" y="2955"/>
                        </a:lnTo>
                        <a:lnTo>
                          <a:pt x="3749" y="3105"/>
                        </a:lnTo>
                        <a:lnTo>
                          <a:pt x="3695" y="3243"/>
                        </a:lnTo>
                        <a:lnTo>
                          <a:pt x="3623" y="3363"/>
                        </a:lnTo>
                        <a:lnTo>
                          <a:pt x="3629" y="3363"/>
                        </a:lnTo>
                        <a:lnTo>
                          <a:pt x="3701" y="3243"/>
                        </a:lnTo>
                        <a:lnTo>
                          <a:pt x="3749" y="3111"/>
                        </a:lnTo>
                        <a:lnTo>
                          <a:pt x="3779" y="2967"/>
                        </a:lnTo>
                        <a:lnTo>
                          <a:pt x="3791" y="2806"/>
                        </a:lnTo>
                        <a:lnTo>
                          <a:pt x="3791" y="2800"/>
                        </a:lnTo>
                        <a:lnTo>
                          <a:pt x="3791" y="2794"/>
                        </a:lnTo>
                        <a:lnTo>
                          <a:pt x="3785" y="2686"/>
                        </a:lnTo>
                        <a:lnTo>
                          <a:pt x="3773" y="2572"/>
                        </a:lnTo>
                        <a:lnTo>
                          <a:pt x="3749" y="2458"/>
                        </a:lnTo>
                        <a:lnTo>
                          <a:pt x="3719" y="2338"/>
                        </a:lnTo>
                        <a:lnTo>
                          <a:pt x="3683" y="2224"/>
                        </a:lnTo>
                        <a:lnTo>
                          <a:pt x="3635" y="2104"/>
                        </a:lnTo>
                        <a:lnTo>
                          <a:pt x="3582" y="1984"/>
                        </a:lnTo>
                        <a:lnTo>
                          <a:pt x="3522" y="1864"/>
                        </a:lnTo>
                        <a:lnTo>
                          <a:pt x="3456" y="1739"/>
                        </a:lnTo>
                        <a:lnTo>
                          <a:pt x="3378" y="1619"/>
                        </a:lnTo>
                        <a:lnTo>
                          <a:pt x="3300" y="1499"/>
                        </a:lnTo>
                        <a:lnTo>
                          <a:pt x="3211" y="1385"/>
                        </a:lnTo>
                        <a:lnTo>
                          <a:pt x="3121" y="1265"/>
                        </a:lnTo>
                        <a:lnTo>
                          <a:pt x="3019" y="1151"/>
                        </a:lnTo>
                        <a:lnTo>
                          <a:pt x="2804" y="929"/>
                        </a:lnTo>
                        <a:lnTo>
                          <a:pt x="2631" y="767"/>
                        </a:lnTo>
                        <a:lnTo>
                          <a:pt x="2451" y="624"/>
                        </a:lnTo>
                        <a:lnTo>
                          <a:pt x="2272" y="492"/>
                        </a:lnTo>
                        <a:lnTo>
                          <a:pt x="2087" y="378"/>
                        </a:lnTo>
                        <a:lnTo>
                          <a:pt x="1901" y="276"/>
                        </a:lnTo>
                        <a:lnTo>
                          <a:pt x="1722" y="192"/>
                        </a:lnTo>
                        <a:lnTo>
                          <a:pt x="1543" y="120"/>
                        </a:lnTo>
                        <a:lnTo>
                          <a:pt x="1363" y="66"/>
                        </a:lnTo>
                        <a:lnTo>
                          <a:pt x="1190" y="24"/>
                        </a:lnTo>
                        <a:lnTo>
                          <a:pt x="1028" y="6"/>
                        </a:lnTo>
                        <a:lnTo>
                          <a:pt x="867" y="0"/>
                        </a:lnTo>
                        <a:lnTo>
                          <a:pt x="717" y="12"/>
                        </a:lnTo>
                        <a:lnTo>
                          <a:pt x="580" y="42"/>
                        </a:lnTo>
                        <a:lnTo>
                          <a:pt x="448" y="90"/>
                        </a:lnTo>
                        <a:lnTo>
                          <a:pt x="335" y="162"/>
                        </a:lnTo>
                        <a:lnTo>
                          <a:pt x="233" y="246"/>
                        </a:lnTo>
                        <a:lnTo>
                          <a:pt x="179" y="306"/>
                        </a:lnTo>
                        <a:lnTo>
                          <a:pt x="132" y="378"/>
                        </a:lnTo>
                        <a:lnTo>
                          <a:pt x="90" y="450"/>
                        </a:lnTo>
                        <a:lnTo>
                          <a:pt x="60" y="528"/>
                        </a:lnTo>
                        <a:lnTo>
                          <a:pt x="36" y="612"/>
                        </a:lnTo>
                        <a:lnTo>
                          <a:pt x="12" y="701"/>
                        </a:lnTo>
                        <a:lnTo>
                          <a:pt x="6" y="797"/>
                        </a:lnTo>
                        <a:lnTo>
                          <a:pt x="0" y="893"/>
                        </a:lnTo>
                        <a:lnTo>
                          <a:pt x="6" y="1001"/>
                        </a:lnTo>
                        <a:lnTo>
                          <a:pt x="24" y="1115"/>
                        </a:lnTo>
                        <a:lnTo>
                          <a:pt x="42" y="1229"/>
                        </a:lnTo>
                        <a:lnTo>
                          <a:pt x="78" y="1343"/>
                        </a:lnTo>
                        <a:lnTo>
                          <a:pt x="114" y="1463"/>
                        </a:lnTo>
                        <a:lnTo>
                          <a:pt x="161" y="1583"/>
                        </a:lnTo>
                        <a:lnTo>
                          <a:pt x="215" y="1703"/>
                        </a:lnTo>
                        <a:lnTo>
                          <a:pt x="275" y="1822"/>
                        </a:lnTo>
                        <a:lnTo>
                          <a:pt x="341" y="1942"/>
                        </a:lnTo>
                        <a:lnTo>
                          <a:pt x="413" y="2062"/>
                        </a:lnTo>
                        <a:lnTo>
                          <a:pt x="496" y="2182"/>
                        </a:lnTo>
                        <a:lnTo>
                          <a:pt x="580" y="2302"/>
                        </a:lnTo>
                        <a:lnTo>
                          <a:pt x="676" y="2422"/>
                        </a:lnTo>
                        <a:lnTo>
                          <a:pt x="771" y="2536"/>
                        </a:lnTo>
                        <a:lnTo>
                          <a:pt x="987" y="2758"/>
                        </a:lnTo>
                        <a:lnTo>
                          <a:pt x="1184" y="2931"/>
                        </a:lnTo>
                        <a:lnTo>
                          <a:pt x="1387" y="3093"/>
                        </a:lnTo>
                        <a:lnTo>
                          <a:pt x="1596" y="3237"/>
                        </a:lnTo>
                        <a:lnTo>
                          <a:pt x="1800" y="3363"/>
                        </a:lnTo>
                        <a:lnTo>
                          <a:pt x="1806" y="3363"/>
                        </a:lnTo>
                        <a:lnTo>
                          <a:pt x="1596" y="3237"/>
                        </a:lnTo>
                        <a:lnTo>
                          <a:pt x="1393" y="3093"/>
                        </a:lnTo>
                        <a:lnTo>
                          <a:pt x="1190" y="2931"/>
                        </a:lnTo>
                        <a:lnTo>
                          <a:pt x="993" y="2758"/>
                        </a:lnTo>
                        <a:lnTo>
                          <a:pt x="993" y="2758"/>
                        </a:lnTo>
                        <a:close/>
                      </a:path>
                    </a:pathLst>
                  </a:custGeom>
                  <a:solidFill>
                    <a:schemeClr val="accent2"/>
                  </a:solidFill>
                  <a:ln w="9525">
                    <a:noFill/>
                    <a:round/>
                    <a:headEnd/>
                    <a:tailEnd/>
                  </a:ln>
                </p:spPr>
                <p:txBody>
                  <a:bodyPr/>
                  <a:lstStyle/>
                  <a:p>
                    <a:endParaRPr lang="en-US"/>
                  </a:p>
                </p:txBody>
              </p:sp>
              <p:sp>
                <p:nvSpPr>
                  <p:cNvPr id="8201" name="Freeform 9"/>
                  <p:cNvSpPr>
                    <a:spLocks/>
                  </p:cNvSpPr>
                  <p:nvPr userDrawn="1"/>
                </p:nvSpPr>
                <p:spPr bwMode="hidden">
                  <a:xfrm>
                    <a:off x="514" y="1091"/>
                    <a:ext cx="3538" cy="3225"/>
                  </a:xfrm>
                  <a:custGeom>
                    <a:avLst/>
                    <a:gdLst/>
                    <a:ahLst/>
                    <a:cxnLst>
                      <a:cxn ang="0">
                        <a:pos x="538" y="2146"/>
                      </a:cxn>
                      <a:cxn ang="0">
                        <a:pos x="317" y="1816"/>
                      </a:cxn>
                      <a:cxn ang="0">
                        <a:pos x="149" y="1481"/>
                      </a:cxn>
                      <a:cxn ang="0">
                        <a:pos x="41" y="1151"/>
                      </a:cxn>
                      <a:cxn ang="0">
                        <a:pos x="0" y="839"/>
                      </a:cxn>
                      <a:cxn ang="0">
                        <a:pos x="30" y="575"/>
                      </a:cxn>
                      <a:cxn ang="0">
                        <a:pos x="125" y="354"/>
                      </a:cxn>
                      <a:cxn ang="0">
                        <a:pos x="317" y="150"/>
                      </a:cxn>
                      <a:cxn ang="0">
                        <a:pos x="669" y="12"/>
                      </a:cxn>
                      <a:cxn ang="0">
                        <a:pos x="1112" y="24"/>
                      </a:cxn>
                      <a:cxn ang="0">
                        <a:pos x="1608" y="174"/>
                      </a:cxn>
                      <a:cxn ang="0">
                        <a:pos x="2116" y="456"/>
                      </a:cxn>
                      <a:cxn ang="0">
                        <a:pos x="2613" y="857"/>
                      </a:cxn>
                      <a:cxn ang="0">
                        <a:pos x="3073" y="1391"/>
                      </a:cxn>
                      <a:cxn ang="0">
                        <a:pos x="3276" y="1726"/>
                      </a:cxn>
                      <a:cxn ang="0">
                        <a:pos x="3426" y="2062"/>
                      </a:cxn>
                      <a:cxn ang="0">
                        <a:pos x="3509" y="2386"/>
                      </a:cxn>
                      <a:cxn ang="0">
                        <a:pos x="3521" y="2680"/>
                      </a:cxn>
                      <a:cxn ang="0">
                        <a:pos x="3474" y="2931"/>
                      </a:cxn>
                      <a:cxn ang="0">
                        <a:pos x="3360" y="3141"/>
                      </a:cxn>
                      <a:cxn ang="0">
                        <a:pos x="3282" y="3225"/>
                      </a:cxn>
                      <a:cxn ang="0">
                        <a:pos x="3312" y="3201"/>
                      </a:cxn>
                      <a:cxn ang="0">
                        <a:pos x="3444" y="3009"/>
                      </a:cxn>
                      <a:cxn ang="0">
                        <a:pos x="3515" y="2769"/>
                      </a:cxn>
                      <a:cxn ang="0">
                        <a:pos x="3521" y="2488"/>
                      </a:cxn>
                      <a:cxn ang="0">
                        <a:pos x="3462" y="2170"/>
                      </a:cxn>
                      <a:cxn ang="0">
                        <a:pos x="3336" y="1834"/>
                      </a:cxn>
                      <a:cxn ang="0">
                        <a:pos x="3145" y="1499"/>
                      </a:cxn>
                      <a:cxn ang="0">
                        <a:pos x="2816" y="1061"/>
                      </a:cxn>
                      <a:cxn ang="0">
                        <a:pos x="2284" y="575"/>
                      </a:cxn>
                      <a:cxn ang="0">
                        <a:pos x="1775" y="252"/>
                      </a:cxn>
                      <a:cxn ang="0">
                        <a:pos x="1273" y="60"/>
                      </a:cxn>
                      <a:cxn ang="0">
                        <a:pos x="807" y="0"/>
                      </a:cxn>
                      <a:cxn ang="0">
                        <a:pos x="418" y="84"/>
                      </a:cxn>
                      <a:cxn ang="0">
                        <a:pos x="167" y="288"/>
                      </a:cxn>
                      <a:cxn ang="0">
                        <a:pos x="53" y="498"/>
                      </a:cxn>
                      <a:cxn ang="0">
                        <a:pos x="0" y="749"/>
                      </a:cxn>
                      <a:cxn ang="0">
                        <a:pos x="18" y="1043"/>
                      </a:cxn>
                      <a:cxn ang="0">
                        <a:pos x="101" y="1373"/>
                      </a:cxn>
                      <a:cxn ang="0">
                        <a:pos x="251" y="1708"/>
                      </a:cxn>
                      <a:cxn ang="0">
                        <a:pos x="454" y="2038"/>
                      </a:cxn>
                      <a:cxn ang="0">
                        <a:pos x="914" y="2572"/>
                      </a:cxn>
                      <a:cxn ang="0">
                        <a:pos x="1255" y="2865"/>
                      </a:cxn>
                      <a:cxn ang="0">
                        <a:pos x="1608" y="3099"/>
                      </a:cxn>
                      <a:cxn ang="0">
                        <a:pos x="1853" y="3225"/>
                      </a:cxn>
                      <a:cxn ang="0">
                        <a:pos x="1494" y="3027"/>
                      </a:cxn>
                      <a:cxn ang="0">
                        <a:pos x="1142" y="2769"/>
                      </a:cxn>
                    </a:cxnLst>
                    <a:rect l="0" t="0" r="r" b="b"/>
                    <a:pathLst>
                      <a:path w="3527" h="3225">
                        <a:moveTo>
                          <a:pt x="914" y="2572"/>
                        </a:moveTo>
                        <a:lnTo>
                          <a:pt x="717" y="2362"/>
                        </a:lnTo>
                        <a:lnTo>
                          <a:pt x="538" y="2146"/>
                        </a:lnTo>
                        <a:lnTo>
                          <a:pt x="460" y="2038"/>
                        </a:lnTo>
                        <a:lnTo>
                          <a:pt x="382" y="1930"/>
                        </a:lnTo>
                        <a:lnTo>
                          <a:pt x="317" y="1816"/>
                        </a:lnTo>
                        <a:lnTo>
                          <a:pt x="251" y="1702"/>
                        </a:lnTo>
                        <a:lnTo>
                          <a:pt x="197" y="1589"/>
                        </a:lnTo>
                        <a:lnTo>
                          <a:pt x="149" y="1481"/>
                        </a:lnTo>
                        <a:lnTo>
                          <a:pt x="107" y="1367"/>
                        </a:lnTo>
                        <a:lnTo>
                          <a:pt x="71" y="1259"/>
                        </a:lnTo>
                        <a:lnTo>
                          <a:pt x="41" y="1151"/>
                        </a:lnTo>
                        <a:lnTo>
                          <a:pt x="18" y="1043"/>
                        </a:lnTo>
                        <a:lnTo>
                          <a:pt x="6" y="941"/>
                        </a:lnTo>
                        <a:lnTo>
                          <a:pt x="0" y="839"/>
                        </a:lnTo>
                        <a:lnTo>
                          <a:pt x="6" y="749"/>
                        </a:lnTo>
                        <a:lnTo>
                          <a:pt x="12" y="659"/>
                        </a:lnTo>
                        <a:lnTo>
                          <a:pt x="30" y="575"/>
                        </a:lnTo>
                        <a:lnTo>
                          <a:pt x="59" y="498"/>
                        </a:lnTo>
                        <a:lnTo>
                          <a:pt x="89" y="420"/>
                        </a:lnTo>
                        <a:lnTo>
                          <a:pt x="125" y="354"/>
                        </a:lnTo>
                        <a:lnTo>
                          <a:pt x="173" y="288"/>
                        </a:lnTo>
                        <a:lnTo>
                          <a:pt x="221" y="228"/>
                        </a:lnTo>
                        <a:lnTo>
                          <a:pt x="317" y="150"/>
                        </a:lnTo>
                        <a:lnTo>
                          <a:pt x="424" y="90"/>
                        </a:lnTo>
                        <a:lnTo>
                          <a:pt x="544" y="42"/>
                        </a:lnTo>
                        <a:lnTo>
                          <a:pt x="669" y="12"/>
                        </a:lnTo>
                        <a:lnTo>
                          <a:pt x="813" y="0"/>
                        </a:lnTo>
                        <a:lnTo>
                          <a:pt x="956" y="6"/>
                        </a:lnTo>
                        <a:lnTo>
                          <a:pt x="1112" y="24"/>
                        </a:lnTo>
                        <a:lnTo>
                          <a:pt x="1273" y="60"/>
                        </a:lnTo>
                        <a:lnTo>
                          <a:pt x="1441" y="114"/>
                        </a:lnTo>
                        <a:lnTo>
                          <a:pt x="1608" y="174"/>
                        </a:lnTo>
                        <a:lnTo>
                          <a:pt x="1775" y="258"/>
                        </a:lnTo>
                        <a:lnTo>
                          <a:pt x="1949" y="348"/>
                        </a:lnTo>
                        <a:lnTo>
                          <a:pt x="2116" y="456"/>
                        </a:lnTo>
                        <a:lnTo>
                          <a:pt x="2284" y="575"/>
                        </a:lnTo>
                        <a:lnTo>
                          <a:pt x="2451" y="713"/>
                        </a:lnTo>
                        <a:lnTo>
                          <a:pt x="2613" y="857"/>
                        </a:lnTo>
                        <a:lnTo>
                          <a:pt x="2810" y="1067"/>
                        </a:lnTo>
                        <a:lnTo>
                          <a:pt x="2989" y="1283"/>
                        </a:lnTo>
                        <a:lnTo>
                          <a:pt x="3073" y="1391"/>
                        </a:lnTo>
                        <a:lnTo>
                          <a:pt x="3145" y="1505"/>
                        </a:lnTo>
                        <a:lnTo>
                          <a:pt x="3216" y="1612"/>
                        </a:lnTo>
                        <a:lnTo>
                          <a:pt x="3276" y="1726"/>
                        </a:lnTo>
                        <a:lnTo>
                          <a:pt x="3330" y="1840"/>
                        </a:lnTo>
                        <a:lnTo>
                          <a:pt x="3384" y="1948"/>
                        </a:lnTo>
                        <a:lnTo>
                          <a:pt x="3426" y="2062"/>
                        </a:lnTo>
                        <a:lnTo>
                          <a:pt x="3462" y="2170"/>
                        </a:lnTo>
                        <a:lnTo>
                          <a:pt x="3491" y="2278"/>
                        </a:lnTo>
                        <a:lnTo>
                          <a:pt x="3509" y="2386"/>
                        </a:lnTo>
                        <a:lnTo>
                          <a:pt x="3521" y="2488"/>
                        </a:lnTo>
                        <a:lnTo>
                          <a:pt x="3527" y="2590"/>
                        </a:lnTo>
                        <a:lnTo>
                          <a:pt x="3521" y="2680"/>
                        </a:lnTo>
                        <a:lnTo>
                          <a:pt x="3515" y="2769"/>
                        </a:lnTo>
                        <a:lnTo>
                          <a:pt x="3497" y="2853"/>
                        </a:lnTo>
                        <a:lnTo>
                          <a:pt x="3474" y="2931"/>
                        </a:lnTo>
                        <a:lnTo>
                          <a:pt x="3438" y="3009"/>
                        </a:lnTo>
                        <a:lnTo>
                          <a:pt x="3402" y="3075"/>
                        </a:lnTo>
                        <a:lnTo>
                          <a:pt x="3360" y="3141"/>
                        </a:lnTo>
                        <a:lnTo>
                          <a:pt x="3306" y="3201"/>
                        </a:lnTo>
                        <a:lnTo>
                          <a:pt x="3294" y="3213"/>
                        </a:lnTo>
                        <a:lnTo>
                          <a:pt x="3282" y="3225"/>
                        </a:lnTo>
                        <a:lnTo>
                          <a:pt x="3288" y="3225"/>
                        </a:lnTo>
                        <a:lnTo>
                          <a:pt x="3300" y="3213"/>
                        </a:lnTo>
                        <a:lnTo>
                          <a:pt x="3312" y="3201"/>
                        </a:lnTo>
                        <a:lnTo>
                          <a:pt x="3366" y="3141"/>
                        </a:lnTo>
                        <a:lnTo>
                          <a:pt x="3408" y="3075"/>
                        </a:lnTo>
                        <a:lnTo>
                          <a:pt x="3444" y="3009"/>
                        </a:lnTo>
                        <a:lnTo>
                          <a:pt x="3474" y="2931"/>
                        </a:lnTo>
                        <a:lnTo>
                          <a:pt x="3497" y="2853"/>
                        </a:lnTo>
                        <a:lnTo>
                          <a:pt x="3515" y="2769"/>
                        </a:lnTo>
                        <a:lnTo>
                          <a:pt x="3527" y="2680"/>
                        </a:lnTo>
                        <a:lnTo>
                          <a:pt x="3527" y="2590"/>
                        </a:lnTo>
                        <a:lnTo>
                          <a:pt x="3521" y="2488"/>
                        </a:lnTo>
                        <a:lnTo>
                          <a:pt x="3509" y="2386"/>
                        </a:lnTo>
                        <a:lnTo>
                          <a:pt x="3491" y="2278"/>
                        </a:lnTo>
                        <a:lnTo>
                          <a:pt x="3462" y="2170"/>
                        </a:lnTo>
                        <a:lnTo>
                          <a:pt x="3426" y="2056"/>
                        </a:lnTo>
                        <a:lnTo>
                          <a:pt x="3384" y="1948"/>
                        </a:lnTo>
                        <a:lnTo>
                          <a:pt x="3336" y="1834"/>
                        </a:lnTo>
                        <a:lnTo>
                          <a:pt x="3276" y="1726"/>
                        </a:lnTo>
                        <a:lnTo>
                          <a:pt x="3216" y="1612"/>
                        </a:lnTo>
                        <a:lnTo>
                          <a:pt x="3145" y="1499"/>
                        </a:lnTo>
                        <a:lnTo>
                          <a:pt x="3073" y="1391"/>
                        </a:lnTo>
                        <a:lnTo>
                          <a:pt x="2989" y="1277"/>
                        </a:lnTo>
                        <a:lnTo>
                          <a:pt x="2816" y="1061"/>
                        </a:lnTo>
                        <a:lnTo>
                          <a:pt x="2613" y="857"/>
                        </a:lnTo>
                        <a:lnTo>
                          <a:pt x="2451" y="707"/>
                        </a:lnTo>
                        <a:lnTo>
                          <a:pt x="2284" y="575"/>
                        </a:lnTo>
                        <a:lnTo>
                          <a:pt x="2116" y="456"/>
                        </a:lnTo>
                        <a:lnTo>
                          <a:pt x="1949" y="348"/>
                        </a:lnTo>
                        <a:lnTo>
                          <a:pt x="1775" y="252"/>
                        </a:lnTo>
                        <a:lnTo>
                          <a:pt x="1608" y="174"/>
                        </a:lnTo>
                        <a:lnTo>
                          <a:pt x="1435" y="108"/>
                        </a:lnTo>
                        <a:lnTo>
                          <a:pt x="1273" y="60"/>
                        </a:lnTo>
                        <a:lnTo>
                          <a:pt x="1112" y="24"/>
                        </a:lnTo>
                        <a:lnTo>
                          <a:pt x="956" y="0"/>
                        </a:lnTo>
                        <a:lnTo>
                          <a:pt x="807" y="0"/>
                        </a:lnTo>
                        <a:lnTo>
                          <a:pt x="669" y="12"/>
                        </a:lnTo>
                        <a:lnTo>
                          <a:pt x="538" y="42"/>
                        </a:lnTo>
                        <a:lnTo>
                          <a:pt x="418" y="84"/>
                        </a:lnTo>
                        <a:lnTo>
                          <a:pt x="311" y="150"/>
                        </a:lnTo>
                        <a:lnTo>
                          <a:pt x="215" y="228"/>
                        </a:lnTo>
                        <a:lnTo>
                          <a:pt x="167" y="288"/>
                        </a:lnTo>
                        <a:lnTo>
                          <a:pt x="119" y="354"/>
                        </a:lnTo>
                        <a:lnTo>
                          <a:pt x="83" y="420"/>
                        </a:lnTo>
                        <a:lnTo>
                          <a:pt x="53" y="498"/>
                        </a:lnTo>
                        <a:lnTo>
                          <a:pt x="30" y="575"/>
                        </a:lnTo>
                        <a:lnTo>
                          <a:pt x="12" y="659"/>
                        </a:lnTo>
                        <a:lnTo>
                          <a:pt x="0" y="749"/>
                        </a:lnTo>
                        <a:lnTo>
                          <a:pt x="0" y="839"/>
                        </a:lnTo>
                        <a:lnTo>
                          <a:pt x="6" y="941"/>
                        </a:lnTo>
                        <a:lnTo>
                          <a:pt x="18" y="1043"/>
                        </a:lnTo>
                        <a:lnTo>
                          <a:pt x="35" y="1151"/>
                        </a:lnTo>
                        <a:lnTo>
                          <a:pt x="65" y="1259"/>
                        </a:lnTo>
                        <a:lnTo>
                          <a:pt x="101" y="1373"/>
                        </a:lnTo>
                        <a:lnTo>
                          <a:pt x="143" y="1481"/>
                        </a:lnTo>
                        <a:lnTo>
                          <a:pt x="191" y="1595"/>
                        </a:lnTo>
                        <a:lnTo>
                          <a:pt x="251" y="1708"/>
                        </a:lnTo>
                        <a:lnTo>
                          <a:pt x="311" y="1816"/>
                        </a:lnTo>
                        <a:lnTo>
                          <a:pt x="382" y="1930"/>
                        </a:lnTo>
                        <a:lnTo>
                          <a:pt x="454" y="2038"/>
                        </a:lnTo>
                        <a:lnTo>
                          <a:pt x="538" y="2152"/>
                        </a:lnTo>
                        <a:lnTo>
                          <a:pt x="717" y="2368"/>
                        </a:lnTo>
                        <a:lnTo>
                          <a:pt x="914" y="2572"/>
                        </a:lnTo>
                        <a:lnTo>
                          <a:pt x="1028" y="2674"/>
                        </a:lnTo>
                        <a:lnTo>
                          <a:pt x="1142" y="2775"/>
                        </a:lnTo>
                        <a:lnTo>
                          <a:pt x="1255" y="2865"/>
                        </a:lnTo>
                        <a:lnTo>
                          <a:pt x="1369" y="2949"/>
                        </a:lnTo>
                        <a:lnTo>
                          <a:pt x="1488" y="3027"/>
                        </a:lnTo>
                        <a:lnTo>
                          <a:pt x="1608" y="3099"/>
                        </a:lnTo>
                        <a:lnTo>
                          <a:pt x="1722" y="3165"/>
                        </a:lnTo>
                        <a:lnTo>
                          <a:pt x="1841" y="3225"/>
                        </a:lnTo>
                        <a:lnTo>
                          <a:pt x="1853" y="3225"/>
                        </a:lnTo>
                        <a:lnTo>
                          <a:pt x="1734" y="3165"/>
                        </a:lnTo>
                        <a:lnTo>
                          <a:pt x="1614" y="3099"/>
                        </a:lnTo>
                        <a:lnTo>
                          <a:pt x="1494" y="3027"/>
                        </a:lnTo>
                        <a:lnTo>
                          <a:pt x="1375" y="2949"/>
                        </a:lnTo>
                        <a:lnTo>
                          <a:pt x="1261" y="2865"/>
                        </a:lnTo>
                        <a:lnTo>
                          <a:pt x="1142" y="2769"/>
                        </a:lnTo>
                        <a:lnTo>
                          <a:pt x="914" y="2572"/>
                        </a:lnTo>
                        <a:lnTo>
                          <a:pt x="914" y="2572"/>
                        </a:lnTo>
                        <a:close/>
                      </a:path>
                    </a:pathLst>
                  </a:custGeom>
                  <a:solidFill>
                    <a:schemeClr val="accent2"/>
                  </a:solidFill>
                  <a:ln w="9525">
                    <a:noFill/>
                    <a:round/>
                    <a:headEnd/>
                    <a:tailEnd/>
                  </a:ln>
                </p:spPr>
                <p:txBody>
                  <a:bodyPr/>
                  <a:lstStyle/>
                  <a:p>
                    <a:endParaRPr lang="en-US"/>
                  </a:p>
                </p:txBody>
              </p:sp>
              <p:grpSp>
                <p:nvGrpSpPr>
                  <p:cNvPr id="8202" name="Group 10"/>
                  <p:cNvGrpSpPr>
                    <a:grpSpLocks/>
                  </p:cNvGrpSpPr>
                  <p:nvPr userDrawn="1"/>
                </p:nvGrpSpPr>
                <p:grpSpPr bwMode="auto">
                  <a:xfrm>
                    <a:off x="0" y="522"/>
                    <a:ext cx="4751" cy="3794"/>
                    <a:chOff x="0" y="522"/>
                    <a:chExt cx="4751" cy="3794"/>
                  </a:xfrm>
                </p:grpSpPr>
                <p:sp>
                  <p:nvSpPr>
                    <p:cNvPr id="8203" name="Freeform 11"/>
                    <p:cNvSpPr>
                      <a:spLocks/>
                    </p:cNvSpPr>
                    <p:nvPr userDrawn="1"/>
                  </p:nvSpPr>
                  <p:spPr bwMode="hidden">
                    <a:xfrm>
                      <a:off x="400" y="522"/>
                      <a:ext cx="4264" cy="3794"/>
                    </a:xfrm>
                    <a:custGeom>
                      <a:avLst/>
                      <a:gdLst/>
                      <a:ahLst/>
                      <a:cxnLst>
                        <a:cxn ang="0">
                          <a:pos x="4245" y="3237"/>
                        </a:cxn>
                        <a:cxn ang="0">
                          <a:pos x="4203" y="2961"/>
                        </a:cxn>
                        <a:cxn ang="0">
                          <a:pos x="4120" y="2679"/>
                        </a:cxn>
                        <a:cxn ang="0">
                          <a:pos x="4000" y="2391"/>
                        </a:cxn>
                        <a:cxn ang="0">
                          <a:pos x="3845" y="2098"/>
                        </a:cxn>
                        <a:cxn ang="0">
                          <a:pos x="3659" y="1810"/>
                        </a:cxn>
                        <a:cxn ang="0">
                          <a:pos x="3438" y="1528"/>
                        </a:cxn>
                        <a:cxn ang="0">
                          <a:pos x="3193" y="1252"/>
                        </a:cxn>
                        <a:cxn ang="0">
                          <a:pos x="2858" y="935"/>
                        </a:cxn>
                        <a:cxn ang="0">
                          <a:pos x="2434" y="605"/>
                        </a:cxn>
                        <a:cxn ang="0">
                          <a:pos x="1991" y="341"/>
                        </a:cxn>
                        <a:cxn ang="0">
                          <a:pos x="1549" y="143"/>
                        </a:cxn>
                        <a:cxn ang="0">
                          <a:pos x="1124" y="35"/>
                        </a:cxn>
                        <a:cxn ang="0">
                          <a:pos x="741" y="0"/>
                        </a:cxn>
                        <a:cxn ang="0">
                          <a:pos x="401" y="47"/>
                        </a:cxn>
                        <a:cxn ang="0">
                          <a:pos x="120" y="173"/>
                        </a:cxn>
                        <a:cxn ang="0">
                          <a:pos x="0" y="269"/>
                        </a:cxn>
                        <a:cxn ang="0">
                          <a:pos x="263" y="101"/>
                        </a:cxn>
                        <a:cxn ang="0">
                          <a:pos x="586" y="18"/>
                        </a:cxn>
                        <a:cxn ang="0">
                          <a:pos x="957" y="18"/>
                        </a:cxn>
                        <a:cxn ang="0">
                          <a:pos x="1357" y="95"/>
                        </a:cxn>
                        <a:cxn ang="0">
                          <a:pos x="1782" y="245"/>
                        </a:cxn>
                        <a:cxn ang="0">
                          <a:pos x="2212" y="467"/>
                        </a:cxn>
                        <a:cxn ang="0">
                          <a:pos x="2643" y="761"/>
                        </a:cxn>
                        <a:cxn ang="0">
                          <a:pos x="3061" y="1120"/>
                        </a:cxn>
                        <a:cxn ang="0">
                          <a:pos x="3318" y="1390"/>
                        </a:cxn>
                        <a:cxn ang="0">
                          <a:pos x="3552" y="1666"/>
                        </a:cxn>
                        <a:cxn ang="0">
                          <a:pos x="3755" y="1954"/>
                        </a:cxn>
                        <a:cxn ang="0">
                          <a:pos x="3922" y="2247"/>
                        </a:cxn>
                        <a:cxn ang="0">
                          <a:pos x="4060" y="2535"/>
                        </a:cxn>
                        <a:cxn ang="0">
                          <a:pos x="4162" y="2823"/>
                        </a:cxn>
                        <a:cxn ang="0">
                          <a:pos x="4221" y="3105"/>
                        </a:cxn>
                        <a:cxn ang="0">
                          <a:pos x="4245" y="3368"/>
                        </a:cxn>
                        <a:cxn ang="0">
                          <a:pos x="4233" y="3590"/>
                        </a:cxn>
                        <a:cxn ang="0">
                          <a:pos x="4185" y="3794"/>
                        </a:cxn>
                        <a:cxn ang="0">
                          <a:pos x="4215" y="3692"/>
                        </a:cxn>
                        <a:cxn ang="0">
                          <a:pos x="4245" y="3482"/>
                        </a:cxn>
                        <a:cxn ang="0">
                          <a:pos x="4251" y="3368"/>
                        </a:cxn>
                      </a:cxnLst>
                      <a:rect l="0" t="0" r="r" b="b"/>
                      <a:pathLst>
                        <a:path w="4251" h="3794">
                          <a:moveTo>
                            <a:pt x="4251" y="3368"/>
                          </a:moveTo>
                          <a:lnTo>
                            <a:pt x="4245" y="3237"/>
                          </a:lnTo>
                          <a:lnTo>
                            <a:pt x="4227" y="3099"/>
                          </a:lnTo>
                          <a:lnTo>
                            <a:pt x="4203" y="2961"/>
                          </a:lnTo>
                          <a:lnTo>
                            <a:pt x="4167" y="2823"/>
                          </a:lnTo>
                          <a:lnTo>
                            <a:pt x="4120" y="2679"/>
                          </a:lnTo>
                          <a:lnTo>
                            <a:pt x="4066" y="2535"/>
                          </a:lnTo>
                          <a:lnTo>
                            <a:pt x="4000" y="2391"/>
                          </a:lnTo>
                          <a:lnTo>
                            <a:pt x="3928" y="2247"/>
                          </a:lnTo>
                          <a:lnTo>
                            <a:pt x="3845" y="2098"/>
                          </a:lnTo>
                          <a:lnTo>
                            <a:pt x="3755" y="1954"/>
                          </a:lnTo>
                          <a:lnTo>
                            <a:pt x="3659" y="1810"/>
                          </a:lnTo>
                          <a:lnTo>
                            <a:pt x="3552" y="1666"/>
                          </a:lnTo>
                          <a:lnTo>
                            <a:pt x="3438" y="1528"/>
                          </a:lnTo>
                          <a:lnTo>
                            <a:pt x="3318" y="1390"/>
                          </a:lnTo>
                          <a:lnTo>
                            <a:pt x="3193" y="1252"/>
                          </a:lnTo>
                          <a:lnTo>
                            <a:pt x="3061" y="1120"/>
                          </a:lnTo>
                          <a:lnTo>
                            <a:pt x="2858" y="935"/>
                          </a:lnTo>
                          <a:lnTo>
                            <a:pt x="2649" y="761"/>
                          </a:lnTo>
                          <a:lnTo>
                            <a:pt x="2434" y="605"/>
                          </a:lnTo>
                          <a:lnTo>
                            <a:pt x="2212" y="467"/>
                          </a:lnTo>
                          <a:lnTo>
                            <a:pt x="1991" y="341"/>
                          </a:lnTo>
                          <a:lnTo>
                            <a:pt x="1770" y="233"/>
                          </a:lnTo>
                          <a:lnTo>
                            <a:pt x="1549" y="143"/>
                          </a:lnTo>
                          <a:lnTo>
                            <a:pt x="1327" y="77"/>
                          </a:lnTo>
                          <a:lnTo>
                            <a:pt x="1124" y="35"/>
                          </a:lnTo>
                          <a:lnTo>
                            <a:pt x="927" y="6"/>
                          </a:lnTo>
                          <a:lnTo>
                            <a:pt x="741" y="0"/>
                          </a:lnTo>
                          <a:lnTo>
                            <a:pt x="568" y="18"/>
                          </a:lnTo>
                          <a:lnTo>
                            <a:pt x="401" y="47"/>
                          </a:lnTo>
                          <a:lnTo>
                            <a:pt x="257" y="101"/>
                          </a:lnTo>
                          <a:lnTo>
                            <a:pt x="120" y="173"/>
                          </a:lnTo>
                          <a:lnTo>
                            <a:pt x="0" y="263"/>
                          </a:lnTo>
                          <a:lnTo>
                            <a:pt x="0" y="269"/>
                          </a:lnTo>
                          <a:lnTo>
                            <a:pt x="126" y="173"/>
                          </a:lnTo>
                          <a:lnTo>
                            <a:pt x="263" y="101"/>
                          </a:lnTo>
                          <a:lnTo>
                            <a:pt x="419" y="47"/>
                          </a:lnTo>
                          <a:lnTo>
                            <a:pt x="586" y="18"/>
                          </a:lnTo>
                          <a:lnTo>
                            <a:pt x="765" y="6"/>
                          </a:lnTo>
                          <a:lnTo>
                            <a:pt x="957" y="18"/>
                          </a:lnTo>
                          <a:lnTo>
                            <a:pt x="1154" y="47"/>
                          </a:lnTo>
                          <a:lnTo>
                            <a:pt x="1357" y="95"/>
                          </a:lnTo>
                          <a:lnTo>
                            <a:pt x="1567" y="161"/>
                          </a:lnTo>
                          <a:lnTo>
                            <a:pt x="1782" y="245"/>
                          </a:lnTo>
                          <a:lnTo>
                            <a:pt x="1997" y="347"/>
                          </a:lnTo>
                          <a:lnTo>
                            <a:pt x="2212" y="467"/>
                          </a:lnTo>
                          <a:lnTo>
                            <a:pt x="2428" y="605"/>
                          </a:lnTo>
                          <a:lnTo>
                            <a:pt x="2643" y="761"/>
                          </a:lnTo>
                          <a:lnTo>
                            <a:pt x="2858" y="935"/>
                          </a:lnTo>
                          <a:lnTo>
                            <a:pt x="3061" y="1120"/>
                          </a:lnTo>
                          <a:lnTo>
                            <a:pt x="3193" y="1252"/>
                          </a:lnTo>
                          <a:lnTo>
                            <a:pt x="3318" y="1390"/>
                          </a:lnTo>
                          <a:lnTo>
                            <a:pt x="3438" y="1528"/>
                          </a:lnTo>
                          <a:lnTo>
                            <a:pt x="3552" y="1666"/>
                          </a:lnTo>
                          <a:lnTo>
                            <a:pt x="3653" y="1810"/>
                          </a:lnTo>
                          <a:lnTo>
                            <a:pt x="3755" y="1954"/>
                          </a:lnTo>
                          <a:lnTo>
                            <a:pt x="3839" y="2104"/>
                          </a:lnTo>
                          <a:lnTo>
                            <a:pt x="3922" y="2247"/>
                          </a:lnTo>
                          <a:lnTo>
                            <a:pt x="3994" y="2391"/>
                          </a:lnTo>
                          <a:lnTo>
                            <a:pt x="4060" y="2535"/>
                          </a:lnTo>
                          <a:lnTo>
                            <a:pt x="4114" y="2679"/>
                          </a:lnTo>
                          <a:lnTo>
                            <a:pt x="4162" y="2823"/>
                          </a:lnTo>
                          <a:lnTo>
                            <a:pt x="4197" y="2967"/>
                          </a:lnTo>
                          <a:lnTo>
                            <a:pt x="4221" y="3105"/>
                          </a:lnTo>
                          <a:lnTo>
                            <a:pt x="4239" y="3237"/>
                          </a:lnTo>
                          <a:lnTo>
                            <a:pt x="4245" y="3368"/>
                          </a:lnTo>
                          <a:lnTo>
                            <a:pt x="4245" y="3482"/>
                          </a:lnTo>
                          <a:lnTo>
                            <a:pt x="4233" y="3590"/>
                          </a:lnTo>
                          <a:lnTo>
                            <a:pt x="4215" y="3692"/>
                          </a:lnTo>
                          <a:lnTo>
                            <a:pt x="4185" y="3794"/>
                          </a:lnTo>
                          <a:lnTo>
                            <a:pt x="4185" y="3794"/>
                          </a:lnTo>
                          <a:lnTo>
                            <a:pt x="4215" y="3692"/>
                          </a:lnTo>
                          <a:lnTo>
                            <a:pt x="4239" y="3590"/>
                          </a:lnTo>
                          <a:lnTo>
                            <a:pt x="4245" y="3482"/>
                          </a:lnTo>
                          <a:lnTo>
                            <a:pt x="4251" y="3368"/>
                          </a:lnTo>
                          <a:lnTo>
                            <a:pt x="4251" y="3368"/>
                          </a:lnTo>
                          <a:close/>
                        </a:path>
                      </a:pathLst>
                    </a:custGeom>
                    <a:solidFill>
                      <a:schemeClr val="accent2"/>
                    </a:solidFill>
                    <a:ln w="9525">
                      <a:noFill/>
                      <a:round/>
                      <a:headEnd/>
                      <a:tailEnd/>
                    </a:ln>
                  </p:spPr>
                  <p:txBody>
                    <a:bodyPr/>
                    <a:lstStyle/>
                    <a:p>
                      <a:endParaRPr lang="en-US"/>
                    </a:p>
                  </p:txBody>
                </p:sp>
                <p:grpSp>
                  <p:nvGrpSpPr>
                    <p:cNvPr id="8204" name="Group 12"/>
                    <p:cNvGrpSpPr>
                      <a:grpSpLocks/>
                    </p:cNvGrpSpPr>
                    <p:nvPr userDrawn="1"/>
                  </p:nvGrpSpPr>
                  <p:grpSpPr bwMode="auto">
                    <a:xfrm>
                      <a:off x="0" y="659"/>
                      <a:ext cx="4751" cy="3657"/>
                      <a:chOff x="0" y="659"/>
                      <a:chExt cx="4751" cy="3657"/>
                    </a:xfrm>
                  </p:grpSpPr>
                  <p:sp>
                    <p:nvSpPr>
                      <p:cNvPr id="8205" name="Freeform 13"/>
                      <p:cNvSpPr>
                        <a:spLocks/>
                      </p:cNvSpPr>
                      <p:nvPr userDrawn="1"/>
                    </p:nvSpPr>
                    <p:spPr bwMode="hidden">
                      <a:xfrm>
                        <a:off x="400" y="659"/>
                        <a:ext cx="4121" cy="3657"/>
                      </a:xfrm>
                      <a:custGeom>
                        <a:avLst/>
                        <a:gdLst/>
                        <a:ahLst/>
                        <a:cxnLst>
                          <a:cxn ang="0">
                            <a:pos x="161" y="186"/>
                          </a:cxn>
                          <a:cxn ang="0">
                            <a:pos x="442" y="54"/>
                          </a:cxn>
                          <a:cxn ang="0">
                            <a:pos x="771" y="6"/>
                          </a:cxn>
                          <a:cxn ang="0">
                            <a:pos x="1136" y="36"/>
                          </a:cxn>
                          <a:cxn ang="0">
                            <a:pos x="1537" y="144"/>
                          </a:cxn>
                          <a:cxn ang="0">
                            <a:pos x="1949" y="324"/>
                          </a:cxn>
                          <a:cxn ang="0">
                            <a:pos x="2368" y="570"/>
                          </a:cxn>
                          <a:cxn ang="0">
                            <a:pos x="2780" y="888"/>
                          </a:cxn>
                          <a:cxn ang="0">
                            <a:pos x="3103" y="1193"/>
                          </a:cxn>
                          <a:cxn ang="0">
                            <a:pos x="3336" y="1451"/>
                          </a:cxn>
                          <a:cxn ang="0">
                            <a:pos x="3540" y="1721"/>
                          </a:cxn>
                          <a:cxn ang="0">
                            <a:pos x="3719" y="1997"/>
                          </a:cxn>
                          <a:cxn ang="0">
                            <a:pos x="3863" y="2272"/>
                          </a:cxn>
                          <a:cxn ang="0">
                            <a:pos x="3976" y="2548"/>
                          </a:cxn>
                          <a:cxn ang="0">
                            <a:pos x="4060" y="2818"/>
                          </a:cxn>
                          <a:cxn ang="0">
                            <a:pos x="4102" y="3070"/>
                          </a:cxn>
                          <a:cxn ang="0">
                            <a:pos x="4102" y="3321"/>
                          </a:cxn>
                          <a:cxn ang="0">
                            <a:pos x="4060" y="3549"/>
                          </a:cxn>
                          <a:cxn ang="0">
                            <a:pos x="4030" y="3657"/>
                          </a:cxn>
                          <a:cxn ang="0">
                            <a:pos x="4090" y="3447"/>
                          </a:cxn>
                          <a:cxn ang="0">
                            <a:pos x="4108" y="3213"/>
                          </a:cxn>
                          <a:cxn ang="0">
                            <a:pos x="4102" y="3070"/>
                          </a:cxn>
                          <a:cxn ang="0">
                            <a:pos x="4060" y="2812"/>
                          </a:cxn>
                          <a:cxn ang="0">
                            <a:pos x="3982" y="2548"/>
                          </a:cxn>
                          <a:cxn ang="0">
                            <a:pos x="3869" y="2272"/>
                          </a:cxn>
                          <a:cxn ang="0">
                            <a:pos x="3725" y="1997"/>
                          </a:cxn>
                          <a:cxn ang="0">
                            <a:pos x="3546" y="1721"/>
                          </a:cxn>
                          <a:cxn ang="0">
                            <a:pos x="3342" y="1451"/>
                          </a:cxn>
                          <a:cxn ang="0">
                            <a:pos x="3109" y="1187"/>
                          </a:cxn>
                          <a:cxn ang="0">
                            <a:pos x="2792" y="888"/>
                          </a:cxn>
                          <a:cxn ang="0">
                            <a:pos x="2386" y="576"/>
                          </a:cxn>
                          <a:cxn ang="0">
                            <a:pos x="1967" y="330"/>
                          </a:cxn>
                          <a:cxn ang="0">
                            <a:pos x="1543" y="144"/>
                          </a:cxn>
                          <a:cxn ang="0">
                            <a:pos x="1130" y="30"/>
                          </a:cxn>
                          <a:cxn ang="0">
                            <a:pos x="753" y="0"/>
                          </a:cxn>
                          <a:cxn ang="0">
                            <a:pos x="431" y="54"/>
                          </a:cxn>
                          <a:cxn ang="0">
                            <a:pos x="161" y="186"/>
                          </a:cxn>
                          <a:cxn ang="0">
                            <a:pos x="24" y="306"/>
                          </a:cxn>
                          <a:cxn ang="0">
                            <a:pos x="0" y="336"/>
                          </a:cxn>
                          <a:cxn ang="0">
                            <a:pos x="48" y="282"/>
                          </a:cxn>
                        </a:cxnLst>
                        <a:rect l="0" t="0" r="r" b="b"/>
                        <a:pathLst>
                          <a:path w="4108" h="3657">
                            <a:moveTo>
                              <a:pt x="48" y="282"/>
                            </a:moveTo>
                            <a:lnTo>
                              <a:pt x="161" y="186"/>
                            </a:lnTo>
                            <a:lnTo>
                              <a:pt x="293" y="108"/>
                            </a:lnTo>
                            <a:lnTo>
                              <a:pt x="442" y="54"/>
                            </a:lnTo>
                            <a:lnTo>
                              <a:pt x="598" y="18"/>
                            </a:lnTo>
                            <a:lnTo>
                              <a:pt x="771" y="6"/>
                            </a:lnTo>
                            <a:lnTo>
                              <a:pt x="951" y="12"/>
                            </a:lnTo>
                            <a:lnTo>
                              <a:pt x="1136" y="36"/>
                            </a:lnTo>
                            <a:lnTo>
                              <a:pt x="1333" y="84"/>
                            </a:lnTo>
                            <a:lnTo>
                              <a:pt x="1537" y="144"/>
                            </a:lnTo>
                            <a:lnTo>
                              <a:pt x="1740" y="222"/>
                            </a:lnTo>
                            <a:lnTo>
                              <a:pt x="1949" y="324"/>
                            </a:lnTo>
                            <a:lnTo>
                              <a:pt x="2158" y="438"/>
                            </a:lnTo>
                            <a:lnTo>
                              <a:pt x="2368" y="570"/>
                            </a:lnTo>
                            <a:lnTo>
                              <a:pt x="2577" y="720"/>
                            </a:lnTo>
                            <a:lnTo>
                              <a:pt x="2780" y="888"/>
                            </a:lnTo>
                            <a:lnTo>
                              <a:pt x="2978" y="1067"/>
                            </a:lnTo>
                            <a:lnTo>
                              <a:pt x="3103" y="1193"/>
                            </a:lnTo>
                            <a:lnTo>
                              <a:pt x="3223" y="1319"/>
                            </a:lnTo>
                            <a:lnTo>
                              <a:pt x="3336" y="1451"/>
                            </a:lnTo>
                            <a:lnTo>
                              <a:pt x="3444" y="1589"/>
                            </a:lnTo>
                            <a:lnTo>
                              <a:pt x="3540" y="1721"/>
                            </a:lnTo>
                            <a:lnTo>
                              <a:pt x="3635" y="1859"/>
                            </a:lnTo>
                            <a:lnTo>
                              <a:pt x="3719" y="1997"/>
                            </a:lnTo>
                            <a:lnTo>
                              <a:pt x="3797" y="2134"/>
                            </a:lnTo>
                            <a:lnTo>
                              <a:pt x="3863" y="2272"/>
                            </a:lnTo>
                            <a:lnTo>
                              <a:pt x="3928" y="2410"/>
                            </a:lnTo>
                            <a:lnTo>
                              <a:pt x="3976" y="2548"/>
                            </a:lnTo>
                            <a:lnTo>
                              <a:pt x="4024" y="2680"/>
                            </a:lnTo>
                            <a:lnTo>
                              <a:pt x="4060" y="2818"/>
                            </a:lnTo>
                            <a:lnTo>
                              <a:pt x="4084" y="2944"/>
                            </a:lnTo>
                            <a:lnTo>
                              <a:pt x="4102" y="3070"/>
                            </a:lnTo>
                            <a:lnTo>
                              <a:pt x="4108" y="3195"/>
                            </a:lnTo>
                            <a:lnTo>
                              <a:pt x="4102" y="3321"/>
                            </a:lnTo>
                            <a:lnTo>
                              <a:pt x="4090" y="3441"/>
                            </a:lnTo>
                            <a:lnTo>
                              <a:pt x="4060" y="3549"/>
                            </a:lnTo>
                            <a:lnTo>
                              <a:pt x="4024" y="3657"/>
                            </a:lnTo>
                            <a:lnTo>
                              <a:pt x="4030" y="3657"/>
                            </a:lnTo>
                            <a:lnTo>
                              <a:pt x="4066" y="3555"/>
                            </a:lnTo>
                            <a:lnTo>
                              <a:pt x="4090" y="3447"/>
                            </a:lnTo>
                            <a:lnTo>
                              <a:pt x="4102" y="3333"/>
                            </a:lnTo>
                            <a:lnTo>
                              <a:pt x="4108" y="3213"/>
                            </a:lnTo>
                            <a:lnTo>
                              <a:pt x="4108" y="3195"/>
                            </a:lnTo>
                            <a:lnTo>
                              <a:pt x="4102" y="3070"/>
                            </a:lnTo>
                            <a:lnTo>
                              <a:pt x="4084" y="2944"/>
                            </a:lnTo>
                            <a:lnTo>
                              <a:pt x="4060" y="2812"/>
                            </a:lnTo>
                            <a:lnTo>
                              <a:pt x="4024" y="2680"/>
                            </a:lnTo>
                            <a:lnTo>
                              <a:pt x="3982" y="2548"/>
                            </a:lnTo>
                            <a:lnTo>
                              <a:pt x="3928" y="2410"/>
                            </a:lnTo>
                            <a:lnTo>
                              <a:pt x="3869" y="2272"/>
                            </a:lnTo>
                            <a:lnTo>
                              <a:pt x="3803" y="2134"/>
                            </a:lnTo>
                            <a:lnTo>
                              <a:pt x="3725" y="1997"/>
                            </a:lnTo>
                            <a:lnTo>
                              <a:pt x="3641" y="1859"/>
                            </a:lnTo>
                            <a:lnTo>
                              <a:pt x="3546" y="1721"/>
                            </a:lnTo>
                            <a:lnTo>
                              <a:pt x="3450" y="1583"/>
                            </a:lnTo>
                            <a:lnTo>
                              <a:pt x="3342" y="1451"/>
                            </a:lnTo>
                            <a:lnTo>
                              <a:pt x="3229" y="1319"/>
                            </a:lnTo>
                            <a:lnTo>
                              <a:pt x="3109" y="1187"/>
                            </a:lnTo>
                            <a:lnTo>
                              <a:pt x="2984" y="1061"/>
                            </a:lnTo>
                            <a:lnTo>
                              <a:pt x="2792" y="888"/>
                            </a:lnTo>
                            <a:lnTo>
                              <a:pt x="2589" y="726"/>
                            </a:lnTo>
                            <a:lnTo>
                              <a:pt x="2386" y="576"/>
                            </a:lnTo>
                            <a:lnTo>
                              <a:pt x="2176" y="444"/>
                            </a:lnTo>
                            <a:lnTo>
                              <a:pt x="1967" y="330"/>
                            </a:lnTo>
                            <a:lnTo>
                              <a:pt x="1752" y="228"/>
                            </a:lnTo>
                            <a:lnTo>
                              <a:pt x="1543" y="144"/>
                            </a:lnTo>
                            <a:lnTo>
                              <a:pt x="1333" y="78"/>
                            </a:lnTo>
                            <a:lnTo>
                              <a:pt x="1130" y="30"/>
                            </a:lnTo>
                            <a:lnTo>
                              <a:pt x="939" y="6"/>
                            </a:lnTo>
                            <a:lnTo>
                              <a:pt x="753" y="0"/>
                            </a:lnTo>
                            <a:lnTo>
                              <a:pt x="586" y="18"/>
                            </a:lnTo>
                            <a:lnTo>
                              <a:pt x="431" y="54"/>
                            </a:lnTo>
                            <a:lnTo>
                              <a:pt x="287" y="108"/>
                            </a:lnTo>
                            <a:lnTo>
                              <a:pt x="161" y="186"/>
                            </a:lnTo>
                            <a:lnTo>
                              <a:pt x="48" y="282"/>
                            </a:lnTo>
                            <a:lnTo>
                              <a:pt x="24" y="306"/>
                            </a:lnTo>
                            <a:lnTo>
                              <a:pt x="0" y="330"/>
                            </a:lnTo>
                            <a:lnTo>
                              <a:pt x="0" y="336"/>
                            </a:lnTo>
                            <a:lnTo>
                              <a:pt x="24" y="312"/>
                            </a:lnTo>
                            <a:lnTo>
                              <a:pt x="48" y="282"/>
                            </a:lnTo>
                            <a:lnTo>
                              <a:pt x="48" y="282"/>
                            </a:lnTo>
                            <a:close/>
                          </a:path>
                        </a:pathLst>
                      </a:custGeom>
                      <a:solidFill>
                        <a:schemeClr val="accent2"/>
                      </a:solidFill>
                      <a:ln w="9525">
                        <a:noFill/>
                        <a:round/>
                        <a:headEnd/>
                        <a:tailEnd/>
                      </a:ln>
                    </p:spPr>
                    <p:txBody>
                      <a:bodyPr/>
                      <a:lstStyle/>
                      <a:p>
                        <a:endParaRPr lang="en-US"/>
                      </a:p>
                    </p:txBody>
                  </p:sp>
                  <p:grpSp>
                    <p:nvGrpSpPr>
                      <p:cNvPr id="8206" name="Group 14"/>
                      <p:cNvGrpSpPr>
                        <a:grpSpLocks/>
                      </p:cNvGrpSpPr>
                      <p:nvPr userDrawn="1"/>
                    </p:nvGrpSpPr>
                    <p:grpSpPr bwMode="auto">
                      <a:xfrm>
                        <a:off x="0" y="808"/>
                        <a:ext cx="4751" cy="3508"/>
                        <a:chOff x="-400" y="808"/>
                        <a:chExt cx="4751" cy="3508"/>
                      </a:xfrm>
                    </p:grpSpPr>
                    <p:sp>
                      <p:nvSpPr>
                        <p:cNvPr id="8207" name="Line 15"/>
                        <p:cNvSpPr>
                          <a:spLocks noChangeShapeType="1"/>
                        </p:cNvSpPr>
                        <p:nvPr userDrawn="1"/>
                      </p:nvSpPr>
                      <p:spPr bwMode="hidden">
                        <a:xfrm rot="1678521" flipH="1" flipV="1">
                          <a:off x="876" y="809"/>
                          <a:ext cx="1242" cy="1910"/>
                        </a:xfrm>
                        <a:prstGeom prst="line">
                          <a:avLst/>
                        </a:prstGeom>
                        <a:noFill/>
                        <a:ln w="9525">
                          <a:solidFill>
                            <a:schemeClr val="accent2"/>
                          </a:solidFill>
                          <a:round/>
                          <a:headEnd/>
                          <a:tailEnd/>
                        </a:ln>
                        <a:effectLst/>
                      </p:spPr>
                      <p:txBody>
                        <a:bodyPr/>
                        <a:lstStyle/>
                        <a:p>
                          <a:endParaRPr lang="en-US"/>
                        </a:p>
                      </p:txBody>
                    </p:sp>
                    <p:sp>
                      <p:nvSpPr>
                        <p:cNvPr id="8208" name="Line 16"/>
                        <p:cNvSpPr>
                          <a:spLocks noChangeShapeType="1"/>
                        </p:cNvSpPr>
                        <p:nvPr userDrawn="1"/>
                      </p:nvSpPr>
                      <p:spPr bwMode="hidden">
                        <a:xfrm rot="1678521" flipH="1" flipV="1">
                          <a:off x="-210" y="2117"/>
                          <a:ext cx="1921" cy="379"/>
                        </a:xfrm>
                        <a:prstGeom prst="line">
                          <a:avLst/>
                        </a:prstGeom>
                        <a:noFill/>
                        <a:ln w="9525">
                          <a:solidFill>
                            <a:schemeClr val="accent2"/>
                          </a:solidFill>
                          <a:round/>
                          <a:headEnd/>
                          <a:tailEnd/>
                        </a:ln>
                        <a:effectLst/>
                      </p:spPr>
                      <p:txBody>
                        <a:bodyPr/>
                        <a:lstStyle/>
                        <a:p>
                          <a:endParaRPr lang="en-US"/>
                        </a:p>
                      </p:txBody>
                    </p:sp>
                    <p:sp>
                      <p:nvSpPr>
                        <p:cNvPr id="8209" name="Line 17"/>
                        <p:cNvSpPr>
                          <a:spLocks noChangeShapeType="1"/>
                        </p:cNvSpPr>
                        <p:nvPr userDrawn="1"/>
                      </p:nvSpPr>
                      <p:spPr bwMode="hidden">
                        <a:xfrm rot="1678521" flipH="1" flipV="1">
                          <a:off x="-257" y="1886"/>
                          <a:ext cx="2029" cy="591"/>
                        </a:xfrm>
                        <a:prstGeom prst="line">
                          <a:avLst/>
                        </a:prstGeom>
                        <a:noFill/>
                        <a:ln w="9525">
                          <a:solidFill>
                            <a:schemeClr val="accent2"/>
                          </a:solidFill>
                          <a:round/>
                          <a:headEnd/>
                          <a:tailEnd/>
                        </a:ln>
                        <a:effectLst/>
                      </p:spPr>
                      <p:txBody>
                        <a:bodyPr/>
                        <a:lstStyle/>
                        <a:p>
                          <a:endParaRPr lang="en-US"/>
                        </a:p>
                      </p:txBody>
                    </p:sp>
                    <p:sp>
                      <p:nvSpPr>
                        <p:cNvPr id="8210" name="Line 18"/>
                        <p:cNvSpPr>
                          <a:spLocks noChangeShapeType="1"/>
                        </p:cNvSpPr>
                        <p:nvPr userDrawn="1"/>
                      </p:nvSpPr>
                      <p:spPr bwMode="hidden">
                        <a:xfrm rot="1678521" flipH="1" flipV="1">
                          <a:off x="-327" y="1599"/>
                          <a:ext cx="2175" cy="852"/>
                        </a:xfrm>
                        <a:prstGeom prst="line">
                          <a:avLst/>
                        </a:prstGeom>
                        <a:noFill/>
                        <a:ln w="9525">
                          <a:solidFill>
                            <a:schemeClr val="accent2"/>
                          </a:solidFill>
                          <a:round/>
                          <a:headEnd/>
                          <a:tailEnd/>
                        </a:ln>
                        <a:effectLst/>
                      </p:spPr>
                      <p:txBody>
                        <a:bodyPr/>
                        <a:lstStyle/>
                        <a:p>
                          <a:endParaRPr lang="en-US"/>
                        </a:p>
                      </p:txBody>
                    </p:sp>
                    <p:sp>
                      <p:nvSpPr>
                        <p:cNvPr id="8211" name="Line 19"/>
                        <p:cNvSpPr>
                          <a:spLocks noChangeShapeType="1"/>
                        </p:cNvSpPr>
                        <p:nvPr userDrawn="1"/>
                      </p:nvSpPr>
                      <p:spPr bwMode="hidden">
                        <a:xfrm rot="1678521" flipH="1" flipV="1">
                          <a:off x="-400" y="1259"/>
                          <a:ext cx="2334" cy="1165"/>
                        </a:xfrm>
                        <a:prstGeom prst="line">
                          <a:avLst/>
                        </a:prstGeom>
                        <a:noFill/>
                        <a:ln w="9525">
                          <a:solidFill>
                            <a:schemeClr val="accent2"/>
                          </a:solidFill>
                          <a:round/>
                          <a:headEnd/>
                          <a:tailEnd/>
                        </a:ln>
                        <a:effectLst/>
                      </p:spPr>
                      <p:txBody>
                        <a:bodyPr/>
                        <a:lstStyle/>
                        <a:p>
                          <a:endParaRPr lang="en-US"/>
                        </a:p>
                      </p:txBody>
                    </p:sp>
                    <p:sp>
                      <p:nvSpPr>
                        <p:cNvPr id="8212" name="Line 20"/>
                        <p:cNvSpPr>
                          <a:spLocks noChangeShapeType="1"/>
                        </p:cNvSpPr>
                        <p:nvPr userDrawn="1"/>
                      </p:nvSpPr>
                      <p:spPr bwMode="hidden">
                        <a:xfrm rot="1678521" flipH="1" flipV="1">
                          <a:off x="179" y="872"/>
                          <a:ext cx="1891" cy="1681"/>
                        </a:xfrm>
                        <a:prstGeom prst="line">
                          <a:avLst/>
                        </a:prstGeom>
                        <a:noFill/>
                        <a:ln w="9525">
                          <a:solidFill>
                            <a:schemeClr val="accent2"/>
                          </a:solidFill>
                          <a:round/>
                          <a:headEnd/>
                          <a:tailEnd/>
                        </a:ln>
                        <a:effectLst/>
                      </p:spPr>
                      <p:txBody>
                        <a:bodyPr/>
                        <a:lstStyle/>
                        <a:p>
                          <a:endParaRPr lang="en-US"/>
                        </a:p>
                      </p:txBody>
                    </p:sp>
                    <p:sp>
                      <p:nvSpPr>
                        <p:cNvPr id="8213" name="Line 21"/>
                        <p:cNvSpPr>
                          <a:spLocks noChangeShapeType="1"/>
                        </p:cNvSpPr>
                        <p:nvPr userDrawn="1"/>
                      </p:nvSpPr>
                      <p:spPr bwMode="hidden">
                        <a:xfrm rot="1678521" flipH="1" flipV="1">
                          <a:off x="-150" y="2329"/>
                          <a:ext cx="1806" cy="194"/>
                        </a:xfrm>
                        <a:prstGeom prst="line">
                          <a:avLst/>
                        </a:prstGeom>
                        <a:noFill/>
                        <a:ln w="9525">
                          <a:solidFill>
                            <a:schemeClr val="accent2"/>
                          </a:solidFill>
                          <a:round/>
                          <a:headEnd/>
                          <a:tailEnd/>
                        </a:ln>
                        <a:effectLst/>
                      </p:spPr>
                      <p:txBody>
                        <a:bodyPr/>
                        <a:lstStyle/>
                        <a:p>
                          <a:endParaRPr lang="en-US"/>
                        </a:p>
                      </p:txBody>
                    </p:sp>
                    <p:sp>
                      <p:nvSpPr>
                        <p:cNvPr id="8214" name="Line 22"/>
                        <p:cNvSpPr>
                          <a:spLocks noChangeShapeType="1"/>
                        </p:cNvSpPr>
                        <p:nvPr userDrawn="1"/>
                      </p:nvSpPr>
                      <p:spPr bwMode="hidden">
                        <a:xfrm rot="1678521" flipH="1" flipV="1">
                          <a:off x="-109" y="2514"/>
                          <a:ext cx="1720" cy="30"/>
                        </a:xfrm>
                        <a:prstGeom prst="line">
                          <a:avLst/>
                        </a:prstGeom>
                        <a:noFill/>
                        <a:ln w="9525">
                          <a:solidFill>
                            <a:schemeClr val="accent2"/>
                          </a:solidFill>
                          <a:round/>
                          <a:headEnd/>
                          <a:tailEnd/>
                        </a:ln>
                        <a:effectLst/>
                      </p:spPr>
                      <p:txBody>
                        <a:bodyPr/>
                        <a:lstStyle/>
                        <a:p>
                          <a:endParaRPr lang="en-US"/>
                        </a:p>
                      </p:txBody>
                    </p:sp>
                    <p:sp>
                      <p:nvSpPr>
                        <p:cNvPr id="8215" name="Line 23"/>
                        <p:cNvSpPr>
                          <a:spLocks noChangeShapeType="1"/>
                        </p:cNvSpPr>
                        <p:nvPr userDrawn="1"/>
                      </p:nvSpPr>
                      <p:spPr bwMode="hidden">
                        <a:xfrm rot="1678521" flipH="1">
                          <a:off x="545" y="2785"/>
                          <a:ext cx="849" cy="802"/>
                        </a:xfrm>
                        <a:prstGeom prst="line">
                          <a:avLst/>
                        </a:prstGeom>
                        <a:noFill/>
                        <a:ln w="9525">
                          <a:solidFill>
                            <a:schemeClr val="accent2"/>
                          </a:solidFill>
                          <a:round/>
                          <a:headEnd/>
                          <a:tailEnd/>
                        </a:ln>
                        <a:effectLst/>
                      </p:spPr>
                      <p:txBody>
                        <a:bodyPr/>
                        <a:lstStyle/>
                        <a:p>
                          <a:endParaRPr lang="en-US"/>
                        </a:p>
                      </p:txBody>
                    </p:sp>
                    <p:sp>
                      <p:nvSpPr>
                        <p:cNvPr id="8216" name="Line 24"/>
                        <p:cNvSpPr>
                          <a:spLocks noChangeShapeType="1"/>
                        </p:cNvSpPr>
                        <p:nvPr userDrawn="1"/>
                      </p:nvSpPr>
                      <p:spPr bwMode="hidden">
                        <a:xfrm rot="1678521" flipH="1">
                          <a:off x="168" y="2669"/>
                          <a:ext cx="1295" cy="560"/>
                        </a:xfrm>
                        <a:prstGeom prst="line">
                          <a:avLst/>
                        </a:prstGeom>
                        <a:noFill/>
                        <a:ln w="9525">
                          <a:solidFill>
                            <a:schemeClr val="accent2"/>
                          </a:solidFill>
                          <a:round/>
                          <a:headEnd/>
                          <a:tailEnd/>
                        </a:ln>
                        <a:effectLst/>
                      </p:spPr>
                      <p:txBody>
                        <a:bodyPr/>
                        <a:lstStyle/>
                        <a:p>
                          <a:endParaRPr lang="en-US"/>
                        </a:p>
                      </p:txBody>
                    </p:sp>
                    <p:sp>
                      <p:nvSpPr>
                        <p:cNvPr id="8217" name="Line 25"/>
                        <p:cNvSpPr>
                          <a:spLocks noChangeShapeType="1"/>
                        </p:cNvSpPr>
                        <p:nvPr userDrawn="1"/>
                      </p:nvSpPr>
                      <p:spPr bwMode="hidden">
                        <a:xfrm rot="1678521" flipH="1">
                          <a:off x="-34" y="2588"/>
                          <a:ext cx="1576" cy="245"/>
                        </a:xfrm>
                        <a:prstGeom prst="line">
                          <a:avLst/>
                        </a:prstGeom>
                        <a:noFill/>
                        <a:ln w="9525">
                          <a:solidFill>
                            <a:schemeClr val="accent2"/>
                          </a:solidFill>
                          <a:round/>
                          <a:headEnd/>
                          <a:tailEnd/>
                        </a:ln>
                        <a:effectLst/>
                      </p:spPr>
                      <p:txBody>
                        <a:bodyPr/>
                        <a:lstStyle/>
                        <a:p>
                          <a:endParaRPr lang="en-US"/>
                        </a:p>
                      </p:txBody>
                    </p:sp>
                    <p:sp>
                      <p:nvSpPr>
                        <p:cNvPr id="8218" name="Line 26"/>
                        <p:cNvSpPr>
                          <a:spLocks noChangeShapeType="1"/>
                        </p:cNvSpPr>
                        <p:nvPr userDrawn="1"/>
                      </p:nvSpPr>
                      <p:spPr bwMode="hidden">
                        <a:xfrm rot="1678521" flipH="1">
                          <a:off x="1201" y="2985"/>
                          <a:ext cx="141" cy="1041"/>
                        </a:xfrm>
                        <a:prstGeom prst="line">
                          <a:avLst/>
                        </a:prstGeom>
                        <a:noFill/>
                        <a:ln w="9525">
                          <a:solidFill>
                            <a:schemeClr val="accent2"/>
                          </a:solidFill>
                          <a:round/>
                          <a:headEnd/>
                          <a:tailEnd/>
                        </a:ln>
                        <a:effectLst/>
                      </p:spPr>
                      <p:txBody>
                        <a:bodyPr/>
                        <a:lstStyle/>
                        <a:p>
                          <a:endParaRPr lang="en-US"/>
                        </a:p>
                      </p:txBody>
                    </p:sp>
                    <p:sp>
                      <p:nvSpPr>
                        <p:cNvPr id="8219" name="Line 27"/>
                        <p:cNvSpPr>
                          <a:spLocks noChangeShapeType="1"/>
                        </p:cNvSpPr>
                        <p:nvPr userDrawn="1"/>
                      </p:nvSpPr>
                      <p:spPr bwMode="hidden">
                        <a:xfrm rot="1678521" flipH="1">
                          <a:off x="1292" y="3013"/>
                          <a:ext cx="47" cy="1058"/>
                        </a:xfrm>
                        <a:prstGeom prst="line">
                          <a:avLst/>
                        </a:prstGeom>
                        <a:noFill/>
                        <a:ln w="9525">
                          <a:solidFill>
                            <a:schemeClr val="accent2"/>
                          </a:solidFill>
                          <a:round/>
                          <a:headEnd/>
                          <a:tailEnd/>
                        </a:ln>
                        <a:effectLst/>
                      </p:spPr>
                      <p:txBody>
                        <a:bodyPr/>
                        <a:lstStyle/>
                        <a:p>
                          <a:endParaRPr lang="en-US"/>
                        </a:p>
                      </p:txBody>
                    </p:sp>
                    <p:sp>
                      <p:nvSpPr>
                        <p:cNvPr id="8220" name="Line 28"/>
                        <p:cNvSpPr>
                          <a:spLocks noChangeShapeType="1"/>
                        </p:cNvSpPr>
                        <p:nvPr userDrawn="1"/>
                      </p:nvSpPr>
                      <p:spPr bwMode="hidden">
                        <a:xfrm rot="1678521">
                          <a:off x="1331" y="3034"/>
                          <a:ext cx="47" cy="1081"/>
                        </a:xfrm>
                        <a:prstGeom prst="line">
                          <a:avLst/>
                        </a:prstGeom>
                        <a:noFill/>
                        <a:ln w="9525">
                          <a:solidFill>
                            <a:schemeClr val="accent2"/>
                          </a:solidFill>
                          <a:round/>
                          <a:headEnd/>
                          <a:tailEnd/>
                        </a:ln>
                        <a:effectLst/>
                      </p:spPr>
                      <p:txBody>
                        <a:bodyPr/>
                        <a:lstStyle/>
                        <a:p>
                          <a:endParaRPr lang="en-US"/>
                        </a:p>
                      </p:txBody>
                    </p:sp>
                    <p:sp>
                      <p:nvSpPr>
                        <p:cNvPr id="8221" name="Line 29"/>
                        <p:cNvSpPr>
                          <a:spLocks noChangeShapeType="1"/>
                        </p:cNvSpPr>
                        <p:nvPr userDrawn="1"/>
                      </p:nvSpPr>
                      <p:spPr bwMode="hidden">
                        <a:xfrm rot="1678521">
                          <a:off x="1325" y="3059"/>
                          <a:ext cx="145" cy="1101"/>
                        </a:xfrm>
                        <a:prstGeom prst="line">
                          <a:avLst/>
                        </a:prstGeom>
                        <a:noFill/>
                        <a:ln w="9525">
                          <a:solidFill>
                            <a:schemeClr val="accent2"/>
                          </a:solidFill>
                          <a:round/>
                          <a:headEnd/>
                          <a:tailEnd/>
                        </a:ln>
                        <a:effectLst/>
                      </p:spPr>
                      <p:txBody>
                        <a:bodyPr/>
                        <a:lstStyle/>
                        <a:p>
                          <a:endParaRPr lang="en-US"/>
                        </a:p>
                      </p:txBody>
                    </p:sp>
                    <p:sp>
                      <p:nvSpPr>
                        <p:cNvPr id="8222" name="Line 30"/>
                        <p:cNvSpPr>
                          <a:spLocks noChangeShapeType="1"/>
                        </p:cNvSpPr>
                        <p:nvPr userDrawn="1"/>
                      </p:nvSpPr>
                      <p:spPr bwMode="hidden">
                        <a:xfrm rot="1678521">
                          <a:off x="1320" y="3090"/>
                          <a:ext cx="255" cy="1124"/>
                        </a:xfrm>
                        <a:prstGeom prst="line">
                          <a:avLst/>
                        </a:prstGeom>
                        <a:noFill/>
                        <a:ln w="9525">
                          <a:solidFill>
                            <a:schemeClr val="accent2"/>
                          </a:solidFill>
                          <a:round/>
                          <a:headEnd/>
                          <a:tailEnd/>
                        </a:ln>
                        <a:effectLst/>
                      </p:spPr>
                      <p:txBody>
                        <a:bodyPr/>
                        <a:lstStyle/>
                        <a:p>
                          <a:endParaRPr lang="en-US"/>
                        </a:p>
                      </p:txBody>
                    </p:sp>
                    <p:sp>
                      <p:nvSpPr>
                        <p:cNvPr id="8223" name="Line 31"/>
                        <p:cNvSpPr>
                          <a:spLocks noChangeShapeType="1"/>
                        </p:cNvSpPr>
                        <p:nvPr userDrawn="1"/>
                      </p:nvSpPr>
                      <p:spPr bwMode="hidden">
                        <a:xfrm rot="1678521">
                          <a:off x="1314" y="3117"/>
                          <a:ext cx="365" cy="1143"/>
                        </a:xfrm>
                        <a:prstGeom prst="line">
                          <a:avLst/>
                        </a:prstGeom>
                        <a:noFill/>
                        <a:ln w="9525">
                          <a:solidFill>
                            <a:schemeClr val="accent2"/>
                          </a:solidFill>
                          <a:round/>
                          <a:headEnd/>
                          <a:tailEnd/>
                        </a:ln>
                        <a:effectLst/>
                      </p:spPr>
                      <p:txBody>
                        <a:bodyPr/>
                        <a:lstStyle/>
                        <a:p>
                          <a:endParaRPr lang="en-US"/>
                        </a:p>
                      </p:txBody>
                    </p:sp>
                    <p:sp>
                      <p:nvSpPr>
                        <p:cNvPr id="8224" name="Line 32"/>
                        <p:cNvSpPr>
                          <a:spLocks noChangeShapeType="1"/>
                        </p:cNvSpPr>
                        <p:nvPr userDrawn="1"/>
                      </p:nvSpPr>
                      <p:spPr bwMode="hidden">
                        <a:xfrm rot="1678521">
                          <a:off x="1337" y="3181"/>
                          <a:ext cx="567" cy="1073"/>
                        </a:xfrm>
                        <a:prstGeom prst="line">
                          <a:avLst/>
                        </a:prstGeom>
                        <a:noFill/>
                        <a:ln w="9525">
                          <a:solidFill>
                            <a:schemeClr val="accent2"/>
                          </a:solidFill>
                          <a:round/>
                          <a:headEnd/>
                          <a:tailEnd/>
                        </a:ln>
                        <a:effectLst/>
                      </p:spPr>
                      <p:txBody>
                        <a:bodyPr/>
                        <a:lstStyle/>
                        <a:p>
                          <a:endParaRPr lang="en-US"/>
                        </a:p>
                      </p:txBody>
                    </p:sp>
                    <p:sp>
                      <p:nvSpPr>
                        <p:cNvPr id="8225" name="Line 33"/>
                        <p:cNvSpPr>
                          <a:spLocks noChangeShapeType="1"/>
                        </p:cNvSpPr>
                        <p:nvPr userDrawn="1"/>
                      </p:nvSpPr>
                      <p:spPr bwMode="hidden">
                        <a:xfrm rot="1678521">
                          <a:off x="1354" y="3209"/>
                          <a:ext cx="663" cy="1019"/>
                        </a:xfrm>
                        <a:prstGeom prst="line">
                          <a:avLst/>
                        </a:prstGeom>
                        <a:noFill/>
                        <a:ln w="9525">
                          <a:solidFill>
                            <a:schemeClr val="accent2"/>
                          </a:solidFill>
                          <a:round/>
                          <a:headEnd/>
                          <a:tailEnd/>
                        </a:ln>
                        <a:effectLst/>
                      </p:spPr>
                      <p:txBody>
                        <a:bodyPr/>
                        <a:lstStyle/>
                        <a:p>
                          <a:endParaRPr lang="en-US"/>
                        </a:p>
                      </p:txBody>
                    </p:sp>
                    <p:sp>
                      <p:nvSpPr>
                        <p:cNvPr id="8226" name="Line 34"/>
                        <p:cNvSpPr>
                          <a:spLocks noChangeShapeType="1"/>
                        </p:cNvSpPr>
                        <p:nvPr userDrawn="1"/>
                      </p:nvSpPr>
                      <p:spPr bwMode="hidden">
                        <a:xfrm rot="1678521">
                          <a:off x="1375" y="3238"/>
                          <a:ext cx="745" cy="957"/>
                        </a:xfrm>
                        <a:prstGeom prst="line">
                          <a:avLst/>
                        </a:prstGeom>
                        <a:noFill/>
                        <a:ln w="9525">
                          <a:solidFill>
                            <a:schemeClr val="accent2"/>
                          </a:solidFill>
                          <a:round/>
                          <a:headEnd/>
                          <a:tailEnd/>
                        </a:ln>
                        <a:effectLst/>
                      </p:spPr>
                      <p:txBody>
                        <a:bodyPr/>
                        <a:lstStyle/>
                        <a:p>
                          <a:endParaRPr lang="en-US"/>
                        </a:p>
                      </p:txBody>
                    </p:sp>
                    <p:sp>
                      <p:nvSpPr>
                        <p:cNvPr id="8227" name="Line 35"/>
                        <p:cNvSpPr>
                          <a:spLocks noChangeShapeType="1"/>
                        </p:cNvSpPr>
                        <p:nvPr userDrawn="1"/>
                      </p:nvSpPr>
                      <p:spPr bwMode="hidden">
                        <a:xfrm rot="1678521">
                          <a:off x="1393" y="3266"/>
                          <a:ext cx="849" cy="909"/>
                        </a:xfrm>
                        <a:prstGeom prst="line">
                          <a:avLst/>
                        </a:prstGeom>
                        <a:noFill/>
                        <a:ln w="9525">
                          <a:solidFill>
                            <a:schemeClr val="accent2"/>
                          </a:solidFill>
                          <a:round/>
                          <a:headEnd/>
                          <a:tailEnd/>
                        </a:ln>
                        <a:effectLst/>
                      </p:spPr>
                      <p:txBody>
                        <a:bodyPr/>
                        <a:lstStyle/>
                        <a:p>
                          <a:endParaRPr lang="en-US"/>
                        </a:p>
                      </p:txBody>
                    </p:sp>
                    <p:sp>
                      <p:nvSpPr>
                        <p:cNvPr id="8228" name="Line 36"/>
                        <p:cNvSpPr>
                          <a:spLocks noChangeShapeType="1"/>
                        </p:cNvSpPr>
                        <p:nvPr userDrawn="1"/>
                      </p:nvSpPr>
                      <p:spPr bwMode="hidden">
                        <a:xfrm rot="1678521">
                          <a:off x="1412" y="3293"/>
                          <a:ext cx="950" cy="856"/>
                        </a:xfrm>
                        <a:prstGeom prst="line">
                          <a:avLst/>
                        </a:prstGeom>
                        <a:noFill/>
                        <a:ln w="9525">
                          <a:solidFill>
                            <a:schemeClr val="accent2"/>
                          </a:solidFill>
                          <a:round/>
                          <a:headEnd/>
                          <a:tailEnd/>
                        </a:ln>
                        <a:effectLst/>
                      </p:spPr>
                      <p:txBody>
                        <a:bodyPr/>
                        <a:lstStyle/>
                        <a:p>
                          <a:endParaRPr lang="en-US"/>
                        </a:p>
                      </p:txBody>
                    </p:sp>
                    <p:sp>
                      <p:nvSpPr>
                        <p:cNvPr id="8229" name="Line 37"/>
                        <p:cNvSpPr>
                          <a:spLocks noChangeShapeType="1"/>
                        </p:cNvSpPr>
                        <p:nvPr userDrawn="1"/>
                      </p:nvSpPr>
                      <p:spPr bwMode="hidden">
                        <a:xfrm rot="1678521">
                          <a:off x="1429" y="3321"/>
                          <a:ext cx="1056" cy="788"/>
                        </a:xfrm>
                        <a:prstGeom prst="line">
                          <a:avLst/>
                        </a:prstGeom>
                        <a:noFill/>
                        <a:ln w="9525">
                          <a:solidFill>
                            <a:schemeClr val="accent2"/>
                          </a:solidFill>
                          <a:round/>
                          <a:headEnd/>
                          <a:tailEnd/>
                        </a:ln>
                        <a:effectLst/>
                      </p:spPr>
                      <p:txBody>
                        <a:bodyPr/>
                        <a:lstStyle/>
                        <a:p>
                          <a:endParaRPr lang="en-US"/>
                        </a:p>
                      </p:txBody>
                    </p:sp>
                    <p:sp>
                      <p:nvSpPr>
                        <p:cNvPr id="8230" name="Line 38"/>
                        <p:cNvSpPr>
                          <a:spLocks noChangeShapeType="1"/>
                        </p:cNvSpPr>
                        <p:nvPr userDrawn="1"/>
                      </p:nvSpPr>
                      <p:spPr bwMode="hidden">
                        <a:xfrm rot="1678521">
                          <a:off x="1452" y="3356"/>
                          <a:ext cx="1173" cy="727"/>
                        </a:xfrm>
                        <a:prstGeom prst="line">
                          <a:avLst/>
                        </a:prstGeom>
                        <a:noFill/>
                        <a:ln w="9525">
                          <a:solidFill>
                            <a:schemeClr val="accent2"/>
                          </a:solidFill>
                          <a:round/>
                          <a:headEnd/>
                          <a:tailEnd/>
                        </a:ln>
                        <a:effectLst/>
                      </p:spPr>
                      <p:txBody>
                        <a:bodyPr/>
                        <a:lstStyle/>
                        <a:p>
                          <a:endParaRPr lang="en-US"/>
                        </a:p>
                      </p:txBody>
                    </p:sp>
                    <p:sp>
                      <p:nvSpPr>
                        <p:cNvPr id="8231" name="Line 39"/>
                        <p:cNvSpPr>
                          <a:spLocks noChangeShapeType="1"/>
                        </p:cNvSpPr>
                        <p:nvPr userDrawn="1"/>
                      </p:nvSpPr>
                      <p:spPr bwMode="hidden">
                        <a:xfrm rot="1678521">
                          <a:off x="1469" y="3388"/>
                          <a:ext cx="1315" cy="665"/>
                        </a:xfrm>
                        <a:prstGeom prst="line">
                          <a:avLst/>
                        </a:prstGeom>
                        <a:noFill/>
                        <a:ln w="9525">
                          <a:solidFill>
                            <a:schemeClr val="accent2"/>
                          </a:solidFill>
                          <a:round/>
                          <a:headEnd/>
                          <a:tailEnd/>
                        </a:ln>
                        <a:effectLst/>
                      </p:spPr>
                      <p:txBody>
                        <a:bodyPr/>
                        <a:lstStyle/>
                        <a:p>
                          <a:endParaRPr lang="en-US"/>
                        </a:p>
                      </p:txBody>
                    </p:sp>
                    <p:sp>
                      <p:nvSpPr>
                        <p:cNvPr id="8232" name="Line 40"/>
                        <p:cNvSpPr>
                          <a:spLocks noChangeShapeType="1"/>
                        </p:cNvSpPr>
                        <p:nvPr userDrawn="1"/>
                      </p:nvSpPr>
                      <p:spPr bwMode="hidden">
                        <a:xfrm rot="1678521">
                          <a:off x="1493" y="3426"/>
                          <a:ext cx="1469" cy="585"/>
                        </a:xfrm>
                        <a:prstGeom prst="line">
                          <a:avLst/>
                        </a:prstGeom>
                        <a:noFill/>
                        <a:ln w="9525">
                          <a:solidFill>
                            <a:schemeClr val="accent2"/>
                          </a:solidFill>
                          <a:round/>
                          <a:headEnd/>
                          <a:tailEnd/>
                        </a:ln>
                        <a:effectLst/>
                      </p:spPr>
                      <p:txBody>
                        <a:bodyPr/>
                        <a:lstStyle/>
                        <a:p>
                          <a:endParaRPr lang="en-US"/>
                        </a:p>
                      </p:txBody>
                    </p:sp>
                    <p:sp>
                      <p:nvSpPr>
                        <p:cNvPr id="8233" name="Line 41"/>
                        <p:cNvSpPr>
                          <a:spLocks noChangeShapeType="1"/>
                        </p:cNvSpPr>
                        <p:nvPr userDrawn="1"/>
                      </p:nvSpPr>
                      <p:spPr bwMode="hidden">
                        <a:xfrm rot="1678521">
                          <a:off x="1511" y="3464"/>
                          <a:ext cx="1649" cy="495"/>
                        </a:xfrm>
                        <a:prstGeom prst="line">
                          <a:avLst/>
                        </a:prstGeom>
                        <a:noFill/>
                        <a:ln w="9525">
                          <a:solidFill>
                            <a:schemeClr val="accent2"/>
                          </a:solidFill>
                          <a:round/>
                          <a:headEnd/>
                          <a:tailEnd/>
                        </a:ln>
                        <a:effectLst/>
                      </p:spPr>
                      <p:txBody>
                        <a:bodyPr/>
                        <a:lstStyle/>
                        <a:p>
                          <a:endParaRPr lang="en-US"/>
                        </a:p>
                      </p:txBody>
                    </p:sp>
                    <p:sp>
                      <p:nvSpPr>
                        <p:cNvPr id="8234" name="Line 42"/>
                        <p:cNvSpPr>
                          <a:spLocks noChangeShapeType="1"/>
                        </p:cNvSpPr>
                        <p:nvPr userDrawn="1"/>
                      </p:nvSpPr>
                      <p:spPr bwMode="hidden">
                        <a:xfrm rot="1678521">
                          <a:off x="1528" y="3518"/>
                          <a:ext cx="1885" cy="380"/>
                        </a:xfrm>
                        <a:prstGeom prst="line">
                          <a:avLst/>
                        </a:prstGeom>
                        <a:noFill/>
                        <a:ln w="9525">
                          <a:solidFill>
                            <a:schemeClr val="accent2"/>
                          </a:solidFill>
                          <a:round/>
                          <a:headEnd/>
                          <a:tailEnd/>
                        </a:ln>
                        <a:effectLst/>
                      </p:spPr>
                      <p:txBody>
                        <a:bodyPr/>
                        <a:lstStyle/>
                        <a:p>
                          <a:endParaRPr lang="en-US"/>
                        </a:p>
                      </p:txBody>
                    </p:sp>
                    <p:sp>
                      <p:nvSpPr>
                        <p:cNvPr id="8235" name="Line 43"/>
                        <p:cNvSpPr>
                          <a:spLocks noChangeShapeType="1"/>
                        </p:cNvSpPr>
                        <p:nvPr userDrawn="1"/>
                      </p:nvSpPr>
                      <p:spPr bwMode="hidden">
                        <a:xfrm rot="1678521">
                          <a:off x="1552" y="3586"/>
                          <a:ext cx="2168" cy="240"/>
                        </a:xfrm>
                        <a:prstGeom prst="line">
                          <a:avLst/>
                        </a:prstGeom>
                        <a:noFill/>
                        <a:ln w="9525">
                          <a:solidFill>
                            <a:schemeClr val="accent2"/>
                          </a:solidFill>
                          <a:round/>
                          <a:headEnd/>
                          <a:tailEnd/>
                        </a:ln>
                        <a:effectLst/>
                      </p:spPr>
                      <p:txBody>
                        <a:bodyPr/>
                        <a:lstStyle/>
                        <a:p>
                          <a:endParaRPr lang="en-US"/>
                        </a:p>
                      </p:txBody>
                    </p:sp>
                    <p:sp>
                      <p:nvSpPr>
                        <p:cNvPr id="8236" name="Line 44"/>
                        <p:cNvSpPr>
                          <a:spLocks noChangeShapeType="1"/>
                        </p:cNvSpPr>
                        <p:nvPr userDrawn="1"/>
                      </p:nvSpPr>
                      <p:spPr bwMode="hidden">
                        <a:xfrm rot="1678521">
                          <a:off x="1577" y="3670"/>
                          <a:ext cx="2528" cy="60"/>
                        </a:xfrm>
                        <a:prstGeom prst="line">
                          <a:avLst/>
                        </a:prstGeom>
                        <a:noFill/>
                        <a:ln w="9525">
                          <a:solidFill>
                            <a:schemeClr val="accent2"/>
                          </a:solidFill>
                          <a:round/>
                          <a:headEnd/>
                          <a:tailEnd/>
                        </a:ln>
                        <a:effectLst/>
                      </p:spPr>
                      <p:txBody>
                        <a:bodyPr/>
                        <a:lstStyle/>
                        <a:p>
                          <a:endParaRPr lang="en-US"/>
                        </a:p>
                      </p:txBody>
                    </p:sp>
                    <p:sp>
                      <p:nvSpPr>
                        <p:cNvPr id="8237" name="Line 45"/>
                        <p:cNvSpPr>
                          <a:spLocks noChangeShapeType="1"/>
                        </p:cNvSpPr>
                        <p:nvPr userDrawn="1"/>
                      </p:nvSpPr>
                      <p:spPr bwMode="hidden">
                        <a:xfrm rot="1678521" flipV="1">
                          <a:off x="1621" y="3545"/>
                          <a:ext cx="2730" cy="176"/>
                        </a:xfrm>
                        <a:prstGeom prst="line">
                          <a:avLst/>
                        </a:prstGeom>
                        <a:noFill/>
                        <a:ln w="9525">
                          <a:solidFill>
                            <a:schemeClr val="accent2"/>
                          </a:solidFill>
                          <a:round/>
                          <a:headEnd/>
                          <a:tailEnd/>
                        </a:ln>
                        <a:effectLst/>
                      </p:spPr>
                      <p:txBody>
                        <a:bodyPr/>
                        <a:lstStyle/>
                        <a:p>
                          <a:endParaRPr lang="en-US"/>
                        </a:p>
                      </p:txBody>
                    </p:sp>
                    <p:sp>
                      <p:nvSpPr>
                        <p:cNvPr id="8238" name="Line 46"/>
                        <p:cNvSpPr>
                          <a:spLocks noChangeShapeType="1"/>
                        </p:cNvSpPr>
                        <p:nvPr userDrawn="1"/>
                      </p:nvSpPr>
                      <p:spPr bwMode="hidden">
                        <a:xfrm rot="1678521" flipV="1">
                          <a:off x="1682" y="3297"/>
                          <a:ext cx="2635" cy="404"/>
                        </a:xfrm>
                        <a:prstGeom prst="line">
                          <a:avLst/>
                        </a:prstGeom>
                        <a:noFill/>
                        <a:ln w="9525">
                          <a:solidFill>
                            <a:schemeClr val="accent2"/>
                          </a:solidFill>
                          <a:round/>
                          <a:headEnd/>
                          <a:tailEnd/>
                        </a:ln>
                        <a:effectLst/>
                      </p:spPr>
                      <p:txBody>
                        <a:bodyPr/>
                        <a:lstStyle/>
                        <a:p>
                          <a:endParaRPr lang="en-US"/>
                        </a:p>
                      </p:txBody>
                    </p:sp>
                    <p:sp>
                      <p:nvSpPr>
                        <p:cNvPr id="8239" name="Line 47"/>
                        <p:cNvSpPr>
                          <a:spLocks noChangeShapeType="1"/>
                        </p:cNvSpPr>
                        <p:nvPr userDrawn="1"/>
                      </p:nvSpPr>
                      <p:spPr bwMode="hidden">
                        <a:xfrm rot="1678521" flipV="1">
                          <a:off x="1782" y="2845"/>
                          <a:ext cx="2370" cy="789"/>
                        </a:xfrm>
                        <a:prstGeom prst="line">
                          <a:avLst/>
                        </a:prstGeom>
                        <a:noFill/>
                        <a:ln w="9525">
                          <a:solidFill>
                            <a:schemeClr val="accent2"/>
                          </a:solidFill>
                          <a:round/>
                          <a:headEnd/>
                          <a:tailEnd/>
                        </a:ln>
                        <a:effectLst/>
                      </p:spPr>
                      <p:txBody>
                        <a:bodyPr/>
                        <a:lstStyle/>
                        <a:p>
                          <a:endParaRPr lang="en-US"/>
                        </a:p>
                      </p:txBody>
                    </p:sp>
                    <p:sp>
                      <p:nvSpPr>
                        <p:cNvPr id="8240" name="Line 48"/>
                        <p:cNvSpPr>
                          <a:spLocks noChangeShapeType="1"/>
                        </p:cNvSpPr>
                        <p:nvPr userDrawn="1"/>
                      </p:nvSpPr>
                      <p:spPr bwMode="hidden">
                        <a:xfrm rot="1678521" flipV="1">
                          <a:off x="1960" y="1992"/>
                          <a:ext cx="1530" cy="1443"/>
                        </a:xfrm>
                        <a:prstGeom prst="line">
                          <a:avLst/>
                        </a:prstGeom>
                        <a:noFill/>
                        <a:ln w="9525">
                          <a:solidFill>
                            <a:schemeClr val="accent2"/>
                          </a:solidFill>
                          <a:round/>
                          <a:headEnd/>
                          <a:tailEnd/>
                        </a:ln>
                        <a:effectLst/>
                      </p:spPr>
                      <p:txBody>
                        <a:bodyPr/>
                        <a:lstStyle/>
                        <a:p>
                          <a:endParaRPr lang="en-US"/>
                        </a:p>
                      </p:txBody>
                    </p:sp>
                    <p:sp>
                      <p:nvSpPr>
                        <p:cNvPr id="8241" name="Line 49"/>
                        <p:cNvSpPr>
                          <a:spLocks noChangeShapeType="1"/>
                        </p:cNvSpPr>
                        <p:nvPr userDrawn="1"/>
                      </p:nvSpPr>
                      <p:spPr bwMode="hidden">
                        <a:xfrm rot="1678521" flipV="1">
                          <a:off x="2014" y="1727"/>
                          <a:ext cx="1219" cy="1629"/>
                        </a:xfrm>
                        <a:prstGeom prst="line">
                          <a:avLst/>
                        </a:prstGeom>
                        <a:noFill/>
                        <a:ln w="9525">
                          <a:solidFill>
                            <a:schemeClr val="accent2"/>
                          </a:solidFill>
                          <a:round/>
                          <a:headEnd/>
                          <a:tailEnd/>
                        </a:ln>
                        <a:effectLst/>
                      </p:spPr>
                      <p:txBody>
                        <a:bodyPr/>
                        <a:lstStyle/>
                        <a:p>
                          <a:endParaRPr lang="en-US"/>
                        </a:p>
                      </p:txBody>
                    </p:sp>
                    <p:sp>
                      <p:nvSpPr>
                        <p:cNvPr id="8242" name="Freeform 50"/>
                        <p:cNvSpPr>
                          <a:spLocks/>
                        </p:cNvSpPr>
                        <p:nvPr userDrawn="1"/>
                      </p:nvSpPr>
                      <p:spPr bwMode="hidden">
                        <a:xfrm>
                          <a:off x="0" y="2548"/>
                          <a:ext cx="1542" cy="1768"/>
                        </a:xfrm>
                        <a:custGeom>
                          <a:avLst/>
                          <a:gdLst/>
                          <a:ahLst/>
                          <a:cxnLst>
                            <a:cxn ang="0">
                              <a:pos x="909" y="1264"/>
                            </a:cxn>
                            <a:cxn ang="0">
                              <a:pos x="1058" y="1402"/>
                            </a:cxn>
                            <a:cxn ang="0">
                              <a:pos x="1214" y="1528"/>
                            </a:cxn>
                            <a:cxn ang="0">
                              <a:pos x="1369" y="1654"/>
                            </a:cxn>
                            <a:cxn ang="0">
                              <a:pos x="1531" y="1768"/>
                            </a:cxn>
                            <a:cxn ang="0">
                              <a:pos x="1537" y="1768"/>
                            </a:cxn>
                            <a:cxn ang="0">
                              <a:pos x="1375" y="1654"/>
                            </a:cxn>
                            <a:cxn ang="0">
                              <a:pos x="1220" y="1534"/>
                            </a:cxn>
                            <a:cxn ang="0">
                              <a:pos x="1064" y="1402"/>
                            </a:cxn>
                            <a:cxn ang="0">
                              <a:pos x="915" y="1258"/>
                            </a:cxn>
                            <a:cxn ang="0">
                              <a:pos x="765" y="1115"/>
                            </a:cxn>
                            <a:cxn ang="0">
                              <a:pos x="628" y="959"/>
                            </a:cxn>
                            <a:cxn ang="0">
                              <a:pos x="496" y="803"/>
                            </a:cxn>
                            <a:cxn ang="0">
                              <a:pos x="377" y="647"/>
                            </a:cxn>
                            <a:cxn ang="0">
                              <a:pos x="269" y="485"/>
                            </a:cxn>
                            <a:cxn ang="0">
                              <a:pos x="167" y="323"/>
                            </a:cxn>
                            <a:cxn ang="0">
                              <a:pos x="78" y="161"/>
                            </a:cxn>
                            <a:cxn ang="0">
                              <a:pos x="0" y="0"/>
                            </a:cxn>
                            <a:cxn ang="0">
                              <a:pos x="0" y="12"/>
                            </a:cxn>
                            <a:cxn ang="0">
                              <a:pos x="78" y="173"/>
                            </a:cxn>
                            <a:cxn ang="0">
                              <a:pos x="167" y="335"/>
                            </a:cxn>
                            <a:cxn ang="0">
                              <a:pos x="269" y="491"/>
                            </a:cxn>
                            <a:cxn ang="0">
                              <a:pos x="377" y="653"/>
                            </a:cxn>
                            <a:cxn ang="0">
                              <a:pos x="496" y="809"/>
                            </a:cxn>
                            <a:cxn ang="0">
                              <a:pos x="628" y="965"/>
                            </a:cxn>
                            <a:cxn ang="0">
                              <a:pos x="765" y="1121"/>
                            </a:cxn>
                            <a:cxn ang="0">
                              <a:pos x="909" y="1264"/>
                            </a:cxn>
                            <a:cxn ang="0">
                              <a:pos x="909" y="1264"/>
                            </a:cxn>
                          </a:cxnLst>
                          <a:rect l="0" t="0" r="r" b="b"/>
                          <a:pathLst>
                            <a:path w="1537" h="1768">
                              <a:moveTo>
                                <a:pt x="909" y="1264"/>
                              </a:moveTo>
                              <a:lnTo>
                                <a:pt x="1058" y="1402"/>
                              </a:lnTo>
                              <a:lnTo>
                                <a:pt x="1214" y="1528"/>
                              </a:lnTo>
                              <a:lnTo>
                                <a:pt x="1369" y="1654"/>
                              </a:lnTo>
                              <a:lnTo>
                                <a:pt x="1531" y="1768"/>
                              </a:lnTo>
                              <a:lnTo>
                                <a:pt x="1537" y="1768"/>
                              </a:lnTo>
                              <a:lnTo>
                                <a:pt x="1375" y="1654"/>
                              </a:lnTo>
                              <a:lnTo>
                                <a:pt x="1220" y="1534"/>
                              </a:lnTo>
                              <a:lnTo>
                                <a:pt x="1064" y="1402"/>
                              </a:lnTo>
                              <a:lnTo>
                                <a:pt x="915" y="1258"/>
                              </a:lnTo>
                              <a:lnTo>
                                <a:pt x="765" y="1115"/>
                              </a:lnTo>
                              <a:lnTo>
                                <a:pt x="628" y="959"/>
                              </a:lnTo>
                              <a:lnTo>
                                <a:pt x="496" y="803"/>
                              </a:lnTo>
                              <a:lnTo>
                                <a:pt x="377" y="647"/>
                              </a:lnTo>
                              <a:lnTo>
                                <a:pt x="269" y="485"/>
                              </a:lnTo>
                              <a:lnTo>
                                <a:pt x="167" y="323"/>
                              </a:lnTo>
                              <a:lnTo>
                                <a:pt x="78" y="161"/>
                              </a:lnTo>
                              <a:lnTo>
                                <a:pt x="0" y="0"/>
                              </a:lnTo>
                              <a:lnTo>
                                <a:pt x="0" y="12"/>
                              </a:lnTo>
                              <a:lnTo>
                                <a:pt x="78" y="173"/>
                              </a:lnTo>
                              <a:lnTo>
                                <a:pt x="167" y="335"/>
                              </a:lnTo>
                              <a:lnTo>
                                <a:pt x="269" y="491"/>
                              </a:lnTo>
                              <a:lnTo>
                                <a:pt x="377" y="653"/>
                              </a:lnTo>
                              <a:lnTo>
                                <a:pt x="496" y="809"/>
                              </a:lnTo>
                              <a:lnTo>
                                <a:pt x="628" y="965"/>
                              </a:lnTo>
                              <a:lnTo>
                                <a:pt x="765" y="1121"/>
                              </a:lnTo>
                              <a:lnTo>
                                <a:pt x="909" y="1264"/>
                              </a:lnTo>
                              <a:lnTo>
                                <a:pt x="909" y="1264"/>
                              </a:lnTo>
                              <a:close/>
                            </a:path>
                          </a:pathLst>
                        </a:custGeom>
                        <a:solidFill>
                          <a:schemeClr val="accent2"/>
                        </a:solidFill>
                        <a:ln w="9525">
                          <a:solidFill>
                            <a:schemeClr val="accent2"/>
                          </a:solidFill>
                          <a:round/>
                          <a:headEnd/>
                          <a:tailEnd/>
                        </a:ln>
                      </p:spPr>
                      <p:txBody>
                        <a:bodyPr/>
                        <a:lstStyle/>
                        <a:p>
                          <a:endParaRPr lang="en-US"/>
                        </a:p>
                      </p:txBody>
                    </p:sp>
                    <p:grpSp>
                      <p:nvGrpSpPr>
                        <p:cNvPr id="8243" name="Group 51"/>
                        <p:cNvGrpSpPr>
                          <a:grpSpLocks/>
                        </p:cNvGrpSpPr>
                        <p:nvPr userDrawn="1"/>
                      </p:nvGrpSpPr>
                      <p:grpSpPr bwMode="auto">
                        <a:xfrm>
                          <a:off x="0" y="1812"/>
                          <a:ext cx="3672" cy="2049"/>
                          <a:chOff x="5" y="1816"/>
                          <a:chExt cx="3672" cy="2049"/>
                        </a:xfrm>
                      </p:grpSpPr>
                      <p:sp>
                        <p:nvSpPr>
                          <p:cNvPr id="8244" name="Oval 52"/>
                          <p:cNvSpPr>
                            <a:spLocks noChangeArrowheads="1"/>
                          </p:cNvSpPr>
                          <p:nvPr userDrawn="1"/>
                        </p:nvSpPr>
                        <p:spPr bwMode="hidden">
                          <a:xfrm rot="-2819839">
                            <a:off x="1544" y="2872"/>
                            <a:ext cx="161" cy="280"/>
                          </a:xfrm>
                          <a:prstGeom prst="ellipse">
                            <a:avLst/>
                          </a:prstGeom>
                          <a:noFill/>
                          <a:ln w="9525">
                            <a:solidFill>
                              <a:schemeClr val="accent2"/>
                            </a:solidFill>
                            <a:round/>
                            <a:headEnd/>
                            <a:tailEnd/>
                          </a:ln>
                          <a:effectLst/>
                        </p:spPr>
                        <p:txBody>
                          <a:bodyPr wrap="none" anchor="ctr"/>
                          <a:lstStyle/>
                          <a:p>
                            <a:endParaRPr lang="en-US"/>
                          </a:p>
                        </p:txBody>
                      </p:sp>
                      <p:sp>
                        <p:nvSpPr>
                          <p:cNvPr id="8245" name="Oval 53"/>
                          <p:cNvSpPr>
                            <a:spLocks noChangeArrowheads="1"/>
                          </p:cNvSpPr>
                          <p:nvPr userDrawn="1"/>
                        </p:nvSpPr>
                        <p:spPr bwMode="hidden">
                          <a:xfrm rot="-2819839">
                            <a:off x="1490" y="2750"/>
                            <a:ext cx="281" cy="503"/>
                          </a:xfrm>
                          <a:prstGeom prst="ellipse">
                            <a:avLst/>
                          </a:prstGeom>
                          <a:noFill/>
                          <a:ln w="9525">
                            <a:solidFill>
                              <a:schemeClr val="accent2"/>
                            </a:solidFill>
                            <a:round/>
                            <a:headEnd/>
                            <a:tailEnd/>
                          </a:ln>
                          <a:effectLst/>
                        </p:spPr>
                        <p:txBody>
                          <a:bodyPr wrap="none" anchor="ctr"/>
                          <a:lstStyle/>
                          <a:p>
                            <a:endParaRPr lang="en-US"/>
                          </a:p>
                        </p:txBody>
                      </p:sp>
                      <p:sp>
                        <p:nvSpPr>
                          <p:cNvPr id="8246" name="Oval 54"/>
                          <p:cNvSpPr>
                            <a:spLocks noChangeArrowheads="1"/>
                          </p:cNvSpPr>
                          <p:nvPr userDrawn="1"/>
                        </p:nvSpPr>
                        <p:spPr bwMode="hidden">
                          <a:xfrm rot="-2819839">
                            <a:off x="1415" y="2563"/>
                            <a:ext cx="471" cy="813"/>
                          </a:xfrm>
                          <a:prstGeom prst="ellipse">
                            <a:avLst/>
                          </a:prstGeom>
                          <a:noFill/>
                          <a:ln w="9525">
                            <a:solidFill>
                              <a:schemeClr val="accent2"/>
                            </a:solidFill>
                            <a:round/>
                            <a:headEnd/>
                            <a:tailEnd/>
                          </a:ln>
                          <a:effectLst/>
                        </p:spPr>
                        <p:txBody>
                          <a:bodyPr wrap="none" anchor="ctr"/>
                          <a:lstStyle/>
                          <a:p>
                            <a:endParaRPr lang="en-US"/>
                          </a:p>
                        </p:txBody>
                      </p:sp>
                      <p:sp>
                        <p:nvSpPr>
                          <p:cNvPr id="8247" name="Oval 55"/>
                          <p:cNvSpPr>
                            <a:spLocks noChangeArrowheads="1"/>
                          </p:cNvSpPr>
                          <p:nvPr userDrawn="1"/>
                        </p:nvSpPr>
                        <p:spPr bwMode="hidden">
                          <a:xfrm rot="-2819839">
                            <a:off x="1357" y="2400"/>
                            <a:ext cx="623" cy="1129"/>
                          </a:xfrm>
                          <a:prstGeom prst="ellipse">
                            <a:avLst/>
                          </a:prstGeom>
                          <a:noFill/>
                          <a:ln w="9525">
                            <a:solidFill>
                              <a:schemeClr val="accent2"/>
                            </a:solidFill>
                            <a:round/>
                            <a:headEnd/>
                            <a:tailEnd/>
                          </a:ln>
                          <a:effectLst/>
                        </p:spPr>
                        <p:txBody>
                          <a:bodyPr wrap="none" anchor="ctr"/>
                          <a:lstStyle/>
                          <a:p>
                            <a:endParaRPr lang="en-US"/>
                          </a:p>
                        </p:txBody>
                      </p:sp>
                      <p:sp>
                        <p:nvSpPr>
                          <p:cNvPr id="8248" name="Oval 56"/>
                          <p:cNvSpPr>
                            <a:spLocks noChangeArrowheads="1"/>
                          </p:cNvSpPr>
                          <p:nvPr userDrawn="1"/>
                        </p:nvSpPr>
                        <p:spPr bwMode="hidden">
                          <a:xfrm rot="-2819839">
                            <a:off x="1295" y="2200"/>
                            <a:ext cx="786" cy="1467"/>
                          </a:xfrm>
                          <a:prstGeom prst="ellipse">
                            <a:avLst/>
                          </a:prstGeom>
                          <a:noFill/>
                          <a:ln w="9525">
                            <a:solidFill>
                              <a:schemeClr val="accent2"/>
                            </a:solidFill>
                            <a:round/>
                            <a:headEnd/>
                            <a:tailEnd/>
                          </a:ln>
                          <a:effectLst/>
                        </p:spPr>
                        <p:txBody>
                          <a:bodyPr wrap="none" anchor="ctr"/>
                          <a:lstStyle/>
                          <a:p>
                            <a:endParaRPr lang="en-US"/>
                          </a:p>
                        </p:txBody>
                      </p:sp>
                      <p:sp>
                        <p:nvSpPr>
                          <p:cNvPr id="8249" name="Oval 57"/>
                          <p:cNvSpPr>
                            <a:spLocks noChangeArrowheads="1"/>
                          </p:cNvSpPr>
                          <p:nvPr userDrawn="1"/>
                        </p:nvSpPr>
                        <p:spPr bwMode="hidden">
                          <a:xfrm rot="-2819839">
                            <a:off x="1238" y="2040"/>
                            <a:ext cx="972" cy="1779"/>
                          </a:xfrm>
                          <a:prstGeom prst="ellipse">
                            <a:avLst/>
                          </a:prstGeom>
                          <a:noFill/>
                          <a:ln w="9525">
                            <a:solidFill>
                              <a:schemeClr val="accent2"/>
                            </a:solidFill>
                            <a:round/>
                            <a:headEnd/>
                            <a:tailEnd/>
                          </a:ln>
                          <a:effectLst/>
                        </p:spPr>
                        <p:txBody>
                          <a:bodyPr wrap="none" anchor="ctr"/>
                          <a:lstStyle/>
                          <a:p>
                            <a:endParaRPr lang="en-US"/>
                          </a:p>
                        </p:txBody>
                      </p:sp>
                      <p:sp>
                        <p:nvSpPr>
                          <p:cNvPr id="8250" name="Oval 58"/>
                          <p:cNvSpPr>
                            <a:spLocks noChangeArrowheads="1"/>
                          </p:cNvSpPr>
                          <p:nvPr userDrawn="1"/>
                        </p:nvSpPr>
                        <p:spPr bwMode="hidden">
                          <a:xfrm rot="-2819839">
                            <a:off x="1155" y="1868"/>
                            <a:ext cx="1167" cy="2094"/>
                          </a:xfrm>
                          <a:prstGeom prst="ellipse">
                            <a:avLst/>
                          </a:prstGeom>
                          <a:noFill/>
                          <a:ln w="9525">
                            <a:solidFill>
                              <a:schemeClr val="accent2"/>
                            </a:solidFill>
                            <a:round/>
                            <a:headEnd/>
                            <a:tailEnd/>
                          </a:ln>
                          <a:effectLst/>
                        </p:spPr>
                        <p:txBody>
                          <a:bodyPr wrap="none" anchor="ctr"/>
                          <a:lstStyle/>
                          <a:p>
                            <a:endParaRPr lang="en-US"/>
                          </a:p>
                        </p:txBody>
                      </p:sp>
                      <p:sp>
                        <p:nvSpPr>
                          <p:cNvPr id="8251" name="Oval 59"/>
                          <p:cNvSpPr>
                            <a:spLocks noChangeArrowheads="1"/>
                          </p:cNvSpPr>
                          <p:nvPr userDrawn="1"/>
                        </p:nvSpPr>
                        <p:spPr bwMode="hidden">
                          <a:xfrm rot="-2819839">
                            <a:off x="1085" y="1698"/>
                            <a:ext cx="1346" cy="2398"/>
                          </a:xfrm>
                          <a:prstGeom prst="ellipse">
                            <a:avLst/>
                          </a:prstGeom>
                          <a:noFill/>
                          <a:ln w="9525">
                            <a:solidFill>
                              <a:schemeClr val="accent2"/>
                            </a:solidFill>
                            <a:round/>
                            <a:headEnd/>
                            <a:tailEnd/>
                          </a:ln>
                          <a:effectLst/>
                        </p:spPr>
                        <p:txBody>
                          <a:bodyPr wrap="none" anchor="ctr"/>
                          <a:lstStyle/>
                          <a:p>
                            <a:endParaRPr lang="en-US"/>
                          </a:p>
                        </p:txBody>
                      </p:sp>
                      <p:sp>
                        <p:nvSpPr>
                          <p:cNvPr id="8252" name="Oval 60"/>
                          <p:cNvSpPr>
                            <a:spLocks noChangeArrowheads="1"/>
                          </p:cNvSpPr>
                          <p:nvPr userDrawn="1"/>
                        </p:nvSpPr>
                        <p:spPr bwMode="hidden">
                          <a:xfrm rot="-2819839">
                            <a:off x="998" y="1539"/>
                            <a:ext cx="1563" cy="2696"/>
                          </a:xfrm>
                          <a:prstGeom prst="ellipse">
                            <a:avLst/>
                          </a:prstGeom>
                          <a:noFill/>
                          <a:ln w="9525">
                            <a:solidFill>
                              <a:schemeClr val="accent2"/>
                            </a:solidFill>
                            <a:round/>
                            <a:headEnd/>
                            <a:tailEnd/>
                          </a:ln>
                          <a:effectLst/>
                        </p:spPr>
                        <p:txBody>
                          <a:bodyPr wrap="none" anchor="ctr"/>
                          <a:lstStyle/>
                          <a:p>
                            <a:endParaRPr lang="en-US"/>
                          </a:p>
                        </p:txBody>
                      </p:sp>
                      <p:sp>
                        <p:nvSpPr>
                          <p:cNvPr id="8253" name="Oval 61"/>
                          <p:cNvSpPr>
                            <a:spLocks noChangeArrowheads="1"/>
                          </p:cNvSpPr>
                          <p:nvPr userDrawn="1"/>
                        </p:nvSpPr>
                        <p:spPr bwMode="hidden">
                          <a:xfrm rot="-2819839">
                            <a:off x="933" y="1360"/>
                            <a:ext cx="1711" cy="3016"/>
                          </a:xfrm>
                          <a:prstGeom prst="ellipse">
                            <a:avLst/>
                          </a:prstGeom>
                          <a:noFill/>
                          <a:ln w="9525">
                            <a:solidFill>
                              <a:schemeClr val="accent2"/>
                            </a:solidFill>
                            <a:round/>
                            <a:headEnd/>
                            <a:tailEnd/>
                          </a:ln>
                          <a:effectLst/>
                        </p:spPr>
                        <p:txBody>
                          <a:bodyPr wrap="none" anchor="ctr"/>
                          <a:lstStyle/>
                          <a:p>
                            <a:endParaRPr lang="en-US"/>
                          </a:p>
                        </p:txBody>
                      </p:sp>
                      <p:sp>
                        <p:nvSpPr>
                          <p:cNvPr id="8254" name="Oval 62"/>
                          <p:cNvSpPr>
                            <a:spLocks noChangeArrowheads="1"/>
                          </p:cNvSpPr>
                          <p:nvPr userDrawn="1"/>
                        </p:nvSpPr>
                        <p:spPr bwMode="hidden">
                          <a:xfrm rot="-2865139">
                            <a:off x="877" y="1187"/>
                            <a:ext cx="1880" cy="3345"/>
                          </a:xfrm>
                          <a:prstGeom prst="ellipse">
                            <a:avLst/>
                          </a:prstGeom>
                          <a:noFill/>
                          <a:ln w="9525">
                            <a:solidFill>
                              <a:schemeClr val="accent2"/>
                            </a:solidFill>
                            <a:round/>
                            <a:headEnd/>
                            <a:tailEnd/>
                          </a:ln>
                          <a:effectLst/>
                        </p:spPr>
                        <p:txBody>
                          <a:bodyPr wrap="none" anchor="ctr"/>
                          <a:lstStyle/>
                          <a:p>
                            <a:endParaRPr lang="en-US"/>
                          </a:p>
                        </p:txBody>
                      </p:sp>
                      <p:sp>
                        <p:nvSpPr>
                          <p:cNvPr id="8255" name="Oval 63"/>
                          <p:cNvSpPr>
                            <a:spLocks noChangeArrowheads="1"/>
                          </p:cNvSpPr>
                          <p:nvPr userDrawn="1"/>
                        </p:nvSpPr>
                        <p:spPr bwMode="hidden">
                          <a:xfrm rot="-2780025">
                            <a:off x="816" y="1005"/>
                            <a:ext cx="2049" cy="3672"/>
                          </a:xfrm>
                          <a:prstGeom prst="ellipse">
                            <a:avLst/>
                          </a:prstGeom>
                          <a:noFill/>
                          <a:ln w="9525">
                            <a:solidFill>
                              <a:schemeClr val="accent2"/>
                            </a:solidFill>
                            <a:round/>
                            <a:headEnd/>
                            <a:tailEnd/>
                          </a:ln>
                          <a:effectLst/>
                        </p:spPr>
                        <p:txBody>
                          <a:bodyPr wrap="none" anchor="ctr"/>
                          <a:lstStyle/>
                          <a:p>
                            <a:endParaRPr lang="en-US"/>
                          </a:p>
                        </p:txBody>
                      </p:sp>
                    </p:grpSp>
                    <p:sp>
                      <p:nvSpPr>
                        <p:cNvPr id="8256" name="Line 64"/>
                        <p:cNvSpPr>
                          <a:spLocks noChangeShapeType="1"/>
                        </p:cNvSpPr>
                        <p:nvPr userDrawn="1"/>
                      </p:nvSpPr>
                      <p:spPr bwMode="hidden">
                        <a:xfrm flipV="1">
                          <a:off x="1656" y="1164"/>
                          <a:ext cx="831" cy="1770"/>
                        </a:xfrm>
                        <a:prstGeom prst="line">
                          <a:avLst/>
                        </a:prstGeom>
                        <a:noFill/>
                        <a:ln w="9525">
                          <a:solidFill>
                            <a:schemeClr val="accent2"/>
                          </a:solidFill>
                          <a:round/>
                          <a:headEnd/>
                          <a:tailEnd/>
                        </a:ln>
                        <a:effectLst/>
                      </p:spPr>
                      <p:txBody>
                        <a:bodyPr/>
                        <a:lstStyle/>
                        <a:p>
                          <a:endParaRPr lang="en-US"/>
                        </a:p>
                      </p:txBody>
                    </p:sp>
                    <p:sp>
                      <p:nvSpPr>
                        <p:cNvPr id="8257" name="Line 65"/>
                        <p:cNvSpPr>
                          <a:spLocks noChangeShapeType="1"/>
                        </p:cNvSpPr>
                        <p:nvPr userDrawn="1"/>
                      </p:nvSpPr>
                      <p:spPr bwMode="hidden">
                        <a:xfrm rot="615780" flipV="1">
                          <a:off x="1811" y="1299"/>
                          <a:ext cx="819" cy="1726"/>
                        </a:xfrm>
                        <a:prstGeom prst="line">
                          <a:avLst/>
                        </a:prstGeom>
                        <a:noFill/>
                        <a:ln w="9525">
                          <a:solidFill>
                            <a:schemeClr val="accent2"/>
                          </a:solidFill>
                          <a:round/>
                          <a:headEnd/>
                          <a:tailEnd/>
                        </a:ln>
                        <a:effectLst/>
                      </p:spPr>
                      <p:txBody>
                        <a:bodyPr/>
                        <a:lstStyle/>
                        <a:p>
                          <a:endParaRPr lang="en-US"/>
                        </a:p>
                      </p:txBody>
                    </p:sp>
                    <p:sp>
                      <p:nvSpPr>
                        <p:cNvPr id="8258" name="Line 66"/>
                        <p:cNvSpPr>
                          <a:spLocks noChangeShapeType="1"/>
                        </p:cNvSpPr>
                        <p:nvPr userDrawn="1"/>
                      </p:nvSpPr>
                      <p:spPr bwMode="hidden">
                        <a:xfrm rot="1139441" flipV="1">
                          <a:off x="1963" y="1148"/>
                          <a:ext cx="383" cy="1895"/>
                        </a:xfrm>
                        <a:prstGeom prst="line">
                          <a:avLst/>
                        </a:prstGeom>
                        <a:noFill/>
                        <a:ln w="9525">
                          <a:solidFill>
                            <a:schemeClr val="accent2"/>
                          </a:solidFill>
                          <a:round/>
                          <a:headEnd/>
                          <a:tailEnd/>
                        </a:ln>
                        <a:effectLst/>
                      </p:spPr>
                      <p:txBody>
                        <a:bodyPr/>
                        <a:lstStyle/>
                        <a:p>
                          <a:endParaRPr lang="en-US"/>
                        </a:p>
                      </p:txBody>
                    </p:sp>
                    <p:sp>
                      <p:nvSpPr>
                        <p:cNvPr id="8259" name="Line 67"/>
                        <p:cNvSpPr>
                          <a:spLocks noChangeShapeType="1"/>
                        </p:cNvSpPr>
                        <p:nvPr userDrawn="1"/>
                      </p:nvSpPr>
                      <p:spPr bwMode="hidden">
                        <a:xfrm rot="1061104" flipV="1">
                          <a:off x="1921" y="1332"/>
                          <a:ext cx="744" cy="1766"/>
                        </a:xfrm>
                        <a:prstGeom prst="line">
                          <a:avLst/>
                        </a:prstGeom>
                        <a:noFill/>
                        <a:ln w="9525">
                          <a:solidFill>
                            <a:schemeClr val="accent2"/>
                          </a:solidFill>
                          <a:round/>
                          <a:headEnd/>
                          <a:tailEnd/>
                        </a:ln>
                        <a:effectLst/>
                      </p:spPr>
                      <p:txBody>
                        <a:bodyPr/>
                        <a:lstStyle/>
                        <a:p>
                          <a:endParaRPr lang="en-US"/>
                        </a:p>
                      </p:txBody>
                    </p:sp>
                    <p:sp>
                      <p:nvSpPr>
                        <p:cNvPr id="8260" name="Line 68"/>
                        <p:cNvSpPr>
                          <a:spLocks noChangeShapeType="1"/>
                        </p:cNvSpPr>
                        <p:nvPr userDrawn="1"/>
                      </p:nvSpPr>
                      <p:spPr bwMode="hidden">
                        <a:xfrm rot="2202167" flipV="1">
                          <a:off x="2217" y="1314"/>
                          <a:ext cx="311" cy="1917"/>
                        </a:xfrm>
                        <a:prstGeom prst="line">
                          <a:avLst/>
                        </a:prstGeom>
                        <a:noFill/>
                        <a:ln w="9525">
                          <a:solidFill>
                            <a:schemeClr val="accent2"/>
                          </a:solidFill>
                          <a:round/>
                          <a:headEnd/>
                          <a:tailEnd/>
                        </a:ln>
                        <a:effectLst/>
                      </p:spPr>
                      <p:txBody>
                        <a:bodyPr/>
                        <a:lstStyle/>
                        <a:p>
                          <a:endParaRPr lang="en-US"/>
                        </a:p>
                      </p:txBody>
                    </p:sp>
                    <p:sp>
                      <p:nvSpPr>
                        <p:cNvPr id="8261" name="Line 69"/>
                        <p:cNvSpPr>
                          <a:spLocks noChangeShapeType="1"/>
                        </p:cNvSpPr>
                        <p:nvPr userDrawn="1"/>
                      </p:nvSpPr>
                      <p:spPr bwMode="hidden">
                        <a:xfrm rot="1678521" flipV="1">
                          <a:off x="2039" y="1549"/>
                          <a:ext cx="895" cy="1722"/>
                        </a:xfrm>
                        <a:prstGeom prst="line">
                          <a:avLst/>
                        </a:prstGeom>
                        <a:noFill/>
                        <a:ln w="9525">
                          <a:solidFill>
                            <a:schemeClr val="accent2"/>
                          </a:solidFill>
                          <a:round/>
                          <a:headEnd/>
                          <a:tailEnd/>
                        </a:ln>
                        <a:effectLst/>
                      </p:spPr>
                      <p:txBody>
                        <a:bodyPr/>
                        <a:lstStyle/>
                        <a:p>
                          <a:endParaRPr lang="en-US"/>
                        </a:p>
                      </p:txBody>
                    </p:sp>
                    <p:sp>
                      <p:nvSpPr>
                        <p:cNvPr id="8262" name="Line 70"/>
                        <p:cNvSpPr>
                          <a:spLocks noChangeShapeType="1"/>
                        </p:cNvSpPr>
                        <p:nvPr userDrawn="1"/>
                      </p:nvSpPr>
                      <p:spPr bwMode="hidden">
                        <a:xfrm rot="1678521" flipV="1">
                          <a:off x="2024" y="1649"/>
                          <a:ext cx="1049" cy="1661"/>
                        </a:xfrm>
                        <a:prstGeom prst="line">
                          <a:avLst/>
                        </a:prstGeom>
                        <a:noFill/>
                        <a:ln w="9525">
                          <a:solidFill>
                            <a:schemeClr val="accent2"/>
                          </a:solidFill>
                          <a:round/>
                          <a:headEnd/>
                          <a:tailEnd/>
                        </a:ln>
                        <a:effectLst/>
                      </p:spPr>
                      <p:txBody>
                        <a:bodyPr/>
                        <a:lstStyle/>
                        <a:p>
                          <a:endParaRPr lang="en-US"/>
                        </a:p>
                      </p:txBody>
                    </p:sp>
                    <p:sp>
                      <p:nvSpPr>
                        <p:cNvPr id="8263" name="Line 71"/>
                        <p:cNvSpPr>
                          <a:spLocks noChangeShapeType="1"/>
                        </p:cNvSpPr>
                        <p:nvPr userDrawn="1"/>
                      </p:nvSpPr>
                      <p:spPr bwMode="hidden">
                        <a:xfrm rot="1678521" flipV="1">
                          <a:off x="1985" y="1876"/>
                          <a:ext cx="1357" cy="1516"/>
                        </a:xfrm>
                        <a:prstGeom prst="line">
                          <a:avLst/>
                        </a:prstGeom>
                        <a:noFill/>
                        <a:ln w="9525">
                          <a:solidFill>
                            <a:schemeClr val="accent2"/>
                          </a:solidFill>
                          <a:round/>
                          <a:headEnd/>
                          <a:tailEnd/>
                        </a:ln>
                        <a:effectLst/>
                      </p:spPr>
                      <p:txBody>
                        <a:bodyPr/>
                        <a:lstStyle/>
                        <a:p>
                          <a:endParaRPr lang="en-US"/>
                        </a:p>
                      </p:txBody>
                    </p:sp>
                    <p:sp>
                      <p:nvSpPr>
                        <p:cNvPr id="8264" name="Line 72"/>
                        <p:cNvSpPr>
                          <a:spLocks noChangeShapeType="1"/>
                        </p:cNvSpPr>
                        <p:nvPr userDrawn="1"/>
                      </p:nvSpPr>
                      <p:spPr bwMode="hidden">
                        <a:xfrm rot="1678521" flipV="1">
                          <a:off x="1936" y="2115"/>
                          <a:ext cx="1686" cy="1356"/>
                        </a:xfrm>
                        <a:prstGeom prst="line">
                          <a:avLst/>
                        </a:prstGeom>
                        <a:noFill/>
                        <a:ln w="9525">
                          <a:solidFill>
                            <a:schemeClr val="accent2"/>
                          </a:solidFill>
                          <a:round/>
                          <a:headEnd/>
                          <a:tailEnd/>
                        </a:ln>
                        <a:effectLst/>
                      </p:spPr>
                      <p:txBody>
                        <a:bodyPr/>
                        <a:lstStyle/>
                        <a:p>
                          <a:endParaRPr lang="en-US"/>
                        </a:p>
                      </p:txBody>
                    </p:sp>
                    <p:sp>
                      <p:nvSpPr>
                        <p:cNvPr id="8265" name="Line 73"/>
                        <p:cNvSpPr>
                          <a:spLocks noChangeShapeType="1"/>
                        </p:cNvSpPr>
                        <p:nvPr userDrawn="1"/>
                      </p:nvSpPr>
                      <p:spPr bwMode="hidden">
                        <a:xfrm rot="1678521" flipV="1">
                          <a:off x="1897" y="2287"/>
                          <a:ext cx="1880" cy="1225"/>
                        </a:xfrm>
                        <a:prstGeom prst="line">
                          <a:avLst/>
                        </a:prstGeom>
                        <a:noFill/>
                        <a:ln w="9525">
                          <a:solidFill>
                            <a:schemeClr val="accent2"/>
                          </a:solidFill>
                          <a:round/>
                          <a:headEnd/>
                          <a:tailEnd/>
                        </a:ln>
                        <a:effectLst/>
                      </p:spPr>
                      <p:txBody>
                        <a:bodyPr/>
                        <a:lstStyle/>
                        <a:p>
                          <a:endParaRPr lang="en-US"/>
                        </a:p>
                      </p:txBody>
                    </p:sp>
                    <p:sp>
                      <p:nvSpPr>
                        <p:cNvPr id="8266" name="Line 74"/>
                        <p:cNvSpPr>
                          <a:spLocks noChangeShapeType="1"/>
                        </p:cNvSpPr>
                        <p:nvPr userDrawn="1"/>
                      </p:nvSpPr>
                      <p:spPr bwMode="hidden">
                        <a:xfrm rot="1678521" flipV="1">
                          <a:off x="1855" y="2458"/>
                          <a:ext cx="2060" cy="1096"/>
                        </a:xfrm>
                        <a:prstGeom prst="line">
                          <a:avLst/>
                        </a:prstGeom>
                        <a:noFill/>
                        <a:ln w="9525">
                          <a:solidFill>
                            <a:schemeClr val="accent2"/>
                          </a:solidFill>
                          <a:round/>
                          <a:headEnd/>
                          <a:tailEnd/>
                        </a:ln>
                        <a:effectLst/>
                      </p:spPr>
                      <p:txBody>
                        <a:bodyPr/>
                        <a:lstStyle/>
                        <a:p>
                          <a:endParaRPr lang="en-US"/>
                        </a:p>
                      </p:txBody>
                    </p:sp>
                    <p:sp>
                      <p:nvSpPr>
                        <p:cNvPr id="8267" name="Line 75"/>
                        <p:cNvSpPr>
                          <a:spLocks noChangeShapeType="1"/>
                        </p:cNvSpPr>
                        <p:nvPr userDrawn="1"/>
                      </p:nvSpPr>
                      <p:spPr bwMode="hidden">
                        <a:xfrm rot="1678521" flipV="1">
                          <a:off x="1823" y="2640"/>
                          <a:ext cx="2224" cy="956"/>
                        </a:xfrm>
                        <a:prstGeom prst="line">
                          <a:avLst/>
                        </a:prstGeom>
                        <a:noFill/>
                        <a:ln w="9525">
                          <a:solidFill>
                            <a:schemeClr val="accent2"/>
                          </a:solidFill>
                          <a:round/>
                          <a:headEnd/>
                          <a:tailEnd/>
                        </a:ln>
                        <a:effectLst/>
                      </p:spPr>
                      <p:txBody>
                        <a:bodyPr/>
                        <a:lstStyle/>
                        <a:p>
                          <a:endParaRPr lang="en-US"/>
                        </a:p>
                      </p:txBody>
                    </p:sp>
                    <p:sp>
                      <p:nvSpPr>
                        <p:cNvPr id="8268" name="Line 76"/>
                        <p:cNvSpPr>
                          <a:spLocks noChangeShapeType="1"/>
                        </p:cNvSpPr>
                        <p:nvPr userDrawn="1"/>
                      </p:nvSpPr>
                      <p:spPr bwMode="hidden">
                        <a:xfrm rot="1678521" flipV="1">
                          <a:off x="1737" y="3059"/>
                          <a:ext cx="2520" cy="614"/>
                        </a:xfrm>
                        <a:prstGeom prst="line">
                          <a:avLst/>
                        </a:prstGeom>
                        <a:noFill/>
                        <a:ln w="9525">
                          <a:solidFill>
                            <a:schemeClr val="accent2"/>
                          </a:solidFill>
                          <a:round/>
                          <a:headEnd/>
                          <a:tailEnd/>
                        </a:ln>
                        <a:effectLst/>
                      </p:spPr>
                      <p:txBody>
                        <a:bodyPr/>
                        <a:lstStyle/>
                        <a:p>
                          <a:endParaRPr lang="en-US"/>
                        </a:p>
                      </p:txBody>
                    </p:sp>
                    <p:sp>
                      <p:nvSpPr>
                        <p:cNvPr id="8269" name="Line 77"/>
                        <p:cNvSpPr>
                          <a:spLocks noChangeShapeType="1"/>
                        </p:cNvSpPr>
                        <p:nvPr userDrawn="1"/>
                      </p:nvSpPr>
                      <p:spPr bwMode="hidden">
                        <a:xfrm rot="1678521">
                          <a:off x="1324" y="3150"/>
                          <a:ext cx="472" cy="1120"/>
                        </a:xfrm>
                        <a:prstGeom prst="line">
                          <a:avLst/>
                        </a:prstGeom>
                        <a:noFill/>
                        <a:ln w="9525">
                          <a:solidFill>
                            <a:schemeClr val="accent2"/>
                          </a:solidFill>
                          <a:round/>
                          <a:headEnd/>
                          <a:tailEnd/>
                        </a:ln>
                        <a:effectLst/>
                      </p:spPr>
                      <p:txBody>
                        <a:bodyPr/>
                        <a:lstStyle/>
                        <a:p>
                          <a:endParaRPr lang="en-US"/>
                        </a:p>
                      </p:txBody>
                    </p:sp>
                    <p:sp>
                      <p:nvSpPr>
                        <p:cNvPr id="8270" name="Line 78"/>
                        <p:cNvSpPr>
                          <a:spLocks noChangeShapeType="1"/>
                        </p:cNvSpPr>
                        <p:nvPr userDrawn="1"/>
                      </p:nvSpPr>
                      <p:spPr bwMode="hidden">
                        <a:xfrm rot="1678521" flipH="1">
                          <a:off x="1121" y="2961"/>
                          <a:ext cx="220" cy="1012"/>
                        </a:xfrm>
                        <a:prstGeom prst="line">
                          <a:avLst/>
                        </a:prstGeom>
                        <a:noFill/>
                        <a:ln w="9525">
                          <a:solidFill>
                            <a:schemeClr val="accent2"/>
                          </a:solidFill>
                          <a:round/>
                          <a:headEnd/>
                          <a:tailEnd/>
                        </a:ln>
                        <a:effectLst/>
                      </p:spPr>
                      <p:txBody>
                        <a:bodyPr/>
                        <a:lstStyle/>
                        <a:p>
                          <a:endParaRPr lang="en-US"/>
                        </a:p>
                      </p:txBody>
                    </p:sp>
                    <p:sp>
                      <p:nvSpPr>
                        <p:cNvPr id="8271" name="Line 79"/>
                        <p:cNvSpPr>
                          <a:spLocks noChangeShapeType="1"/>
                        </p:cNvSpPr>
                        <p:nvPr userDrawn="1"/>
                      </p:nvSpPr>
                      <p:spPr bwMode="hidden">
                        <a:xfrm rot="1678521" flipH="1">
                          <a:off x="1041" y="2935"/>
                          <a:ext cx="304" cy="990"/>
                        </a:xfrm>
                        <a:prstGeom prst="line">
                          <a:avLst/>
                        </a:prstGeom>
                        <a:noFill/>
                        <a:ln w="9525">
                          <a:solidFill>
                            <a:schemeClr val="accent2"/>
                          </a:solidFill>
                          <a:round/>
                          <a:headEnd/>
                          <a:tailEnd/>
                        </a:ln>
                        <a:effectLst/>
                      </p:spPr>
                      <p:txBody>
                        <a:bodyPr/>
                        <a:lstStyle/>
                        <a:p>
                          <a:endParaRPr lang="en-US"/>
                        </a:p>
                      </p:txBody>
                    </p:sp>
                    <p:sp>
                      <p:nvSpPr>
                        <p:cNvPr id="8272" name="Line 80"/>
                        <p:cNvSpPr>
                          <a:spLocks noChangeShapeType="1"/>
                        </p:cNvSpPr>
                        <p:nvPr userDrawn="1"/>
                      </p:nvSpPr>
                      <p:spPr bwMode="hidden">
                        <a:xfrm rot="1678521" flipH="1">
                          <a:off x="957" y="2910"/>
                          <a:ext cx="394" cy="971"/>
                        </a:xfrm>
                        <a:prstGeom prst="line">
                          <a:avLst/>
                        </a:prstGeom>
                        <a:noFill/>
                        <a:ln w="9525">
                          <a:solidFill>
                            <a:schemeClr val="accent2"/>
                          </a:solidFill>
                          <a:round/>
                          <a:headEnd/>
                          <a:tailEnd/>
                        </a:ln>
                        <a:effectLst/>
                      </p:spPr>
                      <p:txBody>
                        <a:bodyPr/>
                        <a:lstStyle/>
                        <a:p>
                          <a:endParaRPr lang="en-US"/>
                        </a:p>
                      </p:txBody>
                    </p:sp>
                    <p:sp>
                      <p:nvSpPr>
                        <p:cNvPr id="8273" name="Line 81"/>
                        <p:cNvSpPr>
                          <a:spLocks noChangeShapeType="1"/>
                        </p:cNvSpPr>
                        <p:nvPr userDrawn="1"/>
                      </p:nvSpPr>
                      <p:spPr bwMode="hidden">
                        <a:xfrm rot="1678521" flipH="1">
                          <a:off x="880" y="2885"/>
                          <a:ext cx="478" cy="943"/>
                        </a:xfrm>
                        <a:prstGeom prst="line">
                          <a:avLst/>
                        </a:prstGeom>
                        <a:noFill/>
                        <a:ln w="9525">
                          <a:solidFill>
                            <a:schemeClr val="accent2"/>
                          </a:solidFill>
                          <a:round/>
                          <a:headEnd/>
                          <a:tailEnd/>
                        </a:ln>
                        <a:effectLst/>
                      </p:spPr>
                      <p:txBody>
                        <a:bodyPr/>
                        <a:lstStyle/>
                        <a:p>
                          <a:endParaRPr lang="en-US"/>
                        </a:p>
                      </p:txBody>
                    </p:sp>
                    <p:sp>
                      <p:nvSpPr>
                        <p:cNvPr id="8274" name="Line 82"/>
                        <p:cNvSpPr>
                          <a:spLocks noChangeShapeType="1"/>
                        </p:cNvSpPr>
                        <p:nvPr userDrawn="1"/>
                      </p:nvSpPr>
                      <p:spPr bwMode="hidden">
                        <a:xfrm rot="1678521" flipH="1">
                          <a:off x="801" y="2863"/>
                          <a:ext cx="561" cy="910"/>
                        </a:xfrm>
                        <a:prstGeom prst="line">
                          <a:avLst/>
                        </a:prstGeom>
                        <a:noFill/>
                        <a:ln w="9525">
                          <a:solidFill>
                            <a:schemeClr val="accent2"/>
                          </a:solidFill>
                          <a:round/>
                          <a:headEnd/>
                          <a:tailEnd/>
                        </a:ln>
                        <a:effectLst/>
                      </p:spPr>
                      <p:txBody>
                        <a:bodyPr/>
                        <a:lstStyle/>
                        <a:p>
                          <a:endParaRPr lang="en-US"/>
                        </a:p>
                      </p:txBody>
                    </p:sp>
                    <p:sp>
                      <p:nvSpPr>
                        <p:cNvPr id="8275" name="Line 83"/>
                        <p:cNvSpPr>
                          <a:spLocks noChangeShapeType="1"/>
                        </p:cNvSpPr>
                        <p:nvPr userDrawn="1"/>
                      </p:nvSpPr>
                      <p:spPr bwMode="hidden">
                        <a:xfrm rot="1678521" flipH="1">
                          <a:off x="717" y="2836"/>
                          <a:ext cx="656" cy="878"/>
                        </a:xfrm>
                        <a:prstGeom prst="line">
                          <a:avLst/>
                        </a:prstGeom>
                        <a:noFill/>
                        <a:ln w="9525">
                          <a:solidFill>
                            <a:schemeClr val="accent2"/>
                          </a:solidFill>
                          <a:round/>
                          <a:headEnd/>
                          <a:tailEnd/>
                        </a:ln>
                        <a:effectLst/>
                      </p:spPr>
                      <p:txBody>
                        <a:bodyPr/>
                        <a:lstStyle/>
                        <a:p>
                          <a:endParaRPr lang="en-US"/>
                        </a:p>
                      </p:txBody>
                    </p:sp>
                    <p:sp>
                      <p:nvSpPr>
                        <p:cNvPr id="8276" name="Line 84"/>
                        <p:cNvSpPr>
                          <a:spLocks noChangeShapeType="1"/>
                        </p:cNvSpPr>
                        <p:nvPr userDrawn="1"/>
                      </p:nvSpPr>
                      <p:spPr bwMode="hidden">
                        <a:xfrm rot="1678521" flipH="1">
                          <a:off x="631" y="2810"/>
                          <a:ext cx="752" cy="842"/>
                        </a:xfrm>
                        <a:prstGeom prst="line">
                          <a:avLst/>
                        </a:prstGeom>
                        <a:noFill/>
                        <a:ln w="9525">
                          <a:solidFill>
                            <a:schemeClr val="accent2"/>
                          </a:solidFill>
                          <a:round/>
                          <a:headEnd/>
                          <a:tailEnd/>
                        </a:ln>
                        <a:effectLst/>
                      </p:spPr>
                      <p:txBody>
                        <a:bodyPr/>
                        <a:lstStyle/>
                        <a:p>
                          <a:endParaRPr lang="en-US"/>
                        </a:p>
                      </p:txBody>
                    </p:sp>
                    <p:sp>
                      <p:nvSpPr>
                        <p:cNvPr id="8277" name="Line 85"/>
                        <p:cNvSpPr>
                          <a:spLocks noChangeShapeType="1"/>
                        </p:cNvSpPr>
                        <p:nvPr userDrawn="1"/>
                      </p:nvSpPr>
                      <p:spPr bwMode="hidden">
                        <a:xfrm rot="1678521" flipH="1">
                          <a:off x="462" y="2758"/>
                          <a:ext cx="946" cy="751"/>
                        </a:xfrm>
                        <a:prstGeom prst="line">
                          <a:avLst/>
                        </a:prstGeom>
                        <a:noFill/>
                        <a:ln w="9525">
                          <a:solidFill>
                            <a:schemeClr val="accent2"/>
                          </a:solidFill>
                          <a:round/>
                          <a:headEnd/>
                          <a:tailEnd/>
                        </a:ln>
                        <a:effectLst/>
                      </p:spPr>
                      <p:txBody>
                        <a:bodyPr/>
                        <a:lstStyle/>
                        <a:p>
                          <a:endParaRPr lang="en-US"/>
                        </a:p>
                      </p:txBody>
                    </p:sp>
                    <p:sp>
                      <p:nvSpPr>
                        <p:cNvPr id="8278" name="Line 86"/>
                        <p:cNvSpPr>
                          <a:spLocks noChangeShapeType="1"/>
                        </p:cNvSpPr>
                        <p:nvPr userDrawn="1"/>
                      </p:nvSpPr>
                      <p:spPr bwMode="hidden">
                        <a:xfrm rot="1678521" flipH="1">
                          <a:off x="365" y="2729"/>
                          <a:ext cx="1058" cy="696"/>
                        </a:xfrm>
                        <a:prstGeom prst="line">
                          <a:avLst/>
                        </a:prstGeom>
                        <a:noFill/>
                        <a:ln w="9525">
                          <a:solidFill>
                            <a:schemeClr val="accent2"/>
                          </a:solidFill>
                          <a:round/>
                          <a:headEnd/>
                          <a:tailEnd/>
                        </a:ln>
                        <a:effectLst/>
                      </p:spPr>
                      <p:txBody>
                        <a:bodyPr/>
                        <a:lstStyle/>
                        <a:p>
                          <a:endParaRPr lang="en-US"/>
                        </a:p>
                      </p:txBody>
                    </p:sp>
                    <p:sp>
                      <p:nvSpPr>
                        <p:cNvPr id="8279" name="Line 87"/>
                        <p:cNvSpPr>
                          <a:spLocks noChangeShapeType="1"/>
                        </p:cNvSpPr>
                        <p:nvPr userDrawn="1"/>
                      </p:nvSpPr>
                      <p:spPr bwMode="hidden">
                        <a:xfrm rot="1678521" flipH="1">
                          <a:off x="265" y="2697"/>
                          <a:ext cx="1174" cy="636"/>
                        </a:xfrm>
                        <a:prstGeom prst="line">
                          <a:avLst/>
                        </a:prstGeom>
                        <a:noFill/>
                        <a:ln w="9525">
                          <a:solidFill>
                            <a:schemeClr val="accent2"/>
                          </a:solidFill>
                          <a:round/>
                          <a:headEnd/>
                          <a:tailEnd/>
                        </a:ln>
                        <a:effectLst/>
                      </p:spPr>
                      <p:txBody>
                        <a:bodyPr/>
                        <a:lstStyle/>
                        <a:p>
                          <a:endParaRPr lang="en-US"/>
                        </a:p>
                      </p:txBody>
                    </p:sp>
                    <p:sp>
                      <p:nvSpPr>
                        <p:cNvPr id="8280" name="Line 88"/>
                        <p:cNvSpPr>
                          <a:spLocks noChangeShapeType="1"/>
                        </p:cNvSpPr>
                        <p:nvPr userDrawn="1"/>
                      </p:nvSpPr>
                      <p:spPr bwMode="hidden">
                        <a:xfrm rot="1678521" flipH="1">
                          <a:off x="55" y="2632"/>
                          <a:ext cx="1431" cy="481"/>
                        </a:xfrm>
                        <a:prstGeom prst="line">
                          <a:avLst/>
                        </a:prstGeom>
                        <a:noFill/>
                        <a:ln w="9525">
                          <a:solidFill>
                            <a:schemeClr val="accent2"/>
                          </a:solidFill>
                          <a:round/>
                          <a:headEnd/>
                          <a:tailEnd/>
                        </a:ln>
                        <a:effectLst/>
                      </p:spPr>
                      <p:txBody>
                        <a:bodyPr/>
                        <a:lstStyle/>
                        <a:p>
                          <a:endParaRPr lang="en-US"/>
                        </a:p>
                      </p:txBody>
                    </p:sp>
                    <p:sp>
                      <p:nvSpPr>
                        <p:cNvPr id="8281" name="Line 89"/>
                        <p:cNvSpPr>
                          <a:spLocks noChangeShapeType="1"/>
                        </p:cNvSpPr>
                        <p:nvPr userDrawn="1"/>
                      </p:nvSpPr>
                      <p:spPr bwMode="hidden">
                        <a:xfrm rot="1678521" flipH="1">
                          <a:off x="-1" y="2607"/>
                          <a:ext cx="1513" cy="371"/>
                        </a:xfrm>
                        <a:prstGeom prst="line">
                          <a:avLst/>
                        </a:prstGeom>
                        <a:noFill/>
                        <a:ln w="9525">
                          <a:solidFill>
                            <a:schemeClr val="accent2"/>
                          </a:solidFill>
                          <a:round/>
                          <a:headEnd/>
                          <a:tailEnd/>
                        </a:ln>
                        <a:effectLst/>
                      </p:spPr>
                      <p:txBody>
                        <a:bodyPr/>
                        <a:lstStyle/>
                        <a:p>
                          <a:endParaRPr lang="en-US"/>
                        </a:p>
                      </p:txBody>
                    </p:sp>
                    <p:sp>
                      <p:nvSpPr>
                        <p:cNvPr id="8282" name="Line 90"/>
                        <p:cNvSpPr>
                          <a:spLocks noChangeShapeType="1"/>
                        </p:cNvSpPr>
                        <p:nvPr userDrawn="1"/>
                      </p:nvSpPr>
                      <p:spPr bwMode="hidden">
                        <a:xfrm rot="1678521" flipH="1">
                          <a:off x="-72" y="2570"/>
                          <a:ext cx="1648" cy="107"/>
                        </a:xfrm>
                        <a:prstGeom prst="line">
                          <a:avLst/>
                        </a:prstGeom>
                        <a:noFill/>
                        <a:ln w="9525">
                          <a:solidFill>
                            <a:schemeClr val="accent2"/>
                          </a:solidFill>
                          <a:round/>
                          <a:headEnd/>
                          <a:tailEnd/>
                        </a:ln>
                        <a:effectLst/>
                      </p:spPr>
                      <p:txBody>
                        <a:bodyPr/>
                        <a:lstStyle/>
                        <a:p>
                          <a:endParaRPr lang="en-US"/>
                        </a:p>
                      </p:txBody>
                    </p:sp>
                    <p:sp>
                      <p:nvSpPr>
                        <p:cNvPr id="8283" name="Line 91"/>
                        <p:cNvSpPr>
                          <a:spLocks noChangeShapeType="1"/>
                        </p:cNvSpPr>
                        <p:nvPr userDrawn="1"/>
                      </p:nvSpPr>
                      <p:spPr bwMode="hidden">
                        <a:xfrm rot="1678521" flipH="1" flipV="1">
                          <a:off x="-237" y="1095"/>
                          <a:ext cx="2219" cy="1364"/>
                        </a:xfrm>
                        <a:prstGeom prst="line">
                          <a:avLst/>
                        </a:prstGeom>
                        <a:noFill/>
                        <a:ln w="9525">
                          <a:solidFill>
                            <a:schemeClr val="accent2"/>
                          </a:solidFill>
                          <a:round/>
                          <a:headEnd/>
                          <a:tailEnd/>
                        </a:ln>
                        <a:effectLst/>
                      </p:spPr>
                      <p:txBody>
                        <a:bodyPr/>
                        <a:lstStyle/>
                        <a:p>
                          <a:endParaRPr lang="en-US"/>
                        </a:p>
                      </p:txBody>
                    </p:sp>
                    <p:sp>
                      <p:nvSpPr>
                        <p:cNvPr id="8284" name="Line 92"/>
                        <p:cNvSpPr>
                          <a:spLocks noChangeShapeType="1"/>
                        </p:cNvSpPr>
                        <p:nvPr userDrawn="1"/>
                      </p:nvSpPr>
                      <p:spPr bwMode="hidden">
                        <a:xfrm rot="1678521" flipH="1" flipV="1">
                          <a:off x="-43" y="962"/>
                          <a:ext cx="2071" cy="1541"/>
                        </a:xfrm>
                        <a:prstGeom prst="line">
                          <a:avLst/>
                        </a:prstGeom>
                        <a:noFill/>
                        <a:ln w="9525">
                          <a:solidFill>
                            <a:schemeClr val="accent2"/>
                          </a:solidFill>
                          <a:round/>
                          <a:headEnd/>
                          <a:tailEnd/>
                        </a:ln>
                        <a:effectLst/>
                      </p:spPr>
                      <p:txBody>
                        <a:bodyPr/>
                        <a:lstStyle/>
                        <a:p>
                          <a:endParaRPr lang="en-US"/>
                        </a:p>
                      </p:txBody>
                    </p:sp>
                    <p:sp>
                      <p:nvSpPr>
                        <p:cNvPr id="8285" name="Line 93"/>
                        <p:cNvSpPr>
                          <a:spLocks noChangeShapeType="1"/>
                        </p:cNvSpPr>
                        <p:nvPr userDrawn="1"/>
                      </p:nvSpPr>
                      <p:spPr bwMode="hidden">
                        <a:xfrm rot="1678521" flipH="1" flipV="1">
                          <a:off x="418" y="826"/>
                          <a:ext cx="1672" cy="1780"/>
                        </a:xfrm>
                        <a:prstGeom prst="line">
                          <a:avLst/>
                        </a:prstGeom>
                        <a:noFill/>
                        <a:ln w="9525">
                          <a:solidFill>
                            <a:schemeClr val="accent2"/>
                          </a:solidFill>
                          <a:round/>
                          <a:headEnd/>
                          <a:tailEnd/>
                        </a:ln>
                        <a:effectLst/>
                      </p:spPr>
                      <p:txBody>
                        <a:bodyPr/>
                        <a:lstStyle/>
                        <a:p>
                          <a:endParaRPr lang="en-US"/>
                        </a:p>
                      </p:txBody>
                    </p:sp>
                    <p:sp>
                      <p:nvSpPr>
                        <p:cNvPr id="8286" name="Line 94"/>
                        <p:cNvSpPr>
                          <a:spLocks noChangeShapeType="1"/>
                        </p:cNvSpPr>
                        <p:nvPr userDrawn="1"/>
                      </p:nvSpPr>
                      <p:spPr bwMode="hidden">
                        <a:xfrm rot="1678521" flipH="1" flipV="1">
                          <a:off x="634" y="808"/>
                          <a:ext cx="1473" cy="1852"/>
                        </a:xfrm>
                        <a:prstGeom prst="line">
                          <a:avLst/>
                        </a:prstGeom>
                        <a:noFill/>
                        <a:ln w="9525">
                          <a:solidFill>
                            <a:schemeClr val="accent2"/>
                          </a:solidFill>
                          <a:round/>
                          <a:headEnd/>
                          <a:tailEnd/>
                        </a:ln>
                        <a:effectLst/>
                      </p:spPr>
                      <p:txBody>
                        <a:bodyPr/>
                        <a:lstStyle/>
                        <a:p>
                          <a:endParaRPr lang="en-US"/>
                        </a:p>
                      </p:txBody>
                    </p:sp>
                    <p:sp>
                      <p:nvSpPr>
                        <p:cNvPr id="8287" name="Line 95"/>
                        <p:cNvSpPr>
                          <a:spLocks noChangeShapeType="1"/>
                        </p:cNvSpPr>
                        <p:nvPr userDrawn="1"/>
                      </p:nvSpPr>
                      <p:spPr bwMode="hidden">
                        <a:xfrm rot="1678521" flipH="1" flipV="1">
                          <a:off x="1094" y="827"/>
                          <a:ext cx="1030" cy="1945"/>
                        </a:xfrm>
                        <a:prstGeom prst="line">
                          <a:avLst/>
                        </a:prstGeom>
                        <a:noFill/>
                        <a:ln w="9525">
                          <a:solidFill>
                            <a:schemeClr val="accent2"/>
                          </a:solidFill>
                          <a:round/>
                          <a:headEnd/>
                          <a:tailEnd/>
                        </a:ln>
                        <a:effectLst/>
                      </p:spPr>
                      <p:txBody>
                        <a:bodyPr/>
                        <a:lstStyle/>
                        <a:p>
                          <a:endParaRPr lang="en-US"/>
                        </a:p>
                      </p:txBody>
                    </p:sp>
                    <p:sp>
                      <p:nvSpPr>
                        <p:cNvPr id="8288" name="Line 96"/>
                        <p:cNvSpPr>
                          <a:spLocks noChangeShapeType="1"/>
                        </p:cNvSpPr>
                        <p:nvPr userDrawn="1"/>
                      </p:nvSpPr>
                      <p:spPr bwMode="hidden">
                        <a:xfrm rot="1678521" flipH="1" flipV="1">
                          <a:off x="1302" y="857"/>
                          <a:ext cx="829" cy="1970"/>
                        </a:xfrm>
                        <a:prstGeom prst="line">
                          <a:avLst/>
                        </a:prstGeom>
                        <a:noFill/>
                        <a:ln w="9525">
                          <a:solidFill>
                            <a:schemeClr val="accent2"/>
                          </a:solidFill>
                          <a:round/>
                          <a:headEnd/>
                          <a:tailEnd/>
                        </a:ln>
                        <a:effectLst/>
                      </p:spPr>
                      <p:txBody>
                        <a:bodyPr/>
                        <a:lstStyle/>
                        <a:p>
                          <a:endParaRPr lang="en-US"/>
                        </a:p>
                      </p:txBody>
                    </p:sp>
                    <p:sp>
                      <p:nvSpPr>
                        <p:cNvPr id="8289" name="Line 97"/>
                        <p:cNvSpPr>
                          <a:spLocks noChangeShapeType="1"/>
                        </p:cNvSpPr>
                        <p:nvPr userDrawn="1"/>
                      </p:nvSpPr>
                      <p:spPr bwMode="hidden">
                        <a:xfrm rot="1678521" flipH="1" flipV="1">
                          <a:off x="1496" y="901"/>
                          <a:ext cx="633" cy="1978"/>
                        </a:xfrm>
                        <a:prstGeom prst="line">
                          <a:avLst/>
                        </a:prstGeom>
                        <a:noFill/>
                        <a:ln w="9525">
                          <a:solidFill>
                            <a:schemeClr val="accent2"/>
                          </a:solidFill>
                          <a:round/>
                          <a:headEnd/>
                          <a:tailEnd/>
                        </a:ln>
                        <a:effectLst/>
                      </p:spPr>
                      <p:txBody>
                        <a:bodyPr/>
                        <a:lstStyle/>
                        <a:p>
                          <a:endParaRPr lang="en-US"/>
                        </a:p>
                      </p:txBody>
                    </p:sp>
                    <p:sp>
                      <p:nvSpPr>
                        <p:cNvPr id="8290" name="Line 98"/>
                        <p:cNvSpPr>
                          <a:spLocks noChangeShapeType="1"/>
                        </p:cNvSpPr>
                        <p:nvPr userDrawn="1"/>
                      </p:nvSpPr>
                      <p:spPr bwMode="hidden">
                        <a:xfrm rot="1678521" flipH="1" flipV="1">
                          <a:off x="1679" y="952"/>
                          <a:ext cx="447" cy="1978"/>
                        </a:xfrm>
                        <a:prstGeom prst="line">
                          <a:avLst/>
                        </a:prstGeom>
                        <a:noFill/>
                        <a:ln w="9525">
                          <a:solidFill>
                            <a:schemeClr val="accent2"/>
                          </a:solidFill>
                          <a:round/>
                          <a:headEnd/>
                          <a:tailEnd/>
                        </a:ln>
                        <a:effectLst/>
                      </p:spPr>
                      <p:txBody>
                        <a:bodyPr/>
                        <a:lstStyle/>
                        <a:p>
                          <a:endParaRPr lang="en-US"/>
                        </a:p>
                      </p:txBody>
                    </p:sp>
                    <p:sp>
                      <p:nvSpPr>
                        <p:cNvPr id="8291" name="Line 99"/>
                        <p:cNvSpPr>
                          <a:spLocks noChangeShapeType="1"/>
                        </p:cNvSpPr>
                        <p:nvPr userDrawn="1"/>
                      </p:nvSpPr>
                      <p:spPr bwMode="hidden">
                        <a:xfrm rot="1678521" flipH="1" flipV="1">
                          <a:off x="1859" y="1013"/>
                          <a:ext cx="261" cy="1962"/>
                        </a:xfrm>
                        <a:prstGeom prst="line">
                          <a:avLst/>
                        </a:prstGeom>
                        <a:noFill/>
                        <a:ln w="9525">
                          <a:solidFill>
                            <a:schemeClr val="accent2"/>
                          </a:solidFill>
                          <a:round/>
                          <a:headEnd/>
                          <a:tailEnd/>
                        </a:ln>
                        <a:effectLst/>
                      </p:spPr>
                      <p:txBody>
                        <a:bodyPr/>
                        <a:lstStyle/>
                        <a:p>
                          <a:endParaRPr lang="en-US"/>
                        </a:p>
                      </p:txBody>
                    </p:sp>
                  </p:grpSp>
                </p:grpSp>
              </p:grpSp>
            </p:grpSp>
          </p:grpSp>
          <p:grpSp>
            <p:nvGrpSpPr>
              <p:cNvPr id="8292" name="Group 100"/>
              <p:cNvGrpSpPr>
                <a:grpSpLocks/>
              </p:cNvGrpSpPr>
              <p:nvPr userDrawn="1"/>
            </p:nvGrpSpPr>
            <p:grpSpPr bwMode="auto">
              <a:xfrm>
                <a:off x="402" y="1454"/>
                <a:ext cx="2787" cy="2866"/>
                <a:chOff x="2" y="1454"/>
                <a:chExt cx="2787" cy="2866"/>
              </a:xfrm>
            </p:grpSpPr>
            <p:sp>
              <p:nvSpPr>
                <p:cNvPr id="8293" name="Line 101"/>
                <p:cNvSpPr>
                  <a:spLocks noChangeShapeType="1"/>
                </p:cNvSpPr>
                <p:nvPr userDrawn="1"/>
              </p:nvSpPr>
              <p:spPr bwMode="hidden">
                <a:xfrm rot="1678521" flipV="1">
                  <a:off x="2057" y="1454"/>
                  <a:ext cx="732" cy="1778"/>
                </a:xfrm>
                <a:prstGeom prst="line">
                  <a:avLst/>
                </a:prstGeom>
                <a:noFill/>
                <a:ln w="9525">
                  <a:solidFill>
                    <a:schemeClr val="accent2"/>
                  </a:solidFill>
                  <a:round/>
                  <a:headEnd/>
                  <a:tailEnd/>
                </a:ln>
                <a:effectLst/>
              </p:spPr>
              <p:txBody>
                <a:bodyPr/>
                <a:lstStyle/>
                <a:p>
                  <a:endParaRPr lang="en-US"/>
                </a:p>
              </p:txBody>
            </p:sp>
            <p:sp>
              <p:nvSpPr>
                <p:cNvPr id="8294" name="Line 102"/>
                <p:cNvSpPr>
                  <a:spLocks noChangeShapeType="1"/>
                </p:cNvSpPr>
                <p:nvPr userDrawn="1"/>
              </p:nvSpPr>
              <p:spPr bwMode="hidden">
                <a:xfrm flipH="1" flipV="1">
                  <a:off x="870" y="3854"/>
                  <a:ext cx="223" cy="463"/>
                </a:xfrm>
                <a:prstGeom prst="line">
                  <a:avLst/>
                </a:prstGeom>
                <a:noFill/>
                <a:ln w="19050">
                  <a:solidFill>
                    <a:schemeClr val="accent2"/>
                  </a:solidFill>
                  <a:round/>
                  <a:headEnd/>
                  <a:tailEnd/>
                </a:ln>
                <a:effectLst/>
              </p:spPr>
              <p:txBody>
                <a:bodyPr/>
                <a:lstStyle/>
                <a:p>
                  <a:endParaRPr lang="en-US"/>
                </a:p>
              </p:txBody>
            </p:sp>
            <p:grpSp>
              <p:nvGrpSpPr>
                <p:cNvPr id="8295" name="Group 103"/>
                <p:cNvGrpSpPr>
                  <a:grpSpLocks/>
                </p:cNvGrpSpPr>
                <p:nvPr userDrawn="1"/>
              </p:nvGrpSpPr>
              <p:grpSpPr bwMode="auto">
                <a:xfrm>
                  <a:off x="2" y="2738"/>
                  <a:ext cx="1317" cy="1582"/>
                  <a:chOff x="2" y="2738"/>
                  <a:chExt cx="1317" cy="1582"/>
                </a:xfrm>
              </p:grpSpPr>
              <p:sp>
                <p:nvSpPr>
                  <p:cNvPr id="8296" name="Line 104"/>
                  <p:cNvSpPr>
                    <a:spLocks noChangeShapeType="1"/>
                  </p:cNvSpPr>
                  <p:nvPr userDrawn="1"/>
                </p:nvSpPr>
                <p:spPr bwMode="hidden">
                  <a:xfrm flipH="1">
                    <a:off x="697" y="3855"/>
                    <a:ext cx="173" cy="187"/>
                  </a:xfrm>
                  <a:prstGeom prst="line">
                    <a:avLst/>
                  </a:prstGeom>
                  <a:noFill/>
                  <a:ln w="19050">
                    <a:solidFill>
                      <a:schemeClr val="accent2"/>
                    </a:solidFill>
                    <a:round/>
                    <a:headEnd/>
                    <a:tailEnd/>
                  </a:ln>
                  <a:effectLst/>
                </p:spPr>
                <p:txBody>
                  <a:bodyPr/>
                  <a:lstStyle/>
                  <a:p>
                    <a:endParaRPr lang="en-US"/>
                  </a:p>
                </p:txBody>
              </p:sp>
              <p:sp>
                <p:nvSpPr>
                  <p:cNvPr id="8297" name="Freeform 105"/>
                  <p:cNvSpPr>
                    <a:spLocks/>
                  </p:cNvSpPr>
                  <p:nvPr userDrawn="1"/>
                </p:nvSpPr>
                <p:spPr bwMode="hidden">
                  <a:xfrm>
                    <a:off x="2" y="3218"/>
                    <a:ext cx="1006" cy="1102"/>
                  </a:xfrm>
                  <a:custGeom>
                    <a:avLst/>
                    <a:gdLst/>
                    <a:ahLst/>
                    <a:cxnLst>
                      <a:cxn ang="0">
                        <a:pos x="1006" y="1102"/>
                      </a:cxn>
                      <a:cxn ang="0">
                        <a:pos x="696" y="823"/>
                      </a:cxn>
                      <a:cxn ang="0">
                        <a:pos x="333" y="447"/>
                      </a:cxn>
                      <a:cxn ang="0">
                        <a:pos x="51" y="76"/>
                      </a:cxn>
                      <a:cxn ang="0">
                        <a:pos x="0" y="0"/>
                      </a:cxn>
                    </a:cxnLst>
                    <a:rect l="0" t="0" r="r" b="b"/>
                    <a:pathLst>
                      <a:path w="1006" h="1102">
                        <a:moveTo>
                          <a:pt x="1006" y="1102"/>
                        </a:moveTo>
                        <a:lnTo>
                          <a:pt x="696" y="823"/>
                        </a:lnTo>
                        <a:lnTo>
                          <a:pt x="333" y="447"/>
                        </a:lnTo>
                        <a:lnTo>
                          <a:pt x="51" y="76"/>
                        </a:lnTo>
                        <a:lnTo>
                          <a:pt x="0" y="0"/>
                        </a:lnTo>
                      </a:path>
                    </a:pathLst>
                  </a:custGeom>
                  <a:noFill/>
                  <a:ln w="19050" cmpd="sng">
                    <a:solidFill>
                      <a:schemeClr val="accent2"/>
                    </a:solidFill>
                    <a:round/>
                    <a:headEnd type="none" w="med" len="med"/>
                    <a:tailEnd type="none" w="med" len="med"/>
                  </a:ln>
                  <a:effectLst/>
                </p:spPr>
                <p:txBody>
                  <a:bodyPr/>
                  <a:lstStyle/>
                  <a:p>
                    <a:endParaRPr lang="en-US"/>
                  </a:p>
                </p:txBody>
              </p:sp>
              <p:sp>
                <p:nvSpPr>
                  <p:cNvPr id="8298" name="Line 106"/>
                  <p:cNvSpPr>
                    <a:spLocks noChangeShapeType="1"/>
                  </p:cNvSpPr>
                  <p:nvPr userDrawn="1"/>
                </p:nvSpPr>
                <p:spPr bwMode="hidden">
                  <a:xfrm flipH="1">
                    <a:off x="1242" y="4231"/>
                    <a:ext cx="77" cy="88"/>
                  </a:xfrm>
                  <a:prstGeom prst="line">
                    <a:avLst/>
                  </a:prstGeom>
                  <a:noFill/>
                  <a:ln w="19050">
                    <a:solidFill>
                      <a:schemeClr val="accent2"/>
                    </a:solidFill>
                    <a:round/>
                    <a:headEnd/>
                    <a:tailEnd/>
                  </a:ln>
                  <a:effectLst/>
                </p:spPr>
                <p:txBody>
                  <a:bodyPr/>
                  <a:lstStyle/>
                  <a:p>
                    <a:endParaRPr lang="en-US"/>
                  </a:p>
                </p:txBody>
              </p:sp>
              <p:sp>
                <p:nvSpPr>
                  <p:cNvPr id="8299" name="Line 107"/>
                  <p:cNvSpPr>
                    <a:spLocks noChangeShapeType="1"/>
                  </p:cNvSpPr>
                  <p:nvPr userDrawn="1"/>
                </p:nvSpPr>
                <p:spPr bwMode="hidden">
                  <a:xfrm flipH="1" flipV="1">
                    <a:off x="340" y="3668"/>
                    <a:ext cx="532" cy="185"/>
                  </a:xfrm>
                  <a:prstGeom prst="line">
                    <a:avLst/>
                  </a:prstGeom>
                  <a:noFill/>
                  <a:ln w="19050">
                    <a:solidFill>
                      <a:schemeClr val="accent2"/>
                    </a:solidFill>
                    <a:round/>
                    <a:headEnd/>
                    <a:tailEnd/>
                  </a:ln>
                  <a:effectLst/>
                </p:spPr>
                <p:txBody>
                  <a:bodyPr/>
                  <a:lstStyle/>
                  <a:p>
                    <a:endParaRPr lang="en-US"/>
                  </a:p>
                </p:txBody>
              </p:sp>
              <p:sp>
                <p:nvSpPr>
                  <p:cNvPr id="8300" name="Line 108"/>
                  <p:cNvSpPr>
                    <a:spLocks noChangeShapeType="1"/>
                  </p:cNvSpPr>
                  <p:nvPr userDrawn="1"/>
                </p:nvSpPr>
                <p:spPr bwMode="hidden">
                  <a:xfrm flipH="1" flipV="1">
                    <a:off x="237" y="3101"/>
                    <a:ext cx="101" cy="567"/>
                  </a:xfrm>
                  <a:prstGeom prst="line">
                    <a:avLst/>
                  </a:prstGeom>
                  <a:noFill/>
                  <a:ln w="19050">
                    <a:solidFill>
                      <a:schemeClr val="accent2"/>
                    </a:solidFill>
                    <a:round/>
                    <a:headEnd/>
                    <a:tailEnd/>
                  </a:ln>
                  <a:effectLst/>
                </p:spPr>
                <p:txBody>
                  <a:bodyPr/>
                  <a:lstStyle/>
                  <a:p>
                    <a:endParaRPr lang="en-US"/>
                  </a:p>
                </p:txBody>
              </p:sp>
              <p:sp>
                <p:nvSpPr>
                  <p:cNvPr id="8301" name="Line 109"/>
                  <p:cNvSpPr>
                    <a:spLocks noChangeShapeType="1"/>
                  </p:cNvSpPr>
                  <p:nvPr userDrawn="1"/>
                </p:nvSpPr>
                <p:spPr bwMode="hidden">
                  <a:xfrm flipH="1" flipV="1">
                    <a:off x="2" y="3009"/>
                    <a:ext cx="235" cy="92"/>
                  </a:xfrm>
                  <a:prstGeom prst="line">
                    <a:avLst/>
                  </a:prstGeom>
                  <a:noFill/>
                  <a:ln w="19050">
                    <a:solidFill>
                      <a:schemeClr val="accent2"/>
                    </a:solidFill>
                    <a:round/>
                    <a:headEnd/>
                    <a:tailEnd/>
                  </a:ln>
                  <a:effectLst/>
                </p:spPr>
                <p:txBody>
                  <a:bodyPr/>
                  <a:lstStyle/>
                  <a:p>
                    <a:endParaRPr lang="en-US"/>
                  </a:p>
                </p:txBody>
              </p:sp>
              <p:sp>
                <p:nvSpPr>
                  <p:cNvPr id="8302" name="Line 110"/>
                  <p:cNvSpPr>
                    <a:spLocks noChangeShapeType="1"/>
                  </p:cNvSpPr>
                  <p:nvPr userDrawn="1"/>
                </p:nvSpPr>
                <p:spPr bwMode="hidden">
                  <a:xfrm flipV="1">
                    <a:off x="54" y="3101"/>
                    <a:ext cx="182" cy="194"/>
                  </a:xfrm>
                  <a:prstGeom prst="line">
                    <a:avLst/>
                  </a:prstGeom>
                  <a:noFill/>
                  <a:ln w="19050">
                    <a:solidFill>
                      <a:schemeClr val="accent2"/>
                    </a:solidFill>
                    <a:round/>
                    <a:headEnd/>
                    <a:tailEnd/>
                  </a:ln>
                  <a:effectLst/>
                </p:spPr>
                <p:txBody>
                  <a:bodyPr/>
                  <a:lstStyle/>
                  <a:p>
                    <a:endParaRPr lang="en-US"/>
                  </a:p>
                </p:txBody>
              </p:sp>
              <p:sp>
                <p:nvSpPr>
                  <p:cNvPr id="8303" name="Line 111"/>
                  <p:cNvSpPr>
                    <a:spLocks noChangeShapeType="1"/>
                  </p:cNvSpPr>
                  <p:nvPr userDrawn="1"/>
                </p:nvSpPr>
                <p:spPr bwMode="hidden">
                  <a:xfrm flipH="1">
                    <a:off x="336" y="3476"/>
                    <a:ext cx="176" cy="192"/>
                  </a:xfrm>
                  <a:prstGeom prst="line">
                    <a:avLst/>
                  </a:prstGeom>
                  <a:noFill/>
                  <a:ln w="19050">
                    <a:solidFill>
                      <a:schemeClr val="accent2"/>
                    </a:solidFill>
                    <a:round/>
                    <a:headEnd/>
                    <a:tailEnd/>
                  </a:ln>
                  <a:effectLst/>
                </p:spPr>
                <p:txBody>
                  <a:bodyPr/>
                  <a:lstStyle/>
                  <a:p>
                    <a:endParaRPr lang="en-US"/>
                  </a:p>
                </p:txBody>
              </p:sp>
              <p:sp>
                <p:nvSpPr>
                  <p:cNvPr id="8304" name="Line 112"/>
                  <p:cNvSpPr>
                    <a:spLocks noChangeShapeType="1"/>
                  </p:cNvSpPr>
                  <p:nvPr userDrawn="1"/>
                </p:nvSpPr>
                <p:spPr bwMode="hidden">
                  <a:xfrm flipV="1">
                    <a:off x="3" y="2738"/>
                    <a:ext cx="14" cy="23"/>
                  </a:xfrm>
                  <a:prstGeom prst="line">
                    <a:avLst/>
                  </a:prstGeom>
                  <a:noFill/>
                  <a:ln w="19050">
                    <a:solidFill>
                      <a:schemeClr val="accent2"/>
                    </a:solidFill>
                    <a:round/>
                    <a:headEnd/>
                    <a:tailEnd/>
                  </a:ln>
                  <a:effectLst/>
                </p:spPr>
                <p:txBody>
                  <a:bodyPr/>
                  <a:lstStyle/>
                  <a:p>
                    <a:endParaRPr lang="en-US"/>
                  </a:p>
                </p:txBody>
              </p:sp>
            </p:grpSp>
          </p:grpSp>
        </p:grpSp>
        <p:grpSp>
          <p:nvGrpSpPr>
            <p:cNvPr id="8305" name="Group 113"/>
            <p:cNvGrpSpPr>
              <a:grpSpLocks/>
            </p:cNvGrpSpPr>
            <p:nvPr userDrawn="1"/>
          </p:nvGrpSpPr>
          <p:grpSpPr bwMode="auto">
            <a:xfrm>
              <a:off x="16" y="1326"/>
              <a:ext cx="3325" cy="2948"/>
              <a:chOff x="16" y="1326"/>
              <a:chExt cx="3325" cy="2948"/>
            </a:xfrm>
          </p:grpSpPr>
          <p:sp>
            <p:nvSpPr>
              <p:cNvPr id="8306" name="Freeform 114"/>
              <p:cNvSpPr>
                <a:spLocks/>
              </p:cNvSpPr>
              <p:nvPr/>
            </p:nvSpPr>
            <p:spPr bwMode="hidden">
              <a:xfrm>
                <a:off x="16" y="2656"/>
                <a:ext cx="1440" cy="1618"/>
              </a:xfrm>
              <a:custGeom>
                <a:avLst/>
                <a:gdLst/>
                <a:ahLst/>
                <a:cxnLst>
                  <a:cxn ang="0">
                    <a:pos x="873" y="1150"/>
                  </a:cxn>
                  <a:cxn ang="0">
                    <a:pos x="741" y="1019"/>
                  </a:cxn>
                  <a:cxn ang="0">
                    <a:pos x="610" y="875"/>
                  </a:cxn>
                  <a:cxn ang="0">
                    <a:pos x="490" y="737"/>
                  </a:cxn>
                  <a:cxn ang="0">
                    <a:pos x="377" y="593"/>
                  </a:cxn>
                  <a:cxn ang="0">
                    <a:pos x="275" y="443"/>
                  </a:cxn>
                  <a:cxn ang="0">
                    <a:pos x="173" y="299"/>
                  </a:cxn>
                  <a:cxn ang="0">
                    <a:pos x="84" y="149"/>
                  </a:cxn>
                  <a:cxn ang="0">
                    <a:pos x="0" y="0"/>
                  </a:cxn>
                  <a:cxn ang="0">
                    <a:pos x="0" y="11"/>
                  </a:cxn>
                  <a:cxn ang="0">
                    <a:pos x="84" y="155"/>
                  </a:cxn>
                  <a:cxn ang="0">
                    <a:pos x="173" y="305"/>
                  </a:cxn>
                  <a:cxn ang="0">
                    <a:pos x="269" y="449"/>
                  </a:cxn>
                  <a:cxn ang="0">
                    <a:pos x="377" y="593"/>
                  </a:cxn>
                  <a:cxn ang="0">
                    <a:pos x="490" y="737"/>
                  </a:cxn>
                  <a:cxn ang="0">
                    <a:pos x="610" y="881"/>
                  </a:cxn>
                  <a:cxn ang="0">
                    <a:pos x="735" y="1019"/>
                  </a:cxn>
                  <a:cxn ang="0">
                    <a:pos x="873" y="1150"/>
                  </a:cxn>
                  <a:cxn ang="0">
                    <a:pos x="1010" y="1276"/>
                  </a:cxn>
                  <a:cxn ang="0">
                    <a:pos x="1148" y="1396"/>
                  </a:cxn>
                  <a:cxn ang="0">
                    <a:pos x="1286" y="1510"/>
                  </a:cxn>
                  <a:cxn ang="0">
                    <a:pos x="1429" y="1618"/>
                  </a:cxn>
                  <a:cxn ang="0">
                    <a:pos x="1435" y="1618"/>
                  </a:cxn>
                  <a:cxn ang="0">
                    <a:pos x="1292" y="1510"/>
                  </a:cxn>
                  <a:cxn ang="0">
                    <a:pos x="1154" y="1396"/>
                  </a:cxn>
                  <a:cxn ang="0">
                    <a:pos x="1010" y="1276"/>
                  </a:cxn>
                  <a:cxn ang="0">
                    <a:pos x="873" y="1150"/>
                  </a:cxn>
                  <a:cxn ang="0">
                    <a:pos x="873" y="1150"/>
                  </a:cxn>
                </a:cxnLst>
                <a:rect l="0" t="0" r="r" b="b"/>
                <a:pathLst>
                  <a:path w="1435" h="1618">
                    <a:moveTo>
                      <a:pt x="873" y="1150"/>
                    </a:moveTo>
                    <a:lnTo>
                      <a:pt x="741" y="1019"/>
                    </a:lnTo>
                    <a:lnTo>
                      <a:pt x="610" y="875"/>
                    </a:lnTo>
                    <a:lnTo>
                      <a:pt x="490" y="737"/>
                    </a:lnTo>
                    <a:lnTo>
                      <a:pt x="377" y="593"/>
                    </a:lnTo>
                    <a:lnTo>
                      <a:pt x="275" y="443"/>
                    </a:lnTo>
                    <a:lnTo>
                      <a:pt x="173" y="299"/>
                    </a:lnTo>
                    <a:lnTo>
                      <a:pt x="84" y="149"/>
                    </a:lnTo>
                    <a:lnTo>
                      <a:pt x="0" y="0"/>
                    </a:lnTo>
                    <a:lnTo>
                      <a:pt x="0" y="11"/>
                    </a:lnTo>
                    <a:lnTo>
                      <a:pt x="84" y="155"/>
                    </a:lnTo>
                    <a:lnTo>
                      <a:pt x="173" y="305"/>
                    </a:lnTo>
                    <a:lnTo>
                      <a:pt x="269" y="449"/>
                    </a:lnTo>
                    <a:lnTo>
                      <a:pt x="377" y="593"/>
                    </a:lnTo>
                    <a:lnTo>
                      <a:pt x="490" y="737"/>
                    </a:lnTo>
                    <a:lnTo>
                      <a:pt x="610" y="881"/>
                    </a:lnTo>
                    <a:lnTo>
                      <a:pt x="735" y="1019"/>
                    </a:lnTo>
                    <a:lnTo>
                      <a:pt x="873" y="1150"/>
                    </a:lnTo>
                    <a:lnTo>
                      <a:pt x="1010" y="1276"/>
                    </a:lnTo>
                    <a:lnTo>
                      <a:pt x="1148" y="1396"/>
                    </a:lnTo>
                    <a:lnTo>
                      <a:pt x="1286" y="1510"/>
                    </a:lnTo>
                    <a:lnTo>
                      <a:pt x="1429" y="1618"/>
                    </a:lnTo>
                    <a:lnTo>
                      <a:pt x="1435" y="1618"/>
                    </a:lnTo>
                    <a:lnTo>
                      <a:pt x="1292" y="1510"/>
                    </a:lnTo>
                    <a:lnTo>
                      <a:pt x="1154" y="1396"/>
                    </a:lnTo>
                    <a:lnTo>
                      <a:pt x="1010" y="1276"/>
                    </a:lnTo>
                    <a:lnTo>
                      <a:pt x="873" y="1150"/>
                    </a:lnTo>
                    <a:lnTo>
                      <a:pt x="873" y="1150"/>
                    </a:lnTo>
                    <a:close/>
                  </a:path>
                </a:pathLst>
              </a:custGeom>
              <a:solidFill>
                <a:schemeClr val="accent2"/>
              </a:solidFill>
              <a:ln w="9525">
                <a:noFill/>
                <a:round/>
                <a:headEnd/>
                <a:tailEnd/>
              </a:ln>
            </p:spPr>
            <p:txBody>
              <a:bodyPr/>
              <a:lstStyle/>
              <a:p>
                <a:endParaRPr lang="en-US"/>
              </a:p>
            </p:txBody>
          </p:sp>
          <p:sp>
            <p:nvSpPr>
              <p:cNvPr id="8307" name="Freeform 115"/>
              <p:cNvSpPr>
                <a:spLocks/>
              </p:cNvSpPr>
              <p:nvPr/>
            </p:nvSpPr>
            <p:spPr bwMode="hidden">
              <a:xfrm>
                <a:off x="16" y="2260"/>
                <a:ext cx="1673" cy="2014"/>
              </a:xfrm>
              <a:custGeom>
                <a:avLst/>
                <a:gdLst/>
                <a:ahLst/>
                <a:cxnLst>
                  <a:cxn ang="0">
                    <a:pos x="957" y="1463"/>
                  </a:cxn>
                  <a:cxn ang="0">
                    <a:pos x="789" y="1289"/>
                  </a:cxn>
                  <a:cxn ang="0">
                    <a:pos x="634" y="1115"/>
                  </a:cxn>
                  <a:cxn ang="0">
                    <a:pos x="490" y="929"/>
                  </a:cxn>
                  <a:cxn ang="0">
                    <a:pos x="365" y="743"/>
                  </a:cxn>
                  <a:cxn ang="0">
                    <a:pos x="251" y="557"/>
                  </a:cxn>
                  <a:cxn ang="0">
                    <a:pos x="149" y="372"/>
                  </a:cxn>
                  <a:cxn ang="0">
                    <a:pos x="66" y="186"/>
                  </a:cxn>
                  <a:cxn ang="0">
                    <a:pos x="0" y="0"/>
                  </a:cxn>
                  <a:cxn ang="0">
                    <a:pos x="0" y="12"/>
                  </a:cxn>
                  <a:cxn ang="0">
                    <a:pos x="66" y="198"/>
                  </a:cxn>
                  <a:cxn ang="0">
                    <a:pos x="149" y="384"/>
                  </a:cxn>
                  <a:cxn ang="0">
                    <a:pos x="251" y="569"/>
                  </a:cxn>
                  <a:cxn ang="0">
                    <a:pos x="365" y="755"/>
                  </a:cxn>
                  <a:cxn ang="0">
                    <a:pos x="490" y="935"/>
                  </a:cxn>
                  <a:cxn ang="0">
                    <a:pos x="634" y="1115"/>
                  </a:cxn>
                  <a:cxn ang="0">
                    <a:pos x="789" y="1295"/>
                  </a:cxn>
                  <a:cxn ang="0">
                    <a:pos x="957" y="1463"/>
                  </a:cxn>
                  <a:cxn ang="0">
                    <a:pos x="1130" y="1618"/>
                  </a:cxn>
                  <a:cxn ang="0">
                    <a:pos x="1303" y="1762"/>
                  </a:cxn>
                  <a:cxn ang="0">
                    <a:pos x="1483" y="1894"/>
                  </a:cxn>
                  <a:cxn ang="0">
                    <a:pos x="1662" y="2014"/>
                  </a:cxn>
                  <a:cxn ang="0">
                    <a:pos x="1668" y="2014"/>
                  </a:cxn>
                  <a:cxn ang="0">
                    <a:pos x="1483" y="1894"/>
                  </a:cxn>
                  <a:cxn ang="0">
                    <a:pos x="1303" y="1762"/>
                  </a:cxn>
                  <a:cxn ang="0">
                    <a:pos x="1130" y="1618"/>
                  </a:cxn>
                  <a:cxn ang="0">
                    <a:pos x="957" y="1463"/>
                  </a:cxn>
                  <a:cxn ang="0">
                    <a:pos x="957" y="1463"/>
                  </a:cxn>
                </a:cxnLst>
                <a:rect l="0" t="0" r="r" b="b"/>
                <a:pathLst>
                  <a:path w="1668" h="2014">
                    <a:moveTo>
                      <a:pt x="957" y="1463"/>
                    </a:moveTo>
                    <a:lnTo>
                      <a:pt x="789" y="1289"/>
                    </a:lnTo>
                    <a:lnTo>
                      <a:pt x="634" y="1115"/>
                    </a:lnTo>
                    <a:lnTo>
                      <a:pt x="490" y="929"/>
                    </a:lnTo>
                    <a:lnTo>
                      <a:pt x="365" y="743"/>
                    </a:lnTo>
                    <a:lnTo>
                      <a:pt x="251" y="557"/>
                    </a:lnTo>
                    <a:lnTo>
                      <a:pt x="149" y="372"/>
                    </a:lnTo>
                    <a:lnTo>
                      <a:pt x="66" y="186"/>
                    </a:lnTo>
                    <a:lnTo>
                      <a:pt x="0" y="0"/>
                    </a:lnTo>
                    <a:lnTo>
                      <a:pt x="0" y="12"/>
                    </a:lnTo>
                    <a:lnTo>
                      <a:pt x="66" y="198"/>
                    </a:lnTo>
                    <a:lnTo>
                      <a:pt x="149" y="384"/>
                    </a:lnTo>
                    <a:lnTo>
                      <a:pt x="251" y="569"/>
                    </a:lnTo>
                    <a:lnTo>
                      <a:pt x="365" y="755"/>
                    </a:lnTo>
                    <a:lnTo>
                      <a:pt x="490" y="935"/>
                    </a:lnTo>
                    <a:lnTo>
                      <a:pt x="634" y="1115"/>
                    </a:lnTo>
                    <a:lnTo>
                      <a:pt x="789" y="1295"/>
                    </a:lnTo>
                    <a:lnTo>
                      <a:pt x="957" y="1463"/>
                    </a:lnTo>
                    <a:lnTo>
                      <a:pt x="1130" y="1618"/>
                    </a:lnTo>
                    <a:lnTo>
                      <a:pt x="1303" y="1762"/>
                    </a:lnTo>
                    <a:lnTo>
                      <a:pt x="1483" y="1894"/>
                    </a:lnTo>
                    <a:lnTo>
                      <a:pt x="1662" y="2014"/>
                    </a:lnTo>
                    <a:lnTo>
                      <a:pt x="1668" y="2014"/>
                    </a:lnTo>
                    <a:lnTo>
                      <a:pt x="1483" y="1894"/>
                    </a:lnTo>
                    <a:lnTo>
                      <a:pt x="1303" y="1762"/>
                    </a:lnTo>
                    <a:lnTo>
                      <a:pt x="1130" y="1618"/>
                    </a:lnTo>
                    <a:lnTo>
                      <a:pt x="957" y="1463"/>
                    </a:lnTo>
                    <a:lnTo>
                      <a:pt x="957" y="1463"/>
                    </a:lnTo>
                    <a:close/>
                  </a:path>
                </a:pathLst>
              </a:custGeom>
              <a:solidFill>
                <a:schemeClr val="accent2"/>
              </a:solidFill>
              <a:ln w="9525">
                <a:noFill/>
                <a:round/>
                <a:headEnd/>
                <a:tailEnd/>
              </a:ln>
            </p:spPr>
            <p:txBody>
              <a:bodyPr/>
              <a:lstStyle/>
              <a:p>
                <a:endParaRPr lang="en-US"/>
              </a:p>
            </p:txBody>
          </p:sp>
          <p:sp>
            <p:nvSpPr>
              <p:cNvPr id="8308" name="Rectangle 116"/>
              <p:cNvSpPr>
                <a:spLocks noChangeArrowheads="1"/>
              </p:cNvSpPr>
              <p:nvPr/>
            </p:nvSpPr>
            <p:spPr bwMode="hidden">
              <a:xfrm rot="-2488720">
                <a:off x="1988" y="1919"/>
                <a:ext cx="1353" cy="17"/>
              </a:xfrm>
              <a:prstGeom prst="rect">
                <a:avLst/>
              </a:prstGeom>
              <a:solidFill>
                <a:schemeClr val="accent2"/>
              </a:solidFill>
              <a:ln w="9525">
                <a:noFill/>
                <a:miter lim="800000"/>
                <a:headEnd/>
                <a:tailEnd/>
              </a:ln>
              <a:effectLst/>
            </p:spPr>
            <p:txBody>
              <a:bodyPr wrap="none" anchor="ctr"/>
              <a:lstStyle/>
              <a:p>
                <a:endParaRPr lang="en-US"/>
              </a:p>
            </p:txBody>
          </p:sp>
          <p:sp>
            <p:nvSpPr>
              <p:cNvPr id="8309" name="Rectangle 117"/>
              <p:cNvSpPr>
                <a:spLocks noChangeArrowheads="1"/>
              </p:cNvSpPr>
              <p:nvPr/>
            </p:nvSpPr>
            <p:spPr bwMode="hidden">
              <a:xfrm rot="-5087790">
                <a:off x="1964" y="2613"/>
                <a:ext cx="2217" cy="17"/>
              </a:xfrm>
              <a:prstGeom prst="rect">
                <a:avLst/>
              </a:prstGeom>
              <a:solidFill>
                <a:schemeClr val="accent2"/>
              </a:solidFill>
              <a:ln w="9525">
                <a:noFill/>
                <a:miter lim="800000"/>
                <a:headEnd/>
                <a:tailEnd/>
              </a:ln>
              <a:effectLst/>
            </p:spPr>
            <p:txBody>
              <a:bodyPr wrap="none" anchor="ctr"/>
              <a:lstStyle/>
              <a:p>
                <a:endParaRPr lang="en-US"/>
              </a:p>
            </p:txBody>
          </p:sp>
          <p:sp>
            <p:nvSpPr>
              <p:cNvPr id="8310" name="Rectangle 118"/>
              <p:cNvSpPr>
                <a:spLocks noChangeArrowheads="1"/>
              </p:cNvSpPr>
              <p:nvPr/>
            </p:nvSpPr>
            <p:spPr bwMode="hidden">
              <a:xfrm rot="-3417299">
                <a:off x="1019" y="2694"/>
                <a:ext cx="2678" cy="17"/>
              </a:xfrm>
              <a:prstGeom prst="rect">
                <a:avLst/>
              </a:prstGeom>
              <a:solidFill>
                <a:schemeClr val="accent2"/>
              </a:solidFill>
              <a:ln w="9525">
                <a:noFill/>
                <a:miter lim="800000"/>
                <a:headEnd/>
                <a:tailEnd/>
              </a:ln>
              <a:effectLst/>
            </p:spPr>
            <p:txBody>
              <a:bodyPr wrap="none" anchor="ctr"/>
              <a:lstStyle/>
              <a:p>
                <a:endParaRPr lang="en-US"/>
              </a:p>
            </p:txBody>
          </p:sp>
          <p:sp>
            <p:nvSpPr>
              <p:cNvPr id="8311" name="Rectangle 119"/>
              <p:cNvSpPr>
                <a:spLocks noChangeArrowheads="1"/>
              </p:cNvSpPr>
              <p:nvPr/>
            </p:nvSpPr>
            <p:spPr bwMode="hidden">
              <a:xfrm rot="-835848">
                <a:off x="688" y="1748"/>
                <a:ext cx="2390" cy="17"/>
              </a:xfrm>
              <a:prstGeom prst="rect">
                <a:avLst/>
              </a:prstGeom>
              <a:solidFill>
                <a:schemeClr val="accent2"/>
              </a:solidFill>
              <a:ln w="9525">
                <a:noFill/>
                <a:miter lim="800000"/>
                <a:headEnd/>
                <a:tailEnd/>
              </a:ln>
              <a:effectLst/>
            </p:spPr>
            <p:txBody>
              <a:bodyPr wrap="none" anchor="ctr"/>
              <a:lstStyle/>
              <a:p>
                <a:endParaRPr lang="en-US"/>
              </a:p>
            </p:txBody>
          </p:sp>
          <p:grpSp>
            <p:nvGrpSpPr>
              <p:cNvPr id="8312" name="Group 120"/>
              <p:cNvGrpSpPr>
                <a:grpSpLocks noChangeAspect="1"/>
              </p:cNvGrpSpPr>
              <p:nvPr/>
            </p:nvGrpSpPr>
            <p:grpSpPr bwMode="auto">
              <a:xfrm>
                <a:off x="3046" y="1326"/>
                <a:ext cx="259" cy="299"/>
                <a:chOff x="3042" y="1265"/>
                <a:chExt cx="367" cy="424"/>
              </a:xfrm>
            </p:grpSpPr>
            <p:sp>
              <p:nvSpPr>
                <p:cNvPr id="8313" name="Oval 121"/>
                <p:cNvSpPr>
                  <a:spLocks noChangeAspect="1" noChangeArrowheads="1"/>
                </p:cNvSpPr>
                <p:nvPr userDrawn="1"/>
              </p:nvSpPr>
              <p:spPr bwMode="hidden">
                <a:xfrm rot="2828979">
                  <a:off x="2982" y="1467"/>
                  <a:ext cx="282" cy="161"/>
                </a:xfrm>
                <a:prstGeom prst="ellipse">
                  <a:avLst/>
                </a:prstGeom>
                <a:gradFill rotWithShape="0">
                  <a:gsLst>
                    <a:gs pos="0">
                      <a:schemeClr val="accent2"/>
                    </a:gs>
                    <a:gs pos="100000">
                      <a:schemeClr val="accent2">
                        <a:gamma/>
                        <a:tint val="84706"/>
                        <a:invGamma/>
                      </a:schemeClr>
                    </a:gs>
                  </a:gsLst>
                  <a:lin ang="5400000" scaled="1"/>
                </a:gradFill>
                <a:ln w="9525">
                  <a:noFill/>
                  <a:round/>
                  <a:headEnd/>
                  <a:tailEnd/>
                </a:ln>
                <a:effectLst/>
              </p:spPr>
              <p:txBody>
                <a:bodyPr wrap="none" anchor="ctr"/>
                <a:lstStyle/>
                <a:p>
                  <a:endParaRPr lang="en-US"/>
                </a:p>
              </p:txBody>
            </p:sp>
            <p:sp>
              <p:nvSpPr>
                <p:cNvPr id="8314" name="Freeform 122"/>
                <p:cNvSpPr>
                  <a:spLocks noChangeAspect="1"/>
                </p:cNvSpPr>
                <p:nvPr userDrawn="1"/>
              </p:nvSpPr>
              <p:spPr bwMode="hidden">
                <a:xfrm>
                  <a:off x="3070" y="1374"/>
                  <a:ext cx="227" cy="222"/>
                </a:xfrm>
                <a:custGeom>
                  <a:avLst/>
                  <a:gdLst/>
                  <a:ahLst/>
                  <a:cxnLst>
                    <a:cxn ang="0">
                      <a:pos x="227" y="134"/>
                    </a:cxn>
                    <a:cxn ang="0">
                      <a:pos x="203" y="144"/>
                    </a:cxn>
                    <a:cxn ang="0">
                      <a:pos x="179" y="138"/>
                    </a:cxn>
                    <a:cxn ang="0">
                      <a:pos x="149" y="126"/>
                    </a:cxn>
                    <a:cxn ang="0">
                      <a:pos x="126" y="102"/>
                    </a:cxn>
                    <a:cxn ang="0">
                      <a:pos x="102" y="72"/>
                    </a:cxn>
                    <a:cxn ang="0">
                      <a:pos x="84" y="48"/>
                    </a:cxn>
                    <a:cxn ang="0">
                      <a:pos x="78" y="24"/>
                    </a:cxn>
                    <a:cxn ang="0">
                      <a:pos x="84" y="0"/>
                    </a:cxn>
                    <a:cxn ang="0">
                      <a:pos x="84" y="0"/>
                    </a:cxn>
                    <a:cxn ang="0">
                      <a:pos x="78" y="0"/>
                    </a:cxn>
                    <a:cxn ang="0">
                      <a:pos x="18" y="60"/>
                    </a:cxn>
                    <a:cxn ang="0">
                      <a:pos x="0" y="90"/>
                    </a:cxn>
                    <a:cxn ang="0">
                      <a:pos x="0" y="120"/>
                    </a:cxn>
                    <a:cxn ang="0">
                      <a:pos x="12" y="156"/>
                    </a:cxn>
                    <a:cxn ang="0">
                      <a:pos x="36" y="192"/>
                    </a:cxn>
                    <a:cxn ang="0">
                      <a:pos x="66" y="216"/>
                    </a:cxn>
                    <a:cxn ang="0">
                      <a:pos x="96" y="222"/>
                    </a:cxn>
                    <a:cxn ang="0">
                      <a:pos x="126" y="222"/>
                    </a:cxn>
                    <a:cxn ang="0">
                      <a:pos x="155" y="210"/>
                    </a:cxn>
                    <a:cxn ang="0">
                      <a:pos x="227" y="138"/>
                    </a:cxn>
                    <a:cxn ang="0">
                      <a:pos x="227" y="134"/>
                    </a:cxn>
                  </a:cxnLst>
                  <a:rect l="0" t="0" r="r" b="b"/>
                  <a:pathLst>
                    <a:path w="227" h="222">
                      <a:moveTo>
                        <a:pt x="227" y="134"/>
                      </a:moveTo>
                      <a:lnTo>
                        <a:pt x="203" y="144"/>
                      </a:lnTo>
                      <a:lnTo>
                        <a:pt x="179" y="138"/>
                      </a:lnTo>
                      <a:lnTo>
                        <a:pt x="149" y="126"/>
                      </a:lnTo>
                      <a:lnTo>
                        <a:pt x="126" y="102"/>
                      </a:lnTo>
                      <a:lnTo>
                        <a:pt x="102" y="72"/>
                      </a:lnTo>
                      <a:lnTo>
                        <a:pt x="84" y="48"/>
                      </a:lnTo>
                      <a:lnTo>
                        <a:pt x="78" y="24"/>
                      </a:lnTo>
                      <a:lnTo>
                        <a:pt x="84" y="0"/>
                      </a:lnTo>
                      <a:lnTo>
                        <a:pt x="84" y="0"/>
                      </a:lnTo>
                      <a:lnTo>
                        <a:pt x="78" y="0"/>
                      </a:lnTo>
                      <a:lnTo>
                        <a:pt x="18" y="60"/>
                      </a:lnTo>
                      <a:lnTo>
                        <a:pt x="0" y="90"/>
                      </a:lnTo>
                      <a:lnTo>
                        <a:pt x="0" y="120"/>
                      </a:lnTo>
                      <a:lnTo>
                        <a:pt x="12" y="156"/>
                      </a:lnTo>
                      <a:lnTo>
                        <a:pt x="36" y="192"/>
                      </a:lnTo>
                      <a:lnTo>
                        <a:pt x="66" y="216"/>
                      </a:lnTo>
                      <a:lnTo>
                        <a:pt x="96" y="222"/>
                      </a:lnTo>
                      <a:lnTo>
                        <a:pt x="126" y="222"/>
                      </a:lnTo>
                      <a:lnTo>
                        <a:pt x="155" y="210"/>
                      </a:lnTo>
                      <a:lnTo>
                        <a:pt x="227" y="138"/>
                      </a:lnTo>
                      <a:lnTo>
                        <a:pt x="227" y="134"/>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endParaRPr lang="en-US"/>
                </a:p>
              </p:txBody>
            </p:sp>
            <p:sp>
              <p:nvSpPr>
                <p:cNvPr id="8315" name="Freeform 123"/>
                <p:cNvSpPr>
                  <a:spLocks noChangeAspect="1"/>
                </p:cNvSpPr>
                <p:nvPr userDrawn="1"/>
              </p:nvSpPr>
              <p:spPr bwMode="hidden">
                <a:xfrm>
                  <a:off x="3144" y="1365"/>
                  <a:ext cx="163" cy="155"/>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endParaRPr lang="en-US"/>
                </a:p>
              </p:txBody>
            </p:sp>
            <p:sp>
              <p:nvSpPr>
                <p:cNvPr id="8316" name="Freeform 124"/>
                <p:cNvSpPr>
                  <a:spLocks noChangeAspect="1"/>
                </p:cNvSpPr>
                <p:nvPr userDrawn="1"/>
              </p:nvSpPr>
              <p:spPr bwMode="hidden">
                <a:xfrm>
                  <a:off x="3202" y="1272"/>
                  <a:ext cx="203" cy="198"/>
                </a:xfrm>
                <a:custGeom>
                  <a:avLst/>
                  <a:gdLst/>
                  <a:ahLst/>
                  <a:cxnLst>
                    <a:cxn ang="0">
                      <a:pos x="179" y="18"/>
                    </a:cxn>
                    <a:cxn ang="0">
                      <a:pos x="197" y="48"/>
                    </a:cxn>
                    <a:cxn ang="0">
                      <a:pos x="203" y="60"/>
                    </a:cxn>
                    <a:cxn ang="0">
                      <a:pos x="197" y="66"/>
                    </a:cxn>
                    <a:cxn ang="0">
                      <a:pos x="65" y="192"/>
                    </a:cxn>
                    <a:cxn ang="0">
                      <a:pos x="59" y="198"/>
                    </a:cxn>
                    <a:cxn ang="0">
                      <a:pos x="47" y="192"/>
                    </a:cxn>
                    <a:cxn ang="0">
                      <a:pos x="17" y="174"/>
                    </a:cxn>
                    <a:cxn ang="0">
                      <a:pos x="0" y="150"/>
                    </a:cxn>
                    <a:cxn ang="0">
                      <a:pos x="0" y="126"/>
                    </a:cxn>
                    <a:cxn ang="0">
                      <a:pos x="131" y="0"/>
                    </a:cxn>
                    <a:cxn ang="0">
                      <a:pos x="155" y="0"/>
                    </a:cxn>
                    <a:cxn ang="0">
                      <a:pos x="179" y="18"/>
                    </a:cxn>
                    <a:cxn ang="0">
                      <a:pos x="179" y="18"/>
                    </a:cxn>
                  </a:cxnLst>
                  <a:rect l="0" t="0" r="r" b="b"/>
                  <a:pathLst>
                    <a:path w="203" h="198">
                      <a:moveTo>
                        <a:pt x="179" y="18"/>
                      </a:moveTo>
                      <a:lnTo>
                        <a:pt x="197" y="48"/>
                      </a:lnTo>
                      <a:lnTo>
                        <a:pt x="203" y="60"/>
                      </a:lnTo>
                      <a:lnTo>
                        <a:pt x="197" y="66"/>
                      </a:lnTo>
                      <a:lnTo>
                        <a:pt x="65" y="192"/>
                      </a:lnTo>
                      <a:lnTo>
                        <a:pt x="59" y="198"/>
                      </a:lnTo>
                      <a:lnTo>
                        <a:pt x="47" y="192"/>
                      </a:lnTo>
                      <a:lnTo>
                        <a:pt x="17" y="174"/>
                      </a:lnTo>
                      <a:lnTo>
                        <a:pt x="0" y="150"/>
                      </a:lnTo>
                      <a:lnTo>
                        <a:pt x="0" y="126"/>
                      </a:lnTo>
                      <a:lnTo>
                        <a:pt x="131" y="0"/>
                      </a:lnTo>
                      <a:lnTo>
                        <a:pt x="155" y="0"/>
                      </a:lnTo>
                      <a:lnTo>
                        <a:pt x="179" y="18"/>
                      </a:lnTo>
                      <a:lnTo>
                        <a:pt x="179" y="18"/>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endParaRPr lang="en-US"/>
                </a:p>
              </p:txBody>
            </p:sp>
            <p:sp>
              <p:nvSpPr>
                <p:cNvPr id="8317" name="Freeform 125"/>
                <p:cNvSpPr>
                  <a:spLocks noChangeAspect="1"/>
                </p:cNvSpPr>
                <p:nvPr userDrawn="1"/>
              </p:nvSpPr>
              <p:spPr bwMode="hidden">
                <a:xfrm>
                  <a:off x="3330" y="1265"/>
                  <a:ext cx="79" cy="74"/>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endParaRPr lang="en-US"/>
                </a:p>
              </p:txBody>
            </p:sp>
          </p:grpSp>
        </p:grpSp>
      </p:grpSp>
      <p:sp>
        <p:nvSpPr>
          <p:cNvPr id="8318" name="Rectangle 126"/>
          <p:cNvSpPr>
            <a:spLocks noGrp="1" noChangeArrowheads="1"/>
          </p:cNvSpPr>
          <p:nvPr>
            <p:ph type="ctrTitle" sz="quarter"/>
          </p:nvPr>
        </p:nvSpPr>
        <p:spPr>
          <a:xfrm>
            <a:off x="685800" y="1600200"/>
            <a:ext cx="7772400" cy="1973263"/>
          </a:xfrm>
          <a:effectLst>
            <a:outerShdw dist="56796" dir="3806097" algn="ctr" rotWithShape="0">
              <a:srgbClr val="000000"/>
            </a:outerShdw>
          </a:effectLst>
        </p:spPr>
        <p:txBody>
          <a:bodyPr/>
          <a:lstStyle>
            <a:lvl1pPr>
              <a:defRPr sz="5100"/>
            </a:lvl1pPr>
          </a:lstStyle>
          <a:p>
            <a:r>
              <a:rPr lang="en-US"/>
              <a:t>Click to edit Master title style</a:t>
            </a:r>
          </a:p>
        </p:txBody>
      </p:sp>
      <p:sp>
        <p:nvSpPr>
          <p:cNvPr id="8319" name="Rectangle 127"/>
          <p:cNvSpPr>
            <a:spLocks noGrp="1" noChangeArrowheads="1"/>
          </p:cNvSpPr>
          <p:nvPr>
            <p:ph type="subTitle" sz="quarter" idx="1"/>
          </p:nvPr>
        </p:nvSpPr>
        <p:spPr>
          <a:xfrm>
            <a:off x="1371600" y="3886200"/>
            <a:ext cx="6400800" cy="1752600"/>
          </a:xfrm>
          <a:effectLst>
            <a:outerShdw dist="56796" dir="3806097" algn="ctr" rotWithShape="0">
              <a:srgbClr val="000000"/>
            </a:outerShdw>
          </a:effectLst>
        </p:spPr>
        <p:txBody>
          <a:bodyPr/>
          <a:lstStyle>
            <a:lvl1pPr marL="0" indent="0" algn="ctr">
              <a:buFont typeface="Wingdings" pitchFamily="2" charset="2"/>
              <a:buNone/>
              <a:defRPr/>
            </a:lvl1pPr>
          </a:lstStyle>
          <a:p>
            <a:r>
              <a:rPr lang="en-US"/>
              <a:t>Click to edit Master subtitle style</a:t>
            </a:r>
          </a:p>
        </p:txBody>
      </p:sp>
      <p:sp>
        <p:nvSpPr>
          <p:cNvPr id="8323" name="Rectangle 131"/>
          <p:cNvSpPr>
            <a:spLocks noChangeArrowheads="1"/>
          </p:cNvSpPr>
          <p:nvPr userDrawn="1"/>
        </p:nvSpPr>
        <p:spPr bwMode="auto">
          <a:xfrm>
            <a:off x="0" y="0"/>
            <a:ext cx="304800" cy="6858000"/>
          </a:xfrm>
          <a:prstGeom prst="rect">
            <a:avLst/>
          </a:prstGeom>
          <a:solidFill>
            <a:srgbClr val="000000"/>
          </a:solidFill>
          <a:ln w="9525">
            <a:noFill/>
            <a:miter lim="800000"/>
            <a:headEnd/>
            <a:tailEnd/>
          </a:ln>
          <a:effectLst/>
        </p:spPr>
        <p:txBody>
          <a:bodyPr wrap="none" anchor="ctr"/>
          <a:lstStyle/>
          <a:p>
            <a:endParaRPr lang="en-US"/>
          </a:p>
        </p:txBody>
      </p:sp>
      <p:sp>
        <p:nvSpPr>
          <p:cNvPr id="8324" name="Text Box 132"/>
          <p:cNvSpPr txBox="1">
            <a:spLocks noChangeArrowheads="1"/>
          </p:cNvSpPr>
          <p:nvPr userDrawn="1"/>
        </p:nvSpPr>
        <p:spPr bwMode="auto">
          <a:xfrm rot="-5400000">
            <a:off x="-3245643" y="2902743"/>
            <a:ext cx="6781800" cy="366713"/>
          </a:xfrm>
          <a:prstGeom prst="rect">
            <a:avLst/>
          </a:prstGeom>
          <a:noFill/>
          <a:ln w="9525">
            <a:noFill/>
            <a:miter lim="800000"/>
            <a:headEnd/>
            <a:tailEnd/>
          </a:ln>
          <a:effectLst/>
        </p:spPr>
        <p:txBody>
          <a:bodyPr>
            <a:spAutoFit/>
          </a:bodyPr>
          <a:lstStyle/>
          <a:p>
            <a:pPr>
              <a:spcBef>
                <a:spcPct val="50000"/>
              </a:spcBef>
            </a:pPr>
            <a:r>
              <a:rPr lang="en-US" sz="1800">
                <a:solidFill>
                  <a:srgbClr val="FF9933"/>
                </a:solidFill>
                <a:latin typeface="Times New Roman" pitchFamily="18" charset="0"/>
              </a:rPr>
              <a:t>O  K  L  A  H  O  M  A     S  T  A  T  E     U  N  I  V  E  R  S  I  T  Y</a:t>
            </a:r>
          </a:p>
        </p:txBody>
      </p:sp>
      <p:pic>
        <p:nvPicPr>
          <p:cNvPr id="8330" name="Picture 138" descr="osu"/>
          <p:cNvPicPr>
            <a:picLocks noChangeAspect="1" noChangeArrowheads="1"/>
          </p:cNvPicPr>
          <p:nvPr userDrawn="1"/>
        </p:nvPicPr>
        <p:blipFill>
          <a:blip r:embed="rId2"/>
          <a:srcRect/>
          <a:stretch>
            <a:fillRect/>
          </a:stretch>
        </p:blipFill>
        <p:spPr bwMode="auto">
          <a:xfrm>
            <a:off x="22225" y="6435725"/>
            <a:ext cx="263525" cy="371475"/>
          </a:xfrm>
          <a:prstGeom prst="rect">
            <a:avLst/>
          </a:prstGeom>
          <a:noFill/>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225"/>
            <a:ext cx="2057400" cy="5997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225"/>
            <a:ext cx="6019800" cy="5997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225"/>
            <a:ext cx="8229600" cy="599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8907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907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39966"/>
            </a:gs>
            <a:gs pos="100000">
              <a:srgbClr val="006600"/>
            </a:gs>
          </a:gsLst>
          <a:lin ang="5400000" scaled="1"/>
        </a:gradFill>
        <a:effectLst/>
      </p:bgPr>
    </p:bg>
    <p:spTree>
      <p:nvGrpSpPr>
        <p:cNvPr id="1" name=""/>
        <p:cNvGrpSpPr/>
        <p:nvPr/>
      </p:nvGrpSpPr>
      <p:grpSpPr>
        <a:xfrm>
          <a:off x="0" y="0"/>
          <a:ext cx="0" cy="0"/>
          <a:chOff x="0" y="0"/>
          <a:chExt cx="0" cy="0"/>
        </a:xfrm>
      </p:grpSpPr>
      <p:grpSp>
        <p:nvGrpSpPr>
          <p:cNvPr id="7170" name="Group 2"/>
          <p:cNvGrpSpPr>
            <a:grpSpLocks/>
          </p:cNvGrpSpPr>
          <p:nvPr/>
        </p:nvGrpSpPr>
        <p:grpSpPr bwMode="auto">
          <a:xfrm>
            <a:off x="-609600" y="762000"/>
            <a:ext cx="7542213" cy="6029325"/>
            <a:chOff x="-384" y="480"/>
            <a:chExt cx="4751" cy="3798"/>
          </a:xfrm>
        </p:grpSpPr>
        <p:grpSp>
          <p:nvGrpSpPr>
            <p:cNvPr id="7171" name="Group 3"/>
            <p:cNvGrpSpPr>
              <a:grpSpLocks/>
            </p:cNvGrpSpPr>
            <p:nvPr/>
          </p:nvGrpSpPr>
          <p:grpSpPr bwMode="auto">
            <a:xfrm>
              <a:off x="-384" y="480"/>
              <a:ext cx="4751" cy="3798"/>
              <a:chOff x="0" y="522"/>
              <a:chExt cx="4751" cy="3798"/>
            </a:xfrm>
          </p:grpSpPr>
          <p:grpSp>
            <p:nvGrpSpPr>
              <p:cNvPr id="7172" name="Group 4"/>
              <p:cNvGrpSpPr>
                <a:grpSpLocks/>
              </p:cNvGrpSpPr>
              <p:nvPr userDrawn="1"/>
            </p:nvGrpSpPr>
            <p:grpSpPr bwMode="auto">
              <a:xfrm>
                <a:off x="0" y="522"/>
                <a:ext cx="4751" cy="3794"/>
                <a:chOff x="0" y="522"/>
                <a:chExt cx="4751" cy="3794"/>
              </a:xfrm>
            </p:grpSpPr>
            <p:sp>
              <p:nvSpPr>
                <p:cNvPr id="7173" name="Freeform 5"/>
                <p:cNvSpPr>
                  <a:spLocks/>
                </p:cNvSpPr>
                <p:nvPr userDrawn="1"/>
              </p:nvSpPr>
              <p:spPr bwMode="hidden">
                <a:xfrm>
                  <a:off x="628" y="1241"/>
                  <a:ext cx="3281" cy="3075"/>
                </a:xfrm>
                <a:custGeom>
                  <a:avLst/>
                  <a:gdLst/>
                  <a:ahLst/>
                  <a:cxnLst>
                    <a:cxn ang="0">
                      <a:pos x="502" y="1990"/>
                    </a:cxn>
                    <a:cxn ang="0">
                      <a:pos x="186" y="1474"/>
                    </a:cxn>
                    <a:cxn ang="0">
                      <a:pos x="66" y="1169"/>
                    </a:cxn>
                    <a:cxn ang="0">
                      <a:pos x="12" y="875"/>
                    </a:cxn>
                    <a:cxn ang="0">
                      <a:pos x="18" y="611"/>
                    </a:cxn>
                    <a:cxn ang="0">
                      <a:pos x="84" y="389"/>
                    </a:cxn>
                    <a:cxn ang="0">
                      <a:pos x="209" y="216"/>
                    </a:cxn>
                    <a:cxn ang="0">
                      <a:pos x="508" y="42"/>
                    </a:cxn>
                    <a:cxn ang="0">
                      <a:pos x="891" y="6"/>
                    </a:cxn>
                    <a:cxn ang="0">
                      <a:pos x="1334" y="102"/>
                    </a:cxn>
                    <a:cxn ang="0">
                      <a:pos x="1806" y="324"/>
                    </a:cxn>
                    <a:cxn ang="0">
                      <a:pos x="2272" y="659"/>
                    </a:cxn>
                    <a:cxn ang="0">
                      <a:pos x="2769" y="1187"/>
                    </a:cxn>
                    <a:cxn ang="0">
                      <a:pos x="3085" y="1702"/>
                    </a:cxn>
                    <a:cxn ang="0">
                      <a:pos x="3205" y="2008"/>
                    </a:cxn>
                    <a:cxn ang="0">
                      <a:pos x="3259" y="2302"/>
                    </a:cxn>
                    <a:cxn ang="0">
                      <a:pos x="3253" y="2565"/>
                    </a:cxn>
                    <a:cxn ang="0">
                      <a:pos x="3187" y="2781"/>
                    </a:cxn>
                    <a:cxn ang="0">
                      <a:pos x="3068" y="2961"/>
                    </a:cxn>
                    <a:cxn ang="0">
                      <a:pos x="2918" y="3075"/>
                    </a:cxn>
                    <a:cxn ang="0">
                      <a:pos x="3068" y="2967"/>
                    </a:cxn>
                    <a:cxn ang="0">
                      <a:pos x="3193" y="2787"/>
                    </a:cxn>
                    <a:cxn ang="0">
                      <a:pos x="3259" y="2565"/>
                    </a:cxn>
                    <a:cxn ang="0">
                      <a:pos x="3265" y="2302"/>
                    </a:cxn>
                    <a:cxn ang="0">
                      <a:pos x="3211" y="2008"/>
                    </a:cxn>
                    <a:cxn ang="0">
                      <a:pos x="3091" y="1702"/>
                    </a:cxn>
                    <a:cxn ang="0">
                      <a:pos x="2775" y="1181"/>
                    </a:cxn>
                    <a:cxn ang="0">
                      <a:pos x="2278" y="653"/>
                    </a:cxn>
                    <a:cxn ang="0">
                      <a:pos x="1806" y="318"/>
                    </a:cxn>
                    <a:cxn ang="0">
                      <a:pos x="1334" y="96"/>
                    </a:cxn>
                    <a:cxn ang="0">
                      <a:pos x="891" y="0"/>
                    </a:cxn>
                    <a:cxn ang="0">
                      <a:pos x="502" y="36"/>
                    </a:cxn>
                    <a:cxn ang="0">
                      <a:pos x="204" y="210"/>
                    </a:cxn>
                    <a:cxn ang="0">
                      <a:pos x="78" y="389"/>
                    </a:cxn>
                    <a:cxn ang="0">
                      <a:pos x="12" y="611"/>
                    </a:cxn>
                    <a:cxn ang="0">
                      <a:pos x="6" y="875"/>
                    </a:cxn>
                    <a:cxn ang="0">
                      <a:pos x="60" y="1169"/>
                    </a:cxn>
                    <a:cxn ang="0">
                      <a:pos x="180" y="1474"/>
                    </a:cxn>
                    <a:cxn ang="0">
                      <a:pos x="353" y="1786"/>
                    </a:cxn>
                    <a:cxn ang="0">
                      <a:pos x="849" y="2380"/>
                    </a:cxn>
                    <a:cxn ang="0">
                      <a:pos x="1244" y="2709"/>
                    </a:cxn>
                    <a:cxn ang="0">
                      <a:pos x="1656" y="2961"/>
                    </a:cxn>
                    <a:cxn ang="0">
                      <a:pos x="1937" y="3075"/>
                    </a:cxn>
                    <a:cxn ang="0">
                      <a:pos x="1525" y="2889"/>
                    </a:cxn>
                    <a:cxn ang="0">
                      <a:pos x="1118" y="2607"/>
                    </a:cxn>
                    <a:cxn ang="0">
                      <a:pos x="849" y="2380"/>
                    </a:cxn>
                  </a:cxnLst>
                  <a:rect l="0" t="0" r="r" b="b"/>
                  <a:pathLst>
                    <a:path w="3271" h="3075">
                      <a:moveTo>
                        <a:pt x="849" y="2380"/>
                      </a:moveTo>
                      <a:lnTo>
                        <a:pt x="664" y="2188"/>
                      </a:lnTo>
                      <a:lnTo>
                        <a:pt x="502" y="1990"/>
                      </a:lnTo>
                      <a:lnTo>
                        <a:pt x="359" y="1786"/>
                      </a:lnTo>
                      <a:lnTo>
                        <a:pt x="239" y="1576"/>
                      </a:lnTo>
                      <a:lnTo>
                        <a:pt x="186" y="1474"/>
                      </a:lnTo>
                      <a:lnTo>
                        <a:pt x="138" y="1373"/>
                      </a:lnTo>
                      <a:lnTo>
                        <a:pt x="102" y="1271"/>
                      </a:lnTo>
                      <a:lnTo>
                        <a:pt x="66" y="1169"/>
                      </a:lnTo>
                      <a:lnTo>
                        <a:pt x="42" y="1067"/>
                      </a:lnTo>
                      <a:lnTo>
                        <a:pt x="24" y="971"/>
                      </a:lnTo>
                      <a:lnTo>
                        <a:pt x="12" y="875"/>
                      </a:lnTo>
                      <a:lnTo>
                        <a:pt x="6" y="779"/>
                      </a:lnTo>
                      <a:lnTo>
                        <a:pt x="6" y="695"/>
                      </a:lnTo>
                      <a:lnTo>
                        <a:pt x="18" y="611"/>
                      </a:lnTo>
                      <a:lnTo>
                        <a:pt x="30" y="533"/>
                      </a:lnTo>
                      <a:lnTo>
                        <a:pt x="54" y="461"/>
                      </a:lnTo>
                      <a:lnTo>
                        <a:pt x="84" y="389"/>
                      </a:lnTo>
                      <a:lnTo>
                        <a:pt x="120" y="330"/>
                      </a:lnTo>
                      <a:lnTo>
                        <a:pt x="162" y="270"/>
                      </a:lnTo>
                      <a:lnTo>
                        <a:pt x="209" y="216"/>
                      </a:lnTo>
                      <a:lnTo>
                        <a:pt x="299" y="144"/>
                      </a:lnTo>
                      <a:lnTo>
                        <a:pt x="395" y="84"/>
                      </a:lnTo>
                      <a:lnTo>
                        <a:pt x="508" y="42"/>
                      </a:lnTo>
                      <a:lnTo>
                        <a:pt x="628" y="18"/>
                      </a:lnTo>
                      <a:lnTo>
                        <a:pt x="754" y="6"/>
                      </a:lnTo>
                      <a:lnTo>
                        <a:pt x="891" y="6"/>
                      </a:lnTo>
                      <a:lnTo>
                        <a:pt x="1035" y="24"/>
                      </a:lnTo>
                      <a:lnTo>
                        <a:pt x="1184" y="60"/>
                      </a:lnTo>
                      <a:lnTo>
                        <a:pt x="1334" y="102"/>
                      </a:lnTo>
                      <a:lnTo>
                        <a:pt x="1489" y="162"/>
                      </a:lnTo>
                      <a:lnTo>
                        <a:pt x="1644" y="240"/>
                      </a:lnTo>
                      <a:lnTo>
                        <a:pt x="1806" y="324"/>
                      </a:lnTo>
                      <a:lnTo>
                        <a:pt x="1961" y="425"/>
                      </a:lnTo>
                      <a:lnTo>
                        <a:pt x="2117" y="533"/>
                      </a:lnTo>
                      <a:lnTo>
                        <a:pt x="2272" y="659"/>
                      </a:lnTo>
                      <a:lnTo>
                        <a:pt x="2422" y="797"/>
                      </a:lnTo>
                      <a:lnTo>
                        <a:pt x="2607" y="989"/>
                      </a:lnTo>
                      <a:lnTo>
                        <a:pt x="2769" y="1187"/>
                      </a:lnTo>
                      <a:lnTo>
                        <a:pt x="2912" y="1391"/>
                      </a:lnTo>
                      <a:lnTo>
                        <a:pt x="3032" y="1600"/>
                      </a:lnTo>
                      <a:lnTo>
                        <a:pt x="3085" y="1702"/>
                      </a:lnTo>
                      <a:lnTo>
                        <a:pt x="3133" y="1804"/>
                      </a:lnTo>
                      <a:lnTo>
                        <a:pt x="3169" y="1906"/>
                      </a:lnTo>
                      <a:lnTo>
                        <a:pt x="3205" y="2008"/>
                      </a:lnTo>
                      <a:lnTo>
                        <a:pt x="3229" y="2110"/>
                      </a:lnTo>
                      <a:lnTo>
                        <a:pt x="3247" y="2206"/>
                      </a:lnTo>
                      <a:lnTo>
                        <a:pt x="3259" y="2302"/>
                      </a:lnTo>
                      <a:lnTo>
                        <a:pt x="3265" y="2398"/>
                      </a:lnTo>
                      <a:lnTo>
                        <a:pt x="3265" y="2482"/>
                      </a:lnTo>
                      <a:lnTo>
                        <a:pt x="3253" y="2565"/>
                      </a:lnTo>
                      <a:lnTo>
                        <a:pt x="3241" y="2643"/>
                      </a:lnTo>
                      <a:lnTo>
                        <a:pt x="3217" y="2715"/>
                      </a:lnTo>
                      <a:lnTo>
                        <a:pt x="3187" y="2781"/>
                      </a:lnTo>
                      <a:lnTo>
                        <a:pt x="3157" y="2847"/>
                      </a:lnTo>
                      <a:lnTo>
                        <a:pt x="3115" y="2907"/>
                      </a:lnTo>
                      <a:lnTo>
                        <a:pt x="3068" y="2961"/>
                      </a:lnTo>
                      <a:lnTo>
                        <a:pt x="3068" y="2961"/>
                      </a:lnTo>
                      <a:lnTo>
                        <a:pt x="2996" y="3021"/>
                      </a:lnTo>
                      <a:lnTo>
                        <a:pt x="2918" y="3075"/>
                      </a:lnTo>
                      <a:lnTo>
                        <a:pt x="2930" y="3075"/>
                      </a:lnTo>
                      <a:lnTo>
                        <a:pt x="3002" y="3027"/>
                      </a:lnTo>
                      <a:lnTo>
                        <a:pt x="3068" y="2967"/>
                      </a:lnTo>
                      <a:lnTo>
                        <a:pt x="3115" y="2913"/>
                      </a:lnTo>
                      <a:lnTo>
                        <a:pt x="3157" y="2853"/>
                      </a:lnTo>
                      <a:lnTo>
                        <a:pt x="3193" y="2787"/>
                      </a:lnTo>
                      <a:lnTo>
                        <a:pt x="3223" y="2721"/>
                      </a:lnTo>
                      <a:lnTo>
                        <a:pt x="3247" y="2643"/>
                      </a:lnTo>
                      <a:lnTo>
                        <a:pt x="3259" y="2565"/>
                      </a:lnTo>
                      <a:lnTo>
                        <a:pt x="3271" y="2482"/>
                      </a:lnTo>
                      <a:lnTo>
                        <a:pt x="3271" y="2398"/>
                      </a:lnTo>
                      <a:lnTo>
                        <a:pt x="3265" y="2302"/>
                      </a:lnTo>
                      <a:lnTo>
                        <a:pt x="3253" y="2206"/>
                      </a:lnTo>
                      <a:lnTo>
                        <a:pt x="3235" y="2110"/>
                      </a:lnTo>
                      <a:lnTo>
                        <a:pt x="3211" y="2008"/>
                      </a:lnTo>
                      <a:lnTo>
                        <a:pt x="3175" y="1906"/>
                      </a:lnTo>
                      <a:lnTo>
                        <a:pt x="3139" y="1804"/>
                      </a:lnTo>
                      <a:lnTo>
                        <a:pt x="3091" y="1702"/>
                      </a:lnTo>
                      <a:lnTo>
                        <a:pt x="3038" y="1594"/>
                      </a:lnTo>
                      <a:lnTo>
                        <a:pt x="2918" y="1391"/>
                      </a:lnTo>
                      <a:lnTo>
                        <a:pt x="2775" y="1181"/>
                      </a:lnTo>
                      <a:lnTo>
                        <a:pt x="2613" y="983"/>
                      </a:lnTo>
                      <a:lnTo>
                        <a:pt x="2428" y="791"/>
                      </a:lnTo>
                      <a:lnTo>
                        <a:pt x="2278" y="653"/>
                      </a:lnTo>
                      <a:lnTo>
                        <a:pt x="2123" y="527"/>
                      </a:lnTo>
                      <a:lnTo>
                        <a:pt x="1967" y="419"/>
                      </a:lnTo>
                      <a:lnTo>
                        <a:pt x="1806" y="318"/>
                      </a:lnTo>
                      <a:lnTo>
                        <a:pt x="1650" y="234"/>
                      </a:lnTo>
                      <a:lnTo>
                        <a:pt x="1489" y="156"/>
                      </a:lnTo>
                      <a:lnTo>
                        <a:pt x="1334" y="96"/>
                      </a:lnTo>
                      <a:lnTo>
                        <a:pt x="1184" y="54"/>
                      </a:lnTo>
                      <a:lnTo>
                        <a:pt x="1035" y="18"/>
                      </a:lnTo>
                      <a:lnTo>
                        <a:pt x="891" y="0"/>
                      </a:lnTo>
                      <a:lnTo>
                        <a:pt x="754" y="0"/>
                      </a:lnTo>
                      <a:lnTo>
                        <a:pt x="622" y="12"/>
                      </a:lnTo>
                      <a:lnTo>
                        <a:pt x="502" y="36"/>
                      </a:lnTo>
                      <a:lnTo>
                        <a:pt x="395" y="78"/>
                      </a:lnTo>
                      <a:lnTo>
                        <a:pt x="293" y="138"/>
                      </a:lnTo>
                      <a:lnTo>
                        <a:pt x="204" y="210"/>
                      </a:lnTo>
                      <a:lnTo>
                        <a:pt x="156" y="264"/>
                      </a:lnTo>
                      <a:lnTo>
                        <a:pt x="114" y="324"/>
                      </a:lnTo>
                      <a:lnTo>
                        <a:pt x="78" y="389"/>
                      </a:lnTo>
                      <a:lnTo>
                        <a:pt x="48" y="461"/>
                      </a:lnTo>
                      <a:lnTo>
                        <a:pt x="30" y="533"/>
                      </a:lnTo>
                      <a:lnTo>
                        <a:pt x="12" y="611"/>
                      </a:lnTo>
                      <a:lnTo>
                        <a:pt x="6" y="695"/>
                      </a:lnTo>
                      <a:lnTo>
                        <a:pt x="0" y="779"/>
                      </a:lnTo>
                      <a:lnTo>
                        <a:pt x="6" y="875"/>
                      </a:lnTo>
                      <a:lnTo>
                        <a:pt x="18" y="971"/>
                      </a:lnTo>
                      <a:lnTo>
                        <a:pt x="36" y="1067"/>
                      </a:lnTo>
                      <a:lnTo>
                        <a:pt x="60" y="1169"/>
                      </a:lnTo>
                      <a:lnTo>
                        <a:pt x="96" y="1271"/>
                      </a:lnTo>
                      <a:lnTo>
                        <a:pt x="132" y="1373"/>
                      </a:lnTo>
                      <a:lnTo>
                        <a:pt x="180" y="1474"/>
                      </a:lnTo>
                      <a:lnTo>
                        <a:pt x="233" y="1582"/>
                      </a:lnTo>
                      <a:lnTo>
                        <a:pt x="287" y="1684"/>
                      </a:lnTo>
                      <a:lnTo>
                        <a:pt x="353" y="1786"/>
                      </a:lnTo>
                      <a:lnTo>
                        <a:pt x="496" y="1990"/>
                      </a:lnTo>
                      <a:lnTo>
                        <a:pt x="664" y="2188"/>
                      </a:lnTo>
                      <a:lnTo>
                        <a:pt x="849" y="2380"/>
                      </a:lnTo>
                      <a:lnTo>
                        <a:pt x="981" y="2500"/>
                      </a:lnTo>
                      <a:lnTo>
                        <a:pt x="1112" y="2607"/>
                      </a:lnTo>
                      <a:lnTo>
                        <a:pt x="1244" y="2709"/>
                      </a:lnTo>
                      <a:lnTo>
                        <a:pt x="1381" y="2805"/>
                      </a:lnTo>
                      <a:lnTo>
                        <a:pt x="1519" y="2889"/>
                      </a:lnTo>
                      <a:lnTo>
                        <a:pt x="1656" y="2961"/>
                      </a:lnTo>
                      <a:lnTo>
                        <a:pt x="1788" y="3021"/>
                      </a:lnTo>
                      <a:lnTo>
                        <a:pt x="1926" y="3075"/>
                      </a:lnTo>
                      <a:lnTo>
                        <a:pt x="1937" y="3075"/>
                      </a:lnTo>
                      <a:lnTo>
                        <a:pt x="1800" y="3021"/>
                      </a:lnTo>
                      <a:lnTo>
                        <a:pt x="1662" y="2961"/>
                      </a:lnTo>
                      <a:lnTo>
                        <a:pt x="1525" y="2889"/>
                      </a:lnTo>
                      <a:lnTo>
                        <a:pt x="1387" y="2805"/>
                      </a:lnTo>
                      <a:lnTo>
                        <a:pt x="1250" y="2709"/>
                      </a:lnTo>
                      <a:lnTo>
                        <a:pt x="1118" y="2607"/>
                      </a:lnTo>
                      <a:lnTo>
                        <a:pt x="981" y="2500"/>
                      </a:lnTo>
                      <a:lnTo>
                        <a:pt x="849" y="2380"/>
                      </a:lnTo>
                      <a:lnTo>
                        <a:pt x="849" y="2380"/>
                      </a:lnTo>
                      <a:close/>
                    </a:path>
                  </a:pathLst>
                </a:custGeom>
                <a:solidFill>
                  <a:schemeClr val="accent2"/>
                </a:solidFill>
                <a:ln w="9525">
                  <a:noFill/>
                  <a:round/>
                  <a:headEnd/>
                  <a:tailEnd/>
                </a:ln>
              </p:spPr>
              <p:txBody>
                <a:bodyPr/>
                <a:lstStyle/>
                <a:p>
                  <a:endParaRPr lang="en-US"/>
                </a:p>
              </p:txBody>
            </p:sp>
            <p:grpSp>
              <p:nvGrpSpPr>
                <p:cNvPr id="7174" name="Group 6"/>
                <p:cNvGrpSpPr>
                  <a:grpSpLocks/>
                </p:cNvGrpSpPr>
                <p:nvPr userDrawn="1"/>
              </p:nvGrpSpPr>
              <p:grpSpPr bwMode="auto">
                <a:xfrm>
                  <a:off x="0" y="522"/>
                  <a:ext cx="4751" cy="3794"/>
                  <a:chOff x="0" y="522"/>
                  <a:chExt cx="4751" cy="3794"/>
                </a:xfrm>
              </p:grpSpPr>
              <p:sp>
                <p:nvSpPr>
                  <p:cNvPr id="7175" name="Freeform 7"/>
                  <p:cNvSpPr>
                    <a:spLocks/>
                  </p:cNvSpPr>
                  <p:nvPr userDrawn="1"/>
                </p:nvSpPr>
                <p:spPr bwMode="hidden">
                  <a:xfrm>
                    <a:off x="400" y="815"/>
                    <a:ext cx="3964" cy="3501"/>
                  </a:xfrm>
                  <a:custGeom>
                    <a:avLst/>
                    <a:gdLst/>
                    <a:ahLst/>
                    <a:cxnLst>
                      <a:cxn ang="0">
                        <a:pos x="3946" y="2860"/>
                      </a:cxn>
                      <a:cxn ang="0">
                        <a:pos x="3910" y="2614"/>
                      </a:cxn>
                      <a:cxn ang="0">
                        <a:pos x="3839" y="2368"/>
                      </a:cxn>
                      <a:cxn ang="0">
                        <a:pos x="3731" y="2110"/>
                      </a:cxn>
                      <a:cxn ang="0">
                        <a:pos x="3593" y="1853"/>
                      </a:cxn>
                      <a:cxn ang="0">
                        <a:pos x="3432" y="1595"/>
                      </a:cxn>
                      <a:cxn ang="0">
                        <a:pos x="3241" y="1343"/>
                      </a:cxn>
                      <a:cxn ang="0">
                        <a:pos x="3025" y="1103"/>
                      </a:cxn>
                      <a:cxn ang="0">
                        <a:pos x="2721" y="815"/>
                      </a:cxn>
                      <a:cxn ang="0">
                        <a:pos x="2332" y="522"/>
                      </a:cxn>
                      <a:cxn ang="0">
                        <a:pos x="1943" y="288"/>
                      </a:cxn>
                      <a:cxn ang="0">
                        <a:pos x="1555" y="126"/>
                      </a:cxn>
                      <a:cxn ang="0">
                        <a:pos x="1184" y="24"/>
                      </a:cxn>
                      <a:cxn ang="0">
                        <a:pos x="837" y="0"/>
                      </a:cxn>
                      <a:cxn ang="0">
                        <a:pos x="526" y="48"/>
                      </a:cxn>
                      <a:cxn ang="0">
                        <a:pos x="263" y="174"/>
                      </a:cxn>
                      <a:cxn ang="0">
                        <a:pos x="114" y="312"/>
                      </a:cxn>
                      <a:cxn ang="0">
                        <a:pos x="0" y="486"/>
                      </a:cxn>
                      <a:cxn ang="0">
                        <a:pos x="72" y="372"/>
                      </a:cxn>
                      <a:cxn ang="0">
                        <a:pos x="269" y="174"/>
                      </a:cxn>
                      <a:cxn ang="0">
                        <a:pos x="526" y="48"/>
                      </a:cxn>
                      <a:cxn ang="0">
                        <a:pos x="837" y="6"/>
                      </a:cxn>
                      <a:cxn ang="0">
                        <a:pos x="1184" y="30"/>
                      </a:cxn>
                      <a:cxn ang="0">
                        <a:pos x="1555" y="132"/>
                      </a:cxn>
                      <a:cxn ang="0">
                        <a:pos x="1943" y="294"/>
                      </a:cxn>
                      <a:cxn ang="0">
                        <a:pos x="2332" y="528"/>
                      </a:cxn>
                      <a:cxn ang="0">
                        <a:pos x="2715" y="821"/>
                      </a:cxn>
                      <a:cxn ang="0">
                        <a:pos x="3127" y="1223"/>
                      </a:cxn>
                      <a:cxn ang="0">
                        <a:pos x="3336" y="1469"/>
                      </a:cxn>
                      <a:cxn ang="0">
                        <a:pos x="3510" y="1727"/>
                      </a:cxn>
                      <a:cxn ang="0">
                        <a:pos x="3665" y="1984"/>
                      </a:cxn>
                      <a:cxn ang="0">
                        <a:pos x="3785" y="2236"/>
                      </a:cxn>
                      <a:cxn ang="0">
                        <a:pos x="3875" y="2494"/>
                      </a:cxn>
                      <a:cxn ang="0">
                        <a:pos x="3934" y="2740"/>
                      </a:cxn>
                      <a:cxn ang="0">
                        <a:pos x="3952" y="2973"/>
                      </a:cxn>
                      <a:cxn ang="0">
                        <a:pos x="3922" y="3255"/>
                      </a:cxn>
                      <a:cxn ang="0">
                        <a:pos x="3833" y="3501"/>
                      </a:cxn>
                      <a:cxn ang="0">
                        <a:pos x="3886" y="3387"/>
                      </a:cxn>
                      <a:cxn ang="0">
                        <a:pos x="3946" y="3123"/>
                      </a:cxn>
                      <a:cxn ang="0">
                        <a:pos x="3952" y="2973"/>
                      </a:cxn>
                    </a:cxnLst>
                    <a:rect l="0" t="0" r="r" b="b"/>
                    <a:pathLst>
                      <a:path w="3952" h="3501">
                        <a:moveTo>
                          <a:pt x="3952" y="2973"/>
                        </a:moveTo>
                        <a:lnTo>
                          <a:pt x="3946" y="2860"/>
                        </a:lnTo>
                        <a:lnTo>
                          <a:pt x="3934" y="2740"/>
                        </a:lnTo>
                        <a:lnTo>
                          <a:pt x="3910" y="2614"/>
                        </a:lnTo>
                        <a:lnTo>
                          <a:pt x="3875" y="2494"/>
                        </a:lnTo>
                        <a:lnTo>
                          <a:pt x="3839" y="2368"/>
                        </a:lnTo>
                        <a:lnTo>
                          <a:pt x="3785" y="2236"/>
                        </a:lnTo>
                        <a:lnTo>
                          <a:pt x="3731" y="2110"/>
                        </a:lnTo>
                        <a:lnTo>
                          <a:pt x="3665" y="1978"/>
                        </a:lnTo>
                        <a:lnTo>
                          <a:pt x="3593" y="1853"/>
                        </a:lnTo>
                        <a:lnTo>
                          <a:pt x="3516" y="1721"/>
                        </a:lnTo>
                        <a:lnTo>
                          <a:pt x="3432" y="1595"/>
                        </a:lnTo>
                        <a:lnTo>
                          <a:pt x="3336" y="1469"/>
                        </a:lnTo>
                        <a:lnTo>
                          <a:pt x="3241" y="1343"/>
                        </a:lnTo>
                        <a:lnTo>
                          <a:pt x="3133" y="1223"/>
                        </a:lnTo>
                        <a:lnTo>
                          <a:pt x="3025" y="1103"/>
                        </a:lnTo>
                        <a:lnTo>
                          <a:pt x="2906" y="983"/>
                        </a:lnTo>
                        <a:lnTo>
                          <a:pt x="2721" y="815"/>
                        </a:lnTo>
                        <a:lnTo>
                          <a:pt x="2529" y="660"/>
                        </a:lnTo>
                        <a:lnTo>
                          <a:pt x="2332" y="522"/>
                        </a:lnTo>
                        <a:lnTo>
                          <a:pt x="2141" y="396"/>
                        </a:lnTo>
                        <a:lnTo>
                          <a:pt x="1943" y="288"/>
                        </a:lnTo>
                        <a:lnTo>
                          <a:pt x="1746" y="198"/>
                        </a:lnTo>
                        <a:lnTo>
                          <a:pt x="1555" y="126"/>
                        </a:lnTo>
                        <a:lnTo>
                          <a:pt x="1363" y="66"/>
                        </a:lnTo>
                        <a:lnTo>
                          <a:pt x="1184" y="24"/>
                        </a:lnTo>
                        <a:lnTo>
                          <a:pt x="1005" y="6"/>
                        </a:lnTo>
                        <a:lnTo>
                          <a:pt x="837" y="0"/>
                        </a:lnTo>
                        <a:lnTo>
                          <a:pt x="676" y="12"/>
                        </a:lnTo>
                        <a:lnTo>
                          <a:pt x="526" y="48"/>
                        </a:lnTo>
                        <a:lnTo>
                          <a:pt x="389" y="102"/>
                        </a:lnTo>
                        <a:lnTo>
                          <a:pt x="263" y="174"/>
                        </a:lnTo>
                        <a:lnTo>
                          <a:pt x="155" y="264"/>
                        </a:lnTo>
                        <a:lnTo>
                          <a:pt x="114" y="312"/>
                        </a:lnTo>
                        <a:lnTo>
                          <a:pt x="72" y="366"/>
                        </a:lnTo>
                        <a:lnTo>
                          <a:pt x="0" y="486"/>
                        </a:lnTo>
                        <a:lnTo>
                          <a:pt x="0" y="498"/>
                        </a:lnTo>
                        <a:lnTo>
                          <a:pt x="72" y="372"/>
                        </a:lnTo>
                        <a:lnTo>
                          <a:pt x="161" y="264"/>
                        </a:lnTo>
                        <a:lnTo>
                          <a:pt x="269" y="174"/>
                        </a:lnTo>
                        <a:lnTo>
                          <a:pt x="395" y="102"/>
                        </a:lnTo>
                        <a:lnTo>
                          <a:pt x="526" y="48"/>
                        </a:lnTo>
                        <a:lnTo>
                          <a:pt x="676" y="18"/>
                        </a:lnTo>
                        <a:lnTo>
                          <a:pt x="837" y="6"/>
                        </a:lnTo>
                        <a:lnTo>
                          <a:pt x="1005" y="6"/>
                        </a:lnTo>
                        <a:lnTo>
                          <a:pt x="1184" y="30"/>
                        </a:lnTo>
                        <a:lnTo>
                          <a:pt x="1363" y="72"/>
                        </a:lnTo>
                        <a:lnTo>
                          <a:pt x="1555" y="132"/>
                        </a:lnTo>
                        <a:lnTo>
                          <a:pt x="1746" y="204"/>
                        </a:lnTo>
                        <a:lnTo>
                          <a:pt x="1943" y="294"/>
                        </a:lnTo>
                        <a:lnTo>
                          <a:pt x="2135" y="402"/>
                        </a:lnTo>
                        <a:lnTo>
                          <a:pt x="2332" y="528"/>
                        </a:lnTo>
                        <a:lnTo>
                          <a:pt x="2523" y="666"/>
                        </a:lnTo>
                        <a:lnTo>
                          <a:pt x="2715" y="821"/>
                        </a:lnTo>
                        <a:lnTo>
                          <a:pt x="2900" y="989"/>
                        </a:lnTo>
                        <a:lnTo>
                          <a:pt x="3127" y="1223"/>
                        </a:lnTo>
                        <a:lnTo>
                          <a:pt x="3235" y="1349"/>
                        </a:lnTo>
                        <a:lnTo>
                          <a:pt x="3336" y="1469"/>
                        </a:lnTo>
                        <a:lnTo>
                          <a:pt x="3426" y="1595"/>
                        </a:lnTo>
                        <a:lnTo>
                          <a:pt x="3510" y="1727"/>
                        </a:lnTo>
                        <a:lnTo>
                          <a:pt x="3593" y="1853"/>
                        </a:lnTo>
                        <a:lnTo>
                          <a:pt x="3665" y="1984"/>
                        </a:lnTo>
                        <a:lnTo>
                          <a:pt x="3731" y="2110"/>
                        </a:lnTo>
                        <a:lnTo>
                          <a:pt x="3785" y="2236"/>
                        </a:lnTo>
                        <a:lnTo>
                          <a:pt x="3833" y="2368"/>
                        </a:lnTo>
                        <a:lnTo>
                          <a:pt x="3875" y="2494"/>
                        </a:lnTo>
                        <a:lnTo>
                          <a:pt x="3910" y="2614"/>
                        </a:lnTo>
                        <a:lnTo>
                          <a:pt x="3934" y="2740"/>
                        </a:lnTo>
                        <a:lnTo>
                          <a:pt x="3946" y="2860"/>
                        </a:lnTo>
                        <a:lnTo>
                          <a:pt x="3952" y="2973"/>
                        </a:lnTo>
                        <a:lnTo>
                          <a:pt x="3946" y="3123"/>
                        </a:lnTo>
                        <a:lnTo>
                          <a:pt x="3922" y="3255"/>
                        </a:lnTo>
                        <a:lnTo>
                          <a:pt x="3886" y="3387"/>
                        </a:lnTo>
                        <a:lnTo>
                          <a:pt x="3833" y="3501"/>
                        </a:lnTo>
                        <a:lnTo>
                          <a:pt x="3833" y="3501"/>
                        </a:lnTo>
                        <a:lnTo>
                          <a:pt x="3886" y="3387"/>
                        </a:lnTo>
                        <a:lnTo>
                          <a:pt x="3928" y="3255"/>
                        </a:lnTo>
                        <a:lnTo>
                          <a:pt x="3946" y="3123"/>
                        </a:lnTo>
                        <a:lnTo>
                          <a:pt x="3952" y="2973"/>
                        </a:lnTo>
                        <a:lnTo>
                          <a:pt x="3952" y="2973"/>
                        </a:lnTo>
                        <a:close/>
                      </a:path>
                    </a:pathLst>
                  </a:custGeom>
                  <a:solidFill>
                    <a:schemeClr val="accent2"/>
                  </a:solidFill>
                  <a:ln w="9525">
                    <a:noFill/>
                    <a:round/>
                    <a:headEnd/>
                    <a:tailEnd/>
                  </a:ln>
                </p:spPr>
                <p:txBody>
                  <a:bodyPr/>
                  <a:lstStyle/>
                  <a:p>
                    <a:endParaRPr lang="en-US"/>
                  </a:p>
                </p:txBody>
              </p:sp>
              <p:sp>
                <p:nvSpPr>
                  <p:cNvPr id="7176" name="Freeform 8"/>
                  <p:cNvSpPr>
                    <a:spLocks/>
                  </p:cNvSpPr>
                  <p:nvPr userDrawn="1"/>
                </p:nvSpPr>
                <p:spPr bwMode="hidden">
                  <a:xfrm>
                    <a:off x="406" y="953"/>
                    <a:ext cx="3803" cy="3363"/>
                  </a:xfrm>
                  <a:custGeom>
                    <a:avLst/>
                    <a:gdLst/>
                    <a:ahLst/>
                    <a:cxnLst>
                      <a:cxn ang="0">
                        <a:pos x="676" y="2416"/>
                      </a:cxn>
                      <a:cxn ang="0">
                        <a:pos x="419" y="2062"/>
                      </a:cxn>
                      <a:cxn ang="0">
                        <a:pos x="215" y="1703"/>
                      </a:cxn>
                      <a:cxn ang="0">
                        <a:pos x="78" y="1343"/>
                      </a:cxn>
                      <a:cxn ang="0">
                        <a:pos x="12" y="1001"/>
                      </a:cxn>
                      <a:cxn ang="0">
                        <a:pos x="18" y="701"/>
                      </a:cxn>
                      <a:cxn ang="0">
                        <a:pos x="96" y="450"/>
                      </a:cxn>
                      <a:cxn ang="0">
                        <a:pos x="239" y="246"/>
                      </a:cxn>
                      <a:cxn ang="0">
                        <a:pos x="580" y="48"/>
                      </a:cxn>
                      <a:cxn ang="0">
                        <a:pos x="1028" y="6"/>
                      </a:cxn>
                      <a:cxn ang="0">
                        <a:pos x="1543" y="120"/>
                      </a:cxn>
                      <a:cxn ang="0">
                        <a:pos x="2087" y="378"/>
                      </a:cxn>
                      <a:cxn ang="0">
                        <a:pos x="2631" y="773"/>
                      </a:cxn>
                      <a:cxn ang="0">
                        <a:pos x="3115" y="1265"/>
                      </a:cxn>
                      <a:cxn ang="0">
                        <a:pos x="3378" y="1625"/>
                      </a:cxn>
                      <a:cxn ang="0">
                        <a:pos x="3582" y="1984"/>
                      </a:cxn>
                      <a:cxn ang="0">
                        <a:pos x="3719" y="2344"/>
                      </a:cxn>
                      <a:cxn ang="0">
                        <a:pos x="3785" y="2686"/>
                      </a:cxn>
                      <a:cxn ang="0">
                        <a:pos x="3749" y="3105"/>
                      </a:cxn>
                      <a:cxn ang="0">
                        <a:pos x="3629" y="3363"/>
                      </a:cxn>
                      <a:cxn ang="0">
                        <a:pos x="3779" y="2967"/>
                      </a:cxn>
                      <a:cxn ang="0">
                        <a:pos x="3791" y="2794"/>
                      </a:cxn>
                      <a:cxn ang="0">
                        <a:pos x="3749" y="2458"/>
                      </a:cxn>
                      <a:cxn ang="0">
                        <a:pos x="3635" y="2104"/>
                      </a:cxn>
                      <a:cxn ang="0">
                        <a:pos x="3456" y="1739"/>
                      </a:cxn>
                      <a:cxn ang="0">
                        <a:pos x="3211" y="1385"/>
                      </a:cxn>
                      <a:cxn ang="0">
                        <a:pos x="2804" y="929"/>
                      </a:cxn>
                      <a:cxn ang="0">
                        <a:pos x="2272" y="492"/>
                      </a:cxn>
                      <a:cxn ang="0">
                        <a:pos x="1722" y="192"/>
                      </a:cxn>
                      <a:cxn ang="0">
                        <a:pos x="1190" y="24"/>
                      </a:cxn>
                      <a:cxn ang="0">
                        <a:pos x="717" y="12"/>
                      </a:cxn>
                      <a:cxn ang="0">
                        <a:pos x="335" y="162"/>
                      </a:cxn>
                      <a:cxn ang="0">
                        <a:pos x="132" y="378"/>
                      </a:cxn>
                      <a:cxn ang="0">
                        <a:pos x="36" y="612"/>
                      </a:cxn>
                      <a:cxn ang="0">
                        <a:pos x="0" y="893"/>
                      </a:cxn>
                      <a:cxn ang="0">
                        <a:pos x="42" y="1229"/>
                      </a:cxn>
                      <a:cxn ang="0">
                        <a:pos x="161" y="1583"/>
                      </a:cxn>
                      <a:cxn ang="0">
                        <a:pos x="341" y="1942"/>
                      </a:cxn>
                      <a:cxn ang="0">
                        <a:pos x="580" y="2302"/>
                      </a:cxn>
                      <a:cxn ang="0">
                        <a:pos x="987" y="2758"/>
                      </a:cxn>
                      <a:cxn ang="0">
                        <a:pos x="1596" y="3237"/>
                      </a:cxn>
                      <a:cxn ang="0">
                        <a:pos x="1596" y="3237"/>
                      </a:cxn>
                      <a:cxn ang="0">
                        <a:pos x="993" y="2758"/>
                      </a:cxn>
                    </a:cxnLst>
                    <a:rect l="0" t="0" r="r" b="b"/>
                    <a:pathLst>
                      <a:path w="3791" h="3363">
                        <a:moveTo>
                          <a:pt x="993" y="2758"/>
                        </a:moveTo>
                        <a:lnTo>
                          <a:pt x="777" y="2536"/>
                        </a:lnTo>
                        <a:lnTo>
                          <a:pt x="676" y="2416"/>
                        </a:lnTo>
                        <a:lnTo>
                          <a:pt x="586" y="2302"/>
                        </a:lnTo>
                        <a:lnTo>
                          <a:pt x="496" y="2182"/>
                        </a:lnTo>
                        <a:lnTo>
                          <a:pt x="419" y="2062"/>
                        </a:lnTo>
                        <a:lnTo>
                          <a:pt x="341" y="1942"/>
                        </a:lnTo>
                        <a:lnTo>
                          <a:pt x="275" y="1822"/>
                        </a:lnTo>
                        <a:lnTo>
                          <a:pt x="215" y="1703"/>
                        </a:lnTo>
                        <a:lnTo>
                          <a:pt x="161" y="1583"/>
                        </a:lnTo>
                        <a:lnTo>
                          <a:pt x="114" y="1463"/>
                        </a:lnTo>
                        <a:lnTo>
                          <a:pt x="78" y="1343"/>
                        </a:lnTo>
                        <a:lnTo>
                          <a:pt x="48" y="1229"/>
                        </a:lnTo>
                        <a:lnTo>
                          <a:pt x="24" y="1115"/>
                        </a:lnTo>
                        <a:lnTo>
                          <a:pt x="12" y="1001"/>
                        </a:lnTo>
                        <a:lnTo>
                          <a:pt x="6" y="893"/>
                        </a:lnTo>
                        <a:lnTo>
                          <a:pt x="12" y="797"/>
                        </a:lnTo>
                        <a:lnTo>
                          <a:pt x="18" y="701"/>
                        </a:lnTo>
                        <a:lnTo>
                          <a:pt x="42" y="612"/>
                        </a:lnTo>
                        <a:lnTo>
                          <a:pt x="66" y="528"/>
                        </a:lnTo>
                        <a:lnTo>
                          <a:pt x="96" y="450"/>
                        </a:lnTo>
                        <a:lnTo>
                          <a:pt x="138" y="378"/>
                        </a:lnTo>
                        <a:lnTo>
                          <a:pt x="185" y="306"/>
                        </a:lnTo>
                        <a:lnTo>
                          <a:pt x="239" y="246"/>
                        </a:lnTo>
                        <a:lnTo>
                          <a:pt x="341" y="162"/>
                        </a:lnTo>
                        <a:lnTo>
                          <a:pt x="454" y="96"/>
                        </a:lnTo>
                        <a:lnTo>
                          <a:pt x="580" y="48"/>
                        </a:lnTo>
                        <a:lnTo>
                          <a:pt x="723" y="18"/>
                        </a:lnTo>
                        <a:lnTo>
                          <a:pt x="867" y="6"/>
                        </a:lnTo>
                        <a:lnTo>
                          <a:pt x="1028" y="6"/>
                        </a:lnTo>
                        <a:lnTo>
                          <a:pt x="1196" y="30"/>
                        </a:lnTo>
                        <a:lnTo>
                          <a:pt x="1363" y="66"/>
                        </a:lnTo>
                        <a:lnTo>
                          <a:pt x="1543" y="120"/>
                        </a:lnTo>
                        <a:lnTo>
                          <a:pt x="1722" y="192"/>
                        </a:lnTo>
                        <a:lnTo>
                          <a:pt x="1901" y="282"/>
                        </a:lnTo>
                        <a:lnTo>
                          <a:pt x="2087" y="378"/>
                        </a:lnTo>
                        <a:lnTo>
                          <a:pt x="2272" y="498"/>
                        </a:lnTo>
                        <a:lnTo>
                          <a:pt x="2451" y="624"/>
                        </a:lnTo>
                        <a:lnTo>
                          <a:pt x="2631" y="773"/>
                        </a:lnTo>
                        <a:lnTo>
                          <a:pt x="2804" y="929"/>
                        </a:lnTo>
                        <a:lnTo>
                          <a:pt x="3019" y="1151"/>
                        </a:lnTo>
                        <a:lnTo>
                          <a:pt x="3115" y="1265"/>
                        </a:lnTo>
                        <a:lnTo>
                          <a:pt x="3211" y="1385"/>
                        </a:lnTo>
                        <a:lnTo>
                          <a:pt x="3295" y="1505"/>
                        </a:lnTo>
                        <a:lnTo>
                          <a:pt x="3378" y="1625"/>
                        </a:lnTo>
                        <a:lnTo>
                          <a:pt x="3450" y="1745"/>
                        </a:lnTo>
                        <a:lnTo>
                          <a:pt x="3522" y="1864"/>
                        </a:lnTo>
                        <a:lnTo>
                          <a:pt x="3582" y="1984"/>
                        </a:lnTo>
                        <a:lnTo>
                          <a:pt x="3635" y="2104"/>
                        </a:lnTo>
                        <a:lnTo>
                          <a:pt x="3677" y="2224"/>
                        </a:lnTo>
                        <a:lnTo>
                          <a:pt x="3719" y="2344"/>
                        </a:lnTo>
                        <a:lnTo>
                          <a:pt x="3749" y="2458"/>
                        </a:lnTo>
                        <a:lnTo>
                          <a:pt x="3773" y="2572"/>
                        </a:lnTo>
                        <a:lnTo>
                          <a:pt x="3785" y="2686"/>
                        </a:lnTo>
                        <a:lnTo>
                          <a:pt x="3791" y="2794"/>
                        </a:lnTo>
                        <a:lnTo>
                          <a:pt x="3779" y="2955"/>
                        </a:lnTo>
                        <a:lnTo>
                          <a:pt x="3749" y="3105"/>
                        </a:lnTo>
                        <a:lnTo>
                          <a:pt x="3695" y="3243"/>
                        </a:lnTo>
                        <a:lnTo>
                          <a:pt x="3623" y="3363"/>
                        </a:lnTo>
                        <a:lnTo>
                          <a:pt x="3629" y="3363"/>
                        </a:lnTo>
                        <a:lnTo>
                          <a:pt x="3701" y="3243"/>
                        </a:lnTo>
                        <a:lnTo>
                          <a:pt x="3749" y="3111"/>
                        </a:lnTo>
                        <a:lnTo>
                          <a:pt x="3779" y="2967"/>
                        </a:lnTo>
                        <a:lnTo>
                          <a:pt x="3791" y="2806"/>
                        </a:lnTo>
                        <a:lnTo>
                          <a:pt x="3791" y="2800"/>
                        </a:lnTo>
                        <a:lnTo>
                          <a:pt x="3791" y="2794"/>
                        </a:lnTo>
                        <a:lnTo>
                          <a:pt x="3785" y="2686"/>
                        </a:lnTo>
                        <a:lnTo>
                          <a:pt x="3773" y="2572"/>
                        </a:lnTo>
                        <a:lnTo>
                          <a:pt x="3749" y="2458"/>
                        </a:lnTo>
                        <a:lnTo>
                          <a:pt x="3719" y="2338"/>
                        </a:lnTo>
                        <a:lnTo>
                          <a:pt x="3683" y="2224"/>
                        </a:lnTo>
                        <a:lnTo>
                          <a:pt x="3635" y="2104"/>
                        </a:lnTo>
                        <a:lnTo>
                          <a:pt x="3582" y="1984"/>
                        </a:lnTo>
                        <a:lnTo>
                          <a:pt x="3522" y="1864"/>
                        </a:lnTo>
                        <a:lnTo>
                          <a:pt x="3456" y="1739"/>
                        </a:lnTo>
                        <a:lnTo>
                          <a:pt x="3378" y="1619"/>
                        </a:lnTo>
                        <a:lnTo>
                          <a:pt x="3300" y="1499"/>
                        </a:lnTo>
                        <a:lnTo>
                          <a:pt x="3211" y="1385"/>
                        </a:lnTo>
                        <a:lnTo>
                          <a:pt x="3121" y="1265"/>
                        </a:lnTo>
                        <a:lnTo>
                          <a:pt x="3019" y="1151"/>
                        </a:lnTo>
                        <a:lnTo>
                          <a:pt x="2804" y="929"/>
                        </a:lnTo>
                        <a:lnTo>
                          <a:pt x="2631" y="767"/>
                        </a:lnTo>
                        <a:lnTo>
                          <a:pt x="2451" y="624"/>
                        </a:lnTo>
                        <a:lnTo>
                          <a:pt x="2272" y="492"/>
                        </a:lnTo>
                        <a:lnTo>
                          <a:pt x="2087" y="378"/>
                        </a:lnTo>
                        <a:lnTo>
                          <a:pt x="1901" y="276"/>
                        </a:lnTo>
                        <a:lnTo>
                          <a:pt x="1722" y="192"/>
                        </a:lnTo>
                        <a:lnTo>
                          <a:pt x="1543" y="120"/>
                        </a:lnTo>
                        <a:lnTo>
                          <a:pt x="1363" y="66"/>
                        </a:lnTo>
                        <a:lnTo>
                          <a:pt x="1190" y="24"/>
                        </a:lnTo>
                        <a:lnTo>
                          <a:pt x="1028" y="6"/>
                        </a:lnTo>
                        <a:lnTo>
                          <a:pt x="867" y="0"/>
                        </a:lnTo>
                        <a:lnTo>
                          <a:pt x="717" y="12"/>
                        </a:lnTo>
                        <a:lnTo>
                          <a:pt x="580" y="42"/>
                        </a:lnTo>
                        <a:lnTo>
                          <a:pt x="448" y="90"/>
                        </a:lnTo>
                        <a:lnTo>
                          <a:pt x="335" y="162"/>
                        </a:lnTo>
                        <a:lnTo>
                          <a:pt x="233" y="246"/>
                        </a:lnTo>
                        <a:lnTo>
                          <a:pt x="179" y="306"/>
                        </a:lnTo>
                        <a:lnTo>
                          <a:pt x="132" y="378"/>
                        </a:lnTo>
                        <a:lnTo>
                          <a:pt x="90" y="450"/>
                        </a:lnTo>
                        <a:lnTo>
                          <a:pt x="60" y="528"/>
                        </a:lnTo>
                        <a:lnTo>
                          <a:pt x="36" y="612"/>
                        </a:lnTo>
                        <a:lnTo>
                          <a:pt x="12" y="701"/>
                        </a:lnTo>
                        <a:lnTo>
                          <a:pt x="6" y="797"/>
                        </a:lnTo>
                        <a:lnTo>
                          <a:pt x="0" y="893"/>
                        </a:lnTo>
                        <a:lnTo>
                          <a:pt x="6" y="1001"/>
                        </a:lnTo>
                        <a:lnTo>
                          <a:pt x="24" y="1115"/>
                        </a:lnTo>
                        <a:lnTo>
                          <a:pt x="42" y="1229"/>
                        </a:lnTo>
                        <a:lnTo>
                          <a:pt x="78" y="1343"/>
                        </a:lnTo>
                        <a:lnTo>
                          <a:pt x="114" y="1463"/>
                        </a:lnTo>
                        <a:lnTo>
                          <a:pt x="161" y="1583"/>
                        </a:lnTo>
                        <a:lnTo>
                          <a:pt x="215" y="1703"/>
                        </a:lnTo>
                        <a:lnTo>
                          <a:pt x="275" y="1822"/>
                        </a:lnTo>
                        <a:lnTo>
                          <a:pt x="341" y="1942"/>
                        </a:lnTo>
                        <a:lnTo>
                          <a:pt x="413" y="2062"/>
                        </a:lnTo>
                        <a:lnTo>
                          <a:pt x="496" y="2182"/>
                        </a:lnTo>
                        <a:lnTo>
                          <a:pt x="580" y="2302"/>
                        </a:lnTo>
                        <a:lnTo>
                          <a:pt x="676" y="2422"/>
                        </a:lnTo>
                        <a:lnTo>
                          <a:pt x="771" y="2536"/>
                        </a:lnTo>
                        <a:lnTo>
                          <a:pt x="987" y="2758"/>
                        </a:lnTo>
                        <a:lnTo>
                          <a:pt x="1184" y="2931"/>
                        </a:lnTo>
                        <a:lnTo>
                          <a:pt x="1387" y="3093"/>
                        </a:lnTo>
                        <a:lnTo>
                          <a:pt x="1596" y="3237"/>
                        </a:lnTo>
                        <a:lnTo>
                          <a:pt x="1800" y="3363"/>
                        </a:lnTo>
                        <a:lnTo>
                          <a:pt x="1806" y="3363"/>
                        </a:lnTo>
                        <a:lnTo>
                          <a:pt x="1596" y="3237"/>
                        </a:lnTo>
                        <a:lnTo>
                          <a:pt x="1393" y="3093"/>
                        </a:lnTo>
                        <a:lnTo>
                          <a:pt x="1190" y="2931"/>
                        </a:lnTo>
                        <a:lnTo>
                          <a:pt x="993" y="2758"/>
                        </a:lnTo>
                        <a:lnTo>
                          <a:pt x="993" y="2758"/>
                        </a:lnTo>
                        <a:close/>
                      </a:path>
                    </a:pathLst>
                  </a:custGeom>
                  <a:solidFill>
                    <a:schemeClr val="accent2"/>
                  </a:solidFill>
                  <a:ln w="9525">
                    <a:noFill/>
                    <a:round/>
                    <a:headEnd/>
                    <a:tailEnd/>
                  </a:ln>
                </p:spPr>
                <p:txBody>
                  <a:bodyPr/>
                  <a:lstStyle/>
                  <a:p>
                    <a:endParaRPr lang="en-US"/>
                  </a:p>
                </p:txBody>
              </p:sp>
              <p:sp>
                <p:nvSpPr>
                  <p:cNvPr id="7177" name="Freeform 9"/>
                  <p:cNvSpPr>
                    <a:spLocks/>
                  </p:cNvSpPr>
                  <p:nvPr userDrawn="1"/>
                </p:nvSpPr>
                <p:spPr bwMode="hidden">
                  <a:xfrm>
                    <a:off x="514" y="1091"/>
                    <a:ext cx="3538" cy="3225"/>
                  </a:xfrm>
                  <a:custGeom>
                    <a:avLst/>
                    <a:gdLst/>
                    <a:ahLst/>
                    <a:cxnLst>
                      <a:cxn ang="0">
                        <a:pos x="538" y="2146"/>
                      </a:cxn>
                      <a:cxn ang="0">
                        <a:pos x="317" y="1816"/>
                      </a:cxn>
                      <a:cxn ang="0">
                        <a:pos x="149" y="1481"/>
                      </a:cxn>
                      <a:cxn ang="0">
                        <a:pos x="41" y="1151"/>
                      </a:cxn>
                      <a:cxn ang="0">
                        <a:pos x="0" y="839"/>
                      </a:cxn>
                      <a:cxn ang="0">
                        <a:pos x="30" y="575"/>
                      </a:cxn>
                      <a:cxn ang="0">
                        <a:pos x="125" y="354"/>
                      </a:cxn>
                      <a:cxn ang="0">
                        <a:pos x="317" y="150"/>
                      </a:cxn>
                      <a:cxn ang="0">
                        <a:pos x="669" y="12"/>
                      </a:cxn>
                      <a:cxn ang="0">
                        <a:pos x="1112" y="24"/>
                      </a:cxn>
                      <a:cxn ang="0">
                        <a:pos x="1608" y="174"/>
                      </a:cxn>
                      <a:cxn ang="0">
                        <a:pos x="2116" y="456"/>
                      </a:cxn>
                      <a:cxn ang="0">
                        <a:pos x="2613" y="857"/>
                      </a:cxn>
                      <a:cxn ang="0">
                        <a:pos x="3073" y="1391"/>
                      </a:cxn>
                      <a:cxn ang="0">
                        <a:pos x="3276" y="1726"/>
                      </a:cxn>
                      <a:cxn ang="0">
                        <a:pos x="3426" y="2062"/>
                      </a:cxn>
                      <a:cxn ang="0">
                        <a:pos x="3509" y="2386"/>
                      </a:cxn>
                      <a:cxn ang="0">
                        <a:pos x="3521" y="2680"/>
                      </a:cxn>
                      <a:cxn ang="0">
                        <a:pos x="3474" y="2931"/>
                      </a:cxn>
                      <a:cxn ang="0">
                        <a:pos x="3360" y="3141"/>
                      </a:cxn>
                      <a:cxn ang="0">
                        <a:pos x="3282" y="3225"/>
                      </a:cxn>
                      <a:cxn ang="0">
                        <a:pos x="3312" y="3201"/>
                      </a:cxn>
                      <a:cxn ang="0">
                        <a:pos x="3444" y="3009"/>
                      </a:cxn>
                      <a:cxn ang="0">
                        <a:pos x="3515" y="2769"/>
                      </a:cxn>
                      <a:cxn ang="0">
                        <a:pos x="3521" y="2488"/>
                      </a:cxn>
                      <a:cxn ang="0">
                        <a:pos x="3462" y="2170"/>
                      </a:cxn>
                      <a:cxn ang="0">
                        <a:pos x="3336" y="1834"/>
                      </a:cxn>
                      <a:cxn ang="0">
                        <a:pos x="3145" y="1499"/>
                      </a:cxn>
                      <a:cxn ang="0">
                        <a:pos x="2816" y="1061"/>
                      </a:cxn>
                      <a:cxn ang="0">
                        <a:pos x="2284" y="575"/>
                      </a:cxn>
                      <a:cxn ang="0">
                        <a:pos x="1775" y="252"/>
                      </a:cxn>
                      <a:cxn ang="0">
                        <a:pos x="1273" y="60"/>
                      </a:cxn>
                      <a:cxn ang="0">
                        <a:pos x="807" y="0"/>
                      </a:cxn>
                      <a:cxn ang="0">
                        <a:pos x="418" y="84"/>
                      </a:cxn>
                      <a:cxn ang="0">
                        <a:pos x="167" y="288"/>
                      </a:cxn>
                      <a:cxn ang="0">
                        <a:pos x="53" y="498"/>
                      </a:cxn>
                      <a:cxn ang="0">
                        <a:pos x="0" y="749"/>
                      </a:cxn>
                      <a:cxn ang="0">
                        <a:pos x="18" y="1043"/>
                      </a:cxn>
                      <a:cxn ang="0">
                        <a:pos x="101" y="1373"/>
                      </a:cxn>
                      <a:cxn ang="0">
                        <a:pos x="251" y="1708"/>
                      </a:cxn>
                      <a:cxn ang="0">
                        <a:pos x="454" y="2038"/>
                      </a:cxn>
                      <a:cxn ang="0">
                        <a:pos x="914" y="2572"/>
                      </a:cxn>
                      <a:cxn ang="0">
                        <a:pos x="1255" y="2865"/>
                      </a:cxn>
                      <a:cxn ang="0">
                        <a:pos x="1608" y="3099"/>
                      </a:cxn>
                      <a:cxn ang="0">
                        <a:pos x="1853" y="3225"/>
                      </a:cxn>
                      <a:cxn ang="0">
                        <a:pos x="1494" y="3027"/>
                      </a:cxn>
                      <a:cxn ang="0">
                        <a:pos x="1142" y="2769"/>
                      </a:cxn>
                    </a:cxnLst>
                    <a:rect l="0" t="0" r="r" b="b"/>
                    <a:pathLst>
                      <a:path w="3527" h="3225">
                        <a:moveTo>
                          <a:pt x="914" y="2572"/>
                        </a:moveTo>
                        <a:lnTo>
                          <a:pt x="717" y="2362"/>
                        </a:lnTo>
                        <a:lnTo>
                          <a:pt x="538" y="2146"/>
                        </a:lnTo>
                        <a:lnTo>
                          <a:pt x="460" y="2038"/>
                        </a:lnTo>
                        <a:lnTo>
                          <a:pt x="382" y="1930"/>
                        </a:lnTo>
                        <a:lnTo>
                          <a:pt x="317" y="1816"/>
                        </a:lnTo>
                        <a:lnTo>
                          <a:pt x="251" y="1702"/>
                        </a:lnTo>
                        <a:lnTo>
                          <a:pt x="197" y="1589"/>
                        </a:lnTo>
                        <a:lnTo>
                          <a:pt x="149" y="1481"/>
                        </a:lnTo>
                        <a:lnTo>
                          <a:pt x="107" y="1367"/>
                        </a:lnTo>
                        <a:lnTo>
                          <a:pt x="71" y="1259"/>
                        </a:lnTo>
                        <a:lnTo>
                          <a:pt x="41" y="1151"/>
                        </a:lnTo>
                        <a:lnTo>
                          <a:pt x="18" y="1043"/>
                        </a:lnTo>
                        <a:lnTo>
                          <a:pt x="6" y="941"/>
                        </a:lnTo>
                        <a:lnTo>
                          <a:pt x="0" y="839"/>
                        </a:lnTo>
                        <a:lnTo>
                          <a:pt x="6" y="749"/>
                        </a:lnTo>
                        <a:lnTo>
                          <a:pt x="12" y="659"/>
                        </a:lnTo>
                        <a:lnTo>
                          <a:pt x="30" y="575"/>
                        </a:lnTo>
                        <a:lnTo>
                          <a:pt x="59" y="498"/>
                        </a:lnTo>
                        <a:lnTo>
                          <a:pt x="89" y="420"/>
                        </a:lnTo>
                        <a:lnTo>
                          <a:pt x="125" y="354"/>
                        </a:lnTo>
                        <a:lnTo>
                          <a:pt x="173" y="288"/>
                        </a:lnTo>
                        <a:lnTo>
                          <a:pt x="221" y="228"/>
                        </a:lnTo>
                        <a:lnTo>
                          <a:pt x="317" y="150"/>
                        </a:lnTo>
                        <a:lnTo>
                          <a:pt x="424" y="90"/>
                        </a:lnTo>
                        <a:lnTo>
                          <a:pt x="544" y="42"/>
                        </a:lnTo>
                        <a:lnTo>
                          <a:pt x="669" y="12"/>
                        </a:lnTo>
                        <a:lnTo>
                          <a:pt x="813" y="0"/>
                        </a:lnTo>
                        <a:lnTo>
                          <a:pt x="956" y="6"/>
                        </a:lnTo>
                        <a:lnTo>
                          <a:pt x="1112" y="24"/>
                        </a:lnTo>
                        <a:lnTo>
                          <a:pt x="1273" y="60"/>
                        </a:lnTo>
                        <a:lnTo>
                          <a:pt x="1441" y="114"/>
                        </a:lnTo>
                        <a:lnTo>
                          <a:pt x="1608" y="174"/>
                        </a:lnTo>
                        <a:lnTo>
                          <a:pt x="1775" y="258"/>
                        </a:lnTo>
                        <a:lnTo>
                          <a:pt x="1949" y="348"/>
                        </a:lnTo>
                        <a:lnTo>
                          <a:pt x="2116" y="456"/>
                        </a:lnTo>
                        <a:lnTo>
                          <a:pt x="2284" y="575"/>
                        </a:lnTo>
                        <a:lnTo>
                          <a:pt x="2451" y="713"/>
                        </a:lnTo>
                        <a:lnTo>
                          <a:pt x="2613" y="857"/>
                        </a:lnTo>
                        <a:lnTo>
                          <a:pt x="2810" y="1067"/>
                        </a:lnTo>
                        <a:lnTo>
                          <a:pt x="2989" y="1283"/>
                        </a:lnTo>
                        <a:lnTo>
                          <a:pt x="3073" y="1391"/>
                        </a:lnTo>
                        <a:lnTo>
                          <a:pt x="3145" y="1505"/>
                        </a:lnTo>
                        <a:lnTo>
                          <a:pt x="3216" y="1612"/>
                        </a:lnTo>
                        <a:lnTo>
                          <a:pt x="3276" y="1726"/>
                        </a:lnTo>
                        <a:lnTo>
                          <a:pt x="3330" y="1840"/>
                        </a:lnTo>
                        <a:lnTo>
                          <a:pt x="3384" y="1948"/>
                        </a:lnTo>
                        <a:lnTo>
                          <a:pt x="3426" y="2062"/>
                        </a:lnTo>
                        <a:lnTo>
                          <a:pt x="3462" y="2170"/>
                        </a:lnTo>
                        <a:lnTo>
                          <a:pt x="3491" y="2278"/>
                        </a:lnTo>
                        <a:lnTo>
                          <a:pt x="3509" y="2386"/>
                        </a:lnTo>
                        <a:lnTo>
                          <a:pt x="3521" y="2488"/>
                        </a:lnTo>
                        <a:lnTo>
                          <a:pt x="3527" y="2590"/>
                        </a:lnTo>
                        <a:lnTo>
                          <a:pt x="3521" y="2680"/>
                        </a:lnTo>
                        <a:lnTo>
                          <a:pt x="3515" y="2769"/>
                        </a:lnTo>
                        <a:lnTo>
                          <a:pt x="3497" y="2853"/>
                        </a:lnTo>
                        <a:lnTo>
                          <a:pt x="3474" y="2931"/>
                        </a:lnTo>
                        <a:lnTo>
                          <a:pt x="3438" y="3009"/>
                        </a:lnTo>
                        <a:lnTo>
                          <a:pt x="3402" y="3075"/>
                        </a:lnTo>
                        <a:lnTo>
                          <a:pt x="3360" y="3141"/>
                        </a:lnTo>
                        <a:lnTo>
                          <a:pt x="3306" y="3201"/>
                        </a:lnTo>
                        <a:lnTo>
                          <a:pt x="3294" y="3213"/>
                        </a:lnTo>
                        <a:lnTo>
                          <a:pt x="3282" y="3225"/>
                        </a:lnTo>
                        <a:lnTo>
                          <a:pt x="3288" y="3225"/>
                        </a:lnTo>
                        <a:lnTo>
                          <a:pt x="3300" y="3213"/>
                        </a:lnTo>
                        <a:lnTo>
                          <a:pt x="3312" y="3201"/>
                        </a:lnTo>
                        <a:lnTo>
                          <a:pt x="3366" y="3141"/>
                        </a:lnTo>
                        <a:lnTo>
                          <a:pt x="3408" y="3075"/>
                        </a:lnTo>
                        <a:lnTo>
                          <a:pt x="3444" y="3009"/>
                        </a:lnTo>
                        <a:lnTo>
                          <a:pt x="3474" y="2931"/>
                        </a:lnTo>
                        <a:lnTo>
                          <a:pt x="3497" y="2853"/>
                        </a:lnTo>
                        <a:lnTo>
                          <a:pt x="3515" y="2769"/>
                        </a:lnTo>
                        <a:lnTo>
                          <a:pt x="3527" y="2680"/>
                        </a:lnTo>
                        <a:lnTo>
                          <a:pt x="3527" y="2590"/>
                        </a:lnTo>
                        <a:lnTo>
                          <a:pt x="3521" y="2488"/>
                        </a:lnTo>
                        <a:lnTo>
                          <a:pt x="3509" y="2386"/>
                        </a:lnTo>
                        <a:lnTo>
                          <a:pt x="3491" y="2278"/>
                        </a:lnTo>
                        <a:lnTo>
                          <a:pt x="3462" y="2170"/>
                        </a:lnTo>
                        <a:lnTo>
                          <a:pt x="3426" y="2056"/>
                        </a:lnTo>
                        <a:lnTo>
                          <a:pt x="3384" y="1948"/>
                        </a:lnTo>
                        <a:lnTo>
                          <a:pt x="3336" y="1834"/>
                        </a:lnTo>
                        <a:lnTo>
                          <a:pt x="3276" y="1726"/>
                        </a:lnTo>
                        <a:lnTo>
                          <a:pt x="3216" y="1612"/>
                        </a:lnTo>
                        <a:lnTo>
                          <a:pt x="3145" y="1499"/>
                        </a:lnTo>
                        <a:lnTo>
                          <a:pt x="3073" y="1391"/>
                        </a:lnTo>
                        <a:lnTo>
                          <a:pt x="2989" y="1277"/>
                        </a:lnTo>
                        <a:lnTo>
                          <a:pt x="2816" y="1061"/>
                        </a:lnTo>
                        <a:lnTo>
                          <a:pt x="2613" y="857"/>
                        </a:lnTo>
                        <a:lnTo>
                          <a:pt x="2451" y="707"/>
                        </a:lnTo>
                        <a:lnTo>
                          <a:pt x="2284" y="575"/>
                        </a:lnTo>
                        <a:lnTo>
                          <a:pt x="2116" y="456"/>
                        </a:lnTo>
                        <a:lnTo>
                          <a:pt x="1949" y="348"/>
                        </a:lnTo>
                        <a:lnTo>
                          <a:pt x="1775" y="252"/>
                        </a:lnTo>
                        <a:lnTo>
                          <a:pt x="1608" y="174"/>
                        </a:lnTo>
                        <a:lnTo>
                          <a:pt x="1435" y="108"/>
                        </a:lnTo>
                        <a:lnTo>
                          <a:pt x="1273" y="60"/>
                        </a:lnTo>
                        <a:lnTo>
                          <a:pt x="1112" y="24"/>
                        </a:lnTo>
                        <a:lnTo>
                          <a:pt x="956" y="0"/>
                        </a:lnTo>
                        <a:lnTo>
                          <a:pt x="807" y="0"/>
                        </a:lnTo>
                        <a:lnTo>
                          <a:pt x="669" y="12"/>
                        </a:lnTo>
                        <a:lnTo>
                          <a:pt x="538" y="42"/>
                        </a:lnTo>
                        <a:lnTo>
                          <a:pt x="418" y="84"/>
                        </a:lnTo>
                        <a:lnTo>
                          <a:pt x="311" y="150"/>
                        </a:lnTo>
                        <a:lnTo>
                          <a:pt x="215" y="228"/>
                        </a:lnTo>
                        <a:lnTo>
                          <a:pt x="167" y="288"/>
                        </a:lnTo>
                        <a:lnTo>
                          <a:pt x="119" y="354"/>
                        </a:lnTo>
                        <a:lnTo>
                          <a:pt x="83" y="420"/>
                        </a:lnTo>
                        <a:lnTo>
                          <a:pt x="53" y="498"/>
                        </a:lnTo>
                        <a:lnTo>
                          <a:pt x="30" y="575"/>
                        </a:lnTo>
                        <a:lnTo>
                          <a:pt x="12" y="659"/>
                        </a:lnTo>
                        <a:lnTo>
                          <a:pt x="0" y="749"/>
                        </a:lnTo>
                        <a:lnTo>
                          <a:pt x="0" y="839"/>
                        </a:lnTo>
                        <a:lnTo>
                          <a:pt x="6" y="941"/>
                        </a:lnTo>
                        <a:lnTo>
                          <a:pt x="18" y="1043"/>
                        </a:lnTo>
                        <a:lnTo>
                          <a:pt x="35" y="1151"/>
                        </a:lnTo>
                        <a:lnTo>
                          <a:pt x="65" y="1259"/>
                        </a:lnTo>
                        <a:lnTo>
                          <a:pt x="101" y="1373"/>
                        </a:lnTo>
                        <a:lnTo>
                          <a:pt x="143" y="1481"/>
                        </a:lnTo>
                        <a:lnTo>
                          <a:pt x="191" y="1595"/>
                        </a:lnTo>
                        <a:lnTo>
                          <a:pt x="251" y="1708"/>
                        </a:lnTo>
                        <a:lnTo>
                          <a:pt x="311" y="1816"/>
                        </a:lnTo>
                        <a:lnTo>
                          <a:pt x="382" y="1930"/>
                        </a:lnTo>
                        <a:lnTo>
                          <a:pt x="454" y="2038"/>
                        </a:lnTo>
                        <a:lnTo>
                          <a:pt x="538" y="2152"/>
                        </a:lnTo>
                        <a:lnTo>
                          <a:pt x="717" y="2368"/>
                        </a:lnTo>
                        <a:lnTo>
                          <a:pt x="914" y="2572"/>
                        </a:lnTo>
                        <a:lnTo>
                          <a:pt x="1028" y="2674"/>
                        </a:lnTo>
                        <a:lnTo>
                          <a:pt x="1142" y="2775"/>
                        </a:lnTo>
                        <a:lnTo>
                          <a:pt x="1255" y="2865"/>
                        </a:lnTo>
                        <a:lnTo>
                          <a:pt x="1369" y="2949"/>
                        </a:lnTo>
                        <a:lnTo>
                          <a:pt x="1488" y="3027"/>
                        </a:lnTo>
                        <a:lnTo>
                          <a:pt x="1608" y="3099"/>
                        </a:lnTo>
                        <a:lnTo>
                          <a:pt x="1722" y="3165"/>
                        </a:lnTo>
                        <a:lnTo>
                          <a:pt x="1841" y="3225"/>
                        </a:lnTo>
                        <a:lnTo>
                          <a:pt x="1853" y="3225"/>
                        </a:lnTo>
                        <a:lnTo>
                          <a:pt x="1734" y="3165"/>
                        </a:lnTo>
                        <a:lnTo>
                          <a:pt x="1614" y="3099"/>
                        </a:lnTo>
                        <a:lnTo>
                          <a:pt x="1494" y="3027"/>
                        </a:lnTo>
                        <a:lnTo>
                          <a:pt x="1375" y="2949"/>
                        </a:lnTo>
                        <a:lnTo>
                          <a:pt x="1261" y="2865"/>
                        </a:lnTo>
                        <a:lnTo>
                          <a:pt x="1142" y="2769"/>
                        </a:lnTo>
                        <a:lnTo>
                          <a:pt x="914" y="2572"/>
                        </a:lnTo>
                        <a:lnTo>
                          <a:pt x="914" y="2572"/>
                        </a:lnTo>
                        <a:close/>
                      </a:path>
                    </a:pathLst>
                  </a:custGeom>
                  <a:solidFill>
                    <a:schemeClr val="accent2"/>
                  </a:solidFill>
                  <a:ln w="9525">
                    <a:noFill/>
                    <a:round/>
                    <a:headEnd/>
                    <a:tailEnd/>
                  </a:ln>
                </p:spPr>
                <p:txBody>
                  <a:bodyPr/>
                  <a:lstStyle/>
                  <a:p>
                    <a:endParaRPr lang="en-US"/>
                  </a:p>
                </p:txBody>
              </p:sp>
              <p:grpSp>
                <p:nvGrpSpPr>
                  <p:cNvPr id="7178" name="Group 10"/>
                  <p:cNvGrpSpPr>
                    <a:grpSpLocks/>
                  </p:cNvGrpSpPr>
                  <p:nvPr userDrawn="1"/>
                </p:nvGrpSpPr>
                <p:grpSpPr bwMode="auto">
                  <a:xfrm>
                    <a:off x="0" y="522"/>
                    <a:ext cx="4751" cy="3794"/>
                    <a:chOff x="0" y="522"/>
                    <a:chExt cx="4751" cy="3794"/>
                  </a:xfrm>
                </p:grpSpPr>
                <p:sp>
                  <p:nvSpPr>
                    <p:cNvPr id="7179" name="Freeform 11"/>
                    <p:cNvSpPr>
                      <a:spLocks/>
                    </p:cNvSpPr>
                    <p:nvPr userDrawn="1"/>
                  </p:nvSpPr>
                  <p:spPr bwMode="hidden">
                    <a:xfrm>
                      <a:off x="400" y="522"/>
                      <a:ext cx="4264" cy="3794"/>
                    </a:xfrm>
                    <a:custGeom>
                      <a:avLst/>
                      <a:gdLst/>
                      <a:ahLst/>
                      <a:cxnLst>
                        <a:cxn ang="0">
                          <a:pos x="4245" y="3237"/>
                        </a:cxn>
                        <a:cxn ang="0">
                          <a:pos x="4203" y="2961"/>
                        </a:cxn>
                        <a:cxn ang="0">
                          <a:pos x="4120" y="2679"/>
                        </a:cxn>
                        <a:cxn ang="0">
                          <a:pos x="4000" y="2391"/>
                        </a:cxn>
                        <a:cxn ang="0">
                          <a:pos x="3845" y="2098"/>
                        </a:cxn>
                        <a:cxn ang="0">
                          <a:pos x="3659" y="1810"/>
                        </a:cxn>
                        <a:cxn ang="0">
                          <a:pos x="3438" y="1528"/>
                        </a:cxn>
                        <a:cxn ang="0">
                          <a:pos x="3193" y="1252"/>
                        </a:cxn>
                        <a:cxn ang="0">
                          <a:pos x="2858" y="935"/>
                        </a:cxn>
                        <a:cxn ang="0">
                          <a:pos x="2434" y="605"/>
                        </a:cxn>
                        <a:cxn ang="0">
                          <a:pos x="1991" y="341"/>
                        </a:cxn>
                        <a:cxn ang="0">
                          <a:pos x="1549" y="143"/>
                        </a:cxn>
                        <a:cxn ang="0">
                          <a:pos x="1124" y="35"/>
                        </a:cxn>
                        <a:cxn ang="0">
                          <a:pos x="741" y="0"/>
                        </a:cxn>
                        <a:cxn ang="0">
                          <a:pos x="401" y="47"/>
                        </a:cxn>
                        <a:cxn ang="0">
                          <a:pos x="120" y="173"/>
                        </a:cxn>
                        <a:cxn ang="0">
                          <a:pos x="0" y="269"/>
                        </a:cxn>
                        <a:cxn ang="0">
                          <a:pos x="263" y="101"/>
                        </a:cxn>
                        <a:cxn ang="0">
                          <a:pos x="586" y="18"/>
                        </a:cxn>
                        <a:cxn ang="0">
                          <a:pos x="957" y="18"/>
                        </a:cxn>
                        <a:cxn ang="0">
                          <a:pos x="1357" y="95"/>
                        </a:cxn>
                        <a:cxn ang="0">
                          <a:pos x="1782" y="245"/>
                        </a:cxn>
                        <a:cxn ang="0">
                          <a:pos x="2212" y="467"/>
                        </a:cxn>
                        <a:cxn ang="0">
                          <a:pos x="2643" y="761"/>
                        </a:cxn>
                        <a:cxn ang="0">
                          <a:pos x="3061" y="1120"/>
                        </a:cxn>
                        <a:cxn ang="0">
                          <a:pos x="3318" y="1390"/>
                        </a:cxn>
                        <a:cxn ang="0">
                          <a:pos x="3552" y="1666"/>
                        </a:cxn>
                        <a:cxn ang="0">
                          <a:pos x="3755" y="1954"/>
                        </a:cxn>
                        <a:cxn ang="0">
                          <a:pos x="3922" y="2247"/>
                        </a:cxn>
                        <a:cxn ang="0">
                          <a:pos x="4060" y="2535"/>
                        </a:cxn>
                        <a:cxn ang="0">
                          <a:pos x="4162" y="2823"/>
                        </a:cxn>
                        <a:cxn ang="0">
                          <a:pos x="4221" y="3105"/>
                        </a:cxn>
                        <a:cxn ang="0">
                          <a:pos x="4245" y="3368"/>
                        </a:cxn>
                        <a:cxn ang="0">
                          <a:pos x="4233" y="3590"/>
                        </a:cxn>
                        <a:cxn ang="0">
                          <a:pos x="4185" y="3794"/>
                        </a:cxn>
                        <a:cxn ang="0">
                          <a:pos x="4215" y="3692"/>
                        </a:cxn>
                        <a:cxn ang="0">
                          <a:pos x="4245" y="3482"/>
                        </a:cxn>
                        <a:cxn ang="0">
                          <a:pos x="4251" y="3368"/>
                        </a:cxn>
                      </a:cxnLst>
                      <a:rect l="0" t="0" r="r" b="b"/>
                      <a:pathLst>
                        <a:path w="4251" h="3794">
                          <a:moveTo>
                            <a:pt x="4251" y="3368"/>
                          </a:moveTo>
                          <a:lnTo>
                            <a:pt x="4245" y="3237"/>
                          </a:lnTo>
                          <a:lnTo>
                            <a:pt x="4227" y="3099"/>
                          </a:lnTo>
                          <a:lnTo>
                            <a:pt x="4203" y="2961"/>
                          </a:lnTo>
                          <a:lnTo>
                            <a:pt x="4167" y="2823"/>
                          </a:lnTo>
                          <a:lnTo>
                            <a:pt x="4120" y="2679"/>
                          </a:lnTo>
                          <a:lnTo>
                            <a:pt x="4066" y="2535"/>
                          </a:lnTo>
                          <a:lnTo>
                            <a:pt x="4000" y="2391"/>
                          </a:lnTo>
                          <a:lnTo>
                            <a:pt x="3928" y="2247"/>
                          </a:lnTo>
                          <a:lnTo>
                            <a:pt x="3845" y="2098"/>
                          </a:lnTo>
                          <a:lnTo>
                            <a:pt x="3755" y="1954"/>
                          </a:lnTo>
                          <a:lnTo>
                            <a:pt x="3659" y="1810"/>
                          </a:lnTo>
                          <a:lnTo>
                            <a:pt x="3552" y="1666"/>
                          </a:lnTo>
                          <a:lnTo>
                            <a:pt x="3438" y="1528"/>
                          </a:lnTo>
                          <a:lnTo>
                            <a:pt x="3318" y="1390"/>
                          </a:lnTo>
                          <a:lnTo>
                            <a:pt x="3193" y="1252"/>
                          </a:lnTo>
                          <a:lnTo>
                            <a:pt x="3061" y="1120"/>
                          </a:lnTo>
                          <a:lnTo>
                            <a:pt x="2858" y="935"/>
                          </a:lnTo>
                          <a:lnTo>
                            <a:pt x="2649" y="761"/>
                          </a:lnTo>
                          <a:lnTo>
                            <a:pt x="2434" y="605"/>
                          </a:lnTo>
                          <a:lnTo>
                            <a:pt x="2212" y="467"/>
                          </a:lnTo>
                          <a:lnTo>
                            <a:pt x="1991" y="341"/>
                          </a:lnTo>
                          <a:lnTo>
                            <a:pt x="1770" y="233"/>
                          </a:lnTo>
                          <a:lnTo>
                            <a:pt x="1549" y="143"/>
                          </a:lnTo>
                          <a:lnTo>
                            <a:pt x="1327" y="77"/>
                          </a:lnTo>
                          <a:lnTo>
                            <a:pt x="1124" y="35"/>
                          </a:lnTo>
                          <a:lnTo>
                            <a:pt x="927" y="6"/>
                          </a:lnTo>
                          <a:lnTo>
                            <a:pt x="741" y="0"/>
                          </a:lnTo>
                          <a:lnTo>
                            <a:pt x="568" y="18"/>
                          </a:lnTo>
                          <a:lnTo>
                            <a:pt x="401" y="47"/>
                          </a:lnTo>
                          <a:lnTo>
                            <a:pt x="257" y="101"/>
                          </a:lnTo>
                          <a:lnTo>
                            <a:pt x="120" y="173"/>
                          </a:lnTo>
                          <a:lnTo>
                            <a:pt x="0" y="263"/>
                          </a:lnTo>
                          <a:lnTo>
                            <a:pt x="0" y="269"/>
                          </a:lnTo>
                          <a:lnTo>
                            <a:pt x="126" y="173"/>
                          </a:lnTo>
                          <a:lnTo>
                            <a:pt x="263" y="101"/>
                          </a:lnTo>
                          <a:lnTo>
                            <a:pt x="419" y="47"/>
                          </a:lnTo>
                          <a:lnTo>
                            <a:pt x="586" y="18"/>
                          </a:lnTo>
                          <a:lnTo>
                            <a:pt x="765" y="6"/>
                          </a:lnTo>
                          <a:lnTo>
                            <a:pt x="957" y="18"/>
                          </a:lnTo>
                          <a:lnTo>
                            <a:pt x="1154" y="47"/>
                          </a:lnTo>
                          <a:lnTo>
                            <a:pt x="1357" y="95"/>
                          </a:lnTo>
                          <a:lnTo>
                            <a:pt x="1567" y="161"/>
                          </a:lnTo>
                          <a:lnTo>
                            <a:pt x="1782" y="245"/>
                          </a:lnTo>
                          <a:lnTo>
                            <a:pt x="1997" y="347"/>
                          </a:lnTo>
                          <a:lnTo>
                            <a:pt x="2212" y="467"/>
                          </a:lnTo>
                          <a:lnTo>
                            <a:pt x="2428" y="605"/>
                          </a:lnTo>
                          <a:lnTo>
                            <a:pt x="2643" y="761"/>
                          </a:lnTo>
                          <a:lnTo>
                            <a:pt x="2858" y="935"/>
                          </a:lnTo>
                          <a:lnTo>
                            <a:pt x="3061" y="1120"/>
                          </a:lnTo>
                          <a:lnTo>
                            <a:pt x="3193" y="1252"/>
                          </a:lnTo>
                          <a:lnTo>
                            <a:pt x="3318" y="1390"/>
                          </a:lnTo>
                          <a:lnTo>
                            <a:pt x="3438" y="1528"/>
                          </a:lnTo>
                          <a:lnTo>
                            <a:pt x="3552" y="1666"/>
                          </a:lnTo>
                          <a:lnTo>
                            <a:pt x="3653" y="1810"/>
                          </a:lnTo>
                          <a:lnTo>
                            <a:pt x="3755" y="1954"/>
                          </a:lnTo>
                          <a:lnTo>
                            <a:pt x="3839" y="2104"/>
                          </a:lnTo>
                          <a:lnTo>
                            <a:pt x="3922" y="2247"/>
                          </a:lnTo>
                          <a:lnTo>
                            <a:pt x="3994" y="2391"/>
                          </a:lnTo>
                          <a:lnTo>
                            <a:pt x="4060" y="2535"/>
                          </a:lnTo>
                          <a:lnTo>
                            <a:pt x="4114" y="2679"/>
                          </a:lnTo>
                          <a:lnTo>
                            <a:pt x="4162" y="2823"/>
                          </a:lnTo>
                          <a:lnTo>
                            <a:pt x="4197" y="2967"/>
                          </a:lnTo>
                          <a:lnTo>
                            <a:pt x="4221" y="3105"/>
                          </a:lnTo>
                          <a:lnTo>
                            <a:pt x="4239" y="3237"/>
                          </a:lnTo>
                          <a:lnTo>
                            <a:pt x="4245" y="3368"/>
                          </a:lnTo>
                          <a:lnTo>
                            <a:pt x="4245" y="3482"/>
                          </a:lnTo>
                          <a:lnTo>
                            <a:pt x="4233" y="3590"/>
                          </a:lnTo>
                          <a:lnTo>
                            <a:pt x="4215" y="3692"/>
                          </a:lnTo>
                          <a:lnTo>
                            <a:pt x="4185" y="3794"/>
                          </a:lnTo>
                          <a:lnTo>
                            <a:pt x="4185" y="3794"/>
                          </a:lnTo>
                          <a:lnTo>
                            <a:pt x="4215" y="3692"/>
                          </a:lnTo>
                          <a:lnTo>
                            <a:pt x="4239" y="3590"/>
                          </a:lnTo>
                          <a:lnTo>
                            <a:pt x="4245" y="3482"/>
                          </a:lnTo>
                          <a:lnTo>
                            <a:pt x="4251" y="3368"/>
                          </a:lnTo>
                          <a:lnTo>
                            <a:pt x="4251" y="3368"/>
                          </a:lnTo>
                          <a:close/>
                        </a:path>
                      </a:pathLst>
                    </a:custGeom>
                    <a:solidFill>
                      <a:schemeClr val="accent2"/>
                    </a:solidFill>
                    <a:ln w="9525">
                      <a:noFill/>
                      <a:round/>
                      <a:headEnd/>
                      <a:tailEnd/>
                    </a:ln>
                  </p:spPr>
                  <p:txBody>
                    <a:bodyPr/>
                    <a:lstStyle/>
                    <a:p>
                      <a:endParaRPr lang="en-US"/>
                    </a:p>
                  </p:txBody>
                </p:sp>
                <p:grpSp>
                  <p:nvGrpSpPr>
                    <p:cNvPr id="7180" name="Group 12"/>
                    <p:cNvGrpSpPr>
                      <a:grpSpLocks/>
                    </p:cNvGrpSpPr>
                    <p:nvPr userDrawn="1"/>
                  </p:nvGrpSpPr>
                  <p:grpSpPr bwMode="auto">
                    <a:xfrm>
                      <a:off x="0" y="659"/>
                      <a:ext cx="4751" cy="3657"/>
                      <a:chOff x="0" y="659"/>
                      <a:chExt cx="4751" cy="3657"/>
                    </a:xfrm>
                  </p:grpSpPr>
                  <p:sp>
                    <p:nvSpPr>
                      <p:cNvPr id="7181" name="Freeform 13"/>
                      <p:cNvSpPr>
                        <a:spLocks/>
                      </p:cNvSpPr>
                      <p:nvPr userDrawn="1"/>
                    </p:nvSpPr>
                    <p:spPr bwMode="hidden">
                      <a:xfrm>
                        <a:off x="400" y="659"/>
                        <a:ext cx="4121" cy="3657"/>
                      </a:xfrm>
                      <a:custGeom>
                        <a:avLst/>
                        <a:gdLst/>
                        <a:ahLst/>
                        <a:cxnLst>
                          <a:cxn ang="0">
                            <a:pos x="161" y="186"/>
                          </a:cxn>
                          <a:cxn ang="0">
                            <a:pos x="442" y="54"/>
                          </a:cxn>
                          <a:cxn ang="0">
                            <a:pos x="771" y="6"/>
                          </a:cxn>
                          <a:cxn ang="0">
                            <a:pos x="1136" y="36"/>
                          </a:cxn>
                          <a:cxn ang="0">
                            <a:pos x="1537" y="144"/>
                          </a:cxn>
                          <a:cxn ang="0">
                            <a:pos x="1949" y="324"/>
                          </a:cxn>
                          <a:cxn ang="0">
                            <a:pos x="2368" y="570"/>
                          </a:cxn>
                          <a:cxn ang="0">
                            <a:pos x="2780" y="888"/>
                          </a:cxn>
                          <a:cxn ang="0">
                            <a:pos x="3103" y="1193"/>
                          </a:cxn>
                          <a:cxn ang="0">
                            <a:pos x="3336" y="1451"/>
                          </a:cxn>
                          <a:cxn ang="0">
                            <a:pos x="3540" y="1721"/>
                          </a:cxn>
                          <a:cxn ang="0">
                            <a:pos x="3719" y="1997"/>
                          </a:cxn>
                          <a:cxn ang="0">
                            <a:pos x="3863" y="2272"/>
                          </a:cxn>
                          <a:cxn ang="0">
                            <a:pos x="3976" y="2548"/>
                          </a:cxn>
                          <a:cxn ang="0">
                            <a:pos x="4060" y="2818"/>
                          </a:cxn>
                          <a:cxn ang="0">
                            <a:pos x="4102" y="3070"/>
                          </a:cxn>
                          <a:cxn ang="0">
                            <a:pos x="4102" y="3321"/>
                          </a:cxn>
                          <a:cxn ang="0">
                            <a:pos x="4060" y="3549"/>
                          </a:cxn>
                          <a:cxn ang="0">
                            <a:pos x="4030" y="3657"/>
                          </a:cxn>
                          <a:cxn ang="0">
                            <a:pos x="4090" y="3447"/>
                          </a:cxn>
                          <a:cxn ang="0">
                            <a:pos x="4108" y="3213"/>
                          </a:cxn>
                          <a:cxn ang="0">
                            <a:pos x="4102" y="3070"/>
                          </a:cxn>
                          <a:cxn ang="0">
                            <a:pos x="4060" y="2812"/>
                          </a:cxn>
                          <a:cxn ang="0">
                            <a:pos x="3982" y="2548"/>
                          </a:cxn>
                          <a:cxn ang="0">
                            <a:pos x="3869" y="2272"/>
                          </a:cxn>
                          <a:cxn ang="0">
                            <a:pos x="3725" y="1997"/>
                          </a:cxn>
                          <a:cxn ang="0">
                            <a:pos x="3546" y="1721"/>
                          </a:cxn>
                          <a:cxn ang="0">
                            <a:pos x="3342" y="1451"/>
                          </a:cxn>
                          <a:cxn ang="0">
                            <a:pos x="3109" y="1187"/>
                          </a:cxn>
                          <a:cxn ang="0">
                            <a:pos x="2792" y="888"/>
                          </a:cxn>
                          <a:cxn ang="0">
                            <a:pos x="2386" y="576"/>
                          </a:cxn>
                          <a:cxn ang="0">
                            <a:pos x="1967" y="330"/>
                          </a:cxn>
                          <a:cxn ang="0">
                            <a:pos x="1543" y="144"/>
                          </a:cxn>
                          <a:cxn ang="0">
                            <a:pos x="1130" y="30"/>
                          </a:cxn>
                          <a:cxn ang="0">
                            <a:pos x="753" y="0"/>
                          </a:cxn>
                          <a:cxn ang="0">
                            <a:pos x="431" y="54"/>
                          </a:cxn>
                          <a:cxn ang="0">
                            <a:pos x="161" y="186"/>
                          </a:cxn>
                          <a:cxn ang="0">
                            <a:pos x="24" y="306"/>
                          </a:cxn>
                          <a:cxn ang="0">
                            <a:pos x="0" y="336"/>
                          </a:cxn>
                          <a:cxn ang="0">
                            <a:pos x="48" y="282"/>
                          </a:cxn>
                        </a:cxnLst>
                        <a:rect l="0" t="0" r="r" b="b"/>
                        <a:pathLst>
                          <a:path w="4108" h="3657">
                            <a:moveTo>
                              <a:pt x="48" y="282"/>
                            </a:moveTo>
                            <a:lnTo>
                              <a:pt x="161" y="186"/>
                            </a:lnTo>
                            <a:lnTo>
                              <a:pt x="293" y="108"/>
                            </a:lnTo>
                            <a:lnTo>
                              <a:pt x="442" y="54"/>
                            </a:lnTo>
                            <a:lnTo>
                              <a:pt x="598" y="18"/>
                            </a:lnTo>
                            <a:lnTo>
                              <a:pt x="771" y="6"/>
                            </a:lnTo>
                            <a:lnTo>
                              <a:pt x="951" y="12"/>
                            </a:lnTo>
                            <a:lnTo>
                              <a:pt x="1136" y="36"/>
                            </a:lnTo>
                            <a:lnTo>
                              <a:pt x="1333" y="84"/>
                            </a:lnTo>
                            <a:lnTo>
                              <a:pt x="1537" y="144"/>
                            </a:lnTo>
                            <a:lnTo>
                              <a:pt x="1740" y="222"/>
                            </a:lnTo>
                            <a:lnTo>
                              <a:pt x="1949" y="324"/>
                            </a:lnTo>
                            <a:lnTo>
                              <a:pt x="2158" y="438"/>
                            </a:lnTo>
                            <a:lnTo>
                              <a:pt x="2368" y="570"/>
                            </a:lnTo>
                            <a:lnTo>
                              <a:pt x="2577" y="720"/>
                            </a:lnTo>
                            <a:lnTo>
                              <a:pt x="2780" y="888"/>
                            </a:lnTo>
                            <a:lnTo>
                              <a:pt x="2978" y="1067"/>
                            </a:lnTo>
                            <a:lnTo>
                              <a:pt x="3103" y="1193"/>
                            </a:lnTo>
                            <a:lnTo>
                              <a:pt x="3223" y="1319"/>
                            </a:lnTo>
                            <a:lnTo>
                              <a:pt x="3336" y="1451"/>
                            </a:lnTo>
                            <a:lnTo>
                              <a:pt x="3444" y="1589"/>
                            </a:lnTo>
                            <a:lnTo>
                              <a:pt x="3540" y="1721"/>
                            </a:lnTo>
                            <a:lnTo>
                              <a:pt x="3635" y="1859"/>
                            </a:lnTo>
                            <a:lnTo>
                              <a:pt x="3719" y="1997"/>
                            </a:lnTo>
                            <a:lnTo>
                              <a:pt x="3797" y="2134"/>
                            </a:lnTo>
                            <a:lnTo>
                              <a:pt x="3863" y="2272"/>
                            </a:lnTo>
                            <a:lnTo>
                              <a:pt x="3928" y="2410"/>
                            </a:lnTo>
                            <a:lnTo>
                              <a:pt x="3976" y="2548"/>
                            </a:lnTo>
                            <a:lnTo>
                              <a:pt x="4024" y="2680"/>
                            </a:lnTo>
                            <a:lnTo>
                              <a:pt x="4060" y="2818"/>
                            </a:lnTo>
                            <a:lnTo>
                              <a:pt x="4084" y="2944"/>
                            </a:lnTo>
                            <a:lnTo>
                              <a:pt x="4102" y="3070"/>
                            </a:lnTo>
                            <a:lnTo>
                              <a:pt x="4108" y="3195"/>
                            </a:lnTo>
                            <a:lnTo>
                              <a:pt x="4102" y="3321"/>
                            </a:lnTo>
                            <a:lnTo>
                              <a:pt x="4090" y="3441"/>
                            </a:lnTo>
                            <a:lnTo>
                              <a:pt x="4060" y="3549"/>
                            </a:lnTo>
                            <a:lnTo>
                              <a:pt x="4024" y="3657"/>
                            </a:lnTo>
                            <a:lnTo>
                              <a:pt x="4030" y="3657"/>
                            </a:lnTo>
                            <a:lnTo>
                              <a:pt x="4066" y="3555"/>
                            </a:lnTo>
                            <a:lnTo>
                              <a:pt x="4090" y="3447"/>
                            </a:lnTo>
                            <a:lnTo>
                              <a:pt x="4102" y="3333"/>
                            </a:lnTo>
                            <a:lnTo>
                              <a:pt x="4108" y="3213"/>
                            </a:lnTo>
                            <a:lnTo>
                              <a:pt x="4108" y="3195"/>
                            </a:lnTo>
                            <a:lnTo>
                              <a:pt x="4102" y="3070"/>
                            </a:lnTo>
                            <a:lnTo>
                              <a:pt x="4084" y="2944"/>
                            </a:lnTo>
                            <a:lnTo>
                              <a:pt x="4060" y="2812"/>
                            </a:lnTo>
                            <a:lnTo>
                              <a:pt x="4024" y="2680"/>
                            </a:lnTo>
                            <a:lnTo>
                              <a:pt x="3982" y="2548"/>
                            </a:lnTo>
                            <a:lnTo>
                              <a:pt x="3928" y="2410"/>
                            </a:lnTo>
                            <a:lnTo>
                              <a:pt x="3869" y="2272"/>
                            </a:lnTo>
                            <a:lnTo>
                              <a:pt x="3803" y="2134"/>
                            </a:lnTo>
                            <a:lnTo>
                              <a:pt x="3725" y="1997"/>
                            </a:lnTo>
                            <a:lnTo>
                              <a:pt x="3641" y="1859"/>
                            </a:lnTo>
                            <a:lnTo>
                              <a:pt x="3546" y="1721"/>
                            </a:lnTo>
                            <a:lnTo>
                              <a:pt x="3450" y="1583"/>
                            </a:lnTo>
                            <a:lnTo>
                              <a:pt x="3342" y="1451"/>
                            </a:lnTo>
                            <a:lnTo>
                              <a:pt x="3229" y="1319"/>
                            </a:lnTo>
                            <a:lnTo>
                              <a:pt x="3109" y="1187"/>
                            </a:lnTo>
                            <a:lnTo>
                              <a:pt x="2984" y="1061"/>
                            </a:lnTo>
                            <a:lnTo>
                              <a:pt x="2792" y="888"/>
                            </a:lnTo>
                            <a:lnTo>
                              <a:pt x="2589" y="726"/>
                            </a:lnTo>
                            <a:lnTo>
                              <a:pt x="2386" y="576"/>
                            </a:lnTo>
                            <a:lnTo>
                              <a:pt x="2176" y="444"/>
                            </a:lnTo>
                            <a:lnTo>
                              <a:pt x="1967" y="330"/>
                            </a:lnTo>
                            <a:lnTo>
                              <a:pt x="1752" y="228"/>
                            </a:lnTo>
                            <a:lnTo>
                              <a:pt x="1543" y="144"/>
                            </a:lnTo>
                            <a:lnTo>
                              <a:pt x="1333" y="78"/>
                            </a:lnTo>
                            <a:lnTo>
                              <a:pt x="1130" y="30"/>
                            </a:lnTo>
                            <a:lnTo>
                              <a:pt x="939" y="6"/>
                            </a:lnTo>
                            <a:lnTo>
                              <a:pt x="753" y="0"/>
                            </a:lnTo>
                            <a:lnTo>
                              <a:pt x="586" y="18"/>
                            </a:lnTo>
                            <a:lnTo>
                              <a:pt x="431" y="54"/>
                            </a:lnTo>
                            <a:lnTo>
                              <a:pt x="287" y="108"/>
                            </a:lnTo>
                            <a:lnTo>
                              <a:pt x="161" y="186"/>
                            </a:lnTo>
                            <a:lnTo>
                              <a:pt x="48" y="282"/>
                            </a:lnTo>
                            <a:lnTo>
                              <a:pt x="24" y="306"/>
                            </a:lnTo>
                            <a:lnTo>
                              <a:pt x="0" y="330"/>
                            </a:lnTo>
                            <a:lnTo>
                              <a:pt x="0" y="336"/>
                            </a:lnTo>
                            <a:lnTo>
                              <a:pt x="24" y="312"/>
                            </a:lnTo>
                            <a:lnTo>
                              <a:pt x="48" y="282"/>
                            </a:lnTo>
                            <a:lnTo>
                              <a:pt x="48" y="282"/>
                            </a:lnTo>
                            <a:close/>
                          </a:path>
                        </a:pathLst>
                      </a:custGeom>
                      <a:solidFill>
                        <a:schemeClr val="accent2"/>
                      </a:solidFill>
                      <a:ln w="9525">
                        <a:noFill/>
                        <a:round/>
                        <a:headEnd/>
                        <a:tailEnd/>
                      </a:ln>
                    </p:spPr>
                    <p:txBody>
                      <a:bodyPr/>
                      <a:lstStyle/>
                      <a:p>
                        <a:endParaRPr lang="en-US"/>
                      </a:p>
                    </p:txBody>
                  </p:sp>
                  <p:grpSp>
                    <p:nvGrpSpPr>
                      <p:cNvPr id="7182" name="Group 14"/>
                      <p:cNvGrpSpPr>
                        <a:grpSpLocks/>
                      </p:cNvGrpSpPr>
                      <p:nvPr userDrawn="1"/>
                    </p:nvGrpSpPr>
                    <p:grpSpPr bwMode="auto">
                      <a:xfrm>
                        <a:off x="0" y="808"/>
                        <a:ext cx="4751" cy="3508"/>
                        <a:chOff x="-400" y="808"/>
                        <a:chExt cx="4751" cy="3508"/>
                      </a:xfrm>
                    </p:grpSpPr>
                    <p:sp>
                      <p:nvSpPr>
                        <p:cNvPr id="7183" name="Line 15"/>
                        <p:cNvSpPr>
                          <a:spLocks noChangeShapeType="1"/>
                        </p:cNvSpPr>
                        <p:nvPr userDrawn="1"/>
                      </p:nvSpPr>
                      <p:spPr bwMode="hidden">
                        <a:xfrm rot="1678521" flipH="1" flipV="1">
                          <a:off x="876" y="809"/>
                          <a:ext cx="1242" cy="1910"/>
                        </a:xfrm>
                        <a:prstGeom prst="line">
                          <a:avLst/>
                        </a:prstGeom>
                        <a:noFill/>
                        <a:ln w="9525">
                          <a:solidFill>
                            <a:schemeClr val="accent2"/>
                          </a:solidFill>
                          <a:round/>
                          <a:headEnd/>
                          <a:tailEnd/>
                        </a:ln>
                        <a:effectLst/>
                      </p:spPr>
                      <p:txBody>
                        <a:bodyPr/>
                        <a:lstStyle/>
                        <a:p>
                          <a:endParaRPr lang="en-US"/>
                        </a:p>
                      </p:txBody>
                    </p:sp>
                    <p:sp>
                      <p:nvSpPr>
                        <p:cNvPr id="7184" name="Line 16"/>
                        <p:cNvSpPr>
                          <a:spLocks noChangeShapeType="1"/>
                        </p:cNvSpPr>
                        <p:nvPr userDrawn="1"/>
                      </p:nvSpPr>
                      <p:spPr bwMode="hidden">
                        <a:xfrm rot="1678521" flipH="1" flipV="1">
                          <a:off x="-210" y="2117"/>
                          <a:ext cx="1921" cy="379"/>
                        </a:xfrm>
                        <a:prstGeom prst="line">
                          <a:avLst/>
                        </a:prstGeom>
                        <a:noFill/>
                        <a:ln w="9525">
                          <a:solidFill>
                            <a:schemeClr val="accent2"/>
                          </a:solidFill>
                          <a:round/>
                          <a:headEnd/>
                          <a:tailEnd/>
                        </a:ln>
                        <a:effectLst/>
                      </p:spPr>
                      <p:txBody>
                        <a:bodyPr/>
                        <a:lstStyle/>
                        <a:p>
                          <a:endParaRPr lang="en-US"/>
                        </a:p>
                      </p:txBody>
                    </p:sp>
                    <p:sp>
                      <p:nvSpPr>
                        <p:cNvPr id="7185" name="Line 17"/>
                        <p:cNvSpPr>
                          <a:spLocks noChangeShapeType="1"/>
                        </p:cNvSpPr>
                        <p:nvPr userDrawn="1"/>
                      </p:nvSpPr>
                      <p:spPr bwMode="hidden">
                        <a:xfrm rot="1678521" flipH="1" flipV="1">
                          <a:off x="-257" y="1886"/>
                          <a:ext cx="2029" cy="591"/>
                        </a:xfrm>
                        <a:prstGeom prst="line">
                          <a:avLst/>
                        </a:prstGeom>
                        <a:noFill/>
                        <a:ln w="9525">
                          <a:solidFill>
                            <a:schemeClr val="accent2"/>
                          </a:solidFill>
                          <a:round/>
                          <a:headEnd/>
                          <a:tailEnd/>
                        </a:ln>
                        <a:effectLst/>
                      </p:spPr>
                      <p:txBody>
                        <a:bodyPr/>
                        <a:lstStyle/>
                        <a:p>
                          <a:endParaRPr lang="en-US"/>
                        </a:p>
                      </p:txBody>
                    </p:sp>
                    <p:sp>
                      <p:nvSpPr>
                        <p:cNvPr id="7186" name="Line 18"/>
                        <p:cNvSpPr>
                          <a:spLocks noChangeShapeType="1"/>
                        </p:cNvSpPr>
                        <p:nvPr userDrawn="1"/>
                      </p:nvSpPr>
                      <p:spPr bwMode="hidden">
                        <a:xfrm rot="1678521" flipH="1" flipV="1">
                          <a:off x="-327" y="1599"/>
                          <a:ext cx="2175" cy="852"/>
                        </a:xfrm>
                        <a:prstGeom prst="line">
                          <a:avLst/>
                        </a:prstGeom>
                        <a:noFill/>
                        <a:ln w="9525">
                          <a:solidFill>
                            <a:schemeClr val="accent2"/>
                          </a:solidFill>
                          <a:round/>
                          <a:headEnd/>
                          <a:tailEnd/>
                        </a:ln>
                        <a:effectLst/>
                      </p:spPr>
                      <p:txBody>
                        <a:bodyPr/>
                        <a:lstStyle/>
                        <a:p>
                          <a:endParaRPr lang="en-US"/>
                        </a:p>
                      </p:txBody>
                    </p:sp>
                    <p:sp>
                      <p:nvSpPr>
                        <p:cNvPr id="7187" name="Line 19"/>
                        <p:cNvSpPr>
                          <a:spLocks noChangeShapeType="1"/>
                        </p:cNvSpPr>
                        <p:nvPr userDrawn="1"/>
                      </p:nvSpPr>
                      <p:spPr bwMode="hidden">
                        <a:xfrm rot="1678521" flipH="1" flipV="1">
                          <a:off x="-400" y="1259"/>
                          <a:ext cx="2334" cy="1165"/>
                        </a:xfrm>
                        <a:prstGeom prst="line">
                          <a:avLst/>
                        </a:prstGeom>
                        <a:noFill/>
                        <a:ln w="9525">
                          <a:solidFill>
                            <a:schemeClr val="accent2"/>
                          </a:solidFill>
                          <a:round/>
                          <a:headEnd/>
                          <a:tailEnd/>
                        </a:ln>
                        <a:effectLst/>
                      </p:spPr>
                      <p:txBody>
                        <a:bodyPr/>
                        <a:lstStyle/>
                        <a:p>
                          <a:endParaRPr lang="en-US"/>
                        </a:p>
                      </p:txBody>
                    </p:sp>
                    <p:sp>
                      <p:nvSpPr>
                        <p:cNvPr id="7188" name="Line 20"/>
                        <p:cNvSpPr>
                          <a:spLocks noChangeShapeType="1"/>
                        </p:cNvSpPr>
                        <p:nvPr userDrawn="1"/>
                      </p:nvSpPr>
                      <p:spPr bwMode="hidden">
                        <a:xfrm rot="1678521" flipH="1" flipV="1">
                          <a:off x="179" y="872"/>
                          <a:ext cx="1891" cy="1681"/>
                        </a:xfrm>
                        <a:prstGeom prst="line">
                          <a:avLst/>
                        </a:prstGeom>
                        <a:noFill/>
                        <a:ln w="9525">
                          <a:solidFill>
                            <a:schemeClr val="accent2"/>
                          </a:solidFill>
                          <a:round/>
                          <a:headEnd/>
                          <a:tailEnd/>
                        </a:ln>
                        <a:effectLst/>
                      </p:spPr>
                      <p:txBody>
                        <a:bodyPr/>
                        <a:lstStyle/>
                        <a:p>
                          <a:endParaRPr lang="en-US"/>
                        </a:p>
                      </p:txBody>
                    </p:sp>
                    <p:sp>
                      <p:nvSpPr>
                        <p:cNvPr id="7189" name="Line 21"/>
                        <p:cNvSpPr>
                          <a:spLocks noChangeShapeType="1"/>
                        </p:cNvSpPr>
                        <p:nvPr userDrawn="1"/>
                      </p:nvSpPr>
                      <p:spPr bwMode="hidden">
                        <a:xfrm rot="1678521" flipH="1" flipV="1">
                          <a:off x="-150" y="2329"/>
                          <a:ext cx="1806" cy="194"/>
                        </a:xfrm>
                        <a:prstGeom prst="line">
                          <a:avLst/>
                        </a:prstGeom>
                        <a:noFill/>
                        <a:ln w="9525">
                          <a:solidFill>
                            <a:schemeClr val="accent2"/>
                          </a:solidFill>
                          <a:round/>
                          <a:headEnd/>
                          <a:tailEnd/>
                        </a:ln>
                        <a:effectLst/>
                      </p:spPr>
                      <p:txBody>
                        <a:bodyPr/>
                        <a:lstStyle/>
                        <a:p>
                          <a:endParaRPr lang="en-US"/>
                        </a:p>
                      </p:txBody>
                    </p:sp>
                    <p:sp>
                      <p:nvSpPr>
                        <p:cNvPr id="7190" name="Line 22"/>
                        <p:cNvSpPr>
                          <a:spLocks noChangeShapeType="1"/>
                        </p:cNvSpPr>
                        <p:nvPr userDrawn="1"/>
                      </p:nvSpPr>
                      <p:spPr bwMode="hidden">
                        <a:xfrm rot="1678521" flipH="1" flipV="1">
                          <a:off x="-109" y="2514"/>
                          <a:ext cx="1720" cy="30"/>
                        </a:xfrm>
                        <a:prstGeom prst="line">
                          <a:avLst/>
                        </a:prstGeom>
                        <a:noFill/>
                        <a:ln w="9525">
                          <a:solidFill>
                            <a:schemeClr val="accent2"/>
                          </a:solidFill>
                          <a:round/>
                          <a:headEnd/>
                          <a:tailEnd/>
                        </a:ln>
                        <a:effectLst/>
                      </p:spPr>
                      <p:txBody>
                        <a:bodyPr/>
                        <a:lstStyle/>
                        <a:p>
                          <a:endParaRPr lang="en-US"/>
                        </a:p>
                      </p:txBody>
                    </p:sp>
                    <p:sp>
                      <p:nvSpPr>
                        <p:cNvPr id="7191" name="Line 23"/>
                        <p:cNvSpPr>
                          <a:spLocks noChangeShapeType="1"/>
                        </p:cNvSpPr>
                        <p:nvPr userDrawn="1"/>
                      </p:nvSpPr>
                      <p:spPr bwMode="hidden">
                        <a:xfrm rot="1678521" flipH="1">
                          <a:off x="545" y="2785"/>
                          <a:ext cx="849" cy="802"/>
                        </a:xfrm>
                        <a:prstGeom prst="line">
                          <a:avLst/>
                        </a:prstGeom>
                        <a:noFill/>
                        <a:ln w="9525">
                          <a:solidFill>
                            <a:schemeClr val="accent2"/>
                          </a:solidFill>
                          <a:round/>
                          <a:headEnd/>
                          <a:tailEnd/>
                        </a:ln>
                        <a:effectLst/>
                      </p:spPr>
                      <p:txBody>
                        <a:bodyPr/>
                        <a:lstStyle/>
                        <a:p>
                          <a:endParaRPr lang="en-US"/>
                        </a:p>
                      </p:txBody>
                    </p:sp>
                    <p:sp>
                      <p:nvSpPr>
                        <p:cNvPr id="7192" name="Line 24"/>
                        <p:cNvSpPr>
                          <a:spLocks noChangeShapeType="1"/>
                        </p:cNvSpPr>
                        <p:nvPr userDrawn="1"/>
                      </p:nvSpPr>
                      <p:spPr bwMode="hidden">
                        <a:xfrm rot="1678521" flipH="1">
                          <a:off x="168" y="2669"/>
                          <a:ext cx="1295" cy="560"/>
                        </a:xfrm>
                        <a:prstGeom prst="line">
                          <a:avLst/>
                        </a:prstGeom>
                        <a:noFill/>
                        <a:ln w="9525">
                          <a:solidFill>
                            <a:schemeClr val="accent2"/>
                          </a:solidFill>
                          <a:round/>
                          <a:headEnd/>
                          <a:tailEnd/>
                        </a:ln>
                        <a:effectLst/>
                      </p:spPr>
                      <p:txBody>
                        <a:bodyPr/>
                        <a:lstStyle/>
                        <a:p>
                          <a:endParaRPr lang="en-US"/>
                        </a:p>
                      </p:txBody>
                    </p:sp>
                    <p:sp>
                      <p:nvSpPr>
                        <p:cNvPr id="7193" name="Line 25"/>
                        <p:cNvSpPr>
                          <a:spLocks noChangeShapeType="1"/>
                        </p:cNvSpPr>
                        <p:nvPr userDrawn="1"/>
                      </p:nvSpPr>
                      <p:spPr bwMode="hidden">
                        <a:xfrm rot="1678521" flipH="1">
                          <a:off x="-34" y="2588"/>
                          <a:ext cx="1576" cy="245"/>
                        </a:xfrm>
                        <a:prstGeom prst="line">
                          <a:avLst/>
                        </a:prstGeom>
                        <a:noFill/>
                        <a:ln w="9525">
                          <a:solidFill>
                            <a:schemeClr val="accent2"/>
                          </a:solidFill>
                          <a:round/>
                          <a:headEnd/>
                          <a:tailEnd/>
                        </a:ln>
                        <a:effectLst/>
                      </p:spPr>
                      <p:txBody>
                        <a:bodyPr/>
                        <a:lstStyle/>
                        <a:p>
                          <a:endParaRPr lang="en-US"/>
                        </a:p>
                      </p:txBody>
                    </p:sp>
                    <p:sp>
                      <p:nvSpPr>
                        <p:cNvPr id="7194" name="Line 26"/>
                        <p:cNvSpPr>
                          <a:spLocks noChangeShapeType="1"/>
                        </p:cNvSpPr>
                        <p:nvPr userDrawn="1"/>
                      </p:nvSpPr>
                      <p:spPr bwMode="hidden">
                        <a:xfrm rot="1678521" flipH="1">
                          <a:off x="1201" y="2985"/>
                          <a:ext cx="141" cy="1041"/>
                        </a:xfrm>
                        <a:prstGeom prst="line">
                          <a:avLst/>
                        </a:prstGeom>
                        <a:noFill/>
                        <a:ln w="9525">
                          <a:solidFill>
                            <a:schemeClr val="accent2"/>
                          </a:solidFill>
                          <a:round/>
                          <a:headEnd/>
                          <a:tailEnd/>
                        </a:ln>
                        <a:effectLst/>
                      </p:spPr>
                      <p:txBody>
                        <a:bodyPr/>
                        <a:lstStyle/>
                        <a:p>
                          <a:endParaRPr lang="en-US"/>
                        </a:p>
                      </p:txBody>
                    </p:sp>
                    <p:sp>
                      <p:nvSpPr>
                        <p:cNvPr id="7195" name="Line 27"/>
                        <p:cNvSpPr>
                          <a:spLocks noChangeShapeType="1"/>
                        </p:cNvSpPr>
                        <p:nvPr userDrawn="1"/>
                      </p:nvSpPr>
                      <p:spPr bwMode="hidden">
                        <a:xfrm rot="1678521" flipH="1">
                          <a:off x="1292" y="3013"/>
                          <a:ext cx="47" cy="1058"/>
                        </a:xfrm>
                        <a:prstGeom prst="line">
                          <a:avLst/>
                        </a:prstGeom>
                        <a:noFill/>
                        <a:ln w="9525">
                          <a:solidFill>
                            <a:schemeClr val="accent2"/>
                          </a:solidFill>
                          <a:round/>
                          <a:headEnd/>
                          <a:tailEnd/>
                        </a:ln>
                        <a:effectLst/>
                      </p:spPr>
                      <p:txBody>
                        <a:bodyPr/>
                        <a:lstStyle/>
                        <a:p>
                          <a:endParaRPr lang="en-US"/>
                        </a:p>
                      </p:txBody>
                    </p:sp>
                    <p:sp>
                      <p:nvSpPr>
                        <p:cNvPr id="7196" name="Line 28"/>
                        <p:cNvSpPr>
                          <a:spLocks noChangeShapeType="1"/>
                        </p:cNvSpPr>
                        <p:nvPr userDrawn="1"/>
                      </p:nvSpPr>
                      <p:spPr bwMode="hidden">
                        <a:xfrm rot="1678521">
                          <a:off x="1331" y="3034"/>
                          <a:ext cx="47" cy="1081"/>
                        </a:xfrm>
                        <a:prstGeom prst="line">
                          <a:avLst/>
                        </a:prstGeom>
                        <a:noFill/>
                        <a:ln w="9525">
                          <a:solidFill>
                            <a:schemeClr val="accent2"/>
                          </a:solidFill>
                          <a:round/>
                          <a:headEnd/>
                          <a:tailEnd/>
                        </a:ln>
                        <a:effectLst/>
                      </p:spPr>
                      <p:txBody>
                        <a:bodyPr/>
                        <a:lstStyle/>
                        <a:p>
                          <a:endParaRPr lang="en-US"/>
                        </a:p>
                      </p:txBody>
                    </p:sp>
                    <p:sp>
                      <p:nvSpPr>
                        <p:cNvPr id="7197" name="Line 29"/>
                        <p:cNvSpPr>
                          <a:spLocks noChangeShapeType="1"/>
                        </p:cNvSpPr>
                        <p:nvPr userDrawn="1"/>
                      </p:nvSpPr>
                      <p:spPr bwMode="hidden">
                        <a:xfrm rot="1678521">
                          <a:off x="1325" y="3059"/>
                          <a:ext cx="145" cy="1101"/>
                        </a:xfrm>
                        <a:prstGeom prst="line">
                          <a:avLst/>
                        </a:prstGeom>
                        <a:noFill/>
                        <a:ln w="9525">
                          <a:solidFill>
                            <a:schemeClr val="accent2"/>
                          </a:solidFill>
                          <a:round/>
                          <a:headEnd/>
                          <a:tailEnd/>
                        </a:ln>
                        <a:effectLst/>
                      </p:spPr>
                      <p:txBody>
                        <a:bodyPr/>
                        <a:lstStyle/>
                        <a:p>
                          <a:endParaRPr lang="en-US"/>
                        </a:p>
                      </p:txBody>
                    </p:sp>
                    <p:sp>
                      <p:nvSpPr>
                        <p:cNvPr id="7198" name="Line 30"/>
                        <p:cNvSpPr>
                          <a:spLocks noChangeShapeType="1"/>
                        </p:cNvSpPr>
                        <p:nvPr userDrawn="1"/>
                      </p:nvSpPr>
                      <p:spPr bwMode="hidden">
                        <a:xfrm rot="1678521">
                          <a:off x="1320" y="3090"/>
                          <a:ext cx="255" cy="1124"/>
                        </a:xfrm>
                        <a:prstGeom prst="line">
                          <a:avLst/>
                        </a:prstGeom>
                        <a:noFill/>
                        <a:ln w="9525">
                          <a:solidFill>
                            <a:schemeClr val="accent2"/>
                          </a:solidFill>
                          <a:round/>
                          <a:headEnd/>
                          <a:tailEnd/>
                        </a:ln>
                        <a:effectLst/>
                      </p:spPr>
                      <p:txBody>
                        <a:bodyPr/>
                        <a:lstStyle/>
                        <a:p>
                          <a:endParaRPr lang="en-US"/>
                        </a:p>
                      </p:txBody>
                    </p:sp>
                    <p:sp>
                      <p:nvSpPr>
                        <p:cNvPr id="7199" name="Line 31"/>
                        <p:cNvSpPr>
                          <a:spLocks noChangeShapeType="1"/>
                        </p:cNvSpPr>
                        <p:nvPr userDrawn="1"/>
                      </p:nvSpPr>
                      <p:spPr bwMode="hidden">
                        <a:xfrm rot="1678521">
                          <a:off x="1314" y="3117"/>
                          <a:ext cx="365" cy="1143"/>
                        </a:xfrm>
                        <a:prstGeom prst="line">
                          <a:avLst/>
                        </a:prstGeom>
                        <a:noFill/>
                        <a:ln w="9525">
                          <a:solidFill>
                            <a:schemeClr val="accent2"/>
                          </a:solidFill>
                          <a:round/>
                          <a:headEnd/>
                          <a:tailEnd/>
                        </a:ln>
                        <a:effectLst/>
                      </p:spPr>
                      <p:txBody>
                        <a:bodyPr/>
                        <a:lstStyle/>
                        <a:p>
                          <a:endParaRPr lang="en-US"/>
                        </a:p>
                      </p:txBody>
                    </p:sp>
                    <p:sp>
                      <p:nvSpPr>
                        <p:cNvPr id="7200" name="Line 32"/>
                        <p:cNvSpPr>
                          <a:spLocks noChangeShapeType="1"/>
                        </p:cNvSpPr>
                        <p:nvPr userDrawn="1"/>
                      </p:nvSpPr>
                      <p:spPr bwMode="hidden">
                        <a:xfrm rot="1678521">
                          <a:off x="1337" y="3181"/>
                          <a:ext cx="567" cy="1073"/>
                        </a:xfrm>
                        <a:prstGeom prst="line">
                          <a:avLst/>
                        </a:prstGeom>
                        <a:noFill/>
                        <a:ln w="9525">
                          <a:solidFill>
                            <a:schemeClr val="accent2"/>
                          </a:solidFill>
                          <a:round/>
                          <a:headEnd/>
                          <a:tailEnd/>
                        </a:ln>
                        <a:effectLst/>
                      </p:spPr>
                      <p:txBody>
                        <a:bodyPr/>
                        <a:lstStyle/>
                        <a:p>
                          <a:endParaRPr lang="en-US"/>
                        </a:p>
                      </p:txBody>
                    </p:sp>
                    <p:sp>
                      <p:nvSpPr>
                        <p:cNvPr id="7201" name="Line 33"/>
                        <p:cNvSpPr>
                          <a:spLocks noChangeShapeType="1"/>
                        </p:cNvSpPr>
                        <p:nvPr userDrawn="1"/>
                      </p:nvSpPr>
                      <p:spPr bwMode="hidden">
                        <a:xfrm rot="1678521">
                          <a:off x="1354" y="3209"/>
                          <a:ext cx="663" cy="1019"/>
                        </a:xfrm>
                        <a:prstGeom prst="line">
                          <a:avLst/>
                        </a:prstGeom>
                        <a:noFill/>
                        <a:ln w="9525">
                          <a:solidFill>
                            <a:schemeClr val="accent2"/>
                          </a:solidFill>
                          <a:round/>
                          <a:headEnd/>
                          <a:tailEnd/>
                        </a:ln>
                        <a:effectLst/>
                      </p:spPr>
                      <p:txBody>
                        <a:bodyPr/>
                        <a:lstStyle/>
                        <a:p>
                          <a:endParaRPr lang="en-US"/>
                        </a:p>
                      </p:txBody>
                    </p:sp>
                    <p:sp>
                      <p:nvSpPr>
                        <p:cNvPr id="7202" name="Line 34"/>
                        <p:cNvSpPr>
                          <a:spLocks noChangeShapeType="1"/>
                        </p:cNvSpPr>
                        <p:nvPr userDrawn="1"/>
                      </p:nvSpPr>
                      <p:spPr bwMode="hidden">
                        <a:xfrm rot="1678521">
                          <a:off x="1375" y="3238"/>
                          <a:ext cx="745" cy="957"/>
                        </a:xfrm>
                        <a:prstGeom prst="line">
                          <a:avLst/>
                        </a:prstGeom>
                        <a:noFill/>
                        <a:ln w="9525">
                          <a:solidFill>
                            <a:schemeClr val="accent2"/>
                          </a:solidFill>
                          <a:round/>
                          <a:headEnd/>
                          <a:tailEnd/>
                        </a:ln>
                        <a:effectLst/>
                      </p:spPr>
                      <p:txBody>
                        <a:bodyPr/>
                        <a:lstStyle/>
                        <a:p>
                          <a:endParaRPr lang="en-US"/>
                        </a:p>
                      </p:txBody>
                    </p:sp>
                    <p:sp>
                      <p:nvSpPr>
                        <p:cNvPr id="7203" name="Line 35"/>
                        <p:cNvSpPr>
                          <a:spLocks noChangeShapeType="1"/>
                        </p:cNvSpPr>
                        <p:nvPr userDrawn="1"/>
                      </p:nvSpPr>
                      <p:spPr bwMode="hidden">
                        <a:xfrm rot="1678521">
                          <a:off x="1393" y="3266"/>
                          <a:ext cx="849" cy="909"/>
                        </a:xfrm>
                        <a:prstGeom prst="line">
                          <a:avLst/>
                        </a:prstGeom>
                        <a:noFill/>
                        <a:ln w="9525">
                          <a:solidFill>
                            <a:schemeClr val="accent2"/>
                          </a:solidFill>
                          <a:round/>
                          <a:headEnd/>
                          <a:tailEnd/>
                        </a:ln>
                        <a:effectLst/>
                      </p:spPr>
                      <p:txBody>
                        <a:bodyPr/>
                        <a:lstStyle/>
                        <a:p>
                          <a:endParaRPr lang="en-US"/>
                        </a:p>
                      </p:txBody>
                    </p:sp>
                    <p:sp>
                      <p:nvSpPr>
                        <p:cNvPr id="7204" name="Line 36"/>
                        <p:cNvSpPr>
                          <a:spLocks noChangeShapeType="1"/>
                        </p:cNvSpPr>
                        <p:nvPr userDrawn="1"/>
                      </p:nvSpPr>
                      <p:spPr bwMode="hidden">
                        <a:xfrm rot="1678521">
                          <a:off x="1412" y="3293"/>
                          <a:ext cx="950" cy="856"/>
                        </a:xfrm>
                        <a:prstGeom prst="line">
                          <a:avLst/>
                        </a:prstGeom>
                        <a:noFill/>
                        <a:ln w="9525">
                          <a:solidFill>
                            <a:schemeClr val="accent2"/>
                          </a:solidFill>
                          <a:round/>
                          <a:headEnd/>
                          <a:tailEnd/>
                        </a:ln>
                        <a:effectLst/>
                      </p:spPr>
                      <p:txBody>
                        <a:bodyPr/>
                        <a:lstStyle/>
                        <a:p>
                          <a:endParaRPr lang="en-US"/>
                        </a:p>
                      </p:txBody>
                    </p:sp>
                    <p:sp>
                      <p:nvSpPr>
                        <p:cNvPr id="7205" name="Line 37"/>
                        <p:cNvSpPr>
                          <a:spLocks noChangeShapeType="1"/>
                        </p:cNvSpPr>
                        <p:nvPr userDrawn="1"/>
                      </p:nvSpPr>
                      <p:spPr bwMode="hidden">
                        <a:xfrm rot="1678521">
                          <a:off x="1429" y="3321"/>
                          <a:ext cx="1056" cy="788"/>
                        </a:xfrm>
                        <a:prstGeom prst="line">
                          <a:avLst/>
                        </a:prstGeom>
                        <a:noFill/>
                        <a:ln w="9525">
                          <a:solidFill>
                            <a:schemeClr val="accent2"/>
                          </a:solidFill>
                          <a:round/>
                          <a:headEnd/>
                          <a:tailEnd/>
                        </a:ln>
                        <a:effectLst/>
                      </p:spPr>
                      <p:txBody>
                        <a:bodyPr/>
                        <a:lstStyle/>
                        <a:p>
                          <a:endParaRPr lang="en-US"/>
                        </a:p>
                      </p:txBody>
                    </p:sp>
                    <p:sp>
                      <p:nvSpPr>
                        <p:cNvPr id="7206" name="Line 38"/>
                        <p:cNvSpPr>
                          <a:spLocks noChangeShapeType="1"/>
                        </p:cNvSpPr>
                        <p:nvPr userDrawn="1"/>
                      </p:nvSpPr>
                      <p:spPr bwMode="hidden">
                        <a:xfrm rot="1678521">
                          <a:off x="1452" y="3356"/>
                          <a:ext cx="1173" cy="727"/>
                        </a:xfrm>
                        <a:prstGeom prst="line">
                          <a:avLst/>
                        </a:prstGeom>
                        <a:noFill/>
                        <a:ln w="9525">
                          <a:solidFill>
                            <a:schemeClr val="accent2"/>
                          </a:solidFill>
                          <a:round/>
                          <a:headEnd/>
                          <a:tailEnd/>
                        </a:ln>
                        <a:effectLst/>
                      </p:spPr>
                      <p:txBody>
                        <a:bodyPr/>
                        <a:lstStyle/>
                        <a:p>
                          <a:endParaRPr lang="en-US"/>
                        </a:p>
                      </p:txBody>
                    </p:sp>
                    <p:sp>
                      <p:nvSpPr>
                        <p:cNvPr id="7207" name="Line 39"/>
                        <p:cNvSpPr>
                          <a:spLocks noChangeShapeType="1"/>
                        </p:cNvSpPr>
                        <p:nvPr userDrawn="1"/>
                      </p:nvSpPr>
                      <p:spPr bwMode="hidden">
                        <a:xfrm rot="1678521">
                          <a:off x="1469" y="3388"/>
                          <a:ext cx="1315" cy="665"/>
                        </a:xfrm>
                        <a:prstGeom prst="line">
                          <a:avLst/>
                        </a:prstGeom>
                        <a:noFill/>
                        <a:ln w="9525">
                          <a:solidFill>
                            <a:schemeClr val="accent2"/>
                          </a:solidFill>
                          <a:round/>
                          <a:headEnd/>
                          <a:tailEnd/>
                        </a:ln>
                        <a:effectLst/>
                      </p:spPr>
                      <p:txBody>
                        <a:bodyPr/>
                        <a:lstStyle/>
                        <a:p>
                          <a:endParaRPr lang="en-US"/>
                        </a:p>
                      </p:txBody>
                    </p:sp>
                    <p:sp>
                      <p:nvSpPr>
                        <p:cNvPr id="7208" name="Line 40"/>
                        <p:cNvSpPr>
                          <a:spLocks noChangeShapeType="1"/>
                        </p:cNvSpPr>
                        <p:nvPr userDrawn="1"/>
                      </p:nvSpPr>
                      <p:spPr bwMode="hidden">
                        <a:xfrm rot="1678521">
                          <a:off x="1493" y="3426"/>
                          <a:ext cx="1469" cy="585"/>
                        </a:xfrm>
                        <a:prstGeom prst="line">
                          <a:avLst/>
                        </a:prstGeom>
                        <a:noFill/>
                        <a:ln w="9525">
                          <a:solidFill>
                            <a:schemeClr val="accent2"/>
                          </a:solidFill>
                          <a:round/>
                          <a:headEnd/>
                          <a:tailEnd/>
                        </a:ln>
                        <a:effectLst/>
                      </p:spPr>
                      <p:txBody>
                        <a:bodyPr/>
                        <a:lstStyle/>
                        <a:p>
                          <a:endParaRPr lang="en-US"/>
                        </a:p>
                      </p:txBody>
                    </p:sp>
                    <p:sp>
                      <p:nvSpPr>
                        <p:cNvPr id="7209" name="Line 41"/>
                        <p:cNvSpPr>
                          <a:spLocks noChangeShapeType="1"/>
                        </p:cNvSpPr>
                        <p:nvPr userDrawn="1"/>
                      </p:nvSpPr>
                      <p:spPr bwMode="hidden">
                        <a:xfrm rot="1678521">
                          <a:off x="1511" y="3464"/>
                          <a:ext cx="1649" cy="495"/>
                        </a:xfrm>
                        <a:prstGeom prst="line">
                          <a:avLst/>
                        </a:prstGeom>
                        <a:noFill/>
                        <a:ln w="9525">
                          <a:solidFill>
                            <a:schemeClr val="accent2"/>
                          </a:solidFill>
                          <a:round/>
                          <a:headEnd/>
                          <a:tailEnd/>
                        </a:ln>
                        <a:effectLst/>
                      </p:spPr>
                      <p:txBody>
                        <a:bodyPr/>
                        <a:lstStyle/>
                        <a:p>
                          <a:endParaRPr lang="en-US"/>
                        </a:p>
                      </p:txBody>
                    </p:sp>
                    <p:sp>
                      <p:nvSpPr>
                        <p:cNvPr id="7210" name="Line 42"/>
                        <p:cNvSpPr>
                          <a:spLocks noChangeShapeType="1"/>
                        </p:cNvSpPr>
                        <p:nvPr userDrawn="1"/>
                      </p:nvSpPr>
                      <p:spPr bwMode="hidden">
                        <a:xfrm rot="1678521">
                          <a:off x="1528" y="3518"/>
                          <a:ext cx="1885" cy="380"/>
                        </a:xfrm>
                        <a:prstGeom prst="line">
                          <a:avLst/>
                        </a:prstGeom>
                        <a:noFill/>
                        <a:ln w="9525">
                          <a:solidFill>
                            <a:schemeClr val="accent2"/>
                          </a:solidFill>
                          <a:round/>
                          <a:headEnd/>
                          <a:tailEnd/>
                        </a:ln>
                        <a:effectLst/>
                      </p:spPr>
                      <p:txBody>
                        <a:bodyPr/>
                        <a:lstStyle/>
                        <a:p>
                          <a:endParaRPr lang="en-US"/>
                        </a:p>
                      </p:txBody>
                    </p:sp>
                    <p:sp>
                      <p:nvSpPr>
                        <p:cNvPr id="7211" name="Line 43"/>
                        <p:cNvSpPr>
                          <a:spLocks noChangeShapeType="1"/>
                        </p:cNvSpPr>
                        <p:nvPr userDrawn="1"/>
                      </p:nvSpPr>
                      <p:spPr bwMode="hidden">
                        <a:xfrm rot="1678521">
                          <a:off x="1552" y="3586"/>
                          <a:ext cx="2168" cy="240"/>
                        </a:xfrm>
                        <a:prstGeom prst="line">
                          <a:avLst/>
                        </a:prstGeom>
                        <a:noFill/>
                        <a:ln w="9525">
                          <a:solidFill>
                            <a:schemeClr val="accent2"/>
                          </a:solidFill>
                          <a:round/>
                          <a:headEnd/>
                          <a:tailEnd/>
                        </a:ln>
                        <a:effectLst/>
                      </p:spPr>
                      <p:txBody>
                        <a:bodyPr/>
                        <a:lstStyle/>
                        <a:p>
                          <a:endParaRPr lang="en-US"/>
                        </a:p>
                      </p:txBody>
                    </p:sp>
                    <p:sp>
                      <p:nvSpPr>
                        <p:cNvPr id="7212" name="Line 44"/>
                        <p:cNvSpPr>
                          <a:spLocks noChangeShapeType="1"/>
                        </p:cNvSpPr>
                        <p:nvPr userDrawn="1"/>
                      </p:nvSpPr>
                      <p:spPr bwMode="hidden">
                        <a:xfrm rot="1678521">
                          <a:off x="1577" y="3670"/>
                          <a:ext cx="2528" cy="60"/>
                        </a:xfrm>
                        <a:prstGeom prst="line">
                          <a:avLst/>
                        </a:prstGeom>
                        <a:noFill/>
                        <a:ln w="9525">
                          <a:solidFill>
                            <a:schemeClr val="accent2"/>
                          </a:solidFill>
                          <a:round/>
                          <a:headEnd/>
                          <a:tailEnd/>
                        </a:ln>
                        <a:effectLst/>
                      </p:spPr>
                      <p:txBody>
                        <a:bodyPr/>
                        <a:lstStyle/>
                        <a:p>
                          <a:endParaRPr lang="en-US"/>
                        </a:p>
                      </p:txBody>
                    </p:sp>
                    <p:sp>
                      <p:nvSpPr>
                        <p:cNvPr id="7213" name="Line 45"/>
                        <p:cNvSpPr>
                          <a:spLocks noChangeShapeType="1"/>
                        </p:cNvSpPr>
                        <p:nvPr userDrawn="1"/>
                      </p:nvSpPr>
                      <p:spPr bwMode="hidden">
                        <a:xfrm rot="1678521" flipV="1">
                          <a:off x="1621" y="3545"/>
                          <a:ext cx="2730" cy="176"/>
                        </a:xfrm>
                        <a:prstGeom prst="line">
                          <a:avLst/>
                        </a:prstGeom>
                        <a:noFill/>
                        <a:ln w="9525">
                          <a:solidFill>
                            <a:schemeClr val="accent2"/>
                          </a:solidFill>
                          <a:round/>
                          <a:headEnd/>
                          <a:tailEnd/>
                        </a:ln>
                        <a:effectLst/>
                      </p:spPr>
                      <p:txBody>
                        <a:bodyPr/>
                        <a:lstStyle/>
                        <a:p>
                          <a:endParaRPr lang="en-US"/>
                        </a:p>
                      </p:txBody>
                    </p:sp>
                    <p:sp>
                      <p:nvSpPr>
                        <p:cNvPr id="7214" name="Line 46"/>
                        <p:cNvSpPr>
                          <a:spLocks noChangeShapeType="1"/>
                        </p:cNvSpPr>
                        <p:nvPr userDrawn="1"/>
                      </p:nvSpPr>
                      <p:spPr bwMode="hidden">
                        <a:xfrm rot="1678521" flipV="1">
                          <a:off x="1682" y="3297"/>
                          <a:ext cx="2635" cy="404"/>
                        </a:xfrm>
                        <a:prstGeom prst="line">
                          <a:avLst/>
                        </a:prstGeom>
                        <a:noFill/>
                        <a:ln w="9525">
                          <a:solidFill>
                            <a:schemeClr val="accent2"/>
                          </a:solidFill>
                          <a:round/>
                          <a:headEnd/>
                          <a:tailEnd/>
                        </a:ln>
                        <a:effectLst/>
                      </p:spPr>
                      <p:txBody>
                        <a:bodyPr/>
                        <a:lstStyle/>
                        <a:p>
                          <a:endParaRPr lang="en-US"/>
                        </a:p>
                      </p:txBody>
                    </p:sp>
                    <p:sp>
                      <p:nvSpPr>
                        <p:cNvPr id="7215" name="Line 47"/>
                        <p:cNvSpPr>
                          <a:spLocks noChangeShapeType="1"/>
                        </p:cNvSpPr>
                        <p:nvPr userDrawn="1"/>
                      </p:nvSpPr>
                      <p:spPr bwMode="hidden">
                        <a:xfrm rot="1678521" flipV="1">
                          <a:off x="1782" y="2845"/>
                          <a:ext cx="2370" cy="789"/>
                        </a:xfrm>
                        <a:prstGeom prst="line">
                          <a:avLst/>
                        </a:prstGeom>
                        <a:noFill/>
                        <a:ln w="9525">
                          <a:solidFill>
                            <a:schemeClr val="accent2"/>
                          </a:solidFill>
                          <a:round/>
                          <a:headEnd/>
                          <a:tailEnd/>
                        </a:ln>
                        <a:effectLst/>
                      </p:spPr>
                      <p:txBody>
                        <a:bodyPr/>
                        <a:lstStyle/>
                        <a:p>
                          <a:endParaRPr lang="en-US"/>
                        </a:p>
                      </p:txBody>
                    </p:sp>
                    <p:sp>
                      <p:nvSpPr>
                        <p:cNvPr id="7216" name="Line 48"/>
                        <p:cNvSpPr>
                          <a:spLocks noChangeShapeType="1"/>
                        </p:cNvSpPr>
                        <p:nvPr userDrawn="1"/>
                      </p:nvSpPr>
                      <p:spPr bwMode="hidden">
                        <a:xfrm rot="1678521" flipV="1">
                          <a:off x="1960" y="1992"/>
                          <a:ext cx="1530" cy="1443"/>
                        </a:xfrm>
                        <a:prstGeom prst="line">
                          <a:avLst/>
                        </a:prstGeom>
                        <a:noFill/>
                        <a:ln w="9525">
                          <a:solidFill>
                            <a:schemeClr val="accent2"/>
                          </a:solidFill>
                          <a:round/>
                          <a:headEnd/>
                          <a:tailEnd/>
                        </a:ln>
                        <a:effectLst/>
                      </p:spPr>
                      <p:txBody>
                        <a:bodyPr/>
                        <a:lstStyle/>
                        <a:p>
                          <a:endParaRPr lang="en-US"/>
                        </a:p>
                      </p:txBody>
                    </p:sp>
                    <p:sp>
                      <p:nvSpPr>
                        <p:cNvPr id="7217" name="Line 49"/>
                        <p:cNvSpPr>
                          <a:spLocks noChangeShapeType="1"/>
                        </p:cNvSpPr>
                        <p:nvPr userDrawn="1"/>
                      </p:nvSpPr>
                      <p:spPr bwMode="hidden">
                        <a:xfrm rot="1678521" flipV="1">
                          <a:off x="2014" y="1727"/>
                          <a:ext cx="1219" cy="1629"/>
                        </a:xfrm>
                        <a:prstGeom prst="line">
                          <a:avLst/>
                        </a:prstGeom>
                        <a:noFill/>
                        <a:ln w="9525">
                          <a:solidFill>
                            <a:schemeClr val="accent2"/>
                          </a:solidFill>
                          <a:round/>
                          <a:headEnd/>
                          <a:tailEnd/>
                        </a:ln>
                        <a:effectLst/>
                      </p:spPr>
                      <p:txBody>
                        <a:bodyPr/>
                        <a:lstStyle/>
                        <a:p>
                          <a:endParaRPr lang="en-US"/>
                        </a:p>
                      </p:txBody>
                    </p:sp>
                    <p:sp>
                      <p:nvSpPr>
                        <p:cNvPr id="7218" name="Freeform 50"/>
                        <p:cNvSpPr>
                          <a:spLocks/>
                        </p:cNvSpPr>
                        <p:nvPr userDrawn="1"/>
                      </p:nvSpPr>
                      <p:spPr bwMode="hidden">
                        <a:xfrm>
                          <a:off x="0" y="2548"/>
                          <a:ext cx="1542" cy="1768"/>
                        </a:xfrm>
                        <a:custGeom>
                          <a:avLst/>
                          <a:gdLst/>
                          <a:ahLst/>
                          <a:cxnLst>
                            <a:cxn ang="0">
                              <a:pos x="909" y="1264"/>
                            </a:cxn>
                            <a:cxn ang="0">
                              <a:pos x="1058" y="1402"/>
                            </a:cxn>
                            <a:cxn ang="0">
                              <a:pos x="1214" y="1528"/>
                            </a:cxn>
                            <a:cxn ang="0">
                              <a:pos x="1369" y="1654"/>
                            </a:cxn>
                            <a:cxn ang="0">
                              <a:pos x="1531" y="1768"/>
                            </a:cxn>
                            <a:cxn ang="0">
                              <a:pos x="1537" y="1768"/>
                            </a:cxn>
                            <a:cxn ang="0">
                              <a:pos x="1375" y="1654"/>
                            </a:cxn>
                            <a:cxn ang="0">
                              <a:pos x="1220" y="1534"/>
                            </a:cxn>
                            <a:cxn ang="0">
                              <a:pos x="1064" y="1402"/>
                            </a:cxn>
                            <a:cxn ang="0">
                              <a:pos x="915" y="1258"/>
                            </a:cxn>
                            <a:cxn ang="0">
                              <a:pos x="765" y="1115"/>
                            </a:cxn>
                            <a:cxn ang="0">
                              <a:pos x="628" y="959"/>
                            </a:cxn>
                            <a:cxn ang="0">
                              <a:pos x="496" y="803"/>
                            </a:cxn>
                            <a:cxn ang="0">
                              <a:pos x="377" y="647"/>
                            </a:cxn>
                            <a:cxn ang="0">
                              <a:pos x="269" y="485"/>
                            </a:cxn>
                            <a:cxn ang="0">
                              <a:pos x="167" y="323"/>
                            </a:cxn>
                            <a:cxn ang="0">
                              <a:pos x="78" y="161"/>
                            </a:cxn>
                            <a:cxn ang="0">
                              <a:pos x="0" y="0"/>
                            </a:cxn>
                            <a:cxn ang="0">
                              <a:pos x="0" y="12"/>
                            </a:cxn>
                            <a:cxn ang="0">
                              <a:pos x="78" y="173"/>
                            </a:cxn>
                            <a:cxn ang="0">
                              <a:pos x="167" y="335"/>
                            </a:cxn>
                            <a:cxn ang="0">
                              <a:pos x="269" y="491"/>
                            </a:cxn>
                            <a:cxn ang="0">
                              <a:pos x="377" y="653"/>
                            </a:cxn>
                            <a:cxn ang="0">
                              <a:pos x="496" y="809"/>
                            </a:cxn>
                            <a:cxn ang="0">
                              <a:pos x="628" y="965"/>
                            </a:cxn>
                            <a:cxn ang="0">
                              <a:pos x="765" y="1121"/>
                            </a:cxn>
                            <a:cxn ang="0">
                              <a:pos x="909" y="1264"/>
                            </a:cxn>
                            <a:cxn ang="0">
                              <a:pos x="909" y="1264"/>
                            </a:cxn>
                          </a:cxnLst>
                          <a:rect l="0" t="0" r="r" b="b"/>
                          <a:pathLst>
                            <a:path w="1537" h="1768">
                              <a:moveTo>
                                <a:pt x="909" y="1264"/>
                              </a:moveTo>
                              <a:lnTo>
                                <a:pt x="1058" y="1402"/>
                              </a:lnTo>
                              <a:lnTo>
                                <a:pt x="1214" y="1528"/>
                              </a:lnTo>
                              <a:lnTo>
                                <a:pt x="1369" y="1654"/>
                              </a:lnTo>
                              <a:lnTo>
                                <a:pt x="1531" y="1768"/>
                              </a:lnTo>
                              <a:lnTo>
                                <a:pt x="1537" y="1768"/>
                              </a:lnTo>
                              <a:lnTo>
                                <a:pt x="1375" y="1654"/>
                              </a:lnTo>
                              <a:lnTo>
                                <a:pt x="1220" y="1534"/>
                              </a:lnTo>
                              <a:lnTo>
                                <a:pt x="1064" y="1402"/>
                              </a:lnTo>
                              <a:lnTo>
                                <a:pt x="915" y="1258"/>
                              </a:lnTo>
                              <a:lnTo>
                                <a:pt x="765" y="1115"/>
                              </a:lnTo>
                              <a:lnTo>
                                <a:pt x="628" y="959"/>
                              </a:lnTo>
                              <a:lnTo>
                                <a:pt x="496" y="803"/>
                              </a:lnTo>
                              <a:lnTo>
                                <a:pt x="377" y="647"/>
                              </a:lnTo>
                              <a:lnTo>
                                <a:pt x="269" y="485"/>
                              </a:lnTo>
                              <a:lnTo>
                                <a:pt x="167" y="323"/>
                              </a:lnTo>
                              <a:lnTo>
                                <a:pt x="78" y="161"/>
                              </a:lnTo>
                              <a:lnTo>
                                <a:pt x="0" y="0"/>
                              </a:lnTo>
                              <a:lnTo>
                                <a:pt x="0" y="12"/>
                              </a:lnTo>
                              <a:lnTo>
                                <a:pt x="78" y="173"/>
                              </a:lnTo>
                              <a:lnTo>
                                <a:pt x="167" y="335"/>
                              </a:lnTo>
                              <a:lnTo>
                                <a:pt x="269" y="491"/>
                              </a:lnTo>
                              <a:lnTo>
                                <a:pt x="377" y="653"/>
                              </a:lnTo>
                              <a:lnTo>
                                <a:pt x="496" y="809"/>
                              </a:lnTo>
                              <a:lnTo>
                                <a:pt x="628" y="965"/>
                              </a:lnTo>
                              <a:lnTo>
                                <a:pt x="765" y="1121"/>
                              </a:lnTo>
                              <a:lnTo>
                                <a:pt x="909" y="1264"/>
                              </a:lnTo>
                              <a:lnTo>
                                <a:pt x="909" y="1264"/>
                              </a:lnTo>
                              <a:close/>
                            </a:path>
                          </a:pathLst>
                        </a:custGeom>
                        <a:solidFill>
                          <a:schemeClr val="accent2"/>
                        </a:solidFill>
                        <a:ln w="9525">
                          <a:solidFill>
                            <a:schemeClr val="accent2"/>
                          </a:solidFill>
                          <a:round/>
                          <a:headEnd/>
                          <a:tailEnd/>
                        </a:ln>
                      </p:spPr>
                      <p:txBody>
                        <a:bodyPr/>
                        <a:lstStyle/>
                        <a:p>
                          <a:endParaRPr lang="en-US"/>
                        </a:p>
                      </p:txBody>
                    </p:sp>
                    <p:grpSp>
                      <p:nvGrpSpPr>
                        <p:cNvPr id="7219" name="Group 51"/>
                        <p:cNvGrpSpPr>
                          <a:grpSpLocks/>
                        </p:cNvGrpSpPr>
                        <p:nvPr userDrawn="1"/>
                      </p:nvGrpSpPr>
                      <p:grpSpPr bwMode="auto">
                        <a:xfrm>
                          <a:off x="0" y="1812"/>
                          <a:ext cx="3672" cy="2049"/>
                          <a:chOff x="5" y="1816"/>
                          <a:chExt cx="3672" cy="2049"/>
                        </a:xfrm>
                      </p:grpSpPr>
                      <p:sp>
                        <p:nvSpPr>
                          <p:cNvPr id="7220" name="Oval 52"/>
                          <p:cNvSpPr>
                            <a:spLocks noChangeArrowheads="1"/>
                          </p:cNvSpPr>
                          <p:nvPr userDrawn="1"/>
                        </p:nvSpPr>
                        <p:spPr bwMode="hidden">
                          <a:xfrm rot="-2819839">
                            <a:off x="1544" y="2872"/>
                            <a:ext cx="161" cy="280"/>
                          </a:xfrm>
                          <a:prstGeom prst="ellipse">
                            <a:avLst/>
                          </a:prstGeom>
                          <a:noFill/>
                          <a:ln w="9525">
                            <a:solidFill>
                              <a:schemeClr val="accent2"/>
                            </a:solidFill>
                            <a:round/>
                            <a:headEnd/>
                            <a:tailEnd/>
                          </a:ln>
                          <a:effectLst/>
                        </p:spPr>
                        <p:txBody>
                          <a:bodyPr wrap="none" anchor="ctr"/>
                          <a:lstStyle/>
                          <a:p>
                            <a:endParaRPr lang="en-US"/>
                          </a:p>
                        </p:txBody>
                      </p:sp>
                      <p:sp>
                        <p:nvSpPr>
                          <p:cNvPr id="7221" name="Oval 53"/>
                          <p:cNvSpPr>
                            <a:spLocks noChangeArrowheads="1"/>
                          </p:cNvSpPr>
                          <p:nvPr userDrawn="1"/>
                        </p:nvSpPr>
                        <p:spPr bwMode="hidden">
                          <a:xfrm rot="-2819839">
                            <a:off x="1490" y="2750"/>
                            <a:ext cx="281" cy="503"/>
                          </a:xfrm>
                          <a:prstGeom prst="ellipse">
                            <a:avLst/>
                          </a:prstGeom>
                          <a:noFill/>
                          <a:ln w="9525">
                            <a:solidFill>
                              <a:schemeClr val="accent2"/>
                            </a:solidFill>
                            <a:round/>
                            <a:headEnd/>
                            <a:tailEnd/>
                          </a:ln>
                          <a:effectLst/>
                        </p:spPr>
                        <p:txBody>
                          <a:bodyPr wrap="none" anchor="ctr"/>
                          <a:lstStyle/>
                          <a:p>
                            <a:endParaRPr lang="en-US"/>
                          </a:p>
                        </p:txBody>
                      </p:sp>
                      <p:sp>
                        <p:nvSpPr>
                          <p:cNvPr id="7222" name="Oval 54"/>
                          <p:cNvSpPr>
                            <a:spLocks noChangeArrowheads="1"/>
                          </p:cNvSpPr>
                          <p:nvPr userDrawn="1"/>
                        </p:nvSpPr>
                        <p:spPr bwMode="hidden">
                          <a:xfrm rot="-2819839">
                            <a:off x="1415" y="2563"/>
                            <a:ext cx="471" cy="813"/>
                          </a:xfrm>
                          <a:prstGeom prst="ellipse">
                            <a:avLst/>
                          </a:prstGeom>
                          <a:noFill/>
                          <a:ln w="9525">
                            <a:solidFill>
                              <a:schemeClr val="accent2"/>
                            </a:solidFill>
                            <a:round/>
                            <a:headEnd/>
                            <a:tailEnd/>
                          </a:ln>
                          <a:effectLst/>
                        </p:spPr>
                        <p:txBody>
                          <a:bodyPr wrap="none" anchor="ctr"/>
                          <a:lstStyle/>
                          <a:p>
                            <a:endParaRPr lang="en-US"/>
                          </a:p>
                        </p:txBody>
                      </p:sp>
                      <p:sp>
                        <p:nvSpPr>
                          <p:cNvPr id="7223" name="Oval 55"/>
                          <p:cNvSpPr>
                            <a:spLocks noChangeArrowheads="1"/>
                          </p:cNvSpPr>
                          <p:nvPr userDrawn="1"/>
                        </p:nvSpPr>
                        <p:spPr bwMode="hidden">
                          <a:xfrm rot="-2819839">
                            <a:off x="1357" y="2400"/>
                            <a:ext cx="623" cy="1129"/>
                          </a:xfrm>
                          <a:prstGeom prst="ellipse">
                            <a:avLst/>
                          </a:prstGeom>
                          <a:noFill/>
                          <a:ln w="9525">
                            <a:solidFill>
                              <a:schemeClr val="accent2"/>
                            </a:solidFill>
                            <a:round/>
                            <a:headEnd/>
                            <a:tailEnd/>
                          </a:ln>
                          <a:effectLst/>
                        </p:spPr>
                        <p:txBody>
                          <a:bodyPr wrap="none" anchor="ctr"/>
                          <a:lstStyle/>
                          <a:p>
                            <a:endParaRPr lang="en-US"/>
                          </a:p>
                        </p:txBody>
                      </p:sp>
                      <p:sp>
                        <p:nvSpPr>
                          <p:cNvPr id="7224" name="Oval 56"/>
                          <p:cNvSpPr>
                            <a:spLocks noChangeArrowheads="1"/>
                          </p:cNvSpPr>
                          <p:nvPr userDrawn="1"/>
                        </p:nvSpPr>
                        <p:spPr bwMode="hidden">
                          <a:xfrm rot="-2819839">
                            <a:off x="1295" y="2200"/>
                            <a:ext cx="786" cy="1467"/>
                          </a:xfrm>
                          <a:prstGeom prst="ellipse">
                            <a:avLst/>
                          </a:prstGeom>
                          <a:noFill/>
                          <a:ln w="9525">
                            <a:solidFill>
                              <a:schemeClr val="accent2"/>
                            </a:solidFill>
                            <a:round/>
                            <a:headEnd/>
                            <a:tailEnd/>
                          </a:ln>
                          <a:effectLst/>
                        </p:spPr>
                        <p:txBody>
                          <a:bodyPr wrap="none" anchor="ctr"/>
                          <a:lstStyle/>
                          <a:p>
                            <a:endParaRPr lang="en-US"/>
                          </a:p>
                        </p:txBody>
                      </p:sp>
                      <p:sp>
                        <p:nvSpPr>
                          <p:cNvPr id="7225" name="Oval 57"/>
                          <p:cNvSpPr>
                            <a:spLocks noChangeArrowheads="1"/>
                          </p:cNvSpPr>
                          <p:nvPr userDrawn="1"/>
                        </p:nvSpPr>
                        <p:spPr bwMode="hidden">
                          <a:xfrm rot="-2819839">
                            <a:off x="1238" y="2040"/>
                            <a:ext cx="972" cy="1779"/>
                          </a:xfrm>
                          <a:prstGeom prst="ellipse">
                            <a:avLst/>
                          </a:prstGeom>
                          <a:noFill/>
                          <a:ln w="9525">
                            <a:solidFill>
                              <a:schemeClr val="accent2"/>
                            </a:solidFill>
                            <a:round/>
                            <a:headEnd/>
                            <a:tailEnd/>
                          </a:ln>
                          <a:effectLst/>
                        </p:spPr>
                        <p:txBody>
                          <a:bodyPr wrap="none" anchor="ctr"/>
                          <a:lstStyle/>
                          <a:p>
                            <a:endParaRPr lang="en-US"/>
                          </a:p>
                        </p:txBody>
                      </p:sp>
                      <p:sp>
                        <p:nvSpPr>
                          <p:cNvPr id="7226" name="Oval 58"/>
                          <p:cNvSpPr>
                            <a:spLocks noChangeArrowheads="1"/>
                          </p:cNvSpPr>
                          <p:nvPr userDrawn="1"/>
                        </p:nvSpPr>
                        <p:spPr bwMode="hidden">
                          <a:xfrm rot="-2819839">
                            <a:off x="1155" y="1868"/>
                            <a:ext cx="1167" cy="2094"/>
                          </a:xfrm>
                          <a:prstGeom prst="ellipse">
                            <a:avLst/>
                          </a:prstGeom>
                          <a:noFill/>
                          <a:ln w="9525">
                            <a:solidFill>
                              <a:schemeClr val="accent2"/>
                            </a:solidFill>
                            <a:round/>
                            <a:headEnd/>
                            <a:tailEnd/>
                          </a:ln>
                          <a:effectLst/>
                        </p:spPr>
                        <p:txBody>
                          <a:bodyPr wrap="none" anchor="ctr"/>
                          <a:lstStyle/>
                          <a:p>
                            <a:endParaRPr lang="en-US"/>
                          </a:p>
                        </p:txBody>
                      </p:sp>
                      <p:sp>
                        <p:nvSpPr>
                          <p:cNvPr id="7227" name="Oval 59"/>
                          <p:cNvSpPr>
                            <a:spLocks noChangeArrowheads="1"/>
                          </p:cNvSpPr>
                          <p:nvPr userDrawn="1"/>
                        </p:nvSpPr>
                        <p:spPr bwMode="hidden">
                          <a:xfrm rot="-2819839">
                            <a:off x="1085" y="1698"/>
                            <a:ext cx="1346" cy="2398"/>
                          </a:xfrm>
                          <a:prstGeom prst="ellipse">
                            <a:avLst/>
                          </a:prstGeom>
                          <a:noFill/>
                          <a:ln w="9525">
                            <a:solidFill>
                              <a:schemeClr val="accent2"/>
                            </a:solidFill>
                            <a:round/>
                            <a:headEnd/>
                            <a:tailEnd/>
                          </a:ln>
                          <a:effectLst/>
                        </p:spPr>
                        <p:txBody>
                          <a:bodyPr wrap="none" anchor="ctr"/>
                          <a:lstStyle/>
                          <a:p>
                            <a:endParaRPr lang="en-US"/>
                          </a:p>
                        </p:txBody>
                      </p:sp>
                      <p:sp>
                        <p:nvSpPr>
                          <p:cNvPr id="7228" name="Oval 60"/>
                          <p:cNvSpPr>
                            <a:spLocks noChangeArrowheads="1"/>
                          </p:cNvSpPr>
                          <p:nvPr userDrawn="1"/>
                        </p:nvSpPr>
                        <p:spPr bwMode="hidden">
                          <a:xfrm rot="-2819839">
                            <a:off x="998" y="1539"/>
                            <a:ext cx="1563" cy="2696"/>
                          </a:xfrm>
                          <a:prstGeom prst="ellipse">
                            <a:avLst/>
                          </a:prstGeom>
                          <a:noFill/>
                          <a:ln w="9525">
                            <a:solidFill>
                              <a:schemeClr val="accent2"/>
                            </a:solidFill>
                            <a:round/>
                            <a:headEnd/>
                            <a:tailEnd/>
                          </a:ln>
                          <a:effectLst/>
                        </p:spPr>
                        <p:txBody>
                          <a:bodyPr wrap="none" anchor="ctr"/>
                          <a:lstStyle/>
                          <a:p>
                            <a:endParaRPr lang="en-US"/>
                          </a:p>
                        </p:txBody>
                      </p:sp>
                      <p:sp>
                        <p:nvSpPr>
                          <p:cNvPr id="7229" name="Oval 61"/>
                          <p:cNvSpPr>
                            <a:spLocks noChangeArrowheads="1"/>
                          </p:cNvSpPr>
                          <p:nvPr userDrawn="1"/>
                        </p:nvSpPr>
                        <p:spPr bwMode="hidden">
                          <a:xfrm rot="-2819839">
                            <a:off x="933" y="1360"/>
                            <a:ext cx="1711" cy="3016"/>
                          </a:xfrm>
                          <a:prstGeom prst="ellipse">
                            <a:avLst/>
                          </a:prstGeom>
                          <a:noFill/>
                          <a:ln w="9525">
                            <a:solidFill>
                              <a:schemeClr val="accent2"/>
                            </a:solidFill>
                            <a:round/>
                            <a:headEnd/>
                            <a:tailEnd/>
                          </a:ln>
                          <a:effectLst/>
                        </p:spPr>
                        <p:txBody>
                          <a:bodyPr wrap="none" anchor="ctr"/>
                          <a:lstStyle/>
                          <a:p>
                            <a:endParaRPr lang="en-US"/>
                          </a:p>
                        </p:txBody>
                      </p:sp>
                      <p:sp>
                        <p:nvSpPr>
                          <p:cNvPr id="7230" name="Oval 62"/>
                          <p:cNvSpPr>
                            <a:spLocks noChangeArrowheads="1"/>
                          </p:cNvSpPr>
                          <p:nvPr userDrawn="1"/>
                        </p:nvSpPr>
                        <p:spPr bwMode="hidden">
                          <a:xfrm rot="-2865139">
                            <a:off x="877" y="1187"/>
                            <a:ext cx="1880" cy="3345"/>
                          </a:xfrm>
                          <a:prstGeom prst="ellipse">
                            <a:avLst/>
                          </a:prstGeom>
                          <a:noFill/>
                          <a:ln w="9525">
                            <a:solidFill>
                              <a:schemeClr val="accent2"/>
                            </a:solidFill>
                            <a:round/>
                            <a:headEnd/>
                            <a:tailEnd/>
                          </a:ln>
                          <a:effectLst/>
                        </p:spPr>
                        <p:txBody>
                          <a:bodyPr wrap="none" anchor="ctr"/>
                          <a:lstStyle/>
                          <a:p>
                            <a:endParaRPr lang="en-US"/>
                          </a:p>
                        </p:txBody>
                      </p:sp>
                      <p:sp>
                        <p:nvSpPr>
                          <p:cNvPr id="7231" name="Oval 63"/>
                          <p:cNvSpPr>
                            <a:spLocks noChangeArrowheads="1"/>
                          </p:cNvSpPr>
                          <p:nvPr userDrawn="1"/>
                        </p:nvSpPr>
                        <p:spPr bwMode="hidden">
                          <a:xfrm rot="-2780025">
                            <a:off x="816" y="1005"/>
                            <a:ext cx="2049" cy="3672"/>
                          </a:xfrm>
                          <a:prstGeom prst="ellipse">
                            <a:avLst/>
                          </a:prstGeom>
                          <a:noFill/>
                          <a:ln w="9525">
                            <a:solidFill>
                              <a:schemeClr val="accent2"/>
                            </a:solidFill>
                            <a:round/>
                            <a:headEnd/>
                            <a:tailEnd/>
                          </a:ln>
                          <a:effectLst/>
                        </p:spPr>
                        <p:txBody>
                          <a:bodyPr wrap="none" anchor="ctr"/>
                          <a:lstStyle/>
                          <a:p>
                            <a:endParaRPr lang="en-US"/>
                          </a:p>
                        </p:txBody>
                      </p:sp>
                    </p:grpSp>
                    <p:sp>
                      <p:nvSpPr>
                        <p:cNvPr id="7232" name="Line 64"/>
                        <p:cNvSpPr>
                          <a:spLocks noChangeShapeType="1"/>
                        </p:cNvSpPr>
                        <p:nvPr userDrawn="1"/>
                      </p:nvSpPr>
                      <p:spPr bwMode="hidden">
                        <a:xfrm flipV="1">
                          <a:off x="1656" y="1164"/>
                          <a:ext cx="831" cy="1770"/>
                        </a:xfrm>
                        <a:prstGeom prst="line">
                          <a:avLst/>
                        </a:prstGeom>
                        <a:noFill/>
                        <a:ln w="9525">
                          <a:solidFill>
                            <a:schemeClr val="accent2"/>
                          </a:solidFill>
                          <a:round/>
                          <a:headEnd/>
                          <a:tailEnd/>
                        </a:ln>
                        <a:effectLst/>
                      </p:spPr>
                      <p:txBody>
                        <a:bodyPr/>
                        <a:lstStyle/>
                        <a:p>
                          <a:endParaRPr lang="en-US"/>
                        </a:p>
                      </p:txBody>
                    </p:sp>
                    <p:sp>
                      <p:nvSpPr>
                        <p:cNvPr id="7233" name="Line 65"/>
                        <p:cNvSpPr>
                          <a:spLocks noChangeShapeType="1"/>
                        </p:cNvSpPr>
                        <p:nvPr userDrawn="1"/>
                      </p:nvSpPr>
                      <p:spPr bwMode="hidden">
                        <a:xfrm rot="615780" flipV="1">
                          <a:off x="1811" y="1299"/>
                          <a:ext cx="819" cy="1726"/>
                        </a:xfrm>
                        <a:prstGeom prst="line">
                          <a:avLst/>
                        </a:prstGeom>
                        <a:noFill/>
                        <a:ln w="9525">
                          <a:solidFill>
                            <a:schemeClr val="accent2"/>
                          </a:solidFill>
                          <a:round/>
                          <a:headEnd/>
                          <a:tailEnd/>
                        </a:ln>
                        <a:effectLst/>
                      </p:spPr>
                      <p:txBody>
                        <a:bodyPr/>
                        <a:lstStyle/>
                        <a:p>
                          <a:endParaRPr lang="en-US"/>
                        </a:p>
                      </p:txBody>
                    </p:sp>
                    <p:sp>
                      <p:nvSpPr>
                        <p:cNvPr id="7234" name="Line 66"/>
                        <p:cNvSpPr>
                          <a:spLocks noChangeShapeType="1"/>
                        </p:cNvSpPr>
                        <p:nvPr userDrawn="1"/>
                      </p:nvSpPr>
                      <p:spPr bwMode="hidden">
                        <a:xfrm rot="1139441" flipV="1">
                          <a:off x="1963" y="1148"/>
                          <a:ext cx="383" cy="1895"/>
                        </a:xfrm>
                        <a:prstGeom prst="line">
                          <a:avLst/>
                        </a:prstGeom>
                        <a:noFill/>
                        <a:ln w="9525">
                          <a:solidFill>
                            <a:schemeClr val="accent2"/>
                          </a:solidFill>
                          <a:round/>
                          <a:headEnd/>
                          <a:tailEnd/>
                        </a:ln>
                        <a:effectLst/>
                      </p:spPr>
                      <p:txBody>
                        <a:bodyPr/>
                        <a:lstStyle/>
                        <a:p>
                          <a:endParaRPr lang="en-US"/>
                        </a:p>
                      </p:txBody>
                    </p:sp>
                    <p:sp>
                      <p:nvSpPr>
                        <p:cNvPr id="7235" name="Line 67"/>
                        <p:cNvSpPr>
                          <a:spLocks noChangeShapeType="1"/>
                        </p:cNvSpPr>
                        <p:nvPr userDrawn="1"/>
                      </p:nvSpPr>
                      <p:spPr bwMode="hidden">
                        <a:xfrm rot="1061104" flipV="1">
                          <a:off x="1921" y="1332"/>
                          <a:ext cx="744" cy="1766"/>
                        </a:xfrm>
                        <a:prstGeom prst="line">
                          <a:avLst/>
                        </a:prstGeom>
                        <a:noFill/>
                        <a:ln w="9525">
                          <a:solidFill>
                            <a:schemeClr val="accent2"/>
                          </a:solidFill>
                          <a:round/>
                          <a:headEnd/>
                          <a:tailEnd/>
                        </a:ln>
                        <a:effectLst/>
                      </p:spPr>
                      <p:txBody>
                        <a:bodyPr/>
                        <a:lstStyle/>
                        <a:p>
                          <a:endParaRPr lang="en-US"/>
                        </a:p>
                      </p:txBody>
                    </p:sp>
                    <p:sp>
                      <p:nvSpPr>
                        <p:cNvPr id="7236" name="Line 68"/>
                        <p:cNvSpPr>
                          <a:spLocks noChangeShapeType="1"/>
                        </p:cNvSpPr>
                        <p:nvPr userDrawn="1"/>
                      </p:nvSpPr>
                      <p:spPr bwMode="hidden">
                        <a:xfrm rot="2202167" flipV="1">
                          <a:off x="2217" y="1314"/>
                          <a:ext cx="311" cy="1917"/>
                        </a:xfrm>
                        <a:prstGeom prst="line">
                          <a:avLst/>
                        </a:prstGeom>
                        <a:noFill/>
                        <a:ln w="9525">
                          <a:solidFill>
                            <a:schemeClr val="accent2"/>
                          </a:solidFill>
                          <a:round/>
                          <a:headEnd/>
                          <a:tailEnd/>
                        </a:ln>
                        <a:effectLst/>
                      </p:spPr>
                      <p:txBody>
                        <a:bodyPr/>
                        <a:lstStyle/>
                        <a:p>
                          <a:endParaRPr lang="en-US"/>
                        </a:p>
                      </p:txBody>
                    </p:sp>
                    <p:sp>
                      <p:nvSpPr>
                        <p:cNvPr id="7237" name="Line 69"/>
                        <p:cNvSpPr>
                          <a:spLocks noChangeShapeType="1"/>
                        </p:cNvSpPr>
                        <p:nvPr userDrawn="1"/>
                      </p:nvSpPr>
                      <p:spPr bwMode="hidden">
                        <a:xfrm rot="1678521" flipV="1">
                          <a:off x="2039" y="1549"/>
                          <a:ext cx="895" cy="1722"/>
                        </a:xfrm>
                        <a:prstGeom prst="line">
                          <a:avLst/>
                        </a:prstGeom>
                        <a:noFill/>
                        <a:ln w="9525">
                          <a:solidFill>
                            <a:schemeClr val="accent2"/>
                          </a:solidFill>
                          <a:round/>
                          <a:headEnd/>
                          <a:tailEnd/>
                        </a:ln>
                        <a:effectLst/>
                      </p:spPr>
                      <p:txBody>
                        <a:bodyPr/>
                        <a:lstStyle/>
                        <a:p>
                          <a:endParaRPr lang="en-US"/>
                        </a:p>
                      </p:txBody>
                    </p:sp>
                    <p:sp>
                      <p:nvSpPr>
                        <p:cNvPr id="7238" name="Line 70"/>
                        <p:cNvSpPr>
                          <a:spLocks noChangeShapeType="1"/>
                        </p:cNvSpPr>
                        <p:nvPr userDrawn="1"/>
                      </p:nvSpPr>
                      <p:spPr bwMode="hidden">
                        <a:xfrm rot="1678521" flipV="1">
                          <a:off x="2024" y="1649"/>
                          <a:ext cx="1049" cy="1661"/>
                        </a:xfrm>
                        <a:prstGeom prst="line">
                          <a:avLst/>
                        </a:prstGeom>
                        <a:noFill/>
                        <a:ln w="9525">
                          <a:solidFill>
                            <a:schemeClr val="accent2"/>
                          </a:solidFill>
                          <a:round/>
                          <a:headEnd/>
                          <a:tailEnd/>
                        </a:ln>
                        <a:effectLst/>
                      </p:spPr>
                      <p:txBody>
                        <a:bodyPr/>
                        <a:lstStyle/>
                        <a:p>
                          <a:endParaRPr lang="en-US"/>
                        </a:p>
                      </p:txBody>
                    </p:sp>
                    <p:sp>
                      <p:nvSpPr>
                        <p:cNvPr id="7239" name="Line 71"/>
                        <p:cNvSpPr>
                          <a:spLocks noChangeShapeType="1"/>
                        </p:cNvSpPr>
                        <p:nvPr userDrawn="1"/>
                      </p:nvSpPr>
                      <p:spPr bwMode="hidden">
                        <a:xfrm rot="1678521" flipV="1">
                          <a:off x="1985" y="1876"/>
                          <a:ext cx="1357" cy="1516"/>
                        </a:xfrm>
                        <a:prstGeom prst="line">
                          <a:avLst/>
                        </a:prstGeom>
                        <a:noFill/>
                        <a:ln w="9525">
                          <a:solidFill>
                            <a:schemeClr val="accent2"/>
                          </a:solidFill>
                          <a:round/>
                          <a:headEnd/>
                          <a:tailEnd/>
                        </a:ln>
                        <a:effectLst/>
                      </p:spPr>
                      <p:txBody>
                        <a:bodyPr/>
                        <a:lstStyle/>
                        <a:p>
                          <a:endParaRPr lang="en-US"/>
                        </a:p>
                      </p:txBody>
                    </p:sp>
                    <p:sp>
                      <p:nvSpPr>
                        <p:cNvPr id="7240" name="Line 72"/>
                        <p:cNvSpPr>
                          <a:spLocks noChangeShapeType="1"/>
                        </p:cNvSpPr>
                        <p:nvPr userDrawn="1"/>
                      </p:nvSpPr>
                      <p:spPr bwMode="hidden">
                        <a:xfrm rot="1678521" flipV="1">
                          <a:off x="1936" y="2115"/>
                          <a:ext cx="1686" cy="1356"/>
                        </a:xfrm>
                        <a:prstGeom prst="line">
                          <a:avLst/>
                        </a:prstGeom>
                        <a:noFill/>
                        <a:ln w="9525">
                          <a:solidFill>
                            <a:schemeClr val="accent2"/>
                          </a:solidFill>
                          <a:round/>
                          <a:headEnd/>
                          <a:tailEnd/>
                        </a:ln>
                        <a:effectLst/>
                      </p:spPr>
                      <p:txBody>
                        <a:bodyPr/>
                        <a:lstStyle/>
                        <a:p>
                          <a:endParaRPr lang="en-US"/>
                        </a:p>
                      </p:txBody>
                    </p:sp>
                    <p:sp>
                      <p:nvSpPr>
                        <p:cNvPr id="7241" name="Line 73"/>
                        <p:cNvSpPr>
                          <a:spLocks noChangeShapeType="1"/>
                        </p:cNvSpPr>
                        <p:nvPr userDrawn="1"/>
                      </p:nvSpPr>
                      <p:spPr bwMode="hidden">
                        <a:xfrm rot="1678521" flipV="1">
                          <a:off x="1897" y="2287"/>
                          <a:ext cx="1880" cy="1225"/>
                        </a:xfrm>
                        <a:prstGeom prst="line">
                          <a:avLst/>
                        </a:prstGeom>
                        <a:noFill/>
                        <a:ln w="9525">
                          <a:solidFill>
                            <a:schemeClr val="accent2"/>
                          </a:solidFill>
                          <a:round/>
                          <a:headEnd/>
                          <a:tailEnd/>
                        </a:ln>
                        <a:effectLst/>
                      </p:spPr>
                      <p:txBody>
                        <a:bodyPr/>
                        <a:lstStyle/>
                        <a:p>
                          <a:endParaRPr lang="en-US"/>
                        </a:p>
                      </p:txBody>
                    </p:sp>
                    <p:sp>
                      <p:nvSpPr>
                        <p:cNvPr id="7242" name="Line 74"/>
                        <p:cNvSpPr>
                          <a:spLocks noChangeShapeType="1"/>
                        </p:cNvSpPr>
                        <p:nvPr userDrawn="1"/>
                      </p:nvSpPr>
                      <p:spPr bwMode="hidden">
                        <a:xfrm rot="1678521" flipV="1">
                          <a:off x="1855" y="2458"/>
                          <a:ext cx="2060" cy="1096"/>
                        </a:xfrm>
                        <a:prstGeom prst="line">
                          <a:avLst/>
                        </a:prstGeom>
                        <a:noFill/>
                        <a:ln w="9525">
                          <a:solidFill>
                            <a:schemeClr val="accent2"/>
                          </a:solidFill>
                          <a:round/>
                          <a:headEnd/>
                          <a:tailEnd/>
                        </a:ln>
                        <a:effectLst/>
                      </p:spPr>
                      <p:txBody>
                        <a:bodyPr/>
                        <a:lstStyle/>
                        <a:p>
                          <a:endParaRPr lang="en-US"/>
                        </a:p>
                      </p:txBody>
                    </p:sp>
                    <p:sp>
                      <p:nvSpPr>
                        <p:cNvPr id="7243" name="Line 75"/>
                        <p:cNvSpPr>
                          <a:spLocks noChangeShapeType="1"/>
                        </p:cNvSpPr>
                        <p:nvPr userDrawn="1"/>
                      </p:nvSpPr>
                      <p:spPr bwMode="hidden">
                        <a:xfrm rot="1678521" flipV="1">
                          <a:off x="1823" y="2640"/>
                          <a:ext cx="2224" cy="956"/>
                        </a:xfrm>
                        <a:prstGeom prst="line">
                          <a:avLst/>
                        </a:prstGeom>
                        <a:noFill/>
                        <a:ln w="9525">
                          <a:solidFill>
                            <a:schemeClr val="accent2"/>
                          </a:solidFill>
                          <a:round/>
                          <a:headEnd/>
                          <a:tailEnd/>
                        </a:ln>
                        <a:effectLst/>
                      </p:spPr>
                      <p:txBody>
                        <a:bodyPr/>
                        <a:lstStyle/>
                        <a:p>
                          <a:endParaRPr lang="en-US"/>
                        </a:p>
                      </p:txBody>
                    </p:sp>
                    <p:sp>
                      <p:nvSpPr>
                        <p:cNvPr id="7244" name="Line 76"/>
                        <p:cNvSpPr>
                          <a:spLocks noChangeShapeType="1"/>
                        </p:cNvSpPr>
                        <p:nvPr userDrawn="1"/>
                      </p:nvSpPr>
                      <p:spPr bwMode="hidden">
                        <a:xfrm rot="1678521" flipV="1">
                          <a:off x="1737" y="3059"/>
                          <a:ext cx="2520" cy="614"/>
                        </a:xfrm>
                        <a:prstGeom prst="line">
                          <a:avLst/>
                        </a:prstGeom>
                        <a:noFill/>
                        <a:ln w="9525">
                          <a:solidFill>
                            <a:schemeClr val="accent2"/>
                          </a:solidFill>
                          <a:round/>
                          <a:headEnd/>
                          <a:tailEnd/>
                        </a:ln>
                        <a:effectLst/>
                      </p:spPr>
                      <p:txBody>
                        <a:bodyPr/>
                        <a:lstStyle/>
                        <a:p>
                          <a:endParaRPr lang="en-US"/>
                        </a:p>
                      </p:txBody>
                    </p:sp>
                    <p:sp>
                      <p:nvSpPr>
                        <p:cNvPr id="7245" name="Line 77"/>
                        <p:cNvSpPr>
                          <a:spLocks noChangeShapeType="1"/>
                        </p:cNvSpPr>
                        <p:nvPr userDrawn="1"/>
                      </p:nvSpPr>
                      <p:spPr bwMode="hidden">
                        <a:xfrm rot="1678521">
                          <a:off x="1324" y="3150"/>
                          <a:ext cx="472" cy="1120"/>
                        </a:xfrm>
                        <a:prstGeom prst="line">
                          <a:avLst/>
                        </a:prstGeom>
                        <a:noFill/>
                        <a:ln w="9525">
                          <a:solidFill>
                            <a:schemeClr val="accent2"/>
                          </a:solidFill>
                          <a:round/>
                          <a:headEnd/>
                          <a:tailEnd/>
                        </a:ln>
                        <a:effectLst/>
                      </p:spPr>
                      <p:txBody>
                        <a:bodyPr/>
                        <a:lstStyle/>
                        <a:p>
                          <a:endParaRPr lang="en-US"/>
                        </a:p>
                      </p:txBody>
                    </p:sp>
                    <p:sp>
                      <p:nvSpPr>
                        <p:cNvPr id="7246" name="Line 78"/>
                        <p:cNvSpPr>
                          <a:spLocks noChangeShapeType="1"/>
                        </p:cNvSpPr>
                        <p:nvPr userDrawn="1"/>
                      </p:nvSpPr>
                      <p:spPr bwMode="hidden">
                        <a:xfrm rot="1678521" flipH="1">
                          <a:off x="1121" y="2961"/>
                          <a:ext cx="220" cy="1012"/>
                        </a:xfrm>
                        <a:prstGeom prst="line">
                          <a:avLst/>
                        </a:prstGeom>
                        <a:noFill/>
                        <a:ln w="9525">
                          <a:solidFill>
                            <a:schemeClr val="accent2"/>
                          </a:solidFill>
                          <a:round/>
                          <a:headEnd/>
                          <a:tailEnd/>
                        </a:ln>
                        <a:effectLst/>
                      </p:spPr>
                      <p:txBody>
                        <a:bodyPr/>
                        <a:lstStyle/>
                        <a:p>
                          <a:endParaRPr lang="en-US"/>
                        </a:p>
                      </p:txBody>
                    </p:sp>
                    <p:sp>
                      <p:nvSpPr>
                        <p:cNvPr id="7247" name="Line 79"/>
                        <p:cNvSpPr>
                          <a:spLocks noChangeShapeType="1"/>
                        </p:cNvSpPr>
                        <p:nvPr userDrawn="1"/>
                      </p:nvSpPr>
                      <p:spPr bwMode="hidden">
                        <a:xfrm rot="1678521" flipH="1">
                          <a:off x="1041" y="2935"/>
                          <a:ext cx="304" cy="990"/>
                        </a:xfrm>
                        <a:prstGeom prst="line">
                          <a:avLst/>
                        </a:prstGeom>
                        <a:noFill/>
                        <a:ln w="9525">
                          <a:solidFill>
                            <a:schemeClr val="accent2"/>
                          </a:solidFill>
                          <a:round/>
                          <a:headEnd/>
                          <a:tailEnd/>
                        </a:ln>
                        <a:effectLst/>
                      </p:spPr>
                      <p:txBody>
                        <a:bodyPr/>
                        <a:lstStyle/>
                        <a:p>
                          <a:endParaRPr lang="en-US"/>
                        </a:p>
                      </p:txBody>
                    </p:sp>
                    <p:sp>
                      <p:nvSpPr>
                        <p:cNvPr id="7248" name="Line 80"/>
                        <p:cNvSpPr>
                          <a:spLocks noChangeShapeType="1"/>
                        </p:cNvSpPr>
                        <p:nvPr userDrawn="1"/>
                      </p:nvSpPr>
                      <p:spPr bwMode="hidden">
                        <a:xfrm rot="1678521" flipH="1">
                          <a:off x="957" y="2910"/>
                          <a:ext cx="394" cy="971"/>
                        </a:xfrm>
                        <a:prstGeom prst="line">
                          <a:avLst/>
                        </a:prstGeom>
                        <a:noFill/>
                        <a:ln w="9525">
                          <a:solidFill>
                            <a:schemeClr val="accent2"/>
                          </a:solidFill>
                          <a:round/>
                          <a:headEnd/>
                          <a:tailEnd/>
                        </a:ln>
                        <a:effectLst/>
                      </p:spPr>
                      <p:txBody>
                        <a:bodyPr/>
                        <a:lstStyle/>
                        <a:p>
                          <a:endParaRPr lang="en-US"/>
                        </a:p>
                      </p:txBody>
                    </p:sp>
                    <p:sp>
                      <p:nvSpPr>
                        <p:cNvPr id="7249" name="Line 81"/>
                        <p:cNvSpPr>
                          <a:spLocks noChangeShapeType="1"/>
                        </p:cNvSpPr>
                        <p:nvPr userDrawn="1"/>
                      </p:nvSpPr>
                      <p:spPr bwMode="hidden">
                        <a:xfrm rot="1678521" flipH="1">
                          <a:off x="880" y="2885"/>
                          <a:ext cx="478" cy="943"/>
                        </a:xfrm>
                        <a:prstGeom prst="line">
                          <a:avLst/>
                        </a:prstGeom>
                        <a:noFill/>
                        <a:ln w="9525">
                          <a:solidFill>
                            <a:schemeClr val="accent2"/>
                          </a:solidFill>
                          <a:round/>
                          <a:headEnd/>
                          <a:tailEnd/>
                        </a:ln>
                        <a:effectLst/>
                      </p:spPr>
                      <p:txBody>
                        <a:bodyPr/>
                        <a:lstStyle/>
                        <a:p>
                          <a:endParaRPr lang="en-US"/>
                        </a:p>
                      </p:txBody>
                    </p:sp>
                    <p:sp>
                      <p:nvSpPr>
                        <p:cNvPr id="7250" name="Line 82"/>
                        <p:cNvSpPr>
                          <a:spLocks noChangeShapeType="1"/>
                        </p:cNvSpPr>
                        <p:nvPr userDrawn="1"/>
                      </p:nvSpPr>
                      <p:spPr bwMode="hidden">
                        <a:xfrm rot="1678521" flipH="1">
                          <a:off x="801" y="2863"/>
                          <a:ext cx="561" cy="910"/>
                        </a:xfrm>
                        <a:prstGeom prst="line">
                          <a:avLst/>
                        </a:prstGeom>
                        <a:noFill/>
                        <a:ln w="9525">
                          <a:solidFill>
                            <a:schemeClr val="accent2"/>
                          </a:solidFill>
                          <a:round/>
                          <a:headEnd/>
                          <a:tailEnd/>
                        </a:ln>
                        <a:effectLst/>
                      </p:spPr>
                      <p:txBody>
                        <a:bodyPr/>
                        <a:lstStyle/>
                        <a:p>
                          <a:endParaRPr lang="en-US"/>
                        </a:p>
                      </p:txBody>
                    </p:sp>
                    <p:sp>
                      <p:nvSpPr>
                        <p:cNvPr id="7251" name="Line 83"/>
                        <p:cNvSpPr>
                          <a:spLocks noChangeShapeType="1"/>
                        </p:cNvSpPr>
                        <p:nvPr userDrawn="1"/>
                      </p:nvSpPr>
                      <p:spPr bwMode="hidden">
                        <a:xfrm rot="1678521" flipH="1">
                          <a:off x="717" y="2836"/>
                          <a:ext cx="656" cy="878"/>
                        </a:xfrm>
                        <a:prstGeom prst="line">
                          <a:avLst/>
                        </a:prstGeom>
                        <a:noFill/>
                        <a:ln w="9525">
                          <a:solidFill>
                            <a:schemeClr val="accent2"/>
                          </a:solidFill>
                          <a:round/>
                          <a:headEnd/>
                          <a:tailEnd/>
                        </a:ln>
                        <a:effectLst/>
                      </p:spPr>
                      <p:txBody>
                        <a:bodyPr/>
                        <a:lstStyle/>
                        <a:p>
                          <a:endParaRPr lang="en-US"/>
                        </a:p>
                      </p:txBody>
                    </p:sp>
                    <p:sp>
                      <p:nvSpPr>
                        <p:cNvPr id="7252" name="Line 84"/>
                        <p:cNvSpPr>
                          <a:spLocks noChangeShapeType="1"/>
                        </p:cNvSpPr>
                        <p:nvPr userDrawn="1"/>
                      </p:nvSpPr>
                      <p:spPr bwMode="hidden">
                        <a:xfrm rot="1678521" flipH="1">
                          <a:off x="631" y="2810"/>
                          <a:ext cx="752" cy="842"/>
                        </a:xfrm>
                        <a:prstGeom prst="line">
                          <a:avLst/>
                        </a:prstGeom>
                        <a:noFill/>
                        <a:ln w="9525">
                          <a:solidFill>
                            <a:schemeClr val="accent2"/>
                          </a:solidFill>
                          <a:round/>
                          <a:headEnd/>
                          <a:tailEnd/>
                        </a:ln>
                        <a:effectLst/>
                      </p:spPr>
                      <p:txBody>
                        <a:bodyPr/>
                        <a:lstStyle/>
                        <a:p>
                          <a:endParaRPr lang="en-US"/>
                        </a:p>
                      </p:txBody>
                    </p:sp>
                    <p:sp>
                      <p:nvSpPr>
                        <p:cNvPr id="7253" name="Line 85"/>
                        <p:cNvSpPr>
                          <a:spLocks noChangeShapeType="1"/>
                        </p:cNvSpPr>
                        <p:nvPr userDrawn="1"/>
                      </p:nvSpPr>
                      <p:spPr bwMode="hidden">
                        <a:xfrm rot="1678521" flipH="1">
                          <a:off x="462" y="2758"/>
                          <a:ext cx="946" cy="751"/>
                        </a:xfrm>
                        <a:prstGeom prst="line">
                          <a:avLst/>
                        </a:prstGeom>
                        <a:noFill/>
                        <a:ln w="9525">
                          <a:solidFill>
                            <a:schemeClr val="accent2"/>
                          </a:solidFill>
                          <a:round/>
                          <a:headEnd/>
                          <a:tailEnd/>
                        </a:ln>
                        <a:effectLst/>
                      </p:spPr>
                      <p:txBody>
                        <a:bodyPr/>
                        <a:lstStyle/>
                        <a:p>
                          <a:endParaRPr lang="en-US"/>
                        </a:p>
                      </p:txBody>
                    </p:sp>
                    <p:sp>
                      <p:nvSpPr>
                        <p:cNvPr id="7254" name="Line 86"/>
                        <p:cNvSpPr>
                          <a:spLocks noChangeShapeType="1"/>
                        </p:cNvSpPr>
                        <p:nvPr userDrawn="1"/>
                      </p:nvSpPr>
                      <p:spPr bwMode="hidden">
                        <a:xfrm rot="1678521" flipH="1">
                          <a:off x="365" y="2729"/>
                          <a:ext cx="1058" cy="696"/>
                        </a:xfrm>
                        <a:prstGeom prst="line">
                          <a:avLst/>
                        </a:prstGeom>
                        <a:noFill/>
                        <a:ln w="9525">
                          <a:solidFill>
                            <a:schemeClr val="accent2"/>
                          </a:solidFill>
                          <a:round/>
                          <a:headEnd/>
                          <a:tailEnd/>
                        </a:ln>
                        <a:effectLst/>
                      </p:spPr>
                      <p:txBody>
                        <a:bodyPr/>
                        <a:lstStyle/>
                        <a:p>
                          <a:endParaRPr lang="en-US"/>
                        </a:p>
                      </p:txBody>
                    </p:sp>
                    <p:sp>
                      <p:nvSpPr>
                        <p:cNvPr id="7255" name="Line 87"/>
                        <p:cNvSpPr>
                          <a:spLocks noChangeShapeType="1"/>
                        </p:cNvSpPr>
                        <p:nvPr userDrawn="1"/>
                      </p:nvSpPr>
                      <p:spPr bwMode="hidden">
                        <a:xfrm rot="1678521" flipH="1">
                          <a:off x="265" y="2697"/>
                          <a:ext cx="1174" cy="636"/>
                        </a:xfrm>
                        <a:prstGeom prst="line">
                          <a:avLst/>
                        </a:prstGeom>
                        <a:noFill/>
                        <a:ln w="9525">
                          <a:solidFill>
                            <a:schemeClr val="accent2"/>
                          </a:solidFill>
                          <a:round/>
                          <a:headEnd/>
                          <a:tailEnd/>
                        </a:ln>
                        <a:effectLst/>
                      </p:spPr>
                      <p:txBody>
                        <a:bodyPr/>
                        <a:lstStyle/>
                        <a:p>
                          <a:endParaRPr lang="en-US"/>
                        </a:p>
                      </p:txBody>
                    </p:sp>
                    <p:sp>
                      <p:nvSpPr>
                        <p:cNvPr id="7256" name="Line 88"/>
                        <p:cNvSpPr>
                          <a:spLocks noChangeShapeType="1"/>
                        </p:cNvSpPr>
                        <p:nvPr userDrawn="1"/>
                      </p:nvSpPr>
                      <p:spPr bwMode="hidden">
                        <a:xfrm rot="1678521" flipH="1">
                          <a:off x="55" y="2632"/>
                          <a:ext cx="1431" cy="481"/>
                        </a:xfrm>
                        <a:prstGeom prst="line">
                          <a:avLst/>
                        </a:prstGeom>
                        <a:noFill/>
                        <a:ln w="9525">
                          <a:solidFill>
                            <a:schemeClr val="accent2"/>
                          </a:solidFill>
                          <a:round/>
                          <a:headEnd/>
                          <a:tailEnd/>
                        </a:ln>
                        <a:effectLst/>
                      </p:spPr>
                      <p:txBody>
                        <a:bodyPr/>
                        <a:lstStyle/>
                        <a:p>
                          <a:endParaRPr lang="en-US"/>
                        </a:p>
                      </p:txBody>
                    </p:sp>
                    <p:sp>
                      <p:nvSpPr>
                        <p:cNvPr id="7257" name="Line 89"/>
                        <p:cNvSpPr>
                          <a:spLocks noChangeShapeType="1"/>
                        </p:cNvSpPr>
                        <p:nvPr userDrawn="1"/>
                      </p:nvSpPr>
                      <p:spPr bwMode="hidden">
                        <a:xfrm rot="1678521" flipH="1">
                          <a:off x="-1" y="2607"/>
                          <a:ext cx="1513" cy="371"/>
                        </a:xfrm>
                        <a:prstGeom prst="line">
                          <a:avLst/>
                        </a:prstGeom>
                        <a:noFill/>
                        <a:ln w="9525">
                          <a:solidFill>
                            <a:schemeClr val="accent2"/>
                          </a:solidFill>
                          <a:round/>
                          <a:headEnd/>
                          <a:tailEnd/>
                        </a:ln>
                        <a:effectLst/>
                      </p:spPr>
                      <p:txBody>
                        <a:bodyPr/>
                        <a:lstStyle/>
                        <a:p>
                          <a:endParaRPr lang="en-US"/>
                        </a:p>
                      </p:txBody>
                    </p:sp>
                    <p:sp>
                      <p:nvSpPr>
                        <p:cNvPr id="7258" name="Line 90"/>
                        <p:cNvSpPr>
                          <a:spLocks noChangeShapeType="1"/>
                        </p:cNvSpPr>
                        <p:nvPr userDrawn="1"/>
                      </p:nvSpPr>
                      <p:spPr bwMode="hidden">
                        <a:xfrm rot="1678521" flipH="1">
                          <a:off x="-72" y="2570"/>
                          <a:ext cx="1648" cy="107"/>
                        </a:xfrm>
                        <a:prstGeom prst="line">
                          <a:avLst/>
                        </a:prstGeom>
                        <a:noFill/>
                        <a:ln w="9525">
                          <a:solidFill>
                            <a:schemeClr val="accent2"/>
                          </a:solidFill>
                          <a:round/>
                          <a:headEnd/>
                          <a:tailEnd/>
                        </a:ln>
                        <a:effectLst/>
                      </p:spPr>
                      <p:txBody>
                        <a:bodyPr/>
                        <a:lstStyle/>
                        <a:p>
                          <a:endParaRPr lang="en-US"/>
                        </a:p>
                      </p:txBody>
                    </p:sp>
                    <p:sp>
                      <p:nvSpPr>
                        <p:cNvPr id="7259" name="Line 91"/>
                        <p:cNvSpPr>
                          <a:spLocks noChangeShapeType="1"/>
                        </p:cNvSpPr>
                        <p:nvPr userDrawn="1"/>
                      </p:nvSpPr>
                      <p:spPr bwMode="hidden">
                        <a:xfrm rot="1678521" flipH="1" flipV="1">
                          <a:off x="-237" y="1095"/>
                          <a:ext cx="2219" cy="1364"/>
                        </a:xfrm>
                        <a:prstGeom prst="line">
                          <a:avLst/>
                        </a:prstGeom>
                        <a:noFill/>
                        <a:ln w="9525">
                          <a:solidFill>
                            <a:schemeClr val="accent2"/>
                          </a:solidFill>
                          <a:round/>
                          <a:headEnd/>
                          <a:tailEnd/>
                        </a:ln>
                        <a:effectLst/>
                      </p:spPr>
                      <p:txBody>
                        <a:bodyPr/>
                        <a:lstStyle/>
                        <a:p>
                          <a:endParaRPr lang="en-US"/>
                        </a:p>
                      </p:txBody>
                    </p:sp>
                    <p:sp>
                      <p:nvSpPr>
                        <p:cNvPr id="7260" name="Line 92"/>
                        <p:cNvSpPr>
                          <a:spLocks noChangeShapeType="1"/>
                        </p:cNvSpPr>
                        <p:nvPr userDrawn="1"/>
                      </p:nvSpPr>
                      <p:spPr bwMode="hidden">
                        <a:xfrm rot="1678521" flipH="1" flipV="1">
                          <a:off x="-43" y="962"/>
                          <a:ext cx="2071" cy="1541"/>
                        </a:xfrm>
                        <a:prstGeom prst="line">
                          <a:avLst/>
                        </a:prstGeom>
                        <a:noFill/>
                        <a:ln w="9525">
                          <a:solidFill>
                            <a:schemeClr val="accent2"/>
                          </a:solidFill>
                          <a:round/>
                          <a:headEnd/>
                          <a:tailEnd/>
                        </a:ln>
                        <a:effectLst/>
                      </p:spPr>
                      <p:txBody>
                        <a:bodyPr/>
                        <a:lstStyle/>
                        <a:p>
                          <a:endParaRPr lang="en-US"/>
                        </a:p>
                      </p:txBody>
                    </p:sp>
                    <p:sp>
                      <p:nvSpPr>
                        <p:cNvPr id="7261" name="Line 93"/>
                        <p:cNvSpPr>
                          <a:spLocks noChangeShapeType="1"/>
                        </p:cNvSpPr>
                        <p:nvPr userDrawn="1"/>
                      </p:nvSpPr>
                      <p:spPr bwMode="hidden">
                        <a:xfrm rot="1678521" flipH="1" flipV="1">
                          <a:off x="418" y="826"/>
                          <a:ext cx="1672" cy="1780"/>
                        </a:xfrm>
                        <a:prstGeom prst="line">
                          <a:avLst/>
                        </a:prstGeom>
                        <a:noFill/>
                        <a:ln w="9525">
                          <a:solidFill>
                            <a:schemeClr val="accent2"/>
                          </a:solidFill>
                          <a:round/>
                          <a:headEnd/>
                          <a:tailEnd/>
                        </a:ln>
                        <a:effectLst/>
                      </p:spPr>
                      <p:txBody>
                        <a:bodyPr/>
                        <a:lstStyle/>
                        <a:p>
                          <a:endParaRPr lang="en-US"/>
                        </a:p>
                      </p:txBody>
                    </p:sp>
                    <p:sp>
                      <p:nvSpPr>
                        <p:cNvPr id="7262" name="Line 94"/>
                        <p:cNvSpPr>
                          <a:spLocks noChangeShapeType="1"/>
                        </p:cNvSpPr>
                        <p:nvPr userDrawn="1"/>
                      </p:nvSpPr>
                      <p:spPr bwMode="hidden">
                        <a:xfrm rot="1678521" flipH="1" flipV="1">
                          <a:off x="634" y="808"/>
                          <a:ext cx="1473" cy="1852"/>
                        </a:xfrm>
                        <a:prstGeom prst="line">
                          <a:avLst/>
                        </a:prstGeom>
                        <a:noFill/>
                        <a:ln w="9525">
                          <a:solidFill>
                            <a:schemeClr val="accent2"/>
                          </a:solidFill>
                          <a:round/>
                          <a:headEnd/>
                          <a:tailEnd/>
                        </a:ln>
                        <a:effectLst/>
                      </p:spPr>
                      <p:txBody>
                        <a:bodyPr/>
                        <a:lstStyle/>
                        <a:p>
                          <a:endParaRPr lang="en-US"/>
                        </a:p>
                      </p:txBody>
                    </p:sp>
                    <p:sp>
                      <p:nvSpPr>
                        <p:cNvPr id="7263" name="Line 95"/>
                        <p:cNvSpPr>
                          <a:spLocks noChangeShapeType="1"/>
                        </p:cNvSpPr>
                        <p:nvPr userDrawn="1"/>
                      </p:nvSpPr>
                      <p:spPr bwMode="hidden">
                        <a:xfrm rot="1678521" flipH="1" flipV="1">
                          <a:off x="1094" y="827"/>
                          <a:ext cx="1030" cy="1945"/>
                        </a:xfrm>
                        <a:prstGeom prst="line">
                          <a:avLst/>
                        </a:prstGeom>
                        <a:noFill/>
                        <a:ln w="9525">
                          <a:solidFill>
                            <a:schemeClr val="accent2"/>
                          </a:solidFill>
                          <a:round/>
                          <a:headEnd/>
                          <a:tailEnd/>
                        </a:ln>
                        <a:effectLst/>
                      </p:spPr>
                      <p:txBody>
                        <a:bodyPr/>
                        <a:lstStyle/>
                        <a:p>
                          <a:endParaRPr lang="en-US"/>
                        </a:p>
                      </p:txBody>
                    </p:sp>
                    <p:sp>
                      <p:nvSpPr>
                        <p:cNvPr id="7264" name="Line 96"/>
                        <p:cNvSpPr>
                          <a:spLocks noChangeShapeType="1"/>
                        </p:cNvSpPr>
                        <p:nvPr userDrawn="1"/>
                      </p:nvSpPr>
                      <p:spPr bwMode="hidden">
                        <a:xfrm rot="1678521" flipH="1" flipV="1">
                          <a:off x="1302" y="857"/>
                          <a:ext cx="829" cy="1970"/>
                        </a:xfrm>
                        <a:prstGeom prst="line">
                          <a:avLst/>
                        </a:prstGeom>
                        <a:noFill/>
                        <a:ln w="9525">
                          <a:solidFill>
                            <a:schemeClr val="accent2"/>
                          </a:solidFill>
                          <a:round/>
                          <a:headEnd/>
                          <a:tailEnd/>
                        </a:ln>
                        <a:effectLst/>
                      </p:spPr>
                      <p:txBody>
                        <a:bodyPr/>
                        <a:lstStyle/>
                        <a:p>
                          <a:endParaRPr lang="en-US"/>
                        </a:p>
                      </p:txBody>
                    </p:sp>
                    <p:sp>
                      <p:nvSpPr>
                        <p:cNvPr id="7265" name="Line 97"/>
                        <p:cNvSpPr>
                          <a:spLocks noChangeShapeType="1"/>
                        </p:cNvSpPr>
                        <p:nvPr userDrawn="1"/>
                      </p:nvSpPr>
                      <p:spPr bwMode="hidden">
                        <a:xfrm rot="1678521" flipH="1" flipV="1">
                          <a:off x="1496" y="901"/>
                          <a:ext cx="633" cy="1978"/>
                        </a:xfrm>
                        <a:prstGeom prst="line">
                          <a:avLst/>
                        </a:prstGeom>
                        <a:noFill/>
                        <a:ln w="9525">
                          <a:solidFill>
                            <a:schemeClr val="accent2"/>
                          </a:solidFill>
                          <a:round/>
                          <a:headEnd/>
                          <a:tailEnd/>
                        </a:ln>
                        <a:effectLst/>
                      </p:spPr>
                      <p:txBody>
                        <a:bodyPr/>
                        <a:lstStyle/>
                        <a:p>
                          <a:endParaRPr lang="en-US"/>
                        </a:p>
                      </p:txBody>
                    </p:sp>
                    <p:sp>
                      <p:nvSpPr>
                        <p:cNvPr id="7266" name="Line 98"/>
                        <p:cNvSpPr>
                          <a:spLocks noChangeShapeType="1"/>
                        </p:cNvSpPr>
                        <p:nvPr userDrawn="1"/>
                      </p:nvSpPr>
                      <p:spPr bwMode="hidden">
                        <a:xfrm rot="1678521" flipH="1" flipV="1">
                          <a:off x="1679" y="952"/>
                          <a:ext cx="447" cy="1978"/>
                        </a:xfrm>
                        <a:prstGeom prst="line">
                          <a:avLst/>
                        </a:prstGeom>
                        <a:noFill/>
                        <a:ln w="9525">
                          <a:solidFill>
                            <a:schemeClr val="accent2"/>
                          </a:solidFill>
                          <a:round/>
                          <a:headEnd/>
                          <a:tailEnd/>
                        </a:ln>
                        <a:effectLst/>
                      </p:spPr>
                      <p:txBody>
                        <a:bodyPr/>
                        <a:lstStyle/>
                        <a:p>
                          <a:endParaRPr lang="en-US"/>
                        </a:p>
                      </p:txBody>
                    </p:sp>
                    <p:sp>
                      <p:nvSpPr>
                        <p:cNvPr id="7267" name="Line 99"/>
                        <p:cNvSpPr>
                          <a:spLocks noChangeShapeType="1"/>
                        </p:cNvSpPr>
                        <p:nvPr userDrawn="1"/>
                      </p:nvSpPr>
                      <p:spPr bwMode="hidden">
                        <a:xfrm rot="1678521" flipH="1" flipV="1">
                          <a:off x="1859" y="1013"/>
                          <a:ext cx="261" cy="1962"/>
                        </a:xfrm>
                        <a:prstGeom prst="line">
                          <a:avLst/>
                        </a:prstGeom>
                        <a:noFill/>
                        <a:ln w="9525">
                          <a:solidFill>
                            <a:schemeClr val="accent2"/>
                          </a:solidFill>
                          <a:round/>
                          <a:headEnd/>
                          <a:tailEnd/>
                        </a:ln>
                        <a:effectLst/>
                      </p:spPr>
                      <p:txBody>
                        <a:bodyPr/>
                        <a:lstStyle/>
                        <a:p>
                          <a:endParaRPr lang="en-US"/>
                        </a:p>
                      </p:txBody>
                    </p:sp>
                  </p:grpSp>
                </p:grpSp>
              </p:grpSp>
            </p:grpSp>
          </p:grpSp>
          <p:grpSp>
            <p:nvGrpSpPr>
              <p:cNvPr id="7268" name="Group 100"/>
              <p:cNvGrpSpPr>
                <a:grpSpLocks/>
              </p:cNvGrpSpPr>
              <p:nvPr userDrawn="1"/>
            </p:nvGrpSpPr>
            <p:grpSpPr bwMode="auto">
              <a:xfrm>
                <a:off x="402" y="1454"/>
                <a:ext cx="2787" cy="2866"/>
                <a:chOff x="2" y="1454"/>
                <a:chExt cx="2787" cy="2866"/>
              </a:xfrm>
            </p:grpSpPr>
            <p:sp>
              <p:nvSpPr>
                <p:cNvPr id="7269" name="Line 101"/>
                <p:cNvSpPr>
                  <a:spLocks noChangeShapeType="1"/>
                </p:cNvSpPr>
                <p:nvPr userDrawn="1"/>
              </p:nvSpPr>
              <p:spPr bwMode="hidden">
                <a:xfrm rot="1678521" flipV="1">
                  <a:off x="2057" y="1454"/>
                  <a:ext cx="732" cy="1778"/>
                </a:xfrm>
                <a:prstGeom prst="line">
                  <a:avLst/>
                </a:prstGeom>
                <a:noFill/>
                <a:ln w="9525">
                  <a:solidFill>
                    <a:schemeClr val="accent2"/>
                  </a:solidFill>
                  <a:round/>
                  <a:headEnd/>
                  <a:tailEnd/>
                </a:ln>
                <a:effectLst/>
              </p:spPr>
              <p:txBody>
                <a:bodyPr/>
                <a:lstStyle/>
                <a:p>
                  <a:endParaRPr lang="en-US"/>
                </a:p>
              </p:txBody>
            </p:sp>
            <p:sp>
              <p:nvSpPr>
                <p:cNvPr id="7270" name="Line 102"/>
                <p:cNvSpPr>
                  <a:spLocks noChangeShapeType="1"/>
                </p:cNvSpPr>
                <p:nvPr userDrawn="1"/>
              </p:nvSpPr>
              <p:spPr bwMode="hidden">
                <a:xfrm flipH="1" flipV="1">
                  <a:off x="870" y="3854"/>
                  <a:ext cx="223" cy="463"/>
                </a:xfrm>
                <a:prstGeom prst="line">
                  <a:avLst/>
                </a:prstGeom>
                <a:noFill/>
                <a:ln w="19050">
                  <a:solidFill>
                    <a:schemeClr val="accent2"/>
                  </a:solidFill>
                  <a:round/>
                  <a:headEnd/>
                  <a:tailEnd/>
                </a:ln>
                <a:effectLst/>
              </p:spPr>
              <p:txBody>
                <a:bodyPr/>
                <a:lstStyle/>
                <a:p>
                  <a:endParaRPr lang="en-US"/>
                </a:p>
              </p:txBody>
            </p:sp>
            <p:grpSp>
              <p:nvGrpSpPr>
                <p:cNvPr id="7271" name="Group 103"/>
                <p:cNvGrpSpPr>
                  <a:grpSpLocks/>
                </p:cNvGrpSpPr>
                <p:nvPr userDrawn="1"/>
              </p:nvGrpSpPr>
              <p:grpSpPr bwMode="auto">
                <a:xfrm>
                  <a:off x="2" y="2738"/>
                  <a:ext cx="1317" cy="1582"/>
                  <a:chOff x="2" y="2738"/>
                  <a:chExt cx="1317" cy="1582"/>
                </a:xfrm>
              </p:grpSpPr>
              <p:sp>
                <p:nvSpPr>
                  <p:cNvPr id="7272" name="Line 104"/>
                  <p:cNvSpPr>
                    <a:spLocks noChangeShapeType="1"/>
                  </p:cNvSpPr>
                  <p:nvPr userDrawn="1"/>
                </p:nvSpPr>
                <p:spPr bwMode="hidden">
                  <a:xfrm flipH="1">
                    <a:off x="697" y="3855"/>
                    <a:ext cx="173" cy="187"/>
                  </a:xfrm>
                  <a:prstGeom prst="line">
                    <a:avLst/>
                  </a:prstGeom>
                  <a:noFill/>
                  <a:ln w="19050">
                    <a:solidFill>
                      <a:schemeClr val="accent2"/>
                    </a:solidFill>
                    <a:round/>
                    <a:headEnd/>
                    <a:tailEnd/>
                  </a:ln>
                  <a:effectLst/>
                </p:spPr>
                <p:txBody>
                  <a:bodyPr/>
                  <a:lstStyle/>
                  <a:p>
                    <a:endParaRPr lang="en-US"/>
                  </a:p>
                </p:txBody>
              </p:sp>
              <p:sp>
                <p:nvSpPr>
                  <p:cNvPr id="7273" name="Freeform 105"/>
                  <p:cNvSpPr>
                    <a:spLocks/>
                  </p:cNvSpPr>
                  <p:nvPr userDrawn="1"/>
                </p:nvSpPr>
                <p:spPr bwMode="hidden">
                  <a:xfrm>
                    <a:off x="2" y="3218"/>
                    <a:ext cx="1006" cy="1102"/>
                  </a:xfrm>
                  <a:custGeom>
                    <a:avLst/>
                    <a:gdLst/>
                    <a:ahLst/>
                    <a:cxnLst>
                      <a:cxn ang="0">
                        <a:pos x="1006" y="1102"/>
                      </a:cxn>
                      <a:cxn ang="0">
                        <a:pos x="696" y="823"/>
                      </a:cxn>
                      <a:cxn ang="0">
                        <a:pos x="333" y="447"/>
                      </a:cxn>
                      <a:cxn ang="0">
                        <a:pos x="51" y="76"/>
                      </a:cxn>
                      <a:cxn ang="0">
                        <a:pos x="0" y="0"/>
                      </a:cxn>
                    </a:cxnLst>
                    <a:rect l="0" t="0" r="r" b="b"/>
                    <a:pathLst>
                      <a:path w="1006" h="1102">
                        <a:moveTo>
                          <a:pt x="1006" y="1102"/>
                        </a:moveTo>
                        <a:lnTo>
                          <a:pt x="696" y="823"/>
                        </a:lnTo>
                        <a:lnTo>
                          <a:pt x="333" y="447"/>
                        </a:lnTo>
                        <a:lnTo>
                          <a:pt x="51" y="76"/>
                        </a:lnTo>
                        <a:lnTo>
                          <a:pt x="0" y="0"/>
                        </a:lnTo>
                      </a:path>
                    </a:pathLst>
                  </a:custGeom>
                  <a:noFill/>
                  <a:ln w="19050" cmpd="sng">
                    <a:solidFill>
                      <a:schemeClr val="accent2"/>
                    </a:solidFill>
                    <a:round/>
                    <a:headEnd type="none" w="med" len="med"/>
                    <a:tailEnd type="none" w="med" len="med"/>
                  </a:ln>
                  <a:effectLst/>
                </p:spPr>
                <p:txBody>
                  <a:bodyPr/>
                  <a:lstStyle/>
                  <a:p>
                    <a:endParaRPr lang="en-US"/>
                  </a:p>
                </p:txBody>
              </p:sp>
              <p:sp>
                <p:nvSpPr>
                  <p:cNvPr id="7274" name="Line 106"/>
                  <p:cNvSpPr>
                    <a:spLocks noChangeShapeType="1"/>
                  </p:cNvSpPr>
                  <p:nvPr userDrawn="1"/>
                </p:nvSpPr>
                <p:spPr bwMode="hidden">
                  <a:xfrm flipH="1">
                    <a:off x="1242" y="4231"/>
                    <a:ext cx="77" cy="88"/>
                  </a:xfrm>
                  <a:prstGeom prst="line">
                    <a:avLst/>
                  </a:prstGeom>
                  <a:noFill/>
                  <a:ln w="19050">
                    <a:solidFill>
                      <a:schemeClr val="accent2"/>
                    </a:solidFill>
                    <a:round/>
                    <a:headEnd/>
                    <a:tailEnd/>
                  </a:ln>
                  <a:effectLst/>
                </p:spPr>
                <p:txBody>
                  <a:bodyPr/>
                  <a:lstStyle/>
                  <a:p>
                    <a:endParaRPr lang="en-US"/>
                  </a:p>
                </p:txBody>
              </p:sp>
              <p:sp>
                <p:nvSpPr>
                  <p:cNvPr id="7275" name="Line 107"/>
                  <p:cNvSpPr>
                    <a:spLocks noChangeShapeType="1"/>
                  </p:cNvSpPr>
                  <p:nvPr userDrawn="1"/>
                </p:nvSpPr>
                <p:spPr bwMode="hidden">
                  <a:xfrm flipH="1" flipV="1">
                    <a:off x="340" y="3668"/>
                    <a:ext cx="532" cy="185"/>
                  </a:xfrm>
                  <a:prstGeom prst="line">
                    <a:avLst/>
                  </a:prstGeom>
                  <a:noFill/>
                  <a:ln w="19050">
                    <a:solidFill>
                      <a:schemeClr val="accent2"/>
                    </a:solidFill>
                    <a:round/>
                    <a:headEnd/>
                    <a:tailEnd/>
                  </a:ln>
                  <a:effectLst/>
                </p:spPr>
                <p:txBody>
                  <a:bodyPr/>
                  <a:lstStyle/>
                  <a:p>
                    <a:endParaRPr lang="en-US"/>
                  </a:p>
                </p:txBody>
              </p:sp>
              <p:sp>
                <p:nvSpPr>
                  <p:cNvPr id="7276" name="Line 108"/>
                  <p:cNvSpPr>
                    <a:spLocks noChangeShapeType="1"/>
                  </p:cNvSpPr>
                  <p:nvPr userDrawn="1"/>
                </p:nvSpPr>
                <p:spPr bwMode="hidden">
                  <a:xfrm flipH="1" flipV="1">
                    <a:off x="237" y="3101"/>
                    <a:ext cx="101" cy="567"/>
                  </a:xfrm>
                  <a:prstGeom prst="line">
                    <a:avLst/>
                  </a:prstGeom>
                  <a:noFill/>
                  <a:ln w="19050">
                    <a:solidFill>
                      <a:schemeClr val="accent2"/>
                    </a:solidFill>
                    <a:round/>
                    <a:headEnd/>
                    <a:tailEnd/>
                  </a:ln>
                  <a:effectLst/>
                </p:spPr>
                <p:txBody>
                  <a:bodyPr/>
                  <a:lstStyle/>
                  <a:p>
                    <a:endParaRPr lang="en-US"/>
                  </a:p>
                </p:txBody>
              </p:sp>
              <p:sp>
                <p:nvSpPr>
                  <p:cNvPr id="7277" name="Line 109"/>
                  <p:cNvSpPr>
                    <a:spLocks noChangeShapeType="1"/>
                  </p:cNvSpPr>
                  <p:nvPr userDrawn="1"/>
                </p:nvSpPr>
                <p:spPr bwMode="hidden">
                  <a:xfrm flipH="1" flipV="1">
                    <a:off x="2" y="3009"/>
                    <a:ext cx="235" cy="92"/>
                  </a:xfrm>
                  <a:prstGeom prst="line">
                    <a:avLst/>
                  </a:prstGeom>
                  <a:noFill/>
                  <a:ln w="19050">
                    <a:solidFill>
                      <a:schemeClr val="accent2"/>
                    </a:solidFill>
                    <a:round/>
                    <a:headEnd/>
                    <a:tailEnd/>
                  </a:ln>
                  <a:effectLst/>
                </p:spPr>
                <p:txBody>
                  <a:bodyPr/>
                  <a:lstStyle/>
                  <a:p>
                    <a:endParaRPr lang="en-US"/>
                  </a:p>
                </p:txBody>
              </p:sp>
              <p:sp>
                <p:nvSpPr>
                  <p:cNvPr id="7278" name="Line 110"/>
                  <p:cNvSpPr>
                    <a:spLocks noChangeShapeType="1"/>
                  </p:cNvSpPr>
                  <p:nvPr userDrawn="1"/>
                </p:nvSpPr>
                <p:spPr bwMode="hidden">
                  <a:xfrm flipV="1">
                    <a:off x="54" y="3101"/>
                    <a:ext cx="182" cy="194"/>
                  </a:xfrm>
                  <a:prstGeom prst="line">
                    <a:avLst/>
                  </a:prstGeom>
                  <a:noFill/>
                  <a:ln w="19050">
                    <a:solidFill>
                      <a:schemeClr val="accent2"/>
                    </a:solidFill>
                    <a:round/>
                    <a:headEnd/>
                    <a:tailEnd/>
                  </a:ln>
                  <a:effectLst/>
                </p:spPr>
                <p:txBody>
                  <a:bodyPr/>
                  <a:lstStyle/>
                  <a:p>
                    <a:endParaRPr lang="en-US"/>
                  </a:p>
                </p:txBody>
              </p:sp>
              <p:sp>
                <p:nvSpPr>
                  <p:cNvPr id="7279" name="Line 111"/>
                  <p:cNvSpPr>
                    <a:spLocks noChangeShapeType="1"/>
                  </p:cNvSpPr>
                  <p:nvPr userDrawn="1"/>
                </p:nvSpPr>
                <p:spPr bwMode="hidden">
                  <a:xfrm flipH="1">
                    <a:off x="336" y="3476"/>
                    <a:ext cx="176" cy="192"/>
                  </a:xfrm>
                  <a:prstGeom prst="line">
                    <a:avLst/>
                  </a:prstGeom>
                  <a:noFill/>
                  <a:ln w="19050">
                    <a:solidFill>
                      <a:schemeClr val="accent2"/>
                    </a:solidFill>
                    <a:round/>
                    <a:headEnd/>
                    <a:tailEnd/>
                  </a:ln>
                  <a:effectLst/>
                </p:spPr>
                <p:txBody>
                  <a:bodyPr/>
                  <a:lstStyle/>
                  <a:p>
                    <a:endParaRPr lang="en-US"/>
                  </a:p>
                </p:txBody>
              </p:sp>
              <p:sp>
                <p:nvSpPr>
                  <p:cNvPr id="7280" name="Line 112"/>
                  <p:cNvSpPr>
                    <a:spLocks noChangeShapeType="1"/>
                  </p:cNvSpPr>
                  <p:nvPr userDrawn="1"/>
                </p:nvSpPr>
                <p:spPr bwMode="hidden">
                  <a:xfrm flipV="1">
                    <a:off x="3" y="2738"/>
                    <a:ext cx="14" cy="23"/>
                  </a:xfrm>
                  <a:prstGeom prst="line">
                    <a:avLst/>
                  </a:prstGeom>
                  <a:noFill/>
                  <a:ln w="19050">
                    <a:solidFill>
                      <a:schemeClr val="accent2"/>
                    </a:solidFill>
                    <a:round/>
                    <a:headEnd/>
                    <a:tailEnd/>
                  </a:ln>
                  <a:effectLst/>
                </p:spPr>
                <p:txBody>
                  <a:bodyPr/>
                  <a:lstStyle/>
                  <a:p>
                    <a:endParaRPr lang="en-US"/>
                  </a:p>
                </p:txBody>
              </p:sp>
            </p:grpSp>
          </p:grpSp>
        </p:grpSp>
        <p:grpSp>
          <p:nvGrpSpPr>
            <p:cNvPr id="7281" name="Group 113"/>
            <p:cNvGrpSpPr>
              <a:grpSpLocks/>
            </p:cNvGrpSpPr>
            <p:nvPr userDrawn="1"/>
          </p:nvGrpSpPr>
          <p:grpSpPr bwMode="auto">
            <a:xfrm>
              <a:off x="16" y="1326"/>
              <a:ext cx="3325" cy="2948"/>
              <a:chOff x="16" y="1326"/>
              <a:chExt cx="3325" cy="2948"/>
            </a:xfrm>
          </p:grpSpPr>
          <p:sp>
            <p:nvSpPr>
              <p:cNvPr id="7282" name="Freeform 114"/>
              <p:cNvSpPr>
                <a:spLocks/>
              </p:cNvSpPr>
              <p:nvPr/>
            </p:nvSpPr>
            <p:spPr bwMode="hidden">
              <a:xfrm>
                <a:off x="16" y="2656"/>
                <a:ext cx="1440" cy="1618"/>
              </a:xfrm>
              <a:custGeom>
                <a:avLst/>
                <a:gdLst/>
                <a:ahLst/>
                <a:cxnLst>
                  <a:cxn ang="0">
                    <a:pos x="873" y="1150"/>
                  </a:cxn>
                  <a:cxn ang="0">
                    <a:pos x="741" y="1019"/>
                  </a:cxn>
                  <a:cxn ang="0">
                    <a:pos x="610" y="875"/>
                  </a:cxn>
                  <a:cxn ang="0">
                    <a:pos x="490" y="737"/>
                  </a:cxn>
                  <a:cxn ang="0">
                    <a:pos x="377" y="593"/>
                  </a:cxn>
                  <a:cxn ang="0">
                    <a:pos x="275" y="443"/>
                  </a:cxn>
                  <a:cxn ang="0">
                    <a:pos x="173" y="299"/>
                  </a:cxn>
                  <a:cxn ang="0">
                    <a:pos x="84" y="149"/>
                  </a:cxn>
                  <a:cxn ang="0">
                    <a:pos x="0" y="0"/>
                  </a:cxn>
                  <a:cxn ang="0">
                    <a:pos x="0" y="11"/>
                  </a:cxn>
                  <a:cxn ang="0">
                    <a:pos x="84" y="155"/>
                  </a:cxn>
                  <a:cxn ang="0">
                    <a:pos x="173" y="305"/>
                  </a:cxn>
                  <a:cxn ang="0">
                    <a:pos x="269" y="449"/>
                  </a:cxn>
                  <a:cxn ang="0">
                    <a:pos x="377" y="593"/>
                  </a:cxn>
                  <a:cxn ang="0">
                    <a:pos x="490" y="737"/>
                  </a:cxn>
                  <a:cxn ang="0">
                    <a:pos x="610" y="881"/>
                  </a:cxn>
                  <a:cxn ang="0">
                    <a:pos x="735" y="1019"/>
                  </a:cxn>
                  <a:cxn ang="0">
                    <a:pos x="873" y="1150"/>
                  </a:cxn>
                  <a:cxn ang="0">
                    <a:pos x="1010" y="1276"/>
                  </a:cxn>
                  <a:cxn ang="0">
                    <a:pos x="1148" y="1396"/>
                  </a:cxn>
                  <a:cxn ang="0">
                    <a:pos x="1286" y="1510"/>
                  </a:cxn>
                  <a:cxn ang="0">
                    <a:pos x="1429" y="1618"/>
                  </a:cxn>
                  <a:cxn ang="0">
                    <a:pos x="1435" y="1618"/>
                  </a:cxn>
                  <a:cxn ang="0">
                    <a:pos x="1292" y="1510"/>
                  </a:cxn>
                  <a:cxn ang="0">
                    <a:pos x="1154" y="1396"/>
                  </a:cxn>
                  <a:cxn ang="0">
                    <a:pos x="1010" y="1276"/>
                  </a:cxn>
                  <a:cxn ang="0">
                    <a:pos x="873" y="1150"/>
                  </a:cxn>
                  <a:cxn ang="0">
                    <a:pos x="873" y="1150"/>
                  </a:cxn>
                </a:cxnLst>
                <a:rect l="0" t="0" r="r" b="b"/>
                <a:pathLst>
                  <a:path w="1435" h="1618">
                    <a:moveTo>
                      <a:pt x="873" y="1150"/>
                    </a:moveTo>
                    <a:lnTo>
                      <a:pt x="741" y="1019"/>
                    </a:lnTo>
                    <a:lnTo>
                      <a:pt x="610" y="875"/>
                    </a:lnTo>
                    <a:lnTo>
                      <a:pt x="490" y="737"/>
                    </a:lnTo>
                    <a:lnTo>
                      <a:pt x="377" y="593"/>
                    </a:lnTo>
                    <a:lnTo>
                      <a:pt x="275" y="443"/>
                    </a:lnTo>
                    <a:lnTo>
                      <a:pt x="173" y="299"/>
                    </a:lnTo>
                    <a:lnTo>
                      <a:pt x="84" y="149"/>
                    </a:lnTo>
                    <a:lnTo>
                      <a:pt x="0" y="0"/>
                    </a:lnTo>
                    <a:lnTo>
                      <a:pt x="0" y="11"/>
                    </a:lnTo>
                    <a:lnTo>
                      <a:pt x="84" y="155"/>
                    </a:lnTo>
                    <a:lnTo>
                      <a:pt x="173" y="305"/>
                    </a:lnTo>
                    <a:lnTo>
                      <a:pt x="269" y="449"/>
                    </a:lnTo>
                    <a:lnTo>
                      <a:pt x="377" y="593"/>
                    </a:lnTo>
                    <a:lnTo>
                      <a:pt x="490" y="737"/>
                    </a:lnTo>
                    <a:lnTo>
                      <a:pt x="610" y="881"/>
                    </a:lnTo>
                    <a:lnTo>
                      <a:pt x="735" y="1019"/>
                    </a:lnTo>
                    <a:lnTo>
                      <a:pt x="873" y="1150"/>
                    </a:lnTo>
                    <a:lnTo>
                      <a:pt x="1010" y="1276"/>
                    </a:lnTo>
                    <a:lnTo>
                      <a:pt x="1148" y="1396"/>
                    </a:lnTo>
                    <a:lnTo>
                      <a:pt x="1286" y="1510"/>
                    </a:lnTo>
                    <a:lnTo>
                      <a:pt x="1429" y="1618"/>
                    </a:lnTo>
                    <a:lnTo>
                      <a:pt x="1435" y="1618"/>
                    </a:lnTo>
                    <a:lnTo>
                      <a:pt x="1292" y="1510"/>
                    </a:lnTo>
                    <a:lnTo>
                      <a:pt x="1154" y="1396"/>
                    </a:lnTo>
                    <a:lnTo>
                      <a:pt x="1010" y="1276"/>
                    </a:lnTo>
                    <a:lnTo>
                      <a:pt x="873" y="1150"/>
                    </a:lnTo>
                    <a:lnTo>
                      <a:pt x="873" y="1150"/>
                    </a:lnTo>
                    <a:close/>
                  </a:path>
                </a:pathLst>
              </a:custGeom>
              <a:solidFill>
                <a:schemeClr val="accent2"/>
              </a:solidFill>
              <a:ln w="9525">
                <a:noFill/>
                <a:round/>
                <a:headEnd/>
                <a:tailEnd/>
              </a:ln>
            </p:spPr>
            <p:txBody>
              <a:bodyPr/>
              <a:lstStyle/>
              <a:p>
                <a:endParaRPr lang="en-US"/>
              </a:p>
            </p:txBody>
          </p:sp>
          <p:sp>
            <p:nvSpPr>
              <p:cNvPr id="7283" name="Freeform 115"/>
              <p:cNvSpPr>
                <a:spLocks/>
              </p:cNvSpPr>
              <p:nvPr/>
            </p:nvSpPr>
            <p:spPr bwMode="hidden">
              <a:xfrm>
                <a:off x="16" y="2260"/>
                <a:ext cx="1673" cy="2014"/>
              </a:xfrm>
              <a:custGeom>
                <a:avLst/>
                <a:gdLst/>
                <a:ahLst/>
                <a:cxnLst>
                  <a:cxn ang="0">
                    <a:pos x="957" y="1463"/>
                  </a:cxn>
                  <a:cxn ang="0">
                    <a:pos x="789" y="1289"/>
                  </a:cxn>
                  <a:cxn ang="0">
                    <a:pos x="634" y="1115"/>
                  </a:cxn>
                  <a:cxn ang="0">
                    <a:pos x="490" y="929"/>
                  </a:cxn>
                  <a:cxn ang="0">
                    <a:pos x="365" y="743"/>
                  </a:cxn>
                  <a:cxn ang="0">
                    <a:pos x="251" y="557"/>
                  </a:cxn>
                  <a:cxn ang="0">
                    <a:pos x="149" y="372"/>
                  </a:cxn>
                  <a:cxn ang="0">
                    <a:pos x="66" y="186"/>
                  </a:cxn>
                  <a:cxn ang="0">
                    <a:pos x="0" y="0"/>
                  </a:cxn>
                  <a:cxn ang="0">
                    <a:pos x="0" y="12"/>
                  </a:cxn>
                  <a:cxn ang="0">
                    <a:pos x="66" y="198"/>
                  </a:cxn>
                  <a:cxn ang="0">
                    <a:pos x="149" y="384"/>
                  </a:cxn>
                  <a:cxn ang="0">
                    <a:pos x="251" y="569"/>
                  </a:cxn>
                  <a:cxn ang="0">
                    <a:pos x="365" y="755"/>
                  </a:cxn>
                  <a:cxn ang="0">
                    <a:pos x="490" y="935"/>
                  </a:cxn>
                  <a:cxn ang="0">
                    <a:pos x="634" y="1115"/>
                  </a:cxn>
                  <a:cxn ang="0">
                    <a:pos x="789" y="1295"/>
                  </a:cxn>
                  <a:cxn ang="0">
                    <a:pos x="957" y="1463"/>
                  </a:cxn>
                  <a:cxn ang="0">
                    <a:pos x="1130" y="1618"/>
                  </a:cxn>
                  <a:cxn ang="0">
                    <a:pos x="1303" y="1762"/>
                  </a:cxn>
                  <a:cxn ang="0">
                    <a:pos x="1483" y="1894"/>
                  </a:cxn>
                  <a:cxn ang="0">
                    <a:pos x="1662" y="2014"/>
                  </a:cxn>
                  <a:cxn ang="0">
                    <a:pos x="1668" y="2014"/>
                  </a:cxn>
                  <a:cxn ang="0">
                    <a:pos x="1483" y="1894"/>
                  </a:cxn>
                  <a:cxn ang="0">
                    <a:pos x="1303" y="1762"/>
                  </a:cxn>
                  <a:cxn ang="0">
                    <a:pos x="1130" y="1618"/>
                  </a:cxn>
                  <a:cxn ang="0">
                    <a:pos x="957" y="1463"/>
                  </a:cxn>
                  <a:cxn ang="0">
                    <a:pos x="957" y="1463"/>
                  </a:cxn>
                </a:cxnLst>
                <a:rect l="0" t="0" r="r" b="b"/>
                <a:pathLst>
                  <a:path w="1668" h="2014">
                    <a:moveTo>
                      <a:pt x="957" y="1463"/>
                    </a:moveTo>
                    <a:lnTo>
                      <a:pt x="789" y="1289"/>
                    </a:lnTo>
                    <a:lnTo>
                      <a:pt x="634" y="1115"/>
                    </a:lnTo>
                    <a:lnTo>
                      <a:pt x="490" y="929"/>
                    </a:lnTo>
                    <a:lnTo>
                      <a:pt x="365" y="743"/>
                    </a:lnTo>
                    <a:lnTo>
                      <a:pt x="251" y="557"/>
                    </a:lnTo>
                    <a:lnTo>
                      <a:pt x="149" y="372"/>
                    </a:lnTo>
                    <a:lnTo>
                      <a:pt x="66" y="186"/>
                    </a:lnTo>
                    <a:lnTo>
                      <a:pt x="0" y="0"/>
                    </a:lnTo>
                    <a:lnTo>
                      <a:pt x="0" y="12"/>
                    </a:lnTo>
                    <a:lnTo>
                      <a:pt x="66" y="198"/>
                    </a:lnTo>
                    <a:lnTo>
                      <a:pt x="149" y="384"/>
                    </a:lnTo>
                    <a:lnTo>
                      <a:pt x="251" y="569"/>
                    </a:lnTo>
                    <a:lnTo>
                      <a:pt x="365" y="755"/>
                    </a:lnTo>
                    <a:lnTo>
                      <a:pt x="490" y="935"/>
                    </a:lnTo>
                    <a:lnTo>
                      <a:pt x="634" y="1115"/>
                    </a:lnTo>
                    <a:lnTo>
                      <a:pt x="789" y="1295"/>
                    </a:lnTo>
                    <a:lnTo>
                      <a:pt x="957" y="1463"/>
                    </a:lnTo>
                    <a:lnTo>
                      <a:pt x="1130" y="1618"/>
                    </a:lnTo>
                    <a:lnTo>
                      <a:pt x="1303" y="1762"/>
                    </a:lnTo>
                    <a:lnTo>
                      <a:pt x="1483" y="1894"/>
                    </a:lnTo>
                    <a:lnTo>
                      <a:pt x="1662" y="2014"/>
                    </a:lnTo>
                    <a:lnTo>
                      <a:pt x="1668" y="2014"/>
                    </a:lnTo>
                    <a:lnTo>
                      <a:pt x="1483" y="1894"/>
                    </a:lnTo>
                    <a:lnTo>
                      <a:pt x="1303" y="1762"/>
                    </a:lnTo>
                    <a:lnTo>
                      <a:pt x="1130" y="1618"/>
                    </a:lnTo>
                    <a:lnTo>
                      <a:pt x="957" y="1463"/>
                    </a:lnTo>
                    <a:lnTo>
                      <a:pt x="957" y="1463"/>
                    </a:lnTo>
                    <a:close/>
                  </a:path>
                </a:pathLst>
              </a:custGeom>
              <a:solidFill>
                <a:schemeClr val="accent2"/>
              </a:solidFill>
              <a:ln w="9525">
                <a:noFill/>
                <a:round/>
                <a:headEnd/>
                <a:tailEnd/>
              </a:ln>
            </p:spPr>
            <p:txBody>
              <a:bodyPr/>
              <a:lstStyle/>
              <a:p>
                <a:endParaRPr lang="en-US"/>
              </a:p>
            </p:txBody>
          </p:sp>
          <p:sp>
            <p:nvSpPr>
              <p:cNvPr id="7284" name="Rectangle 116"/>
              <p:cNvSpPr>
                <a:spLocks noChangeArrowheads="1"/>
              </p:cNvSpPr>
              <p:nvPr/>
            </p:nvSpPr>
            <p:spPr bwMode="hidden">
              <a:xfrm rot="-2488720">
                <a:off x="1988" y="1919"/>
                <a:ext cx="1353" cy="17"/>
              </a:xfrm>
              <a:prstGeom prst="rect">
                <a:avLst/>
              </a:prstGeom>
              <a:solidFill>
                <a:schemeClr val="accent2"/>
              </a:solidFill>
              <a:ln w="9525">
                <a:noFill/>
                <a:miter lim="800000"/>
                <a:headEnd/>
                <a:tailEnd/>
              </a:ln>
              <a:effectLst/>
            </p:spPr>
            <p:txBody>
              <a:bodyPr wrap="none" anchor="ctr"/>
              <a:lstStyle/>
              <a:p>
                <a:endParaRPr lang="en-US"/>
              </a:p>
            </p:txBody>
          </p:sp>
          <p:sp>
            <p:nvSpPr>
              <p:cNvPr id="7285" name="Rectangle 117"/>
              <p:cNvSpPr>
                <a:spLocks noChangeArrowheads="1"/>
              </p:cNvSpPr>
              <p:nvPr/>
            </p:nvSpPr>
            <p:spPr bwMode="hidden">
              <a:xfrm rot="-5087790">
                <a:off x="1964" y="2613"/>
                <a:ext cx="2217" cy="17"/>
              </a:xfrm>
              <a:prstGeom prst="rect">
                <a:avLst/>
              </a:prstGeom>
              <a:solidFill>
                <a:schemeClr val="accent2"/>
              </a:solidFill>
              <a:ln w="9525">
                <a:noFill/>
                <a:miter lim="800000"/>
                <a:headEnd/>
                <a:tailEnd/>
              </a:ln>
              <a:effectLst/>
            </p:spPr>
            <p:txBody>
              <a:bodyPr wrap="none" anchor="ctr"/>
              <a:lstStyle/>
              <a:p>
                <a:endParaRPr lang="en-US"/>
              </a:p>
            </p:txBody>
          </p:sp>
          <p:sp>
            <p:nvSpPr>
              <p:cNvPr id="7286" name="Rectangle 118"/>
              <p:cNvSpPr>
                <a:spLocks noChangeArrowheads="1"/>
              </p:cNvSpPr>
              <p:nvPr/>
            </p:nvSpPr>
            <p:spPr bwMode="hidden">
              <a:xfrm rot="-3417299">
                <a:off x="1019" y="2694"/>
                <a:ext cx="2678" cy="17"/>
              </a:xfrm>
              <a:prstGeom prst="rect">
                <a:avLst/>
              </a:prstGeom>
              <a:solidFill>
                <a:schemeClr val="accent2"/>
              </a:solidFill>
              <a:ln w="9525">
                <a:noFill/>
                <a:miter lim="800000"/>
                <a:headEnd/>
                <a:tailEnd/>
              </a:ln>
              <a:effectLst/>
            </p:spPr>
            <p:txBody>
              <a:bodyPr wrap="none" anchor="ctr"/>
              <a:lstStyle/>
              <a:p>
                <a:endParaRPr lang="en-US"/>
              </a:p>
            </p:txBody>
          </p:sp>
          <p:sp>
            <p:nvSpPr>
              <p:cNvPr id="7287" name="Rectangle 119"/>
              <p:cNvSpPr>
                <a:spLocks noChangeArrowheads="1"/>
              </p:cNvSpPr>
              <p:nvPr/>
            </p:nvSpPr>
            <p:spPr bwMode="hidden">
              <a:xfrm rot="-835848">
                <a:off x="688" y="1748"/>
                <a:ext cx="2390" cy="17"/>
              </a:xfrm>
              <a:prstGeom prst="rect">
                <a:avLst/>
              </a:prstGeom>
              <a:solidFill>
                <a:schemeClr val="accent2"/>
              </a:solidFill>
              <a:ln w="9525">
                <a:noFill/>
                <a:miter lim="800000"/>
                <a:headEnd/>
                <a:tailEnd/>
              </a:ln>
              <a:effectLst/>
            </p:spPr>
            <p:txBody>
              <a:bodyPr wrap="none" anchor="ctr"/>
              <a:lstStyle/>
              <a:p>
                <a:endParaRPr lang="en-US"/>
              </a:p>
            </p:txBody>
          </p:sp>
          <p:grpSp>
            <p:nvGrpSpPr>
              <p:cNvPr id="7288" name="Group 120"/>
              <p:cNvGrpSpPr>
                <a:grpSpLocks noChangeAspect="1"/>
              </p:cNvGrpSpPr>
              <p:nvPr/>
            </p:nvGrpSpPr>
            <p:grpSpPr bwMode="auto">
              <a:xfrm>
                <a:off x="3046" y="1326"/>
                <a:ext cx="259" cy="299"/>
                <a:chOff x="3042" y="1265"/>
                <a:chExt cx="367" cy="424"/>
              </a:xfrm>
            </p:grpSpPr>
            <p:sp>
              <p:nvSpPr>
                <p:cNvPr id="7289" name="Oval 121"/>
                <p:cNvSpPr>
                  <a:spLocks noChangeAspect="1" noChangeArrowheads="1"/>
                </p:cNvSpPr>
                <p:nvPr userDrawn="1"/>
              </p:nvSpPr>
              <p:spPr bwMode="hidden">
                <a:xfrm rot="2828979">
                  <a:off x="2982" y="1467"/>
                  <a:ext cx="282" cy="161"/>
                </a:xfrm>
                <a:prstGeom prst="ellipse">
                  <a:avLst/>
                </a:prstGeom>
                <a:gradFill rotWithShape="0">
                  <a:gsLst>
                    <a:gs pos="0">
                      <a:schemeClr val="accent2"/>
                    </a:gs>
                    <a:gs pos="100000">
                      <a:schemeClr val="accent2">
                        <a:gamma/>
                        <a:tint val="84706"/>
                        <a:invGamma/>
                      </a:schemeClr>
                    </a:gs>
                  </a:gsLst>
                  <a:lin ang="5400000" scaled="1"/>
                </a:gradFill>
                <a:ln w="9525">
                  <a:noFill/>
                  <a:round/>
                  <a:headEnd/>
                  <a:tailEnd/>
                </a:ln>
                <a:effectLst/>
              </p:spPr>
              <p:txBody>
                <a:bodyPr wrap="none" anchor="ctr"/>
                <a:lstStyle/>
                <a:p>
                  <a:endParaRPr lang="en-US"/>
                </a:p>
              </p:txBody>
            </p:sp>
            <p:sp>
              <p:nvSpPr>
                <p:cNvPr id="7290" name="Freeform 122"/>
                <p:cNvSpPr>
                  <a:spLocks noChangeAspect="1"/>
                </p:cNvSpPr>
                <p:nvPr userDrawn="1"/>
              </p:nvSpPr>
              <p:spPr bwMode="hidden">
                <a:xfrm>
                  <a:off x="3070" y="1374"/>
                  <a:ext cx="227" cy="222"/>
                </a:xfrm>
                <a:custGeom>
                  <a:avLst/>
                  <a:gdLst/>
                  <a:ahLst/>
                  <a:cxnLst>
                    <a:cxn ang="0">
                      <a:pos x="227" y="134"/>
                    </a:cxn>
                    <a:cxn ang="0">
                      <a:pos x="203" y="144"/>
                    </a:cxn>
                    <a:cxn ang="0">
                      <a:pos x="179" y="138"/>
                    </a:cxn>
                    <a:cxn ang="0">
                      <a:pos x="149" y="126"/>
                    </a:cxn>
                    <a:cxn ang="0">
                      <a:pos x="126" y="102"/>
                    </a:cxn>
                    <a:cxn ang="0">
                      <a:pos x="102" y="72"/>
                    </a:cxn>
                    <a:cxn ang="0">
                      <a:pos x="84" y="48"/>
                    </a:cxn>
                    <a:cxn ang="0">
                      <a:pos x="78" y="24"/>
                    </a:cxn>
                    <a:cxn ang="0">
                      <a:pos x="84" y="0"/>
                    </a:cxn>
                    <a:cxn ang="0">
                      <a:pos x="84" y="0"/>
                    </a:cxn>
                    <a:cxn ang="0">
                      <a:pos x="78" y="0"/>
                    </a:cxn>
                    <a:cxn ang="0">
                      <a:pos x="18" y="60"/>
                    </a:cxn>
                    <a:cxn ang="0">
                      <a:pos x="0" y="90"/>
                    </a:cxn>
                    <a:cxn ang="0">
                      <a:pos x="0" y="120"/>
                    </a:cxn>
                    <a:cxn ang="0">
                      <a:pos x="12" y="156"/>
                    </a:cxn>
                    <a:cxn ang="0">
                      <a:pos x="36" y="192"/>
                    </a:cxn>
                    <a:cxn ang="0">
                      <a:pos x="66" y="216"/>
                    </a:cxn>
                    <a:cxn ang="0">
                      <a:pos x="96" y="222"/>
                    </a:cxn>
                    <a:cxn ang="0">
                      <a:pos x="126" y="222"/>
                    </a:cxn>
                    <a:cxn ang="0">
                      <a:pos x="155" y="210"/>
                    </a:cxn>
                    <a:cxn ang="0">
                      <a:pos x="227" y="138"/>
                    </a:cxn>
                    <a:cxn ang="0">
                      <a:pos x="227" y="134"/>
                    </a:cxn>
                  </a:cxnLst>
                  <a:rect l="0" t="0" r="r" b="b"/>
                  <a:pathLst>
                    <a:path w="227" h="222">
                      <a:moveTo>
                        <a:pt x="227" y="134"/>
                      </a:moveTo>
                      <a:lnTo>
                        <a:pt x="203" y="144"/>
                      </a:lnTo>
                      <a:lnTo>
                        <a:pt x="179" y="138"/>
                      </a:lnTo>
                      <a:lnTo>
                        <a:pt x="149" y="126"/>
                      </a:lnTo>
                      <a:lnTo>
                        <a:pt x="126" y="102"/>
                      </a:lnTo>
                      <a:lnTo>
                        <a:pt x="102" y="72"/>
                      </a:lnTo>
                      <a:lnTo>
                        <a:pt x="84" y="48"/>
                      </a:lnTo>
                      <a:lnTo>
                        <a:pt x="78" y="24"/>
                      </a:lnTo>
                      <a:lnTo>
                        <a:pt x="84" y="0"/>
                      </a:lnTo>
                      <a:lnTo>
                        <a:pt x="84" y="0"/>
                      </a:lnTo>
                      <a:lnTo>
                        <a:pt x="78" y="0"/>
                      </a:lnTo>
                      <a:lnTo>
                        <a:pt x="18" y="60"/>
                      </a:lnTo>
                      <a:lnTo>
                        <a:pt x="0" y="90"/>
                      </a:lnTo>
                      <a:lnTo>
                        <a:pt x="0" y="120"/>
                      </a:lnTo>
                      <a:lnTo>
                        <a:pt x="12" y="156"/>
                      </a:lnTo>
                      <a:lnTo>
                        <a:pt x="36" y="192"/>
                      </a:lnTo>
                      <a:lnTo>
                        <a:pt x="66" y="216"/>
                      </a:lnTo>
                      <a:lnTo>
                        <a:pt x="96" y="222"/>
                      </a:lnTo>
                      <a:lnTo>
                        <a:pt x="126" y="222"/>
                      </a:lnTo>
                      <a:lnTo>
                        <a:pt x="155" y="210"/>
                      </a:lnTo>
                      <a:lnTo>
                        <a:pt x="227" y="138"/>
                      </a:lnTo>
                      <a:lnTo>
                        <a:pt x="227" y="134"/>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endParaRPr lang="en-US"/>
                </a:p>
              </p:txBody>
            </p:sp>
            <p:sp>
              <p:nvSpPr>
                <p:cNvPr id="7291" name="Freeform 123"/>
                <p:cNvSpPr>
                  <a:spLocks noChangeAspect="1"/>
                </p:cNvSpPr>
                <p:nvPr userDrawn="1"/>
              </p:nvSpPr>
              <p:spPr bwMode="hidden">
                <a:xfrm>
                  <a:off x="3144" y="1365"/>
                  <a:ext cx="163" cy="155"/>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endParaRPr lang="en-US"/>
                </a:p>
              </p:txBody>
            </p:sp>
            <p:sp>
              <p:nvSpPr>
                <p:cNvPr id="7292" name="Freeform 124"/>
                <p:cNvSpPr>
                  <a:spLocks noChangeAspect="1"/>
                </p:cNvSpPr>
                <p:nvPr userDrawn="1"/>
              </p:nvSpPr>
              <p:spPr bwMode="hidden">
                <a:xfrm>
                  <a:off x="3202" y="1272"/>
                  <a:ext cx="203" cy="198"/>
                </a:xfrm>
                <a:custGeom>
                  <a:avLst/>
                  <a:gdLst/>
                  <a:ahLst/>
                  <a:cxnLst>
                    <a:cxn ang="0">
                      <a:pos x="179" y="18"/>
                    </a:cxn>
                    <a:cxn ang="0">
                      <a:pos x="197" y="48"/>
                    </a:cxn>
                    <a:cxn ang="0">
                      <a:pos x="203" y="60"/>
                    </a:cxn>
                    <a:cxn ang="0">
                      <a:pos x="197" y="66"/>
                    </a:cxn>
                    <a:cxn ang="0">
                      <a:pos x="65" y="192"/>
                    </a:cxn>
                    <a:cxn ang="0">
                      <a:pos x="59" y="198"/>
                    </a:cxn>
                    <a:cxn ang="0">
                      <a:pos x="47" y="192"/>
                    </a:cxn>
                    <a:cxn ang="0">
                      <a:pos x="17" y="174"/>
                    </a:cxn>
                    <a:cxn ang="0">
                      <a:pos x="0" y="150"/>
                    </a:cxn>
                    <a:cxn ang="0">
                      <a:pos x="0" y="126"/>
                    </a:cxn>
                    <a:cxn ang="0">
                      <a:pos x="131" y="0"/>
                    </a:cxn>
                    <a:cxn ang="0">
                      <a:pos x="155" y="0"/>
                    </a:cxn>
                    <a:cxn ang="0">
                      <a:pos x="179" y="18"/>
                    </a:cxn>
                    <a:cxn ang="0">
                      <a:pos x="179" y="18"/>
                    </a:cxn>
                  </a:cxnLst>
                  <a:rect l="0" t="0" r="r" b="b"/>
                  <a:pathLst>
                    <a:path w="203" h="198">
                      <a:moveTo>
                        <a:pt x="179" y="18"/>
                      </a:moveTo>
                      <a:lnTo>
                        <a:pt x="197" y="48"/>
                      </a:lnTo>
                      <a:lnTo>
                        <a:pt x="203" y="60"/>
                      </a:lnTo>
                      <a:lnTo>
                        <a:pt x="197" y="66"/>
                      </a:lnTo>
                      <a:lnTo>
                        <a:pt x="65" y="192"/>
                      </a:lnTo>
                      <a:lnTo>
                        <a:pt x="59" y="198"/>
                      </a:lnTo>
                      <a:lnTo>
                        <a:pt x="47" y="192"/>
                      </a:lnTo>
                      <a:lnTo>
                        <a:pt x="17" y="174"/>
                      </a:lnTo>
                      <a:lnTo>
                        <a:pt x="0" y="150"/>
                      </a:lnTo>
                      <a:lnTo>
                        <a:pt x="0" y="126"/>
                      </a:lnTo>
                      <a:lnTo>
                        <a:pt x="131" y="0"/>
                      </a:lnTo>
                      <a:lnTo>
                        <a:pt x="155" y="0"/>
                      </a:lnTo>
                      <a:lnTo>
                        <a:pt x="179" y="18"/>
                      </a:lnTo>
                      <a:lnTo>
                        <a:pt x="179" y="18"/>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endParaRPr lang="en-US"/>
                </a:p>
              </p:txBody>
            </p:sp>
            <p:sp>
              <p:nvSpPr>
                <p:cNvPr id="7293" name="Freeform 125"/>
                <p:cNvSpPr>
                  <a:spLocks noChangeAspect="1"/>
                </p:cNvSpPr>
                <p:nvPr userDrawn="1"/>
              </p:nvSpPr>
              <p:spPr bwMode="hidden">
                <a:xfrm>
                  <a:off x="3330" y="1265"/>
                  <a:ext cx="79" cy="74"/>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endParaRPr lang="en-US"/>
                </a:p>
              </p:txBody>
            </p:sp>
          </p:grpSp>
        </p:grpSp>
      </p:grpSp>
      <p:sp>
        <p:nvSpPr>
          <p:cNvPr id="7302" name="Rectangle 134"/>
          <p:cNvSpPr>
            <a:spLocks noChangeArrowheads="1"/>
          </p:cNvSpPr>
          <p:nvPr userDrawn="1"/>
        </p:nvSpPr>
        <p:spPr bwMode="auto">
          <a:xfrm>
            <a:off x="0" y="0"/>
            <a:ext cx="304800" cy="6858000"/>
          </a:xfrm>
          <a:prstGeom prst="rect">
            <a:avLst/>
          </a:prstGeom>
          <a:solidFill>
            <a:srgbClr val="000000"/>
          </a:solidFill>
          <a:ln w="9525">
            <a:noFill/>
            <a:miter lim="800000"/>
            <a:headEnd/>
            <a:tailEnd/>
          </a:ln>
          <a:effectLst/>
        </p:spPr>
        <p:txBody>
          <a:bodyPr wrap="none" anchor="ctr"/>
          <a:lstStyle/>
          <a:p>
            <a:endParaRPr lang="en-US"/>
          </a:p>
        </p:txBody>
      </p:sp>
      <p:sp>
        <p:nvSpPr>
          <p:cNvPr id="7297" name="Rectangle 129"/>
          <p:cNvSpPr>
            <a:spLocks noGrp="1" noChangeArrowheads="1"/>
          </p:cNvSpPr>
          <p:nvPr>
            <p:ph type="body" idx="1"/>
          </p:nvPr>
        </p:nvSpPr>
        <p:spPr bwMode="auto">
          <a:xfrm>
            <a:off x="457200" y="1489075"/>
            <a:ext cx="8229600" cy="4530725"/>
          </a:xfrm>
          <a:prstGeom prst="rect">
            <a:avLst/>
          </a:prstGeom>
          <a:noFill/>
          <a:ln w="9525">
            <a:noFill/>
            <a:miter lim="800000"/>
            <a:headEnd/>
            <a:tailEnd/>
          </a:ln>
          <a:effectLst>
            <a:outerShdw dist="53882" dir="2700000" algn="ctr" rotWithShape="0">
              <a:srgbClr val="000000"/>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298" name="Rectangle 130"/>
          <p:cNvSpPr>
            <a:spLocks noGrp="1" noChangeArrowheads="1"/>
          </p:cNvSpPr>
          <p:nvPr>
            <p:ph type="title"/>
          </p:nvPr>
        </p:nvSpPr>
        <p:spPr bwMode="auto">
          <a:xfrm>
            <a:off x="457200" y="22225"/>
            <a:ext cx="8229600" cy="1139825"/>
          </a:xfrm>
          <a:prstGeom prst="rect">
            <a:avLst/>
          </a:prstGeom>
          <a:noFill/>
          <a:ln w="9525">
            <a:noFill/>
            <a:miter lim="800000"/>
            <a:headEnd/>
            <a:tailEnd/>
          </a:ln>
          <a:effectLst>
            <a:outerShdw dist="56796" dir="3806097" algn="ctr" rotWithShape="0">
              <a:schemeClr val="bg2"/>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305" name="Text Box 137"/>
          <p:cNvSpPr txBox="1">
            <a:spLocks noChangeArrowheads="1"/>
          </p:cNvSpPr>
          <p:nvPr userDrawn="1"/>
        </p:nvSpPr>
        <p:spPr bwMode="auto">
          <a:xfrm rot="-5400000">
            <a:off x="-3260725" y="2794000"/>
            <a:ext cx="6781800" cy="336550"/>
          </a:xfrm>
          <a:prstGeom prst="rect">
            <a:avLst/>
          </a:prstGeom>
          <a:noFill/>
          <a:ln w="9525">
            <a:noFill/>
            <a:miter lim="800000"/>
            <a:headEnd/>
            <a:tailEnd/>
          </a:ln>
          <a:effectLst/>
        </p:spPr>
        <p:txBody>
          <a:bodyPr>
            <a:spAutoFit/>
          </a:bodyPr>
          <a:lstStyle/>
          <a:p>
            <a:pPr>
              <a:spcBef>
                <a:spcPct val="50000"/>
              </a:spcBef>
            </a:pPr>
            <a:r>
              <a:rPr lang="en-US" sz="1600">
                <a:solidFill>
                  <a:srgbClr val="FF9933"/>
                </a:solidFill>
                <a:latin typeface="Times New Roman" pitchFamily="18" charset="0"/>
              </a:rPr>
              <a:t>O  K  L  A  H  O  M  A     S  T  A  T  E     U  N  I  V  E  R  S  I  T  Y</a:t>
            </a:r>
          </a:p>
        </p:txBody>
      </p:sp>
      <p:pic>
        <p:nvPicPr>
          <p:cNvPr id="7306" name="Picture 138" descr="osu"/>
          <p:cNvPicPr>
            <a:picLocks noChangeAspect="1" noChangeArrowheads="1"/>
          </p:cNvPicPr>
          <p:nvPr userDrawn="1"/>
        </p:nvPicPr>
        <p:blipFill>
          <a:blip r:embed="rId14"/>
          <a:srcRect/>
          <a:stretch>
            <a:fillRect/>
          </a:stretch>
        </p:blipFill>
        <p:spPr bwMode="auto">
          <a:xfrm>
            <a:off x="22225" y="152400"/>
            <a:ext cx="263525" cy="371475"/>
          </a:xfrm>
          <a:prstGeom prst="rect">
            <a:avLst/>
          </a:prstGeom>
          <a:noFill/>
          <a:effectLst/>
        </p:spPr>
      </p:pic>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fontAlgn="base">
        <a:spcBef>
          <a:spcPct val="0"/>
        </a:spcBef>
        <a:spcAft>
          <a:spcPct val="0"/>
        </a:spcAft>
        <a:defRPr sz="4400">
          <a:solidFill>
            <a:srgbClr val="FFFF00"/>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rgbClr val="FFFF00"/>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rgbClr val="FFFF00"/>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rgbClr val="FFFF00"/>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rgbClr val="FFFF00"/>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rgbClr val="FFFF00"/>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rgbClr val="FFFF00"/>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rgbClr val="FFFF00"/>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rgbClr val="FFFF00"/>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tx2"/>
        </a:buClr>
        <a:buSzPct val="6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60000"/>
        <a:buFont typeface="Wingdings" pitchFamily="2" charset="2"/>
        <a:buChar char="u"/>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audio" Target="file:///C:\TEMP\panther1.wav" TargetMode="External"/><Relationship Id="rId1" Type="http://schemas.openxmlformats.org/officeDocument/2006/relationships/audio" Target="../media/audio1.wav"/><Relationship Id="rId6" Type="http://schemas.openxmlformats.org/officeDocument/2006/relationships/image" Target="../media/image12.wmf"/><Relationship Id="rId5" Type="http://schemas.openxmlformats.org/officeDocument/2006/relationships/image" Target="../media/image11.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5.wmf"/><Relationship Id="rId7" Type="http://schemas.openxmlformats.org/officeDocument/2006/relationships/image" Target="../media/image17.w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animal.discovery.com/fansites/crochunter/closecalls/videogallery/videogallery.html" TargetMode="External"/><Relationship Id="rId5" Type="http://schemas.openxmlformats.org/officeDocument/2006/relationships/image" Target="../media/image14.gif"/><Relationship Id="rId4" Type="http://schemas.openxmlformats.org/officeDocument/2006/relationships/image" Target="../media/image16.wmf"/></Relationships>
</file>

<file path=ppt/slides/_rels/slide1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1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audio" Target="../media/audio2.wav"/><Relationship Id="rId6" Type="http://schemas.openxmlformats.org/officeDocument/2006/relationships/image" Target="../media/image13.png"/><Relationship Id="rId5" Type="http://schemas.openxmlformats.org/officeDocument/2006/relationships/image" Target="../media/image16.wmf"/><Relationship Id="rId4" Type="http://schemas.openxmlformats.org/officeDocument/2006/relationships/image" Target="../media/image21.wmf"/></Relationships>
</file>

<file path=ppt/slides/_rels/slide2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DSC05336"/>
          <p:cNvPicPr>
            <a:picLocks noChangeAspect="1" noChangeArrowheads="1"/>
          </p:cNvPicPr>
          <p:nvPr/>
        </p:nvPicPr>
        <p:blipFill>
          <a:blip r:embed="rId3" cstate="print"/>
          <a:srcRect/>
          <a:stretch>
            <a:fillRect/>
          </a:stretch>
        </p:blipFill>
        <p:spPr bwMode="auto">
          <a:xfrm>
            <a:off x="609600" y="2457450"/>
            <a:ext cx="4953000" cy="3714750"/>
          </a:xfrm>
          <a:prstGeom prst="rect">
            <a:avLst/>
          </a:prstGeom>
          <a:noFill/>
          <a:ln w="28575">
            <a:solidFill>
              <a:srgbClr val="000000"/>
            </a:solidFill>
            <a:miter lim="800000"/>
            <a:headEnd/>
            <a:tailEnd/>
          </a:ln>
        </p:spPr>
      </p:pic>
      <p:sp>
        <p:nvSpPr>
          <p:cNvPr id="2050" name="Rectangle 2"/>
          <p:cNvSpPr>
            <a:spLocks noGrp="1" noChangeArrowheads="1"/>
          </p:cNvSpPr>
          <p:nvPr>
            <p:ph type="ctrTitle"/>
          </p:nvPr>
        </p:nvSpPr>
        <p:spPr>
          <a:xfrm>
            <a:off x="533400" y="457200"/>
            <a:ext cx="7772400" cy="1470025"/>
          </a:xfrm>
        </p:spPr>
        <p:txBody>
          <a:bodyPr/>
          <a:lstStyle/>
          <a:p>
            <a:pPr algn="l"/>
            <a:r>
              <a:rPr lang="en-US" sz="4700"/>
              <a:t>Global Issues and the </a:t>
            </a:r>
            <a:br>
              <a:rPr lang="en-US" sz="4700"/>
            </a:br>
            <a:r>
              <a:rPr lang="en-US" sz="4700"/>
              <a:t>Fate of Nitrogen </a:t>
            </a:r>
          </a:p>
        </p:txBody>
      </p:sp>
      <p:pic>
        <p:nvPicPr>
          <p:cNvPr id="2053" name="Picture 5" descr="100_0918"/>
          <p:cNvPicPr>
            <a:picLocks noChangeAspect="1" noChangeArrowheads="1"/>
          </p:cNvPicPr>
          <p:nvPr/>
        </p:nvPicPr>
        <p:blipFill>
          <a:blip r:embed="rId4" cstate="print"/>
          <a:srcRect/>
          <a:stretch>
            <a:fillRect/>
          </a:stretch>
        </p:blipFill>
        <p:spPr bwMode="auto">
          <a:xfrm>
            <a:off x="4191000" y="2819400"/>
            <a:ext cx="4757738" cy="3568700"/>
          </a:xfrm>
          <a:prstGeom prst="rect">
            <a:avLst/>
          </a:prstGeom>
          <a:noFill/>
          <a:ln w="38100">
            <a:solidFill>
              <a:srgbClr val="000000"/>
            </a:solidFill>
            <a:miter lim="800000"/>
            <a:headEnd/>
            <a:tailEnd/>
          </a:ln>
        </p:spPr>
      </p:pic>
      <p:sp>
        <p:nvSpPr>
          <p:cNvPr id="2051" name="Rectangle 3"/>
          <p:cNvSpPr>
            <a:spLocks noGrp="1" noChangeArrowheads="1"/>
          </p:cNvSpPr>
          <p:nvPr>
            <p:ph type="subTitle" idx="1"/>
          </p:nvPr>
        </p:nvSpPr>
        <p:spPr>
          <a:xfrm>
            <a:off x="762000" y="5181600"/>
            <a:ext cx="3048000" cy="838200"/>
          </a:xfrm>
          <a:effectLst>
            <a:outerShdw dist="35921" dir="2700000" algn="ctr" rotWithShape="0">
              <a:srgbClr val="000000">
                <a:alpha val="50000"/>
              </a:srgbClr>
            </a:outerShdw>
          </a:effectLst>
        </p:spPr>
        <p:txBody>
          <a:bodyPr/>
          <a:lstStyle/>
          <a:p>
            <a:pPr algn="l"/>
            <a:r>
              <a:rPr lang="en-US" sz="1400" b="1" dirty="0"/>
              <a:t>W.R. </a:t>
            </a:r>
            <a:r>
              <a:rPr lang="en-US" sz="1400" b="1" dirty="0" err="1"/>
              <a:t>Raun</a:t>
            </a:r>
            <a:r>
              <a:rPr lang="en-US" sz="1400" b="1" dirty="0"/>
              <a:t/>
            </a:r>
            <a:br>
              <a:rPr lang="en-US" sz="1400" b="1" dirty="0"/>
            </a:br>
            <a:r>
              <a:rPr lang="en-US" sz="1400" b="1" dirty="0"/>
              <a:t>Regents </a:t>
            </a:r>
            <a:r>
              <a:rPr lang="en-US" sz="1400" b="1" dirty="0" smtClean="0"/>
              <a:t>Professor</a:t>
            </a:r>
          </a:p>
          <a:p>
            <a:pPr algn="l"/>
            <a:r>
              <a:rPr lang="en-US" sz="1400" b="1" dirty="0" smtClean="0"/>
              <a:t>Presented By: Jacob P. </a:t>
            </a:r>
            <a:r>
              <a:rPr lang="en-US" sz="1400" b="1" dirty="0" err="1" smtClean="0"/>
              <a:t>Vossenkemper</a:t>
            </a:r>
            <a:endParaRPr lang="en-US" sz="1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t>SCIENCE Magazine</a:t>
            </a:r>
          </a:p>
        </p:txBody>
      </p:sp>
      <p:sp>
        <p:nvSpPr>
          <p:cNvPr id="34819" name="Rectangle 3"/>
          <p:cNvSpPr>
            <a:spLocks noGrp="1" noChangeArrowheads="1"/>
          </p:cNvSpPr>
          <p:nvPr>
            <p:ph type="body" idx="1"/>
          </p:nvPr>
        </p:nvSpPr>
        <p:spPr/>
        <p:txBody>
          <a:bodyPr/>
          <a:lstStyle/>
          <a:p>
            <a:r>
              <a:rPr lang="en-US" dirty="0"/>
              <a:t>Excess nitrogen flowing down the Mississippi each year is estimated to be worth </a:t>
            </a:r>
            <a:r>
              <a:rPr lang="en-US" dirty="0" smtClean="0"/>
              <a:t>$</a:t>
            </a:r>
            <a:r>
              <a:rPr lang="en-US" dirty="0" smtClean="0"/>
              <a:t>1,000</a:t>
            </a:r>
            <a:r>
              <a:rPr lang="en-US" dirty="0" smtClean="0"/>
              <a:t>,000,000 </a:t>
            </a:r>
            <a:r>
              <a:rPr lang="en-US" dirty="0"/>
              <a:t>(Science, Malakoff, 1998)</a:t>
            </a:r>
          </a:p>
          <a:p>
            <a:endParaRPr lang="en-US" dirty="0"/>
          </a:p>
          <a:p>
            <a:r>
              <a:rPr lang="en-US" dirty="0"/>
              <a:t>NUE in cereal production</a:t>
            </a:r>
            <a:br>
              <a:rPr lang="en-US" dirty="0"/>
            </a:br>
            <a:r>
              <a:rPr lang="en-US" dirty="0"/>
              <a:t/>
            </a:r>
            <a:br>
              <a:rPr lang="en-US" dirty="0"/>
            </a:br>
            <a:r>
              <a:rPr lang="en-US" dirty="0"/>
              <a:t>30% or 80%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florida_eutrophication_7536.jpg"/>
          <p:cNvPicPr>
            <a:picLocks noGrp="1" noChangeAspect="1"/>
          </p:cNvPicPr>
          <p:nvPr>
            <p:ph idx="1"/>
          </p:nvPr>
        </p:nvPicPr>
        <p:blipFill>
          <a:blip r:embed="rId3"/>
          <a:stretch>
            <a:fillRect/>
          </a:stretch>
        </p:blipFill>
        <p:spPr>
          <a:xfrm>
            <a:off x="304800" y="0"/>
            <a:ext cx="8839200" cy="68580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39825"/>
          </a:xfrm>
        </p:spPr>
        <p:txBody>
          <a:bodyPr/>
          <a:lstStyle/>
          <a:p>
            <a:r>
              <a:rPr lang="en-US" dirty="0" smtClean="0"/>
              <a:t>Large Scale Application</a:t>
            </a:r>
            <a:endParaRPr lang="en-US" dirty="0"/>
          </a:p>
        </p:txBody>
      </p:sp>
      <p:pic>
        <p:nvPicPr>
          <p:cNvPr id="6" name="Picture 5" descr="1968880473_c277335915.jpg"/>
          <p:cNvPicPr>
            <a:picLocks noChangeAspect="1"/>
          </p:cNvPicPr>
          <p:nvPr/>
        </p:nvPicPr>
        <p:blipFill>
          <a:blip r:embed="rId3"/>
          <a:stretch>
            <a:fillRect/>
          </a:stretch>
        </p:blipFill>
        <p:spPr>
          <a:xfrm>
            <a:off x="228600" y="3924300"/>
            <a:ext cx="3911600" cy="2933700"/>
          </a:xfrm>
          <a:prstGeom prst="rect">
            <a:avLst/>
          </a:prstGeom>
        </p:spPr>
      </p:pic>
      <p:pic>
        <p:nvPicPr>
          <p:cNvPr id="4" name="Content Placeholder 3" descr="Strip-till2.jpg"/>
          <p:cNvPicPr>
            <a:picLocks noGrp="1" noChangeAspect="1"/>
          </p:cNvPicPr>
          <p:nvPr>
            <p:ph idx="1"/>
          </p:nvPr>
        </p:nvPicPr>
        <p:blipFill>
          <a:blip r:embed="rId4"/>
          <a:stretch>
            <a:fillRect/>
          </a:stretch>
        </p:blipFill>
        <p:spPr>
          <a:xfrm>
            <a:off x="228600" y="914400"/>
            <a:ext cx="6292268" cy="4114800"/>
          </a:xfrm>
        </p:spPr>
      </p:pic>
      <p:pic>
        <p:nvPicPr>
          <p:cNvPr id="7" name="Picture 6" descr="OBS4CA2X2276CAKNHAZ5CANKZR9TCAYUCQ0ECAW5V1SGCAPBSLB7CAGRRVUWCAOVZLWWCAWR8W5MCAYCD6K8CA4GLF47CAP2JCWECACKR2N4CA57P4SXCAR0U4L0CA624NUBCA0TGQESCA5E0AUI.jpg"/>
          <p:cNvPicPr>
            <a:picLocks noChangeAspect="1"/>
          </p:cNvPicPr>
          <p:nvPr/>
        </p:nvPicPr>
        <p:blipFill>
          <a:blip r:embed="rId5"/>
          <a:stretch>
            <a:fillRect/>
          </a:stretch>
        </p:blipFill>
        <p:spPr>
          <a:xfrm>
            <a:off x="6172200" y="3886200"/>
            <a:ext cx="2971800" cy="29718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19050"/>
            <a:ext cx="8229600" cy="731838"/>
          </a:xfrm>
        </p:spPr>
        <p:txBody>
          <a:bodyPr/>
          <a:lstStyle/>
          <a:p>
            <a:r>
              <a:rPr lang="en-US" sz="3600"/>
              <a:t>NUE in Cereals</a:t>
            </a:r>
          </a:p>
        </p:txBody>
      </p:sp>
      <p:sp>
        <p:nvSpPr>
          <p:cNvPr id="64515" name="Rectangle 3"/>
          <p:cNvSpPr>
            <a:spLocks noGrp="1" noChangeArrowheads="1"/>
          </p:cNvSpPr>
          <p:nvPr>
            <p:ph type="body" idx="1"/>
          </p:nvPr>
        </p:nvSpPr>
        <p:spPr>
          <a:xfrm>
            <a:off x="457200" y="1565275"/>
            <a:ext cx="8534400" cy="4530725"/>
          </a:xfrm>
        </p:spPr>
        <p:txBody>
          <a:bodyPr/>
          <a:lstStyle/>
          <a:p>
            <a:pPr defTabSz="968375">
              <a:buFont typeface="Wingdings" pitchFamily="2" charset="2"/>
              <a:buNone/>
              <a:tabLst>
                <a:tab pos="1600200" algn="l"/>
                <a:tab pos="2797175" algn="l"/>
                <a:tab pos="4343400" algn="l"/>
                <a:tab pos="5540375" algn="l"/>
                <a:tab pos="6748463" algn="l"/>
              </a:tabLst>
            </a:pPr>
            <a:r>
              <a:rPr lang="en-US" sz="2000" u="sng">
                <a:solidFill>
                  <a:srgbClr val="FFFF00"/>
                </a:solidFill>
              </a:rPr>
              <a:t>Author	Crop	Method	Year	Location	NUE (grain)</a:t>
            </a:r>
          </a:p>
          <a:p>
            <a:pPr defTabSz="968375">
              <a:buFont typeface="Wingdings" pitchFamily="2" charset="2"/>
              <a:buNone/>
              <a:tabLst>
                <a:tab pos="1600200" algn="l"/>
                <a:tab pos="2797175" algn="l"/>
                <a:tab pos="4343400" algn="l"/>
                <a:tab pos="5540375" algn="l"/>
                <a:tab pos="6748463" algn="l"/>
              </a:tabLst>
            </a:pPr>
            <a:r>
              <a:rPr lang="en-US" sz="2000"/>
              <a:t>Varvel	Corn	15N	1990	NE	43-53%</a:t>
            </a:r>
          </a:p>
          <a:p>
            <a:pPr defTabSz="968375">
              <a:buFont typeface="Wingdings" pitchFamily="2" charset="2"/>
              <a:buNone/>
              <a:tabLst>
                <a:tab pos="1600200" algn="l"/>
                <a:tab pos="2797175" algn="l"/>
                <a:tab pos="4343400" algn="l"/>
                <a:tab pos="5540375" algn="l"/>
                <a:tab pos="6748463" algn="l"/>
              </a:tabLst>
            </a:pPr>
            <a:r>
              <a:rPr lang="en-US" sz="2000"/>
              <a:t>Russelle	Corn	Diff.	1981	NE	46%</a:t>
            </a:r>
          </a:p>
          <a:p>
            <a:pPr defTabSz="968375">
              <a:buFont typeface="Wingdings" pitchFamily="2" charset="2"/>
              <a:buNone/>
              <a:tabLst>
                <a:tab pos="1600200" algn="l"/>
                <a:tab pos="2797175" algn="l"/>
                <a:tab pos="4343400" algn="l"/>
                <a:tab pos="5540375" algn="l"/>
                <a:tab pos="6748463" algn="l"/>
              </a:tabLst>
            </a:pPr>
            <a:r>
              <a:rPr lang="en-US" sz="2000"/>
              <a:t>Raun	Corn	Diff.	1989	NE	30-40%</a:t>
            </a:r>
          </a:p>
          <a:p>
            <a:pPr defTabSz="968375">
              <a:buFont typeface="Wingdings" pitchFamily="2" charset="2"/>
              <a:buNone/>
              <a:tabLst>
                <a:tab pos="1600200" algn="l"/>
                <a:tab pos="2797175" algn="l"/>
                <a:tab pos="4343400" algn="l"/>
                <a:tab pos="5540375" algn="l"/>
                <a:tab pos="6748463" algn="l"/>
              </a:tabLst>
            </a:pPr>
            <a:r>
              <a:rPr lang="en-US" sz="2000"/>
              <a:t>Olson	Wheat	15N	1984	KS	27-33%</a:t>
            </a:r>
          </a:p>
          <a:p>
            <a:pPr defTabSz="968375">
              <a:buFont typeface="Wingdings" pitchFamily="2" charset="2"/>
              <a:buNone/>
              <a:tabLst>
                <a:tab pos="1600200" algn="l"/>
                <a:tab pos="2797175" algn="l"/>
                <a:tab pos="4343400" algn="l"/>
                <a:tab pos="5540375" algn="l"/>
                <a:tab pos="6748463" algn="l"/>
              </a:tabLst>
            </a:pPr>
            <a:r>
              <a:rPr lang="en-US" sz="2000"/>
              <a:t>Bronson	Wheat	15N	1991	CO	53%</a:t>
            </a:r>
          </a:p>
          <a:p>
            <a:pPr defTabSz="968375">
              <a:buFont typeface="Wingdings" pitchFamily="2" charset="2"/>
              <a:buNone/>
              <a:tabLst>
                <a:tab pos="1600200" algn="l"/>
                <a:tab pos="2797175" algn="l"/>
                <a:tab pos="4343400" algn="l"/>
                <a:tab pos="5540375" algn="l"/>
                <a:tab pos="6748463" algn="l"/>
              </a:tabLst>
            </a:pPr>
            <a:r>
              <a:rPr lang="en-US" sz="2000"/>
              <a:t>Raun	Wheat	15N	1999	OK	21-32%</a:t>
            </a:r>
          </a:p>
          <a:p>
            <a:pPr defTabSz="968375">
              <a:buFont typeface="Wingdings" pitchFamily="2" charset="2"/>
              <a:buNone/>
              <a:tabLst>
                <a:tab pos="1600200" algn="l"/>
                <a:tab pos="2797175" algn="l"/>
                <a:tab pos="4343400" algn="l"/>
                <a:tab pos="5540375" algn="l"/>
                <a:tab pos="6748463" algn="l"/>
              </a:tabLst>
            </a:pPr>
            <a:r>
              <a:rPr lang="en-US" sz="2000"/>
              <a:t>Lees	Wheat	15N	2000	OK	38-41%</a:t>
            </a:r>
          </a:p>
          <a:p>
            <a:pPr defTabSz="968375">
              <a:buFont typeface="Wingdings" pitchFamily="2" charset="2"/>
              <a:buNone/>
              <a:tabLst>
                <a:tab pos="1600200" algn="l"/>
                <a:tab pos="2797175" algn="l"/>
                <a:tab pos="4343400" algn="l"/>
                <a:tab pos="5540375" algn="l"/>
                <a:tab pos="6748463" algn="l"/>
              </a:tabLst>
            </a:pPr>
            <a:r>
              <a:rPr lang="en-US" sz="2000"/>
              <a:t>Westerman	Sorghum	15N	1972	IL	51%</a:t>
            </a:r>
          </a:p>
          <a:p>
            <a:pPr defTabSz="968375">
              <a:buFont typeface="Wingdings" pitchFamily="2" charset="2"/>
              <a:buNone/>
              <a:tabLst>
                <a:tab pos="1600200" algn="l"/>
                <a:tab pos="2797175" algn="l"/>
                <a:tab pos="4343400" algn="l"/>
                <a:tab pos="5540375" algn="l"/>
                <a:tab pos="6748463" algn="l"/>
              </a:tabLst>
            </a:pPr>
            <a:r>
              <a:rPr lang="en-US" sz="2000"/>
              <a:t>Varvel	Sorghum	15N	1991	NE	48%</a:t>
            </a:r>
          </a:p>
          <a:p>
            <a:pPr defTabSz="968375">
              <a:buFont typeface="Wingdings" pitchFamily="2" charset="2"/>
              <a:buNone/>
              <a:tabLst>
                <a:tab pos="1600200" algn="l"/>
                <a:tab pos="2797175" algn="l"/>
                <a:tab pos="4343400" algn="l"/>
                <a:tab pos="5540375" algn="l"/>
                <a:tab pos="6748463" algn="l"/>
              </a:tabLst>
            </a:pPr>
            <a:r>
              <a:rPr lang="en-US" sz="2000"/>
              <a:t>DeDatta	Rice	15N	1988	Asia	37-47%</a:t>
            </a:r>
          </a:p>
          <a:p>
            <a:pPr defTabSz="968375">
              <a:buFont typeface="Wingdings" pitchFamily="2" charset="2"/>
              <a:buNone/>
              <a:tabLst>
                <a:tab pos="1600200" algn="l"/>
                <a:tab pos="2797175" algn="l"/>
                <a:tab pos="4343400" algn="l"/>
                <a:tab pos="5540375" algn="l"/>
                <a:tab pos="6748463" algn="l"/>
              </a:tabLst>
            </a:pPr>
            <a:endParaRPr lang="en-US" sz="2000"/>
          </a:p>
          <a:p>
            <a:pPr defTabSz="968375">
              <a:buFont typeface="Wingdings" pitchFamily="2" charset="2"/>
              <a:buNone/>
              <a:tabLst>
                <a:tab pos="1600200" algn="l"/>
                <a:tab pos="2797175" algn="l"/>
                <a:tab pos="4343400" algn="l"/>
                <a:tab pos="5540375" algn="l"/>
                <a:tab pos="6748463" algn="l"/>
              </a:tabLst>
            </a:pPr>
            <a:endParaRPr lang="en-US" sz="2000"/>
          </a:p>
          <a:p>
            <a:pPr defTabSz="968375">
              <a:buFont typeface="Wingdings" pitchFamily="2" charset="2"/>
              <a:buNone/>
              <a:tabLst>
                <a:tab pos="1600200" algn="l"/>
                <a:tab pos="2797175" algn="l"/>
                <a:tab pos="4343400" algn="l"/>
                <a:tab pos="5540375" algn="l"/>
                <a:tab pos="6748463" algn="l"/>
              </a:tabLst>
            </a:pPr>
            <a:endParaRPr lang="en-US" sz="2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81000" y="304800"/>
            <a:ext cx="8229600" cy="731838"/>
          </a:xfrm>
          <a:effectLst>
            <a:outerShdw dist="45791" dir="3378596" algn="ctr" rotWithShape="0">
              <a:srgbClr val="000000"/>
            </a:outerShdw>
          </a:effectLst>
        </p:spPr>
        <p:txBody>
          <a:bodyPr/>
          <a:lstStyle/>
          <a:p>
            <a:r>
              <a:rPr lang="en-US" sz="4000"/>
              <a:t>Review</a:t>
            </a:r>
          </a:p>
        </p:txBody>
      </p:sp>
      <p:sp>
        <p:nvSpPr>
          <p:cNvPr id="29699" name="Rectangle 3"/>
          <p:cNvSpPr>
            <a:spLocks noGrp="1" noChangeArrowheads="1"/>
          </p:cNvSpPr>
          <p:nvPr>
            <p:ph type="body" idx="1"/>
          </p:nvPr>
        </p:nvSpPr>
        <p:spPr>
          <a:xfrm>
            <a:off x="457200" y="1066800"/>
            <a:ext cx="8686800" cy="4419600"/>
          </a:xfrm>
        </p:spPr>
        <p:txBody>
          <a:bodyPr/>
          <a:lstStyle/>
          <a:p>
            <a:pPr>
              <a:lnSpc>
                <a:spcPct val="90000"/>
              </a:lnSpc>
            </a:pPr>
            <a:r>
              <a:rPr lang="en-US" sz="2800"/>
              <a:t>Yield Goals: average of last 3-5 years +30%</a:t>
            </a:r>
            <a:br>
              <a:rPr lang="en-US" sz="2800"/>
            </a:br>
            <a:endParaRPr lang="en-US" sz="2800"/>
          </a:p>
          <a:p>
            <a:pPr>
              <a:lnSpc>
                <a:spcPct val="90000"/>
              </a:lnSpc>
            </a:pPr>
            <a:r>
              <a:rPr lang="en-US" sz="2800"/>
              <a:t>Nebraska study showed that farmers overestimated yield by 2 Mg ha</a:t>
            </a:r>
            <a:r>
              <a:rPr lang="en-US" sz="2800" baseline="30000"/>
              <a:t>-1</a:t>
            </a:r>
            <a:r>
              <a:rPr lang="en-US" sz="2800"/>
              <a:t> (32 bu ac</a:t>
            </a:r>
            <a:r>
              <a:rPr lang="en-US" sz="2800" baseline="30000"/>
              <a:t>-1</a:t>
            </a:r>
            <a:r>
              <a:rPr lang="en-US" sz="2800"/>
              <a:t>), resulting in an excess of 35 kg N ha</a:t>
            </a:r>
            <a:r>
              <a:rPr lang="en-US" sz="2800" baseline="30000"/>
              <a:t>-1</a:t>
            </a:r>
            <a:r>
              <a:rPr lang="en-US" sz="2800"/>
              <a:t> </a:t>
            </a:r>
            <a:r>
              <a:rPr lang="en-US" sz="2400">
                <a:solidFill>
                  <a:srgbClr val="FFFF00"/>
                </a:solidFill>
              </a:rPr>
              <a:t>(Schepers et al., 1986)</a:t>
            </a:r>
            <a:r>
              <a:rPr lang="en-US" sz="2800"/>
              <a:t> </a:t>
            </a:r>
            <a:br>
              <a:rPr lang="en-US" sz="2800"/>
            </a:br>
            <a:endParaRPr lang="en-US" sz="2800"/>
          </a:p>
          <a:p>
            <a:pPr>
              <a:lnSpc>
                <a:spcPct val="90000"/>
              </a:lnSpc>
            </a:pPr>
            <a:r>
              <a:rPr lang="en-US" sz="2800"/>
              <a:t>Over-optimistic yield goals were the largest contributor to excess N applications with average yield goals exceeding actual yields by over 15%, only about 30% of the fields were within 5% of the yield goal </a:t>
            </a:r>
            <a:br>
              <a:rPr lang="en-US" sz="2800"/>
            </a:br>
            <a:r>
              <a:rPr lang="en-US" sz="2400">
                <a:solidFill>
                  <a:srgbClr val="FFFF00"/>
                </a:solidFill>
              </a:rPr>
              <a:t>(Daberkow et al., 2001)</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and_held_new.jpg"/>
          <p:cNvPicPr>
            <a:picLocks noChangeAspect="1"/>
          </p:cNvPicPr>
          <p:nvPr/>
        </p:nvPicPr>
        <p:blipFill>
          <a:blip r:embed="rId3"/>
          <a:stretch>
            <a:fillRect/>
          </a:stretch>
        </p:blipFill>
        <p:spPr>
          <a:xfrm>
            <a:off x="304800" y="3790876"/>
            <a:ext cx="1905000" cy="3067124"/>
          </a:xfrm>
          <a:prstGeom prst="rect">
            <a:avLst/>
          </a:prstGeom>
        </p:spPr>
      </p:pic>
      <p:sp>
        <p:nvSpPr>
          <p:cNvPr id="33794" name="Rectangle 2"/>
          <p:cNvSpPr>
            <a:spLocks noGrp="1" noChangeArrowheads="1"/>
          </p:cNvSpPr>
          <p:nvPr>
            <p:ph type="title"/>
          </p:nvPr>
        </p:nvSpPr>
        <p:spPr/>
        <p:txBody>
          <a:bodyPr/>
          <a:lstStyle/>
          <a:p>
            <a:r>
              <a:rPr lang="en-US"/>
              <a:t>Review</a:t>
            </a:r>
          </a:p>
        </p:txBody>
      </p:sp>
      <p:sp>
        <p:nvSpPr>
          <p:cNvPr id="33795" name="Rectangle 3"/>
          <p:cNvSpPr>
            <a:spLocks noGrp="1" noChangeArrowheads="1"/>
          </p:cNvSpPr>
          <p:nvPr>
            <p:ph type="body" idx="1"/>
          </p:nvPr>
        </p:nvSpPr>
        <p:spPr>
          <a:xfrm>
            <a:off x="457200" y="1066800"/>
            <a:ext cx="8229600" cy="4530725"/>
          </a:xfrm>
          <a:effectLst>
            <a:outerShdw dist="63500" dir="2212194" algn="ctr" rotWithShape="0">
              <a:srgbClr val="000000"/>
            </a:outerShdw>
          </a:effectLst>
        </p:spPr>
        <p:txBody>
          <a:bodyPr/>
          <a:lstStyle/>
          <a:p>
            <a:r>
              <a:rPr lang="en-US" dirty="0"/>
              <a:t>For all systems, it is important to account for N contributed from other sources</a:t>
            </a:r>
          </a:p>
          <a:p>
            <a:pPr lvl="1"/>
            <a:r>
              <a:rPr lang="en-US" dirty="0"/>
              <a:t>Manures, legume residues, irrigation water, rainfall (mass balance</a:t>
            </a:r>
            <a:r>
              <a:rPr lang="en-US" dirty="0" smtClean="0"/>
              <a:t>)</a:t>
            </a:r>
          </a:p>
          <a:p>
            <a:pPr lvl="1"/>
            <a:r>
              <a:rPr lang="en-US" dirty="0" smtClean="0"/>
              <a:t> </a:t>
            </a:r>
            <a:r>
              <a:rPr lang="en-US" dirty="0" smtClean="0"/>
              <a:t>The </a:t>
            </a:r>
            <a:r>
              <a:rPr lang="en-US" dirty="0" smtClean="0"/>
              <a:t>Sensor takes advantage of this natural Nitrogen   </a:t>
            </a:r>
            <a:endParaRPr lang="en-US" dirty="0"/>
          </a:p>
          <a:p>
            <a:pPr lvl="1">
              <a:buFontTx/>
              <a:buNone/>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endParaRPr lang="es-AR"/>
          </a:p>
        </p:txBody>
      </p:sp>
      <p:pic>
        <p:nvPicPr>
          <p:cNvPr id="121859" name="Picture 3" descr="Comprehensive Nitrogen Cycle in Agricultural Production"/>
          <p:cNvPicPr>
            <a:picLocks noGrp="1" noChangeAspect="1" noChangeArrowheads="1"/>
          </p:cNvPicPr>
          <p:nvPr>
            <p:ph idx="1"/>
          </p:nvPr>
        </p:nvPicPr>
        <p:blipFill>
          <a:blip r:embed="rId5"/>
          <a:srcRect/>
          <a:stretch>
            <a:fillRect/>
          </a:stretch>
        </p:blipFill>
        <p:spPr>
          <a:xfrm>
            <a:off x="457200" y="304800"/>
            <a:ext cx="8534400" cy="6397625"/>
          </a:xfrm>
          <a:noFill/>
          <a:ln>
            <a:solidFill>
              <a:srgbClr val="000000"/>
            </a:solidFill>
          </a:ln>
          <a:effectLst>
            <a:outerShdw dist="53882" dir="2700000" algn="ctr" rotWithShape="0">
              <a:srgbClr val="808080"/>
            </a:outerShdw>
          </a:effectLst>
        </p:spPr>
      </p:pic>
      <p:pic>
        <p:nvPicPr>
          <p:cNvPr id="121860" name="Picture 4" descr="j0186106"/>
          <p:cNvPicPr>
            <a:picLocks noChangeAspect="1" noChangeArrowheads="1"/>
          </p:cNvPicPr>
          <p:nvPr/>
        </p:nvPicPr>
        <p:blipFill>
          <a:blip r:embed="rId6"/>
          <a:srcRect/>
          <a:stretch>
            <a:fillRect/>
          </a:stretch>
        </p:blipFill>
        <p:spPr bwMode="auto">
          <a:xfrm>
            <a:off x="2438400" y="2438400"/>
            <a:ext cx="1746250" cy="1833563"/>
          </a:xfrm>
          <a:prstGeom prst="rect">
            <a:avLst/>
          </a:prstGeom>
          <a:noFill/>
        </p:spPr>
      </p:pic>
      <p:pic>
        <p:nvPicPr>
          <p:cNvPr id="121861" name="Picture 5">
            <a:hlinkClick r:id="" action="ppaction://media"/>
          </p:cNvPr>
          <p:cNvPicPr>
            <a:picLocks noRot="1" noChangeAspect="1" noChangeArrowheads="1"/>
          </p:cNvPicPr>
          <p:nvPr>
            <a:wavAudioFile r:embed="rId1" name="Recorded Sound"/>
          </p:nvPr>
        </p:nvPicPr>
        <p:blipFill>
          <a:blip r:embed="rId7"/>
          <a:srcRect/>
          <a:stretch>
            <a:fillRect/>
          </a:stretch>
        </p:blipFill>
        <p:spPr bwMode="auto">
          <a:xfrm>
            <a:off x="4038600" y="3352800"/>
            <a:ext cx="304800" cy="304800"/>
          </a:xfrm>
          <a:prstGeom prst="rect">
            <a:avLst/>
          </a:prstGeom>
          <a:noFill/>
        </p:spPr>
      </p:pic>
      <p:pic>
        <p:nvPicPr>
          <p:cNvPr id="121862" name="Picture 6" descr="MMj02829930000[1]"/>
          <p:cNvPicPr>
            <a:picLocks noChangeAspect="1" noChangeArrowheads="1" noCrop="1"/>
          </p:cNvPicPr>
          <p:nvPr/>
        </p:nvPicPr>
        <p:blipFill>
          <a:blip r:embed="rId8"/>
          <a:srcRect/>
          <a:stretch>
            <a:fillRect/>
          </a:stretch>
        </p:blipFill>
        <p:spPr bwMode="auto">
          <a:xfrm>
            <a:off x="7772400" y="1219200"/>
            <a:ext cx="1219200" cy="1219200"/>
          </a:xfrm>
          <a:prstGeom prst="rect">
            <a:avLst/>
          </a:prstGeom>
          <a:noFill/>
        </p:spPr>
      </p:pic>
      <p:pic>
        <p:nvPicPr>
          <p:cNvPr id="121863" name="Picture 7" descr="MMj02829930000[1]"/>
          <p:cNvPicPr>
            <a:picLocks noChangeAspect="1" noChangeArrowheads="1" noCrop="1"/>
          </p:cNvPicPr>
          <p:nvPr/>
        </p:nvPicPr>
        <p:blipFill>
          <a:blip r:embed="rId8"/>
          <a:srcRect/>
          <a:stretch>
            <a:fillRect/>
          </a:stretch>
        </p:blipFill>
        <p:spPr bwMode="auto">
          <a:xfrm>
            <a:off x="4648200" y="4876800"/>
            <a:ext cx="1219200" cy="1219200"/>
          </a:xfrm>
          <a:prstGeom prst="rect">
            <a:avLst/>
          </a:prstGeom>
          <a:noFill/>
        </p:spPr>
      </p:pic>
      <p:pic>
        <p:nvPicPr>
          <p:cNvPr id="121864" name="Picture 8" descr="MMj02829930000[1]"/>
          <p:cNvPicPr>
            <a:picLocks noChangeAspect="1" noChangeArrowheads="1" noCrop="1"/>
          </p:cNvPicPr>
          <p:nvPr/>
        </p:nvPicPr>
        <p:blipFill>
          <a:blip r:embed="rId8"/>
          <a:srcRect/>
          <a:stretch>
            <a:fillRect/>
          </a:stretch>
        </p:blipFill>
        <p:spPr bwMode="auto">
          <a:xfrm flipH="1">
            <a:off x="685800" y="2514600"/>
            <a:ext cx="1219200" cy="1219200"/>
          </a:xfrm>
          <a:prstGeom prst="rect">
            <a:avLst/>
          </a:prstGeom>
          <a:noFill/>
        </p:spPr>
      </p:pic>
      <p:pic>
        <p:nvPicPr>
          <p:cNvPr id="121865" name="Picture 9" descr="MMj02829930000[1]"/>
          <p:cNvPicPr>
            <a:picLocks noChangeAspect="1" noChangeArrowheads="1" noCrop="1"/>
          </p:cNvPicPr>
          <p:nvPr/>
        </p:nvPicPr>
        <p:blipFill>
          <a:blip r:embed="rId8"/>
          <a:srcRect/>
          <a:stretch>
            <a:fillRect/>
          </a:stretch>
        </p:blipFill>
        <p:spPr bwMode="auto">
          <a:xfrm flipH="1">
            <a:off x="1143000" y="533400"/>
            <a:ext cx="1219200" cy="1219200"/>
          </a:xfrm>
          <a:prstGeom prst="rect">
            <a:avLst/>
          </a:prstGeom>
          <a:noFill/>
        </p:spPr>
      </p:pic>
      <p:pic>
        <p:nvPicPr>
          <p:cNvPr id="121866" name="panther1.wav">
            <a:hlinkClick r:id="" action="ppaction://media"/>
          </p:cNvPr>
          <p:cNvPicPr>
            <a:picLocks noRot="1" noChangeAspect="1" noChangeArrowheads="1"/>
          </p:cNvPicPr>
          <p:nvPr>
            <a:audioFile r:link="rId2"/>
          </p:nvPr>
        </p:nvPicPr>
        <p:blipFill>
          <a:blip r:embed="rId7"/>
          <a:srcRect/>
          <a:stretch>
            <a:fillRect/>
          </a:stretch>
        </p:blipFill>
        <p:spPr bwMode="auto">
          <a:xfrm>
            <a:off x="4114800" y="3352800"/>
            <a:ext cx="304800" cy="30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21866"/>
                                        </p:tgtEl>
                                      </p:cBhvr>
                                    </p:cmd>
                                  </p:childTnLst>
                                </p:cTn>
                              </p:par>
                              <p:par>
                                <p:cTn id="7" presetID="12" presetClass="entr" presetSubtype="8" fill="hold" nodeType="withEffect">
                                  <p:stCondLst>
                                    <p:cond delay="3500"/>
                                  </p:stCondLst>
                                  <p:childTnLst>
                                    <p:set>
                                      <p:cBhvr>
                                        <p:cTn id="8" dur="1" fill="hold">
                                          <p:stCondLst>
                                            <p:cond delay="0"/>
                                          </p:stCondLst>
                                        </p:cTn>
                                        <p:tgtEl>
                                          <p:spTgt spid="121860"/>
                                        </p:tgtEl>
                                        <p:attrNameLst>
                                          <p:attrName>style.visibility</p:attrName>
                                        </p:attrNameLst>
                                      </p:cBhvr>
                                      <p:to>
                                        <p:strVal val="visible"/>
                                      </p:to>
                                    </p:set>
                                    <p:animEffect transition="in" filter="slide(fromLeft)">
                                      <p:cBhvr>
                                        <p:cTn id="9" dur="500"/>
                                        <p:tgtEl>
                                          <p:spTgt spid="121860"/>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121862"/>
                                        </p:tgtEl>
                                        <p:attrNameLst>
                                          <p:attrName>style.visibility</p:attrName>
                                        </p:attrNameLst>
                                      </p:cBhvr>
                                      <p:to>
                                        <p:strVal val="visible"/>
                                      </p:to>
                                    </p:set>
                                    <p:animEffect transition="in" filter="dissolve">
                                      <p:cBhvr>
                                        <p:cTn id="14" dur="500"/>
                                        <p:tgtEl>
                                          <p:spTgt spid="121862"/>
                                        </p:tgtEl>
                                      </p:cBhvr>
                                    </p:animEffect>
                                  </p:childTnLst>
                                </p:cTn>
                              </p:par>
                              <p:par>
                                <p:cTn id="15" presetID="8" presetClass="entr" presetSubtype="16" fill="hold" nodeType="withEffect">
                                  <p:stCondLst>
                                    <p:cond delay="3000"/>
                                  </p:stCondLst>
                                  <p:childTnLst>
                                    <p:set>
                                      <p:cBhvr>
                                        <p:cTn id="16" dur="1" fill="hold">
                                          <p:stCondLst>
                                            <p:cond delay="0"/>
                                          </p:stCondLst>
                                        </p:cTn>
                                        <p:tgtEl>
                                          <p:spTgt spid="121863"/>
                                        </p:tgtEl>
                                        <p:attrNameLst>
                                          <p:attrName>style.visibility</p:attrName>
                                        </p:attrNameLst>
                                      </p:cBhvr>
                                      <p:to>
                                        <p:strVal val="visible"/>
                                      </p:to>
                                    </p:set>
                                    <p:animEffect transition="in" filter="diamond(in)">
                                      <p:cBhvr>
                                        <p:cTn id="17" dur="2000"/>
                                        <p:tgtEl>
                                          <p:spTgt spid="121863"/>
                                        </p:tgtEl>
                                      </p:cBhvr>
                                    </p:animEffect>
                                  </p:childTnLst>
                                </p:cTn>
                              </p:par>
                              <p:par>
                                <p:cTn id="18" presetID="9" presetClass="entr" presetSubtype="0" fill="hold" nodeType="withEffect">
                                  <p:stCondLst>
                                    <p:cond delay="6000"/>
                                  </p:stCondLst>
                                  <p:childTnLst>
                                    <p:set>
                                      <p:cBhvr>
                                        <p:cTn id="19" dur="1" fill="hold">
                                          <p:stCondLst>
                                            <p:cond delay="0"/>
                                          </p:stCondLst>
                                        </p:cTn>
                                        <p:tgtEl>
                                          <p:spTgt spid="121864"/>
                                        </p:tgtEl>
                                        <p:attrNameLst>
                                          <p:attrName>style.visibility</p:attrName>
                                        </p:attrNameLst>
                                      </p:cBhvr>
                                      <p:to>
                                        <p:strVal val="visible"/>
                                      </p:to>
                                    </p:set>
                                    <p:animEffect transition="in" filter="dissolve">
                                      <p:cBhvr>
                                        <p:cTn id="20" dur="500"/>
                                        <p:tgtEl>
                                          <p:spTgt spid="121864"/>
                                        </p:tgtEl>
                                      </p:cBhvr>
                                    </p:animEffect>
                                  </p:childTnLst>
                                </p:cTn>
                              </p:par>
                              <p:par>
                                <p:cTn id="21" presetID="9" presetClass="entr" presetSubtype="0" fill="hold" nodeType="withEffect">
                                  <p:stCondLst>
                                    <p:cond delay="11000"/>
                                  </p:stCondLst>
                                  <p:childTnLst>
                                    <p:set>
                                      <p:cBhvr>
                                        <p:cTn id="22" dur="1" fill="hold">
                                          <p:stCondLst>
                                            <p:cond delay="0"/>
                                          </p:stCondLst>
                                        </p:cTn>
                                        <p:tgtEl>
                                          <p:spTgt spid="121865"/>
                                        </p:tgtEl>
                                        <p:attrNameLst>
                                          <p:attrName>style.visibility</p:attrName>
                                        </p:attrNameLst>
                                      </p:cBhvr>
                                      <p:to>
                                        <p:strVal val="visible"/>
                                      </p:to>
                                    </p:set>
                                    <p:animEffect transition="in" filter="dissolve">
                                      <p:cBhvr>
                                        <p:cTn id="23" dur="500"/>
                                        <p:tgtEl>
                                          <p:spTgt spid="12186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4" fill="hold" display="0">
                  <p:stCondLst>
                    <p:cond delay="indefinite"/>
                  </p:stCondLst>
                  <p:endCondLst>
                    <p:cond evt="onNext" delay="0">
                      <p:tgtEl>
                        <p:sldTgt/>
                      </p:tgtEl>
                    </p:cond>
                    <p:cond evt="onPrev" delay="0">
                      <p:tgtEl>
                        <p:sldTgt/>
                      </p:tgtEl>
                    </p:cond>
                    <p:cond evt="onStopAudio" delay="0">
                      <p:tgtEl>
                        <p:sldTgt/>
                      </p:tgtEl>
                    </p:cond>
                  </p:endCondLst>
                </p:cTn>
                <p:tgtEl>
                  <p:spTgt spid="121861"/>
                </p:tgtEl>
              </p:cMediaNode>
            </p:audio>
            <p:audio>
              <p:cMediaNode>
                <p:cTn id="25" repeatCount="indefinite" fill="hold" display="0">
                  <p:stCondLst>
                    <p:cond delay="indefinite"/>
                  </p:stCondLst>
                  <p:endCondLst>
                    <p:cond evt="onPrev" delay="0">
                      <p:tgtEl>
                        <p:sldTgt/>
                      </p:tgtEl>
                    </p:cond>
                    <p:cond evt="onStopAudio" delay="0">
                      <p:tgtEl>
                        <p:sldTgt/>
                      </p:tgtEl>
                    </p:cond>
                  </p:endCondLst>
                </p:cTn>
                <p:tgtEl>
                  <p:spTgt spid="121866"/>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MCj03539970000[1]"/>
          <p:cNvPicPr>
            <a:picLocks noChangeAspect="1" noChangeArrowheads="1"/>
          </p:cNvPicPr>
          <p:nvPr/>
        </p:nvPicPr>
        <p:blipFill>
          <a:blip r:embed="rId3"/>
          <a:srcRect/>
          <a:stretch>
            <a:fillRect/>
          </a:stretch>
        </p:blipFill>
        <p:spPr bwMode="auto">
          <a:xfrm>
            <a:off x="2362200" y="2438400"/>
            <a:ext cx="4473575" cy="3001963"/>
          </a:xfrm>
          <a:prstGeom prst="rect">
            <a:avLst/>
          </a:prstGeom>
          <a:noFill/>
        </p:spPr>
      </p:pic>
      <p:pic>
        <p:nvPicPr>
          <p:cNvPr id="123907" name="Picture 3" descr="MCj03539980000[1]"/>
          <p:cNvPicPr>
            <a:picLocks noChangeAspect="1" noChangeArrowheads="1"/>
          </p:cNvPicPr>
          <p:nvPr/>
        </p:nvPicPr>
        <p:blipFill>
          <a:blip r:embed="rId4"/>
          <a:srcRect/>
          <a:stretch>
            <a:fillRect/>
          </a:stretch>
        </p:blipFill>
        <p:spPr bwMode="auto">
          <a:xfrm>
            <a:off x="3352800" y="2133600"/>
            <a:ext cx="2281238" cy="2220913"/>
          </a:xfrm>
          <a:prstGeom prst="rect">
            <a:avLst/>
          </a:prstGeom>
          <a:noFill/>
        </p:spPr>
      </p:pic>
      <p:sp>
        <p:nvSpPr>
          <p:cNvPr id="123908" name="Text Box 4"/>
          <p:cNvSpPr txBox="1">
            <a:spLocks noChangeArrowheads="1"/>
          </p:cNvSpPr>
          <p:nvPr/>
        </p:nvSpPr>
        <p:spPr bwMode="auto">
          <a:xfrm>
            <a:off x="5029200" y="1403350"/>
            <a:ext cx="2514600" cy="457200"/>
          </a:xfrm>
          <a:prstGeom prst="rect">
            <a:avLst/>
          </a:prstGeom>
          <a:noFill/>
          <a:ln w="9525">
            <a:noFill/>
            <a:miter lim="800000"/>
            <a:headEnd/>
            <a:tailEnd/>
          </a:ln>
          <a:effectLst>
            <a:outerShdw dist="35921" dir="2700000" algn="ctr" rotWithShape="0">
              <a:srgbClr val="000000"/>
            </a:outerShdw>
          </a:effectLst>
        </p:spPr>
        <p:txBody>
          <a:bodyPr>
            <a:spAutoFit/>
          </a:bodyPr>
          <a:lstStyle/>
          <a:p>
            <a:pPr>
              <a:spcBef>
                <a:spcPct val="50000"/>
              </a:spcBef>
            </a:pPr>
            <a:r>
              <a:rPr lang="en-US">
                <a:solidFill>
                  <a:srgbClr val="FFFF00"/>
                </a:solidFill>
              </a:rPr>
              <a:t>Volatilization</a:t>
            </a:r>
          </a:p>
        </p:txBody>
      </p:sp>
      <p:sp>
        <p:nvSpPr>
          <p:cNvPr id="123909" name="Text Box 5"/>
          <p:cNvSpPr txBox="1">
            <a:spLocks noChangeArrowheads="1"/>
          </p:cNvSpPr>
          <p:nvPr/>
        </p:nvSpPr>
        <p:spPr bwMode="auto">
          <a:xfrm>
            <a:off x="4876800" y="838200"/>
            <a:ext cx="2286000" cy="641350"/>
          </a:xfrm>
          <a:prstGeom prst="rect">
            <a:avLst/>
          </a:prstGeom>
          <a:noFill/>
          <a:ln w="9525">
            <a:noFill/>
            <a:miter lim="800000"/>
            <a:headEnd/>
            <a:tailEnd/>
          </a:ln>
          <a:effectLst>
            <a:outerShdw dist="35921" dir="2700000" algn="ctr" rotWithShape="0">
              <a:srgbClr val="000000"/>
            </a:outerShdw>
          </a:effectLst>
        </p:spPr>
        <p:txBody>
          <a:bodyPr>
            <a:spAutoFit/>
          </a:bodyPr>
          <a:lstStyle/>
          <a:p>
            <a:pPr algn="ctr">
              <a:spcBef>
                <a:spcPct val="50000"/>
              </a:spcBef>
            </a:pPr>
            <a:r>
              <a:rPr lang="en-US" sz="1800"/>
              <a:t>pH &gt;7.0</a:t>
            </a:r>
            <a:br>
              <a:rPr lang="en-US" sz="1800"/>
            </a:br>
            <a:r>
              <a:rPr lang="en-US" sz="1800"/>
              <a:t>&gt;50F</a:t>
            </a:r>
          </a:p>
        </p:txBody>
      </p:sp>
      <p:sp>
        <p:nvSpPr>
          <p:cNvPr id="123910" name="Text Box 6"/>
          <p:cNvSpPr txBox="1">
            <a:spLocks noChangeArrowheads="1"/>
          </p:cNvSpPr>
          <p:nvPr/>
        </p:nvSpPr>
        <p:spPr bwMode="auto">
          <a:xfrm>
            <a:off x="5638800" y="3917950"/>
            <a:ext cx="3124200" cy="457200"/>
          </a:xfrm>
          <a:prstGeom prst="rect">
            <a:avLst/>
          </a:prstGeom>
          <a:noFill/>
          <a:ln w="9525">
            <a:noFill/>
            <a:miter lim="800000"/>
            <a:headEnd/>
            <a:tailEnd/>
          </a:ln>
          <a:effectLst/>
        </p:spPr>
        <p:txBody>
          <a:bodyPr>
            <a:spAutoFit/>
          </a:bodyPr>
          <a:lstStyle/>
          <a:p>
            <a:pPr>
              <a:spcBef>
                <a:spcPct val="50000"/>
              </a:spcBef>
            </a:pPr>
            <a:endParaRPr lang="es-AR"/>
          </a:p>
        </p:txBody>
      </p:sp>
      <p:sp>
        <p:nvSpPr>
          <p:cNvPr id="123911" name="Text Box 7"/>
          <p:cNvSpPr txBox="1">
            <a:spLocks noChangeArrowheads="1"/>
          </p:cNvSpPr>
          <p:nvPr/>
        </p:nvSpPr>
        <p:spPr bwMode="auto">
          <a:xfrm>
            <a:off x="6096000" y="4635500"/>
            <a:ext cx="2514600" cy="457200"/>
          </a:xfrm>
          <a:prstGeom prst="rect">
            <a:avLst/>
          </a:prstGeom>
          <a:noFill/>
          <a:ln w="9525">
            <a:noFill/>
            <a:miter lim="800000"/>
            <a:headEnd/>
            <a:tailEnd/>
          </a:ln>
          <a:effectLst>
            <a:outerShdw dist="35921" dir="2700000" algn="ctr" rotWithShape="0">
              <a:srgbClr val="000000"/>
            </a:outerShdw>
          </a:effectLst>
        </p:spPr>
        <p:txBody>
          <a:bodyPr>
            <a:spAutoFit/>
          </a:bodyPr>
          <a:lstStyle/>
          <a:p>
            <a:pPr>
              <a:spcBef>
                <a:spcPct val="50000"/>
              </a:spcBef>
            </a:pPr>
            <a:r>
              <a:rPr lang="en-US">
                <a:solidFill>
                  <a:srgbClr val="FFFF00"/>
                </a:solidFill>
              </a:rPr>
              <a:t>Leaching</a:t>
            </a:r>
          </a:p>
        </p:txBody>
      </p:sp>
      <p:sp>
        <p:nvSpPr>
          <p:cNvPr id="123912" name="Text Box 8"/>
          <p:cNvSpPr txBox="1">
            <a:spLocks noChangeArrowheads="1"/>
          </p:cNvSpPr>
          <p:nvPr/>
        </p:nvSpPr>
        <p:spPr bwMode="auto">
          <a:xfrm>
            <a:off x="5638800" y="4389438"/>
            <a:ext cx="2286000" cy="366712"/>
          </a:xfrm>
          <a:prstGeom prst="rect">
            <a:avLst/>
          </a:prstGeom>
          <a:noFill/>
          <a:ln w="9525">
            <a:noFill/>
            <a:miter lim="800000"/>
            <a:headEnd/>
            <a:tailEnd/>
          </a:ln>
          <a:effectLst>
            <a:outerShdw dist="35921" dir="2700000" algn="ctr" rotWithShape="0">
              <a:srgbClr val="000000"/>
            </a:outerShdw>
          </a:effectLst>
        </p:spPr>
        <p:txBody>
          <a:bodyPr>
            <a:spAutoFit/>
          </a:bodyPr>
          <a:lstStyle/>
          <a:p>
            <a:pPr algn="ctr">
              <a:spcBef>
                <a:spcPct val="50000"/>
              </a:spcBef>
            </a:pPr>
            <a:r>
              <a:rPr lang="en-US" sz="1800"/>
              <a:t>&lt;50F</a:t>
            </a:r>
          </a:p>
        </p:txBody>
      </p:sp>
      <p:sp>
        <p:nvSpPr>
          <p:cNvPr id="123913" name="Text Box 9"/>
          <p:cNvSpPr txBox="1">
            <a:spLocks noChangeArrowheads="1"/>
          </p:cNvSpPr>
          <p:nvPr/>
        </p:nvSpPr>
        <p:spPr bwMode="auto">
          <a:xfrm>
            <a:off x="1752600" y="1416050"/>
            <a:ext cx="2514600" cy="457200"/>
          </a:xfrm>
          <a:prstGeom prst="rect">
            <a:avLst/>
          </a:prstGeom>
          <a:noFill/>
          <a:ln w="9525">
            <a:noFill/>
            <a:miter lim="800000"/>
            <a:headEnd/>
            <a:tailEnd/>
          </a:ln>
          <a:effectLst>
            <a:outerShdw dist="35921" dir="2700000" algn="ctr" rotWithShape="0">
              <a:srgbClr val="000000"/>
            </a:outerShdw>
          </a:effectLst>
        </p:spPr>
        <p:txBody>
          <a:bodyPr>
            <a:spAutoFit/>
          </a:bodyPr>
          <a:lstStyle/>
          <a:p>
            <a:pPr>
              <a:spcBef>
                <a:spcPct val="50000"/>
              </a:spcBef>
            </a:pPr>
            <a:r>
              <a:rPr lang="en-US">
                <a:solidFill>
                  <a:srgbClr val="FFFF00"/>
                </a:solidFill>
              </a:rPr>
              <a:t>Plant Loss</a:t>
            </a:r>
          </a:p>
        </p:txBody>
      </p:sp>
      <p:sp>
        <p:nvSpPr>
          <p:cNvPr id="123914" name="Text Box 10"/>
          <p:cNvSpPr txBox="1">
            <a:spLocks noChangeArrowheads="1"/>
          </p:cNvSpPr>
          <p:nvPr/>
        </p:nvSpPr>
        <p:spPr bwMode="auto">
          <a:xfrm>
            <a:off x="1600200" y="850900"/>
            <a:ext cx="2286000" cy="641350"/>
          </a:xfrm>
          <a:prstGeom prst="rect">
            <a:avLst/>
          </a:prstGeom>
          <a:noFill/>
          <a:ln w="9525">
            <a:noFill/>
            <a:miter lim="800000"/>
            <a:headEnd/>
            <a:tailEnd/>
          </a:ln>
          <a:effectLst>
            <a:outerShdw dist="35921" dir="2700000" algn="ctr" rotWithShape="0">
              <a:srgbClr val="000000"/>
            </a:outerShdw>
          </a:effectLst>
        </p:spPr>
        <p:txBody>
          <a:bodyPr>
            <a:spAutoFit/>
          </a:bodyPr>
          <a:lstStyle/>
          <a:p>
            <a:pPr algn="ctr">
              <a:spcBef>
                <a:spcPct val="50000"/>
              </a:spcBef>
            </a:pPr>
            <a:r>
              <a:rPr lang="en-US" sz="1800"/>
              <a:t>&gt;50F</a:t>
            </a:r>
            <a:br>
              <a:rPr lang="en-US" sz="1800"/>
            </a:br>
            <a:r>
              <a:rPr lang="en-US" sz="1800"/>
              <a:t>Moisture Stress</a:t>
            </a:r>
          </a:p>
        </p:txBody>
      </p:sp>
      <p:sp>
        <p:nvSpPr>
          <p:cNvPr id="123915" name="Text Box 11"/>
          <p:cNvSpPr txBox="1">
            <a:spLocks noChangeArrowheads="1"/>
          </p:cNvSpPr>
          <p:nvPr/>
        </p:nvSpPr>
        <p:spPr bwMode="auto">
          <a:xfrm>
            <a:off x="1219200" y="3644900"/>
            <a:ext cx="2514600" cy="457200"/>
          </a:xfrm>
          <a:prstGeom prst="rect">
            <a:avLst/>
          </a:prstGeom>
          <a:noFill/>
          <a:ln w="9525">
            <a:noFill/>
            <a:miter lim="800000"/>
            <a:headEnd/>
            <a:tailEnd/>
          </a:ln>
          <a:effectLst>
            <a:outerShdw dist="35921" dir="2700000" algn="ctr" rotWithShape="0">
              <a:srgbClr val="000000"/>
            </a:outerShdw>
          </a:effectLst>
        </p:spPr>
        <p:txBody>
          <a:bodyPr>
            <a:spAutoFit/>
          </a:bodyPr>
          <a:lstStyle/>
          <a:p>
            <a:pPr>
              <a:spcBef>
                <a:spcPct val="50000"/>
              </a:spcBef>
            </a:pPr>
            <a:r>
              <a:rPr lang="en-US">
                <a:solidFill>
                  <a:srgbClr val="FFFF00"/>
                </a:solidFill>
              </a:rPr>
              <a:t>Denitrification</a:t>
            </a:r>
          </a:p>
        </p:txBody>
      </p:sp>
      <p:sp>
        <p:nvSpPr>
          <p:cNvPr id="123916" name="Text Box 12"/>
          <p:cNvSpPr txBox="1">
            <a:spLocks noChangeArrowheads="1"/>
          </p:cNvSpPr>
          <p:nvPr/>
        </p:nvSpPr>
        <p:spPr bwMode="auto">
          <a:xfrm>
            <a:off x="1066800" y="3079750"/>
            <a:ext cx="2286000" cy="641350"/>
          </a:xfrm>
          <a:prstGeom prst="rect">
            <a:avLst/>
          </a:prstGeom>
          <a:noFill/>
          <a:ln w="9525">
            <a:noFill/>
            <a:miter lim="800000"/>
            <a:headEnd/>
            <a:tailEnd/>
          </a:ln>
          <a:effectLst>
            <a:outerShdw dist="35921" dir="2700000" algn="ctr" rotWithShape="0">
              <a:srgbClr val="000000"/>
            </a:outerShdw>
          </a:effectLst>
        </p:spPr>
        <p:txBody>
          <a:bodyPr>
            <a:spAutoFit/>
          </a:bodyPr>
          <a:lstStyle/>
          <a:p>
            <a:pPr algn="ctr">
              <a:spcBef>
                <a:spcPct val="50000"/>
              </a:spcBef>
            </a:pPr>
            <a:r>
              <a:rPr lang="en-US" sz="1800"/>
              <a:t>&gt;50F</a:t>
            </a:r>
            <a:br>
              <a:rPr lang="en-US" sz="1800"/>
            </a:br>
            <a:r>
              <a:rPr lang="en-US" sz="1800"/>
              <a:t>anaerobic</a:t>
            </a:r>
          </a:p>
        </p:txBody>
      </p:sp>
      <p:sp>
        <p:nvSpPr>
          <p:cNvPr id="123917" name="Oval 13"/>
          <p:cNvSpPr>
            <a:spLocks noChangeArrowheads="1"/>
          </p:cNvSpPr>
          <p:nvPr/>
        </p:nvSpPr>
        <p:spPr bwMode="auto">
          <a:xfrm>
            <a:off x="3962400" y="3124200"/>
            <a:ext cx="1371600" cy="1219200"/>
          </a:xfrm>
          <a:prstGeom prst="ellipse">
            <a:avLst/>
          </a:prstGeom>
          <a:solidFill>
            <a:srgbClr val="008000"/>
          </a:solidFill>
          <a:ln w="9525">
            <a:solidFill>
              <a:schemeClr val="tx1"/>
            </a:solidFill>
            <a:round/>
            <a:headEnd/>
            <a:tailEnd/>
          </a:ln>
          <a:effectLst>
            <a:outerShdw dist="35921" dir="2700000" algn="ctr" rotWithShape="0">
              <a:srgbClr val="000000"/>
            </a:outerShdw>
          </a:effectLst>
        </p:spPr>
        <p:txBody>
          <a:bodyPr wrap="none" anchor="ctr"/>
          <a:lstStyle/>
          <a:p>
            <a:endParaRPr lang="en-US"/>
          </a:p>
        </p:txBody>
      </p:sp>
      <p:sp>
        <p:nvSpPr>
          <p:cNvPr id="123918" name="Text Box 14"/>
          <p:cNvSpPr txBox="1">
            <a:spLocks noChangeArrowheads="1"/>
          </p:cNvSpPr>
          <p:nvPr/>
        </p:nvSpPr>
        <p:spPr bwMode="auto">
          <a:xfrm>
            <a:off x="3810000" y="3549650"/>
            <a:ext cx="1828800" cy="336550"/>
          </a:xfrm>
          <a:prstGeom prst="rect">
            <a:avLst/>
          </a:prstGeom>
          <a:noFill/>
          <a:ln w="9525">
            <a:noFill/>
            <a:miter lim="800000"/>
            <a:headEnd/>
            <a:tailEnd/>
          </a:ln>
          <a:effectLst>
            <a:outerShdw dist="35921" dir="2700000" algn="ctr" rotWithShape="0">
              <a:srgbClr val="000000"/>
            </a:outerShdw>
          </a:effectLst>
        </p:spPr>
        <p:txBody>
          <a:bodyPr>
            <a:spAutoFit/>
          </a:bodyPr>
          <a:lstStyle/>
          <a:p>
            <a:pPr>
              <a:spcBef>
                <a:spcPct val="50000"/>
              </a:spcBef>
            </a:pPr>
            <a:r>
              <a:rPr lang="en-US" sz="1600"/>
              <a:t>Immobilization</a:t>
            </a:r>
          </a:p>
        </p:txBody>
      </p:sp>
      <p:sp>
        <p:nvSpPr>
          <p:cNvPr id="123919" name="AutoShape 15"/>
          <p:cNvSpPr>
            <a:spLocks noChangeArrowheads="1"/>
          </p:cNvSpPr>
          <p:nvPr/>
        </p:nvSpPr>
        <p:spPr bwMode="auto">
          <a:xfrm>
            <a:off x="4343400" y="609600"/>
            <a:ext cx="533400" cy="1828800"/>
          </a:xfrm>
          <a:prstGeom prst="upArrow">
            <a:avLst>
              <a:gd name="adj1" fmla="val 50000"/>
              <a:gd name="adj2" fmla="val 85714"/>
            </a:avLst>
          </a:prstGeom>
          <a:solidFill>
            <a:srgbClr val="008000"/>
          </a:solidFill>
          <a:ln w="9525">
            <a:solidFill>
              <a:schemeClr val="tx1"/>
            </a:solidFill>
            <a:miter lim="800000"/>
            <a:headEnd/>
            <a:tailEnd/>
          </a:ln>
          <a:effectLst/>
        </p:spPr>
        <p:txBody>
          <a:bodyPr vert="eaVert" wrap="none" anchor="ctr"/>
          <a:lstStyle/>
          <a:p>
            <a:endParaRPr lang="en-US"/>
          </a:p>
        </p:txBody>
      </p:sp>
      <p:sp>
        <p:nvSpPr>
          <p:cNvPr id="123920" name="Text Box 16"/>
          <p:cNvSpPr txBox="1">
            <a:spLocks noChangeArrowheads="1"/>
          </p:cNvSpPr>
          <p:nvPr/>
        </p:nvSpPr>
        <p:spPr bwMode="auto">
          <a:xfrm>
            <a:off x="3581400" y="228600"/>
            <a:ext cx="2514600" cy="457200"/>
          </a:xfrm>
          <a:prstGeom prst="rect">
            <a:avLst/>
          </a:prstGeom>
          <a:noFill/>
          <a:ln w="9525">
            <a:noFill/>
            <a:miter lim="800000"/>
            <a:headEnd/>
            <a:tailEnd/>
          </a:ln>
          <a:effectLst>
            <a:outerShdw dist="35921" dir="2700000" algn="ctr" rotWithShape="0">
              <a:srgbClr val="000000"/>
            </a:outerShdw>
          </a:effectLst>
        </p:spPr>
        <p:txBody>
          <a:bodyPr>
            <a:spAutoFit/>
          </a:bodyPr>
          <a:lstStyle/>
          <a:p>
            <a:pPr>
              <a:spcBef>
                <a:spcPct val="50000"/>
              </a:spcBef>
            </a:pPr>
            <a:r>
              <a:rPr lang="en-US">
                <a:solidFill>
                  <a:srgbClr val="FF9900"/>
                </a:solidFill>
              </a:rPr>
              <a:t>Plant Uptake</a:t>
            </a:r>
          </a:p>
        </p:txBody>
      </p:sp>
      <p:sp>
        <p:nvSpPr>
          <p:cNvPr id="123921" name="Oval 17"/>
          <p:cNvSpPr>
            <a:spLocks noChangeArrowheads="1"/>
          </p:cNvSpPr>
          <p:nvPr/>
        </p:nvSpPr>
        <p:spPr bwMode="auto">
          <a:xfrm>
            <a:off x="3171825" y="4724400"/>
            <a:ext cx="228600" cy="228600"/>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123922" name="AutoShape 18"/>
          <p:cNvSpPr>
            <a:spLocks noChangeArrowheads="1"/>
          </p:cNvSpPr>
          <p:nvPr/>
        </p:nvSpPr>
        <p:spPr bwMode="auto">
          <a:xfrm rot="5227538" flipH="1" flipV="1">
            <a:off x="2628900" y="4152900"/>
            <a:ext cx="838200" cy="7620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rgbClr val="000000"/>
            </a:solidFill>
            <a:miter lim="800000"/>
            <a:headEnd/>
            <a:tailEnd/>
          </a:ln>
          <a:effectLst/>
        </p:spPr>
        <p:txBody>
          <a:bodyPr wrap="none" anchor="ctr"/>
          <a:lstStyle/>
          <a:p>
            <a:endParaRPr lang="en-US"/>
          </a:p>
        </p:txBody>
      </p:sp>
      <p:sp>
        <p:nvSpPr>
          <p:cNvPr id="123923" name="AutoShape 19"/>
          <p:cNvSpPr>
            <a:spLocks noChangeArrowheads="1"/>
          </p:cNvSpPr>
          <p:nvPr/>
        </p:nvSpPr>
        <p:spPr bwMode="auto">
          <a:xfrm rot="5227538">
            <a:off x="5981700" y="3543300"/>
            <a:ext cx="838200" cy="7620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rgbClr val="000000"/>
            </a:solidFill>
            <a:miter lim="800000"/>
            <a:headEnd/>
            <a:tailEnd/>
          </a:ln>
          <a:effectLst/>
        </p:spPr>
        <p:txBody>
          <a:bodyPr wrap="none" anchor="ctr"/>
          <a:lstStyle/>
          <a:p>
            <a:endParaRPr lang="en-US"/>
          </a:p>
        </p:txBody>
      </p:sp>
      <p:sp>
        <p:nvSpPr>
          <p:cNvPr id="123924" name="AutoShape 20"/>
          <p:cNvSpPr>
            <a:spLocks noChangeArrowheads="1"/>
          </p:cNvSpPr>
          <p:nvPr/>
        </p:nvSpPr>
        <p:spPr bwMode="auto">
          <a:xfrm rot="16372462" flipV="1">
            <a:off x="5372100" y="1822450"/>
            <a:ext cx="838200" cy="7620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rgbClr val="000000"/>
            </a:solidFill>
            <a:miter lim="800000"/>
            <a:headEnd/>
            <a:tailEnd/>
          </a:ln>
          <a:effectLst/>
        </p:spPr>
        <p:txBody>
          <a:bodyPr wrap="none" anchor="ctr"/>
          <a:lstStyle/>
          <a:p>
            <a:endParaRPr lang="en-US"/>
          </a:p>
        </p:txBody>
      </p:sp>
      <p:sp>
        <p:nvSpPr>
          <p:cNvPr id="123925" name="AutoShape 21"/>
          <p:cNvSpPr>
            <a:spLocks noChangeArrowheads="1"/>
          </p:cNvSpPr>
          <p:nvPr/>
        </p:nvSpPr>
        <p:spPr bwMode="auto">
          <a:xfrm rot="5227538" flipH="1" flipV="1">
            <a:off x="2705100" y="2095500"/>
            <a:ext cx="838200" cy="7620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rgbClr val="000000"/>
            </a:solidFill>
            <a:miter lim="800000"/>
            <a:headEnd/>
            <a:tailEnd/>
          </a:ln>
          <a:effectLst/>
        </p:spPr>
        <p:txBody>
          <a:bodyPr wrap="none" anchor="ctr"/>
          <a:lstStyle/>
          <a:p>
            <a:endParaRPr lang="en-US"/>
          </a:p>
        </p:txBody>
      </p:sp>
      <p:pic>
        <p:nvPicPr>
          <p:cNvPr id="123926" name="Picture 22" descr="MMj02829930000[1]"/>
          <p:cNvPicPr>
            <a:picLocks noChangeAspect="1" noChangeArrowheads="1" noCrop="1"/>
          </p:cNvPicPr>
          <p:nvPr/>
        </p:nvPicPr>
        <p:blipFill>
          <a:blip r:embed="rId5"/>
          <a:srcRect/>
          <a:stretch>
            <a:fillRect/>
          </a:stretch>
        </p:blipFill>
        <p:spPr bwMode="auto">
          <a:xfrm>
            <a:off x="6934200" y="304800"/>
            <a:ext cx="1219200" cy="1219200"/>
          </a:xfrm>
          <a:prstGeom prst="rect">
            <a:avLst/>
          </a:prstGeom>
          <a:noFill/>
        </p:spPr>
      </p:pic>
      <p:pic>
        <p:nvPicPr>
          <p:cNvPr id="123927" name="Picture 23" descr="MMj02829930000[1]"/>
          <p:cNvPicPr>
            <a:picLocks noChangeAspect="1" noChangeArrowheads="1" noCrop="1"/>
          </p:cNvPicPr>
          <p:nvPr/>
        </p:nvPicPr>
        <p:blipFill>
          <a:blip r:embed="rId5"/>
          <a:srcRect/>
          <a:stretch>
            <a:fillRect/>
          </a:stretch>
        </p:blipFill>
        <p:spPr bwMode="auto">
          <a:xfrm>
            <a:off x="7620000" y="4495800"/>
            <a:ext cx="1219200" cy="1219200"/>
          </a:xfrm>
          <a:prstGeom prst="rect">
            <a:avLst/>
          </a:prstGeom>
          <a:noFill/>
        </p:spPr>
      </p:pic>
      <p:pic>
        <p:nvPicPr>
          <p:cNvPr id="123928" name="Picture 24" descr="MMj02829930000[1]"/>
          <p:cNvPicPr>
            <a:picLocks noChangeAspect="1" noChangeArrowheads="1" noCrop="1"/>
          </p:cNvPicPr>
          <p:nvPr/>
        </p:nvPicPr>
        <p:blipFill>
          <a:blip r:embed="rId5"/>
          <a:srcRect/>
          <a:stretch>
            <a:fillRect/>
          </a:stretch>
        </p:blipFill>
        <p:spPr bwMode="auto">
          <a:xfrm flipH="1">
            <a:off x="685800" y="381000"/>
            <a:ext cx="1219200" cy="1219200"/>
          </a:xfrm>
          <a:prstGeom prst="rect">
            <a:avLst/>
          </a:prstGeom>
          <a:noFill/>
        </p:spPr>
      </p:pic>
      <p:pic>
        <p:nvPicPr>
          <p:cNvPr id="123929" name="Picture 25" descr="MMj02829930000[1]"/>
          <p:cNvPicPr>
            <a:picLocks noChangeAspect="1" noChangeArrowheads="1" noCrop="1"/>
          </p:cNvPicPr>
          <p:nvPr/>
        </p:nvPicPr>
        <p:blipFill>
          <a:blip r:embed="rId5"/>
          <a:srcRect/>
          <a:stretch>
            <a:fillRect/>
          </a:stretch>
        </p:blipFill>
        <p:spPr bwMode="auto">
          <a:xfrm flipH="1">
            <a:off x="1143000" y="4191000"/>
            <a:ext cx="1219200" cy="1219200"/>
          </a:xfrm>
          <a:prstGeom prst="rect">
            <a:avLst/>
          </a:prstGeom>
          <a:noFill/>
        </p:spPr>
      </p:pic>
      <p:pic>
        <p:nvPicPr>
          <p:cNvPr id="123930" name="Picture 26" descr="j0345800">
            <a:hlinkClick r:id="rId6"/>
          </p:cNvPr>
          <p:cNvPicPr>
            <a:picLocks noChangeAspect="1" noChangeArrowheads="1"/>
          </p:cNvPicPr>
          <p:nvPr/>
        </p:nvPicPr>
        <p:blipFill>
          <a:blip r:embed="rId7"/>
          <a:srcRect/>
          <a:stretch>
            <a:fillRect/>
          </a:stretch>
        </p:blipFill>
        <p:spPr bwMode="auto">
          <a:xfrm>
            <a:off x="3810000" y="5486400"/>
            <a:ext cx="1352550" cy="1104900"/>
          </a:xfrm>
          <a:prstGeom prst="rect">
            <a:avLst/>
          </a:prstGeom>
          <a:noFill/>
        </p:spPr>
      </p:pic>
      <p:sp>
        <p:nvSpPr>
          <p:cNvPr id="123931" name="Text Box 27"/>
          <p:cNvSpPr txBox="1">
            <a:spLocks noChangeArrowheads="1"/>
          </p:cNvSpPr>
          <p:nvPr/>
        </p:nvSpPr>
        <p:spPr bwMode="auto">
          <a:xfrm>
            <a:off x="3810000" y="3276600"/>
            <a:ext cx="1600200" cy="366713"/>
          </a:xfrm>
          <a:prstGeom prst="rect">
            <a:avLst/>
          </a:prstGeom>
          <a:noFill/>
          <a:ln w="9525">
            <a:noFill/>
            <a:miter lim="800000"/>
            <a:headEnd/>
            <a:tailEnd/>
          </a:ln>
          <a:effectLst>
            <a:outerShdw dist="35921" dir="2700000" algn="ctr" rotWithShape="0">
              <a:srgbClr val="000000"/>
            </a:outerShdw>
          </a:effectLst>
        </p:spPr>
        <p:txBody>
          <a:bodyPr>
            <a:spAutoFit/>
          </a:bodyPr>
          <a:lstStyle/>
          <a:p>
            <a:pPr>
              <a:spcBef>
                <a:spcPct val="50000"/>
              </a:spcBef>
            </a:pPr>
            <a:r>
              <a:rPr lang="en-US" sz="1800">
                <a:solidFill>
                  <a:srgbClr val="FFFF00"/>
                </a:solidFill>
                <a:latin typeface="Arial" charset="0"/>
              </a:rPr>
              <a:t>N Treasure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3919"/>
                                        </p:tgtEl>
                                        <p:attrNameLst>
                                          <p:attrName>style.visibility</p:attrName>
                                        </p:attrNameLst>
                                      </p:cBhvr>
                                      <p:to>
                                        <p:strVal val="visible"/>
                                      </p:to>
                                    </p:set>
                                    <p:anim calcmode="lin" valueType="num">
                                      <p:cBhvr additive="base">
                                        <p:cTn id="7" dur="500" fill="hold"/>
                                        <p:tgtEl>
                                          <p:spTgt spid="123919"/>
                                        </p:tgtEl>
                                        <p:attrNameLst>
                                          <p:attrName>ppt_x</p:attrName>
                                        </p:attrNameLst>
                                      </p:cBhvr>
                                      <p:tavLst>
                                        <p:tav tm="0">
                                          <p:val>
                                            <p:strVal val="#ppt_x"/>
                                          </p:val>
                                        </p:tav>
                                        <p:tav tm="100000">
                                          <p:val>
                                            <p:strVal val="#ppt_x"/>
                                          </p:val>
                                        </p:tav>
                                      </p:tavLst>
                                    </p:anim>
                                    <p:anim calcmode="lin" valueType="num">
                                      <p:cBhvr additive="base">
                                        <p:cTn id="8" dur="500" fill="hold"/>
                                        <p:tgtEl>
                                          <p:spTgt spid="1239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3920"/>
                                        </p:tgtEl>
                                        <p:attrNameLst>
                                          <p:attrName>style.visibility</p:attrName>
                                        </p:attrNameLst>
                                      </p:cBhvr>
                                      <p:to>
                                        <p:strVal val="visible"/>
                                      </p:to>
                                    </p:set>
                                    <p:anim calcmode="lin" valueType="num">
                                      <p:cBhvr additive="base">
                                        <p:cTn id="11" dur="500" fill="hold"/>
                                        <p:tgtEl>
                                          <p:spTgt spid="123920"/>
                                        </p:tgtEl>
                                        <p:attrNameLst>
                                          <p:attrName>ppt_x</p:attrName>
                                        </p:attrNameLst>
                                      </p:cBhvr>
                                      <p:tavLst>
                                        <p:tav tm="0">
                                          <p:val>
                                            <p:strVal val="#ppt_x"/>
                                          </p:val>
                                        </p:tav>
                                        <p:tav tm="100000">
                                          <p:val>
                                            <p:strVal val="#ppt_x"/>
                                          </p:val>
                                        </p:tav>
                                      </p:tavLst>
                                    </p:anim>
                                    <p:anim calcmode="lin" valueType="num">
                                      <p:cBhvr additive="base">
                                        <p:cTn id="12" dur="500" fill="hold"/>
                                        <p:tgtEl>
                                          <p:spTgt spid="12392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3923"/>
                                        </p:tgtEl>
                                        <p:attrNameLst>
                                          <p:attrName>style.visibility</p:attrName>
                                        </p:attrNameLst>
                                      </p:cBhvr>
                                      <p:to>
                                        <p:strVal val="visible"/>
                                      </p:to>
                                    </p:set>
                                    <p:anim calcmode="lin" valueType="num">
                                      <p:cBhvr additive="base">
                                        <p:cTn id="17" dur="500" fill="hold"/>
                                        <p:tgtEl>
                                          <p:spTgt spid="123923"/>
                                        </p:tgtEl>
                                        <p:attrNameLst>
                                          <p:attrName>ppt_x</p:attrName>
                                        </p:attrNameLst>
                                      </p:cBhvr>
                                      <p:tavLst>
                                        <p:tav tm="0">
                                          <p:val>
                                            <p:strVal val="#ppt_x"/>
                                          </p:val>
                                        </p:tav>
                                        <p:tav tm="100000">
                                          <p:val>
                                            <p:strVal val="#ppt_x"/>
                                          </p:val>
                                        </p:tav>
                                      </p:tavLst>
                                    </p:anim>
                                    <p:anim calcmode="lin" valueType="num">
                                      <p:cBhvr additive="base">
                                        <p:cTn id="18" dur="500" fill="hold"/>
                                        <p:tgtEl>
                                          <p:spTgt spid="12392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nodePh="1">
                                  <p:stCondLst>
                                    <p:cond delay="0"/>
                                  </p:stCondLst>
                                  <p:endCondLst>
                                    <p:cond evt="begin" delay="0">
                                      <p:tn val="19"/>
                                    </p:cond>
                                  </p:endCondLst>
                                  <p:childTnLst>
                                    <p:set>
                                      <p:cBhvr>
                                        <p:cTn id="20" dur="1" fill="hold">
                                          <p:stCondLst>
                                            <p:cond delay="0"/>
                                          </p:stCondLst>
                                        </p:cTn>
                                        <p:tgtEl>
                                          <p:spTgt spid="123910"/>
                                        </p:tgtEl>
                                        <p:attrNameLst>
                                          <p:attrName>style.visibility</p:attrName>
                                        </p:attrNameLst>
                                      </p:cBhvr>
                                      <p:to>
                                        <p:strVal val="visible"/>
                                      </p:to>
                                    </p:set>
                                    <p:anim calcmode="lin" valueType="num">
                                      <p:cBhvr additive="base">
                                        <p:cTn id="21" dur="500" fill="hold"/>
                                        <p:tgtEl>
                                          <p:spTgt spid="123910"/>
                                        </p:tgtEl>
                                        <p:attrNameLst>
                                          <p:attrName>ppt_x</p:attrName>
                                        </p:attrNameLst>
                                      </p:cBhvr>
                                      <p:tavLst>
                                        <p:tav tm="0">
                                          <p:val>
                                            <p:strVal val="#ppt_x"/>
                                          </p:val>
                                        </p:tav>
                                        <p:tav tm="100000">
                                          <p:val>
                                            <p:strVal val="#ppt_x"/>
                                          </p:val>
                                        </p:tav>
                                      </p:tavLst>
                                    </p:anim>
                                    <p:anim calcmode="lin" valueType="num">
                                      <p:cBhvr additive="base">
                                        <p:cTn id="22" dur="500" fill="hold"/>
                                        <p:tgtEl>
                                          <p:spTgt spid="12391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23911"/>
                                        </p:tgtEl>
                                        <p:attrNameLst>
                                          <p:attrName>style.visibility</p:attrName>
                                        </p:attrNameLst>
                                      </p:cBhvr>
                                      <p:to>
                                        <p:strVal val="visible"/>
                                      </p:to>
                                    </p:set>
                                    <p:anim calcmode="lin" valueType="num">
                                      <p:cBhvr additive="base">
                                        <p:cTn id="25" dur="500" fill="hold"/>
                                        <p:tgtEl>
                                          <p:spTgt spid="123911"/>
                                        </p:tgtEl>
                                        <p:attrNameLst>
                                          <p:attrName>ppt_x</p:attrName>
                                        </p:attrNameLst>
                                      </p:cBhvr>
                                      <p:tavLst>
                                        <p:tav tm="0">
                                          <p:val>
                                            <p:strVal val="#ppt_x"/>
                                          </p:val>
                                        </p:tav>
                                        <p:tav tm="100000">
                                          <p:val>
                                            <p:strVal val="#ppt_x"/>
                                          </p:val>
                                        </p:tav>
                                      </p:tavLst>
                                    </p:anim>
                                    <p:anim calcmode="lin" valueType="num">
                                      <p:cBhvr additive="base">
                                        <p:cTn id="26" dur="500" fill="hold"/>
                                        <p:tgtEl>
                                          <p:spTgt spid="12391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23912"/>
                                        </p:tgtEl>
                                        <p:attrNameLst>
                                          <p:attrName>style.visibility</p:attrName>
                                        </p:attrNameLst>
                                      </p:cBhvr>
                                      <p:to>
                                        <p:strVal val="visible"/>
                                      </p:to>
                                    </p:set>
                                    <p:anim calcmode="lin" valueType="num">
                                      <p:cBhvr additive="base">
                                        <p:cTn id="29" dur="500" fill="hold"/>
                                        <p:tgtEl>
                                          <p:spTgt spid="123912"/>
                                        </p:tgtEl>
                                        <p:attrNameLst>
                                          <p:attrName>ppt_x</p:attrName>
                                        </p:attrNameLst>
                                      </p:cBhvr>
                                      <p:tavLst>
                                        <p:tav tm="0">
                                          <p:val>
                                            <p:strVal val="#ppt_x"/>
                                          </p:val>
                                        </p:tav>
                                        <p:tav tm="100000">
                                          <p:val>
                                            <p:strVal val="#ppt_x"/>
                                          </p:val>
                                        </p:tav>
                                      </p:tavLst>
                                    </p:anim>
                                    <p:anim calcmode="lin" valueType="num">
                                      <p:cBhvr additive="base">
                                        <p:cTn id="30" dur="500" fill="hold"/>
                                        <p:tgtEl>
                                          <p:spTgt spid="123912"/>
                                        </p:tgtEl>
                                        <p:attrNameLst>
                                          <p:attrName>ppt_y</p:attrName>
                                        </p:attrNameLst>
                                      </p:cBhvr>
                                      <p:tavLst>
                                        <p:tav tm="0">
                                          <p:val>
                                            <p:strVal val="1+#ppt_h/2"/>
                                          </p:val>
                                        </p:tav>
                                        <p:tav tm="100000">
                                          <p:val>
                                            <p:strVal val="#ppt_y"/>
                                          </p:val>
                                        </p:tav>
                                      </p:tavLst>
                                    </p:anim>
                                  </p:childTnLst>
                                </p:cTn>
                              </p:par>
                              <p:par>
                                <p:cTn id="31" presetID="9" presetClass="entr" presetSubtype="0" fill="hold" nodeType="withEffect">
                                  <p:stCondLst>
                                    <p:cond delay="0"/>
                                  </p:stCondLst>
                                  <p:childTnLst>
                                    <p:set>
                                      <p:cBhvr>
                                        <p:cTn id="32" dur="1" fill="hold">
                                          <p:stCondLst>
                                            <p:cond delay="0"/>
                                          </p:stCondLst>
                                        </p:cTn>
                                        <p:tgtEl>
                                          <p:spTgt spid="123927"/>
                                        </p:tgtEl>
                                        <p:attrNameLst>
                                          <p:attrName>style.visibility</p:attrName>
                                        </p:attrNameLst>
                                      </p:cBhvr>
                                      <p:to>
                                        <p:strVal val="visible"/>
                                      </p:to>
                                    </p:set>
                                    <p:animEffect transition="in" filter="dissolve">
                                      <p:cBhvr>
                                        <p:cTn id="33" dur="500"/>
                                        <p:tgtEl>
                                          <p:spTgt spid="123927"/>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23924"/>
                                        </p:tgtEl>
                                        <p:attrNameLst>
                                          <p:attrName>style.visibility</p:attrName>
                                        </p:attrNameLst>
                                      </p:cBhvr>
                                      <p:to>
                                        <p:strVal val="visible"/>
                                      </p:to>
                                    </p:set>
                                    <p:anim calcmode="lin" valueType="num">
                                      <p:cBhvr additive="base">
                                        <p:cTn id="38" dur="500" fill="hold"/>
                                        <p:tgtEl>
                                          <p:spTgt spid="123924"/>
                                        </p:tgtEl>
                                        <p:attrNameLst>
                                          <p:attrName>ppt_x</p:attrName>
                                        </p:attrNameLst>
                                      </p:cBhvr>
                                      <p:tavLst>
                                        <p:tav tm="0">
                                          <p:val>
                                            <p:strVal val="#ppt_x"/>
                                          </p:val>
                                        </p:tav>
                                        <p:tav tm="100000">
                                          <p:val>
                                            <p:strVal val="#ppt_x"/>
                                          </p:val>
                                        </p:tav>
                                      </p:tavLst>
                                    </p:anim>
                                    <p:anim calcmode="lin" valueType="num">
                                      <p:cBhvr additive="base">
                                        <p:cTn id="39" dur="500" fill="hold"/>
                                        <p:tgtEl>
                                          <p:spTgt spid="12392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23908"/>
                                        </p:tgtEl>
                                        <p:attrNameLst>
                                          <p:attrName>style.visibility</p:attrName>
                                        </p:attrNameLst>
                                      </p:cBhvr>
                                      <p:to>
                                        <p:strVal val="visible"/>
                                      </p:to>
                                    </p:set>
                                    <p:anim calcmode="lin" valueType="num">
                                      <p:cBhvr additive="base">
                                        <p:cTn id="42" dur="500" fill="hold"/>
                                        <p:tgtEl>
                                          <p:spTgt spid="123908"/>
                                        </p:tgtEl>
                                        <p:attrNameLst>
                                          <p:attrName>ppt_x</p:attrName>
                                        </p:attrNameLst>
                                      </p:cBhvr>
                                      <p:tavLst>
                                        <p:tav tm="0">
                                          <p:val>
                                            <p:strVal val="#ppt_x"/>
                                          </p:val>
                                        </p:tav>
                                        <p:tav tm="100000">
                                          <p:val>
                                            <p:strVal val="#ppt_x"/>
                                          </p:val>
                                        </p:tav>
                                      </p:tavLst>
                                    </p:anim>
                                    <p:anim calcmode="lin" valueType="num">
                                      <p:cBhvr additive="base">
                                        <p:cTn id="43" dur="500" fill="hold"/>
                                        <p:tgtEl>
                                          <p:spTgt spid="123908"/>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23909"/>
                                        </p:tgtEl>
                                        <p:attrNameLst>
                                          <p:attrName>style.visibility</p:attrName>
                                        </p:attrNameLst>
                                      </p:cBhvr>
                                      <p:to>
                                        <p:strVal val="visible"/>
                                      </p:to>
                                    </p:set>
                                    <p:anim calcmode="lin" valueType="num">
                                      <p:cBhvr additive="base">
                                        <p:cTn id="46" dur="500" fill="hold"/>
                                        <p:tgtEl>
                                          <p:spTgt spid="123909"/>
                                        </p:tgtEl>
                                        <p:attrNameLst>
                                          <p:attrName>ppt_x</p:attrName>
                                        </p:attrNameLst>
                                      </p:cBhvr>
                                      <p:tavLst>
                                        <p:tav tm="0">
                                          <p:val>
                                            <p:strVal val="#ppt_x"/>
                                          </p:val>
                                        </p:tav>
                                        <p:tav tm="100000">
                                          <p:val>
                                            <p:strVal val="#ppt_x"/>
                                          </p:val>
                                        </p:tav>
                                      </p:tavLst>
                                    </p:anim>
                                    <p:anim calcmode="lin" valueType="num">
                                      <p:cBhvr additive="base">
                                        <p:cTn id="47" dur="500" fill="hold"/>
                                        <p:tgtEl>
                                          <p:spTgt spid="123909"/>
                                        </p:tgtEl>
                                        <p:attrNameLst>
                                          <p:attrName>ppt_y</p:attrName>
                                        </p:attrNameLst>
                                      </p:cBhvr>
                                      <p:tavLst>
                                        <p:tav tm="0">
                                          <p:val>
                                            <p:strVal val="1+#ppt_h/2"/>
                                          </p:val>
                                        </p:tav>
                                        <p:tav tm="100000">
                                          <p:val>
                                            <p:strVal val="#ppt_y"/>
                                          </p:val>
                                        </p:tav>
                                      </p:tavLst>
                                    </p:anim>
                                  </p:childTnLst>
                                </p:cTn>
                              </p:par>
                              <p:par>
                                <p:cTn id="48" presetID="9" presetClass="entr" presetSubtype="0" fill="hold" nodeType="withEffect">
                                  <p:stCondLst>
                                    <p:cond delay="0"/>
                                  </p:stCondLst>
                                  <p:childTnLst>
                                    <p:set>
                                      <p:cBhvr>
                                        <p:cTn id="49" dur="1" fill="hold">
                                          <p:stCondLst>
                                            <p:cond delay="0"/>
                                          </p:stCondLst>
                                        </p:cTn>
                                        <p:tgtEl>
                                          <p:spTgt spid="123926"/>
                                        </p:tgtEl>
                                        <p:attrNameLst>
                                          <p:attrName>style.visibility</p:attrName>
                                        </p:attrNameLst>
                                      </p:cBhvr>
                                      <p:to>
                                        <p:strVal val="visible"/>
                                      </p:to>
                                    </p:set>
                                    <p:animEffect transition="in" filter="dissolve">
                                      <p:cBhvr>
                                        <p:cTn id="50" dur="500"/>
                                        <p:tgtEl>
                                          <p:spTgt spid="123926"/>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3925"/>
                                        </p:tgtEl>
                                        <p:attrNameLst>
                                          <p:attrName>style.visibility</p:attrName>
                                        </p:attrNameLst>
                                      </p:cBhvr>
                                      <p:to>
                                        <p:strVal val="visible"/>
                                      </p:to>
                                    </p:set>
                                    <p:anim calcmode="lin" valueType="num">
                                      <p:cBhvr additive="base">
                                        <p:cTn id="55" dur="500" fill="hold"/>
                                        <p:tgtEl>
                                          <p:spTgt spid="123925"/>
                                        </p:tgtEl>
                                        <p:attrNameLst>
                                          <p:attrName>ppt_x</p:attrName>
                                        </p:attrNameLst>
                                      </p:cBhvr>
                                      <p:tavLst>
                                        <p:tav tm="0">
                                          <p:val>
                                            <p:strVal val="#ppt_x"/>
                                          </p:val>
                                        </p:tav>
                                        <p:tav tm="100000">
                                          <p:val>
                                            <p:strVal val="#ppt_x"/>
                                          </p:val>
                                        </p:tav>
                                      </p:tavLst>
                                    </p:anim>
                                    <p:anim calcmode="lin" valueType="num">
                                      <p:cBhvr additive="base">
                                        <p:cTn id="56" dur="500" fill="hold"/>
                                        <p:tgtEl>
                                          <p:spTgt spid="1239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3914"/>
                                        </p:tgtEl>
                                        <p:attrNameLst>
                                          <p:attrName>style.visibility</p:attrName>
                                        </p:attrNameLst>
                                      </p:cBhvr>
                                      <p:to>
                                        <p:strVal val="visible"/>
                                      </p:to>
                                    </p:set>
                                    <p:anim calcmode="lin" valueType="num">
                                      <p:cBhvr additive="base">
                                        <p:cTn id="59" dur="500" fill="hold"/>
                                        <p:tgtEl>
                                          <p:spTgt spid="123914"/>
                                        </p:tgtEl>
                                        <p:attrNameLst>
                                          <p:attrName>ppt_x</p:attrName>
                                        </p:attrNameLst>
                                      </p:cBhvr>
                                      <p:tavLst>
                                        <p:tav tm="0">
                                          <p:val>
                                            <p:strVal val="#ppt_x"/>
                                          </p:val>
                                        </p:tav>
                                        <p:tav tm="100000">
                                          <p:val>
                                            <p:strVal val="#ppt_x"/>
                                          </p:val>
                                        </p:tav>
                                      </p:tavLst>
                                    </p:anim>
                                    <p:anim calcmode="lin" valueType="num">
                                      <p:cBhvr additive="base">
                                        <p:cTn id="60" dur="500" fill="hold"/>
                                        <p:tgtEl>
                                          <p:spTgt spid="12391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23913"/>
                                        </p:tgtEl>
                                        <p:attrNameLst>
                                          <p:attrName>style.visibility</p:attrName>
                                        </p:attrNameLst>
                                      </p:cBhvr>
                                      <p:to>
                                        <p:strVal val="visible"/>
                                      </p:to>
                                    </p:set>
                                    <p:anim calcmode="lin" valueType="num">
                                      <p:cBhvr additive="base">
                                        <p:cTn id="63" dur="500" fill="hold"/>
                                        <p:tgtEl>
                                          <p:spTgt spid="123913"/>
                                        </p:tgtEl>
                                        <p:attrNameLst>
                                          <p:attrName>ppt_x</p:attrName>
                                        </p:attrNameLst>
                                      </p:cBhvr>
                                      <p:tavLst>
                                        <p:tav tm="0">
                                          <p:val>
                                            <p:strVal val="#ppt_x"/>
                                          </p:val>
                                        </p:tav>
                                        <p:tav tm="100000">
                                          <p:val>
                                            <p:strVal val="#ppt_x"/>
                                          </p:val>
                                        </p:tav>
                                      </p:tavLst>
                                    </p:anim>
                                    <p:anim calcmode="lin" valueType="num">
                                      <p:cBhvr additive="base">
                                        <p:cTn id="64" dur="500" fill="hold"/>
                                        <p:tgtEl>
                                          <p:spTgt spid="123913"/>
                                        </p:tgtEl>
                                        <p:attrNameLst>
                                          <p:attrName>ppt_y</p:attrName>
                                        </p:attrNameLst>
                                      </p:cBhvr>
                                      <p:tavLst>
                                        <p:tav tm="0">
                                          <p:val>
                                            <p:strVal val="1+#ppt_h/2"/>
                                          </p:val>
                                        </p:tav>
                                        <p:tav tm="100000">
                                          <p:val>
                                            <p:strVal val="#ppt_y"/>
                                          </p:val>
                                        </p:tav>
                                      </p:tavLst>
                                    </p:anim>
                                  </p:childTnLst>
                                </p:cTn>
                              </p:par>
                              <p:par>
                                <p:cTn id="65" presetID="9" presetClass="entr" presetSubtype="0" fill="hold" nodeType="withEffect">
                                  <p:stCondLst>
                                    <p:cond delay="0"/>
                                  </p:stCondLst>
                                  <p:childTnLst>
                                    <p:set>
                                      <p:cBhvr>
                                        <p:cTn id="66" dur="1" fill="hold">
                                          <p:stCondLst>
                                            <p:cond delay="0"/>
                                          </p:stCondLst>
                                        </p:cTn>
                                        <p:tgtEl>
                                          <p:spTgt spid="123928"/>
                                        </p:tgtEl>
                                        <p:attrNameLst>
                                          <p:attrName>style.visibility</p:attrName>
                                        </p:attrNameLst>
                                      </p:cBhvr>
                                      <p:to>
                                        <p:strVal val="visible"/>
                                      </p:to>
                                    </p:set>
                                    <p:animEffect transition="in" filter="dissolve">
                                      <p:cBhvr>
                                        <p:cTn id="67" dur="500"/>
                                        <p:tgtEl>
                                          <p:spTgt spid="123928"/>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23922"/>
                                        </p:tgtEl>
                                        <p:attrNameLst>
                                          <p:attrName>style.visibility</p:attrName>
                                        </p:attrNameLst>
                                      </p:cBhvr>
                                      <p:to>
                                        <p:strVal val="visible"/>
                                      </p:to>
                                    </p:set>
                                    <p:anim calcmode="lin" valueType="num">
                                      <p:cBhvr additive="base">
                                        <p:cTn id="72" dur="500" fill="hold"/>
                                        <p:tgtEl>
                                          <p:spTgt spid="123922"/>
                                        </p:tgtEl>
                                        <p:attrNameLst>
                                          <p:attrName>ppt_x</p:attrName>
                                        </p:attrNameLst>
                                      </p:cBhvr>
                                      <p:tavLst>
                                        <p:tav tm="0">
                                          <p:val>
                                            <p:strVal val="#ppt_x"/>
                                          </p:val>
                                        </p:tav>
                                        <p:tav tm="100000">
                                          <p:val>
                                            <p:strVal val="#ppt_x"/>
                                          </p:val>
                                        </p:tav>
                                      </p:tavLst>
                                    </p:anim>
                                    <p:anim calcmode="lin" valueType="num">
                                      <p:cBhvr additive="base">
                                        <p:cTn id="73" dur="500" fill="hold"/>
                                        <p:tgtEl>
                                          <p:spTgt spid="12392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123915"/>
                                        </p:tgtEl>
                                        <p:attrNameLst>
                                          <p:attrName>style.visibility</p:attrName>
                                        </p:attrNameLst>
                                      </p:cBhvr>
                                      <p:to>
                                        <p:strVal val="visible"/>
                                      </p:to>
                                    </p:set>
                                    <p:anim calcmode="lin" valueType="num">
                                      <p:cBhvr additive="base">
                                        <p:cTn id="76" dur="500" fill="hold"/>
                                        <p:tgtEl>
                                          <p:spTgt spid="123915"/>
                                        </p:tgtEl>
                                        <p:attrNameLst>
                                          <p:attrName>ppt_x</p:attrName>
                                        </p:attrNameLst>
                                      </p:cBhvr>
                                      <p:tavLst>
                                        <p:tav tm="0">
                                          <p:val>
                                            <p:strVal val="#ppt_x"/>
                                          </p:val>
                                        </p:tav>
                                        <p:tav tm="100000">
                                          <p:val>
                                            <p:strVal val="#ppt_x"/>
                                          </p:val>
                                        </p:tav>
                                      </p:tavLst>
                                    </p:anim>
                                    <p:anim calcmode="lin" valueType="num">
                                      <p:cBhvr additive="base">
                                        <p:cTn id="77" dur="500" fill="hold"/>
                                        <p:tgtEl>
                                          <p:spTgt spid="123915"/>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123916"/>
                                        </p:tgtEl>
                                        <p:attrNameLst>
                                          <p:attrName>style.visibility</p:attrName>
                                        </p:attrNameLst>
                                      </p:cBhvr>
                                      <p:to>
                                        <p:strVal val="visible"/>
                                      </p:to>
                                    </p:set>
                                    <p:anim calcmode="lin" valueType="num">
                                      <p:cBhvr additive="base">
                                        <p:cTn id="80" dur="500" fill="hold"/>
                                        <p:tgtEl>
                                          <p:spTgt spid="123916"/>
                                        </p:tgtEl>
                                        <p:attrNameLst>
                                          <p:attrName>ppt_x</p:attrName>
                                        </p:attrNameLst>
                                      </p:cBhvr>
                                      <p:tavLst>
                                        <p:tav tm="0">
                                          <p:val>
                                            <p:strVal val="#ppt_x"/>
                                          </p:val>
                                        </p:tav>
                                        <p:tav tm="100000">
                                          <p:val>
                                            <p:strVal val="#ppt_x"/>
                                          </p:val>
                                        </p:tav>
                                      </p:tavLst>
                                    </p:anim>
                                    <p:anim calcmode="lin" valueType="num">
                                      <p:cBhvr additive="base">
                                        <p:cTn id="81" dur="500" fill="hold"/>
                                        <p:tgtEl>
                                          <p:spTgt spid="123916"/>
                                        </p:tgtEl>
                                        <p:attrNameLst>
                                          <p:attrName>ppt_y</p:attrName>
                                        </p:attrNameLst>
                                      </p:cBhvr>
                                      <p:tavLst>
                                        <p:tav tm="0">
                                          <p:val>
                                            <p:strVal val="1+#ppt_h/2"/>
                                          </p:val>
                                        </p:tav>
                                        <p:tav tm="100000">
                                          <p:val>
                                            <p:strVal val="#ppt_y"/>
                                          </p:val>
                                        </p:tav>
                                      </p:tavLst>
                                    </p:anim>
                                  </p:childTnLst>
                                </p:cTn>
                              </p:par>
                              <p:par>
                                <p:cTn id="82" presetID="9" presetClass="entr" presetSubtype="0" fill="hold" nodeType="withEffect">
                                  <p:stCondLst>
                                    <p:cond delay="0"/>
                                  </p:stCondLst>
                                  <p:childTnLst>
                                    <p:set>
                                      <p:cBhvr>
                                        <p:cTn id="83" dur="1" fill="hold">
                                          <p:stCondLst>
                                            <p:cond delay="0"/>
                                          </p:stCondLst>
                                        </p:cTn>
                                        <p:tgtEl>
                                          <p:spTgt spid="123929"/>
                                        </p:tgtEl>
                                        <p:attrNameLst>
                                          <p:attrName>style.visibility</p:attrName>
                                        </p:attrNameLst>
                                      </p:cBhvr>
                                      <p:to>
                                        <p:strVal val="visible"/>
                                      </p:to>
                                    </p:set>
                                    <p:animEffect transition="in" filter="dissolve">
                                      <p:cBhvr>
                                        <p:cTn id="84" dur="500"/>
                                        <p:tgtEl>
                                          <p:spTgt spid="123929"/>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123917"/>
                                        </p:tgtEl>
                                        <p:attrNameLst>
                                          <p:attrName>style.visibility</p:attrName>
                                        </p:attrNameLst>
                                      </p:cBhvr>
                                      <p:to>
                                        <p:strVal val="visible"/>
                                      </p:to>
                                    </p:set>
                                    <p:anim calcmode="lin" valueType="num">
                                      <p:cBhvr additive="base">
                                        <p:cTn id="89" dur="500" fill="hold"/>
                                        <p:tgtEl>
                                          <p:spTgt spid="123917"/>
                                        </p:tgtEl>
                                        <p:attrNameLst>
                                          <p:attrName>ppt_x</p:attrName>
                                        </p:attrNameLst>
                                      </p:cBhvr>
                                      <p:tavLst>
                                        <p:tav tm="0">
                                          <p:val>
                                            <p:strVal val="#ppt_x"/>
                                          </p:val>
                                        </p:tav>
                                        <p:tav tm="100000">
                                          <p:val>
                                            <p:strVal val="#ppt_x"/>
                                          </p:val>
                                        </p:tav>
                                      </p:tavLst>
                                    </p:anim>
                                    <p:anim calcmode="lin" valueType="num">
                                      <p:cBhvr additive="base">
                                        <p:cTn id="90" dur="500" fill="hold"/>
                                        <p:tgtEl>
                                          <p:spTgt spid="123917"/>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2391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1239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8" grpId="0"/>
      <p:bldP spid="123909" grpId="0"/>
      <p:bldP spid="123910" grpId="0"/>
      <p:bldP spid="123911" grpId="0"/>
      <p:bldP spid="123912" grpId="0"/>
      <p:bldP spid="123913" grpId="0"/>
      <p:bldP spid="123914" grpId="0"/>
      <p:bldP spid="123915" grpId="0"/>
      <p:bldP spid="123916" grpId="0"/>
      <p:bldP spid="123917" grpId="0" animBg="1"/>
      <p:bldP spid="123918" grpId="0"/>
      <p:bldP spid="123919" grpId="0" animBg="1"/>
      <p:bldP spid="123920" grpId="0"/>
      <p:bldP spid="123922" grpId="0" animBg="1"/>
      <p:bldP spid="123923" grpId="0" animBg="1"/>
      <p:bldP spid="123924" grpId="0" animBg="1"/>
      <p:bldP spid="1239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455613" y="273050"/>
            <a:ext cx="8535987" cy="1143000"/>
          </a:xfrm>
          <a:noFill/>
          <a:ln/>
          <a:effectLst/>
        </p:spPr>
        <p:txBody>
          <a:bodyPr anchorCtr="1"/>
          <a:lstStyle/>
          <a:p>
            <a:r>
              <a:rPr lang="en-US"/>
              <a:t>Thief #1 Ammonia Volatilization</a:t>
            </a:r>
          </a:p>
        </p:txBody>
      </p:sp>
      <p:pic>
        <p:nvPicPr>
          <p:cNvPr id="125955" name="Picture 3"/>
          <p:cNvPicPr>
            <a:picLocks noChangeAspect="1" noChangeArrowheads="1"/>
          </p:cNvPicPr>
          <p:nvPr/>
        </p:nvPicPr>
        <p:blipFill>
          <a:blip r:embed="rId3"/>
          <a:srcRect/>
          <a:stretch>
            <a:fillRect/>
          </a:stretch>
        </p:blipFill>
        <p:spPr bwMode="auto">
          <a:xfrm>
            <a:off x="914400" y="1295400"/>
            <a:ext cx="5029200" cy="3790950"/>
          </a:xfrm>
          <a:prstGeom prst="rect">
            <a:avLst/>
          </a:prstGeom>
          <a:solidFill>
            <a:schemeClr val="tx1"/>
          </a:solidFill>
          <a:ln w="9525">
            <a:noFill/>
            <a:miter lim="800000"/>
            <a:headEnd/>
            <a:tailEnd/>
          </a:ln>
          <a:effectLst/>
        </p:spPr>
      </p:pic>
      <p:sp>
        <p:nvSpPr>
          <p:cNvPr id="125956" name="Text Box 4"/>
          <p:cNvSpPr txBox="1">
            <a:spLocks noChangeArrowheads="1"/>
          </p:cNvSpPr>
          <p:nvPr/>
        </p:nvSpPr>
        <p:spPr bwMode="auto">
          <a:xfrm>
            <a:off x="914400" y="5181600"/>
            <a:ext cx="3733800" cy="1190625"/>
          </a:xfrm>
          <a:prstGeom prst="rect">
            <a:avLst/>
          </a:prstGeom>
          <a:noFill/>
          <a:ln w="9525">
            <a:noFill/>
            <a:miter lim="800000"/>
            <a:headEnd/>
            <a:tailEnd/>
          </a:ln>
          <a:effectLst/>
        </p:spPr>
        <p:txBody>
          <a:bodyPr>
            <a:spAutoFit/>
          </a:bodyPr>
          <a:lstStyle/>
          <a:p>
            <a:pPr>
              <a:spcBef>
                <a:spcPct val="50000"/>
              </a:spcBef>
            </a:pPr>
            <a:r>
              <a:rPr lang="en-US" sz="1800">
                <a:latin typeface="Arial" charset="0"/>
              </a:rPr>
              <a:t>If pH and temperature can be kept low, little risk exists for the loss of N as ammonia (urea or anhydrous N sources)</a:t>
            </a:r>
          </a:p>
        </p:txBody>
      </p:sp>
      <p:sp>
        <p:nvSpPr>
          <p:cNvPr id="125957" name="Text Box 5"/>
          <p:cNvSpPr txBox="1">
            <a:spLocks noChangeArrowheads="1"/>
          </p:cNvSpPr>
          <p:nvPr/>
        </p:nvSpPr>
        <p:spPr bwMode="auto">
          <a:xfrm>
            <a:off x="6172200" y="1524000"/>
            <a:ext cx="2514600" cy="1878013"/>
          </a:xfrm>
          <a:prstGeom prst="rect">
            <a:avLst/>
          </a:prstGeom>
          <a:noFill/>
          <a:ln w="9525">
            <a:noFill/>
            <a:miter lim="800000"/>
            <a:headEnd/>
            <a:tailEnd/>
          </a:ln>
          <a:effectLst/>
        </p:spPr>
        <p:txBody>
          <a:bodyPr>
            <a:spAutoFit/>
          </a:bodyPr>
          <a:lstStyle/>
          <a:p>
            <a:pPr>
              <a:spcBef>
                <a:spcPct val="50000"/>
              </a:spcBef>
            </a:pPr>
            <a:r>
              <a:rPr lang="en-US" sz="1800" u="sng">
                <a:latin typeface="Arial" charset="0"/>
              </a:rPr>
              <a:t>Influenced by </a:t>
            </a:r>
          </a:p>
          <a:p>
            <a:pPr>
              <a:spcBef>
                <a:spcPct val="50000"/>
              </a:spcBef>
            </a:pPr>
            <a:r>
              <a:rPr lang="en-US" sz="1800">
                <a:latin typeface="Arial" charset="0"/>
              </a:rPr>
              <a:t>Soil pH</a:t>
            </a:r>
            <a:br>
              <a:rPr lang="en-US" sz="1800">
                <a:latin typeface="Arial" charset="0"/>
              </a:rPr>
            </a:br>
            <a:r>
              <a:rPr lang="en-US" sz="1800">
                <a:latin typeface="Arial" charset="0"/>
              </a:rPr>
              <a:t>Temperature</a:t>
            </a:r>
            <a:br>
              <a:rPr lang="en-US" sz="1800">
                <a:latin typeface="Arial" charset="0"/>
              </a:rPr>
            </a:br>
            <a:r>
              <a:rPr lang="en-US" sz="1800">
                <a:latin typeface="Arial" charset="0"/>
              </a:rPr>
              <a:t>Urease Activity</a:t>
            </a:r>
            <a:br>
              <a:rPr lang="en-US" sz="1800">
                <a:latin typeface="Arial" charset="0"/>
              </a:rPr>
            </a:br>
            <a:r>
              <a:rPr lang="en-US" sz="1800">
                <a:latin typeface="Arial" charset="0"/>
              </a:rPr>
              <a:t>Application Method</a:t>
            </a:r>
            <a:br>
              <a:rPr lang="en-US" sz="1800">
                <a:latin typeface="Arial" charset="0"/>
              </a:rPr>
            </a:br>
            <a:r>
              <a:rPr lang="en-US" sz="1800">
                <a:latin typeface="Arial" charset="0"/>
              </a:rPr>
              <a:t>CEC</a:t>
            </a:r>
          </a:p>
        </p:txBody>
      </p:sp>
      <p:pic>
        <p:nvPicPr>
          <p:cNvPr id="125958" name="Picture 6" descr="MMj02829930000[1]"/>
          <p:cNvPicPr>
            <a:picLocks noChangeAspect="1" noChangeArrowheads="1" noCrop="1"/>
          </p:cNvPicPr>
          <p:nvPr/>
        </p:nvPicPr>
        <p:blipFill>
          <a:blip r:embed="rId4"/>
          <a:srcRect/>
          <a:stretch>
            <a:fillRect/>
          </a:stretch>
        </p:blipFill>
        <p:spPr bwMode="auto">
          <a:xfrm>
            <a:off x="4648200" y="1524000"/>
            <a:ext cx="1219200" cy="1219200"/>
          </a:xfrm>
          <a:prstGeom prst="rect">
            <a:avLst/>
          </a:prstGeom>
          <a:noFill/>
        </p:spPr>
      </p:pic>
      <p:sp>
        <p:nvSpPr>
          <p:cNvPr id="125959" name="Rectangle 7"/>
          <p:cNvSpPr>
            <a:spLocks noChangeArrowheads="1"/>
          </p:cNvSpPr>
          <p:nvPr/>
        </p:nvSpPr>
        <p:spPr bwMode="auto">
          <a:xfrm>
            <a:off x="4953000" y="3824288"/>
            <a:ext cx="4191000" cy="25908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25960" name="Line 8"/>
          <p:cNvSpPr>
            <a:spLocks noChangeShapeType="1"/>
          </p:cNvSpPr>
          <p:nvPr/>
        </p:nvSpPr>
        <p:spPr bwMode="auto">
          <a:xfrm>
            <a:off x="7010400" y="3824288"/>
            <a:ext cx="0" cy="2590800"/>
          </a:xfrm>
          <a:prstGeom prst="line">
            <a:avLst/>
          </a:prstGeom>
          <a:noFill/>
          <a:ln w="9525">
            <a:solidFill>
              <a:schemeClr val="tx1"/>
            </a:solidFill>
            <a:miter lim="800000"/>
            <a:headEnd/>
            <a:tailEnd/>
          </a:ln>
          <a:effectLst/>
        </p:spPr>
        <p:txBody>
          <a:bodyPr wrap="none"/>
          <a:lstStyle/>
          <a:p>
            <a:endParaRPr lang="en-US"/>
          </a:p>
        </p:txBody>
      </p:sp>
      <p:sp>
        <p:nvSpPr>
          <p:cNvPr id="125961" name="Line 9"/>
          <p:cNvSpPr>
            <a:spLocks noChangeShapeType="1"/>
          </p:cNvSpPr>
          <p:nvPr/>
        </p:nvSpPr>
        <p:spPr bwMode="auto">
          <a:xfrm>
            <a:off x="4953000" y="5043488"/>
            <a:ext cx="4267200" cy="0"/>
          </a:xfrm>
          <a:prstGeom prst="line">
            <a:avLst/>
          </a:prstGeom>
          <a:noFill/>
          <a:ln w="9525">
            <a:solidFill>
              <a:schemeClr val="tx1"/>
            </a:solidFill>
            <a:miter lim="800000"/>
            <a:headEnd/>
            <a:tailEnd/>
          </a:ln>
          <a:effectLst/>
        </p:spPr>
        <p:txBody>
          <a:bodyPr wrap="none"/>
          <a:lstStyle/>
          <a:p>
            <a:endParaRPr lang="en-US"/>
          </a:p>
        </p:txBody>
      </p:sp>
      <p:sp>
        <p:nvSpPr>
          <p:cNvPr id="125962" name="Text Box 10"/>
          <p:cNvSpPr txBox="1">
            <a:spLocks noChangeArrowheads="1"/>
          </p:cNvSpPr>
          <p:nvPr/>
        </p:nvSpPr>
        <p:spPr bwMode="auto">
          <a:xfrm>
            <a:off x="8458200" y="4837113"/>
            <a:ext cx="914400" cy="366712"/>
          </a:xfrm>
          <a:prstGeom prst="rect">
            <a:avLst/>
          </a:prstGeom>
          <a:noFill/>
          <a:ln w="9525">
            <a:noFill/>
            <a:miter lim="800000"/>
            <a:headEnd/>
            <a:tailEnd/>
          </a:ln>
          <a:effectLst>
            <a:outerShdw dist="35921" dir="2700000" algn="ctr" rotWithShape="0">
              <a:srgbClr val="000000"/>
            </a:outerShdw>
          </a:effectLst>
        </p:spPr>
        <p:txBody>
          <a:bodyPr>
            <a:spAutoFit/>
          </a:bodyPr>
          <a:lstStyle/>
          <a:p>
            <a:pPr>
              <a:spcBef>
                <a:spcPct val="50000"/>
              </a:spcBef>
            </a:pPr>
            <a:r>
              <a:rPr lang="en-US" sz="1800">
                <a:latin typeface="Arial" charset="0"/>
              </a:rPr>
              <a:t>50°F</a:t>
            </a:r>
          </a:p>
        </p:txBody>
      </p:sp>
      <p:sp>
        <p:nvSpPr>
          <p:cNvPr id="125963" name="Text Box 11"/>
          <p:cNvSpPr txBox="1">
            <a:spLocks noChangeArrowheads="1"/>
          </p:cNvSpPr>
          <p:nvPr/>
        </p:nvSpPr>
        <p:spPr bwMode="auto">
          <a:xfrm>
            <a:off x="6477000" y="6491288"/>
            <a:ext cx="1981200" cy="366712"/>
          </a:xfrm>
          <a:prstGeom prst="rect">
            <a:avLst/>
          </a:prstGeom>
          <a:noFill/>
          <a:ln w="9525">
            <a:noFill/>
            <a:miter lim="800000"/>
            <a:headEnd/>
            <a:tailEnd/>
          </a:ln>
          <a:effectLst>
            <a:outerShdw dist="35921" dir="2700000" algn="ctr" rotWithShape="0">
              <a:srgbClr val="000000"/>
            </a:outerShdw>
          </a:effectLst>
        </p:spPr>
        <p:txBody>
          <a:bodyPr>
            <a:spAutoFit/>
          </a:bodyPr>
          <a:lstStyle/>
          <a:p>
            <a:pPr>
              <a:spcBef>
                <a:spcPct val="50000"/>
              </a:spcBef>
            </a:pPr>
            <a:r>
              <a:rPr lang="en-US" sz="1800">
                <a:latin typeface="Arial" charset="0"/>
              </a:rPr>
              <a:t>pH 7.0</a:t>
            </a:r>
          </a:p>
        </p:txBody>
      </p:sp>
      <p:sp>
        <p:nvSpPr>
          <p:cNvPr id="125964" name="Text Box 12"/>
          <p:cNvSpPr txBox="1">
            <a:spLocks noChangeArrowheads="1"/>
          </p:cNvSpPr>
          <p:nvPr/>
        </p:nvSpPr>
        <p:spPr bwMode="auto">
          <a:xfrm>
            <a:off x="5029200" y="3976688"/>
            <a:ext cx="3886200" cy="1741487"/>
          </a:xfrm>
          <a:prstGeom prst="rect">
            <a:avLst/>
          </a:prstGeom>
          <a:noFill/>
          <a:ln w="9525">
            <a:noFill/>
            <a:miter lim="800000"/>
            <a:headEnd/>
            <a:tailEnd/>
          </a:ln>
          <a:effectLst>
            <a:outerShdw dist="35921" dir="2700000" algn="ctr" rotWithShape="0">
              <a:srgbClr val="000000"/>
            </a:outerShdw>
          </a:effectLst>
        </p:spPr>
        <p:txBody>
          <a:bodyPr>
            <a:spAutoFit/>
          </a:bodyPr>
          <a:lstStyle/>
          <a:p>
            <a:pPr>
              <a:spcBef>
                <a:spcPct val="50000"/>
              </a:spcBef>
              <a:tabLst>
                <a:tab pos="2176463" algn="l"/>
              </a:tabLst>
            </a:pPr>
            <a:r>
              <a:rPr lang="en-US" sz="1800">
                <a:latin typeface="Arial" charset="0"/>
              </a:rPr>
              <a:t>Denitrification	</a:t>
            </a:r>
            <a:r>
              <a:rPr lang="en-US" sz="1800">
                <a:solidFill>
                  <a:srgbClr val="FFFFFF"/>
                </a:solidFill>
                <a:latin typeface="Arial" charset="0"/>
              </a:rPr>
              <a:t>Leaching</a:t>
            </a:r>
            <a:br>
              <a:rPr lang="en-US" sz="1800">
                <a:solidFill>
                  <a:srgbClr val="FFFFFF"/>
                </a:solidFill>
                <a:latin typeface="Arial" charset="0"/>
              </a:rPr>
            </a:br>
            <a:r>
              <a:rPr lang="en-US" sz="1800">
                <a:solidFill>
                  <a:srgbClr val="FFFFFF"/>
                </a:solidFill>
                <a:latin typeface="Arial" charset="0"/>
              </a:rPr>
              <a:t>Leaching</a:t>
            </a:r>
            <a:r>
              <a:rPr lang="en-US" sz="1800">
                <a:latin typeface="Arial" charset="0"/>
              </a:rPr>
              <a:t>	</a:t>
            </a:r>
            <a:r>
              <a:rPr lang="en-US" sz="1800">
                <a:solidFill>
                  <a:srgbClr val="FFFF00"/>
                </a:solidFill>
                <a:latin typeface="Arial" charset="0"/>
              </a:rPr>
              <a:t>Volatilization</a:t>
            </a:r>
            <a:r>
              <a:rPr lang="en-US" sz="1800">
                <a:latin typeface="Arial" charset="0"/>
              </a:rPr>
              <a:t/>
            </a:r>
            <a:br>
              <a:rPr lang="en-US" sz="1800">
                <a:latin typeface="Arial" charset="0"/>
              </a:rPr>
            </a:br>
            <a:r>
              <a:rPr lang="en-US" sz="1800">
                <a:latin typeface="Arial" charset="0"/>
              </a:rPr>
              <a:t>Nitrification	Nitrification</a:t>
            </a:r>
          </a:p>
          <a:p>
            <a:pPr>
              <a:spcBef>
                <a:spcPct val="50000"/>
              </a:spcBef>
              <a:tabLst>
                <a:tab pos="2176463" algn="l"/>
              </a:tabLst>
            </a:pPr>
            <a:endParaRPr lang="en-US" sz="1800">
              <a:latin typeface="Arial" charset="0"/>
            </a:endParaRPr>
          </a:p>
          <a:p>
            <a:pPr>
              <a:spcBef>
                <a:spcPct val="50000"/>
              </a:spcBef>
              <a:tabLst>
                <a:tab pos="2176463" algn="l"/>
              </a:tabLst>
            </a:pPr>
            <a:r>
              <a:rPr lang="en-US" sz="1800">
                <a:solidFill>
                  <a:srgbClr val="FFFFFF"/>
                </a:solidFill>
                <a:latin typeface="Arial" charset="0"/>
              </a:rPr>
              <a:t>Leaching</a:t>
            </a:r>
            <a:r>
              <a:rPr lang="en-US" sz="1800">
                <a:latin typeface="Arial" charset="0"/>
              </a:rPr>
              <a:t>	</a:t>
            </a:r>
            <a:r>
              <a:rPr lang="en-US" sz="1800">
                <a:solidFill>
                  <a:srgbClr val="FFFFFF"/>
                </a:solidFill>
                <a:latin typeface="Arial" charset="0"/>
              </a:rPr>
              <a:t>Leaching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25958"/>
                                        </p:tgtEl>
                                        <p:attrNameLst>
                                          <p:attrName>style.visibility</p:attrName>
                                        </p:attrNameLst>
                                      </p:cBhvr>
                                      <p:to>
                                        <p:strVal val="visible"/>
                                      </p:to>
                                    </p:set>
                                    <p:animEffect transition="in" filter="dissolve">
                                      <p:cBhvr>
                                        <p:cTn id="7" dur="500"/>
                                        <p:tgtEl>
                                          <p:spTgt spid="125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US"/>
              <a:t>Thief #2 Nitrate Leaching</a:t>
            </a:r>
          </a:p>
        </p:txBody>
      </p:sp>
      <p:sp>
        <p:nvSpPr>
          <p:cNvPr id="128003" name="Rectangle 3"/>
          <p:cNvSpPr>
            <a:spLocks noGrp="1" noChangeArrowheads="1"/>
          </p:cNvSpPr>
          <p:nvPr>
            <p:ph type="body" idx="1"/>
          </p:nvPr>
        </p:nvSpPr>
        <p:spPr/>
        <p:txBody>
          <a:bodyPr/>
          <a:lstStyle/>
          <a:p>
            <a:r>
              <a:rPr lang="en-US" dirty="0"/>
              <a:t>Usually takes place in the winter</a:t>
            </a:r>
          </a:p>
          <a:p>
            <a:pPr lvl="1"/>
            <a:r>
              <a:rPr lang="en-US" dirty="0"/>
              <a:t>Excess N applied in-season that is not used</a:t>
            </a:r>
          </a:p>
          <a:p>
            <a:pPr lvl="1"/>
            <a:r>
              <a:rPr lang="en-US" dirty="0"/>
              <a:t>Temperatures below 50°F (microbial pools not active)</a:t>
            </a:r>
          </a:p>
          <a:p>
            <a:pPr lvl="1"/>
            <a:endParaRPr lang="en-US" dirty="0"/>
          </a:p>
        </p:txBody>
      </p:sp>
      <p:pic>
        <p:nvPicPr>
          <p:cNvPr id="128004" name="Picture 4" descr="MMj02829930000[1]"/>
          <p:cNvPicPr>
            <a:picLocks noChangeAspect="1" noChangeArrowheads="1" noCrop="1"/>
          </p:cNvPicPr>
          <p:nvPr/>
        </p:nvPicPr>
        <p:blipFill>
          <a:blip r:embed="rId3"/>
          <a:srcRect/>
          <a:stretch>
            <a:fillRect/>
          </a:stretch>
        </p:blipFill>
        <p:spPr bwMode="auto">
          <a:xfrm>
            <a:off x="7772400" y="1066800"/>
            <a:ext cx="1219200" cy="1219200"/>
          </a:xfrm>
          <a:prstGeom prst="rect">
            <a:avLst/>
          </a:prstGeom>
          <a:noFill/>
        </p:spPr>
      </p:pic>
      <p:sp>
        <p:nvSpPr>
          <p:cNvPr id="128005" name="Rectangle 5"/>
          <p:cNvSpPr>
            <a:spLocks noChangeArrowheads="1"/>
          </p:cNvSpPr>
          <p:nvPr/>
        </p:nvSpPr>
        <p:spPr bwMode="auto">
          <a:xfrm>
            <a:off x="1447800" y="3810000"/>
            <a:ext cx="4191000" cy="25908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28006" name="Line 6"/>
          <p:cNvSpPr>
            <a:spLocks noChangeShapeType="1"/>
          </p:cNvSpPr>
          <p:nvPr/>
        </p:nvSpPr>
        <p:spPr bwMode="auto">
          <a:xfrm>
            <a:off x="3505200" y="3810000"/>
            <a:ext cx="0" cy="2590800"/>
          </a:xfrm>
          <a:prstGeom prst="line">
            <a:avLst/>
          </a:prstGeom>
          <a:noFill/>
          <a:ln w="9525">
            <a:solidFill>
              <a:schemeClr val="tx1"/>
            </a:solidFill>
            <a:miter lim="800000"/>
            <a:headEnd/>
            <a:tailEnd/>
          </a:ln>
          <a:effectLst/>
        </p:spPr>
        <p:txBody>
          <a:bodyPr wrap="none"/>
          <a:lstStyle/>
          <a:p>
            <a:endParaRPr lang="en-US"/>
          </a:p>
        </p:txBody>
      </p:sp>
      <p:sp>
        <p:nvSpPr>
          <p:cNvPr id="128007" name="Line 7"/>
          <p:cNvSpPr>
            <a:spLocks noChangeShapeType="1"/>
          </p:cNvSpPr>
          <p:nvPr/>
        </p:nvSpPr>
        <p:spPr bwMode="auto">
          <a:xfrm>
            <a:off x="1393825" y="5029200"/>
            <a:ext cx="4267200" cy="0"/>
          </a:xfrm>
          <a:prstGeom prst="line">
            <a:avLst/>
          </a:prstGeom>
          <a:noFill/>
          <a:ln w="9525">
            <a:solidFill>
              <a:schemeClr val="tx1"/>
            </a:solidFill>
            <a:miter lim="800000"/>
            <a:headEnd/>
            <a:tailEnd/>
          </a:ln>
          <a:effectLst/>
        </p:spPr>
        <p:txBody>
          <a:bodyPr wrap="none"/>
          <a:lstStyle/>
          <a:p>
            <a:endParaRPr lang="en-US"/>
          </a:p>
        </p:txBody>
      </p:sp>
      <p:sp>
        <p:nvSpPr>
          <p:cNvPr id="128008" name="Text Box 8"/>
          <p:cNvSpPr txBox="1">
            <a:spLocks noChangeArrowheads="1"/>
          </p:cNvSpPr>
          <p:nvPr/>
        </p:nvSpPr>
        <p:spPr bwMode="auto">
          <a:xfrm>
            <a:off x="5867400" y="4800600"/>
            <a:ext cx="914400" cy="366713"/>
          </a:xfrm>
          <a:prstGeom prst="rect">
            <a:avLst/>
          </a:prstGeom>
          <a:noFill/>
          <a:ln w="9525">
            <a:noFill/>
            <a:miter lim="800000"/>
            <a:headEnd/>
            <a:tailEnd/>
          </a:ln>
          <a:effectLst>
            <a:outerShdw dist="35921" dir="2700000" algn="ctr" rotWithShape="0">
              <a:srgbClr val="000000"/>
            </a:outerShdw>
          </a:effectLst>
        </p:spPr>
        <p:txBody>
          <a:bodyPr>
            <a:spAutoFit/>
          </a:bodyPr>
          <a:lstStyle/>
          <a:p>
            <a:pPr>
              <a:spcBef>
                <a:spcPct val="50000"/>
              </a:spcBef>
            </a:pPr>
            <a:r>
              <a:rPr lang="en-US" sz="1800">
                <a:latin typeface="Arial" charset="0"/>
              </a:rPr>
              <a:t>50°F</a:t>
            </a:r>
          </a:p>
        </p:txBody>
      </p:sp>
      <p:sp>
        <p:nvSpPr>
          <p:cNvPr id="128009" name="Text Box 9"/>
          <p:cNvSpPr txBox="1">
            <a:spLocks noChangeArrowheads="1"/>
          </p:cNvSpPr>
          <p:nvPr/>
        </p:nvSpPr>
        <p:spPr bwMode="auto">
          <a:xfrm>
            <a:off x="3048000" y="6400800"/>
            <a:ext cx="1143000" cy="366713"/>
          </a:xfrm>
          <a:prstGeom prst="rect">
            <a:avLst/>
          </a:prstGeom>
          <a:noFill/>
          <a:ln w="9525">
            <a:noFill/>
            <a:miter lim="800000"/>
            <a:headEnd/>
            <a:tailEnd/>
          </a:ln>
          <a:effectLst>
            <a:outerShdw dist="35921" dir="2700000" algn="ctr" rotWithShape="0">
              <a:srgbClr val="000000"/>
            </a:outerShdw>
          </a:effectLst>
        </p:spPr>
        <p:txBody>
          <a:bodyPr>
            <a:spAutoFit/>
          </a:bodyPr>
          <a:lstStyle/>
          <a:p>
            <a:pPr>
              <a:spcBef>
                <a:spcPct val="50000"/>
              </a:spcBef>
            </a:pPr>
            <a:r>
              <a:rPr lang="en-US" sz="1800">
                <a:latin typeface="Arial" charset="0"/>
              </a:rPr>
              <a:t>pH 7.0</a:t>
            </a:r>
          </a:p>
        </p:txBody>
      </p:sp>
      <p:sp>
        <p:nvSpPr>
          <p:cNvPr id="128010" name="Text Box 10"/>
          <p:cNvSpPr txBox="1">
            <a:spLocks noChangeArrowheads="1"/>
          </p:cNvSpPr>
          <p:nvPr/>
        </p:nvSpPr>
        <p:spPr bwMode="auto">
          <a:xfrm>
            <a:off x="1524000" y="3962400"/>
            <a:ext cx="3886200" cy="1741488"/>
          </a:xfrm>
          <a:prstGeom prst="rect">
            <a:avLst/>
          </a:prstGeom>
          <a:noFill/>
          <a:ln w="9525">
            <a:noFill/>
            <a:miter lim="800000"/>
            <a:headEnd/>
            <a:tailEnd/>
          </a:ln>
          <a:effectLst>
            <a:outerShdw dist="35921" dir="2700000" algn="ctr" rotWithShape="0">
              <a:srgbClr val="000000"/>
            </a:outerShdw>
          </a:effectLst>
        </p:spPr>
        <p:txBody>
          <a:bodyPr>
            <a:spAutoFit/>
          </a:bodyPr>
          <a:lstStyle/>
          <a:p>
            <a:pPr>
              <a:spcBef>
                <a:spcPct val="50000"/>
              </a:spcBef>
              <a:tabLst>
                <a:tab pos="2176463" algn="l"/>
              </a:tabLst>
            </a:pPr>
            <a:r>
              <a:rPr lang="en-US" sz="1800">
                <a:latin typeface="Arial" charset="0"/>
              </a:rPr>
              <a:t>Denitrification	</a:t>
            </a:r>
            <a:r>
              <a:rPr lang="en-US" sz="1800">
                <a:solidFill>
                  <a:srgbClr val="FFFF00"/>
                </a:solidFill>
                <a:latin typeface="Arial" charset="0"/>
              </a:rPr>
              <a:t>Leaching</a:t>
            </a:r>
            <a:r>
              <a:rPr lang="en-US" sz="1800">
                <a:latin typeface="Arial" charset="0"/>
              </a:rPr>
              <a:t/>
            </a:r>
            <a:br>
              <a:rPr lang="en-US" sz="1800">
                <a:latin typeface="Arial" charset="0"/>
              </a:rPr>
            </a:br>
            <a:r>
              <a:rPr lang="en-US" sz="1800">
                <a:solidFill>
                  <a:srgbClr val="FFFF00"/>
                </a:solidFill>
                <a:latin typeface="Arial" charset="0"/>
              </a:rPr>
              <a:t>Leaching</a:t>
            </a:r>
            <a:r>
              <a:rPr lang="en-US" sz="1800">
                <a:latin typeface="Arial" charset="0"/>
              </a:rPr>
              <a:t>	Volatilization</a:t>
            </a:r>
            <a:br>
              <a:rPr lang="en-US" sz="1800">
                <a:latin typeface="Arial" charset="0"/>
              </a:rPr>
            </a:br>
            <a:r>
              <a:rPr lang="en-US" sz="1800">
                <a:latin typeface="Arial" charset="0"/>
              </a:rPr>
              <a:t>Nitrification	Nitrification</a:t>
            </a:r>
          </a:p>
          <a:p>
            <a:pPr>
              <a:spcBef>
                <a:spcPct val="50000"/>
              </a:spcBef>
              <a:tabLst>
                <a:tab pos="2176463" algn="l"/>
              </a:tabLst>
            </a:pPr>
            <a:endParaRPr lang="en-US" sz="1800">
              <a:latin typeface="Arial" charset="0"/>
            </a:endParaRPr>
          </a:p>
          <a:p>
            <a:pPr>
              <a:spcBef>
                <a:spcPct val="50000"/>
              </a:spcBef>
              <a:tabLst>
                <a:tab pos="2176463" algn="l"/>
              </a:tabLst>
            </a:pPr>
            <a:r>
              <a:rPr lang="en-US" sz="1800">
                <a:solidFill>
                  <a:srgbClr val="FFFF00"/>
                </a:solidFill>
                <a:latin typeface="Arial" charset="0"/>
              </a:rPr>
              <a:t>Leaching</a:t>
            </a:r>
            <a:r>
              <a:rPr lang="en-US" sz="1800">
                <a:latin typeface="Arial" charset="0"/>
              </a:rPr>
              <a:t>	</a:t>
            </a:r>
            <a:r>
              <a:rPr lang="en-US" sz="1800">
                <a:solidFill>
                  <a:srgbClr val="FFFF00"/>
                </a:solidFill>
                <a:latin typeface="Arial" charset="0"/>
              </a:rPr>
              <a:t>Leaching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28004"/>
                                        </p:tgtEl>
                                        <p:attrNameLst>
                                          <p:attrName>style.visibility</p:attrName>
                                        </p:attrNameLst>
                                      </p:cBhvr>
                                      <p:to>
                                        <p:strVal val="visible"/>
                                      </p:to>
                                    </p:set>
                                    <p:animEffect transition="in" filter="dissolve">
                                      <p:cBhvr>
                                        <p:cTn id="7" dur="500"/>
                                        <p:tgtEl>
                                          <p:spTgt spid="1280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en-US"/>
              <a:t>Population and Food Production</a:t>
            </a:r>
          </a:p>
        </p:txBody>
      </p:sp>
      <p:sp>
        <p:nvSpPr>
          <p:cNvPr id="164867" name="Rectangle 3"/>
          <p:cNvSpPr>
            <a:spLocks noGrp="1" noChangeArrowheads="1"/>
          </p:cNvSpPr>
          <p:nvPr>
            <p:ph type="body" idx="1"/>
          </p:nvPr>
        </p:nvSpPr>
        <p:spPr/>
        <p:txBody>
          <a:bodyPr/>
          <a:lstStyle/>
          <a:p>
            <a:r>
              <a:rPr lang="en-US"/>
              <a:t>Increasing population needing to be fed will fuel interest in finding and developing new practices to improve food production</a:t>
            </a:r>
          </a:p>
          <a:p>
            <a:r>
              <a:rPr lang="en-US"/>
              <a:t>Interest in improved soil nutrient management today as world population grows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455613" y="-304800"/>
            <a:ext cx="8226425" cy="1143000"/>
          </a:xfrm>
        </p:spPr>
        <p:txBody>
          <a:bodyPr/>
          <a:lstStyle/>
          <a:p>
            <a:r>
              <a:rPr lang="en-US"/>
              <a:t>Thief #3, Denitrification</a:t>
            </a:r>
          </a:p>
        </p:txBody>
      </p:sp>
      <p:pic>
        <p:nvPicPr>
          <p:cNvPr id="130051" name="Picture 3" descr="denitrification"/>
          <p:cNvPicPr>
            <a:picLocks noChangeAspect="1" noChangeArrowheads="1"/>
          </p:cNvPicPr>
          <p:nvPr/>
        </p:nvPicPr>
        <p:blipFill>
          <a:blip r:embed="rId3"/>
          <a:srcRect/>
          <a:stretch>
            <a:fillRect/>
          </a:stretch>
        </p:blipFill>
        <p:spPr bwMode="auto">
          <a:xfrm>
            <a:off x="4267200" y="609600"/>
            <a:ext cx="4213225" cy="6019800"/>
          </a:xfrm>
          <a:prstGeom prst="rect">
            <a:avLst/>
          </a:prstGeom>
          <a:noFill/>
          <a:ln w="19050">
            <a:solidFill>
              <a:srgbClr val="FF9900"/>
            </a:solidFill>
            <a:miter lim="800000"/>
            <a:headEnd/>
            <a:tailEnd/>
          </a:ln>
        </p:spPr>
      </p:pic>
      <p:sp>
        <p:nvSpPr>
          <p:cNvPr id="130052" name="Text Box 4"/>
          <p:cNvSpPr txBox="1">
            <a:spLocks noChangeArrowheads="1"/>
          </p:cNvSpPr>
          <p:nvPr/>
        </p:nvSpPr>
        <p:spPr bwMode="auto">
          <a:xfrm>
            <a:off x="4343400" y="838200"/>
            <a:ext cx="2819400" cy="336550"/>
          </a:xfrm>
          <a:prstGeom prst="rect">
            <a:avLst/>
          </a:prstGeom>
          <a:noFill/>
          <a:ln w="9525">
            <a:noFill/>
            <a:miter lim="800000"/>
            <a:headEnd/>
            <a:tailEnd/>
          </a:ln>
          <a:effectLst/>
        </p:spPr>
        <p:txBody>
          <a:bodyPr>
            <a:spAutoFit/>
          </a:bodyPr>
          <a:lstStyle/>
          <a:p>
            <a:pPr eaLnBrk="1" hangingPunct="1">
              <a:spcBef>
                <a:spcPct val="50000"/>
              </a:spcBef>
            </a:pPr>
            <a:r>
              <a:rPr lang="en-US" sz="1600">
                <a:solidFill>
                  <a:srgbClr val="000000"/>
                </a:solidFill>
                <a:latin typeface="Times New Roman" pitchFamily="18" charset="0"/>
              </a:rPr>
              <a:t>Burford and Bremner, 1975</a:t>
            </a:r>
          </a:p>
        </p:txBody>
      </p:sp>
      <p:pic>
        <p:nvPicPr>
          <p:cNvPr id="130053" name="Picture 5" descr="MMj02829930000[1]"/>
          <p:cNvPicPr>
            <a:picLocks noChangeAspect="1" noChangeArrowheads="1" noCrop="1"/>
          </p:cNvPicPr>
          <p:nvPr/>
        </p:nvPicPr>
        <p:blipFill>
          <a:blip r:embed="rId4"/>
          <a:srcRect/>
          <a:stretch>
            <a:fillRect/>
          </a:stretch>
        </p:blipFill>
        <p:spPr bwMode="auto">
          <a:xfrm>
            <a:off x="3505200" y="1219200"/>
            <a:ext cx="1219200" cy="1219200"/>
          </a:xfrm>
          <a:prstGeom prst="rect">
            <a:avLst/>
          </a:prstGeom>
          <a:noFill/>
        </p:spPr>
      </p:pic>
      <p:sp>
        <p:nvSpPr>
          <p:cNvPr id="130054" name="Rectangle 6"/>
          <p:cNvSpPr>
            <a:spLocks noChangeArrowheads="1"/>
          </p:cNvSpPr>
          <p:nvPr/>
        </p:nvSpPr>
        <p:spPr bwMode="auto">
          <a:xfrm>
            <a:off x="457200" y="3581400"/>
            <a:ext cx="4191000" cy="25908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30055" name="Line 7"/>
          <p:cNvSpPr>
            <a:spLocks noChangeShapeType="1"/>
          </p:cNvSpPr>
          <p:nvPr/>
        </p:nvSpPr>
        <p:spPr bwMode="auto">
          <a:xfrm>
            <a:off x="2514600" y="3581400"/>
            <a:ext cx="0" cy="2590800"/>
          </a:xfrm>
          <a:prstGeom prst="line">
            <a:avLst/>
          </a:prstGeom>
          <a:noFill/>
          <a:ln w="9525">
            <a:solidFill>
              <a:schemeClr val="tx1"/>
            </a:solidFill>
            <a:miter lim="800000"/>
            <a:headEnd/>
            <a:tailEnd/>
          </a:ln>
          <a:effectLst/>
        </p:spPr>
        <p:txBody>
          <a:bodyPr wrap="none"/>
          <a:lstStyle/>
          <a:p>
            <a:endParaRPr lang="en-US"/>
          </a:p>
        </p:txBody>
      </p:sp>
      <p:sp>
        <p:nvSpPr>
          <p:cNvPr id="130056" name="Line 8"/>
          <p:cNvSpPr>
            <a:spLocks noChangeShapeType="1"/>
          </p:cNvSpPr>
          <p:nvPr/>
        </p:nvSpPr>
        <p:spPr bwMode="auto">
          <a:xfrm>
            <a:off x="457200" y="4800600"/>
            <a:ext cx="4267200" cy="0"/>
          </a:xfrm>
          <a:prstGeom prst="line">
            <a:avLst/>
          </a:prstGeom>
          <a:noFill/>
          <a:ln w="9525">
            <a:solidFill>
              <a:schemeClr val="tx1"/>
            </a:solidFill>
            <a:miter lim="800000"/>
            <a:headEnd/>
            <a:tailEnd/>
          </a:ln>
          <a:effectLst/>
        </p:spPr>
        <p:txBody>
          <a:bodyPr wrap="none"/>
          <a:lstStyle/>
          <a:p>
            <a:endParaRPr lang="en-US"/>
          </a:p>
        </p:txBody>
      </p:sp>
      <p:sp>
        <p:nvSpPr>
          <p:cNvPr id="130057" name="Text Box 9"/>
          <p:cNvSpPr txBox="1">
            <a:spLocks noChangeArrowheads="1"/>
          </p:cNvSpPr>
          <p:nvPr/>
        </p:nvSpPr>
        <p:spPr bwMode="auto">
          <a:xfrm>
            <a:off x="3962400" y="4606925"/>
            <a:ext cx="914400" cy="366713"/>
          </a:xfrm>
          <a:prstGeom prst="rect">
            <a:avLst/>
          </a:prstGeom>
          <a:noFill/>
          <a:ln w="9525">
            <a:noFill/>
            <a:miter lim="800000"/>
            <a:headEnd/>
            <a:tailEnd/>
          </a:ln>
          <a:effectLst>
            <a:outerShdw dist="35921" dir="2700000" algn="ctr" rotWithShape="0">
              <a:srgbClr val="000000"/>
            </a:outerShdw>
          </a:effectLst>
        </p:spPr>
        <p:txBody>
          <a:bodyPr>
            <a:spAutoFit/>
          </a:bodyPr>
          <a:lstStyle/>
          <a:p>
            <a:pPr>
              <a:spcBef>
                <a:spcPct val="50000"/>
              </a:spcBef>
            </a:pPr>
            <a:r>
              <a:rPr lang="en-US" sz="1800">
                <a:latin typeface="Arial" charset="0"/>
              </a:rPr>
              <a:t>50°F</a:t>
            </a:r>
          </a:p>
        </p:txBody>
      </p:sp>
      <p:sp>
        <p:nvSpPr>
          <p:cNvPr id="130058" name="Text Box 10"/>
          <p:cNvSpPr txBox="1">
            <a:spLocks noChangeArrowheads="1"/>
          </p:cNvSpPr>
          <p:nvPr/>
        </p:nvSpPr>
        <p:spPr bwMode="auto">
          <a:xfrm>
            <a:off x="1981200" y="6248400"/>
            <a:ext cx="1981200" cy="366713"/>
          </a:xfrm>
          <a:prstGeom prst="rect">
            <a:avLst/>
          </a:prstGeom>
          <a:noFill/>
          <a:ln w="9525">
            <a:noFill/>
            <a:miter lim="800000"/>
            <a:headEnd/>
            <a:tailEnd/>
          </a:ln>
          <a:effectLst>
            <a:outerShdw dist="35921" dir="2700000" algn="ctr" rotWithShape="0">
              <a:srgbClr val="000000"/>
            </a:outerShdw>
          </a:effectLst>
        </p:spPr>
        <p:txBody>
          <a:bodyPr>
            <a:spAutoFit/>
          </a:bodyPr>
          <a:lstStyle/>
          <a:p>
            <a:pPr>
              <a:spcBef>
                <a:spcPct val="50000"/>
              </a:spcBef>
            </a:pPr>
            <a:r>
              <a:rPr lang="en-US" sz="1800">
                <a:latin typeface="Arial" charset="0"/>
              </a:rPr>
              <a:t>pH 7.0</a:t>
            </a:r>
          </a:p>
        </p:txBody>
      </p:sp>
      <p:sp>
        <p:nvSpPr>
          <p:cNvPr id="130059" name="Text Box 11"/>
          <p:cNvSpPr txBox="1">
            <a:spLocks noChangeArrowheads="1"/>
          </p:cNvSpPr>
          <p:nvPr/>
        </p:nvSpPr>
        <p:spPr bwMode="auto">
          <a:xfrm>
            <a:off x="533400" y="3733800"/>
            <a:ext cx="3886200" cy="1741488"/>
          </a:xfrm>
          <a:prstGeom prst="rect">
            <a:avLst/>
          </a:prstGeom>
          <a:noFill/>
          <a:ln w="9525">
            <a:noFill/>
            <a:miter lim="800000"/>
            <a:headEnd/>
            <a:tailEnd/>
          </a:ln>
          <a:effectLst>
            <a:outerShdw dist="35921" dir="2700000" algn="ctr" rotWithShape="0">
              <a:srgbClr val="000000"/>
            </a:outerShdw>
          </a:effectLst>
        </p:spPr>
        <p:txBody>
          <a:bodyPr>
            <a:spAutoFit/>
          </a:bodyPr>
          <a:lstStyle/>
          <a:p>
            <a:pPr>
              <a:spcBef>
                <a:spcPct val="50000"/>
              </a:spcBef>
              <a:tabLst>
                <a:tab pos="2176463" algn="l"/>
              </a:tabLst>
            </a:pPr>
            <a:r>
              <a:rPr lang="en-US" sz="1800" dirty="0" err="1">
                <a:solidFill>
                  <a:srgbClr val="FFFF00"/>
                </a:solidFill>
                <a:latin typeface="Arial" charset="0"/>
              </a:rPr>
              <a:t>Denitrification</a:t>
            </a:r>
            <a:r>
              <a:rPr lang="en-US" sz="1800" dirty="0">
                <a:latin typeface="Arial" charset="0"/>
              </a:rPr>
              <a:t>	</a:t>
            </a:r>
            <a:r>
              <a:rPr lang="en-US" sz="1800" dirty="0">
                <a:solidFill>
                  <a:srgbClr val="FFFFFF"/>
                </a:solidFill>
                <a:latin typeface="Arial" charset="0"/>
              </a:rPr>
              <a:t>Leaching</a:t>
            </a:r>
            <a:br>
              <a:rPr lang="en-US" sz="1800" dirty="0">
                <a:solidFill>
                  <a:srgbClr val="FFFFFF"/>
                </a:solidFill>
                <a:latin typeface="Arial" charset="0"/>
              </a:rPr>
            </a:br>
            <a:r>
              <a:rPr lang="en-US" sz="1800" dirty="0">
                <a:solidFill>
                  <a:srgbClr val="FFFFFF"/>
                </a:solidFill>
                <a:latin typeface="Arial" charset="0"/>
              </a:rPr>
              <a:t>Leaching	Volatilization</a:t>
            </a:r>
            <a:br>
              <a:rPr lang="en-US" sz="1800" dirty="0">
                <a:solidFill>
                  <a:srgbClr val="FFFFFF"/>
                </a:solidFill>
                <a:latin typeface="Arial" charset="0"/>
              </a:rPr>
            </a:br>
            <a:r>
              <a:rPr lang="en-US" sz="1800" dirty="0">
                <a:solidFill>
                  <a:srgbClr val="FFFFFF"/>
                </a:solidFill>
                <a:latin typeface="Arial" charset="0"/>
              </a:rPr>
              <a:t>Nitrification</a:t>
            </a:r>
            <a:r>
              <a:rPr lang="en-US" sz="1800" dirty="0">
                <a:latin typeface="Arial" charset="0"/>
              </a:rPr>
              <a:t>	</a:t>
            </a:r>
            <a:r>
              <a:rPr lang="en-US" sz="1800" dirty="0" err="1">
                <a:latin typeface="Arial" charset="0"/>
              </a:rPr>
              <a:t>Nitrification</a:t>
            </a:r>
            <a:endParaRPr lang="en-US" sz="1800" dirty="0">
              <a:latin typeface="Arial" charset="0"/>
            </a:endParaRPr>
          </a:p>
          <a:p>
            <a:pPr>
              <a:spcBef>
                <a:spcPct val="50000"/>
              </a:spcBef>
              <a:tabLst>
                <a:tab pos="2176463" algn="l"/>
              </a:tabLst>
            </a:pPr>
            <a:endParaRPr lang="en-US" sz="1800" dirty="0">
              <a:latin typeface="Arial" charset="0"/>
            </a:endParaRPr>
          </a:p>
          <a:p>
            <a:pPr>
              <a:spcBef>
                <a:spcPct val="50000"/>
              </a:spcBef>
              <a:tabLst>
                <a:tab pos="2176463" algn="l"/>
              </a:tabLst>
            </a:pPr>
            <a:r>
              <a:rPr lang="en-US" sz="1800" dirty="0">
                <a:solidFill>
                  <a:srgbClr val="FFFFFF"/>
                </a:solidFill>
                <a:latin typeface="Arial" charset="0"/>
              </a:rPr>
              <a:t>Leaching</a:t>
            </a:r>
            <a:r>
              <a:rPr lang="en-US" sz="1800" dirty="0">
                <a:latin typeface="Arial" charset="0"/>
              </a:rPr>
              <a:t>	</a:t>
            </a:r>
            <a:r>
              <a:rPr lang="en-US" sz="1800" dirty="0" err="1">
                <a:solidFill>
                  <a:srgbClr val="FFFFFF"/>
                </a:solidFill>
                <a:latin typeface="Arial" charset="0"/>
              </a:rPr>
              <a:t>Leaching</a:t>
            </a:r>
            <a:endParaRPr lang="en-US" sz="1800" dirty="0">
              <a:solidFill>
                <a:srgbClr val="FFFFFF"/>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30053"/>
                                        </p:tgtEl>
                                        <p:attrNameLst>
                                          <p:attrName>style.visibility</p:attrName>
                                        </p:attrNameLst>
                                      </p:cBhvr>
                                      <p:to>
                                        <p:strVal val="visible"/>
                                      </p:to>
                                    </p:set>
                                    <p:animEffect transition="in" filter="dissolve">
                                      <p:cBhvr>
                                        <p:cTn id="7" dur="500"/>
                                        <p:tgtEl>
                                          <p:spTgt spid="130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Freeform 2"/>
          <p:cNvSpPr>
            <a:spLocks/>
          </p:cNvSpPr>
          <p:nvPr/>
        </p:nvSpPr>
        <p:spPr bwMode="auto">
          <a:xfrm>
            <a:off x="2444750" y="1128713"/>
            <a:ext cx="4332288" cy="3757612"/>
          </a:xfrm>
          <a:custGeom>
            <a:avLst/>
            <a:gdLst/>
            <a:ahLst/>
            <a:cxnLst>
              <a:cxn ang="0">
                <a:pos x="0" y="0"/>
              </a:cxn>
              <a:cxn ang="0">
                <a:pos x="0" y="2366"/>
              </a:cxn>
              <a:cxn ang="0">
                <a:pos x="3070" y="2366"/>
              </a:cxn>
              <a:cxn ang="0">
                <a:pos x="3070" y="0"/>
              </a:cxn>
              <a:cxn ang="0">
                <a:pos x="0" y="0"/>
              </a:cxn>
            </a:cxnLst>
            <a:rect l="0" t="0" r="r" b="b"/>
            <a:pathLst>
              <a:path w="3071" h="2367">
                <a:moveTo>
                  <a:pt x="0" y="0"/>
                </a:moveTo>
                <a:lnTo>
                  <a:pt x="0" y="2366"/>
                </a:lnTo>
                <a:lnTo>
                  <a:pt x="3070" y="2366"/>
                </a:lnTo>
                <a:lnTo>
                  <a:pt x="3070" y="0"/>
                </a:lnTo>
                <a:lnTo>
                  <a:pt x="0" y="0"/>
                </a:lnTo>
              </a:path>
            </a:pathLst>
          </a:custGeom>
          <a:noFill/>
          <a:ln w="25400" cap="rnd" cmpd="sng">
            <a:solidFill>
              <a:schemeClr val="tx1"/>
            </a:solidFill>
            <a:prstDash val="solid"/>
            <a:round/>
            <a:headEnd/>
            <a:tailEnd/>
          </a:ln>
          <a:effectLst>
            <a:outerShdw dist="17961" dir="2700000" algn="ctr" rotWithShape="0">
              <a:schemeClr val="bg2"/>
            </a:outerShdw>
          </a:effectLst>
        </p:spPr>
        <p:txBody>
          <a:bodyPr/>
          <a:lstStyle/>
          <a:p>
            <a:endParaRPr lang="en-US"/>
          </a:p>
        </p:txBody>
      </p:sp>
      <p:sp>
        <p:nvSpPr>
          <p:cNvPr id="134147" name="Freeform 3"/>
          <p:cNvSpPr>
            <a:spLocks/>
          </p:cNvSpPr>
          <p:nvPr/>
        </p:nvSpPr>
        <p:spPr bwMode="auto">
          <a:xfrm>
            <a:off x="2444750" y="2695575"/>
            <a:ext cx="3876675" cy="436563"/>
          </a:xfrm>
          <a:custGeom>
            <a:avLst/>
            <a:gdLst/>
            <a:ahLst/>
            <a:cxnLst>
              <a:cxn ang="0">
                <a:pos x="0" y="274"/>
              </a:cxn>
              <a:cxn ang="0">
                <a:pos x="688" y="238"/>
              </a:cxn>
              <a:cxn ang="0">
                <a:pos x="1379" y="158"/>
              </a:cxn>
              <a:cxn ang="0">
                <a:pos x="2054" y="158"/>
              </a:cxn>
              <a:cxn ang="0">
                <a:pos x="2747" y="0"/>
              </a:cxn>
            </a:cxnLst>
            <a:rect l="0" t="0" r="r" b="b"/>
            <a:pathLst>
              <a:path w="2748" h="275">
                <a:moveTo>
                  <a:pt x="0" y="274"/>
                </a:moveTo>
                <a:lnTo>
                  <a:pt x="688" y="238"/>
                </a:lnTo>
                <a:lnTo>
                  <a:pt x="1379" y="158"/>
                </a:lnTo>
                <a:lnTo>
                  <a:pt x="2054" y="158"/>
                </a:lnTo>
                <a:lnTo>
                  <a:pt x="2747" y="0"/>
                </a:lnTo>
              </a:path>
            </a:pathLst>
          </a:custGeom>
          <a:noFill/>
          <a:ln w="25400" cap="rnd" cmpd="sng">
            <a:solidFill>
              <a:srgbClr val="FF3300"/>
            </a:solidFill>
            <a:prstDash val="solid"/>
            <a:round/>
            <a:headEnd type="none" w="sm" len="sm"/>
            <a:tailEnd type="none" w="sm" len="sm"/>
          </a:ln>
          <a:effectLst>
            <a:outerShdw dist="17961" dir="2700000" algn="ctr" rotWithShape="0">
              <a:schemeClr val="bg2"/>
            </a:outerShdw>
          </a:effectLst>
        </p:spPr>
        <p:txBody>
          <a:bodyPr/>
          <a:lstStyle/>
          <a:p>
            <a:endParaRPr lang="en-US"/>
          </a:p>
        </p:txBody>
      </p:sp>
      <p:sp>
        <p:nvSpPr>
          <p:cNvPr id="134148" name="Freeform 4"/>
          <p:cNvSpPr>
            <a:spLocks/>
          </p:cNvSpPr>
          <p:nvPr/>
        </p:nvSpPr>
        <p:spPr bwMode="auto">
          <a:xfrm>
            <a:off x="2335213" y="3003550"/>
            <a:ext cx="201612" cy="260350"/>
          </a:xfrm>
          <a:custGeom>
            <a:avLst/>
            <a:gdLst/>
            <a:ahLst/>
            <a:cxnLst>
              <a:cxn ang="0">
                <a:pos x="0" y="163"/>
              </a:cxn>
              <a:cxn ang="0">
                <a:pos x="76" y="0"/>
              </a:cxn>
              <a:cxn ang="0">
                <a:pos x="142" y="163"/>
              </a:cxn>
              <a:cxn ang="0">
                <a:pos x="7" y="163"/>
              </a:cxn>
              <a:cxn ang="0">
                <a:pos x="0" y="163"/>
              </a:cxn>
            </a:cxnLst>
            <a:rect l="0" t="0" r="r" b="b"/>
            <a:pathLst>
              <a:path w="143" h="164">
                <a:moveTo>
                  <a:pt x="0" y="163"/>
                </a:moveTo>
                <a:lnTo>
                  <a:pt x="76" y="0"/>
                </a:lnTo>
                <a:lnTo>
                  <a:pt x="142" y="163"/>
                </a:lnTo>
                <a:lnTo>
                  <a:pt x="7" y="163"/>
                </a:lnTo>
                <a:lnTo>
                  <a:pt x="0" y="163"/>
                </a:lnTo>
              </a:path>
            </a:pathLst>
          </a:custGeom>
          <a:solidFill>
            <a:srgbClr val="FF3300"/>
          </a:solidFill>
          <a:ln w="25400" cap="rnd" cmpd="sng">
            <a:solidFill>
              <a:srgbClr val="000000"/>
            </a:solidFill>
            <a:prstDash val="solid"/>
            <a:round/>
            <a:headEnd/>
            <a:tailEnd/>
          </a:ln>
          <a:effectLst>
            <a:outerShdw dist="17961" dir="2700000" algn="ctr" rotWithShape="0">
              <a:schemeClr val="bg2"/>
            </a:outerShdw>
          </a:effectLst>
        </p:spPr>
        <p:txBody>
          <a:bodyPr/>
          <a:lstStyle/>
          <a:p>
            <a:endParaRPr lang="en-US"/>
          </a:p>
        </p:txBody>
      </p:sp>
      <p:sp>
        <p:nvSpPr>
          <p:cNvPr id="134149" name="Freeform 5"/>
          <p:cNvSpPr>
            <a:spLocks/>
          </p:cNvSpPr>
          <p:nvPr/>
        </p:nvSpPr>
        <p:spPr bwMode="auto">
          <a:xfrm>
            <a:off x="3309938" y="2940050"/>
            <a:ext cx="204787" cy="260350"/>
          </a:xfrm>
          <a:custGeom>
            <a:avLst/>
            <a:gdLst/>
            <a:ahLst/>
            <a:cxnLst>
              <a:cxn ang="0">
                <a:pos x="0" y="163"/>
              </a:cxn>
              <a:cxn ang="0">
                <a:pos x="74" y="0"/>
              </a:cxn>
              <a:cxn ang="0">
                <a:pos x="144" y="163"/>
              </a:cxn>
              <a:cxn ang="0">
                <a:pos x="8" y="163"/>
              </a:cxn>
              <a:cxn ang="0">
                <a:pos x="0" y="163"/>
              </a:cxn>
            </a:cxnLst>
            <a:rect l="0" t="0" r="r" b="b"/>
            <a:pathLst>
              <a:path w="145" h="164">
                <a:moveTo>
                  <a:pt x="0" y="163"/>
                </a:moveTo>
                <a:lnTo>
                  <a:pt x="74" y="0"/>
                </a:lnTo>
                <a:lnTo>
                  <a:pt x="144" y="163"/>
                </a:lnTo>
                <a:lnTo>
                  <a:pt x="8" y="163"/>
                </a:lnTo>
                <a:lnTo>
                  <a:pt x="0" y="163"/>
                </a:lnTo>
              </a:path>
            </a:pathLst>
          </a:custGeom>
          <a:solidFill>
            <a:srgbClr val="FF3300"/>
          </a:solidFill>
          <a:ln w="25400" cap="rnd" cmpd="sng">
            <a:solidFill>
              <a:srgbClr val="000000"/>
            </a:solidFill>
            <a:prstDash val="solid"/>
            <a:round/>
            <a:headEnd/>
            <a:tailEnd/>
          </a:ln>
          <a:effectLst>
            <a:outerShdw dist="17961" dir="2700000" algn="ctr" rotWithShape="0">
              <a:schemeClr val="bg2"/>
            </a:outerShdw>
          </a:effectLst>
        </p:spPr>
        <p:txBody>
          <a:bodyPr/>
          <a:lstStyle/>
          <a:p>
            <a:endParaRPr lang="en-US"/>
          </a:p>
        </p:txBody>
      </p:sp>
      <p:sp>
        <p:nvSpPr>
          <p:cNvPr id="134150" name="Freeform 6"/>
          <p:cNvSpPr>
            <a:spLocks/>
          </p:cNvSpPr>
          <p:nvPr/>
        </p:nvSpPr>
        <p:spPr bwMode="auto">
          <a:xfrm>
            <a:off x="4281488" y="2813050"/>
            <a:ext cx="203200" cy="261938"/>
          </a:xfrm>
          <a:custGeom>
            <a:avLst/>
            <a:gdLst/>
            <a:ahLst/>
            <a:cxnLst>
              <a:cxn ang="0">
                <a:pos x="0" y="164"/>
              </a:cxn>
              <a:cxn ang="0">
                <a:pos x="77" y="0"/>
              </a:cxn>
              <a:cxn ang="0">
                <a:pos x="143" y="164"/>
              </a:cxn>
              <a:cxn ang="0">
                <a:pos x="11" y="164"/>
              </a:cxn>
              <a:cxn ang="0">
                <a:pos x="0" y="164"/>
              </a:cxn>
            </a:cxnLst>
            <a:rect l="0" t="0" r="r" b="b"/>
            <a:pathLst>
              <a:path w="144" h="165">
                <a:moveTo>
                  <a:pt x="0" y="164"/>
                </a:moveTo>
                <a:lnTo>
                  <a:pt x="77" y="0"/>
                </a:lnTo>
                <a:lnTo>
                  <a:pt x="143" y="164"/>
                </a:lnTo>
                <a:lnTo>
                  <a:pt x="11" y="164"/>
                </a:lnTo>
                <a:lnTo>
                  <a:pt x="0" y="164"/>
                </a:lnTo>
              </a:path>
            </a:pathLst>
          </a:custGeom>
          <a:solidFill>
            <a:srgbClr val="FF3300"/>
          </a:solidFill>
          <a:ln w="25400" cap="rnd" cmpd="sng">
            <a:solidFill>
              <a:srgbClr val="000000"/>
            </a:solidFill>
            <a:prstDash val="solid"/>
            <a:round/>
            <a:headEnd/>
            <a:tailEnd/>
          </a:ln>
          <a:effectLst>
            <a:outerShdw dist="17961" dir="2700000" algn="ctr" rotWithShape="0">
              <a:schemeClr val="bg2"/>
            </a:outerShdw>
          </a:effectLst>
        </p:spPr>
        <p:txBody>
          <a:bodyPr/>
          <a:lstStyle/>
          <a:p>
            <a:endParaRPr lang="en-US"/>
          </a:p>
        </p:txBody>
      </p:sp>
      <p:sp>
        <p:nvSpPr>
          <p:cNvPr id="134151" name="Freeform 7"/>
          <p:cNvSpPr>
            <a:spLocks/>
          </p:cNvSpPr>
          <p:nvPr/>
        </p:nvSpPr>
        <p:spPr bwMode="auto">
          <a:xfrm>
            <a:off x="5233988" y="2813050"/>
            <a:ext cx="203200" cy="261938"/>
          </a:xfrm>
          <a:custGeom>
            <a:avLst/>
            <a:gdLst/>
            <a:ahLst/>
            <a:cxnLst>
              <a:cxn ang="0">
                <a:pos x="0" y="164"/>
              </a:cxn>
              <a:cxn ang="0">
                <a:pos x="77" y="0"/>
              </a:cxn>
              <a:cxn ang="0">
                <a:pos x="143" y="164"/>
              </a:cxn>
              <a:cxn ang="0">
                <a:pos x="12" y="164"/>
              </a:cxn>
              <a:cxn ang="0">
                <a:pos x="0" y="164"/>
              </a:cxn>
            </a:cxnLst>
            <a:rect l="0" t="0" r="r" b="b"/>
            <a:pathLst>
              <a:path w="144" h="165">
                <a:moveTo>
                  <a:pt x="0" y="164"/>
                </a:moveTo>
                <a:lnTo>
                  <a:pt x="77" y="0"/>
                </a:lnTo>
                <a:lnTo>
                  <a:pt x="143" y="164"/>
                </a:lnTo>
                <a:lnTo>
                  <a:pt x="12" y="164"/>
                </a:lnTo>
                <a:lnTo>
                  <a:pt x="0" y="164"/>
                </a:lnTo>
              </a:path>
            </a:pathLst>
          </a:custGeom>
          <a:solidFill>
            <a:srgbClr val="FF3300"/>
          </a:solidFill>
          <a:ln w="25400" cap="rnd" cmpd="sng">
            <a:solidFill>
              <a:srgbClr val="000000"/>
            </a:solidFill>
            <a:prstDash val="solid"/>
            <a:round/>
            <a:headEnd/>
            <a:tailEnd/>
          </a:ln>
          <a:effectLst>
            <a:outerShdw dist="17961" dir="2700000" algn="ctr" rotWithShape="0">
              <a:schemeClr val="bg2"/>
            </a:outerShdw>
          </a:effectLst>
        </p:spPr>
        <p:txBody>
          <a:bodyPr/>
          <a:lstStyle/>
          <a:p>
            <a:endParaRPr lang="en-US"/>
          </a:p>
        </p:txBody>
      </p:sp>
      <p:sp>
        <p:nvSpPr>
          <p:cNvPr id="134152" name="Freeform 8"/>
          <p:cNvSpPr>
            <a:spLocks/>
          </p:cNvSpPr>
          <p:nvPr/>
        </p:nvSpPr>
        <p:spPr bwMode="auto">
          <a:xfrm>
            <a:off x="6210300" y="2560638"/>
            <a:ext cx="204788" cy="268287"/>
          </a:xfrm>
          <a:custGeom>
            <a:avLst/>
            <a:gdLst/>
            <a:ahLst/>
            <a:cxnLst>
              <a:cxn ang="0">
                <a:pos x="0" y="168"/>
              </a:cxn>
              <a:cxn ang="0">
                <a:pos x="78" y="0"/>
              </a:cxn>
              <a:cxn ang="0">
                <a:pos x="144" y="168"/>
              </a:cxn>
              <a:cxn ang="0">
                <a:pos x="11" y="168"/>
              </a:cxn>
              <a:cxn ang="0">
                <a:pos x="0" y="168"/>
              </a:cxn>
            </a:cxnLst>
            <a:rect l="0" t="0" r="r" b="b"/>
            <a:pathLst>
              <a:path w="145" h="169">
                <a:moveTo>
                  <a:pt x="0" y="168"/>
                </a:moveTo>
                <a:lnTo>
                  <a:pt x="78" y="0"/>
                </a:lnTo>
                <a:lnTo>
                  <a:pt x="144" y="168"/>
                </a:lnTo>
                <a:lnTo>
                  <a:pt x="11" y="168"/>
                </a:lnTo>
                <a:lnTo>
                  <a:pt x="0" y="168"/>
                </a:lnTo>
              </a:path>
            </a:pathLst>
          </a:custGeom>
          <a:solidFill>
            <a:srgbClr val="FF3300"/>
          </a:solidFill>
          <a:ln w="25400" cap="rnd" cmpd="sng">
            <a:solidFill>
              <a:srgbClr val="000000"/>
            </a:solidFill>
            <a:prstDash val="solid"/>
            <a:round/>
            <a:headEnd/>
            <a:tailEnd/>
          </a:ln>
          <a:effectLst>
            <a:outerShdw dist="17961" dir="2700000" algn="ctr" rotWithShape="0">
              <a:schemeClr val="bg2"/>
            </a:outerShdw>
          </a:effectLst>
        </p:spPr>
        <p:txBody>
          <a:bodyPr/>
          <a:lstStyle/>
          <a:p>
            <a:endParaRPr lang="en-US"/>
          </a:p>
        </p:txBody>
      </p:sp>
      <p:sp>
        <p:nvSpPr>
          <p:cNvPr id="134153" name="Freeform 9"/>
          <p:cNvSpPr>
            <a:spLocks/>
          </p:cNvSpPr>
          <p:nvPr/>
        </p:nvSpPr>
        <p:spPr bwMode="auto">
          <a:xfrm>
            <a:off x="2444750" y="1647825"/>
            <a:ext cx="3876675" cy="1019175"/>
          </a:xfrm>
          <a:custGeom>
            <a:avLst/>
            <a:gdLst/>
            <a:ahLst/>
            <a:cxnLst>
              <a:cxn ang="0">
                <a:pos x="0" y="349"/>
              </a:cxn>
              <a:cxn ang="0">
                <a:pos x="688" y="641"/>
              </a:cxn>
              <a:cxn ang="0">
                <a:pos x="1379" y="92"/>
              </a:cxn>
              <a:cxn ang="0">
                <a:pos x="2054" y="0"/>
              </a:cxn>
              <a:cxn ang="0">
                <a:pos x="2747" y="4"/>
              </a:cxn>
            </a:cxnLst>
            <a:rect l="0" t="0" r="r" b="b"/>
            <a:pathLst>
              <a:path w="2748" h="642">
                <a:moveTo>
                  <a:pt x="0" y="349"/>
                </a:moveTo>
                <a:lnTo>
                  <a:pt x="688" y="641"/>
                </a:lnTo>
                <a:lnTo>
                  <a:pt x="1379" y="92"/>
                </a:lnTo>
                <a:lnTo>
                  <a:pt x="2054" y="0"/>
                </a:lnTo>
                <a:lnTo>
                  <a:pt x="2747" y="4"/>
                </a:lnTo>
              </a:path>
            </a:pathLst>
          </a:custGeom>
          <a:noFill/>
          <a:ln w="25400" cap="rnd" cmpd="sng">
            <a:solidFill>
              <a:srgbClr val="FFFF00"/>
            </a:solidFill>
            <a:prstDash val="solid"/>
            <a:round/>
            <a:headEnd type="none" w="sm" len="sm"/>
            <a:tailEnd type="none" w="sm" len="sm"/>
          </a:ln>
          <a:effectLst>
            <a:outerShdw dist="17961" dir="2700000" algn="ctr" rotWithShape="0">
              <a:schemeClr val="bg2"/>
            </a:outerShdw>
          </a:effectLst>
        </p:spPr>
        <p:txBody>
          <a:bodyPr/>
          <a:lstStyle/>
          <a:p>
            <a:endParaRPr lang="en-US"/>
          </a:p>
        </p:txBody>
      </p:sp>
      <p:sp>
        <p:nvSpPr>
          <p:cNvPr id="134154" name="Freeform 10"/>
          <p:cNvSpPr>
            <a:spLocks/>
          </p:cNvSpPr>
          <p:nvPr/>
        </p:nvSpPr>
        <p:spPr bwMode="auto">
          <a:xfrm>
            <a:off x="2335213" y="2068513"/>
            <a:ext cx="214312" cy="268287"/>
          </a:xfrm>
          <a:custGeom>
            <a:avLst/>
            <a:gdLst/>
            <a:ahLst/>
            <a:cxnLst>
              <a:cxn ang="0">
                <a:pos x="0" y="84"/>
              </a:cxn>
              <a:cxn ang="0">
                <a:pos x="77" y="0"/>
              </a:cxn>
              <a:cxn ang="0">
                <a:pos x="151" y="84"/>
              </a:cxn>
              <a:cxn ang="0">
                <a:pos x="77" y="168"/>
              </a:cxn>
              <a:cxn ang="0">
                <a:pos x="0" y="84"/>
              </a:cxn>
            </a:cxnLst>
            <a:rect l="0" t="0" r="r" b="b"/>
            <a:pathLst>
              <a:path w="152" h="169">
                <a:moveTo>
                  <a:pt x="0" y="84"/>
                </a:moveTo>
                <a:lnTo>
                  <a:pt x="77" y="0"/>
                </a:lnTo>
                <a:lnTo>
                  <a:pt x="151" y="84"/>
                </a:lnTo>
                <a:lnTo>
                  <a:pt x="77" y="168"/>
                </a:lnTo>
                <a:lnTo>
                  <a:pt x="0" y="84"/>
                </a:lnTo>
              </a:path>
            </a:pathLst>
          </a:custGeom>
          <a:solidFill>
            <a:srgbClr val="FFFF00"/>
          </a:solidFill>
          <a:ln w="25400" cap="rnd" cmpd="sng">
            <a:solidFill>
              <a:srgbClr val="000000"/>
            </a:solidFill>
            <a:prstDash val="solid"/>
            <a:round/>
            <a:headEnd/>
            <a:tailEnd/>
          </a:ln>
          <a:effectLst>
            <a:outerShdw dist="17961" dir="2700000" algn="ctr" rotWithShape="0">
              <a:schemeClr val="bg2"/>
            </a:outerShdw>
          </a:effectLst>
        </p:spPr>
        <p:txBody>
          <a:bodyPr/>
          <a:lstStyle/>
          <a:p>
            <a:endParaRPr lang="en-US"/>
          </a:p>
        </p:txBody>
      </p:sp>
      <p:sp>
        <p:nvSpPr>
          <p:cNvPr id="134155" name="Freeform 11"/>
          <p:cNvSpPr>
            <a:spLocks/>
          </p:cNvSpPr>
          <p:nvPr/>
        </p:nvSpPr>
        <p:spPr bwMode="auto">
          <a:xfrm>
            <a:off x="3309938" y="2533650"/>
            <a:ext cx="215900" cy="268288"/>
          </a:xfrm>
          <a:custGeom>
            <a:avLst/>
            <a:gdLst/>
            <a:ahLst/>
            <a:cxnLst>
              <a:cxn ang="0">
                <a:pos x="0" y="83"/>
              </a:cxn>
              <a:cxn ang="0">
                <a:pos x="73" y="0"/>
              </a:cxn>
              <a:cxn ang="0">
                <a:pos x="152" y="83"/>
              </a:cxn>
              <a:cxn ang="0">
                <a:pos x="73" y="168"/>
              </a:cxn>
              <a:cxn ang="0">
                <a:pos x="0" y="83"/>
              </a:cxn>
            </a:cxnLst>
            <a:rect l="0" t="0" r="r" b="b"/>
            <a:pathLst>
              <a:path w="153" h="169">
                <a:moveTo>
                  <a:pt x="0" y="83"/>
                </a:moveTo>
                <a:lnTo>
                  <a:pt x="73" y="0"/>
                </a:lnTo>
                <a:lnTo>
                  <a:pt x="152" y="83"/>
                </a:lnTo>
                <a:lnTo>
                  <a:pt x="73" y="168"/>
                </a:lnTo>
                <a:lnTo>
                  <a:pt x="0" y="83"/>
                </a:lnTo>
              </a:path>
            </a:pathLst>
          </a:custGeom>
          <a:solidFill>
            <a:srgbClr val="FFFF00"/>
          </a:solidFill>
          <a:ln w="25400" cap="rnd" cmpd="sng">
            <a:solidFill>
              <a:srgbClr val="000000"/>
            </a:solidFill>
            <a:prstDash val="solid"/>
            <a:round/>
            <a:headEnd/>
            <a:tailEnd/>
          </a:ln>
          <a:effectLst>
            <a:outerShdw dist="17961" dir="2700000" algn="ctr" rotWithShape="0">
              <a:schemeClr val="bg2"/>
            </a:outerShdw>
          </a:effectLst>
        </p:spPr>
        <p:txBody>
          <a:bodyPr/>
          <a:lstStyle/>
          <a:p>
            <a:endParaRPr lang="en-US"/>
          </a:p>
        </p:txBody>
      </p:sp>
      <p:sp>
        <p:nvSpPr>
          <p:cNvPr id="134156" name="Freeform 12"/>
          <p:cNvSpPr>
            <a:spLocks/>
          </p:cNvSpPr>
          <p:nvPr/>
        </p:nvSpPr>
        <p:spPr bwMode="auto">
          <a:xfrm>
            <a:off x="4281488" y="1670050"/>
            <a:ext cx="220662" cy="260350"/>
          </a:xfrm>
          <a:custGeom>
            <a:avLst/>
            <a:gdLst/>
            <a:ahLst/>
            <a:cxnLst>
              <a:cxn ang="0">
                <a:pos x="0" y="78"/>
              </a:cxn>
              <a:cxn ang="0">
                <a:pos x="76" y="0"/>
              </a:cxn>
              <a:cxn ang="0">
                <a:pos x="155" y="78"/>
              </a:cxn>
              <a:cxn ang="0">
                <a:pos x="76" y="163"/>
              </a:cxn>
              <a:cxn ang="0">
                <a:pos x="0" y="78"/>
              </a:cxn>
            </a:cxnLst>
            <a:rect l="0" t="0" r="r" b="b"/>
            <a:pathLst>
              <a:path w="156" h="164">
                <a:moveTo>
                  <a:pt x="0" y="78"/>
                </a:moveTo>
                <a:lnTo>
                  <a:pt x="76" y="0"/>
                </a:lnTo>
                <a:lnTo>
                  <a:pt x="155" y="78"/>
                </a:lnTo>
                <a:lnTo>
                  <a:pt x="76" y="163"/>
                </a:lnTo>
                <a:lnTo>
                  <a:pt x="0" y="78"/>
                </a:lnTo>
              </a:path>
            </a:pathLst>
          </a:custGeom>
          <a:solidFill>
            <a:srgbClr val="FFFF00"/>
          </a:solidFill>
          <a:ln w="25400" cap="rnd" cmpd="sng">
            <a:solidFill>
              <a:srgbClr val="000000"/>
            </a:solidFill>
            <a:prstDash val="solid"/>
            <a:round/>
            <a:headEnd/>
            <a:tailEnd/>
          </a:ln>
          <a:effectLst>
            <a:outerShdw dist="17961" dir="2700000" algn="ctr" rotWithShape="0">
              <a:schemeClr val="bg2"/>
            </a:outerShdw>
          </a:effectLst>
        </p:spPr>
        <p:txBody>
          <a:bodyPr/>
          <a:lstStyle/>
          <a:p>
            <a:endParaRPr lang="en-US"/>
          </a:p>
        </p:txBody>
      </p:sp>
      <p:sp>
        <p:nvSpPr>
          <p:cNvPr id="134157" name="Freeform 13"/>
          <p:cNvSpPr>
            <a:spLocks/>
          </p:cNvSpPr>
          <p:nvPr/>
        </p:nvSpPr>
        <p:spPr bwMode="auto">
          <a:xfrm>
            <a:off x="5233988" y="1514475"/>
            <a:ext cx="220662" cy="261938"/>
          </a:xfrm>
          <a:custGeom>
            <a:avLst/>
            <a:gdLst/>
            <a:ahLst/>
            <a:cxnLst>
              <a:cxn ang="0">
                <a:pos x="0" y="83"/>
              </a:cxn>
              <a:cxn ang="0">
                <a:pos x="78" y="0"/>
              </a:cxn>
              <a:cxn ang="0">
                <a:pos x="156" y="83"/>
              </a:cxn>
              <a:cxn ang="0">
                <a:pos x="78" y="164"/>
              </a:cxn>
              <a:cxn ang="0">
                <a:pos x="0" y="83"/>
              </a:cxn>
            </a:cxnLst>
            <a:rect l="0" t="0" r="r" b="b"/>
            <a:pathLst>
              <a:path w="157" h="165">
                <a:moveTo>
                  <a:pt x="0" y="83"/>
                </a:moveTo>
                <a:lnTo>
                  <a:pt x="78" y="0"/>
                </a:lnTo>
                <a:lnTo>
                  <a:pt x="156" y="83"/>
                </a:lnTo>
                <a:lnTo>
                  <a:pt x="78" y="164"/>
                </a:lnTo>
                <a:lnTo>
                  <a:pt x="0" y="83"/>
                </a:lnTo>
              </a:path>
            </a:pathLst>
          </a:custGeom>
          <a:solidFill>
            <a:srgbClr val="FFFF00"/>
          </a:solidFill>
          <a:ln w="25400" cap="rnd" cmpd="sng">
            <a:solidFill>
              <a:srgbClr val="000000"/>
            </a:solidFill>
            <a:prstDash val="solid"/>
            <a:round/>
            <a:headEnd/>
            <a:tailEnd/>
          </a:ln>
          <a:effectLst>
            <a:outerShdw dist="17961" dir="2700000" algn="ctr" rotWithShape="0">
              <a:schemeClr val="bg2"/>
            </a:outerShdw>
          </a:effectLst>
        </p:spPr>
        <p:txBody>
          <a:bodyPr/>
          <a:lstStyle/>
          <a:p>
            <a:endParaRPr lang="en-US"/>
          </a:p>
        </p:txBody>
      </p:sp>
      <p:sp>
        <p:nvSpPr>
          <p:cNvPr id="134158" name="Freeform 14"/>
          <p:cNvSpPr>
            <a:spLocks/>
          </p:cNvSpPr>
          <p:nvPr/>
        </p:nvSpPr>
        <p:spPr bwMode="auto">
          <a:xfrm>
            <a:off x="6210300" y="1520825"/>
            <a:ext cx="220663" cy="268288"/>
          </a:xfrm>
          <a:custGeom>
            <a:avLst/>
            <a:gdLst/>
            <a:ahLst/>
            <a:cxnLst>
              <a:cxn ang="0">
                <a:pos x="0" y="84"/>
              </a:cxn>
              <a:cxn ang="0">
                <a:pos x="78" y="0"/>
              </a:cxn>
              <a:cxn ang="0">
                <a:pos x="155" y="84"/>
              </a:cxn>
              <a:cxn ang="0">
                <a:pos x="78" y="168"/>
              </a:cxn>
              <a:cxn ang="0">
                <a:pos x="0" y="84"/>
              </a:cxn>
            </a:cxnLst>
            <a:rect l="0" t="0" r="r" b="b"/>
            <a:pathLst>
              <a:path w="156" h="169">
                <a:moveTo>
                  <a:pt x="0" y="84"/>
                </a:moveTo>
                <a:lnTo>
                  <a:pt x="78" y="0"/>
                </a:lnTo>
                <a:lnTo>
                  <a:pt x="155" y="84"/>
                </a:lnTo>
                <a:lnTo>
                  <a:pt x="78" y="168"/>
                </a:lnTo>
                <a:lnTo>
                  <a:pt x="0" y="84"/>
                </a:lnTo>
              </a:path>
            </a:pathLst>
          </a:custGeom>
          <a:solidFill>
            <a:srgbClr val="FFFF00"/>
          </a:solidFill>
          <a:ln w="25400" cap="rnd" cmpd="sng">
            <a:solidFill>
              <a:srgbClr val="000000"/>
            </a:solidFill>
            <a:prstDash val="solid"/>
            <a:round/>
            <a:headEnd/>
            <a:tailEnd/>
          </a:ln>
          <a:effectLst>
            <a:outerShdw dist="17961" dir="2700000" algn="ctr" rotWithShape="0">
              <a:schemeClr val="bg2"/>
            </a:outerShdw>
          </a:effectLst>
        </p:spPr>
        <p:txBody>
          <a:bodyPr/>
          <a:lstStyle/>
          <a:p>
            <a:endParaRPr lang="en-US"/>
          </a:p>
        </p:txBody>
      </p:sp>
      <p:sp>
        <p:nvSpPr>
          <p:cNvPr id="134159" name="Line 15"/>
          <p:cNvSpPr>
            <a:spLocks noChangeShapeType="1"/>
          </p:cNvSpPr>
          <p:nvPr/>
        </p:nvSpPr>
        <p:spPr bwMode="auto">
          <a:xfrm>
            <a:off x="2368550" y="4884738"/>
            <a:ext cx="144463" cy="0"/>
          </a:xfrm>
          <a:prstGeom prst="line">
            <a:avLst/>
          </a:prstGeom>
          <a:noFill/>
          <a:ln w="25400">
            <a:solidFill>
              <a:schemeClr val="tx1"/>
            </a:solidFill>
            <a:round/>
            <a:headEnd type="none" w="sm" len="sm"/>
            <a:tailEnd type="none" w="sm" len="sm"/>
          </a:ln>
          <a:effectLst>
            <a:outerShdw dist="17961" dir="2700000" algn="ctr" rotWithShape="0">
              <a:schemeClr val="bg2"/>
            </a:outerShdw>
          </a:effectLst>
        </p:spPr>
        <p:txBody>
          <a:bodyPr wrap="none" anchor="ctr"/>
          <a:lstStyle/>
          <a:p>
            <a:endParaRPr lang="en-US"/>
          </a:p>
        </p:txBody>
      </p:sp>
      <p:sp>
        <p:nvSpPr>
          <p:cNvPr id="134160" name="Line 16"/>
          <p:cNvSpPr>
            <a:spLocks noChangeShapeType="1"/>
          </p:cNvSpPr>
          <p:nvPr/>
        </p:nvSpPr>
        <p:spPr bwMode="auto">
          <a:xfrm>
            <a:off x="2368550" y="4259263"/>
            <a:ext cx="144463" cy="0"/>
          </a:xfrm>
          <a:prstGeom prst="line">
            <a:avLst/>
          </a:prstGeom>
          <a:noFill/>
          <a:ln w="25400">
            <a:solidFill>
              <a:schemeClr val="tx1"/>
            </a:solidFill>
            <a:round/>
            <a:headEnd type="none" w="sm" len="sm"/>
            <a:tailEnd type="none" w="sm" len="sm"/>
          </a:ln>
          <a:effectLst>
            <a:outerShdw dist="17961" dir="2700000" algn="ctr" rotWithShape="0">
              <a:schemeClr val="bg2"/>
            </a:outerShdw>
          </a:effectLst>
        </p:spPr>
        <p:txBody>
          <a:bodyPr wrap="none" anchor="ctr"/>
          <a:lstStyle/>
          <a:p>
            <a:endParaRPr lang="en-US"/>
          </a:p>
        </p:txBody>
      </p:sp>
      <p:sp>
        <p:nvSpPr>
          <p:cNvPr id="134161" name="Line 17"/>
          <p:cNvSpPr>
            <a:spLocks noChangeShapeType="1"/>
          </p:cNvSpPr>
          <p:nvPr/>
        </p:nvSpPr>
        <p:spPr bwMode="auto">
          <a:xfrm>
            <a:off x="2368550" y="3635375"/>
            <a:ext cx="144463" cy="0"/>
          </a:xfrm>
          <a:prstGeom prst="line">
            <a:avLst/>
          </a:prstGeom>
          <a:noFill/>
          <a:ln w="25400">
            <a:solidFill>
              <a:schemeClr val="tx1"/>
            </a:solidFill>
            <a:round/>
            <a:headEnd type="none" w="sm" len="sm"/>
            <a:tailEnd type="none" w="sm" len="sm"/>
          </a:ln>
          <a:effectLst>
            <a:outerShdw dist="17961" dir="2700000" algn="ctr" rotWithShape="0">
              <a:schemeClr val="bg2"/>
            </a:outerShdw>
          </a:effectLst>
        </p:spPr>
        <p:txBody>
          <a:bodyPr wrap="none" anchor="ctr"/>
          <a:lstStyle/>
          <a:p>
            <a:endParaRPr lang="en-US"/>
          </a:p>
        </p:txBody>
      </p:sp>
      <p:sp>
        <p:nvSpPr>
          <p:cNvPr id="134162" name="Line 18"/>
          <p:cNvSpPr>
            <a:spLocks noChangeShapeType="1"/>
          </p:cNvSpPr>
          <p:nvPr/>
        </p:nvSpPr>
        <p:spPr bwMode="auto">
          <a:xfrm>
            <a:off x="2368550" y="3003550"/>
            <a:ext cx="144463" cy="0"/>
          </a:xfrm>
          <a:prstGeom prst="line">
            <a:avLst/>
          </a:prstGeom>
          <a:noFill/>
          <a:ln w="25400">
            <a:solidFill>
              <a:schemeClr val="tx1"/>
            </a:solidFill>
            <a:round/>
            <a:headEnd type="none" w="sm" len="sm"/>
            <a:tailEnd type="none" w="sm" len="sm"/>
          </a:ln>
          <a:effectLst>
            <a:outerShdw dist="17961" dir="2700000" algn="ctr" rotWithShape="0">
              <a:schemeClr val="bg2"/>
            </a:outerShdw>
          </a:effectLst>
        </p:spPr>
        <p:txBody>
          <a:bodyPr wrap="none" anchor="ctr"/>
          <a:lstStyle/>
          <a:p>
            <a:endParaRPr lang="en-US"/>
          </a:p>
        </p:txBody>
      </p:sp>
      <p:sp>
        <p:nvSpPr>
          <p:cNvPr id="134163" name="Line 19"/>
          <p:cNvSpPr>
            <a:spLocks noChangeShapeType="1"/>
          </p:cNvSpPr>
          <p:nvPr/>
        </p:nvSpPr>
        <p:spPr bwMode="auto">
          <a:xfrm>
            <a:off x="2368550" y="2384425"/>
            <a:ext cx="144463" cy="0"/>
          </a:xfrm>
          <a:prstGeom prst="line">
            <a:avLst/>
          </a:prstGeom>
          <a:noFill/>
          <a:ln w="25400">
            <a:solidFill>
              <a:schemeClr val="tx1"/>
            </a:solidFill>
            <a:round/>
            <a:headEnd type="none" w="sm" len="sm"/>
            <a:tailEnd type="none" w="sm" len="sm"/>
          </a:ln>
          <a:effectLst>
            <a:outerShdw dist="17961" dir="2700000" algn="ctr" rotWithShape="0">
              <a:schemeClr val="bg2"/>
            </a:outerShdw>
          </a:effectLst>
        </p:spPr>
        <p:txBody>
          <a:bodyPr wrap="none" anchor="ctr"/>
          <a:lstStyle/>
          <a:p>
            <a:endParaRPr lang="en-US"/>
          </a:p>
        </p:txBody>
      </p:sp>
      <p:sp>
        <p:nvSpPr>
          <p:cNvPr id="134164" name="Line 20"/>
          <p:cNvSpPr>
            <a:spLocks noChangeShapeType="1"/>
          </p:cNvSpPr>
          <p:nvPr/>
        </p:nvSpPr>
        <p:spPr bwMode="auto">
          <a:xfrm>
            <a:off x="2368550" y="1752600"/>
            <a:ext cx="144463" cy="0"/>
          </a:xfrm>
          <a:prstGeom prst="line">
            <a:avLst/>
          </a:prstGeom>
          <a:noFill/>
          <a:ln w="25400">
            <a:solidFill>
              <a:schemeClr val="tx1"/>
            </a:solidFill>
            <a:round/>
            <a:headEnd type="none" w="sm" len="sm"/>
            <a:tailEnd type="none" w="sm" len="sm"/>
          </a:ln>
          <a:effectLst>
            <a:outerShdw dist="17961" dir="2700000" algn="ctr" rotWithShape="0">
              <a:schemeClr val="bg2"/>
            </a:outerShdw>
          </a:effectLst>
        </p:spPr>
        <p:txBody>
          <a:bodyPr wrap="none" anchor="ctr"/>
          <a:lstStyle/>
          <a:p>
            <a:endParaRPr lang="en-US"/>
          </a:p>
        </p:txBody>
      </p:sp>
      <p:sp>
        <p:nvSpPr>
          <p:cNvPr id="134165" name="Line 21"/>
          <p:cNvSpPr>
            <a:spLocks noChangeShapeType="1"/>
          </p:cNvSpPr>
          <p:nvPr/>
        </p:nvSpPr>
        <p:spPr bwMode="auto">
          <a:xfrm>
            <a:off x="2368550" y="1128713"/>
            <a:ext cx="144463" cy="0"/>
          </a:xfrm>
          <a:prstGeom prst="line">
            <a:avLst/>
          </a:prstGeom>
          <a:noFill/>
          <a:ln w="25400">
            <a:solidFill>
              <a:schemeClr val="tx1"/>
            </a:solidFill>
            <a:round/>
            <a:headEnd type="none" w="sm" len="sm"/>
            <a:tailEnd type="none" w="sm" len="sm"/>
          </a:ln>
          <a:effectLst>
            <a:outerShdw dist="17961" dir="2700000" algn="ctr" rotWithShape="0">
              <a:schemeClr val="bg2"/>
            </a:outerShdw>
          </a:effectLst>
        </p:spPr>
        <p:txBody>
          <a:bodyPr wrap="none" anchor="ctr"/>
          <a:lstStyle/>
          <a:p>
            <a:endParaRPr lang="en-US"/>
          </a:p>
        </p:txBody>
      </p:sp>
      <p:sp>
        <p:nvSpPr>
          <p:cNvPr id="134166" name="Line 22"/>
          <p:cNvSpPr>
            <a:spLocks noChangeShapeType="1"/>
          </p:cNvSpPr>
          <p:nvPr/>
        </p:nvSpPr>
        <p:spPr bwMode="auto">
          <a:xfrm flipV="1">
            <a:off x="2444750" y="4800600"/>
            <a:ext cx="0" cy="176213"/>
          </a:xfrm>
          <a:prstGeom prst="line">
            <a:avLst/>
          </a:prstGeom>
          <a:noFill/>
          <a:ln w="25400">
            <a:solidFill>
              <a:schemeClr val="tx1"/>
            </a:solidFill>
            <a:round/>
            <a:headEnd type="none" w="sm" len="sm"/>
            <a:tailEnd type="none" w="sm" len="sm"/>
          </a:ln>
          <a:effectLst>
            <a:outerShdw dist="17961" dir="2700000" algn="ctr" rotWithShape="0">
              <a:schemeClr val="bg2"/>
            </a:outerShdw>
          </a:effectLst>
        </p:spPr>
        <p:txBody>
          <a:bodyPr wrap="none" anchor="ctr"/>
          <a:lstStyle/>
          <a:p>
            <a:endParaRPr lang="en-US"/>
          </a:p>
        </p:txBody>
      </p:sp>
      <p:sp>
        <p:nvSpPr>
          <p:cNvPr id="134167" name="Line 23"/>
          <p:cNvSpPr>
            <a:spLocks noChangeShapeType="1"/>
          </p:cNvSpPr>
          <p:nvPr/>
        </p:nvSpPr>
        <p:spPr bwMode="auto">
          <a:xfrm flipV="1">
            <a:off x="3309938" y="4800600"/>
            <a:ext cx="0" cy="176213"/>
          </a:xfrm>
          <a:prstGeom prst="line">
            <a:avLst/>
          </a:prstGeom>
          <a:noFill/>
          <a:ln w="25400">
            <a:solidFill>
              <a:schemeClr val="tx1"/>
            </a:solidFill>
            <a:round/>
            <a:headEnd type="none" w="sm" len="sm"/>
            <a:tailEnd type="none" w="sm" len="sm"/>
          </a:ln>
          <a:effectLst>
            <a:outerShdw dist="17961" dir="2700000" algn="ctr" rotWithShape="0">
              <a:schemeClr val="bg2"/>
            </a:outerShdw>
          </a:effectLst>
        </p:spPr>
        <p:txBody>
          <a:bodyPr wrap="none" anchor="ctr"/>
          <a:lstStyle/>
          <a:p>
            <a:endParaRPr lang="en-US"/>
          </a:p>
        </p:txBody>
      </p:sp>
      <p:sp>
        <p:nvSpPr>
          <p:cNvPr id="134168" name="Line 24"/>
          <p:cNvSpPr>
            <a:spLocks noChangeShapeType="1"/>
          </p:cNvSpPr>
          <p:nvPr/>
        </p:nvSpPr>
        <p:spPr bwMode="auto">
          <a:xfrm flipV="1">
            <a:off x="4176713" y="4800600"/>
            <a:ext cx="0" cy="176213"/>
          </a:xfrm>
          <a:prstGeom prst="line">
            <a:avLst/>
          </a:prstGeom>
          <a:noFill/>
          <a:ln w="25400">
            <a:solidFill>
              <a:schemeClr val="tx1"/>
            </a:solidFill>
            <a:round/>
            <a:headEnd type="none" w="sm" len="sm"/>
            <a:tailEnd type="none" w="sm" len="sm"/>
          </a:ln>
          <a:effectLst>
            <a:outerShdw dist="17961" dir="2700000" algn="ctr" rotWithShape="0">
              <a:schemeClr val="bg2"/>
            </a:outerShdw>
          </a:effectLst>
        </p:spPr>
        <p:txBody>
          <a:bodyPr wrap="none" anchor="ctr"/>
          <a:lstStyle/>
          <a:p>
            <a:endParaRPr lang="en-US"/>
          </a:p>
        </p:txBody>
      </p:sp>
      <p:sp>
        <p:nvSpPr>
          <p:cNvPr id="134169" name="Line 25"/>
          <p:cNvSpPr>
            <a:spLocks noChangeShapeType="1"/>
          </p:cNvSpPr>
          <p:nvPr/>
        </p:nvSpPr>
        <p:spPr bwMode="auto">
          <a:xfrm flipV="1">
            <a:off x="5043488" y="4800600"/>
            <a:ext cx="0" cy="176213"/>
          </a:xfrm>
          <a:prstGeom prst="line">
            <a:avLst/>
          </a:prstGeom>
          <a:noFill/>
          <a:ln w="25400">
            <a:solidFill>
              <a:schemeClr val="tx1"/>
            </a:solidFill>
            <a:round/>
            <a:headEnd type="none" w="sm" len="sm"/>
            <a:tailEnd type="none" w="sm" len="sm"/>
          </a:ln>
          <a:effectLst>
            <a:outerShdw dist="17961" dir="2700000" algn="ctr" rotWithShape="0">
              <a:schemeClr val="bg2"/>
            </a:outerShdw>
          </a:effectLst>
        </p:spPr>
        <p:txBody>
          <a:bodyPr wrap="none" anchor="ctr"/>
          <a:lstStyle/>
          <a:p>
            <a:endParaRPr lang="en-US"/>
          </a:p>
        </p:txBody>
      </p:sp>
      <p:sp>
        <p:nvSpPr>
          <p:cNvPr id="134170" name="Line 26"/>
          <p:cNvSpPr>
            <a:spLocks noChangeShapeType="1"/>
          </p:cNvSpPr>
          <p:nvPr/>
        </p:nvSpPr>
        <p:spPr bwMode="auto">
          <a:xfrm flipV="1">
            <a:off x="5910263" y="4800600"/>
            <a:ext cx="0" cy="176213"/>
          </a:xfrm>
          <a:prstGeom prst="line">
            <a:avLst/>
          </a:prstGeom>
          <a:noFill/>
          <a:ln w="25400">
            <a:solidFill>
              <a:schemeClr val="tx1"/>
            </a:solidFill>
            <a:round/>
            <a:headEnd type="none" w="sm" len="sm"/>
            <a:tailEnd type="none" w="sm" len="sm"/>
          </a:ln>
          <a:effectLst>
            <a:outerShdw dist="17961" dir="2700000" algn="ctr" rotWithShape="0">
              <a:schemeClr val="bg2"/>
            </a:outerShdw>
          </a:effectLst>
        </p:spPr>
        <p:txBody>
          <a:bodyPr wrap="none" anchor="ctr"/>
          <a:lstStyle/>
          <a:p>
            <a:endParaRPr lang="en-US"/>
          </a:p>
        </p:txBody>
      </p:sp>
      <p:sp>
        <p:nvSpPr>
          <p:cNvPr id="134171" name="Line 27"/>
          <p:cNvSpPr>
            <a:spLocks noChangeShapeType="1"/>
          </p:cNvSpPr>
          <p:nvPr/>
        </p:nvSpPr>
        <p:spPr bwMode="auto">
          <a:xfrm flipV="1">
            <a:off x="6775450" y="4800600"/>
            <a:ext cx="0" cy="176213"/>
          </a:xfrm>
          <a:prstGeom prst="line">
            <a:avLst/>
          </a:prstGeom>
          <a:noFill/>
          <a:ln w="25400">
            <a:solidFill>
              <a:schemeClr val="tx1"/>
            </a:solidFill>
            <a:round/>
            <a:headEnd type="none" w="sm" len="sm"/>
            <a:tailEnd type="none" w="sm" len="sm"/>
          </a:ln>
          <a:effectLst>
            <a:outerShdw dist="17961" dir="2700000" algn="ctr" rotWithShape="0">
              <a:schemeClr val="bg2"/>
            </a:outerShdw>
          </a:effectLst>
        </p:spPr>
        <p:txBody>
          <a:bodyPr wrap="none" anchor="ctr"/>
          <a:lstStyle/>
          <a:p>
            <a:endParaRPr lang="en-US"/>
          </a:p>
        </p:txBody>
      </p:sp>
      <p:sp>
        <p:nvSpPr>
          <p:cNvPr id="134172" name="Rectangle 28"/>
          <p:cNvSpPr>
            <a:spLocks noChangeArrowheads="1"/>
          </p:cNvSpPr>
          <p:nvPr/>
        </p:nvSpPr>
        <p:spPr bwMode="auto">
          <a:xfrm>
            <a:off x="1727200" y="4630738"/>
            <a:ext cx="777875" cy="457200"/>
          </a:xfrm>
          <a:prstGeom prst="rect">
            <a:avLst/>
          </a:prstGeom>
          <a:noFill/>
          <a:ln w="9525">
            <a:noFill/>
            <a:miter lim="800000"/>
            <a:headEnd/>
            <a:tailEnd/>
          </a:ln>
          <a:effectLst>
            <a:outerShdw dist="17961" dir="2700000" algn="ctr" rotWithShape="0">
              <a:schemeClr val="bg2"/>
            </a:outerShdw>
          </a:effectLst>
        </p:spPr>
        <p:txBody>
          <a:bodyPr wrap="none" lIns="92075" tIns="46038" rIns="92075" bIns="46038">
            <a:spAutoFit/>
          </a:bodyPr>
          <a:lstStyle/>
          <a:p>
            <a:r>
              <a:rPr lang="en-US" b="1">
                <a:effectLst>
                  <a:outerShdw blurRad="38100" dist="38100" dir="2700000" algn="tl">
                    <a:srgbClr val="000000"/>
                  </a:outerShdw>
                </a:effectLst>
                <a:latin typeface="Arial" charset="0"/>
              </a:rPr>
              <a:t>0.04</a:t>
            </a:r>
          </a:p>
        </p:txBody>
      </p:sp>
      <p:sp>
        <p:nvSpPr>
          <p:cNvPr id="134173" name="Rectangle 29"/>
          <p:cNvSpPr>
            <a:spLocks noChangeArrowheads="1"/>
          </p:cNvSpPr>
          <p:nvPr/>
        </p:nvSpPr>
        <p:spPr bwMode="auto">
          <a:xfrm>
            <a:off x="1727200" y="4006850"/>
            <a:ext cx="777875" cy="457200"/>
          </a:xfrm>
          <a:prstGeom prst="rect">
            <a:avLst/>
          </a:prstGeom>
          <a:noFill/>
          <a:ln w="9525">
            <a:noFill/>
            <a:miter lim="800000"/>
            <a:headEnd/>
            <a:tailEnd/>
          </a:ln>
          <a:effectLst>
            <a:outerShdw dist="17961" dir="2700000" algn="ctr" rotWithShape="0">
              <a:schemeClr val="bg2"/>
            </a:outerShdw>
          </a:effectLst>
        </p:spPr>
        <p:txBody>
          <a:bodyPr wrap="none" lIns="92075" tIns="46038" rIns="92075" bIns="46038">
            <a:spAutoFit/>
          </a:bodyPr>
          <a:lstStyle/>
          <a:p>
            <a:r>
              <a:rPr lang="en-US" b="1">
                <a:effectLst>
                  <a:outerShdw blurRad="38100" dist="38100" dir="2700000" algn="tl">
                    <a:srgbClr val="000000"/>
                  </a:outerShdw>
                </a:effectLst>
                <a:latin typeface="Arial" charset="0"/>
              </a:rPr>
              <a:t>0.05</a:t>
            </a:r>
          </a:p>
        </p:txBody>
      </p:sp>
      <p:sp>
        <p:nvSpPr>
          <p:cNvPr id="134174" name="Rectangle 30"/>
          <p:cNvSpPr>
            <a:spLocks noChangeArrowheads="1"/>
          </p:cNvSpPr>
          <p:nvPr/>
        </p:nvSpPr>
        <p:spPr bwMode="auto">
          <a:xfrm>
            <a:off x="1727200" y="3381375"/>
            <a:ext cx="777875" cy="457200"/>
          </a:xfrm>
          <a:prstGeom prst="rect">
            <a:avLst/>
          </a:prstGeom>
          <a:noFill/>
          <a:ln w="9525">
            <a:noFill/>
            <a:miter lim="800000"/>
            <a:headEnd/>
            <a:tailEnd/>
          </a:ln>
          <a:effectLst>
            <a:outerShdw dist="17961" dir="2700000" algn="ctr" rotWithShape="0">
              <a:schemeClr val="bg2"/>
            </a:outerShdw>
          </a:effectLst>
        </p:spPr>
        <p:txBody>
          <a:bodyPr wrap="none" lIns="92075" tIns="46038" rIns="92075" bIns="46038">
            <a:spAutoFit/>
          </a:bodyPr>
          <a:lstStyle/>
          <a:p>
            <a:r>
              <a:rPr lang="en-US" b="1">
                <a:effectLst>
                  <a:outerShdw blurRad="38100" dist="38100" dir="2700000" algn="tl">
                    <a:srgbClr val="000000"/>
                  </a:outerShdw>
                </a:effectLst>
                <a:latin typeface="Arial" charset="0"/>
              </a:rPr>
              <a:t>0.06</a:t>
            </a:r>
          </a:p>
        </p:txBody>
      </p:sp>
      <p:sp>
        <p:nvSpPr>
          <p:cNvPr id="134175" name="Rectangle 31"/>
          <p:cNvSpPr>
            <a:spLocks noChangeArrowheads="1"/>
          </p:cNvSpPr>
          <p:nvPr/>
        </p:nvSpPr>
        <p:spPr bwMode="auto">
          <a:xfrm>
            <a:off x="1727200" y="2749550"/>
            <a:ext cx="777875" cy="457200"/>
          </a:xfrm>
          <a:prstGeom prst="rect">
            <a:avLst/>
          </a:prstGeom>
          <a:noFill/>
          <a:ln w="9525">
            <a:noFill/>
            <a:miter lim="800000"/>
            <a:headEnd/>
            <a:tailEnd/>
          </a:ln>
          <a:effectLst>
            <a:outerShdw dist="17961" dir="2700000" algn="ctr" rotWithShape="0">
              <a:schemeClr val="bg2"/>
            </a:outerShdw>
          </a:effectLst>
        </p:spPr>
        <p:txBody>
          <a:bodyPr wrap="none" lIns="92075" tIns="46038" rIns="92075" bIns="46038">
            <a:spAutoFit/>
          </a:bodyPr>
          <a:lstStyle/>
          <a:p>
            <a:r>
              <a:rPr lang="en-US" b="1">
                <a:effectLst>
                  <a:outerShdw blurRad="38100" dist="38100" dir="2700000" algn="tl">
                    <a:srgbClr val="000000"/>
                  </a:outerShdw>
                </a:effectLst>
                <a:latin typeface="Arial" charset="0"/>
              </a:rPr>
              <a:t>0.07</a:t>
            </a:r>
          </a:p>
        </p:txBody>
      </p:sp>
      <p:sp>
        <p:nvSpPr>
          <p:cNvPr id="134176" name="Rectangle 32"/>
          <p:cNvSpPr>
            <a:spLocks noChangeArrowheads="1"/>
          </p:cNvSpPr>
          <p:nvPr/>
        </p:nvSpPr>
        <p:spPr bwMode="auto">
          <a:xfrm>
            <a:off x="1727200" y="2132013"/>
            <a:ext cx="777875" cy="457200"/>
          </a:xfrm>
          <a:prstGeom prst="rect">
            <a:avLst/>
          </a:prstGeom>
          <a:noFill/>
          <a:ln w="9525">
            <a:noFill/>
            <a:miter lim="800000"/>
            <a:headEnd/>
            <a:tailEnd/>
          </a:ln>
          <a:effectLst>
            <a:outerShdw dist="17961" dir="2700000" algn="ctr" rotWithShape="0">
              <a:schemeClr val="bg2"/>
            </a:outerShdw>
          </a:effectLst>
        </p:spPr>
        <p:txBody>
          <a:bodyPr wrap="none" lIns="92075" tIns="46038" rIns="92075" bIns="46038">
            <a:spAutoFit/>
          </a:bodyPr>
          <a:lstStyle/>
          <a:p>
            <a:r>
              <a:rPr lang="en-US" b="1">
                <a:effectLst>
                  <a:outerShdw blurRad="38100" dist="38100" dir="2700000" algn="tl">
                    <a:srgbClr val="000000"/>
                  </a:outerShdw>
                </a:effectLst>
                <a:latin typeface="Arial" charset="0"/>
              </a:rPr>
              <a:t>0.08</a:t>
            </a:r>
          </a:p>
        </p:txBody>
      </p:sp>
      <p:sp>
        <p:nvSpPr>
          <p:cNvPr id="134177" name="Rectangle 33"/>
          <p:cNvSpPr>
            <a:spLocks noChangeArrowheads="1"/>
          </p:cNvSpPr>
          <p:nvPr/>
        </p:nvSpPr>
        <p:spPr bwMode="auto">
          <a:xfrm>
            <a:off x="1727200" y="1498600"/>
            <a:ext cx="777875" cy="457200"/>
          </a:xfrm>
          <a:prstGeom prst="rect">
            <a:avLst/>
          </a:prstGeom>
          <a:noFill/>
          <a:ln w="9525">
            <a:noFill/>
            <a:miter lim="800000"/>
            <a:headEnd/>
            <a:tailEnd/>
          </a:ln>
          <a:effectLst>
            <a:outerShdw dist="17961" dir="2700000" algn="ctr" rotWithShape="0">
              <a:schemeClr val="bg2"/>
            </a:outerShdw>
          </a:effectLst>
        </p:spPr>
        <p:txBody>
          <a:bodyPr wrap="none" lIns="92075" tIns="46038" rIns="92075" bIns="46038">
            <a:spAutoFit/>
          </a:bodyPr>
          <a:lstStyle/>
          <a:p>
            <a:r>
              <a:rPr lang="en-US" b="1">
                <a:effectLst>
                  <a:outerShdw blurRad="38100" dist="38100" dir="2700000" algn="tl">
                    <a:srgbClr val="000000"/>
                  </a:outerShdw>
                </a:effectLst>
                <a:latin typeface="Arial" charset="0"/>
              </a:rPr>
              <a:t>0.09</a:t>
            </a:r>
          </a:p>
        </p:txBody>
      </p:sp>
      <p:sp>
        <p:nvSpPr>
          <p:cNvPr id="134178" name="Rectangle 34"/>
          <p:cNvSpPr>
            <a:spLocks noChangeArrowheads="1"/>
          </p:cNvSpPr>
          <p:nvPr/>
        </p:nvSpPr>
        <p:spPr bwMode="auto">
          <a:xfrm>
            <a:off x="1887538" y="874713"/>
            <a:ext cx="608012" cy="457200"/>
          </a:xfrm>
          <a:prstGeom prst="rect">
            <a:avLst/>
          </a:prstGeom>
          <a:noFill/>
          <a:ln w="9525">
            <a:noFill/>
            <a:miter lim="800000"/>
            <a:headEnd/>
            <a:tailEnd/>
          </a:ln>
          <a:effectLst>
            <a:outerShdw dist="17961" dir="2700000" algn="ctr" rotWithShape="0">
              <a:schemeClr val="bg2"/>
            </a:outerShdw>
          </a:effectLst>
        </p:spPr>
        <p:txBody>
          <a:bodyPr wrap="none" lIns="92075" tIns="46038" rIns="92075" bIns="46038">
            <a:spAutoFit/>
          </a:bodyPr>
          <a:lstStyle/>
          <a:p>
            <a:r>
              <a:rPr lang="en-US" b="1">
                <a:effectLst>
                  <a:outerShdw blurRad="38100" dist="38100" dir="2700000" algn="tl">
                    <a:srgbClr val="000000"/>
                  </a:outerShdw>
                </a:effectLst>
                <a:latin typeface="Arial" charset="0"/>
              </a:rPr>
              <a:t>0.1</a:t>
            </a:r>
          </a:p>
        </p:txBody>
      </p:sp>
      <p:sp>
        <p:nvSpPr>
          <p:cNvPr id="134179" name="Rectangle 35"/>
          <p:cNvSpPr>
            <a:spLocks noChangeArrowheads="1"/>
          </p:cNvSpPr>
          <p:nvPr/>
        </p:nvSpPr>
        <p:spPr bwMode="auto">
          <a:xfrm>
            <a:off x="2300288" y="4965700"/>
            <a:ext cx="354012" cy="457200"/>
          </a:xfrm>
          <a:prstGeom prst="rect">
            <a:avLst/>
          </a:prstGeom>
          <a:noFill/>
          <a:ln w="9525">
            <a:noFill/>
            <a:miter lim="800000"/>
            <a:headEnd/>
            <a:tailEnd/>
          </a:ln>
          <a:effectLst>
            <a:outerShdw dist="17961" dir="2700000" algn="ctr" rotWithShape="0">
              <a:schemeClr val="bg2"/>
            </a:outerShdw>
          </a:effectLst>
        </p:spPr>
        <p:txBody>
          <a:bodyPr wrap="none" lIns="92075" tIns="46038" rIns="92075" bIns="46038">
            <a:spAutoFit/>
          </a:bodyPr>
          <a:lstStyle/>
          <a:p>
            <a:r>
              <a:rPr lang="en-US" b="1">
                <a:effectLst>
                  <a:outerShdw blurRad="38100" dist="38100" dir="2700000" algn="tl">
                    <a:srgbClr val="000000"/>
                  </a:outerShdw>
                </a:effectLst>
                <a:latin typeface="Arial" charset="0"/>
              </a:rPr>
              <a:t>0</a:t>
            </a:r>
          </a:p>
        </p:txBody>
      </p:sp>
      <p:sp>
        <p:nvSpPr>
          <p:cNvPr id="134180" name="Rectangle 36"/>
          <p:cNvSpPr>
            <a:spLocks noChangeArrowheads="1"/>
          </p:cNvSpPr>
          <p:nvPr/>
        </p:nvSpPr>
        <p:spPr bwMode="auto">
          <a:xfrm>
            <a:off x="3079750" y="4965700"/>
            <a:ext cx="523875" cy="457200"/>
          </a:xfrm>
          <a:prstGeom prst="rect">
            <a:avLst/>
          </a:prstGeom>
          <a:noFill/>
          <a:ln w="9525">
            <a:noFill/>
            <a:miter lim="800000"/>
            <a:headEnd/>
            <a:tailEnd/>
          </a:ln>
          <a:effectLst>
            <a:outerShdw dist="17961" dir="2700000" algn="ctr" rotWithShape="0">
              <a:schemeClr val="bg2"/>
            </a:outerShdw>
          </a:effectLst>
        </p:spPr>
        <p:txBody>
          <a:bodyPr wrap="none" lIns="92075" tIns="46038" rIns="92075" bIns="46038">
            <a:spAutoFit/>
          </a:bodyPr>
          <a:lstStyle/>
          <a:p>
            <a:r>
              <a:rPr lang="en-US" b="1">
                <a:effectLst>
                  <a:outerShdw blurRad="38100" dist="38100" dir="2700000" algn="tl">
                    <a:srgbClr val="000000"/>
                  </a:outerShdw>
                </a:effectLst>
                <a:latin typeface="Arial" charset="0"/>
              </a:rPr>
              <a:t>40</a:t>
            </a:r>
          </a:p>
        </p:txBody>
      </p:sp>
      <p:sp>
        <p:nvSpPr>
          <p:cNvPr id="134181" name="Rectangle 37"/>
          <p:cNvSpPr>
            <a:spLocks noChangeArrowheads="1"/>
          </p:cNvSpPr>
          <p:nvPr/>
        </p:nvSpPr>
        <p:spPr bwMode="auto">
          <a:xfrm>
            <a:off x="3944938" y="4965700"/>
            <a:ext cx="523875" cy="457200"/>
          </a:xfrm>
          <a:prstGeom prst="rect">
            <a:avLst/>
          </a:prstGeom>
          <a:noFill/>
          <a:ln w="9525">
            <a:noFill/>
            <a:miter lim="800000"/>
            <a:headEnd/>
            <a:tailEnd/>
          </a:ln>
          <a:effectLst>
            <a:outerShdw dist="17961" dir="2700000" algn="ctr" rotWithShape="0">
              <a:schemeClr val="bg2"/>
            </a:outerShdw>
          </a:effectLst>
        </p:spPr>
        <p:txBody>
          <a:bodyPr wrap="none" lIns="92075" tIns="46038" rIns="92075" bIns="46038">
            <a:spAutoFit/>
          </a:bodyPr>
          <a:lstStyle/>
          <a:p>
            <a:r>
              <a:rPr lang="en-US" b="1">
                <a:effectLst>
                  <a:outerShdw blurRad="38100" dist="38100" dir="2700000" algn="tl">
                    <a:srgbClr val="000000"/>
                  </a:outerShdw>
                </a:effectLst>
                <a:latin typeface="Arial" charset="0"/>
              </a:rPr>
              <a:t>80</a:t>
            </a:r>
          </a:p>
        </p:txBody>
      </p:sp>
      <p:sp>
        <p:nvSpPr>
          <p:cNvPr id="134182" name="Rectangle 38"/>
          <p:cNvSpPr>
            <a:spLocks noChangeArrowheads="1"/>
          </p:cNvSpPr>
          <p:nvPr/>
        </p:nvSpPr>
        <p:spPr bwMode="auto">
          <a:xfrm>
            <a:off x="4737100" y="4965700"/>
            <a:ext cx="693738" cy="457200"/>
          </a:xfrm>
          <a:prstGeom prst="rect">
            <a:avLst/>
          </a:prstGeom>
          <a:noFill/>
          <a:ln w="9525">
            <a:noFill/>
            <a:miter lim="800000"/>
            <a:headEnd/>
            <a:tailEnd/>
          </a:ln>
          <a:effectLst>
            <a:outerShdw dist="17961" dir="2700000" algn="ctr" rotWithShape="0">
              <a:schemeClr val="bg2"/>
            </a:outerShdw>
          </a:effectLst>
        </p:spPr>
        <p:txBody>
          <a:bodyPr wrap="none" lIns="92075" tIns="46038" rIns="92075" bIns="46038">
            <a:spAutoFit/>
          </a:bodyPr>
          <a:lstStyle/>
          <a:p>
            <a:r>
              <a:rPr lang="en-US" b="1">
                <a:effectLst>
                  <a:outerShdw blurRad="38100" dist="38100" dir="2700000" algn="tl">
                    <a:srgbClr val="000000"/>
                  </a:outerShdw>
                </a:effectLst>
                <a:latin typeface="Arial" charset="0"/>
              </a:rPr>
              <a:t>120</a:t>
            </a:r>
          </a:p>
        </p:txBody>
      </p:sp>
      <p:sp>
        <p:nvSpPr>
          <p:cNvPr id="134183" name="Rectangle 39"/>
          <p:cNvSpPr>
            <a:spLocks noChangeArrowheads="1"/>
          </p:cNvSpPr>
          <p:nvPr/>
        </p:nvSpPr>
        <p:spPr bwMode="auto">
          <a:xfrm>
            <a:off x="5603875" y="4965700"/>
            <a:ext cx="693738" cy="457200"/>
          </a:xfrm>
          <a:prstGeom prst="rect">
            <a:avLst/>
          </a:prstGeom>
          <a:noFill/>
          <a:ln w="9525">
            <a:noFill/>
            <a:miter lim="800000"/>
            <a:headEnd/>
            <a:tailEnd/>
          </a:ln>
          <a:effectLst>
            <a:outerShdw dist="17961" dir="2700000" algn="ctr" rotWithShape="0">
              <a:schemeClr val="bg2"/>
            </a:outerShdw>
          </a:effectLst>
        </p:spPr>
        <p:txBody>
          <a:bodyPr wrap="none" lIns="92075" tIns="46038" rIns="92075" bIns="46038">
            <a:spAutoFit/>
          </a:bodyPr>
          <a:lstStyle/>
          <a:p>
            <a:r>
              <a:rPr lang="en-US" b="1">
                <a:effectLst>
                  <a:outerShdw blurRad="38100" dist="38100" dir="2700000" algn="tl">
                    <a:srgbClr val="000000"/>
                  </a:outerShdw>
                </a:effectLst>
                <a:latin typeface="Arial" charset="0"/>
              </a:rPr>
              <a:t>160</a:t>
            </a:r>
          </a:p>
        </p:txBody>
      </p:sp>
      <p:sp>
        <p:nvSpPr>
          <p:cNvPr id="134184" name="Rectangle 40"/>
          <p:cNvSpPr>
            <a:spLocks noChangeArrowheads="1"/>
          </p:cNvSpPr>
          <p:nvPr/>
        </p:nvSpPr>
        <p:spPr bwMode="auto">
          <a:xfrm>
            <a:off x="6470650" y="4965700"/>
            <a:ext cx="693738" cy="457200"/>
          </a:xfrm>
          <a:prstGeom prst="rect">
            <a:avLst/>
          </a:prstGeom>
          <a:noFill/>
          <a:ln w="9525">
            <a:noFill/>
            <a:miter lim="800000"/>
            <a:headEnd/>
            <a:tailEnd/>
          </a:ln>
          <a:effectLst>
            <a:outerShdw dist="17961" dir="2700000" algn="ctr" rotWithShape="0">
              <a:schemeClr val="bg2"/>
            </a:outerShdw>
          </a:effectLst>
        </p:spPr>
        <p:txBody>
          <a:bodyPr wrap="none" lIns="92075" tIns="46038" rIns="92075" bIns="46038">
            <a:spAutoFit/>
          </a:bodyPr>
          <a:lstStyle/>
          <a:p>
            <a:r>
              <a:rPr lang="en-US" b="1">
                <a:effectLst>
                  <a:outerShdw blurRad="38100" dist="38100" dir="2700000" algn="tl">
                    <a:srgbClr val="000000"/>
                  </a:outerShdw>
                </a:effectLst>
                <a:latin typeface="Arial" charset="0"/>
              </a:rPr>
              <a:t>200</a:t>
            </a:r>
          </a:p>
        </p:txBody>
      </p:sp>
      <p:sp>
        <p:nvSpPr>
          <p:cNvPr id="134185" name="Line 41"/>
          <p:cNvSpPr>
            <a:spLocks noChangeShapeType="1"/>
          </p:cNvSpPr>
          <p:nvPr/>
        </p:nvSpPr>
        <p:spPr bwMode="auto">
          <a:xfrm flipH="1">
            <a:off x="6702425" y="4884738"/>
            <a:ext cx="142875" cy="0"/>
          </a:xfrm>
          <a:prstGeom prst="line">
            <a:avLst/>
          </a:prstGeom>
          <a:noFill/>
          <a:ln w="25400">
            <a:solidFill>
              <a:schemeClr val="tx1"/>
            </a:solidFill>
            <a:round/>
            <a:headEnd type="none" w="sm" len="sm"/>
            <a:tailEnd type="none" w="sm" len="sm"/>
          </a:ln>
          <a:effectLst>
            <a:outerShdw dist="17961" dir="2700000" algn="ctr" rotWithShape="0">
              <a:schemeClr val="bg2"/>
            </a:outerShdw>
          </a:effectLst>
        </p:spPr>
        <p:txBody>
          <a:bodyPr wrap="none" anchor="ctr"/>
          <a:lstStyle/>
          <a:p>
            <a:endParaRPr lang="en-US"/>
          </a:p>
        </p:txBody>
      </p:sp>
      <p:sp>
        <p:nvSpPr>
          <p:cNvPr id="134186" name="Line 42"/>
          <p:cNvSpPr>
            <a:spLocks noChangeShapeType="1"/>
          </p:cNvSpPr>
          <p:nvPr/>
        </p:nvSpPr>
        <p:spPr bwMode="auto">
          <a:xfrm flipH="1">
            <a:off x="6702425" y="4141788"/>
            <a:ext cx="142875" cy="0"/>
          </a:xfrm>
          <a:prstGeom prst="line">
            <a:avLst/>
          </a:prstGeom>
          <a:noFill/>
          <a:ln w="25400">
            <a:solidFill>
              <a:schemeClr val="tx1"/>
            </a:solidFill>
            <a:round/>
            <a:headEnd type="none" w="sm" len="sm"/>
            <a:tailEnd type="none" w="sm" len="sm"/>
          </a:ln>
          <a:effectLst>
            <a:outerShdw dist="17961" dir="2700000" algn="ctr" rotWithShape="0">
              <a:schemeClr val="bg2"/>
            </a:outerShdw>
          </a:effectLst>
        </p:spPr>
        <p:txBody>
          <a:bodyPr wrap="none" anchor="ctr"/>
          <a:lstStyle/>
          <a:p>
            <a:endParaRPr lang="en-US"/>
          </a:p>
        </p:txBody>
      </p:sp>
      <p:sp>
        <p:nvSpPr>
          <p:cNvPr id="134187" name="Line 43"/>
          <p:cNvSpPr>
            <a:spLocks noChangeShapeType="1"/>
          </p:cNvSpPr>
          <p:nvPr/>
        </p:nvSpPr>
        <p:spPr bwMode="auto">
          <a:xfrm flipH="1">
            <a:off x="6702425" y="3382963"/>
            <a:ext cx="142875" cy="0"/>
          </a:xfrm>
          <a:prstGeom prst="line">
            <a:avLst/>
          </a:prstGeom>
          <a:noFill/>
          <a:ln w="25400">
            <a:solidFill>
              <a:schemeClr val="tx1"/>
            </a:solidFill>
            <a:round/>
            <a:headEnd type="none" w="sm" len="sm"/>
            <a:tailEnd type="none" w="sm" len="sm"/>
          </a:ln>
          <a:effectLst>
            <a:outerShdw dist="17961" dir="2700000" algn="ctr" rotWithShape="0">
              <a:schemeClr val="bg2"/>
            </a:outerShdw>
          </a:effectLst>
        </p:spPr>
        <p:txBody>
          <a:bodyPr wrap="none" anchor="ctr"/>
          <a:lstStyle/>
          <a:p>
            <a:endParaRPr lang="en-US"/>
          </a:p>
        </p:txBody>
      </p:sp>
      <p:sp>
        <p:nvSpPr>
          <p:cNvPr id="134188" name="Line 44"/>
          <p:cNvSpPr>
            <a:spLocks noChangeShapeType="1"/>
          </p:cNvSpPr>
          <p:nvPr/>
        </p:nvSpPr>
        <p:spPr bwMode="auto">
          <a:xfrm flipH="1">
            <a:off x="6702425" y="2632075"/>
            <a:ext cx="142875" cy="0"/>
          </a:xfrm>
          <a:prstGeom prst="line">
            <a:avLst/>
          </a:prstGeom>
          <a:noFill/>
          <a:ln w="25400">
            <a:solidFill>
              <a:schemeClr val="tx1"/>
            </a:solidFill>
            <a:round/>
            <a:headEnd type="none" w="sm" len="sm"/>
            <a:tailEnd type="none" w="sm" len="sm"/>
          </a:ln>
          <a:effectLst>
            <a:outerShdw dist="17961" dir="2700000" algn="ctr" rotWithShape="0">
              <a:schemeClr val="bg2"/>
            </a:outerShdw>
          </a:effectLst>
        </p:spPr>
        <p:txBody>
          <a:bodyPr wrap="none" anchor="ctr"/>
          <a:lstStyle/>
          <a:p>
            <a:endParaRPr lang="en-US"/>
          </a:p>
        </p:txBody>
      </p:sp>
      <p:sp>
        <p:nvSpPr>
          <p:cNvPr id="134189" name="Line 45"/>
          <p:cNvSpPr>
            <a:spLocks noChangeShapeType="1"/>
          </p:cNvSpPr>
          <p:nvPr/>
        </p:nvSpPr>
        <p:spPr bwMode="auto">
          <a:xfrm flipH="1">
            <a:off x="6702425" y="1879600"/>
            <a:ext cx="142875" cy="0"/>
          </a:xfrm>
          <a:prstGeom prst="line">
            <a:avLst/>
          </a:prstGeom>
          <a:noFill/>
          <a:ln w="25400">
            <a:solidFill>
              <a:schemeClr val="tx1"/>
            </a:solidFill>
            <a:round/>
            <a:headEnd type="none" w="sm" len="sm"/>
            <a:tailEnd type="none" w="sm" len="sm"/>
          </a:ln>
          <a:effectLst>
            <a:outerShdw dist="17961" dir="2700000" algn="ctr" rotWithShape="0">
              <a:schemeClr val="bg2"/>
            </a:outerShdw>
          </a:effectLst>
        </p:spPr>
        <p:txBody>
          <a:bodyPr wrap="none" anchor="ctr"/>
          <a:lstStyle/>
          <a:p>
            <a:endParaRPr lang="en-US"/>
          </a:p>
        </p:txBody>
      </p:sp>
      <p:sp>
        <p:nvSpPr>
          <p:cNvPr id="134190" name="Line 46"/>
          <p:cNvSpPr>
            <a:spLocks noChangeShapeType="1"/>
          </p:cNvSpPr>
          <p:nvPr/>
        </p:nvSpPr>
        <p:spPr bwMode="auto">
          <a:xfrm flipH="1">
            <a:off x="6702425" y="1128713"/>
            <a:ext cx="142875" cy="0"/>
          </a:xfrm>
          <a:prstGeom prst="line">
            <a:avLst/>
          </a:prstGeom>
          <a:noFill/>
          <a:ln w="25400">
            <a:solidFill>
              <a:schemeClr val="tx1"/>
            </a:solidFill>
            <a:round/>
            <a:headEnd type="none" w="sm" len="sm"/>
            <a:tailEnd type="none" w="sm" len="sm"/>
          </a:ln>
          <a:effectLst>
            <a:outerShdw dist="17961" dir="2700000" algn="ctr" rotWithShape="0">
              <a:schemeClr val="bg2"/>
            </a:outerShdw>
          </a:effectLst>
        </p:spPr>
        <p:txBody>
          <a:bodyPr wrap="none" anchor="ctr"/>
          <a:lstStyle/>
          <a:p>
            <a:endParaRPr lang="en-US"/>
          </a:p>
        </p:txBody>
      </p:sp>
      <p:sp>
        <p:nvSpPr>
          <p:cNvPr id="134191" name="Rectangle 47"/>
          <p:cNvSpPr>
            <a:spLocks noChangeArrowheads="1"/>
          </p:cNvSpPr>
          <p:nvPr/>
        </p:nvSpPr>
        <p:spPr bwMode="auto">
          <a:xfrm>
            <a:off x="6794500" y="4656138"/>
            <a:ext cx="608013" cy="457200"/>
          </a:xfrm>
          <a:prstGeom prst="rect">
            <a:avLst/>
          </a:prstGeom>
          <a:noFill/>
          <a:ln w="9525">
            <a:noFill/>
            <a:miter lim="800000"/>
            <a:headEnd/>
            <a:tailEnd/>
          </a:ln>
          <a:effectLst>
            <a:outerShdw dist="17961" dir="2700000" algn="ctr" rotWithShape="0">
              <a:schemeClr val="bg2"/>
            </a:outerShdw>
          </a:effectLst>
        </p:spPr>
        <p:txBody>
          <a:bodyPr wrap="none" lIns="92075" tIns="46038" rIns="92075" bIns="46038">
            <a:spAutoFit/>
          </a:bodyPr>
          <a:lstStyle/>
          <a:p>
            <a:r>
              <a:rPr lang="en-US" b="1">
                <a:effectLst>
                  <a:outerShdw blurRad="38100" dist="38100" dir="2700000" algn="tl">
                    <a:srgbClr val="000000"/>
                  </a:outerShdw>
                </a:effectLst>
                <a:latin typeface="Arial" charset="0"/>
              </a:rPr>
              <a:t>0.4</a:t>
            </a:r>
          </a:p>
        </p:txBody>
      </p:sp>
      <p:sp>
        <p:nvSpPr>
          <p:cNvPr id="134192" name="Rectangle 48"/>
          <p:cNvSpPr>
            <a:spLocks noChangeArrowheads="1"/>
          </p:cNvSpPr>
          <p:nvPr/>
        </p:nvSpPr>
        <p:spPr bwMode="auto">
          <a:xfrm>
            <a:off x="6794500" y="3913188"/>
            <a:ext cx="608013" cy="457200"/>
          </a:xfrm>
          <a:prstGeom prst="rect">
            <a:avLst/>
          </a:prstGeom>
          <a:noFill/>
          <a:ln w="9525">
            <a:noFill/>
            <a:miter lim="800000"/>
            <a:headEnd/>
            <a:tailEnd/>
          </a:ln>
          <a:effectLst>
            <a:outerShdw dist="17961" dir="2700000" algn="ctr" rotWithShape="0">
              <a:schemeClr val="bg2"/>
            </a:outerShdw>
          </a:effectLst>
        </p:spPr>
        <p:txBody>
          <a:bodyPr wrap="none" lIns="92075" tIns="46038" rIns="92075" bIns="46038">
            <a:spAutoFit/>
          </a:bodyPr>
          <a:lstStyle/>
          <a:p>
            <a:r>
              <a:rPr lang="en-US" b="1">
                <a:effectLst>
                  <a:outerShdw blurRad="38100" dist="38100" dir="2700000" algn="tl">
                    <a:srgbClr val="000000"/>
                  </a:outerShdw>
                </a:effectLst>
                <a:latin typeface="Arial" charset="0"/>
              </a:rPr>
              <a:t>0.5</a:t>
            </a:r>
          </a:p>
        </p:txBody>
      </p:sp>
      <p:sp>
        <p:nvSpPr>
          <p:cNvPr id="134193" name="Rectangle 49"/>
          <p:cNvSpPr>
            <a:spLocks noChangeArrowheads="1"/>
          </p:cNvSpPr>
          <p:nvPr/>
        </p:nvSpPr>
        <p:spPr bwMode="auto">
          <a:xfrm>
            <a:off x="6794500" y="3154363"/>
            <a:ext cx="608013" cy="457200"/>
          </a:xfrm>
          <a:prstGeom prst="rect">
            <a:avLst/>
          </a:prstGeom>
          <a:noFill/>
          <a:ln w="9525">
            <a:noFill/>
            <a:miter lim="800000"/>
            <a:headEnd/>
            <a:tailEnd/>
          </a:ln>
          <a:effectLst>
            <a:outerShdw dist="17961" dir="2700000" algn="ctr" rotWithShape="0">
              <a:schemeClr val="bg2"/>
            </a:outerShdw>
          </a:effectLst>
        </p:spPr>
        <p:txBody>
          <a:bodyPr wrap="none" lIns="92075" tIns="46038" rIns="92075" bIns="46038">
            <a:spAutoFit/>
          </a:bodyPr>
          <a:lstStyle/>
          <a:p>
            <a:r>
              <a:rPr lang="en-US" b="1">
                <a:effectLst>
                  <a:outerShdw blurRad="38100" dist="38100" dir="2700000" algn="tl">
                    <a:srgbClr val="000000"/>
                  </a:outerShdw>
                </a:effectLst>
                <a:latin typeface="Arial" charset="0"/>
              </a:rPr>
              <a:t>0.6</a:t>
            </a:r>
          </a:p>
        </p:txBody>
      </p:sp>
      <p:sp>
        <p:nvSpPr>
          <p:cNvPr id="134194" name="Rectangle 50"/>
          <p:cNvSpPr>
            <a:spLocks noChangeArrowheads="1"/>
          </p:cNvSpPr>
          <p:nvPr/>
        </p:nvSpPr>
        <p:spPr bwMode="auto">
          <a:xfrm>
            <a:off x="6794500" y="2401888"/>
            <a:ext cx="608013" cy="457200"/>
          </a:xfrm>
          <a:prstGeom prst="rect">
            <a:avLst/>
          </a:prstGeom>
          <a:noFill/>
          <a:ln w="9525">
            <a:noFill/>
            <a:miter lim="800000"/>
            <a:headEnd/>
            <a:tailEnd/>
          </a:ln>
          <a:effectLst>
            <a:outerShdw dist="17961" dir="2700000" algn="ctr" rotWithShape="0">
              <a:schemeClr val="bg2"/>
            </a:outerShdw>
          </a:effectLst>
        </p:spPr>
        <p:txBody>
          <a:bodyPr wrap="none" lIns="92075" tIns="46038" rIns="92075" bIns="46038">
            <a:spAutoFit/>
          </a:bodyPr>
          <a:lstStyle/>
          <a:p>
            <a:r>
              <a:rPr lang="en-US" b="1">
                <a:effectLst>
                  <a:outerShdw blurRad="38100" dist="38100" dir="2700000" algn="tl">
                    <a:srgbClr val="000000"/>
                  </a:outerShdw>
                </a:effectLst>
                <a:latin typeface="Arial" charset="0"/>
              </a:rPr>
              <a:t>0.7</a:t>
            </a:r>
          </a:p>
        </p:txBody>
      </p:sp>
      <p:sp>
        <p:nvSpPr>
          <p:cNvPr id="134195" name="Rectangle 51"/>
          <p:cNvSpPr>
            <a:spLocks noChangeArrowheads="1"/>
          </p:cNvSpPr>
          <p:nvPr/>
        </p:nvSpPr>
        <p:spPr bwMode="auto">
          <a:xfrm>
            <a:off x="6794500" y="1651000"/>
            <a:ext cx="608013" cy="457200"/>
          </a:xfrm>
          <a:prstGeom prst="rect">
            <a:avLst/>
          </a:prstGeom>
          <a:noFill/>
          <a:ln w="9525">
            <a:noFill/>
            <a:miter lim="800000"/>
            <a:headEnd/>
            <a:tailEnd/>
          </a:ln>
          <a:effectLst>
            <a:outerShdw dist="17961" dir="2700000" algn="ctr" rotWithShape="0">
              <a:schemeClr val="bg2"/>
            </a:outerShdw>
          </a:effectLst>
        </p:spPr>
        <p:txBody>
          <a:bodyPr wrap="none" lIns="92075" tIns="46038" rIns="92075" bIns="46038">
            <a:spAutoFit/>
          </a:bodyPr>
          <a:lstStyle/>
          <a:p>
            <a:r>
              <a:rPr lang="en-US" b="1">
                <a:effectLst>
                  <a:outerShdw blurRad="38100" dist="38100" dir="2700000" algn="tl">
                    <a:srgbClr val="000000"/>
                  </a:outerShdw>
                </a:effectLst>
                <a:latin typeface="Arial" charset="0"/>
              </a:rPr>
              <a:t>0.8</a:t>
            </a:r>
          </a:p>
        </p:txBody>
      </p:sp>
      <p:sp>
        <p:nvSpPr>
          <p:cNvPr id="134196" name="Rectangle 52"/>
          <p:cNvSpPr>
            <a:spLocks noChangeArrowheads="1"/>
          </p:cNvSpPr>
          <p:nvPr/>
        </p:nvSpPr>
        <p:spPr bwMode="auto">
          <a:xfrm>
            <a:off x="6794500" y="900113"/>
            <a:ext cx="608013" cy="457200"/>
          </a:xfrm>
          <a:prstGeom prst="rect">
            <a:avLst/>
          </a:prstGeom>
          <a:noFill/>
          <a:ln w="9525">
            <a:noFill/>
            <a:miter lim="800000"/>
            <a:headEnd/>
            <a:tailEnd/>
          </a:ln>
          <a:effectLst>
            <a:outerShdw dist="17961" dir="2700000" algn="ctr" rotWithShape="0">
              <a:schemeClr val="bg2"/>
            </a:outerShdw>
          </a:effectLst>
        </p:spPr>
        <p:txBody>
          <a:bodyPr wrap="none" lIns="92075" tIns="46038" rIns="92075" bIns="46038">
            <a:spAutoFit/>
          </a:bodyPr>
          <a:lstStyle/>
          <a:p>
            <a:r>
              <a:rPr lang="en-US" b="1">
                <a:effectLst>
                  <a:outerShdw blurRad="38100" dist="38100" dir="2700000" algn="tl">
                    <a:srgbClr val="000000"/>
                  </a:outerShdw>
                </a:effectLst>
                <a:latin typeface="Arial" charset="0"/>
              </a:rPr>
              <a:t>0.9</a:t>
            </a:r>
          </a:p>
        </p:txBody>
      </p:sp>
      <p:sp>
        <p:nvSpPr>
          <p:cNvPr id="134197" name="Freeform 53"/>
          <p:cNvSpPr>
            <a:spLocks/>
          </p:cNvSpPr>
          <p:nvPr/>
        </p:nvSpPr>
        <p:spPr bwMode="auto">
          <a:xfrm>
            <a:off x="2981325" y="2439988"/>
            <a:ext cx="1446213" cy="1230312"/>
          </a:xfrm>
          <a:custGeom>
            <a:avLst/>
            <a:gdLst/>
            <a:ahLst/>
            <a:cxnLst>
              <a:cxn ang="0">
                <a:pos x="0" y="0"/>
              </a:cxn>
              <a:cxn ang="0">
                <a:pos x="0" y="774"/>
              </a:cxn>
              <a:cxn ang="0">
                <a:pos x="1024" y="774"/>
              </a:cxn>
              <a:cxn ang="0">
                <a:pos x="1024" y="0"/>
              </a:cxn>
              <a:cxn ang="0">
                <a:pos x="0" y="0"/>
              </a:cxn>
            </a:cxnLst>
            <a:rect l="0" t="0" r="r" b="b"/>
            <a:pathLst>
              <a:path w="1025" h="775">
                <a:moveTo>
                  <a:pt x="0" y="0"/>
                </a:moveTo>
                <a:lnTo>
                  <a:pt x="0" y="774"/>
                </a:lnTo>
                <a:lnTo>
                  <a:pt x="1024" y="774"/>
                </a:lnTo>
                <a:lnTo>
                  <a:pt x="1024" y="0"/>
                </a:lnTo>
                <a:lnTo>
                  <a:pt x="0" y="0"/>
                </a:lnTo>
              </a:path>
            </a:pathLst>
          </a:custGeom>
          <a:noFill/>
          <a:ln w="9525" cap="rnd">
            <a:noFill/>
            <a:round/>
            <a:headEnd/>
            <a:tailEnd/>
          </a:ln>
          <a:effectLst>
            <a:outerShdw dist="17961" dir="2700000" algn="ctr" rotWithShape="0">
              <a:schemeClr val="bg2"/>
            </a:outerShdw>
          </a:effectLst>
        </p:spPr>
        <p:txBody>
          <a:bodyPr/>
          <a:lstStyle/>
          <a:p>
            <a:endParaRPr lang="en-US"/>
          </a:p>
        </p:txBody>
      </p:sp>
      <p:sp>
        <p:nvSpPr>
          <p:cNvPr id="134198" name="Line 54"/>
          <p:cNvSpPr>
            <a:spLocks noChangeShapeType="1"/>
          </p:cNvSpPr>
          <p:nvPr/>
        </p:nvSpPr>
        <p:spPr bwMode="auto">
          <a:xfrm>
            <a:off x="2628900" y="3859213"/>
            <a:ext cx="433388" cy="0"/>
          </a:xfrm>
          <a:prstGeom prst="line">
            <a:avLst/>
          </a:prstGeom>
          <a:noFill/>
          <a:ln w="25400">
            <a:solidFill>
              <a:srgbClr val="FF3300"/>
            </a:solidFill>
            <a:round/>
            <a:headEnd type="none" w="sm" len="sm"/>
            <a:tailEnd type="none" w="sm" len="sm"/>
          </a:ln>
          <a:effectLst>
            <a:outerShdw dist="17961" dir="2700000" algn="ctr" rotWithShape="0">
              <a:schemeClr val="bg2"/>
            </a:outerShdw>
          </a:effectLst>
        </p:spPr>
        <p:txBody>
          <a:bodyPr wrap="none" anchor="ctr"/>
          <a:lstStyle/>
          <a:p>
            <a:endParaRPr lang="en-US"/>
          </a:p>
        </p:txBody>
      </p:sp>
      <p:sp>
        <p:nvSpPr>
          <p:cNvPr id="134199" name="Freeform 55"/>
          <p:cNvSpPr>
            <a:spLocks/>
          </p:cNvSpPr>
          <p:nvPr/>
        </p:nvSpPr>
        <p:spPr bwMode="auto">
          <a:xfrm>
            <a:off x="2738438" y="3729038"/>
            <a:ext cx="203200" cy="261937"/>
          </a:xfrm>
          <a:custGeom>
            <a:avLst/>
            <a:gdLst/>
            <a:ahLst/>
            <a:cxnLst>
              <a:cxn ang="0">
                <a:pos x="0" y="164"/>
              </a:cxn>
              <a:cxn ang="0">
                <a:pos x="77" y="0"/>
              </a:cxn>
              <a:cxn ang="0">
                <a:pos x="143" y="164"/>
              </a:cxn>
              <a:cxn ang="0">
                <a:pos x="11" y="164"/>
              </a:cxn>
              <a:cxn ang="0">
                <a:pos x="0" y="164"/>
              </a:cxn>
            </a:cxnLst>
            <a:rect l="0" t="0" r="r" b="b"/>
            <a:pathLst>
              <a:path w="144" h="165">
                <a:moveTo>
                  <a:pt x="0" y="164"/>
                </a:moveTo>
                <a:lnTo>
                  <a:pt x="77" y="0"/>
                </a:lnTo>
                <a:lnTo>
                  <a:pt x="143" y="164"/>
                </a:lnTo>
                <a:lnTo>
                  <a:pt x="11" y="164"/>
                </a:lnTo>
                <a:lnTo>
                  <a:pt x="0" y="164"/>
                </a:lnTo>
              </a:path>
            </a:pathLst>
          </a:custGeom>
          <a:solidFill>
            <a:srgbClr val="FF3300"/>
          </a:solidFill>
          <a:ln w="25400" cap="rnd" cmpd="sng">
            <a:solidFill>
              <a:srgbClr val="000000"/>
            </a:solidFill>
            <a:prstDash val="solid"/>
            <a:round/>
            <a:headEnd/>
            <a:tailEnd/>
          </a:ln>
          <a:effectLst>
            <a:outerShdw dist="17961" dir="2700000" algn="ctr" rotWithShape="0">
              <a:schemeClr val="bg2"/>
            </a:outerShdw>
          </a:effectLst>
        </p:spPr>
        <p:txBody>
          <a:bodyPr/>
          <a:lstStyle/>
          <a:p>
            <a:endParaRPr lang="en-US"/>
          </a:p>
        </p:txBody>
      </p:sp>
      <p:sp>
        <p:nvSpPr>
          <p:cNvPr id="134200" name="Rectangle 56"/>
          <p:cNvSpPr>
            <a:spLocks noChangeArrowheads="1"/>
          </p:cNvSpPr>
          <p:nvPr/>
        </p:nvSpPr>
        <p:spPr bwMode="auto">
          <a:xfrm>
            <a:off x="3121025" y="3630613"/>
            <a:ext cx="793750" cy="457200"/>
          </a:xfrm>
          <a:prstGeom prst="rect">
            <a:avLst/>
          </a:prstGeom>
          <a:noFill/>
          <a:ln w="9525">
            <a:noFill/>
            <a:miter lim="800000"/>
            <a:headEnd/>
            <a:tailEnd/>
          </a:ln>
          <a:effectLst>
            <a:outerShdw dist="17961" dir="2700000" algn="ctr" rotWithShape="0">
              <a:schemeClr val="bg2"/>
            </a:outerShdw>
          </a:effectLst>
        </p:spPr>
        <p:txBody>
          <a:bodyPr wrap="none" lIns="92075" tIns="46038" rIns="92075" bIns="46038">
            <a:spAutoFit/>
          </a:bodyPr>
          <a:lstStyle/>
          <a:p>
            <a:r>
              <a:rPr lang="en-US" b="1">
                <a:effectLst>
                  <a:outerShdw blurRad="38100" dist="38100" dir="2700000" algn="tl">
                    <a:srgbClr val="000000"/>
                  </a:outerShdw>
                </a:effectLst>
                <a:latin typeface="Arial" charset="0"/>
              </a:rPr>
              <a:t>TSN</a:t>
            </a:r>
          </a:p>
        </p:txBody>
      </p:sp>
      <p:sp>
        <p:nvSpPr>
          <p:cNvPr id="134201" name="Line 57"/>
          <p:cNvSpPr>
            <a:spLocks noChangeShapeType="1"/>
          </p:cNvSpPr>
          <p:nvPr/>
        </p:nvSpPr>
        <p:spPr bwMode="auto">
          <a:xfrm>
            <a:off x="2628900" y="4386263"/>
            <a:ext cx="433388" cy="0"/>
          </a:xfrm>
          <a:prstGeom prst="line">
            <a:avLst/>
          </a:prstGeom>
          <a:noFill/>
          <a:ln w="25400">
            <a:solidFill>
              <a:srgbClr val="FFFF00"/>
            </a:solidFill>
            <a:round/>
            <a:headEnd type="none" w="sm" len="sm"/>
            <a:tailEnd type="none" w="sm" len="sm"/>
          </a:ln>
          <a:effectLst>
            <a:outerShdw dist="17961" dir="2700000" algn="ctr" rotWithShape="0">
              <a:schemeClr val="bg2"/>
            </a:outerShdw>
          </a:effectLst>
        </p:spPr>
        <p:txBody>
          <a:bodyPr wrap="none" anchor="ctr"/>
          <a:lstStyle/>
          <a:p>
            <a:endParaRPr lang="en-US"/>
          </a:p>
        </p:txBody>
      </p:sp>
      <p:sp>
        <p:nvSpPr>
          <p:cNvPr id="134202" name="Freeform 58"/>
          <p:cNvSpPr>
            <a:spLocks/>
          </p:cNvSpPr>
          <p:nvPr/>
        </p:nvSpPr>
        <p:spPr bwMode="auto">
          <a:xfrm>
            <a:off x="2738438" y="4257675"/>
            <a:ext cx="222250" cy="260350"/>
          </a:xfrm>
          <a:custGeom>
            <a:avLst/>
            <a:gdLst/>
            <a:ahLst/>
            <a:cxnLst>
              <a:cxn ang="0">
                <a:pos x="0" y="79"/>
              </a:cxn>
              <a:cxn ang="0">
                <a:pos x="77" y="0"/>
              </a:cxn>
              <a:cxn ang="0">
                <a:pos x="156" y="79"/>
              </a:cxn>
              <a:cxn ang="0">
                <a:pos x="77" y="163"/>
              </a:cxn>
              <a:cxn ang="0">
                <a:pos x="0" y="79"/>
              </a:cxn>
            </a:cxnLst>
            <a:rect l="0" t="0" r="r" b="b"/>
            <a:pathLst>
              <a:path w="157" h="164">
                <a:moveTo>
                  <a:pt x="0" y="79"/>
                </a:moveTo>
                <a:lnTo>
                  <a:pt x="77" y="0"/>
                </a:lnTo>
                <a:lnTo>
                  <a:pt x="156" y="79"/>
                </a:lnTo>
                <a:lnTo>
                  <a:pt x="77" y="163"/>
                </a:lnTo>
                <a:lnTo>
                  <a:pt x="0" y="79"/>
                </a:lnTo>
              </a:path>
            </a:pathLst>
          </a:custGeom>
          <a:solidFill>
            <a:srgbClr val="FFFF00"/>
          </a:solidFill>
          <a:ln w="25400" cap="rnd" cmpd="sng">
            <a:solidFill>
              <a:srgbClr val="000000"/>
            </a:solidFill>
            <a:prstDash val="solid"/>
            <a:round/>
            <a:headEnd/>
            <a:tailEnd/>
          </a:ln>
          <a:effectLst>
            <a:outerShdw dist="17961" dir="2700000" algn="ctr" rotWithShape="0">
              <a:schemeClr val="bg2"/>
            </a:outerShdw>
          </a:effectLst>
        </p:spPr>
        <p:txBody>
          <a:bodyPr/>
          <a:lstStyle/>
          <a:p>
            <a:endParaRPr lang="en-US"/>
          </a:p>
        </p:txBody>
      </p:sp>
      <p:sp>
        <p:nvSpPr>
          <p:cNvPr id="134203" name="Rectangle 59"/>
          <p:cNvSpPr>
            <a:spLocks noChangeArrowheads="1"/>
          </p:cNvSpPr>
          <p:nvPr/>
        </p:nvSpPr>
        <p:spPr bwMode="auto">
          <a:xfrm>
            <a:off x="3121025" y="4157663"/>
            <a:ext cx="641350" cy="457200"/>
          </a:xfrm>
          <a:prstGeom prst="rect">
            <a:avLst/>
          </a:prstGeom>
          <a:noFill/>
          <a:ln w="9525">
            <a:noFill/>
            <a:miter lim="800000"/>
            <a:headEnd/>
            <a:tailEnd/>
          </a:ln>
          <a:effectLst>
            <a:outerShdw dist="17961" dir="2700000" algn="ctr" rotWithShape="0">
              <a:schemeClr val="bg2"/>
            </a:outerShdw>
          </a:effectLst>
        </p:spPr>
        <p:txBody>
          <a:bodyPr wrap="none" lIns="92075" tIns="46038" rIns="92075" bIns="46038">
            <a:spAutoFit/>
          </a:bodyPr>
          <a:lstStyle/>
          <a:p>
            <a:r>
              <a:rPr lang="en-US" b="1">
                <a:effectLst>
                  <a:outerShdw blurRad="38100" dist="38100" dir="2700000" algn="tl">
                    <a:srgbClr val="000000"/>
                  </a:outerShdw>
                </a:effectLst>
                <a:latin typeface="Arial" charset="0"/>
              </a:rPr>
              <a:t>OC</a:t>
            </a:r>
          </a:p>
        </p:txBody>
      </p:sp>
      <p:sp>
        <p:nvSpPr>
          <p:cNvPr id="134204" name="Rectangle 60"/>
          <p:cNvSpPr>
            <a:spLocks noChangeArrowheads="1"/>
          </p:cNvSpPr>
          <p:nvPr/>
        </p:nvSpPr>
        <p:spPr bwMode="auto">
          <a:xfrm>
            <a:off x="3962400" y="152400"/>
            <a:ext cx="1085850" cy="579438"/>
          </a:xfrm>
          <a:prstGeom prst="rect">
            <a:avLst/>
          </a:prstGeom>
          <a:noFill/>
          <a:ln w="9525">
            <a:noFill/>
            <a:miter lim="800000"/>
            <a:headEnd/>
            <a:tailEnd/>
          </a:ln>
          <a:effectLst>
            <a:outerShdw dist="35921" dir="2700000" algn="ctr" rotWithShape="0">
              <a:srgbClr val="000000"/>
            </a:outerShdw>
          </a:effectLst>
        </p:spPr>
        <p:txBody>
          <a:bodyPr wrap="none" lIns="92075" tIns="46038" rIns="92075" bIns="46038">
            <a:spAutoFit/>
          </a:bodyPr>
          <a:lstStyle/>
          <a:p>
            <a:r>
              <a:rPr lang="en-US" sz="3200" b="1">
                <a:solidFill>
                  <a:srgbClr val="FF9900"/>
                </a:solidFill>
                <a:latin typeface="Arial" charset="0"/>
              </a:rPr>
              <a:t>#406</a:t>
            </a:r>
          </a:p>
        </p:txBody>
      </p:sp>
      <p:sp>
        <p:nvSpPr>
          <p:cNvPr id="134205" name="Rectangle 61"/>
          <p:cNvSpPr>
            <a:spLocks noChangeArrowheads="1"/>
          </p:cNvSpPr>
          <p:nvPr/>
        </p:nvSpPr>
        <p:spPr bwMode="auto">
          <a:xfrm rot="16200000">
            <a:off x="361157" y="2670969"/>
            <a:ext cx="2297112" cy="457200"/>
          </a:xfrm>
          <a:prstGeom prst="rect">
            <a:avLst/>
          </a:prstGeom>
          <a:noFill/>
          <a:ln w="9525">
            <a:noFill/>
            <a:miter lim="800000"/>
            <a:headEnd/>
            <a:tailEnd/>
          </a:ln>
          <a:effectLst>
            <a:outerShdw dist="17961" dir="2700000" algn="ctr" rotWithShape="0">
              <a:schemeClr val="bg2"/>
            </a:outerShdw>
          </a:effectLst>
        </p:spPr>
        <p:txBody>
          <a:bodyPr wrap="none" lIns="92075" tIns="46038" rIns="92075" bIns="46038">
            <a:spAutoFit/>
          </a:bodyPr>
          <a:lstStyle/>
          <a:p>
            <a:r>
              <a:rPr lang="en-US" b="1">
                <a:effectLst>
                  <a:outerShdw blurRad="38100" dist="38100" dir="2700000" algn="tl">
                    <a:srgbClr val="000000"/>
                  </a:outerShdw>
                </a:effectLst>
                <a:latin typeface="Arial" charset="0"/>
              </a:rPr>
              <a:t>Total Soil N, %</a:t>
            </a:r>
          </a:p>
        </p:txBody>
      </p:sp>
      <p:sp>
        <p:nvSpPr>
          <p:cNvPr id="134206" name="Rectangle 62"/>
          <p:cNvSpPr>
            <a:spLocks noChangeArrowheads="1"/>
          </p:cNvSpPr>
          <p:nvPr/>
        </p:nvSpPr>
        <p:spPr bwMode="auto">
          <a:xfrm rot="16200000">
            <a:off x="6149181" y="2840832"/>
            <a:ext cx="2925763" cy="457200"/>
          </a:xfrm>
          <a:prstGeom prst="rect">
            <a:avLst/>
          </a:prstGeom>
          <a:noFill/>
          <a:ln w="9525">
            <a:noFill/>
            <a:miter lim="800000"/>
            <a:headEnd/>
            <a:tailEnd/>
          </a:ln>
          <a:effectLst>
            <a:outerShdw dist="17961" dir="2700000" algn="ctr" rotWithShape="0">
              <a:schemeClr val="bg2"/>
            </a:outerShdw>
          </a:effectLst>
        </p:spPr>
        <p:txBody>
          <a:bodyPr wrap="none" lIns="92075" tIns="46038" rIns="92075" bIns="46038">
            <a:spAutoFit/>
          </a:bodyPr>
          <a:lstStyle/>
          <a:p>
            <a:r>
              <a:rPr lang="en-US" b="1">
                <a:effectLst>
                  <a:outerShdw blurRad="38100" dist="38100" dir="2700000" algn="tl">
                    <a:srgbClr val="000000"/>
                  </a:outerShdw>
                </a:effectLst>
                <a:latin typeface="Arial" charset="0"/>
              </a:rPr>
              <a:t>Organic Carbon, %</a:t>
            </a:r>
          </a:p>
        </p:txBody>
      </p:sp>
      <p:sp>
        <p:nvSpPr>
          <p:cNvPr id="134207" name="Rectangle 63"/>
          <p:cNvSpPr>
            <a:spLocks noChangeArrowheads="1"/>
          </p:cNvSpPr>
          <p:nvPr/>
        </p:nvSpPr>
        <p:spPr bwMode="auto">
          <a:xfrm>
            <a:off x="3686175" y="5345113"/>
            <a:ext cx="2114550" cy="457200"/>
          </a:xfrm>
          <a:prstGeom prst="rect">
            <a:avLst/>
          </a:prstGeom>
          <a:noFill/>
          <a:ln w="9525">
            <a:noFill/>
            <a:miter lim="800000"/>
            <a:headEnd/>
            <a:tailEnd/>
          </a:ln>
          <a:effectLst>
            <a:outerShdw dist="17961" dir="2700000" algn="ctr" rotWithShape="0">
              <a:schemeClr val="bg2"/>
            </a:outerShdw>
          </a:effectLst>
        </p:spPr>
        <p:txBody>
          <a:bodyPr wrap="none" lIns="92075" tIns="46038" rIns="92075" bIns="46038">
            <a:spAutoFit/>
          </a:bodyPr>
          <a:lstStyle/>
          <a:p>
            <a:r>
              <a:rPr lang="en-US" b="1">
                <a:effectLst>
                  <a:outerShdw blurRad="38100" dist="38100" dir="2700000" algn="tl">
                    <a:srgbClr val="000000"/>
                  </a:outerShdw>
                </a:effectLst>
                <a:latin typeface="Arial" charset="0"/>
              </a:rPr>
              <a:t>N Rate, kg/ha</a:t>
            </a:r>
          </a:p>
        </p:txBody>
      </p:sp>
      <p:sp>
        <p:nvSpPr>
          <p:cNvPr id="134208" name="Rectangle 64"/>
          <p:cNvSpPr>
            <a:spLocks noChangeArrowheads="1"/>
          </p:cNvSpPr>
          <p:nvPr/>
        </p:nvSpPr>
        <p:spPr bwMode="auto">
          <a:xfrm>
            <a:off x="4038600" y="3657600"/>
            <a:ext cx="2614613" cy="457200"/>
          </a:xfrm>
          <a:prstGeom prst="rect">
            <a:avLst/>
          </a:prstGeom>
          <a:noFill/>
          <a:ln w="9525">
            <a:noFill/>
            <a:miter lim="800000"/>
            <a:headEnd/>
            <a:tailEnd/>
          </a:ln>
          <a:effectLst>
            <a:outerShdw dist="17961" dir="2700000" algn="ctr" rotWithShape="0">
              <a:schemeClr val="bg2"/>
            </a:outerShdw>
          </a:effectLst>
        </p:spPr>
        <p:txBody>
          <a:bodyPr wrap="none" lIns="92075" tIns="46038" rIns="92075" bIns="46038">
            <a:spAutoFit/>
          </a:bodyPr>
          <a:lstStyle/>
          <a:p>
            <a:r>
              <a:rPr lang="en-US" b="1">
                <a:effectLst>
                  <a:outerShdw blurRad="38100" dist="38100" dir="2700000" algn="tl">
                    <a:srgbClr val="000000"/>
                  </a:outerShdw>
                </a:effectLst>
                <a:latin typeface="Arial" charset="0"/>
              </a:rPr>
              <a:t>SED TSN = 0.002</a:t>
            </a:r>
          </a:p>
        </p:txBody>
      </p:sp>
      <p:sp>
        <p:nvSpPr>
          <p:cNvPr id="134209" name="Rectangle 65"/>
          <p:cNvSpPr>
            <a:spLocks noChangeArrowheads="1"/>
          </p:cNvSpPr>
          <p:nvPr/>
        </p:nvSpPr>
        <p:spPr bwMode="auto">
          <a:xfrm>
            <a:off x="4038600" y="4114800"/>
            <a:ext cx="2376488" cy="457200"/>
          </a:xfrm>
          <a:prstGeom prst="rect">
            <a:avLst/>
          </a:prstGeom>
          <a:noFill/>
          <a:ln w="9525">
            <a:noFill/>
            <a:miter lim="800000"/>
            <a:headEnd/>
            <a:tailEnd/>
          </a:ln>
          <a:effectLst>
            <a:outerShdw dist="17961" dir="2700000" algn="ctr" rotWithShape="0">
              <a:schemeClr val="bg2"/>
            </a:outerShdw>
          </a:effectLst>
        </p:spPr>
        <p:txBody>
          <a:bodyPr wrap="none" lIns="92075" tIns="46038" rIns="92075" bIns="46038">
            <a:spAutoFit/>
          </a:bodyPr>
          <a:lstStyle/>
          <a:p>
            <a:r>
              <a:rPr lang="en-US" b="1">
                <a:effectLst>
                  <a:outerShdw blurRad="38100" dist="38100" dir="2700000" algn="tl">
                    <a:srgbClr val="000000"/>
                  </a:outerShdw>
                </a:effectLst>
                <a:latin typeface="Arial" charset="0"/>
              </a:rPr>
              <a:t>SED OC  = 0.03</a:t>
            </a:r>
          </a:p>
        </p:txBody>
      </p:sp>
      <p:sp>
        <p:nvSpPr>
          <p:cNvPr id="134210" name="Text Box 66"/>
          <p:cNvSpPr txBox="1">
            <a:spLocks noChangeArrowheads="1"/>
          </p:cNvSpPr>
          <p:nvPr/>
        </p:nvSpPr>
        <p:spPr bwMode="auto">
          <a:xfrm>
            <a:off x="304800" y="5943600"/>
            <a:ext cx="8610600" cy="730250"/>
          </a:xfrm>
          <a:prstGeom prst="rect">
            <a:avLst/>
          </a:prstGeom>
          <a:noFill/>
          <a:ln w="9525">
            <a:noFill/>
            <a:miter lim="800000"/>
            <a:headEnd/>
            <a:tailEnd/>
          </a:ln>
          <a:effectLst/>
        </p:spPr>
        <p:txBody>
          <a:bodyPr>
            <a:spAutoFit/>
          </a:bodyPr>
          <a:lstStyle/>
          <a:p>
            <a:pPr marL="457200" indent="-457200" eaLnBrk="1" hangingPunct="1">
              <a:spcBef>
                <a:spcPct val="50000"/>
              </a:spcBef>
            </a:pPr>
            <a:r>
              <a:rPr lang="en-US" sz="1400">
                <a:latin typeface="Arial" charset="0"/>
              </a:rPr>
              <a:t>Raun, W.R., G.V. Johnson, S.B. Phillips and R.L. Westerman. 1998. Effect of long-term nitrogen fertilization on soil organic C and total N in continuous wheat under conventional tillage in Oklahoma. Soil &amp; Tillage Res. 47:323-330.</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US"/>
              <a:t>Thief #4, Plant N Loss</a:t>
            </a:r>
          </a:p>
        </p:txBody>
      </p:sp>
      <p:sp>
        <p:nvSpPr>
          <p:cNvPr id="136195" name="Rectangle 3"/>
          <p:cNvSpPr>
            <a:spLocks noChangeArrowheads="1"/>
          </p:cNvSpPr>
          <p:nvPr/>
        </p:nvSpPr>
        <p:spPr bwMode="auto">
          <a:xfrm>
            <a:off x="2235200" y="1320800"/>
            <a:ext cx="1689100" cy="246063"/>
          </a:xfrm>
          <a:prstGeom prst="rect">
            <a:avLst/>
          </a:prstGeom>
          <a:noFill/>
          <a:ln w="9525">
            <a:noFill/>
            <a:miter lim="800000"/>
            <a:headEnd/>
            <a:tailEnd/>
          </a:ln>
          <a:effectLst/>
        </p:spPr>
        <p:txBody>
          <a:bodyPr/>
          <a:lstStyle/>
          <a:p>
            <a:endParaRPr lang="en-US"/>
          </a:p>
        </p:txBody>
      </p:sp>
      <p:sp>
        <p:nvSpPr>
          <p:cNvPr id="136196" name="Rectangle 4"/>
          <p:cNvSpPr>
            <a:spLocks noChangeArrowheads="1"/>
          </p:cNvSpPr>
          <p:nvPr/>
        </p:nvSpPr>
        <p:spPr bwMode="auto">
          <a:xfrm>
            <a:off x="2209800" y="1295400"/>
            <a:ext cx="1689100" cy="246063"/>
          </a:xfrm>
          <a:prstGeom prst="rect">
            <a:avLst/>
          </a:prstGeom>
          <a:noFill/>
          <a:ln w="9525">
            <a:noFill/>
            <a:miter lim="800000"/>
            <a:headEnd/>
            <a:tailEnd/>
          </a:ln>
          <a:effectLst/>
        </p:spPr>
        <p:txBody>
          <a:bodyPr/>
          <a:lstStyle/>
          <a:p>
            <a:endParaRPr lang="en-US"/>
          </a:p>
        </p:txBody>
      </p:sp>
      <p:sp>
        <p:nvSpPr>
          <p:cNvPr id="136197" name="Rectangle 5"/>
          <p:cNvSpPr>
            <a:spLocks noChangeArrowheads="1"/>
          </p:cNvSpPr>
          <p:nvPr/>
        </p:nvSpPr>
        <p:spPr bwMode="auto">
          <a:xfrm>
            <a:off x="2019300" y="1331913"/>
            <a:ext cx="1500188" cy="24447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1" hangingPunct="1"/>
            <a:r>
              <a:rPr lang="en-US" sz="1600" b="1">
                <a:latin typeface="Arial" charset="0"/>
              </a:rPr>
              <a:t>photosynthesis</a:t>
            </a:r>
            <a:endParaRPr lang="en-US">
              <a:latin typeface="Times New Roman" pitchFamily="18" charset="0"/>
            </a:endParaRPr>
          </a:p>
        </p:txBody>
      </p:sp>
      <p:sp>
        <p:nvSpPr>
          <p:cNvPr id="136198" name="Rectangle 6"/>
          <p:cNvSpPr>
            <a:spLocks noChangeArrowheads="1"/>
          </p:cNvSpPr>
          <p:nvPr/>
        </p:nvSpPr>
        <p:spPr bwMode="auto">
          <a:xfrm>
            <a:off x="5257800" y="1333500"/>
            <a:ext cx="1398588" cy="244475"/>
          </a:xfrm>
          <a:prstGeom prst="rect">
            <a:avLst/>
          </a:prstGeom>
          <a:noFill/>
          <a:ln w="9525">
            <a:noFill/>
            <a:miter lim="800000"/>
            <a:headEnd/>
            <a:tailEnd/>
          </a:ln>
          <a:effectLst>
            <a:outerShdw dist="45791" dir="3378596" algn="ctr" rotWithShape="0">
              <a:srgbClr val="000000"/>
            </a:outerShdw>
          </a:effectLst>
        </p:spPr>
        <p:txBody>
          <a:bodyPr wrap="none" lIns="0" tIns="0" rIns="0" bIns="0">
            <a:spAutoFit/>
          </a:bodyPr>
          <a:lstStyle/>
          <a:p>
            <a:pPr eaLnBrk="1" hangingPunct="1"/>
            <a:r>
              <a:rPr lang="en-US" sz="1600" b="1">
                <a:latin typeface="Arial" charset="0"/>
              </a:rPr>
              <a:t>carbohydrates</a:t>
            </a:r>
            <a:endParaRPr lang="en-US">
              <a:latin typeface="Times New Roman" pitchFamily="18" charset="0"/>
            </a:endParaRPr>
          </a:p>
        </p:txBody>
      </p:sp>
      <p:sp>
        <p:nvSpPr>
          <p:cNvPr id="136199" name="Rectangle 7"/>
          <p:cNvSpPr>
            <a:spLocks noChangeArrowheads="1"/>
          </p:cNvSpPr>
          <p:nvPr/>
        </p:nvSpPr>
        <p:spPr bwMode="auto">
          <a:xfrm>
            <a:off x="5257800" y="1323975"/>
            <a:ext cx="1574800" cy="246063"/>
          </a:xfrm>
          <a:prstGeom prst="rect">
            <a:avLst/>
          </a:prstGeom>
          <a:noFill/>
          <a:ln w="9525">
            <a:noFill/>
            <a:miter lim="800000"/>
            <a:headEnd/>
            <a:tailEnd/>
          </a:ln>
          <a:effectLst>
            <a:outerShdw dist="35921" dir="13500000" algn="ctr" rotWithShape="0">
              <a:srgbClr val="000000"/>
            </a:outerShdw>
          </a:effectLst>
        </p:spPr>
        <p:txBody>
          <a:bodyPr/>
          <a:lstStyle/>
          <a:p>
            <a:endParaRPr lang="en-US"/>
          </a:p>
        </p:txBody>
      </p:sp>
      <p:sp>
        <p:nvSpPr>
          <p:cNvPr id="136200" name="Rectangle 8"/>
          <p:cNvSpPr>
            <a:spLocks noChangeArrowheads="1"/>
          </p:cNvSpPr>
          <p:nvPr/>
        </p:nvSpPr>
        <p:spPr bwMode="auto">
          <a:xfrm>
            <a:off x="5232400" y="1298575"/>
            <a:ext cx="1574800" cy="246063"/>
          </a:xfrm>
          <a:prstGeom prst="rect">
            <a:avLst/>
          </a:prstGeom>
          <a:noFill/>
          <a:ln w="9525">
            <a:noFill/>
            <a:miter lim="800000"/>
            <a:headEnd/>
            <a:tailEnd/>
          </a:ln>
          <a:effectLst/>
        </p:spPr>
        <p:txBody>
          <a:bodyPr/>
          <a:lstStyle/>
          <a:p>
            <a:endParaRPr lang="en-US"/>
          </a:p>
        </p:txBody>
      </p:sp>
      <p:sp>
        <p:nvSpPr>
          <p:cNvPr id="136201" name="Rectangle 9"/>
          <p:cNvSpPr>
            <a:spLocks noChangeArrowheads="1"/>
          </p:cNvSpPr>
          <p:nvPr/>
        </p:nvSpPr>
        <p:spPr bwMode="auto">
          <a:xfrm>
            <a:off x="5445125" y="2460625"/>
            <a:ext cx="1184275" cy="246063"/>
          </a:xfrm>
          <a:prstGeom prst="rect">
            <a:avLst/>
          </a:prstGeom>
          <a:noFill/>
          <a:ln w="9525">
            <a:noFill/>
            <a:miter lim="800000"/>
            <a:headEnd/>
            <a:tailEnd/>
          </a:ln>
          <a:effectLst/>
        </p:spPr>
        <p:txBody>
          <a:bodyPr/>
          <a:lstStyle/>
          <a:p>
            <a:endParaRPr lang="en-US"/>
          </a:p>
        </p:txBody>
      </p:sp>
      <p:sp>
        <p:nvSpPr>
          <p:cNvPr id="136202" name="Rectangle 10"/>
          <p:cNvSpPr>
            <a:spLocks noChangeArrowheads="1"/>
          </p:cNvSpPr>
          <p:nvPr/>
        </p:nvSpPr>
        <p:spPr bwMode="auto">
          <a:xfrm>
            <a:off x="5419725" y="2435225"/>
            <a:ext cx="1184275" cy="246063"/>
          </a:xfrm>
          <a:prstGeom prst="rect">
            <a:avLst/>
          </a:prstGeom>
          <a:noFill/>
          <a:ln w="9525">
            <a:noFill/>
            <a:miter lim="800000"/>
            <a:headEnd/>
            <a:tailEnd/>
          </a:ln>
          <a:effectLst/>
        </p:spPr>
        <p:txBody>
          <a:bodyPr/>
          <a:lstStyle/>
          <a:p>
            <a:endParaRPr lang="en-US"/>
          </a:p>
        </p:txBody>
      </p:sp>
      <p:sp>
        <p:nvSpPr>
          <p:cNvPr id="136203" name="Rectangle 11"/>
          <p:cNvSpPr>
            <a:spLocks noChangeArrowheads="1"/>
          </p:cNvSpPr>
          <p:nvPr/>
        </p:nvSpPr>
        <p:spPr bwMode="auto">
          <a:xfrm>
            <a:off x="7013575" y="3255963"/>
            <a:ext cx="1670050" cy="24447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1" hangingPunct="1"/>
            <a:r>
              <a:rPr lang="en-US" sz="1600" b="1">
                <a:latin typeface="Arial" charset="0"/>
              </a:rPr>
              <a:t>carbon skeletons</a:t>
            </a:r>
            <a:endParaRPr lang="en-US">
              <a:latin typeface="Times New Roman" pitchFamily="18" charset="0"/>
            </a:endParaRPr>
          </a:p>
        </p:txBody>
      </p:sp>
      <p:sp>
        <p:nvSpPr>
          <p:cNvPr id="136204" name="Rectangle 12"/>
          <p:cNvSpPr>
            <a:spLocks noChangeArrowheads="1"/>
          </p:cNvSpPr>
          <p:nvPr/>
        </p:nvSpPr>
        <p:spPr bwMode="auto">
          <a:xfrm>
            <a:off x="7013575" y="3246438"/>
            <a:ext cx="1879600" cy="246062"/>
          </a:xfrm>
          <a:prstGeom prst="rect">
            <a:avLst/>
          </a:prstGeom>
          <a:noFill/>
          <a:ln w="9525">
            <a:noFill/>
            <a:miter lim="800000"/>
            <a:headEnd/>
            <a:tailEnd/>
          </a:ln>
          <a:effectLst/>
        </p:spPr>
        <p:txBody>
          <a:bodyPr/>
          <a:lstStyle/>
          <a:p>
            <a:endParaRPr lang="en-US"/>
          </a:p>
        </p:txBody>
      </p:sp>
      <p:sp>
        <p:nvSpPr>
          <p:cNvPr id="136205" name="Rectangle 13"/>
          <p:cNvSpPr>
            <a:spLocks noChangeArrowheads="1"/>
          </p:cNvSpPr>
          <p:nvPr/>
        </p:nvSpPr>
        <p:spPr bwMode="auto">
          <a:xfrm>
            <a:off x="6988175" y="3221038"/>
            <a:ext cx="1879600" cy="246062"/>
          </a:xfrm>
          <a:prstGeom prst="rect">
            <a:avLst/>
          </a:prstGeom>
          <a:noFill/>
          <a:ln w="9525">
            <a:noFill/>
            <a:miter lim="800000"/>
            <a:headEnd/>
            <a:tailEnd/>
          </a:ln>
          <a:effectLst/>
        </p:spPr>
        <p:txBody>
          <a:bodyPr/>
          <a:lstStyle/>
          <a:p>
            <a:endParaRPr lang="en-US"/>
          </a:p>
        </p:txBody>
      </p:sp>
      <p:sp>
        <p:nvSpPr>
          <p:cNvPr id="136206" name="Rectangle 14"/>
          <p:cNvSpPr>
            <a:spLocks noChangeArrowheads="1"/>
          </p:cNvSpPr>
          <p:nvPr/>
        </p:nvSpPr>
        <p:spPr bwMode="auto">
          <a:xfrm>
            <a:off x="7585075" y="4418013"/>
            <a:ext cx="598488" cy="244475"/>
          </a:xfrm>
          <a:prstGeom prst="rect">
            <a:avLst/>
          </a:prstGeom>
          <a:noFill/>
          <a:ln w="9525">
            <a:noFill/>
            <a:miter lim="800000"/>
            <a:headEnd/>
            <a:tailEnd/>
          </a:ln>
          <a:effectLst>
            <a:outerShdw dist="45791" dir="3378596" algn="ctr" rotWithShape="0">
              <a:srgbClr val="000000"/>
            </a:outerShdw>
          </a:effectLst>
        </p:spPr>
        <p:txBody>
          <a:bodyPr wrap="none" lIns="0" tIns="0" rIns="0" bIns="0">
            <a:spAutoFit/>
          </a:bodyPr>
          <a:lstStyle/>
          <a:p>
            <a:pPr eaLnBrk="1" hangingPunct="1"/>
            <a:r>
              <a:rPr lang="en-US" sz="1600" b="1">
                <a:latin typeface="Arial" charset="0"/>
              </a:rPr>
              <a:t>amino</a:t>
            </a:r>
            <a:endParaRPr lang="en-US">
              <a:latin typeface="Times New Roman" pitchFamily="18" charset="0"/>
            </a:endParaRPr>
          </a:p>
        </p:txBody>
      </p:sp>
      <p:sp>
        <p:nvSpPr>
          <p:cNvPr id="136207" name="Rectangle 15"/>
          <p:cNvSpPr>
            <a:spLocks noChangeArrowheads="1"/>
          </p:cNvSpPr>
          <p:nvPr/>
        </p:nvSpPr>
        <p:spPr bwMode="auto">
          <a:xfrm>
            <a:off x="7585075" y="4408488"/>
            <a:ext cx="674688" cy="246062"/>
          </a:xfrm>
          <a:prstGeom prst="rect">
            <a:avLst/>
          </a:prstGeom>
          <a:noFill/>
          <a:ln w="9525">
            <a:noFill/>
            <a:miter lim="800000"/>
            <a:headEnd/>
            <a:tailEnd/>
          </a:ln>
          <a:effectLst/>
        </p:spPr>
        <p:txBody>
          <a:bodyPr/>
          <a:lstStyle/>
          <a:p>
            <a:endParaRPr lang="en-US"/>
          </a:p>
        </p:txBody>
      </p:sp>
      <p:sp>
        <p:nvSpPr>
          <p:cNvPr id="136208" name="Rectangle 16"/>
          <p:cNvSpPr>
            <a:spLocks noChangeArrowheads="1"/>
          </p:cNvSpPr>
          <p:nvPr/>
        </p:nvSpPr>
        <p:spPr bwMode="auto">
          <a:xfrm>
            <a:off x="7559675" y="4383088"/>
            <a:ext cx="674688" cy="246062"/>
          </a:xfrm>
          <a:prstGeom prst="rect">
            <a:avLst/>
          </a:prstGeom>
          <a:noFill/>
          <a:ln w="9525">
            <a:noFill/>
            <a:miter lim="800000"/>
            <a:headEnd/>
            <a:tailEnd/>
          </a:ln>
          <a:effectLst/>
        </p:spPr>
        <p:txBody>
          <a:bodyPr/>
          <a:lstStyle/>
          <a:p>
            <a:endParaRPr lang="en-US"/>
          </a:p>
        </p:txBody>
      </p:sp>
      <p:sp>
        <p:nvSpPr>
          <p:cNvPr id="136209" name="Rectangle 17"/>
          <p:cNvSpPr>
            <a:spLocks noChangeArrowheads="1"/>
          </p:cNvSpPr>
          <p:nvPr/>
        </p:nvSpPr>
        <p:spPr bwMode="auto">
          <a:xfrm>
            <a:off x="7627938" y="4619625"/>
            <a:ext cx="519112" cy="24447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1" hangingPunct="1"/>
            <a:r>
              <a:rPr lang="en-US" sz="1600" b="1">
                <a:latin typeface="Arial" charset="0"/>
              </a:rPr>
              <a:t>acids</a:t>
            </a:r>
            <a:endParaRPr lang="en-US">
              <a:latin typeface="Times New Roman" pitchFamily="18" charset="0"/>
            </a:endParaRPr>
          </a:p>
        </p:txBody>
      </p:sp>
      <p:sp>
        <p:nvSpPr>
          <p:cNvPr id="136210" name="Rectangle 18"/>
          <p:cNvSpPr>
            <a:spLocks noChangeArrowheads="1"/>
          </p:cNvSpPr>
          <p:nvPr/>
        </p:nvSpPr>
        <p:spPr bwMode="auto">
          <a:xfrm>
            <a:off x="7627938" y="4610100"/>
            <a:ext cx="584200" cy="246063"/>
          </a:xfrm>
          <a:prstGeom prst="rect">
            <a:avLst/>
          </a:prstGeom>
          <a:noFill/>
          <a:ln w="9525">
            <a:noFill/>
            <a:miter lim="800000"/>
            <a:headEnd/>
            <a:tailEnd/>
          </a:ln>
          <a:effectLst/>
        </p:spPr>
        <p:txBody>
          <a:bodyPr/>
          <a:lstStyle/>
          <a:p>
            <a:endParaRPr lang="en-US"/>
          </a:p>
        </p:txBody>
      </p:sp>
      <p:sp>
        <p:nvSpPr>
          <p:cNvPr id="136211" name="Rectangle 19"/>
          <p:cNvSpPr>
            <a:spLocks noChangeArrowheads="1"/>
          </p:cNvSpPr>
          <p:nvPr/>
        </p:nvSpPr>
        <p:spPr bwMode="auto">
          <a:xfrm>
            <a:off x="7602538" y="4584700"/>
            <a:ext cx="584200" cy="246063"/>
          </a:xfrm>
          <a:prstGeom prst="rect">
            <a:avLst/>
          </a:prstGeom>
          <a:noFill/>
          <a:ln w="9525">
            <a:noFill/>
            <a:miter lim="800000"/>
            <a:headEnd/>
            <a:tailEnd/>
          </a:ln>
          <a:effectLst/>
        </p:spPr>
        <p:txBody>
          <a:bodyPr/>
          <a:lstStyle/>
          <a:p>
            <a:endParaRPr lang="en-US"/>
          </a:p>
        </p:txBody>
      </p:sp>
      <p:sp>
        <p:nvSpPr>
          <p:cNvPr id="136212" name="Rectangle 20"/>
          <p:cNvSpPr>
            <a:spLocks noChangeArrowheads="1"/>
          </p:cNvSpPr>
          <p:nvPr/>
        </p:nvSpPr>
        <p:spPr bwMode="auto">
          <a:xfrm>
            <a:off x="5546725" y="4487863"/>
            <a:ext cx="441325" cy="36512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1" hangingPunct="1"/>
            <a:r>
              <a:rPr lang="en-US" b="1">
                <a:solidFill>
                  <a:srgbClr val="FF0000"/>
                </a:solidFill>
                <a:latin typeface="Arial" charset="0"/>
              </a:rPr>
              <a:t>NH</a:t>
            </a:r>
            <a:endParaRPr lang="en-US">
              <a:solidFill>
                <a:srgbClr val="FF0000"/>
              </a:solidFill>
              <a:latin typeface="Times New Roman" pitchFamily="18" charset="0"/>
            </a:endParaRPr>
          </a:p>
        </p:txBody>
      </p:sp>
      <p:sp>
        <p:nvSpPr>
          <p:cNvPr id="136213" name="Rectangle 21"/>
          <p:cNvSpPr>
            <a:spLocks noChangeArrowheads="1"/>
          </p:cNvSpPr>
          <p:nvPr/>
        </p:nvSpPr>
        <p:spPr bwMode="auto">
          <a:xfrm>
            <a:off x="5546725" y="4475163"/>
            <a:ext cx="625475" cy="366712"/>
          </a:xfrm>
          <a:prstGeom prst="rect">
            <a:avLst/>
          </a:prstGeom>
          <a:noFill/>
          <a:ln w="9525">
            <a:noFill/>
            <a:miter lim="800000"/>
            <a:headEnd/>
            <a:tailEnd/>
          </a:ln>
          <a:effectLst/>
        </p:spPr>
        <p:txBody>
          <a:bodyPr/>
          <a:lstStyle/>
          <a:p>
            <a:endParaRPr lang="en-US"/>
          </a:p>
        </p:txBody>
      </p:sp>
      <p:sp>
        <p:nvSpPr>
          <p:cNvPr id="136214" name="Rectangle 22"/>
          <p:cNvSpPr>
            <a:spLocks noChangeArrowheads="1"/>
          </p:cNvSpPr>
          <p:nvPr/>
        </p:nvSpPr>
        <p:spPr bwMode="auto">
          <a:xfrm>
            <a:off x="5521325" y="4449763"/>
            <a:ext cx="625475" cy="366712"/>
          </a:xfrm>
          <a:prstGeom prst="rect">
            <a:avLst/>
          </a:prstGeom>
          <a:noFill/>
          <a:ln w="9525">
            <a:noFill/>
            <a:miter lim="800000"/>
            <a:headEnd/>
            <a:tailEnd/>
          </a:ln>
          <a:effectLst/>
        </p:spPr>
        <p:txBody>
          <a:bodyPr/>
          <a:lstStyle/>
          <a:p>
            <a:endParaRPr lang="en-US"/>
          </a:p>
        </p:txBody>
      </p:sp>
      <p:sp>
        <p:nvSpPr>
          <p:cNvPr id="136215" name="Rectangle 23"/>
          <p:cNvSpPr>
            <a:spLocks noChangeArrowheads="1"/>
          </p:cNvSpPr>
          <p:nvPr/>
        </p:nvSpPr>
        <p:spPr bwMode="auto">
          <a:xfrm>
            <a:off x="5981700" y="4608513"/>
            <a:ext cx="112713" cy="244475"/>
          </a:xfrm>
          <a:prstGeom prst="rect">
            <a:avLst/>
          </a:prstGeom>
          <a:noFill/>
          <a:ln w="9525">
            <a:noFill/>
            <a:miter lim="800000"/>
            <a:headEnd/>
            <a:tailEnd/>
          </a:ln>
          <a:effectLst>
            <a:outerShdw dist="28398" dir="3806097" algn="ctr" rotWithShape="0">
              <a:srgbClr val="000000"/>
            </a:outerShdw>
          </a:effectLst>
        </p:spPr>
        <p:txBody>
          <a:bodyPr wrap="none" lIns="0" tIns="0" rIns="0" bIns="0">
            <a:spAutoFit/>
          </a:bodyPr>
          <a:lstStyle/>
          <a:p>
            <a:pPr eaLnBrk="1" hangingPunct="1"/>
            <a:r>
              <a:rPr lang="en-US" sz="1600" b="1">
                <a:solidFill>
                  <a:srgbClr val="FF0000"/>
                </a:solidFill>
                <a:latin typeface="Arial" charset="0"/>
              </a:rPr>
              <a:t>3</a:t>
            </a:r>
            <a:endParaRPr lang="en-US">
              <a:solidFill>
                <a:srgbClr val="FF0000"/>
              </a:solidFill>
              <a:latin typeface="Times New Roman" pitchFamily="18" charset="0"/>
            </a:endParaRPr>
          </a:p>
        </p:txBody>
      </p:sp>
      <p:sp>
        <p:nvSpPr>
          <p:cNvPr id="136216" name="Rectangle 24"/>
          <p:cNvSpPr>
            <a:spLocks noChangeArrowheads="1"/>
          </p:cNvSpPr>
          <p:nvPr/>
        </p:nvSpPr>
        <p:spPr bwMode="auto">
          <a:xfrm>
            <a:off x="2235200" y="3255963"/>
            <a:ext cx="1512888" cy="24447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1" hangingPunct="1"/>
            <a:r>
              <a:rPr lang="en-US" sz="1600" b="1">
                <a:latin typeface="Arial" charset="0"/>
              </a:rPr>
              <a:t>reducing power</a:t>
            </a:r>
            <a:endParaRPr lang="en-US">
              <a:latin typeface="Times New Roman" pitchFamily="18" charset="0"/>
            </a:endParaRPr>
          </a:p>
        </p:txBody>
      </p:sp>
      <p:sp>
        <p:nvSpPr>
          <p:cNvPr id="136217" name="Rectangle 25"/>
          <p:cNvSpPr>
            <a:spLocks noChangeArrowheads="1"/>
          </p:cNvSpPr>
          <p:nvPr/>
        </p:nvSpPr>
        <p:spPr bwMode="auto">
          <a:xfrm>
            <a:off x="2235200" y="3246438"/>
            <a:ext cx="1703388" cy="246062"/>
          </a:xfrm>
          <a:prstGeom prst="rect">
            <a:avLst/>
          </a:prstGeom>
          <a:noFill/>
          <a:ln w="9525">
            <a:noFill/>
            <a:miter lim="800000"/>
            <a:headEnd/>
            <a:tailEnd/>
          </a:ln>
          <a:effectLst/>
        </p:spPr>
        <p:txBody>
          <a:bodyPr/>
          <a:lstStyle/>
          <a:p>
            <a:endParaRPr lang="en-US"/>
          </a:p>
        </p:txBody>
      </p:sp>
      <p:sp>
        <p:nvSpPr>
          <p:cNvPr id="136218" name="Rectangle 26"/>
          <p:cNvSpPr>
            <a:spLocks noChangeArrowheads="1"/>
          </p:cNvSpPr>
          <p:nvPr/>
        </p:nvSpPr>
        <p:spPr bwMode="auto">
          <a:xfrm>
            <a:off x="2209800" y="3221038"/>
            <a:ext cx="1703388" cy="246062"/>
          </a:xfrm>
          <a:prstGeom prst="rect">
            <a:avLst/>
          </a:prstGeom>
          <a:noFill/>
          <a:ln w="9525">
            <a:noFill/>
            <a:miter lim="800000"/>
            <a:headEnd/>
            <a:tailEnd/>
          </a:ln>
          <a:effectLst/>
        </p:spPr>
        <p:txBody>
          <a:bodyPr/>
          <a:lstStyle/>
          <a:p>
            <a:endParaRPr lang="en-US"/>
          </a:p>
        </p:txBody>
      </p:sp>
      <p:sp>
        <p:nvSpPr>
          <p:cNvPr id="136219" name="Rectangle 27"/>
          <p:cNvSpPr>
            <a:spLocks noChangeArrowheads="1"/>
          </p:cNvSpPr>
          <p:nvPr/>
        </p:nvSpPr>
        <p:spPr bwMode="auto">
          <a:xfrm>
            <a:off x="4445000" y="4810125"/>
            <a:ext cx="566738" cy="244475"/>
          </a:xfrm>
          <a:prstGeom prst="rect">
            <a:avLst/>
          </a:prstGeom>
          <a:noFill/>
          <a:ln w="9525">
            <a:noFill/>
            <a:miter lim="800000"/>
            <a:headEnd/>
            <a:tailEnd/>
          </a:ln>
          <a:effectLst>
            <a:outerShdw dist="40161" dir="4293903" algn="ctr" rotWithShape="0">
              <a:srgbClr val="000000"/>
            </a:outerShdw>
          </a:effectLst>
        </p:spPr>
        <p:txBody>
          <a:bodyPr wrap="none" lIns="0" tIns="0" rIns="0" bIns="0">
            <a:spAutoFit/>
          </a:bodyPr>
          <a:lstStyle/>
          <a:p>
            <a:pPr eaLnBrk="1" hangingPunct="1"/>
            <a:r>
              <a:rPr lang="en-US" sz="1600" b="1">
                <a:latin typeface="Arial" charset="0"/>
              </a:rPr>
              <a:t>nitrite</a:t>
            </a:r>
            <a:endParaRPr lang="en-US">
              <a:latin typeface="Times New Roman" pitchFamily="18" charset="0"/>
            </a:endParaRPr>
          </a:p>
        </p:txBody>
      </p:sp>
      <p:sp>
        <p:nvSpPr>
          <p:cNvPr id="136220" name="Rectangle 28"/>
          <p:cNvSpPr>
            <a:spLocks noChangeArrowheads="1"/>
          </p:cNvSpPr>
          <p:nvPr/>
        </p:nvSpPr>
        <p:spPr bwMode="auto">
          <a:xfrm>
            <a:off x="4445000" y="4800600"/>
            <a:ext cx="638175" cy="246063"/>
          </a:xfrm>
          <a:prstGeom prst="rect">
            <a:avLst/>
          </a:prstGeom>
          <a:noFill/>
          <a:ln w="9525">
            <a:noFill/>
            <a:miter lim="800000"/>
            <a:headEnd/>
            <a:tailEnd/>
          </a:ln>
          <a:effectLst/>
        </p:spPr>
        <p:txBody>
          <a:bodyPr/>
          <a:lstStyle/>
          <a:p>
            <a:endParaRPr lang="en-US"/>
          </a:p>
        </p:txBody>
      </p:sp>
      <p:sp>
        <p:nvSpPr>
          <p:cNvPr id="136221" name="Rectangle 29"/>
          <p:cNvSpPr>
            <a:spLocks noChangeArrowheads="1"/>
          </p:cNvSpPr>
          <p:nvPr/>
        </p:nvSpPr>
        <p:spPr bwMode="auto">
          <a:xfrm>
            <a:off x="4419600" y="4775200"/>
            <a:ext cx="638175" cy="246063"/>
          </a:xfrm>
          <a:prstGeom prst="rect">
            <a:avLst/>
          </a:prstGeom>
          <a:noFill/>
          <a:ln w="9525">
            <a:noFill/>
            <a:miter lim="800000"/>
            <a:headEnd/>
            <a:tailEnd/>
          </a:ln>
          <a:effectLst>
            <a:outerShdw dist="35921" dir="13500000" algn="ctr" rotWithShape="0">
              <a:srgbClr val="000000"/>
            </a:outerShdw>
          </a:effectLst>
        </p:spPr>
        <p:txBody>
          <a:bodyPr/>
          <a:lstStyle/>
          <a:p>
            <a:endParaRPr lang="en-US"/>
          </a:p>
        </p:txBody>
      </p:sp>
      <p:sp>
        <p:nvSpPr>
          <p:cNvPr id="136222" name="Rectangle 30"/>
          <p:cNvSpPr>
            <a:spLocks noChangeArrowheads="1"/>
          </p:cNvSpPr>
          <p:nvPr/>
        </p:nvSpPr>
        <p:spPr bwMode="auto">
          <a:xfrm>
            <a:off x="4224338" y="5013325"/>
            <a:ext cx="958850" cy="24447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1" hangingPunct="1"/>
            <a:r>
              <a:rPr lang="en-US" sz="1600" b="1">
                <a:latin typeface="Arial" charset="0"/>
              </a:rPr>
              <a:t>reductase</a:t>
            </a:r>
            <a:endParaRPr lang="en-US">
              <a:latin typeface="Times New Roman" pitchFamily="18" charset="0"/>
            </a:endParaRPr>
          </a:p>
        </p:txBody>
      </p:sp>
      <p:sp>
        <p:nvSpPr>
          <p:cNvPr id="136223" name="Rectangle 31"/>
          <p:cNvSpPr>
            <a:spLocks noChangeArrowheads="1"/>
          </p:cNvSpPr>
          <p:nvPr/>
        </p:nvSpPr>
        <p:spPr bwMode="auto">
          <a:xfrm>
            <a:off x="4224338" y="5003800"/>
            <a:ext cx="1081087" cy="246063"/>
          </a:xfrm>
          <a:prstGeom prst="rect">
            <a:avLst/>
          </a:prstGeom>
          <a:noFill/>
          <a:ln w="9525">
            <a:noFill/>
            <a:miter lim="800000"/>
            <a:headEnd/>
            <a:tailEnd/>
          </a:ln>
          <a:effectLst/>
        </p:spPr>
        <p:txBody>
          <a:bodyPr/>
          <a:lstStyle/>
          <a:p>
            <a:endParaRPr lang="en-US"/>
          </a:p>
        </p:txBody>
      </p:sp>
      <p:sp>
        <p:nvSpPr>
          <p:cNvPr id="136224" name="Rectangle 32"/>
          <p:cNvSpPr>
            <a:spLocks noChangeArrowheads="1"/>
          </p:cNvSpPr>
          <p:nvPr/>
        </p:nvSpPr>
        <p:spPr bwMode="auto">
          <a:xfrm>
            <a:off x="4198938" y="4978400"/>
            <a:ext cx="1081087" cy="246063"/>
          </a:xfrm>
          <a:prstGeom prst="rect">
            <a:avLst/>
          </a:prstGeom>
          <a:noFill/>
          <a:ln w="9525">
            <a:noFill/>
            <a:miter lim="800000"/>
            <a:headEnd/>
            <a:tailEnd/>
          </a:ln>
          <a:effectLst/>
        </p:spPr>
        <p:txBody>
          <a:bodyPr/>
          <a:lstStyle/>
          <a:p>
            <a:endParaRPr lang="en-US"/>
          </a:p>
        </p:txBody>
      </p:sp>
      <p:sp>
        <p:nvSpPr>
          <p:cNvPr id="136225" name="Rectangle 33"/>
          <p:cNvSpPr>
            <a:spLocks noChangeArrowheads="1"/>
          </p:cNvSpPr>
          <p:nvPr/>
        </p:nvSpPr>
        <p:spPr bwMode="auto">
          <a:xfrm>
            <a:off x="2200275" y="4810125"/>
            <a:ext cx="622300" cy="244475"/>
          </a:xfrm>
          <a:prstGeom prst="rect">
            <a:avLst/>
          </a:prstGeom>
          <a:noFill/>
          <a:ln w="9525">
            <a:noFill/>
            <a:miter lim="800000"/>
            <a:headEnd/>
            <a:tailEnd/>
          </a:ln>
          <a:effectLst>
            <a:outerShdw dist="45791" dir="3378596" algn="ctr" rotWithShape="0">
              <a:srgbClr val="000000"/>
            </a:outerShdw>
          </a:effectLst>
        </p:spPr>
        <p:txBody>
          <a:bodyPr wrap="none" lIns="0" tIns="0" rIns="0" bIns="0">
            <a:spAutoFit/>
          </a:bodyPr>
          <a:lstStyle/>
          <a:p>
            <a:pPr eaLnBrk="1" hangingPunct="1"/>
            <a:r>
              <a:rPr lang="en-US" sz="1600" b="1">
                <a:latin typeface="Arial" charset="0"/>
              </a:rPr>
              <a:t>nitrate</a:t>
            </a:r>
            <a:endParaRPr lang="en-US">
              <a:latin typeface="Times New Roman" pitchFamily="18" charset="0"/>
            </a:endParaRPr>
          </a:p>
        </p:txBody>
      </p:sp>
      <p:sp>
        <p:nvSpPr>
          <p:cNvPr id="136226" name="Rectangle 34"/>
          <p:cNvSpPr>
            <a:spLocks noChangeArrowheads="1"/>
          </p:cNvSpPr>
          <p:nvPr/>
        </p:nvSpPr>
        <p:spPr bwMode="auto">
          <a:xfrm>
            <a:off x="2200275" y="4800600"/>
            <a:ext cx="701675" cy="246063"/>
          </a:xfrm>
          <a:prstGeom prst="rect">
            <a:avLst/>
          </a:prstGeom>
          <a:noFill/>
          <a:ln w="9525">
            <a:noFill/>
            <a:miter lim="800000"/>
            <a:headEnd/>
            <a:tailEnd/>
          </a:ln>
          <a:effectLst>
            <a:outerShdw dist="35921" dir="13500000" algn="ctr" rotWithShape="0">
              <a:srgbClr val="000000"/>
            </a:outerShdw>
          </a:effectLst>
        </p:spPr>
        <p:txBody>
          <a:bodyPr/>
          <a:lstStyle/>
          <a:p>
            <a:endParaRPr lang="en-US"/>
          </a:p>
        </p:txBody>
      </p:sp>
      <p:sp>
        <p:nvSpPr>
          <p:cNvPr id="136227" name="Rectangle 35"/>
          <p:cNvSpPr>
            <a:spLocks noChangeArrowheads="1"/>
          </p:cNvSpPr>
          <p:nvPr/>
        </p:nvSpPr>
        <p:spPr bwMode="auto">
          <a:xfrm>
            <a:off x="2174875" y="4775200"/>
            <a:ext cx="701675" cy="246063"/>
          </a:xfrm>
          <a:prstGeom prst="rect">
            <a:avLst/>
          </a:prstGeom>
          <a:noFill/>
          <a:ln w="9525">
            <a:noFill/>
            <a:miter lim="800000"/>
            <a:headEnd/>
            <a:tailEnd/>
          </a:ln>
          <a:effectLst/>
        </p:spPr>
        <p:txBody>
          <a:bodyPr/>
          <a:lstStyle/>
          <a:p>
            <a:endParaRPr lang="en-US"/>
          </a:p>
        </p:txBody>
      </p:sp>
      <p:sp>
        <p:nvSpPr>
          <p:cNvPr id="136228" name="Rectangle 36"/>
          <p:cNvSpPr>
            <a:spLocks noChangeArrowheads="1"/>
          </p:cNvSpPr>
          <p:nvPr/>
        </p:nvSpPr>
        <p:spPr bwMode="auto">
          <a:xfrm>
            <a:off x="2017713" y="5013325"/>
            <a:ext cx="958850" cy="244475"/>
          </a:xfrm>
          <a:prstGeom prst="rect">
            <a:avLst/>
          </a:prstGeom>
          <a:noFill/>
          <a:ln w="9525">
            <a:noFill/>
            <a:miter lim="800000"/>
            <a:headEnd/>
            <a:tailEnd/>
          </a:ln>
          <a:effectLst>
            <a:outerShdw dist="40161" dir="4293903" algn="ctr" rotWithShape="0">
              <a:srgbClr val="000000"/>
            </a:outerShdw>
          </a:effectLst>
        </p:spPr>
        <p:txBody>
          <a:bodyPr wrap="none" lIns="0" tIns="0" rIns="0" bIns="0">
            <a:spAutoFit/>
          </a:bodyPr>
          <a:lstStyle/>
          <a:p>
            <a:pPr eaLnBrk="1" hangingPunct="1"/>
            <a:r>
              <a:rPr lang="en-US" sz="1600" b="1">
                <a:latin typeface="Arial" charset="0"/>
              </a:rPr>
              <a:t>reductase</a:t>
            </a:r>
            <a:endParaRPr lang="en-US">
              <a:latin typeface="Times New Roman" pitchFamily="18" charset="0"/>
            </a:endParaRPr>
          </a:p>
        </p:txBody>
      </p:sp>
      <p:sp>
        <p:nvSpPr>
          <p:cNvPr id="136229" name="Rectangle 37"/>
          <p:cNvSpPr>
            <a:spLocks noChangeArrowheads="1"/>
          </p:cNvSpPr>
          <p:nvPr/>
        </p:nvSpPr>
        <p:spPr bwMode="auto">
          <a:xfrm>
            <a:off x="2017713" y="5003800"/>
            <a:ext cx="1079500" cy="246063"/>
          </a:xfrm>
          <a:prstGeom prst="rect">
            <a:avLst/>
          </a:prstGeom>
          <a:noFill/>
          <a:ln w="9525">
            <a:noFill/>
            <a:miter lim="800000"/>
            <a:headEnd/>
            <a:tailEnd/>
          </a:ln>
          <a:effectLst>
            <a:outerShdw dist="35921" dir="13500000" algn="ctr" rotWithShape="0">
              <a:srgbClr val="000000"/>
            </a:outerShdw>
          </a:effectLst>
        </p:spPr>
        <p:txBody>
          <a:bodyPr/>
          <a:lstStyle/>
          <a:p>
            <a:endParaRPr lang="en-US"/>
          </a:p>
        </p:txBody>
      </p:sp>
      <p:sp>
        <p:nvSpPr>
          <p:cNvPr id="136230" name="Rectangle 38"/>
          <p:cNvSpPr>
            <a:spLocks noChangeArrowheads="1"/>
          </p:cNvSpPr>
          <p:nvPr/>
        </p:nvSpPr>
        <p:spPr bwMode="auto">
          <a:xfrm>
            <a:off x="2178050" y="5837238"/>
            <a:ext cx="993775" cy="244475"/>
          </a:xfrm>
          <a:prstGeom prst="rect">
            <a:avLst/>
          </a:prstGeom>
          <a:noFill/>
          <a:ln w="9525">
            <a:noFill/>
            <a:miter lim="800000"/>
            <a:headEnd/>
            <a:tailEnd/>
          </a:ln>
          <a:effectLst>
            <a:outerShdw dist="40161" dir="4293903" algn="ctr" rotWithShape="0">
              <a:srgbClr val="000000"/>
            </a:outerShdw>
          </a:effectLst>
        </p:spPr>
        <p:txBody>
          <a:bodyPr wrap="none" lIns="0" tIns="0" rIns="0" bIns="0">
            <a:spAutoFit/>
          </a:bodyPr>
          <a:lstStyle/>
          <a:p>
            <a:pPr eaLnBrk="1" hangingPunct="1"/>
            <a:r>
              <a:rPr lang="en-US" sz="1600" b="1">
                <a:latin typeface="Arial" charset="0"/>
              </a:rPr>
              <a:t>ferredoxin</a:t>
            </a:r>
            <a:endParaRPr lang="en-US">
              <a:latin typeface="Times New Roman" pitchFamily="18" charset="0"/>
            </a:endParaRPr>
          </a:p>
        </p:txBody>
      </p:sp>
      <p:sp>
        <p:nvSpPr>
          <p:cNvPr id="136231" name="Rectangle 39"/>
          <p:cNvSpPr>
            <a:spLocks noChangeArrowheads="1"/>
          </p:cNvSpPr>
          <p:nvPr/>
        </p:nvSpPr>
        <p:spPr bwMode="auto">
          <a:xfrm>
            <a:off x="2178050" y="5827713"/>
            <a:ext cx="1119188" cy="246062"/>
          </a:xfrm>
          <a:prstGeom prst="rect">
            <a:avLst/>
          </a:prstGeom>
          <a:noFill/>
          <a:ln w="9525">
            <a:noFill/>
            <a:miter lim="800000"/>
            <a:headEnd/>
            <a:tailEnd/>
          </a:ln>
          <a:effectLst>
            <a:outerShdw dist="35921" dir="13500000" algn="ctr" rotWithShape="0">
              <a:srgbClr val="000000"/>
            </a:outerShdw>
          </a:effectLst>
        </p:spPr>
        <p:txBody>
          <a:bodyPr/>
          <a:lstStyle/>
          <a:p>
            <a:endParaRPr lang="en-US"/>
          </a:p>
        </p:txBody>
      </p:sp>
      <p:sp>
        <p:nvSpPr>
          <p:cNvPr id="136232" name="Rectangle 40"/>
          <p:cNvSpPr>
            <a:spLocks noChangeArrowheads="1"/>
          </p:cNvSpPr>
          <p:nvPr/>
        </p:nvSpPr>
        <p:spPr bwMode="auto">
          <a:xfrm>
            <a:off x="2152650" y="5802313"/>
            <a:ext cx="1119188" cy="246062"/>
          </a:xfrm>
          <a:prstGeom prst="rect">
            <a:avLst/>
          </a:prstGeom>
          <a:noFill/>
          <a:ln w="9525">
            <a:noFill/>
            <a:miter lim="800000"/>
            <a:headEnd/>
            <a:tailEnd/>
          </a:ln>
          <a:effectLst/>
        </p:spPr>
        <p:txBody>
          <a:bodyPr/>
          <a:lstStyle/>
          <a:p>
            <a:endParaRPr lang="en-US"/>
          </a:p>
        </p:txBody>
      </p:sp>
      <p:sp>
        <p:nvSpPr>
          <p:cNvPr id="136233" name="Rectangle 41"/>
          <p:cNvSpPr>
            <a:spLocks noChangeArrowheads="1"/>
          </p:cNvSpPr>
          <p:nvPr/>
        </p:nvSpPr>
        <p:spPr bwMode="auto">
          <a:xfrm>
            <a:off x="2232025" y="6038850"/>
            <a:ext cx="903288" cy="244475"/>
          </a:xfrm>
          <a:prstGeom prst="rect">
            <a:avLst/>
          </a:prstGeom>
          <a:noFill/>
          <a:ln w="9525">
            <a:noFill/>
            <a:miter lim="800000"/>
            <a:headEnd/>
            <a:tailEnd/>
          </a:ln>
          <a:effectLst>
            <a:outerShdw dist="45791" dir="3378596" algn="ctr" rotWithShape="0">
              <a:srgbClr val="000000"/>
            </a:outerShdw>
          </a:effectLst>
        </p:spPr>
        <p:txBody>
          <a:bodyPr wrap="none" lIns="0" tIns="0" rIns="0" bIns="0">
            <a:spAutoFit/>
          </a:bodyPr>
          <a:lstStyle/>
          <a:p>
            <a:pPr eaLnBrk="1" hangingPunct="1"/>
            <a:r>
              <a:rPr lang="en-US" sz="1600" b="1">
                <a:latin typeface="Arial" charset="0"/>
              </a:rPr>
              <a:t>siroheme</a:t>
            </a:r>
            <a:endParaRPr lang="en-US">
              <a:latin typeface="Times New Roman" pitchFamily="18" charset="0"/>
            </a:endParaRPr>
          </a:p>
        </p:txBody>
      </p:sp>
      <p:sp>
        <p:nvSpPr>
          <p:cNvPr id="136234" name="Rectangle 42"/>
          <p:cNvSpPr>
            <a:spLocks noChangeArrowheads="1"/>
          </p:cNvSpPr>
          <p:nvPr/>
        </p:nvSpPr>
        <p:spPr bwMode="auto">
          <a:xfrm>
            <a:off x="2232025" y="6029325"/>
            <a:ext cx="1017588" cy="246063"/>
          </a:xfrm>
          <a:prstGeom prst="rect">
            <a:avLst/>
          </a:prstGeom>
          <a:noFill/>
          <a:ln w="9525">
            <a:noFill/>
            <a:miter lim="800000"/>
            <a:headEnd/>
            <a:tailEnd/>
          </a:ln>
          <a:effectLst/>
        </p:spPr>
        <p:txBody>
          <a:bodyPr/>
          <a:lstStyle/>
          <a:p>
            <a:endParaRPr lang="en-US"/>
          </a:p>
        </p:txBody>
      </p:sp>
      <p:sp>
        <p:nvSpPr>
          <p:cNvPr id="136235" name="Rectangle 43"/>
          <p:cNvSpPr>
            <a:spLocks noChangeArrowheads="1"/>
          </p:cNvSpPr>
          <p:nvPr/>
        </p:nvSpPr>
        <p:spPr bwMode="auto">
          <a:xfrm>
            <a:off x="2206625" y="6003925"/>
            <a:ext cx="1017588" cy="246063"/>
          </a:xfrm>
          <a:prstGeom prst="rect">
            <a:avLst/>
          </a:prstGeom>
          <a:noFill/>
          <a:ln w="9525">
            <a:noFill/>
            <a:miter lim="800000"/>
            <a:headEnd/>
            <a:tailEnd/>
          </a:ln>
          <a:effectLst>
            <a:outerShdw dist="35921" dir="13500000" algn="ctr" rotWithShape="0">
              <a:srgbClr val="000000"/>
            </a:outerShdw>
          </a:effectLst>
        </p:spPr>
        <p:txBody>
          <a:bodyPr/>
          <a:lstStyle/>
          <a:p>
            <a:endParaRPr lang="en-US"/>
          </a:p>
        </p:txBody>
      </p:sp>
      <p:sp>
        <p:nvSpPr>
          <p:cNvPr id="136236" name="Rectangle 44"/>
          <p:cNvSpPr>
            <a:spLocks noChangeArrowheads="1"/>
          </p:cNvSpPr>
          <p:nvPr/>
        </p:nvSpPr>
        <p:spPr bwMode="auto">
          <a:xfrm>
            <a:off x="3498850" y="4514850"/>
            <a:ext cx="304800" cy="244475"/>
          </a:xfrm>
          <a:prstGeom prst="rect">
            <a:avLst/>
          </a:prstGeom>
          <a:noFill/>
          <a:ln w="9525">
            <a:noFill/>
            <a:miter lim="800000"/>
            <a:headEnd/>
            <a:tailEnd/>
          </a:ln>
          <a:effectLst/>
        </p:spPr>
        <p:txBody>
          <a:bodyPr wrap="none" lIns="0" tIns="0" rIns="0" bIns="0">
            <a:spAutoFit/>
          </a:bodyPr>
          <a:lstStyle/>
          <a:p>
            <a:pPr eaLnBrk="1" hangingPunct="1"/>
            <a:r>
              <a:rPr lang="en-US" sz="1600" b="1">
                <a:latin typeface="Arial" charset="0"/>
              </a:rPr>
              <a:t>NO</a:t>
            </a:r>
            <a:endParaRPr lang="en-US">
              <a:latin typeface="Times New Roman" pitchFamily="18" charset="0"/>
            </a:endParaRPr>
          </a:p>
        </p:txBody>
      </p:sp>
      <p:sp>
        <p:nvSpPr>
          <p:cNvPr id="136237" name="Rectangle 45"/>
          <p:cNvSpPr>
            <a:spLocks noChangeArrowheads="1"/>
          </p:cNvSpPr>
          <p:nvPr/>
        </p:nvSpPr>
        <p:spPr bwMode="auto">
          <a:xfrm>
            <a:off x="3498850" y="4505325"/>
            <a:ext cx="344488" cy="246063"/>
          </a:xfrm>
          <a:prstGeom prst="rect">
            <a:avLst/>
          </a:prstGeom>
          <a:noFill/>
          <a:ln w="9525">
            <a:noFill/>
            <a:miter lim="800000"/>
            <a:headEnd/>
            <a:tailEnd/>
          </a:ln>
          <a:effectLst/>
        </p:spPr>
        <p:txBody>
          <a:bodyPr/>
          <a:lstStyle/>
          <a:p>
            <a:endParaRPr lang="en-US"/>
          </a:p>
        </p:txBody>
      </p:sp>
      <p:sp>
        <p:nvSpPr>
          <p:cNvPr id="136238" name="Rectangle 46"/>
          <p:cNvSpPr>
            <a:spLocks noChangeArrowheads="1"/>
          </p:cNvSpPr>
          <p:nvPr/>
        </p:nvSpPr>
        <p:spPr bwMode="auto">
          <a:xfrm>
            <a:off x="3473450" y="4479925"/>
            <a:ext cx="344488" cy="246063"/>
          </a:xfrm>
          <a:prstGeom prst="rect">
            <a:avLst/>
          </a:prstGeom>
          <a:noFill/>
          <a:ln w="9525">
            <a:noFill/>
            <a:miter lim="800000"/>
            <a:headEnd/>
            <a:tailEnd/>
          </a:ln>
          <a:effectLst>
            <a:outerShdw dist="17961" dir="13500000" algn="ctr" rotWithShape="0">
              <a:srgbClr val="000000"/>
            </a:outerShdw>
          </a:effectLst>
        </p:spPr>
        <p:txBody>
          <a:bodyPr/>
          <a:lstStyle/>
          <a:p>
            <a:endParaRPr lang="en-US"/>
          </a:p>
        </p:txBody>
      </p:sp>
      <p:sp>
        <p:nvSpPr>
          <p:cNvPr id="136239" name="Rectangle 47"/>
          <p:cNvSpPr>
            <a:spLocks noChangeArrowheads="1"/>
          </p:cNvSpPr>
          <p:nvPr/>
        </p:nvSpPr>
        <p:spPr bwMode="auto">
          <a:xfrm>
            <a:off x="3830638" y="4614863"/>
            <a:ext cx="63500" cy="136525"/>
          </a:xfrm>
          <a:prstGeom prst="rect">
            <a:avLst/>
          </a:prstGeom>
          <a:noFill/>
          <a:ln w="9525">
            <a:noFill/>
            <a:miter lim="800000"/>
            <a:headEnd/>
            <a:tailEnd/>
          </a:ln>
          <a:effectLst/>
        </p:spPr>
        <p:txBody>
          <a:bodyPr wrap="none" lIns="0" tIns="0" rIns="0" bIns="0">
            <a:spAutoFit/>
          </a:bodyPr>
          <a:lstStyle/>
          <a:p>
            <a:pPr eaLnBrk="1" hangingPunct="1"/>
            <a:r>
              <a:rPr lang="en-US" sz="900" b="1">
                <a:latin typeface="Arial" charset="0"/>
              </a:rPr>
              <a:t>2</a:t>
            </a:r>
            <a:endParaRPr lang="en-US">
              <a:latin typeface="Times New Roman" pitchFamily="18" charset="0"/>
            </a:endParaRPr>
          </a:p>
        </p:txBody>
      </p:sp>
      <p:sp>
        <p:nvSpPr>
          <p:cNvPr id="136240" name="Rectangle 48"/>
          <p:cNvSpPr>
            <a:spLocks noChangeArrowheads="1"/>
          </p:cNvSpPr>
          <p:nvPr/>
        </p:nvSpPr>
        <p:spPr bwMode="auto">
          <a:xfrm>
            <a:off x="3830638" y="4610100"/>
            <a:ext cx="73025" cy="138113"/>
          </a:xfrm>
          <a:prstGeom prst="rect">
            <a:avLst/>
          </a:prstGeom>
          <a:noFill/>
          <a:ln w="9525">
            <a:noFill/>
            <a:miter lim="800000"/>
            <a:headEnd/>
            <a:tailEnd/>
          </a:ln>
          <a:effectLst/>
        </p:spPr>
        <p:txBody>
          <a:bodyPr/>
          <a:lstStyle/>
          <a:p>
            <a:endParaRPr lang="en-US"/>
          </a:p>
        </p:txBody>
      </p:sp>
      <p:sp>
        <p:nvSpPr>
          <p:cNvPr id="136241" name="Rectangle 49"/>
          <p:cNvSpPr>
            <a:spLocks noChangeArrowheads="1"/>
          </p:cNvSpPr>
          <p:nvPr/>
        </p:nvSpPr>
        <p:spPr bwMode="auto">
          <a:xfrm>
            <a:off x="3805238" y="4584700"/>
            <a:ext cx="73025" cy="138113"/>
          </a:xfrm>
          <a:prstGeom prst="rect">
            <a:avLst/>
          </a:prstGeom>
          <a:noFill/>
          <a:ln w="9525">
            <a:noFill/>
            <a:miter lim="800000"/>
            <a:headEnd/>
            <a:tailEnd/>
          </a:ln>
          <a:effectLst>
            <a:outerShdw dist="17961" dir="13500000" algn="ctr" rotWithShape="0">
              <a:srgbClr val="000000"/>
            </a:outerShdw>
          </a:effectLst>
        </p:spPr>
        <p:txBody>
          <a:bodyPr/>
          <a:lstStyle/>
          <a:p>
            <a:endParaRPr lang="en-US"/>
          </a:p>
        </p:txBody>
      </p:sp>
      <p:sp>
        <p:nvSpPr>
          <p:cNvPr id="136242" name="Rectangle 50"/>
          <p:cNvSpPr>
            <a:spLocks noChangeArrowheads="1"/>
          </p:cNvSpPr>
          <p:nvPr/>
        </p:nvSpPr>
        <p:spPr bwMode="auto">
          <a:xfrm>
            <a:off x="1423988" y="4514850"/>
            <a:ext cx="304800" cy="24447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1" hangingPunct="1"/>
            <a:r>
              <a:rPr lang="en-US" sz="1600" b="1">
                <a:latin typeface="Arial" charset="0"/>
              </a:rPr>
              <a:t>NO</a:t>
            </a:r>
            <a:endParaRPr lang="en-US">
              <a:latin typeface="Times New Roman" pitchFamily="18" charset="0"/>
            </a:endParaRPr>
          </a:p>
        </p:txBody>
      </p:sp>
      <p:sp>
        <p:nvSpPr>
          <p:cNvPr id="136243" name="Rectangle 51"/>
          <p:cNvSpPr>
            <a:spLocks noChangeArrowheads="1"/>
          </p:cNvSpPr>
          <p:nvPr/>
        </p:nvSpPr>
        <p:spPr bwMode="auto">
          <a:xfrm>
            <a:off x="1423988" y="4505325"/>
            <a:ext cx="344487" cy="246063"/>
          </a:xfrm>
          <a:prstGeom prst="rect">
            <a:avLst/>
          </a:prstGeom>
          <a:noFill/>
          <a:ln w="9525">
            <a:noFill/>
            <a:miter lim="800000"/>
            <a:headEnd/>
            <a:tailEnd/>
          </a:ln>
          <a:effectLst/>
        </p:spPr>
        <p:txBody>
          <a:bodyPr/>
          <a:lstStyle/>
          <a:p>
            <a:endParaRPr lang="en-US"/>
          </a:p>
        </p:txBody>
      </p:sp>
      <p:sp>
        <p:nvSpPr>
          <p:cNvPr id="136244" name="Rectangle 52"/>
          <p:cNvSpPr>
            <a:spLocks noChangeArrowheads="1"/>
          </p:cNvSpPr>
          <p:nvPr/>
        </p:nvSpPr>
        <p:spPr bwMode="auto">
          <a:xfrm>
            <a:off x="1398588" y="4479925"/>
            <a:ext cx="344487" cy="246063"/>
          </a:xfrm>
          <a:prstGeom prst="rect">
            <a:avLst/>
          </a:prstGeom>
          <a:noFill/>
          <a:ln w="9525">
            <a:noFill/>
            <a:miter lim="800000"/>
            <a:headEnd/>
            <a:tailEnd/>
          </a:ln>
          <a:effectLst/>
        </p:spPr>
        <p:txBody>
          <a:bodyPr/>
          <a:lstStyle/>
          <a:p>
            <a:endParaRPr lang="en-US"/>
          </a:p>
        </p:txBody>
      </p:sp>
      <p:sp>
        <p:nvSpPr>
          <p:cNvPr id="136245" name="Rectangle 53"/>
          <p:cNvSpPr>
            <a:spLocks noChangeArrowheads="1"/>
          </p:cNvSpPr>
          <p:nvPr/>
        </p:nvSpPr>
        <p:spPr bwMode="auto">
          <a:xfrm>
            <a:off x="1757363" y="4614863"/>
            <a:ext cx="63500" cy="136525"/>
          </a:xfrm>
          <a:prstGeom prst="rect">
            <a:avLst/>
          </a:prstGeom>
          <a:noFill/>
          <a:ln w="9525">
            <a:noFill/>
            <a:miter lim="800000"/>
            <a:headEnd/>
            <a:tailEnd/>
          </a:ln>
          <a:effectLst/>
        </p:spPr>
        <p:txBody>
          <a:bodyPr wrap="none" lIns="0" tIns="0" rIns="0" bIns="0">
            <a:spAutoFit/>
          </a:bodyPr>
          <a:lstStyle/>
          <a:p>
            <a:pPr eaLnBrk="1" hangingPunct="1"/>
            <a:r>
              <a:rPr lang="en-US" sz="900" b="1">
                <a:latin typeface="Arial" charset="0"/>
              </a:rPr>
              <a:t>3</a:t>
            </a:r>
            <a:endParaRPr lang="en-US">
              <a:latin typeface="Times New Roman" pitchFamily="18" charset="0"/>
            </a:endParaRPr>
          </a:p>
        </p:txBody>
      </p:sp>
      <p:sp>
        <p:nvSpPr>
          <p:cNvPr id="136246" name="Rectangle 54"/>
          <p:cNvSpPr>
            <a:spLocks noChangeArrowheads="1"/>
          </p:cNvSpPr>
          <p:nvPr/>
        </p:nvSpPr>
        <p:spPr bwMode="auto">
          <a:xfrm>
            <a:off x="1757363" y="4610100"/>
            <a:ext cx="73025" cy="138113"/>
          </a:xfrm>
          <a:prstGeom prst="rect">
            <a:avLst/>
          </a:prstGeom>
          <a:noFill/>
          <a:ln w="9525">
            <a:noFill/>
            <a:miter lim="800000"/>
            <a:headEnd/>
            <a:tailEnd/>
          </a:ln>
          <a:effectLst/>
        </p:spPr>
        <p:txBody>
          <a:bodyPr/>
          <a:lstStyle/>
          <a:p>
            <a:endParaRPr lang="en-US"/>
          </a:p>
        </p:txBody>
      </p:sp>
      <p:sp>
        <p:nvSpPr>
          <p:cNvPr id="136247" name="Rectangle 55"/>
          <p:cNvSpPr>
            <a:spLocks noChangeArrowheads="1"/>
          </p:cNvSpPr>
          <p:nvPr/>
        </p:nvSpPr>
        <p:spPr bwMode="auto">
          <a:xfrm>
            <a:off x="1731963" y="4584700"/>
            <a:ext cx="73025" cy="138113"/>
          </a:xfrm>
          <a:prstGeom prst="rect">
            <a:avLst/>
          </a:prstGeom>
          <a:noFill/>
          <a:ln w="9525">
            <a:noFill/>
            <a:miter lim="800000"/>
            <a:headEnd/>
            <a:tailEnd/>
          </a:ln>
          <a:effectLst>
            <a:outerShdw dist="35921" dir="13500000" algn="ctr" rotWithShape="0">
              <a:srgbClr val="000000"/>
            </a:outerShdw>
          </a:effectLst>
        </p:spPr>
        <p:txBody>
          <a:bodyPr/>
          <a:lstStyle/>
          <a:p>
            <a:endParaRPr lang="en-US"/>
          </a:p>
        </p:txBody>
      </p:sp>
      <p:sp>
        <p:nvSpPr>
          <p:cNvPr id="136248" name="Rectangle 56"/>
          <p:cNvSpPr>
            <a:spLocks noChangeArrowheads="1"/>
          </p:cNvSpPr>
          <p:nvPr/>
        </p:nvSpPr>
        <p:spPr bwMode="auto">
          <a:xfrm>
            <a:off x="2171700" y="3884613"/>
            <a:ext cx="1620838" cy="24447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1" hangingPunct="1"/>
            <a:r>
              <a:rPr lang="en-US" sz="1600" b="1">
                <a:latin typeface="Arial" charset="0"/>
              </a:rPr>
              <a:t>NADH or NADPH</a:t>
            </a:r>
            <a:endParaRPr lang="en-US">
              <a:latin typeface="Times New Roman" pitchFamily="18" charset="0"/>
            </a:endParaRPr>
          </a:p>
        </p:txBody>
      </p:sp>
      <p:sp>
        <p:nvSpPr>
          <p:cNvPr id="136249" name="Rectangle 57"/>
          <p:cNvSpPr>
            <a:spLocks noChangeArrowheads="1"/>
          </p:cNvSpPr>
          <p:nvPr/>
        </p:nvSpPr>
        <p:spPr bwMode="auto">
          <a:xfrm>
            <a:off x="2171700" y="3875088"/>
            <a:ext cx="1824038" cy="246062"/>
          </a:xfrm>
          <a:prstGeom prst="rect">
            <a:avLst/>
          </a:prstGeom>
          <a:noFill/>
          <a:ln w="9525">
            <a:noFill/>
            <a:miter lim="800000"/>
            <a:headEnd/>
            <a:tailEnd/>
          </a:ln>
          <a:effectLst/>
        </p:spPr>
        <p:txBody>
          <a:bodyPr/>
          <a:lstStyle/>
          <a:p>
            <a:endParaRPr lang="en-US"/>
          </a:p>
        </p:txBody>
      </p:sp>
      <p:sp>
        <p:nvSpPr>
          <p:cNvPr id="136250" name="Rectangle 58"/>
          <p:cNvSpPr>
            <a:spLocks noChangeArrowheads="1"/>
          </p:cNvSpPr>
          <p:nvPr/>
        </p:nvSpPr>
        <p:spPr bwMode="auto">
          <a:xfrm>
            <a:off x="2146300" y="3849688"/>
            <a:ext cx="1824038" cy="246062"/>
          </a:xfrm>
          <a:prstGeom prst="rect">
            <a:avLst/>
          </a:prstGeom>
          <a:noFill/>
          <a:ln w="9525">
            <a:noFill/>
            <a:miter lim="800000"/>
            <a:headEnd/>
            <a:tailEnd/>
          </a:ln>
          <a:effectLst/>
        </p:spPr>
        <p:txBody>
          <a:bodyPr/>
          <a:lstStyle/>
          <a:p>
            <a:endParaRPr lang="en-US"/>
          </a:p>
        </p:txBody>
      </p:sp>
      <p:grpSp>
        <p:nvGrpSpPr>
          <p:cNvPr id="136251" name="Group 59"/>
          <p:cNvGrpSpPr>
            <a:grpSpLocks/>
          </p:cNvGrpSpPr>
          <p:nvPr/>
        </p:nvGrpSpPr>
        <p:grpSpPr bwMode="auto">
          <a:xfrm>
            <a:off x="4030663" y="1392238"/>
            <a:ext cx="1082675" cy="42862"/>
            <a:chOff x="2947" y="998"/>
            <a:chExt cx="682" cy="27"/>
          </a:xfrm>
        </p:grpSpPr>
        <p:sp>
          <p:nvSpPr>
            <p:cNvPr id="136252" name="Freeform 60"/>
            <p:cNvSpPr>
              <a:spLocks/>
            </p:cNvSpPr>
            <p:nvPr/>
          </p:nvSpPr>
          <p:spPr bwMode="auto">
            <a:xfrm>
              <a:off x="2963" y="1014"/>
              <a:ext cx="666" cy="11"/>
            </a:xfrm>
            <a:custGeom>
              <a:avLst/>
              <a:gdLst/>
              <a:ahLst/>
              <a:cxnLst>
                <a:cxn ang="0">
                  <a:pos x="34" y="0"/>
                </a:cxn>
                <a:cxn ang="0">
                  <a:pos x="0" y="0"/>
                </a:cxn>
                <a:cxn ang="0">
                  <a:pos x="0" y="11"/>
                </a:cxn>
                <a:cxn ang="0">
                  <a:pos x="666" y="11"/>
                </a:cxn>
                <a:cxn ang="0">
                  <a:pos x="666" y="0"/>
                </a:cxn>
                <a:cxn ang="0">
                  <a:pos x="0" y="0"/>
                </a:cxn>
                <a:cxn ang="0">
                  <a:pos x="0" y="11"/>
                </a:cxn>
                <a:cxn ang="0">
                  <a:pos x="34" y="11"/>
                </a:cxn>
                <a:cxn ang="0">
                  <a:pos x="34" y="0"/>
                </a:cxn>
              </a:cxnLst>
              <a:rect l="0" t="0" r="r" b="b"/>
              <a:pathLst>
                <a:path w="666" h="11">
                  <a:moveTo>
                    <a:pt x="34" y="0"/>
                  </a:moveTo>
                  <a:lnTo>
                    <a:pt x="0" y="0"/>
                  </a:lnTo>
                  <a:lnTo>
                    <a:pt x="0" y="11"/>
                  </a:lnTo>
                  <a:lnTo>
                    <a:pt x="666" y="11"/>
                  </a:lnTo>
                  <a:lnTo>
                    <a:pt x="666" y="0"/>
                  </a:lnTo>
                  <a:lnTo>
                    <a:pt x="0" y="0"/>
                  </a:lnTo>
                  <a:lnTo>
                    <a:pt x="0" y="11"/>
                  </a:lnTo>
                  <a:lnTo>
                    <a:pt x="34" y="11"/>
                  </a:lnTo>
                  <a:lnTo>
                    <a:pt x="34" y="0"/>
                  </a:lnTo>
                  <a:close/>
                </a:path>
              </a:pathLst>
            </a:custGeom>
            <a:solidFill>
              <a:srgbClr val="000000"/>
            </a:solidFill>
            <a:ln w="9525">
              <a:noFill/>
              <a:round/>
              <a:headEnd/>
              <a:tailEnd/>
            </a:ln>
            <a:effectLst/>
          </p:spPr>
          <p:txBody>
            <a:bodyPr/>
            <a:lstStyle/>
            <a:p>
              <a:endParaRPr lang="en-US"/>
            </a:p>
          </p:txBody>
        </p:sp>
        <p:sp>
          <p:nvSpPr>
            <p:cNvPr id="136253" name="Freeform 61"/>
            <p:cNvSpPr>
              <a:spLocks/>
            </p:cNvSpPr>
            <p:nvPr/>
          </p:nvSpPr>
          <p:spPr bwMode="auto">
            <a:xfrm>
              <a:off x="2947" y="998"/>
              <a:ext cx="666" cy="11"/>
            </a:xfrm>
            <a:custGeom>
              <a:avLst/>
              <a:gdLst/>
              <a:ahLst/>
              <a:cxnLst>
                <a:cxn ang="0">
                  <a:pos x="34" y="0"/>
                </a:cxn>
                <a:cxn ang="0">
                  <a:pos x="0" y="0"/>
                </a:cxn>
                <a:cxn ang="0">
                  <a:pos x="0" y="11"/>
                </a:cxn>
                <a:cxn ang="0">
                  <a:pos x="666" y="11"/>
                </a:cxn>
                <a:cxn ang="0">
                  <a:pos x="666" y="0"/>
                </a:cxn>
                <a:cxn ang="0">
                  <a:pos x="0" y="0"/>
                </a:cxn>
                <a:cxn ang="0">
                  <a:pos x="0" y="11"/>
                </a:cxn>
                <a:cxn ang="0">
                  <a:pos x="34" y="11"/>
                </a:cxn>
                <a:cxn ang="0">
                  <a:pos x="34" y="0"/>
                </a:cxn>
              </a:cxnLst>
              <a:rect l="0" t="0" r="r" b="b"/>
              <a:pathLst>
                <a:path w="666" h="11">
                  <a:moveTo>
                    <a:pt x="34" y="0"/>
                  </a:moveTo>
                  <a:lnTo>
                    <a:pt x="0" y="0"/>
                  </a:lnTo>
                  <a:lnTo>
                    <a:pt x="0" y="11"/>
                  </a:lnTo>
                  <a:lnTo>
                    <a:pt x="666" y="11"/>
                  </a:lnTo>
                  <a:lnTo>
                    <a:pt x="666" y="0"/>
                  </a:lnTo>
                  <a:lnTo>
                    <a:pt x="0" y="0"/>
                  </a:lnTo>
                  <a:lnTo>
                    <a:pt x="0" y="11"/>
                  </a:lnTo>
                  <a:lnTo>
                    <a:pt x="34" y="11"/>
                  </a:lnTo>
                  <a:lnTo>
                    <a:pt x="34" y="0"/>
                  </a:lnTo>
                  <a:close/>
                </a:path>
              </a:pathLst>
            </a:custGeom>
            <a:solidFill>
              <a:srgbClr val="00CCCC"/>
            </a:solidFill>
            <a:ln w="9525">
              <a:solidFill>
                <a:srgbClr val="00CCCC"/>
              </a:solidFill>
              <a:prstDash val="solid"/>
              <a:round/>
              <a:headEnd/>
              <a:tailEnd/>
            </a:ln>
            <a:effectLst/>
          </p:spPr>
          <p:txBody>
            <a:bodyPr/>
            <a:lstStyle/>
            <a:p>
              <a:endParaRPr lang="en-US"/>
            </a:p>
          </p:txBody>
        </p:sp>
      </p:grpSp>
      <p:grpSp>
        <p:nvGrpSpPr>
          <p:cNvPr id="136254" name="Group 62"/>
          <p:cNvGrpSpPr>
            <a:grpSpLocks/>
          </p:cNvGrpSpPr>
          <p:nvPr/>
        </p:nvGrpSpPr>
        <p:grpSpPr bwMode="auto">
          <a:xfrm>
            <a:off x="5003800" y="1366838"/>
            <a:ext cx="109538" cy="93662"/>
            <a:chOff x="3560" y="982"/>
            <a:chExt cx="69" cy="59"/>
          </a:xfrm>
        </p:grpSpPr>
        <p:sp>
          <p:nvSpPr>
            <p:cNvPr id="136255" name="Freeform 63"/>
            <p:cNvSpPr>
              <a:spLocks/>
            </p:cNvSpPr>
            <p:nvPr/>
          </p:nvSpPr>
          <p:spPr bwMode="auto">
            <a:xfrm>
              <a:off x="3576" y="998"/>
              <a:ext cx="53" cy="43"/>
            </a:xfrm>
            <a:custGeom>
              <a:avLst/>
              <a:gdLst/>
              <a:ahLst/>
              <a:cxnLst>
                <a:cxn ang="0">
                  <a:pos x="0" y="0"/>
                </a:cxn>
                <a:cxn ang="0">
                  <a:pos x="53" y="21"/>
                </a:cxn>
                <a:cxn ang="0">
                  <a:pos x="0" y="43"/>
                </a:cxn>
                <a:cxn ang="0">
                  <a:pos x="26" y="21"/>
                </a:cxn>
                <a:cxn ang="0">
                  <a:pos x="0" y="0"/>
                </a:cxn>
              </a:cxnLst>
              <a:rect l="0" t="0" r="r" b="b"/>
              <a:pathLst>
                <a:path w="53" h="43">
                  <a:moveTo>
                    <a:pt x="0" y="0"/>
                  </a:moveTo>
                  <a:lnTo>
                    <a:pt x="53" y="21"/>
                  </a:lnTo>
                  <a:lnTo>
                    <a:pt x="0" y="43"/>
                  </a:lnTo>
                  <a:lnTo>
                    <a:pt x="26" y="21"/>
                  </a:lnTo>
                  <a:lnTo>
                    <a:pt x="0" y="0"/>
                  </a:lnTo>
                  <a:close/>
                </a:path>
              </a:pathLst>
            </a:custGeom>
            <a:solidFill>
              <a:srgbClr val="000000"/>
            </a:solidFill>
            <a:ln w="9525">
              <a:noFill/>
              <a:round/>
              <a:headEnd/>
              <a:tailEnd/>
            </a:ln>
            <a:effectLst/>
          </p:spPr>
          <p:txBody>
            <a:bodyPr/>
            <a:lstStyle/>
            <a:p>
              <a:endParaRPr lang="en-US"/>
            </a:p>
          </p:txBody>
        </p:sp>
        <p:sp>
          <p:nvSpPr>
            <p:cNvPr id="136256" name="Freeform 64"/>
            <p:cNvSpPr>
              <a:spLocks/>
            </p:cNvSpPr>
            <p:nvPr/>
          </p:nvSpPr>
          <p:spPr bwMode="auto">
            <a:xfrm>
              <a:off x="3560" y="982"/>
              <a:ext cx="53" cy="43"/>
            </a:xfrm>
            <a:custGeom>
              <a:avLst/>
              <a:gdLst/>
              <a:ahLst/>
              <a:cxnLst>
                <a:cxn ang="0">
                  <a:pos x="0" y="0"/>
                </a:cxn>
                <a:cxn ang="0">
                  <a:pos x="53" y="21"/>
                </a:cxn>
                <a:cxn ang="0">
                  <a:pos x="0" y="43"/>
                </a:cxn>
                <a:cxn ang="0">
                  <a:pos x="26" y="21"/>
                </a:cxn>
                <a:cxn ang="0">
                  <a:pos x="0" y="0"/>
                </a:cxn>
              </a:cxnLst>
              <a:rect l="0" t="0" r="r" b="b"/>
              <a:pathLst>
                <a:path w="53" h="43">
                  <a:moveTo>
                    <a:pt x="0" y="0"/>
                  </a:moveTo>
                  <a:lnTo>
                    <a:pt x="53" y="21"/>
                  </a:lnTo>
                  <a:lnTo>
                    <a:pt x="0" y="43"/>
                  </a:lnTo>
                  <a:lnTo>
                    <a:pt x="26" y="21"/>
                  </a:lnTo>
                  <a:lnTo>
                    <a:pt x="0" y="0"/>
                  </a:lnTo>
                  <a:close/>
                </a:path>
              </a:pathLst>
            </a:custGeom>
            <a:solidFill>
              <a:srgbClr val="FFFFFF"/>
            </a:solidFill>
            <a:ln w="9525">
              <a:solidFill>
                <a:srgbClr val="00CCCC"/>
              </a:solidFill>
              <a:prstDash val="solid"/>
              <a:round/>
              <a:headEnd/>
              <a:tailEnd/>
            </a:ln>
            <a:effectLst/>
          </p:spPr>
          <p:txBody>
            <a:bodyPr/>
            <a:lstStyle/>
            <a:p>
              <a:endParaRPr lang="en-US"/>
            </a:p>
          </p:txBody>
        </p:sp>
      </p:grpSp>
      <p:grpSp>
        <p:nvGrpSpPr>
          <p:cNvPr id="136257" name="Group 65"/>
          <p:cNvGrpSpPr>
            <a:grpSpLocks/>
          </p:cNvGrpSpPr>
          <p:nvPr/>
        </p:nvGrpSpPr>
        <p:grpSpPr bwMode="auto">
          <a:xfrm>
            <a:off x="4949825" y="1336675"/>
            <a:ext cx="185738" cy="152400"/>
            <a:chOff x="3526" y="963"/>
            <a:chExt cx="117" cy="96"/>
          </a:xfrm>
        </p:grpSpPr>
        <p:sp>
          <p:nvSpPr>
            <p:cNvPr id="136258" name="Freeform 66"/>
            <p:cNvSpPr>
              <a:spLocks/>
            </p:cNvSpPr>
            <p:nvPr/>
          </p:nvSpPr>
          <p:spPr bwMode="auto">
            <a:xfrm>
              <a:off x="3542" y="979"/>
              <a:ext cx="101" cy="80"/>
            </a:xfrm>
            <a:custGeom>
              <a:avLst/>
              <a:gdLst/>
              <a:ahLst/>
              <a:cxnLst>
                <a:cxn ang="0">
                  <a:pos x="37" y="16"/>
                </a:cxn>
                <a:cxn ang="0">
                  <a:pos x="30" y="24"/>
                </a:cxn>
                <a:cxn ang="0">
                  <a:pos x="85" y="46"/>
                </a:cxn>
                <a:cxn ang="0">
                  <a:pos x="85" y="35"/>
                </a:cxn>
                <a:cxn ang="0">
                  <a:pos x="30" y="56"/>
                </a:cxn>
                <a:cxn ang="0">
                  <a:pos x="37" y="64"/>
                </a:cxn>
                <a:cxn ang="0">
                  <a:pos x="67" y="40"/>
                </a:cxn>
                <a:cxn ang="0">
                  <a:pos x="37" y="16"/>
                </a:cxn>
                <a:cxn ang="0">
                  <a:pos x="0" y="0"/>
                </a:cxn>
                <a:cxn ang="0">
                  <a:pos x="57" y="43"/>
                </a:cxn>
                <a:cxn ang="0">
                  <a:pos x="57" y="38"/>
                </a:cxn>
                <a:cxn ang="0">
                  <a:pos x="0" y="80"/>
                </a:cxn>
                <a:cxn ang="0">
                  <a:pos x="101" y="40"/>
                </a:cxn>
                <a:cxn ang="0">
                  <a:pos x="0" y="0"/>
                </a:cxn>
                <a:cxn ang="0">
                  <a:pos x="37" y="16"/>
                </a:cxn>
              </a:cxnLst>
              <a:rect l="0" t="0" r="r" b="b"/>
              <a:pathLst>
                <a:path w="101" h="80">
                  <a:moveTo>
                    <a:pt x="37" y="16"/>
                  </a:moveTo>
                  <a:lnTo>
                    <a:pt x="30" y="24"/>
                  </a:lnTo>
                  <a:lnTo>
                    <a:pt x="85" y="46"/>
                  </a:lnTo>
                  <a:lnTo>
                    <a:pt x="85" y="35"/>
                  </a:lnTo>
                  <a:lnTo>
                    <a:pt x="30" y="56"/>
                  </a:lnTo>
                  <a:lnTo>
                    <a:pt x="37" y="64"/>
                  </a:lnTo>
                  <a:lnTo>
                    <a:pt x="67" y="40"/>
                  </a:lnTo>
                  <a:lnTo>
                    <a:pt x="37" y="16"/>
                  </a:lnTo>
                  <a:lnTo>
                    <a:pt x="0" y="0"/>
                  </a:lnTo>
                  <a:lnTo>
                    <a:pt x="57" y="43"/>
                  </a:lnTo>
                  <a:lnTo>
                    <a:pt x="57" y="38"/>
                  </a:lnTo>
                  <a:lnTo>
                    <a:pt x="0" y="80"/>
                  </a:lnTo>
                  <a:lnTo>
                    <a:pt x="101" y="40"/>
                  </a:lnTo>
                  <a:lnTo>
                    <a:pt x="0" y="0"/>
                  </a:lnTo>
                  <a:lnTo>
                    <a:pt x="37" y="16"/>
                  </a:lnTo>
                  <a:close/>
                </a:path>
              </a:pathLst>
            </a:custGeom>
            <a:solidFill>
              <a:srgbClr val="000000"/>
            </a:solidFill>
            <a:ln w="9525">
              <a:noFill/>
              <a:round/>
              <a:headEnd/>
              <a:tailEnd/>
            </a:ln>
            <a:effectLst/>
          </p:spPr>
          <p:txBody>
            <a:bodyPr/>
            <a:lstStyle/>
            <a:p>
              <a:endParaRPr lang="en-US"/>
            </a:p>
          </p:txBody>
        </p:sp>
        <p:sp>
          <p:nvSpPr>
            <p:cNvPr id="136259" name="Freeform 67"/>
            <p:cNvSpPr>
              <a:spLocks/>
            </p:cNvSpPr>
            <p:nvPr/>
          </p:nvSpPr>
          <p:spPr bwMode="auto">
            <a:xfrm>
              <a:off x="3526" y="963"/>
              <a:ext cx="101" cy="80"/>
            </a:xfrm>
            <a:custGeom>
              <a:avLst/>
              <a:gdLst/>
              <a:ahLst/>
              <a:cxnLst>
                <a:cxn ang="0">
                  <a:pos x="37" y="16"/>
                </a:cxn>
                <a:cxn ang="0">
                  <a:pos x="30" y="24"/>
                </a:cxn>
                <a:cxn ang="0">
                  <a:pos x="85" y="46"/>
                </a:cxn>
                <a:cxn ang="0">
                  <a:pos x="85" y="35"/>
                </a:cxn>
                <a:cxn ang="0">
                  <a:pos x="30" y="56"/>
                </a:cxn>
                <a:cxn ang="0">
                  <a:pos x="37" y="64"/>
                </a:cxn>
                <a:cxn ang="0">
                  <a:pos x="67" y="40"/>
                </a:cxn>
                <a:cxn ang="0">
                  <a:pos x="37" y="16"/>
                </a:cxn>
                <a:cxn ang="0">
                  <a:pos x="0" y="0"/>
                </a:cxn>
                <a:cxn ang="0">
                  <a:pos x="57" y="43"/>
                </a:cxn>
                <a:cxn ang="0">
                  <a:pos x="57" y="38"/>
                </a:cxn>
                <a:cxn ang="0">
                  <a:pos x="0" y="80"/>
                </a:cxn>
                <a:cxn ang="0">
                  <a:pos x="101" y="40"/>
                </a:cxn>
                <a:cxn ang="0">
                  <a:pos x="0" y="0"/>
                </a:cxn>
                <a:cxn ang="0">
                  <a:pos x="37" y="16"/>
                </a:cxn>
              </a:cxnLst>
              <a:rect l="0" t="0" r="r" b="b"/>
              <a:pathLst>
                <a:path w="101" h="80">
                  <a:moveTo>
                    <a:pt x="37" y="16"/>
                  </a:moveTo>
                  <a:lnTo>
                    <a:pt x="30" y="24"/>
                  </a:lnTo>
                  <a:lnTo>
                    <a:pt x="85" y="46"/>
                  </a:lnTo>
                  <a:lnTo>
                    <a:pt x="85" y="35"/>
                  </a:lnTo>
                  <a:lnTo>
                    <a:pt x="30" y="56"/>
                  </a:lnTo>
                  <a:lnTo>
                    <a:pt x="37" y="64"/>
                  </a:lnTo>
                  <a:lnTo>
                    <a:pt x="67" y="40"/>
                  </a:lnTo>
                  <a:lnTo>
                    <a:pt x="37" y="16"/>
                  </a:lnTo>
                  <a:lnTo>
                    <a:pt x="0" y="0"/>
                  </a:lnTo>
                  <a:lnTo>
                    <a:pt x="57" y="43"/>
                  </a:lnTo>
                  <a:lnTo>
                    <a:pt x="57" y="38"/>
                  </a:lnTo>
                  <a:lnTo>
                    <a:pt x="0" y="80"/>
                  </a:lnTo>
                  <a:lnTo>
                    <a:pt x="101" y="40"/>
                  </a:lnTo>
                  <a:lnTo>
                    <a:pt x="0" y="0"/>
                  </a:lnTo>
                  <a:lnTo>
                    <a:pt x="37" y="16"/>
                  </a:lnTo>
                  <a:close/>
                </a:path>
              </a:pathLst>
            </a:custGeom>
            <a:solidFill>
              <a:srgbClr val="FFFFFF"/>
            </a:solidFill>
            <a:ln w="9525">
              <a:solidFill>
                <a:srgbClr val="00CCCC"/>
              </a:solidFill>
              <a:prstDash val="solid"/>
              <a:round/>
              <a:headEnd/>
              <a:tailEnd/>
            </a:ln>
            <a:effectLst/>
          </p:spPr>
          <p:txBody>
            <a:bodyPr/>
            <a:lstStyle/>
            <a:p>
              <a:endParaRPr lang="en-US"/>
            </a:p>
          </p:txBody>
        </p:sp>
      </p:grpSp>
      <p:sp>
        <p:nvSpPr>
          <p:cNvPr id="136260" name="Rectangle 68"/>
          <p:cNvSpPr>
            <a:spLocks noChangeArrowheads="1"/>
          </p:cNvSpPr>
          <p:nvPr/>
        </p:nvSpPr>
        <p:spPr bwMode="auto">
          <a:xfrm>
            <a:off x="1981200" y="4602163"/>
            <a:ext cx="1382713" cy="25400"/>
          </a:xfrm>
          <a:prstGeom prst="rect">
            <a:avLst/>
          </a:prstGeom>
          <a:solidFill>
            <a:srgbClr val="000000"/>
          </a:solidFill>
          <a:ln w="9525">
            <a:noFill/>
            <a:miter lim="800000"/>
            <a:headEnd/>
            <a:tailEnd/>
          </a:ln>
          <a:effectLst/>
        </p:spPr>
        <p:txBody>
          <a:bodyPr/>
          <a:lstStyle/>
          <a:p>
            <a:endParaRPr lang="en-US"/>
          </a:p>
        </p:txBody>
      </p:sp>
      <p:sp>
        <p:nvSpPr>
          <p:cNvPr id="136261" name="Rectangle 69"/>
          <p:cNvSpPr>
            <a:spLocks noChangeArrowheads="1"/>
          </p:cNvSpPr>
          <p:nvPr/>
        </p:nvSpPr>
        <p:spPr bwMode="auto">
          <a:xfrm>
            <a:off x="1960563" y="4581525"/>
            <a:ext cx="1374775" cy="17463"/>
          </a:xfrm>
          <a:prstGeom prst="rect">
            <a:avLst/>
          </a:prstGeom>
          <a:solidFill>
            <a:schemeClr val="hlink"/>
          </a:solidFill>
          <a:ln w="9525">
            <a:solidFill>
              <a:srgbClr val="00CCCC"/>
            </a:solidFill>
            <a:miter lim="800000"/>
            <a:headEnd/>
            <a:tailEnd/>
          </a:ln>
          <a:effectLst/>
        </p:spPr>
        <p:txBody>
          <a:bodyPr/>
          <a:lstStyle/>
          <a:p>
            <a:endParaRPr lang="en-US"/>
          </a:p>
        </p:txBody>
      </p:sp>
      <p:grpSp>
        <p:nvGrpSpPr>
          <p:cNvPr id="136262" name="Group 70"/>
          <p:cNvGrpSpPr>
            <a:grpSpLocks/>
          </p:cNvGrpSpPr>
          <p:nvPr/>
        </p:nvGrpSpPr>
        <p:grpSpPr bwMode="auto">
          <a:xfrm>
            <a:off x="3244850" y="4551363"/>
            <a:ext cx="114300" cy="96837"/>
            <a:chOff x="2452" y="2988"/>
            <a:chExt cx="72" cy="61"/>
          </a:xfrm>
        </p:grpSpPr>
        <p:sp>
          <p:nvSpPr>
            <p:cNvPr id="136263" name="Freeform 71"/>
            <p:cNvSpPr>
              <a:spLocks/>
            </p:cNvSpPr>
            <p:nvPr/>
          </p:nvSpPr>
          <p:spPr bwMode="auto">
            <a:xfrm>
              <a:off x="2468" y="3004"/>
              <a:ext cx="56" cy="45"/>
            </a:xfrm>
            <a:custGeom>
              <a:avLst/>
              <a:gdLst/>
              <a:ahLst/>
              <a:cxnLst>
                <a:cxn ang="0">
                  <a:pos x="0" y="0"/>
                </a:cxn>
                <a:cxn ang="0">
                  <a:pos x="56" y="24"/>
                </a:cxn>
                <a:cxn ang="0">
                  <a:pos x="0" y="45"/>
                </a:cxn>
                <a:cxn ang="0">
                  <a:pos x="30" y="24"/>
                </a:cxn>
                <a:cxn ang="0">
                  <a:pos x="0" y="0"/>
                </a:cxn>
              </a:cxnLst>
              <a:rect l="0" t="0" r="r" b="b"/>
              <a:pathLst>
                <a:path w="56" h="45">
                  <a:moveTo>
                    <a:pt x="0" y="0"/>
                  </a:moveTo>
                  <a:lnTo>
                    <a:pt x="56" y="24"/>
                  </a:lnTo>
                  <a:lnTo>
                    <a:pt x="0" y="45"/>
                  </a:lnTo>
                  <a:lnTo>
                    <a:pt x="30" y="24"/>
                  </a:lnTo>
                  <a:lnTo>
                    <a:pt x="0" y="0"/>
                  </a:lnTo>
                  <a:close/>
                </a:path>
              </a:pathLst>
            </a:custGeom>
            <a:solidFill>
              <a:srgbClr val="000000"/>
            </a:solidFill>
            <a:ln w="9525">
              <a:noFill/>
              <a:round/>
              <a:headEnd/>
              <a:tailEnd/>
            </a:ln>
            <a:effectLst/>
          </p:spPr>
          <p:txBody>
            <a:bodyPr/>
            <a:lstStyle/>
            <a:p>
              <a:endParaRPr lang="en-US"/>
            </a:p>
          </p:txBody>
        </p:sp>
        <p:sp>
          <p:nvSpPr>
            <p:cNvPr id="136264" name="Freeform 72"/>
            <p:cNvSpPr>
              <a:spLocks/>
            </p:cNvSpPr>
            <p:nvPr/>
          </p:nvSpPr>
          <p:spPr bwMode="auto">
            <a:xfrm>
              <a:off x="2452" y="2988"/>
              <a:ext cx="56" cy="45"/>
            </a:xfrm>
            <a:custGeom>
              <a:avLst/>
              <a:gdLst/>
              <a:ahLst/>
              <a:cxnLst>
                <a:cxn ang="0">
                  <a:pos x="0" y="0"/>
                </a:cxn>
                <a:cxn ang="0">
                  <a:pos x="56" y="24"/>
                </a:cxn>
                <a:cxn ang="0">
                  <a:pos x="0" y="45"/>
                </a:cxn>
                <a:cxn ang="0">
                  <a:pos x="30" y="24"/>
                </a:cxn>
                <a:cxn ang="0">
                  <a:pos x="0" y="0"/>
                </a:cxn>
              </a:cxnLst>
              <a:rect l="0" t="0" r="r" b="b"/>
              <a:pathLst>
                <a:path w="56" h="45">
                  <a:moveTo>
                    <a:pt x="0" y="0"/>
                  </a:moveTo>
                  <a:lnTo>
                    <a:pt x="56" y="24"/>
                  </a:lnTo>
                  <a:lnTo>
                    <a:pt x="0" y="45"/>
                  </a:lnTo>
                  <a:lnTo>
                    <a:pt x="30" y="24"/>
                  </a:lnTo>
                  <a:lnTo>
                    <a:pt x="0" y="0"/>
                  </a:lnTo>
                  <a:close/>
                </a:path>
              </a:pathLst>
            </a:custGeom>
            <a:solidFill>
              <a:srgbClr val="FFFFFF"/>
            </a:solidFill>
            <a:ln w="9525">
              <a:solidFill>
                <a:srgbClr val="FFFFFF"/>
              </a:solidFill>
              <a:prstDash val="solid"/>
              <a:round/>
              <a:headEnd/>
              <a:tailEnd/>
            </a:ln>
            <a:effectLst/>
          </p:spPr>
          <p:txBody>
            <a:bodyPr/>
            <a:lstStyle/>
            <a:p>
              <a:endParaRPr lang="en-US"/>
            </a:p>
          </p:txBody>
        </p:sp>
      </p:grpSp>
      <p:grpSp>
        <p:nvGrpSpPr>
          <p:cNvPr id="136265" name="Group 73"/>
          <p:cNvGrpSpPr>
            <a:grpSpLocks/>
          </p:cNvGrpSpPr>
          <p:nvPr/>
        </p:nvGrpSpPr>
        <p:grpSpPr bwMode="auto">
          <a:xfrm>
            <a:off x="3179763" y="4518025"/>
            <a:ext cx="201612" cy="165100"/>
            <a:chOff x="2411" y="2967"/>
            <a:chExt cx="127" cy="104"/>
          </a:xfrm>
        </p:grpSpPr>
        <p:sp>
          <p:nvSpPr>
            <p:cNvPr id="136266" name="Freeform 74"/>
            <p:cNvSpPr>
              <a:spLocks/>
            </p:cNvSpPr>
            <p:nvPr/>
          </p:nvSpPr>
          <p:spPr bwMode="auto">
            <a:xfrm>
              <a:off x="2427" y="2983"/>
              <a:ext cx="111" cy="88"/>
            </a:xfrm>
            <a:custGeom>
              <a:avLst/>
              <a:gdLst/>
              <a:ahLst/>
              <a:cxnLst>
                <a:cxn ang="0">
                  <a:pos x="44" y="18"/>
                </a:cxn>
                <a:cxn ang="0">
                  <a:pos x="37" y="26"/>
                </a:cxn>
                <a:cxn ang="0">
                  <a:pos x="95" y="50"/>
                </a:cxn>
                <a:cxn ang="0">
                  <a:pos x="95" y="40"/>
                </a:cxn>
                <a:cxn ang="0">
                  <a:pos x="37" y="61"/>
                </a:cxn>
                <a:cxn ang="0">
                  <a:pos x="44" y="69"/>
                </a:cxn>
                <a:cxn ang="0">
                  <a:pos x="77" y="45"/>
                </a:cxn>
                <a:cxn ang="0">
                  <a:pos x="44" y="18"/>
                </a:cxn>
                <a:cxn ang="0">
                  <a:pos x="6" y="0"/>
                </a:cxn>
                <a:cxn ang="0">
                  <a:pos x="67" y="48"/>
                </a:cxn>
                <a:cxn ang="0">
                  <a:pos x="67" y="42"/>
                </a:cxn>
                <a:cxn ang="0">
                  <a:pos x="0" y="88"/>
                </a:cxn>
                <a:cxn ang="0">
                  <a:pos x="111" y="45"/>
                </a:cxn>
                <a:cxn ang="0">
                  <a:pos x="6" y="0"/>
                </a:cxn>
                <a:cxn ang="0">
                  <a:pos x="44" y="18"/>
                </a:cxn>
              </a:cxnLst>
              <a:rect l="0" t="0" r="r" b="b"/>
              <a:pathLst>
                <a:path w="111" h="88">
                  <a:moveTo>
                    <a:pt x="44" y="18"/>
                  </a:moveTo>
                  <a:lnTo>
                    <a:pt x="37" y="26"/>
                  </a:lnTo>
                  <a:lnTo>
                    <a:pt x="95" y="50"/>
                  </a:lnTo>
                  <a:lnTo>
                    <a:pt x="95" y="40"/>
                  </a:lnTo>
                  <a:lnTo>
                    <a:pt x="37" y="61"/>
                  </a:lnTo>
                  <a:lnTo>
                    <a:pt x="44" y="69"/>
                  </a:lnTo>
                  <a:lnTo>
                    <a:pt x="77" y="45"/>
                  </a:lnTo>
                  <a:lnTo>
                    <a:pt x="44" y="18"/>
                  </a:lnTo>
                  <a:lnTo>
                    <a:pt x="6" y="0"/>
                  </a:lnTo>
                  <a:lnTo>
                    <a:pt x="67" y="48"/>
                  </a:lnTo>
                  <a:lnTo>
                    <a:pt x="67" y="42"/>
                  </a:lnTo>
                  <a:lnTo>
                    <a:pt x="0" y="88"/>
                  </a:lnTo>
                  <a:lnTo>
                    <a:pt x="111" y="45"/>
                  </a:lnTo>
                  <a:lnTo>
                    <a:pt x="6" y="0"/>
                  </a:lnTo>
                  <a:lnTo>
                    <a:pt x="44" y="18"/>
                  </a:lnTo>
                  <a:close/>
                </a:path>
              </a:pathLst>
            </a:custGeom>
            <a:solidFill>
              <a:srgbClr val="000000"/>
            </a:solidFill>
            <a:ln w="9525">
              <a:noFill/>
              <a:round/>
              <a:headEnd/>
              <a:tailEnd/>
            </a:ln>
            <a:effectLst/>
          </p:spPr>
          <p:txBody>
            <a:bodyPr/>
            <a:lstStyle/>
            <a:p>
              <a:endParaRPr lang="en-US"/>
            </a:p>
          </p:txBody>
        </p:sp>
        <p:sp>
          <p:nvSpPr>
            <p:cNvPr id="136267" name="Freeform 75"/>
            <p:cNvSpPr>
              <a:spLocks/>
            </p:cNvSpPr>
            <p:nvPr/>
          </p:nvSpPr>
          <p:spPr bwMode="auto">
            <a:xfrm>
              <a:off x="2411" y="2967"/>
              <a:ext cx="111" cy="88"/>
            </a:xfrm>
            <a:custGeom>
              <a:avLst/>
              <a:gdLst/>
              <a:ahLst/>
              <a:cxnLst>
                <a:cxn ang="0">
                  <a:pos x="44" y="18"/>
                </a:cxn>
                <a:cxn ang="0">
                  <a:pos x="37" y="26"/>
                </a:cxn>
                <a:cxn ang="0">
                  <a:pos x="95" y="50"/>
                </a:cxn>
                <a:cxn ang="0">
                  <a:pos x="95" y="40"/>
                </a:cxn>
                <a:cxn ang="0">
                  <a:pos x="37" y="61"/>
                </a:cxn>
                <a:cxn ang="0">
                  <a:pos x="44" y="69"/>
                </a:cxn>
                <a:cxn ang="0">
                  <a:pos x="77" y="45"/>
                </a:cxn>
                <a:cxn ang="0">
                  <a:pos x="44" y="18"/>
                </a:cxn>
                <a:cxn ang="0">
                  <a:pos x="6" y="0"/>
                </a:cxn>
                <a:cxn ang="0">
                  <a:pos x="67" y="48"/>
                </a:cxn>
                <a:cxn ang="0">
                  <a:pos x="67" y="42"/>
                </a:cxn>
                <a:cxn ang="0">
                  <a:pos x="0" y="88"/>
                </a:cxn>
                <a:cxn ang="0">
                  <a:pos x="111" y="45"/>
                </a:cxn>
                <a:cxn ang="0">
                  <a:pos x="6" y="0"/>
                </a:cxn>
                <a:cxn ang="0">
                  <a:pos x="44" y="18"/>
                </a:cxn>
              </a:cxnLst>
              <a:rect l="0" t="0" r="r" b="b"/>
              <a:pathLst>
                <a:path w="111" h="88">
                  <a:moveTo>
                    <a:pt x="44" y="18"/>
                  </a:moveTo>
                  <a:lnTo>
                    <a:pt x="37" y="26"/>
                  </a:lnTo>
                  <a:lnTo>
                    <a:pt x="95" y="50"/>
                  </a:lnTo>
                  <a:lnTo>
                    <a:pt x="95" y="40"/>
                  </a:lnTo>
                  <a:lnTo>
                    <a:pt x="37" y="61"/>
                  </a:lnTo>
                  <a:lnTo>
                    <a:pt x="44" y="69"/>
                  </a:lnTo>
                  <a:lnTo>
                    <a:pt x="77" y="45"/>
                  </a:lnTo>
                  <a:lnTo>
                    <a:pt x="44" y="18"/>
                  </a:lnTo>
                  <a:lnTo>
                    <a:pt x="6" y="0"/>
                  </a:lnTo>
                  <a:lnTo>
                    <a:pt x="67" y="48"/>
                  </a:lnTo>
                  <a:lnTo>
                    <a:pt x="67" y="42"/>
                  </a:lnTo>
                  <a:lnTo>
                    <a:pt x="0" y="88"/>
                  </a:lnTo>
                  <a:lnTo>
                    <a:pt x="111" y="45"/>
                  </a:lnTo>
                  <a:lnTo>
                    <a:pt x="6" y="0"/>
                  </a:lnTo>
                  <a:lnTo>
                    <a:pt x="44" y="18"/>
                  </a:lnTo>
                  <a:close/>
                </a:path>
              </a:pathLst>
            </a:custGeom>
            <a:solidFill>
              <a:srgbClr val="FFFFFF"/>
            </a:solidFill>
            <a:ln w="9525">
              <a:solidFill>
                <a:srgbClr val="00CCCC"/>
              </a:solidFill>
              <a:prstDash val="solid"/>
              <a:round/>
              <a:headEnd/>
              <a:tailEnd/>
            </a:ln>
            <a:effectLst/>
          </p:spPr>
          <p:txBody>
            <a:bodyPr/>
            <a:lstStyle/>
            <a:p>
              <a:endParaRPr lang="en-US"/>
            </a:p>
          </p:txBody>
        </p:sp>
      </p:grpSp>
      <p:grpSp>
        <p:nvGrpSpPr>
          <p:cNvPr id="136268" name="Group 76"/>
          <p:cNvGrpSpPr>
            <a:grpSpLocks/>
          </p:cNvGrpSpPr>
          <p:nvPr/>
        </p:nvGrpSpPr>
        <p:grpSpPr bwMode="auto">
          <a:xfrm>
            <a:off x="3992563" y="4576763"/>
            <a:ext cx="1409700" cy="50800"/>
            <a:chOff x="2923" y="3004"/>
            <a:chExt cx="888" cy="32"/>
          </a:xfrm>
        </p:grpSpPr>
        <p:sp>
          <p:nvSpPr>
            <p:cNvPr id="136269" name="Freeform 77"/>
            <p:cNvSpPr>
              <a:spLocks/>
            </p:cNvSpPr>
            <p:nvPr/>
          </p:nvSpPr>
          <p:spPr bwMode="auto">
            <a:xfrm>
              <a:off x="2939" y="3020"/>
              <a:ext cx="872" cy="16"/>
            </a:xfrm>
            <a:custGeom>
              <a:avLst/>
              <a:gdLst/>
              <a:ahLst/>
              <a:cxnLst>
                <a:cxn ang="0">
                  <a:pos x="0" y="16"/>
                </a:cxn>
                <a:cxn ang="0">
                  <a:pos x="872" y="11"/>
                </a:cxn>
                <a:cxn ang="0">
                  <a:pos x="872" y="0"/>
                </a:cxn>
                <a:cxn ang="0">
                  <a:pos x="0" y="5"/>
                </a:cxn>
                <a:cxn ang="0">
                  <a:pos x="0" y="16"/>
                </a:cxn>
              </a:cxnLst>
              <a:rect l="0" t="0" r="r" b="b"/>
              <a:pathLst>
                <a:path w="872" h="16">
                  <a:moveTo>
                    <a:pt x="0" y="16"/>
                  </a:moveTo>
                  <a:lnTo>
                    <a:pt x="872" y="11"/>
                  </a:lnTo>
                  <a:lnTo>
                    <a:pt x="872" y="0"/>
                  </a:lnTo>
                  <a:lnTo>
                    <a:pt x="0" y="5"/>
                  </a:lnTo>
                  <a:lnTo>
                    <a:pt x="0" y="16"/>
                  </a:lnTo>
                  <a:close/>
                </a:path>
              </a:pathLst>
            </a:custGeom>
            <a:solidFill>
              <a:srgbClr val="000000"/>
            </a:solidFill>
            <a:ln w="9525">
              <a:noFill/>
              <a:round/>
              <a:headEnd/>
              <a:tailEnd/>
            </a:ln>
            <a:effectLst/>
          </p:spPr>
          <p:txBody>
            <a:bodyPr/>
            <a:lstStyle/>
            <a:p>
              <a:endParaRPr lang="en-US"/>
            </a:p>
          </p:txBody>
        </p:sp>
        <p:sp>
          <p:nvSpPr>
            <p:cNvPr id="136270" name="Freeform 78"/>
            <p:cNvSpPr>
              <a:spLocks/>
            </p:cNvSpPr>
            <p:nvPr/>
          </p:nvSpPr>
          <p:spPr bwMode="auto">
            <a:xfrm>
              <a:off x="2923" y="3004"/>
              <a:ext cx="872" cy="16"/>
            </a:xfrm>
            <a:custGeom>
              <a:avLst/>
              <a:gdLst/>
              <a:ahLst/>
              <a:cxnLst>
                <a:cxn ang="0">
                  <a:pos x="0" y="16"/>
                </a:cxn>
                <a:cxn ang="0">
                  <a:pos x="872" y="11"/>
                </a:cxn>
                <a:cxn ang="0">
                  <a:pos x="872" y="0"/>
                </a:cxn>
                <a:cxn ang="0">
                  <a:pos x="0" y="5"/>
                </a:cxn>
                <a:cxn ang="0">
                  <a:pos x="0" y="16"/>
                </a:cxn>
              </a:cxnLst>
              <a:rect l="0" t="0" r="r" b="b"/>
              <a:pathLst>
                <a:path w="872" h="16">
                  <a:moveTo>
                    <a:pt x="0" y="16"/>
                  </a:moveTo>
                  <a:lnTo>
                    <a:pt x="872" y="11"/>
                  </a:lnTo>
                  <a:lnTo>
                    <a:pt x="872" y="0"/>
                  </a:lnTo>
                  <a:lnTo>
                    <a:pt x="0" y="5"/>
                  </a:lnTo>
                  <a:lnTo>
                    <a:pt x="0" y="16"/>
                  </a:lnTo>
                  <a:close/>
                </a:path>
              </a:pathLst>
            </a:custGeom>
            <a:solidFill>
              <a:srgbClr val="00CCCC"/>
            </a:solidFill>
            <a:ln w="9525">
              <a:solidFill>
                <a:srgbClr val="00CCCC"/>
              </a:solidFill>
              <a:prstDash val="solid"/>
              <a:round/>
              <a:headEnd/>
              <a:tailEnd/>
            </a:ln>
            <a:effectLst/>
          </p:spPr>
          <p:txBody>
            <a:bodyPr/>
            <a:lstStyle/>
            <a:p>
              <a:endParaRPr lang="en-US"/>
            </a:p>
          </p:txBody>
        </p:sp>
      </p:grpSp>
      <p:grpSp>
        <p:nvGrpSpPr>
          <p:cNvPr id="136271" name="Group 79"/>
          <p:cNvGrpSpPr>
            <a:grpSpLocks/>
          </p:cNvGrpSpPr>
          <p:nvPr/>
        </p:nvGrpSpPr>
        <p:grpSpPr bwMode="auto">
          <a:xfrm>
            <a:off x="5291138" y="4551363"/>
            <a:ext cx="111125" cy="96837"/>
            <a:chOff x="3741" y="2988"/>
            <a:chExt cx="70" cy="61"/>
          </a:xfrm>
        </p:grpSpPr>
        <p:sp>
          <p:nvSpPr>
            <p:cNvPr id="136272" name="Freeform 80"/>
            <p:cNvSpPr>
              <a:spLocks/>
            </p:cNvSpPr>
            <p:nvPr/>
          </p:nvSpPr>
          <p:spPr bwMode="auto">
            <a:xfrm>
              <a:off x="3757" y="3004"/>
              <a:ext cx="54" cy="45"/>
            </a:xfrm>
            <a:custGeom>
              <a:avLst/>
              <a:gdLst/>
              <a:ahLst/>
              <a:cxnLst>
                <a:cxn ang="0">
                  <a:pos x="0" y="0"/>
                </a:cxn>
                <a:cxn ang="0">
                  <a:pos x="54" y="21"/>
                </a:cxn>
                <a:cxn ang="0">
                  <a:pos x="0" y="45"/>
                </a:cxn>
                <a:cxn ang="0">
                  <a:pos x="28" y="21"/>
                </a:cxn>
                <a:cxn ang="0">
                  <a:pos x="0" y="0"/>
                </a:cxn>
              </a:cxnLst>
              <a:rect l="0" t="0" r="r" b="b"/>
              <a:pathLst>
                <a:path w="54" h="45">
                  <a:moveTo>
                    <a:pt x="0" y="0"/>
                  </a:moveTo>
                  <a:lnTo>
                    <a:pt x="54" y="21"/>
                  </a:lnTo>
                  <a:lnTo>
                    <a:pt x="0" y="45"/>
                  </a:lnTo>
                  <a:lnTo>
                    <a:pt x="28" y="21"/>
                  </a:lnTo>
                  <a:lnTo>
                    <a:pt x="0" y="0"/>
                  </a:lnTo>
                  <a:close/>
                </a:path>
              </a:pathLst>
            </a:custGeom>
            <a:solidFill>
              <a:srgbClr val="000000"/>
            </a:solidFill>
            <a:ln w="9525">
              <a:noFill/>
              <a:round/>
              <a:headEnd/>
              <a:tailEnd/>
            </a:ln>
            <a:effectLst/>
          </p:spPr>
          <p:txBody>
            <a:bodyPr/>
            <a:lstStyle/>
            <a:p>
              <a:endParaRPr lang="en-US"/>
            </a:p>
          </p:txBody>
        </p:sp>
        <p:sp>
          <p:nvSpPr>
            <p:cNvPr id="136273" name="Freeform 81"/>
            <p:cNvSpPr>
              <a:spLocks/>
            </p:cNvSpPr>
            <p:nvPr/>
          </p:nvSpPr>
          <p:spPr bwMode="auto">
            <a:xfrm>
              <a:off x="3741" y="2988"/>
              <a:ext cx="54" cy="45"/>
            </a:xfrm>
            <a:custGeom>
              <a:avLst/>
              <a:gdLst/>
              <a:ahLst/>
              <a:cxnLst>
                <a:cxn ang="0">
                  <a:pos x="0" y="0"/>
                </a:cxn>
                <a:cxn ang="0">
                  <a:pos x="54" y="21"/>
                </a:cxn>
                <a:cxn ang="0">
                  <a:pos x="0" y="45"/>
                </a:cxn>
                <a:cxn ang="0">
                  <a:pos x="28" y="21"/>
                </a:cxn>
                <a:cxn ang="0">
                  <a:pos x="0" y="0"/>
                </a:cxn>
              </a:cxnLst>
              <a:rect l="0" t="0" r="r" b="b"/>
              <a:pathLst>
                <a:path w="54" h="45">
                  <a:moveTo>
                    <a:pt x="0" y="0"/>
                  </a:moveTo>
                  <a:lnTo>
                    <a:pt x="54" y="21"/>
                  </a:lnTo>
                  <a:lnTo>
                    <a:pt x="0" y="45"/>
                  </a:lnTo>
                  <a:lnTo>
                    <a:pt x="28" y="21"/>
                  </a:lnTo>
                  <a:lnTo>
                    <a:pt x="0" y="0"/>
                  </a:lnTo>
                  <a:close/>
                </a:path>
              </a:pathLst>
            </a:custGeom>
            <a:solidFill>
              <a:srgbClr val="FFFFFF"/>
            </a:solidFill>
            <a:ln w="9525">
              <a:solidFill>
                <a:srgbClr val="FFFFFF"/>
              </a:solidFill>
              <a:prstDash val="solid"/>
              <a:round/>
              <a:headEnd/>
              <a:tailEnd/>
            </a:ln>
            <a:effectLst/>
          </p:spPr>
          <p:txBody>
            <a:bodyPr/>
            <a:lstStyle/>
            <a:p>
              <a:endParaRPr lang="en-US"/>
            </a:p>
          </p:txBody>
        </p:sp>
      </p:grpSp>
      <p:grpSp>
        <p:nvGrpSpPr>
          <p:cNvPr id="136274" name="Group 82"/>
          <p:cNvGrpSpPr>
            <a:grpSpLocks/>
          </p:cNvGrpSpPr>
          <p:nvPr/>
        </p:nvGrpSpPr>
        <p:grpSpPr bwMode="auto">
          <a:xfrm>
            <a:off x="5238750" y="4521200"/>
            <a:ext cx="185738" cy="161925"/>
            <a:chOff x="3708" y="2969"/>
            <a:chExt cx="117" cy="102"/>
          </a:xfrm>
        </p:grpSpPr>
        <p:sp>
          <p:nvSpPr>
            <p:cNvPr id="136275" name="Freeform 83"/>
            <p:cNvSpPr>
              <a:spLocks/>
            </p:cNvSpPr>
            <p:nvPr/>
          </p:nvSpPr>
          <p:spPr bwMode="auto">
            <a:xfrm>
              <a:off x="3724" y="2985"/>
              <a:ext cx="101" cy="86"/>
            </a:xfrm>
            <a:custGeom>
              <a:avLst/>
              <a:gdLst/>
              <a:ahLst/>
              <a:cxnLst>
                <a:cxn ang="0">
                  <a:pos x="37" y="16"/>
                </a:cxn>
                <a:cxn ang="0">
                  <a:pos x="30" y="24"/>
                </a:cxn>
                <a:cxn ang="0">
                  <a:pos x="83" y="46"/>
                </a:cxn>
                <a:cxn ang="0">
                  <a:pos x="83" y="35"/>
                </a:cxn>
                <a:cxn ang="0">
                  <a:pos x="30" y="59"/>
                </a:cxn>
                <a:cxn ang="0">
                  <a:pos x="37" y="67"/>
                </a:cxn>
                <a:cxn ang="0">
                  <a:pos x="67" y="40"/>
                </a:cxn>
                <a:cxn ang="0">
                  <a:pos x="37" y="16"/>
                </a:cxn>
                <a:cxn ang="0">
                  <a:pos x="0" y="0"/>
                </a:cxn>
                <a:cxn ang="0">
                  <a:pos x="57" y="43"/>
                </a:cxn>
                <a:cxn ang="0">
                  <a:pos x="57" y="38"/>
                </a:cxn>
                <a:cxn ang="0">
                  <a:pos x="3" y="86"/>
                </a:cxn>
                <a:cxn ang="0">
                  <a:pos x="101" y="40"/>
                </a:cxn>
                <a:cxn ang="0">
                  <a:pos x="0" y="0"/>
                </a:cxn>
                <a:cxn ang="0">
                  <a:pos x="37" y="16"/>
                </a:cxn>
              </a:cxnLst>
              <a:rect l="0" t="0" r="r" b="b"/>
              <a:pathLst>
                <a:path w="101" h="86">
                  <a:moveTo>
                    <a:pt x="37" y="16"/>
                  </a:moveTo>
                  <a:lnTo>
                    <a:pt x="30" y="24"/>
                  </a:lnTo>
                  <a:lnTo>
                    <a:pt x="83" y="46"/>
                  </a:lnTo>
                  <a:lnTo>
                    <a:pt x="83" y="35"/>
                  </a:lnTo>
                  <a:lnTo>
                    <a:pt x="30" y="59"/>
                  </a:lnTo>
                  <a:lnTo>
                    <a:pt x="37" y="67"/>
                  </a:lnTo>
                  <a:lnTo>
                    <a:pt x="67" y="40"/>
                  </a:lnTo>
                  <a:lnTo>
                    <a:pt x="37" y="16"/>
                  </a:lnTo>
                  <a:lnTo>
                    <a:pt x="0" y="0"/>
                  </a:lnTo>
                  <a:lnTo>
                    <a:pt x="57" y="43"/>
                  </a:lnTo>
                  <a:lnTo>
                    <a:pt x="57" y="38"/>
                  </a:lnTo>
                  <a:lnTo>
                    <a:pt x="3" y="86"/>
                  </a:lnTo>
                  <a:lnTo>
                    <a:pt x="101" y="40"/>
                  </a:lnTo>
                  <a:lnTo>
                    <a:pt x="0" y="0"/>
                  </a:lnTo>
                  <a:lnTo>
                    <a:pt x="37" y="16"/>
                  </a:lnTo>
                  <a:close/>
                </a:path>
              </a:pathLst>
            </a:custGeom>
            <a:solidFill>
              <a:srgbClr val="000000"/>
            </a:solidFill>
            <a:ln w="9525">
              <a:noFill/>
              <a:round/>
              <a:headEnd/>
              <a:tailEnd/>
            </a:ln>
            <a:effectLst/>
          </p:spPr>
          <p:txBody>
            <a:bodyPr/>
            <a:lstStyle/>
            <a:p>
              <a:endParaRPr lang="en-US"/>
            </a:p>
          </p:txBody>
        </p:sp>
        <p:sp>
          <p:nvSpPr>
            <p:cNvPr id="136276" name="Freeform 84"/>
            <p:cNvSpPr>
              <a:spLocks/>
            </p:cNvSpPr>
            <p:nvPr/>
          </p:nvSpPr>
          <p:spPr bwMode="auto">
            <a:xfrm>
              <a:off x="3708" y="2969"/>
              <a:ext cx="101" cy="86"/>
            </a:xfrm>
            <a:custGeom>
              <a:avLst/>
              <a:gdLst/>
              <a:ahLst/>
              <a:cxnLst>
                <a:cxn ang="0">
                  <a:pos x="37" y="16"/>
                </a:cxn>
                <a:cxn ang="0">
                  <a:pos x="30" y="24"/>
                </a:cxn>
                <a:cxn ang="0">
                  <a:pos x="83" y="46"/>
                </a:cxn>
                <a:cxn ang="0">
                  <a:pos x="83" y="35"/>
                </a:cxn>
                <a:cxn ang="0">
                  <a:pos x="30" y="59"/>
                </a:cxn>
                <a:cxn ang="0">
                  <a:pos x="37" y="67"/>
                </a:cxn>
                <a:cxn ang="0">
                  <a:pos x="67" y="40"/>
                </a:cxn>
                <a:cxn ang="0">
                  <a:pos x="37" y="16"/>
                </a:cxn>
                <a:cxn ang="0">
                  <a:pos x="0" y="0"/>
                </a:cxn>
                <a:cxn ang="0">
                  <a:pos x="57" y="43"/>
                </a:cxn>
                <a:cxn ang="0">
                  <a:pos x="57" y="38"/>
                </a:cxn>
                <a:cxn ang="0">
                  <a:pos x="3" y="86"/>
                </a:cxn>
                <a:cxn ang="0">
                  <a:pos x="101" y="40"/>
                </a:cxn>
                <a:cxn ang="0">
                  <a:pos x="0" y="0"/>
                </a:cxn>
                <a:cxn ang="0">
                  <a:pos x="37" y="16"/>
                </a:cxn>
              </a:cxnLst>
              <a:rect l="0" t="0" r="r" b="b"/>
              <a:pathLst>
                <a:path w="101" h="86">
                  <a:moveTo>
                    <a:pt x="37" y="16"/>
                  </a:moveTo>
                  <a:lnTo>
                    <a:pt x="30" y="24"/>
                  </a:lnTo>
                  <a:lnTo>
                    <a:pt x="83" y="46"/>
                  </a:lnTo>
                  <a:lnTo>
                    <a:pt x="83" y="35"/>
                  </a:lnTo>
                  <a:lnTo>
                    <a:pt x="30" y="59"/>
                  </a:lnTo>
                  <a:lnTo>
                    <a:pt x="37" y="67"/>
                  </a:lnTo>
                  <a:lnTo>
                    <a:pt x="67" y="40"/>
                  </a:lnTo>
                  <a:lnTo>
                    <a:pt x="37" y="16"/>
                  </a:lnTo>
                  <a:lnTo>
                    <a:pt x="0" y="0"/>
                  </a:lnTo>
                  <a:lnTo>
                    <a:pt x="57" y="43"/>
                  </a:lnTo>
                  <a:lnTo>
                    <a:pt x="57" y="38"/>
                  </a:lnTo>
                  <a:lnTo>
                    <a:pt x="3" y="86"/>
                  </a:lnTo>
                  <a:lnTo>
                    <a:pt x="101" y="40"/>
                  </a:lnTo>
                  <a:lnTo>
                    <a:pt x="0" y="0"/>
                  </a:lnTo>
                  <a:lnTo>
                    <a:pt x="37" y="16"/>
                  </a:lnTo>
                  <a:close/>
                </a:path>
              </a:pathLst>
            </a:custGeom>
            <a:solidFill>
              <a:srgbClr val="FFFFFF"/>
            </a:solidFill>
            <a:ln w="9525">
              <a:solidFill>
                <a:srgbClr val="00CCCC"/>
              </a:solidFill>
              <a:prstDash val="solid"/>
              <a:round/>
              <a:headEnd/>
              <a:tailEnd/>
            </a:ln>
            <a:effectLst/>
          </p:spPr>
          <p:txBody>
            <a:bodyPr/>
            <a:lstStyle/>
            <a:p>
              <a:endParaRPr lang="en-US"/>
            </a:p>
          </p:txBody>
        </p:sp>
      </p:grpSp>
      <p:grpSp>
        <p:nvGrpSpPr>
          <p:cNvPr id="136277" name="Group 85"/>
          <p:cNvGrpSpPr>
            <a:grpSpLocks/>
          </p:cNvGrpSpPr>
          <p:nvPr/>
        </p:nvGrpSpPr>
        <p:grpSpPr bwMode="auto">
          <a:xfrm>
            <a:off x="6130925" y="4525963"/>
            <a:ext cx="1271588" cy="152400"/>
            <a:chOff x="4270" y="2972"/>
            <a:chExt cx="801" cy="96"/>
          </a:xfrm>
        </p:grpSpPr>
        <p:grpSp>
          <p:nvGrpSpPr>
            <p:cNvPr id="136278" name="Group 86"/>
            <p:cNvGrpSpPr>
              <a:grpSpLocks/>
            </p:cNvGrpSpPr>
            <p:nvPr/>
          </p:nvGrpSpPr>
          <p:grpSpPr bwMode="auto">
            <a:xfrm>
              <a:off x="4270" y="3004"/>
              <a:ext cx="790" cy="32"/>
              <a:chOff x="4270" y="3004"/>
              <a:chExt cx="790" cy="32"/>
            </a:xfrm>
          </p:grpSpPr>
          <p:sp>
            <p:nvSpPr>
              <p:cNvPr id="136279" name="Freeform 87"/>
              <p:cNvSpPr>
                <a:spLocks/>
              </p:cNvSpPr>
              <p:nvPr/>
            </p:nvSpPr>
            <p:spPr bwMode="auto">
              <a:xfrm>
                <a:off x="4286" y="3020"/>
                <a:ext cx="774" cy="16"/>
              </a:xfrm>
              <a:custGeom>
                <a:avLst/>
                <a:gdLst/>
                <a:ahLst/>
                <a:cxnLst>
                  <a:cxn ang="0">
                    <a:pos x="0" y="16"/>
                  </a:cxn>
                  <a:cxn ang="0">
                    <a:pos x="774" y="11"/>
                  </a:cxn>
                  <a:cxn ang="0">
                    <a:pos x="774" y="0"/>
                  </a:cxn>
                  <a:cxn ang="0">
                    <a:pos x="0" y="5"/>
                  </a:cxn>
                  <a:cxn ang="0">
                    <a:pos x="0" y="16"/>
                  </a:cxn>
                </a:cxnLst>
                <a:rect l="0" t="0" r="r" b="b"/>
                <a:pathLst>
                  <a:path w="774" h="16">
                    <a:moveTo>
                      <a:pt x="0" y="16"/>
                    </a:moveTo>
                    <a:lnTo>
                      <a:pt x="774" y="11"/>
                    </a:lnTo>
                    <a:lnTo>
                      <a:pt x="774" y="0"/>
                    </a:lnTo>
                    <a:lnTo>
                      <a:pt x="0" y="5"/>
                    </a:lnTo>
                    <a:lnTo>
                      <a:pt x="0" y="16"/>
                    </a:lnTo>
                    <a:close/>
                  </a:path>
                </a:pathLst>
              </a:custGeom>
              <a:solidFill>
                <a:srgbClr val="000000"/>
              </a:solidFill>
              <a:ln w="9525">
                <a:noFill/>
                <a:round/>
                <a:headEnd/>
                <a:tailEnd/>
              </a:ln>
              <a:effectLst/>
            </p:spPr>
            <p:txBody>
              <a:bodyPr/>
              <a:lstStyle/>
              <a:p>
                <a:endParaRPr lang="en-US"/>
              </a:p>
            </p:txBody>
          </p:sp>
          <p:sp>
            <p:nvSpPr>
              <p:cNvPr id="136280" name="Freeform 88"/>
              <p:cNvSpPr>
                <a:spLocks/>
              </p:cNvSpPr>
              <p:nvPr/>
            </p:nvSpPr>
            <p:spPr bwMode="auto">
              <a:xfrm>
                <a:off x="4270" y="3004"/>
                <a:ext cx="774" cy="16"/>
              </a:xfrm>
              <a:custGeom>
                <a:avLst/>
                <a:gdLst/>
                <a:ahLst/>
                <a:cxnLst>
                  <a:cxn ang="0">
                    <a:pos x="0" y="16"/>
                  </a:cxn>
                  <a:cxn ang="0">
                    <a:pos x="774" y="11"/>
                  </a:cxn>
                  <a:cxn ang="0">
                    <a:pos x="774" y="0"/>
                  </a:cxn>
                  <a:cxn ang="0">
                    <a:pos x="0" y="5"/>
                  </a:cxn>
                  <a:cxn ang="0">
                    <a:pos x="0" y="16"/>
                  </a:cxn>
                </a:cxnLst>
                <a:rect l="0" t="0" r="r" b="b"/>
                <a:pathLst>
                  <a:path w="774" h="16">
                    <a:moveTo>
                      <a:pt x="0" y="16"/>
                    </a:moveTo>
                    <a:lnTo>
                      <a:pt x="774" y="11"/>
                    </a:lnTo>
                    <a:lnTo>
                      <a:pt x="774" y="0"/>
                    </a:lnTo>
                    <a:lnTo>
                      <a:pt x="0" y="5"/>
                    </a:lnTo>
                    <a:lnTo>
                      <a:pt x="0" y="16"/>
                    </a:lnTo>
                    <a:close/>
                  </a:path>
                </a:pathLst>
              </a:custGeom>
              <a:solidFill>
                <a:srgbClr val="00CCCC"/>
              </a:solidFill>
              <a:ln w="9525">
                <a:solidFill>
                  <a:srgbClr val="00CCCC"/>
                </a:solidFill>
                <a:prstDash val="solid"/>
                <a:round/>
                <a:headEnd/>
                <a:tailEnd/>
              </a:ln>
              <a:effectLst/>
            </p:spPr>
            <p:txBody>
              <a:bodyPr/>
              <a:lstStyle/>
              <a:p>
                <a:endParaRPr lang="en-US"/>
              </a:p>
            </p:txBody>
          </p:sp>
        </p:grpSp>
        <p:grpSp>
          <p:nvGrpSpPr>
            <p:cNvPr id="136281" name="Group 89"/>
            <p:cNvGrpSpPr>
              <a:grpSpLocks/>
            </p:cNvGrpSpPr>
            <p:nvPr/>
          </p:nvGrpSpPr>
          <p:grpSpPr bwMode="auto">
            <a:xfrm>
              <a:off x="4992" y="2988"/>
              <a:ext cx="68" cy="61"/>
              <a:chOff x="4992" y="2988"/>
              <a:chExt cx="68" cy="61"/>
            </a:xfrm>
          </p:grpSpPr>
          <p:sp>
            <p:nvSpPr>
              <p:cNvPr id="136282" name="Freeform 90"/>
              <p:cNvSpPr>
                <a:spLocks/>
              </p:cNvSpPr>
              <p:nvPr/>
            </p:nvSpPr>
            <p:spPr bwMode="auto">
              <a:xfrm>
                <a:off x="5008" y="3004"/>
                <a:ext cx="52" cy="45"/>
              </a:xfrm>
              <a:custGeom>
                <a:avLst/>
                <a:gdLst/>
                <a:ahLst/>
                <a:cxnLst>
                  <a:cxn ang="0">
                    <a:pos x="0" y="0"/>
                  </a:cxn>
                  <a:cxn ang="0">
                    <a:pos x="52" y="21"/>
                  </a:cxn>
                  <a:cxn ang="0">
                    <a:pos x="0" y="45"/>
                  </a:cxn>
                  <a:cxn ang="0">
                    <a:pos x="25" y="21"/>
                  </a:cxn>
                  <a:cxn ang="0">
                    <a:pos x="0" y="0"/>
                  </a:cxn>
                </a:cxnLst>
                <a:rect l="0" t="0" r="r" b="b"/>
                <a:pathLst>
                  <a:path w="52" h="45">
                    <a:moveTo>
                      <a:pt x="0" y="0"/>
                    </a:moveTo>
                    <a:lnTo>
                      <a:pt x="52" y="21"/>
                    </a:lnTo>
                    <a:lnTo>
                      <a:pt x="0" y="45"/>
                    </a:lnTo>
                    <a:lnTo>
                      <a:pt x="25" y="21"/>
                    </a:lnTo>
                    <a:lnTo>
                      <a:pt x="0" y="0"/>
                    </a:lnTo>
                    <a:close/>
                  </a:path>
                </a:pathLst>
              </a:custGeom>
              <a:solidFill>
                <a:srgbClr val="000000"/>
              </a:solidFill>
              <a:ln w="9525">
                <a:noFill/>
                <a:round/>
                <a:headEnd/>
                <a:tailEnd/>
              </a:ln>
              <a:effectLst/>
            </p:spPr>
            <p:txBody>
              <a:bodyPr/>
              <a:lstStyle/>
              <a:p>
                <a:endParaRPr lang="en-US"/>
              </a:p>
            </p:txBody>
          </p:sp>
          <p:sp>
            <p:nvSpPr>
              <p:cNvPr id="136283" name="Freeform 91"/>
              <p:cNvSpPr>
                <a:spLocks/>
              </p:cNvSpPr>
              <p:nvPr/>
            </p:nvSpPr>
            <p:spPr bwMode="auto">
              <a:xfrm>
                <a:off x="4992" y="2988"/>
                <a:ext cx="52" cy="45"/>
              </a:xfrm>
              <a:custGeom>
                <a:avLst/>
                <a:gdLst/>
                <a:ahLst/>
                <a:cxnLst>
                  <a:cxn ang="0">
                    <a:pos x="0" y="0"/>
                  </a:cxn>
                  <a:cxn ang="0">
                    <a:pos x="52" y="21"/>
                  </a:cxn>
                  <a:cxn ang="0">
                    <a:pos x="0" y="45"/>
                  </a:cxn>
                  <a:cxn ang="0">
                    <a:pos x="25" y="21"/>
                  </a:cxn>
                  <a:cxn ang="0">
                    <a:pos x="0" y="0"/>
                  </a:cxn>
                </a:cxnLst>
                <a:rect l="0" t="0" r="r" b="b"/>
                <a:pathLst>
                  <a:path w="52" h="45">
                    <a:moveTo>
                      <a:pt x="0" y="0"/>
                    </a:moveTo>
                    <a:lnTo>
                      <a:pt x="52" y="21"/>
                    </a:lnTo>
                    <a:lnTo>
                      <a:pt x="0" y="45"/>
                    </a:lnTo>
                    <a:lnTo>
                      <a:pt x="25" y="21"/>
                    </a:lnTo>
                    <a:lnTo>
                      <a:pt x="0" y="0"/>
                    </a:lnTo>
                    <a:close/>
                  </a:path>
                </a:pathLst>
              </a:custGeom>
              <a:solidFill>
                <a:srgbClr val="00CCCC"/>
              </a:solidFill>
              <a:ln w="9525">
                <a:solidFill>
                  <a:srgbClr val="00CCCC"/>
                </a:solidFill>
                <a:prstDash val="solid"/>
                <a:round/>
                <a:headEnd/>
                <a:tailEnd/>
              </a:ln>
              <a:effectLst/>
            </p:spPr>
            <p:txBody>
              <a:bodyPr/>
              <a:lstStyle/>
              <a:p>
                <a:endParaRPr lang="en-US"/>
              </a:p>
            </p:txBody>
          </p:sp>
        </p:grpSp>
        <p:grpSp>
          <p:nvGrpSpPr>
            <p:cNvPr id="136284" name="Group 92"/>
            <p:cNvGrpSpPr>
              <a:grpSpLocks/>
            </p:cNvGrpSpPr>
            <p:nvPr/>
          </p:nvGrpSpPr>
          <p:grpSpPr bwMode="auto">
            <a:xfrm>
              <a:off x="4966" y="2972"/>
              <a:ext cx="105" cy="96"/>
              <a:chOff x="4966" y="2972"/>
              <a:chExt cx="105" cy="96"/>
            </a:xfrm>
          </p:grpSpPr>
          <p:sp>
            <p:nvSpPr>
              <p:cNvPr id="136285" name="Freeform 93"/>
              <p:cNvSpPr>
                <a:spLocks/>
              </p:cNvSpPr>
              <p:nvPr/>
            </p:nvSpPr>
            <p:spPr bwMode="auto">
              <a:xfrm>
                <a:off x="4982" y="2988"/>
                <a:ext cx="89" cy="80"/>
              </a:xfrm>
              <a:custGeom>
                <a:avLst/>
                <a:gdLst/>
                <a:ahLst/>
                <a:cxnLst>
                  <a:cxn ang="0">
                    <a:pos x="29" y="13"/>
                  </a:cxn>
                  <a:cxn ang="0">
                    <a:pos x="24" y="21"/>
                  </a:cxn>
                  <a:cxn ang="0">
                    <a:pos x="74" y="43"/>
                  </a:cxn>
                  <a:cxn ang="0">
                    <a:pos x="74" y="32"/>
                  </a:cxn>
                  <a:cxn ang="0">
                    <a:pos x="24" y="56"/>
                  </a:cxn>
                  <a:cxn ang="0">
                    <a:pos x="29" y="64"/>
                  </a:cxn>
                  <a:cxn ang="0">
                    <a:pos x="56" y="37"/>
                  </a:cxn>
                  <a:cxn ang="0">
                    <a:pos x="29" y="13"/>
                  </a:cxn>
                  <a:cxn ang="0">
                    <a:pos x="0" y="0"/>
                  </a:cxn>
                  <a:cxn ang="0">
                    <a:pos x="47" y="40"/>
                  </a:cxn>
                  <a:cxn ang="0">
                    <a:pos x="47" y="35"/>
                  </a:cxn>
                  <a:cxn ang="0">
                    <a:pos x="0" y="80"/>
                  </a:cxn>
                  <a:cxn ang="0">
                    <a:pos x="89" y="37"/>
                  </a:cxn>
                  <a:cxn ang="0">
                    <a:pos x="0" y="0"/>
                  </a:cxn>
                  <a:cxn ang="0">
                    <a:pos x="29" y="13"/>
                  </a:cxn>
                </a:cxnLst>
                <a:rect l="0" t="0" r="r" b="b"/>
                <a:pathLst>
                  <a:path w="89" h="80">
                    <a:moveTo>
                      <a:pt x="29" y="13"/>
                    </a:moveTo>
                    <a:lnTo>
                      <a:pt x="24" y="21"/>
                    </a:lnTo>
                    <a:lnTo>
                      <a:pt x="74" y="43"/>
                    </a:lnTo>
                    <a:lnTo>
                      <a:pt x="74" y="32"/>
                    </a:lnTo>
                    <a:lnTo>
                      <a:pt x="24" y="56"/>
                    </a:lnTo>
                    <a:lnTo>
                      <a:pt x="29" y="64"/>
                    </a:lnTo>
                    <a:lnTo>
                      <a:pt x="56" y="37"/>
                    </a:lnTo>
                    <a:lnTo>
                      <a:pt x="29" y="13"/>
                    </a:lnTo>
                    <a:lnTo>
                      <a:pt x="0" y="0"/>
                    </a:lnTo>
                    <a:lnTo>
                      <a:pt x="47" y="40"/>
                    </a:lnTo>
                    <a:lnTo>
                      <a:pt x="47" y="35"/>
                    </a:lnTo>
                    <a:lnTo>
                      <a:pt x="0" y="80"/>
                    </a:lnTo>
                    <a:lnTo>
                      <a:pt x="89" y="37"/>
                    </a:lnTo>
                    <a:lnTo>
                      <a:pt x="0" y="0"/>
                    </a:lnTo>
                    <a:lnTo>
                      <a:pt x="29" y="13"/>
                    </a:lnTo>
                    <a:close/>
                  </a:path>
                </a:pathLst>
              </a:custGeom>
              <a:solidFill>
                <a:srgbClr val="000000"/>
              </a:solidFill>
              <a:ln w="9525">
                <a:noFill/>
                <a:round/>
                <a:headEnd/>
                <a:tailEnd/>
              </a:ln>
              <a:effectLst/>
            </p:spPr>
            <p:txBody>
              <a:bodyPr/>
              <a:lstStyle/>
              <a:p>
                <a:endParaRPr lang="en-US"/>
              </a:p>
            </p:txBody>
          </p:sp>
          <p:sp>
            <p:nvSpPr>
              <p:cNvPr id="136286" name="Freeform 94"/>
              <p:cNvSpPr>
                <a:spLocks/>
              </p:cNvSpPr>
              <p:nvPr/>
            </p:nvSpPr>
            <p:spPr bwMode="auto">
              <a:xfrm>
                <a:off x="4966" y="2972"/>
                <a:ext cx="89" cy="80"/>
              </a:xfrm>
              <a:custGeom>
                <a:avLst/>
                <a:gdLst/>
                <a:ahLst/>
                <a:cxnLst>
                  <a:cxn ang="0">
                    <a:pos x="29" y="13"/>
                  </a:cxn>
                  <a:cxn ang="0">
                    <a:pos x="24" y="21"/>
                  </a:cxn>
                  <a:cxn ang="0">
                    <a:pos x="74" y="43"/>
                  </a:cxn>
                  <a:cxn ang="0">
                    <a:pos x="74" y="32"/>
                  </a:cxn>
                  <a:cxn ang="0">
                    <a:pos x="24" y="56"/>
                  </a:cxn>
                  <a:cxn ang="0">
                    <a:pos x="29" y="64"/>
                  </a:cxn>
                  <a:cxn ang="0">
                    <a:pos x="56" y="37"/>
                  </a:cxn>
                  <a:cxn ang="0">
                    <a:pos x="29" y="13"/>
                  </a:cxn>
                  <a:cxn ang="0">
                    <a:pos x="0" y="0"/>
                  </a:cxn>
                  <a:cxn ang="0">
                    <a:pos x="47" y="40"/>
                  </a:cxn>
                  <a:cxn ang="0">
                    <a:pos x="47" y="35"/>
                  </a:cxn>
                  <a:cxn ang="0">
                    <a:pos x="0" y="80"/>
                  </a:cxn>
                  <a:cxn ang="0">
                    <a:pos x="89" y="37"/>
                  </a:cxn>
                  <a:cxn ang="0">
                    <a:pos x="0" y="0"/>
                  </a:cxn>
                  <a:cxn ang="0">
                    <a:pos x="29" y="13"/>
                  </a:cxn>
                </a:cxnLst>
                <a:rect l="0" t="0" r="r" b="b"/>
                <a:pathLst>
                  <a:path w="89" h="80">
                    <a:moveTo>
                      <a:pt x="29" y="13"/>
                    </a:moveTo>
                    <a:lnTo>
                      <a:pt x="24" y="21"/>
                    </a:lnTo>
                    <a:lnTo>
                      <a:pt x="74" y="43"/>
                    </a:lnTo>
                    <a:lnTo>
                      <a:pt x="74" y="32"/>
                    </a:lnTo>
                    <a:lnTo>
                      <a:pt x="24" y="56"/>
                    </a:lnTo>
                    <a:lnTo>
                      <a:pt x="29" y="64"/>
                    </a:lnTo>
                    <a:lnTo>
                      <a:pt x="56" y="37"/>
                    </a:lnTo>
                    <a:lnTo>
                      <a:pt x="29" y="13"/>
                    </a:lnTo>
                    <a:lnTo>
                      <a:pt x="0" y="0"/>
                    </a:lnTo>
                    <a:lnTo>
                      <a:pt x="47" y="40"/>
                    </a:lnTo>
                    <a:lnTo>
                      <a:pt x="47" y="35"/>
                    </a:lnTo>
                    <a:lnTo>
                      <a:pt x="0" y="80"/>
                    </a:lnTo>
                    <a:lnTo>
                      <a:pt x="89" y="37"/>
                    </a:lnTo>
                    <a:lnTo>
                      <a:pt x="0" y="0"/>
                    </a:lnTo>
                    <a:lnTo>
                      <a:pt x="29" y="13"/>
                    </a:lnTo>
                    <a:close/>
                  </a:path>
                </a:pathLst>
              </a:custGeom>
              <a:solidFill>
                <a:srgbClr val="00CCCC"/>
              </a:solidFill>
              <a:ln w="9525">
                <a:solidFill>
                  <a:srgbClr val="00CCCC"/>
                </a:solidFill>
                <a:prstDash val="solid"/>
                <a:round/>
                <a:headEnd/>
                <a:tailEnd/>
              </a:ln>
              <a:effectLst/>
            </p:spPr>
            <p:txBody>
              <a:bodyPr/>
              <a:lstStyle/>
              <a:p>
                <a:endParaRPr lang="en-US"/>
              </a:p>
            </p:txBody>
          </p:sp>
        </p:grpSp>
      </p:grpSp>
      <p:sp>
        <p:nvSpPr>
          <p:cNvPr id="136287" name="Rectangle 95"/>
          <p:cNvSpPr>
            <a:spLocks noChangeArrowheads="1"/>
          </p:cNvSpPr>
          <p:nvPr/>
        </p:nvSpPr>
        <p:spPr bwMode="auto">
          <a:xfrm>
            <a:off x="6002338" y="1636713"/>
            <a:ext cx="30162" cy="795337"/>
          </a:xfrm>
          <a:prstGeom prst="rect">
            <a:avLst/>
          </a:prstGeom>
          <a:solidFill>
            <a:srgbClr val="000000"/>
          </a:solidFill>
          <a:ln w="9525">
            <a:noFill/>
            <a:miter lim="800000"/>
            <a:headEnd/>
            <a:tailEnd/>
          </a:ln>
          <a:effectLst/>
        </p:spPr>
        <p:txBody>
          <a:bodyPr/>
          <a:lstStyle/>
          <a:p>
            <a:endParaRPr lang="en-US"/>
          </a:p>
        </p:txBody>
      </p:sp>
      <p:sp>
        <p:nvSpPr>
          <p:cNvPr id="136288" name="Rectangle 96"/>
          <p:cNvSpPr>
            <a:spLocks noChangeArrowheads="1"/>
          </p:cNvSpPr>
          <p:nvPr/>
        </p:nvSpPr>
        <p:spPr bwMode="auto">
          <a:xfrm>
            <a:off x="5981700" y="1616075"/>
            <a:ext cx="22225" cy="787400"/>
          </a:xfrm>
          <a:prstGeom prst="rect">
            <a:avLst/>
          </a:prstGeom>
          <a:solidFill>
            <a:srgbClr val="00CCCC"/>
          </a:solidFill>
          <a:ln w="9525">
            <a:solidFill>
              <a:srgbClr val="00CCCC"/>
            </a:solidFill>
            <a:miter lim="800000"/>
            <a:headEnd/>
            <a:tailEnd/>
          </a:ln>
          <a:effectLst/>
        </p:spPr>
        <p:txBody>
          <a:bodyPr/>
          <a:lstStyle/>
          <a:p>
            <a:endParaRPr lang="en-US"/>
          </a:p>
        </p:txBody>
      </p:sp>
      <p:grpSp>
        <p:nvGrpSpPr>
          <p:cNvPr id="136289" name="Group 97"/>
          <p:cNvGrpSpPr>
            <a:grpSpLocks/>
          </p:cNvGrpSpPr>
          <p:nvPr/>
        </p:nvGrpSpPr>
        <p:grpSpPr bwMode="auto">
          <a:xfrm>
            <a:off x="5949950" y="2333625"/>
            <a:ext cx="115888" cy="93663"/>
            <a:chOff x="4156" y="1591"/>
            <a:chExt cx="73" cy="59"/>
          </a:xfrm>
        </p:grpSpPr>
        <p:sp>
          <p:nvSpPr>
            <p:cNvPr id="136290" name="Freeform 98"/>
            <p:cNvSpPr>
              <a:spLocks/>
            </p:cNvSpPr>
            <p:nvPr/>
          </p:nvSpPr>
          <p:spPr bwMode="auto">
            <a:xfrm>
              <a:off x="4172" y="1607"/>
              <a:ext cx="57" cy="43"/>
            </a:xfrm>
            <a:custGeom>
              <a:avLst/>
              <a:gdLst/>
              <a:ahLst/>
              <a:cxnLst>
                <a:cxn ang="0">
                  <a:pos x="57" y="0"/>
                </a:cxn>
                <a:cxn ang="0">
                  <a:pos x="27" y="43"/>
                </a:cxn>
                <a:cxn ang="0">
                  <a:pos x="0" y="0"/>
                </a:cxn>
                <a:cxn ang="0">
                  <a:pos x="27" y="22"/>
                </a:cxn>
                <a:cxn ang="0">
                  <a:pos x="57" y="0"/>
                </a:cxn>
              </a:cxnLst>
              <a:rect l="0" t="0" r="r" b="b"/>
              <a:pathLst>
                <a:path w="57" h="43">
                  <a:moveTo>
                    <a:pt x="57" y="0"/>
                  </a:moveTo>
                  <a:lnTo>
                    <a:pt x="27" y="43"/>
                  </a:lnTo>
                  <a:lnTo>
                    <a:pt x="0" y="0"/>
                  </a:lnTo>
                  <a:lnTo>
                    <a:pt x="27" y="22"/>
                  </a:lnTo>
                  <a:lnTo>
                    <a:pt x="57" y="0"/>
                  </a:lnTo>
                  <a:close/>
                </a:path>
              </a:pathLst>
            </a:custGeom>
            <a:solidFill>
              <a:srgbClr val="000000"/>
            </a:solidFill>
            <a:ln w="9525">
              <a:noFill/>
              <a:round/>
              <a:headEnd/>
              <a:tailEnd/>
            </a:ln>
            <a:effectLst/>
          </p:spPr>
          <p:txBody>
            <a:bodyPr/>
            <a:lstStyle/>
            <a:p>
              <a:endParaRPr lang="en-US"/>
            </a:p>
          </p:txBody>
        </p:sp>
        <p:sp>
          <p:nvSpPr>
            <p:cNvPr id="136291" name="Freeform 99"/>
            <p:cNvSpPr>
              <a:spLocks/>
            </p:cNvSpPr>
            <p:nvPr/>
          </p:nvSpPr>
          <p:spPr bwMode="auto">
            <a:xfrm>
              <a:off x="4156" y="1591"/>
              <a:ext cx="57" cy="43"/>
            </a:xfrm>
            <a:custGeom>
              <a:avLst/>
              <a:gdLst/>
              <a:ahLst/>
              <a:cxnLst>
                <a:cxn ang="0">
                  <a:pos x="57" y="0"/>
                </a:cxn>
                <a:cxn ang="0">
                  <a:pos x="27" y="43"/>
                </a:cxn>
                <a:cxn ang="0">
                  <a:pos x="0" y="0"/>
                </a:cxn>
                <a:cxn ang="0">
                  <a:pos x="27" y="22"/>
                </a:cxn>
                <a:cxn ang="0">
                  <a:pos x="57" y="0"/>
                </a:cxn>
              </a:cxnLst>
              <a:rect l="0" t="0" r="r" b="b"/>
              <a:pathLst>
                <a:path w="57" h="43">
                  <a:moveTo>
                    <a:pt x="57" y="0"/>
                  </a:moveTo>
                  <a:lnTo>
                    <a:pt x="27" y="43"/>
                  </a:lnTo>
                  <a:lnTo>
                    <a:pt x="0" y="0"/>
                  </a:lnTo>
                  <a:lnTo>
                    <a:pt x="27" y="22"/>
                  </a:lnTo>
                  <a:lnTo>
                    <a:pt x="57" y="0"/>
                  </a:lnTo>
                  <a:close/>
                </a:path>
              </a:pathLst>
            </a:custGeom>
            <a:solidFill>
              <a:srgbClr val="FFFFFF"/>
            </a:solidFill>
            <a:ln w="9525">
              <a:solidFill>
                <a:srgbClr val="FFFFFF"/>
              </a:solidFill>
              <a:prstDash val="solid"/>
              <a:round/>
              <a:headEnd/>
              <a:tailEnd/>
            </a:ln>
            <a:effectLst/>
          </p:spPr>
          <p:txBody>
            <a:bodyPr/>
            <a:lstStyle/>
            <a:p>
              <a:endParaRPr lang="en-US"/>
            </a:p>
          </p:txBody>
        </p:sp>
      </p:grpSp>
      <p:grpSp>
        <p:nvGrpSpPr>
          <p:cNvPr id="136292" name="Group 100"/>
          <p:cNvGrpSpPr>
            <a:grpSpLocks/>
          </p:cNvGrpSpPr>
          <p:nvPr/>
        </p:nvGrpSpPr>
        <p:grpSpPr bwMode="auto">
          <a:xfrm>
            <a:off x="5911850" y="2292350"/>
            <a:ext cx="195263" cy="150813"/>
            <a:chOff x="4132" y="1565"/>
            <a:chExt cx="123" cy="95"/>
          </a:xfrm>
        </p:grpSpPr>
        <p:sp>
          <p:nvSpPr>
            <p:cNvPr id="136293" name="Freeform 101"/>
            <p:cNvSpPr>
              <a:spLocks/>
            </p:cNvSpPr>
            <p:nvPr/>
          </p:nvSpPr>
          <p:spPr bwMode="auto">
            <a:xfrm>
              <a:off x="4148" y="1581"/>
              <a:ext cx="107" cy="79"/>
            </a:xfrm>
            <a:custGeom>
              <a:avLst/>
              <a:gdLst/>
              <a:ahLst/>
              <a:cxnLst>
                <a:cxn ang="0">
                  <a:pos x="84" y="29"/>
                </a:cxn>
                <a:cxn ang="0">
                  <a:pos x="74" y="24"/>
                </a:cxn>
                <a:cxn ang="0">
                  <a:pos x="44" y="66"/>
                </a:cxn>
                <a:cxn ang="0">
                  <a:pos x="57" y="66"/>
                </a:cxn>
                <a:cxn ang="0">
                  <a:pos x="30" y="24"/>
                </a:cxn>
                <a:cxn ang="0">
                  <a:pos x="20" y="29"/>
                </a:cxn>
                <a:cxn ang="0">
                  <a:pos x="50" y="53"/>
                </a:cxn>
                <a:cxn ang="0">
                  <a:pos x="84" y="29"/>
                </a:cxn>
                <a:cxn ang="0">
                  <a:pos x="107" y="2"/>
                </a:cxn>
                <a:cxn ang="0">
                  <a:pos x="47" y="45"/>
                </a:cxn>
                <a:cxn ang="0">
                  <a:pos x="54" y="45"/>
                </a:cxn>
                <a:cxn ang="0">
                  <a:pos x="0" y="0"/>
                </a:cxn>
                <a:cxn ang="0">
                  <a:pos x="50" y="79"/>
                </a:cxn>
                <a:cxn ang="0">
                  <a:pos x="107" y="2"/>
                </a:cxn>
                <a:cxn ang="0">
                  <a:pos x="84" y="29"/>
                </a:cxn>
              </a:cxnLst>
              <a:rect l="0" t="0" r="r" b="b"/>
              <a:pathLst>
                <a:path w="107" h="79">
                  <a:moveTo>
                    <a:pt x="84" y="29"/>
                  </a:moveTo>
                  <a:lnTo>
                    <a:pt x="74" y="24"/>
                  </a:lnTo>
                  <a:lnTo>
                    <a:pt x="44" y="66"/>
                  </a:lnTo>
                  <a:lnTo>
                    <a:pt x="57" y="66"/>
                  </a:lnTo>
                  <a:lnTo>
                    <a:pt x="30" y="24"/>
                  </a:lnTo>
                  <a:lnTo>
                    <a:pt x="20" y="29"/>
                  </a:lnTo>
                  <a:lnTo>
                    <a:pt x="50" y="53"/>
                  </a:lnTo>
                  <a:lnTo>
                    <a:pt x="84" y="29"/>
                  </a:lnTo>
                  <a:lnTo>
                    <a:pt x="107" y="2"/>
                  </a:lnTo>
                  <a:lnTo>
                    <a:pt x="47" y="45"/>
                  </a:lnTo>
                  <a:lnTo>
                    <a:pt x="54" y="45"/>
                  </a:lnTo>
                  <a:lnTo>
                    <a:pt x="0" y="0"/>
                  </a:lnTo>
                  <a:lnTo>
                    <a:pt x="50" y="79"/>
                  </a:lnTo>
                  <a:lnTo>
                    <a:pt x="107" y="2"/>
                  </a:lnTo>
                  <a:lnTo>
                    <a:pt x="84" y="29"/>
                  </a:lnTo>
                  <a:close/>
                </a:path>
              </a:pathLst>
            </a:custGeom>
            <a:solidFill>
              <a:srgbClr val="000000"/>
            </a:solidFill>
            <a:ln w="9525">
              <a:noFill/>
              <a:round/>
              <a:headEnd/>
              <a:tailEnd/>
            </a:ln>
            <a:effectLst/>
          </p:spPr>
          <p:txBody>
            <a:bodyPr/>
            <a:lstStyle/>
            <a:p>
              <a:endParaRPr lang="en-US"/>
            </a:p>
          </p:txBody>
        </p:sp>
        <p:sp>
          <p:nvSpPr>
            <p:cNvPr id="136294" name="Freeform 102"/>
            <p:cNvSpPr>
              <a:spLocks/>
            </p:cNvSpPr>
            <p:nvPr/>
          </p:nvSpPr>
          <p:spPr bwMode="auto">
            <a:xfrm>
              <a:off x="4132" y="1565"/>
              <a:ext cx="107" cy="79"/>
            </a:xfrm>
            <a:custGeom>
              <a:avLst/>
              <a:gdLst/>
              <a:ahLst/>
              <a:cxnLst>
                <a:cxn ang="0">
                  <a:pos x="84" y="29"/>
                </a:cxn>
                <a:cxn ang="0">
                  <a:pos x="74" y="24"/>
                </a:cxn>
                <a:cxn ang="0">
                  <a:pos x="44" y="66"/>
                </a:cxn>
                <a:cxn ang="0">
                  <a:pos x="57" y="66"/>
                </a:cxn>
                <a:cxn ang="0">
                  <a:pos x="30" y="24"/>
                </a:cxn>
                <a:cxn ang="0">
                  <a:pos x="20" y="29"/>
                </a:cxn>
                <a:cxn ang="0">
                  <a:pos x="50" y="53"/>
                </a:cxn>
                <a:cxn ang="0">
                  <a:pos x="84" y="29"/>
                </a:cxn>
                <a:cxn ang="0">
                  <a:pos x="107" y="2"/>
                </a:cxn>
                <a:cxn ang="0">
                  <a:pos x="47" y="45"/>
                </a:cxn>
                <a:cxn ang="0">
                  <a:pos x="54" y="45"/>
                </a:cxn>
                <a:cxn ang="0">
                  <a:pos x="0" y="0"/>
                </a:cxn>
                <a:cxn ang="0">
                  <a:pos x="50" y="79"/>
                </a:cxn>
                <a:cxn ang="0">
                  <a:pos x="107" y="2"/>
                </a:cxn>
                <a:cxn ang="0">
                  <a:pos x="84" y="29"/>
                </a:cxn>
              </a:cxnLst>
              <a:rect l="0" t="0" r="r" b="b"/>
              <a:pathLst>
                <a:path w="107" h="79">
                  <a:moveTo>
                    <a:pt x="84" y="29"/>
                  </a:moveTo>
                  <a:lnTo>
                    <a:pt x="74" y="24"/>
                  </a:lnTo>
                  <a:lnTo>
                    <a:pt x="44" y="66"/>
                  </a:lnTo>
                  <a:lnTo>
                    <a:pt x="57" y="66"/>
                  </a:lnTo>
                  <a:lnTo>
                    <a:pt x="30" y="24"/>
                  </a:lnTo>
                  <a:lnTo>
                    <a:pt x="20" y="29"/>
                  </a:lnTo>
                  <a:lnTo>
                    <a:pt x="50" y="53"/>
                  </a:lnTo>
                  <a:lnTo>
                    <a:pt x="84" y="29"/>
                  </a:lnTo>
                  <a:lnTo>
                    <a:pt x="107" y="2"/>
                  </a:lnTo>
                  <a:lnTo>
                    <a:pt x="47" y="45"/>
                  </a:lnTo>
                  <a:lnTo>
                    <a:pt x="54" y="45"/>
                  </a:lnTo>
                  <a:lnTo>
                    <a:pt x="0" y="0"/>
                  </a:lnTo>
                  <a:lnTo>
                    <a:pt x="50" y="79"/>
                  </a:lnTo>
                  <a:lnTo>
                    <a:pt x="107" y="2"/>
                  </a:lnTo>
                  <a:lnTo>
                    <a:pt x="84" y="29"/>
                  </a:lnTo>
                  <a:close/>
                </a:path>
              </a:pathLst>
            </a:custGeom>
            <a:solidFill>
              <a:srgbClr val="FFFFFF"/>
            </a:solidFill>
            <a:ln w="9525">
              <a:solidFill>
                <a:srgbClr val="00CCCC"/>
              </a:solidFill>
              <a:prstDash val="solid"/>
              <a:round/>
              <a:headEnd/>
              <a:tailEnd/>
            </a:ln>
            <a:effectLst/>
          </p:spPr>
          <p:txBody>
            <a:bodyPr/>
            <a:lstStyle/>
            <a:p>
              <a:endParaRPr lang="en-US"/>
            </a:p>
          </p:txBody>
        </p:sp>
      </p:grpSp>
      <p:grpSp>
        <p:nvGrpSpPr>
          <p:cNvPr id="136295" name="Group 103"/>
          <p:cNvGrpSpPr>
            <a:grpSpLocks/>
          </p:cNvGrpSpPr>
          <p:nvPr/>
        </p:nvGrpSpPr>
        <p:grpSpPr bwMode="auto">
          <a:xfrm>
            <a:off x="4054475" y="2641600"/>
            <a:ext cx="1792288" cy="650875"/>
            <a:chOff x="2962" y="1785"/>
            <a:chExt cx="1129" cy="410"/>
          </a:xfrm>
        </p:grpSpPr>
        <p:sp>
          <p:nvSpPr>
            <p:cNvPr id="136296" name="Freeform 104"/>
            <p:cNvSpPr>
              <a:spLocks/>
            </p:cNvSpPr>
            <p:nvPr/>
          </p:nvSpPr>
          <p:spPr bwMode="auto">
            <a:xfrm>
              <a:off x="2978" y="1801"/>
              <a:ext cx="1113" cy="394"/>
            </a:xfrm>
            <a:custGeom>
              <a:avLst/>
              <a:gdLst/>
              <a:ahLst/>
              <a:cxnLst>
                <a:cxn ang="0">
                  <a:pos x="1107" y="0"/>
                </a:cxn>
                <a:cxn ang="0">
                  <a:pos x="0" y="384"/>
                </a:cxn>
                <a:cxn ang="0">
                  <a:pos x="8" y="394"/>
                </a:cxn>
                <a:cxn ang="0">
                  <a:pos x="1113" y="11"/>
                </a:cxn>
                <a:cxn ang="0">
                  <a:pos x="1107" y="0"/>
                </a:cxn>
              </a:cxnLst>
              <a:rect l="0" t="0" r="r" b="b"/>
              <a:pathLst>
                <a:path w="1113" h="394">
                  <a:moveTo>
                    <a:pt x="1107" y="0"/>
                  </a:moveTo>
                  <a:lnTo>
                    <a:pt x="0" y="384"/>
                  </a:lnTo>
                  <a:lnTo>
                    <a:pt x="8" y="394"/>
                  </a:lnTo>
                  <a:lnTo>
                    <a:pt x="1113" y="11"/>
                  </a:lnTo>
                  <a:lnTo>
                    <a:pt x="1107" y="0"/>
                  </a:lnTo>
                  <a:close/>
                </a:path>
              </a:pathLst>
            </a:custGeom>
            <a:solidFill>
              <a:srgbClr val="000000"/>
            </a:solidFill>
            <a:ln w="9525">
              <a:noFill/>
              <a:round/>
              <a:headEnd/>
              <a:tailEnd/>
            </a:ln>
            <a:effectLst/>
          </p:spPr>
          <p:txBody>
            <a:bodyPr/>
            <a:lstStyle/>
            <a:p>
              <a:endParaRPr lang="en-US"/>
            </a:p>
          </p:txBody>
        </p:sp>
        <p:sp>
          <p:nvSpPr>
            <p:cNvPr id="136297" name="Freeform 105"/>
            <p:cNvSpPr>
              <a:spLocks/>
            </p:cNvSpPr>
            <p:nvPr/>
          </p:nvSpPr>
          <p:spPr bwMode="auto">
            <a:xfrm>
              <a:off x="2962" y="1785"/>
              <a:ext cx="1113" cy="394"/>
            </a:xfrm>
            <a:custGeom>
              <a:avLst/>
              <a:gdLst/>
              <a:ahLst/>
              <a:cxnLst>
                <a:cxn ang="0">
                  <a:pos x="1107" y="0"/>
                </a:cxn>
                <a:cxn ang="0">
                  <a:pos x="0" y="384"/>
                </a:cxn>
                <a:cxn ang="0">
                  <a:pos x="8" y="394"/>
                </a:cxn>
                <a:cxn ang="0">
                  <a:pos x="1113" y="11"/>
                </a:cxn>
                <a:cxn ang="0">
                  <a:pos x="1107" y="0"/>
                </a:cxn>
              </a:cxnLst>
              <a:rect l="0" t="0" r="r" b="b"/>
              <a:pathLst>
                <a:path w="1113" h="394">
                  <a:moveTo>
                    <a:pt x="1107" y="0"/>
                  </a:moveTo>
                  <a:lnTo>
                    <a:pt x="0" y="384"/>
                  </a:lnTo>
                  <a:lnTo>
                    <a:pt x="8" y="394"/>
                  </a:lnTo>
                  <a:lnTo>
                    <a:pt x="1113" y="11"/>
                  </a:lnTo>
                  <a:lnTo>
                    <a:pt x="1107" y="0"/>
                  </a:lnTo>
                  <a:close/>
                </a:path>
              </a:pathLst>
            </a:custGeom>
            <a:solidFill>
              <a:srgbClr val="00CCCC"/>
            </a:solidFill>
            <a:ln w="9525">
              <a:solidFill>
                <a:srgbClr val="00CCCC"/>
              </a:solidFill>
              <a:prstDash val="solid"/>
              <a:round/>
              <a:headEnd/>
              <a:tailEnd/>
            </a:ln>
            <a:effectLst/>
          </p:spPr>
          <p:txBody>
            <a:bodyPr/>
            <a:lstStyle/>
            <a:p>
              <a:endParaRPr lang="en-US"/>
            </a:p>
          </p:txBody>
        </p:sp>
      </p:grpSp>
      <p:grpSp>
        <p:nvGrpSpPr>
          <p:cNvPr id="136298" name="Group 106"/>
          <p:cNvGrpSpPr>
            <a:grpSpLocks/>
          </p:cNvGrpSpPr>
          <p:nvPr/>
        </p:nvGrpSpPr>
        <p:grpSpPr bwMode="auto">
          <a:xfrm>
            <a:off x="4062413" y="3200400"/>
            <a:ext cx="122237" cy="88900"/>
            <a:chOff x="2967" y="2137"/>
            <a:chExt cx="77" cy="56"/>
          </a:xfrm>
        </p:grpSpPr>
        <p:sp>
          <p:nvSpPr>
            <p:cNvPr id="136299" name="Freeform 107"/>
            <p:cNvSpPr>
              <a:spLocks/>
            </p:cNvSpPr>
            <p:nvPr/>
          </p:nvSpPr>
          <p:spPr bwMode="auto">
            <a:xfrm>
              <a:off x="2983" y="2153"/>
              <a:ext cx="61" cy="40"/>
            </a:xfrm>
            <a:custGeom>
              <a:avLst/>
              <a:gdLst/>
              <a:ahLst/>
              <a:cxnLst>
                <a:cxn ang="0">
                  <a:pos x="61" y="40"/>
                </a:cxn>
                <a:cxn ang="0">
                  <a:pos x="0" y="37"/>
                </a:cxn>
                <a:cxn ang="0">
                  <a:pos x="41" y="0"/>
                </a:cxn>
                <a:cxn ang="0">
                  <a:pos x="24" y="29"/>
                </a:cxn>
                <a:cxn ang="0">
                  <a:pos x="61" y="40"/>
                </a:cxn>
              </a:cxnLst>
              <a:rect l="0" t="0" r="r" b="b"/>
              <a:pathLst>
                <a:path w="61" h="40">
                  <a:moveTo>
                    <a:pt x="61" y="40"/>
                  </a:moveTo>
                  <a:lnTo>
                    <a:pt x="0" y="37"/>
                  </a:lnTo>
                  <a:lnTo>
                    <a:pt x="41" y="0"/>
                  </a:lnTo>
                  <a:lnTo>
                    <a:pt x="24" y="29"/>
                  </a:lnTo>
                  <a:lnTo>
                    <a:pt x="61" y="40"/>
                  </a:lnTo>
                  <a:close/>
                </a:path>
              </a:pathLst>
            </a:custGeom>
            <a:solidFill>
              <a:srgbClr val="000000"/>
            </a:solidFill>
            <a:ln w="9525">
              <a:noFill/>
              <a:round/>
              <a:headEnd/>
              <a:tailEnd/>
            </a:ln>
            <a:effectLst/>
          </p:spPr>
          <p:txBody>
            <a:bodyPr/>
            <a:lstStyle/>
            <a:p>
              <a:endParaRPr lang="en-US"/>
            </a:p>
          </p:txBody>
        </p:sp>
        <p:sp>
          <p:nvSpPr>
            <p:cNvPr id="136300" name="Freeform 108"/>
            <p:cNvSpPr>
              <a:spLocks/>
            </p:cNvSpPr>
            <p:nvPr/>
          </p:nvSpPr>
          <p:spPr bwMode="auto">
            <a:xfrm>
              <a:off x="2967" y="2137"/>
              <a:ext cx="61" cy="40"/>
            </a:xfrm>
            <a:custGeom>
              <a:avLst/>
              <a:gdLst/>
              <a:ahLst/>
              <a:cxnLst>
                <a:cxn ang="0">
                  <a:pos x="61" y="40"/>
                </a:cxn>
                <a:cxn ang="0">
                  <a:pos x="0" y="37"/>
                </a:cxn>
                <a:cxn ang="0">
                  <a:pos x="41" y="0"/>
                </a:cxn>
                <a:cxn ang="0">
                  <a:pos x="24" y="29"/>
                </a:cxn>
                <a:cxn ang="0">
                  <a:pos x="61" y="40"/>
                </a:cxn>
              </a:cxnLst>
              <a:rect l="0" t="0" r="r" b="b"/>
              <a:pathLst>
                <a:path w="61" h="40">
                  <a:moveTo>
                    <a:pt x="61" y="40"/>
                  </a:moveTo>
                  <a:lnTo>
                    <a:pt x="0" y="37"/>
                  </a:lnTo>
                  <a:lnTo>
                    <a:pt x="41" y="0"/>
                  </a:lnTo>
                  <a:lnTo>
                    <a:pt x="24" y="29"/>
                  </a:lnTo>
                  <a:lnTo>
                    <a:pt x="61" y="40"/>
                  </a:lnTo>
                  <a:close/>
                </a:path>
              </a:pathLst>
            </a:custGeom>
            <a:solidFill>
              <a:srgbClr val="FFFFFF"/>
            </a:solidFill>
            <a:ln w="9525">
              <a:solidFill>
                <a:srgbClr val="FFFFFF"/>
              </a:solidFill>
              <a:prstDash val="solid"/>
              <a:round/>
              <a:headEnd/>
              <a:tailEnd/>
            </a:ln>
            <a:effectLst/>
          </p:spPr>
          <p:txBody>
            <a:bodyPr/>
            <a:lstStyle/>
            <a:p>
              <a:endParaRPr lang="en-US"/>
            </a:p>
          </p:txBody>
        </p:sp>
      </p:grpSp>
      <p:grpSp>
        <p:nvGrpSpPr>
          <p:cNvPr id="136301" name="Group 109"/>
          <p:cNvGrpSpPr>
            <a:grpSpLocks/>
          </p:cNvGrpSpPr>
          <p:nvPr/>
        </p:nvGrpSpPr>
        <p:grpSpPr bwMode="auto">
          <a:xfrm>
            <a:off x="4040188" y="3149600"/>
            <a:ext cx="212725" cy="152400"/>
            <a:chOff x="2953" y="2105"/>
            <a:chExt cx="134" cy="96"/>
          </a:xfrm>
        </p:grpSpPr>
        <p:sp>
          <p:nvSpPr>
            <p:cNvPr id="136302" name="Freeform 110"/>
            <p:cNvSpPr>
              <a:spLocks/>
            </p:cNvSpPr>
            <p:nvPr/>
          </p:nvSpPr>
          <p:spPr bwMode="auto">
            <a:xfrm>
              <a:off x="2969" y="2121"/>
              <a:ext cx="118" cy="80"/>
            </a:xfrm>
            <a:custGeom>
              <a:avLst/>
              <a:gdLst/>
              <a:ahLst/>
              <a:cxnLst>
                <a:cxn ang="0">
                  <a:pos x="70" y="77"/>
                </a:cxn>
                <a:cxn ang="0">
                  <a:pos x="74" y="66"/>
                </a:cxn>
                <a:cxn ang="0">
                  <a:pos x="13" y="64"/>
                </a:cxn>
                <a:cxn ang="0">
                  <a:pos x="19" y="72"/>
                </a:cxn>
                <a:cxn ang="0">
                  <a:pos x="60" y="34"/>
                </a:cxn>
                <a:cxn ang="0">
                  <a:pos x="47" y="29"/>
                </a:cxn>
                <a:cxn ang="0">
                  <a:pos x="29" y="64"/>
                </a:cxn>
                <a:cxn ang="0">
                  <a:pos x="70" y="77"/>
                </a:cxn>
                <a:cxn ang="0">
                  <a:pos x="118" y="80"/>
                </a:cxn>
                <a:cxn ang="0">
                  <a:pos x="39" y="56"/>
                </a:cxn>
                <a:cxn ang="0">
                  <a:pos x="43" y="64"/>
                </a:cxn>
                <a:cxn ang="0">
                  <a:pos x="80" y="0"/>
                </a:cxn>
                <a:cxn ang="0">
                  <a:pos x="0" y="74"/>
                </a:cxn>
                <a:cxn ang="0">
                  <a:pos x="118" y="80"/>
                </a:cxn>
                <a:cxn ang="0">
                  <a:pos x="70" y="77"/>
                </a:cxn>
              </a:cxnLst>
              <a:rect l="0" t="0" r="r" b="b"/>
              <a:pathLst>
                <a:path w="118" h="80">
                  <a:moveTo>
                    <a:pt x="70" y="77"/>
                  </a:moveTo>
                  <a:lnTo>
                    <a:pt x="74" y="66"/>
                  </a:lnTo>
                  <a:lnTo>
                    <a:pt x="13" y="64"/>
                  </a:lnTo>
                  <a:lnTo>
                    <a:pt x="19" y="72"/>
                  </a:lnTo>
                  <a:lnTo>
                    <a:pt x="60" y="34"/>
                  </a:lnTo>
                  <a:lnTo>
                    <a:pt x="47" y="29"/>
                  </a:lnTo>
                  <a:lnTo>
                    <a:pt x="29" y="64"/>
                  </a:lnTo>
                  <a:lnTo>
                    <a:pt x="70" y="77"/>
                  </a:lnTo>
                  <a:lnTo>
                    <a:pt x="118" y="80"/>
                  </a:lnTo>
                  <a:lnTo>
                    <a:pt x="39" y="56"/>
                  </a:lnTo>
                  <a:lnTo>
                    <a:pt x="43" y="64"/>
                  </a:lnTo>
                  <a:lnTo>
                    <a:pt x="80" y="0"/>
                  </a:lnTo>
                  <a:lnTo>
                    <a:pt x="0" y="74"/>
                  </a:lnTo>
                  <a:lnTo>
                    <a:pt x="118" y="80"/>
                  </a:lnTo>
                  <a:lnTo>
                    <a:pt x="70" y="77"/>
                  </a:lnTo>
                  <a:close/>
                </a:path>
              </a:pathLst>
            </a:custGeom>
            <a:solidFill>
              <a:srgbClr val="000000"/>
            </a:solidFill>
            <a:ln w="9525">
              <a:noFill/>
              <a:round/>
              <a:headEnd/>
              <a:tailEnd/>
            </a:ln>
            <a:effectLst/>
          </p:spPr>
          <p:txBody>
            <a:bodyPr/>
            <a:lstStyle/>
            <a:p>
              <a:endParaRPr lang="en-US"/>
            </a:p>
          </p:txBody>
        </p:sp>
        <p:sp>
          <p:nvSpPr>
            <p:cNvPr id="136303" name="Freeform 111"/>
            <p:cNvSpPr>
              <a:spLocks/>
            </p:cNvSpPr>
            <p:nvPr/>
          </p:nvSpPr>
          <p:spPr bwMode="auto">
            <a:xfrm>
              <a:off x="2953" y="2105"/>
              <a:ext cx="118" cy="80"/>
            </a:xfrm>
            <a:custGeom>
              <a:avLst/>
              <a:gdLst/>
              <a:ahLst/>
              <a:cxnLst>
                <a:cxn ang="0">
                  <a:pos x="70" y="77"/>
                </a:cxn>
                <a:cxn ang="0">
                  <a:pos x="74" y="66"/>
                </a:cxn>
                <a:cxn ang="0">
                  <a:pos x="13" y="64"/>
                </a:cxn>
                <a:cxn ang="0">
                  <a:pos x="19" y="72"/>
                </a:cxn>
                <a:cxn ang="0">
                  <a:pos x="60" y="34"/>
                </a:cxn>
                <a:cxn ang="0">
                  <a:pos x="47" y="29"/>
                </a:cxn>
                <a:cxn ang="0">
                  <a:pos x="29" y="64"/>
                </a:cxn>
                <a:cxn ang="0">
                  <a:pos x="70" y="77"/>
                </a:cxn>
                <a:cxn ang="0">
                  <a:pos x="118" y="80"/>
                </a:cxn>
                <a:cxn ang="0">
                  <a:pos x="39" y="56"/>
                </a:cxn>
                <a:cxn ang="0">
                  <a:pos x="43" y="64"/>
                </a:cxn>
                <a:cxn ang="0">
                  <a:pos x="80" y="0"/>
                </a:cxn>
                <a:cxn ang="0">
                  <a:pos x="0" y="74"/>
                </a:cxn>
                <a:cxn ang="0">
                  <a:pos x="118" y="80"/>
                </a:cxn>
                <a:cxn ang="0">
                  <a:pos x="70" y="77"/>
                </a:cxn>
              </a:cxnLst>
              <a:rect l="0" t="0" r="r" b="b"/>
              <a:pathLst>
                <a:path w="118" h="80">
                  <a:moveTo>
                    <a:pt x="70" y="77"/>
                  </a:moveTo>
                  <a:lnTo>
                    <a:pt x="74" y="66"/>
                  </a:lnTo>
                  <a:lnTo>
                    <a:pt x="13" y="64"/>
                  </a:lnTo>
                  <a:lnTo>
                    <a:pt x="19" y="72"/>
                  </a:lnTo>
                  <a:lnTo>
                    <a:pt x="60" y="34"/>
                  </a:lnTo>
                  <a:lnTo>
                    <a:pt x="47" y="29"/>
                  </a:lnTo>
                  <a:lnTo>
                    <a:pt x="29" y="64"/>
                  </a:lnTo>
                  <a:lnTo>
                    <a:pt x="70" y="77"/>
                  </a:lnTo>
                  <a:lnTo>
                    <a:pt x="118" y="80"/>
                  </a:lnTo>
                  <a:lnTo>
                    <a:pt x="39" y="56"/>
                  </a:lnTo>
                  <a:lnTo>
                    <a:pt x="43" y="64"/>
                  </a:lnTo>
                  <a:lnTo>
                    <a:pt x="80" y="0"/>
                  </a:lnTo>
                  <a:lnTo>
                    <a:pt x="0" y="74"/>
                  </a:lnTo>
                  <a:lnTo>
                    <a:pt x="118" y="80"/>
                  </a:lnTo>
                  <a:lnTo>
                    <a:pt x="70" y="77"/>
                  </a:lnTo>
                  <a:close/>
                </a:path>
              </a:pathLst>
            </a:custGeom>
            <a:solidFill>
              <a:srgbClr val="00CCCC"/>
            </a:solidFill>
            <a:ln w="9525">
              <a:solidFill>
                <a:srgbClr val="00CCCC"/>
              </a:solidFill>
              <a:prstDash val="solid"/>
              <a:round/>
              <a:headEnd/>
              <a:tailEnd/>
            </a:ln>
            <a:effectLst/>
          </p:spPr>
          <p:txBody>
            <a:bodyPr/>
            <a:lstStyle/>
            <a:p>
              <a:endParaRPr lang="en-US"/>
            </a:p>
          </p:txBody>
        </p:sp>
      </p:grpSp>
      <p:grpSp>
        <p:nvGrpSpPr>
          <p:cNvPr id="136304" name="Group 112"/>
          <p:cNvGrpSpPr>
            <a:grpSpLocks/>
          </p:cNvGrpSpPr>
          <p:nvPr/>
        </p:nvGrpSpPr>
        <p:grpSpPr bwMode="auto">
          <a:xfrm>
            <a:off x="6040438" y="2663825"/>
            <a:ext cx="1438275" cy="565150"/>
            <a:chOff x="4213" y="1799"/>
            <a:chExt cx="906" cy="356"/>
          </a:xfrm>
        </p:grpSpPr>
        <p:sp>
          <p:nvSpPr>
            <p:cNvPr id="136305" name="Freeform 113"/>
            <p:cNvSpPr>
              <a:spLocks/>
            </p:cNvSpPr>
            <p:nvPr/>
          </p:nvSpPr>
          <p:spPr bwMode="auto">
            <a:xfrm>
              <a:off x="4229" y="1815"/>
              <a:ext cx="890" cy="340"/>
            </a:xfrm>
            <a:custGeom>
              <a:avLst/>
              <a:gdLst/>
              <a:ahLst/>
              <a:cxnLst>
                <a:cxn ang="0">
                  <a:pos x="0" y="10"/>
                </a:cxn>
                <a:cxn ang="0">
                  <a:pos x="882" y="340"/>
                </a:cxn>
                <a:cxn ang="0">
                  <a:pos x="890" y="330"/>
                </a:cxn>
                <a:cxn ang="0">
                  <a:pos x="6" y="0"/>
                </a:cxn>
                <a:cxn ang="0">
                  <a:pos x="0" y="10"/>
                </a:cxn>
              </a:cxnLst>
              <a:rect l="0" t="0" r="r" b="b"/>
              <a:pathLst>
                <a:path w="890" h="340">
                  <a:moveTo>
                    <a:pt x="0" y="10"/>
                  </a:moveTo>
                  <a:lnTo>
                    <a:pt x="882" y="340"/>
                  </a:lnTo>
                  <a:lnTo>
                    <a:pt x="890" y="330"/>
                  </a:lnTo>
                  <a:lnTo>
                    <a:pt x="6" y="0"/>
                  </a:lnTo>
                  <a:lnTo>
                    <a:pt x="0" y="10"/>
                  </a:lnTo>
                  <a:close/>
                </a:path>
              </a:pathLst>
            </a:custGeom>
            <a:solidFill>
              <a:srgbClr val="000000"/>
            </a:solidFill>
            <a:ln w="9525">
              <a:noFill/>
              <a:round/>
              <a:headEnd/>
              <a:tailEnd/>
            </a:ln>
            <a:effectLst/>
          </p:spPr>
          <p:txBody>
            <a:bodyPr/>
            <a:lstStyle/>
            <a:p>
              <a:endParaRPr lang="en-US"/>
            </a:p>
          </p:txBody>
        </p:sp>
        <p:sp>
          <p:nvSpPr>
            <p:cNvPr id="136306" name="Freeform 114"/>
            <p:cNvSpPr>
              <a:spLocks/>
            </p:cNvSpPr>
            <p:nvPr/>
          </p:nvSpPr>
          <p:spPr bwMode="auto">
            <a:xfrm>
              <a:off x="4213" y="1799"/>
              <a:ext cx="890" cy="340"/>
            </a:xfrm>
            <a:custGeom>
              <a:avLst/>
              <a:gdLst/>
              <a:ahLst/>
              <a:cxnLst>
                <a:cxn ang="0">
                  <a:pos x="0" y="10"/>
                </a:cxn>
                <a:cxn ang="0">
                  <a:pos x="882" y="340"/>
                </a:cxn>
                <a:cxn ang="0">
                  <a:pos x="890" y="330"/>
                </a:cxn>
                <a:cxn ang="0">
                  <a:pos x="6" y="0"/>
                </a:cxn>
                <a:cxn ang="0">
                  <a:pos x="0" y="10"/>
                </a:cxn>
              </a:cxnLst>
              <a:rect l="0" t="0" r="r" b="b"/>
              <a:pathLst>
                <a:path w="890" h="340">
                  <a:moveTo>
                    <a:pt x="0" y="10"/>
                  </a:moveTo>
                  <a:lnTo>
                    <a:pt x="882" y="340"/>
                  </a:lnTo>
                  <a:lnTo>
                    <a:pt x="890" y="330"/>
                  </a:lnTo>
                  <a:lnTo>
                    <a:pt x="6" y="0"/>
                  </a:lnTo>
                  <a:lnTo>
                    <a:pt x="0" y="10"/>
                  </a:lnTo>
                  <a:close/>
                </a:path>
              </a:pathLst>
            </a:custGeom>
            <a:solidFill>
              <a:srgbClr val="00CCCC"/>
            </a:solidFill>
            <a:ln w="9525">
              <a:solidFill>
                <a:srgbClr val="00CCCC"/>
              </a:solidFill>
              <a:prstDash val="solid"/>
              <a:round/>
              <a:headEnd/>
              <a:tailEnd/>
            </a:ln>
            <a:effectLst/>
          </p:spPr>
          <p:txBody>
            <a:bodyPr/>
            <a:lstStyle/>
            <a:p>
              <a:endParaRPr lang="en-US"/>
            </a:p>
          </p:txBody>
        </p:sp>
      </p:grpSp>
      <p:grpSp>
        <p:nvGrpSpPr>
          <p:cNvPr id="136307" name="Group 115"/>
          <p:cNvGrpSpPr>
            <a:grpSpLocks/>
          </p:cNvGrpSpPr>
          <p:nvPr/>
        </p:nvGrpSpPr>
        <p:grpSpPr bwMode="auto">
          <a:xfrm>
            <a:off x="7345363" y="3132138"/>
            <a:ext cx="127000" cy="88900"/>
            <a:chOff x="5035" y="2094"/>
            <a:chExt cx="80" cy="56"/>
          </a:xfrm>
        </p:grpSpPr>
        <p:sp>
          <p:nvSpPr>
            <p:cNvPr id="136308" name="Freeform 116"/>
            <p:cNvSpPr>
              <a:spLocks/>
            </p:cNvSpPr>
            <p:nvPr/>
          </p:nvSpPr>
          <p:spPr bwMode="auto">
            <a:xfrm>
              <a:off x="5051" y="2110"/>
              <a:ext cx="64" cy="40"/>
            </a:xfrm>
            <a:custGeom>
              <a:avLst/>
              <a:gdLst/>
              <a:ahLst/>
              <a:cxnLst>
                <a:cxn ang="0">
                  <a:pos x="24" y="0"/>
                </a:cxn>
                <a:cxn ang="0">
                  <a:pos x="64" y="40"/>
                </a:cxn>
                <a:cxn ang="0">
                  <a:pos x="0" y="40"/>
                </a:cxn>
                <a:cxn ang="0">
                  <a:pos x="38" y="29"/>
                </a:cxn>
                <a:cxn ang="0">
                  <a:pos x="24" y="0"/>
                </a:cxn>
              </a:cxnLst>
              <a:rect l="0" t="0" r="r" b="b"/>
              <a:pathLst>
                <a:path w="64" h="40">
                  <a:moveTo>
                    <a:pt x="24" y="0"/>
                  </a:moveTo>
                  <a:lnTo>
                    <a:pt x="64" y="40"/>
                  </a:lnTo>
                  <a:lnTo>
                    <a:pt x="0" y="40"/>
                  </a:lnTo>
                  <a:lnTo>
                    <a:pt x="38" y="29"/>
                  </a:lnTo>
                  <a:lnTo>
                    <a:pt x="24" y="0"/>
                  </a:lnTo>
                  <a:close/>
                </a:path>
              </a:pathLst>
            </a:custGeom>
            <a:solidFill>
              <a:srgbClr val="000000"/>
            </a:solidFill>
            <a:ln w="9525">
              <a:noFill/>
              <a:round/>
              <a:headEnd/>
              <a:tailEnd/>
            </a:ln>
            <a:effectLst/>
          </p:spPr>
          <p:txBody>
            <a:bodyPr/>
            <a:lstStyle/>
            <a:p>
              <a:endParaRPr lang="en-US"/>
            </a:p>
          </p:txBody>
        </p:sp>
        <p:sp>
          <p:nvSpPr>
            <p:cNvPr id="136309" name="Freeform 117"/>
            <p:cNvSpPr>
              <a:spLocks/>
            </p:cNvSpPr>
            <p:nvPr/>
          </p:nvSpPr>
          <p:spPr bwMode="auto">
            <a:xfrm>
              <a:off x="5035" y="2094"/>
              <a:ext cx="64" cy="40"/>
            </a:xfrm>
            <a:custGeom>
              <a:avLst/>
              <a:gdLst/>
              <a:ahLst/>
              <a:cxnLst>
                <a:cxn ang="0">
                  <a:pos x="24" y="0"/>
                </a:cxn>
                <a:cxn ang="0">
                  <a:pos x="64" y="40"/>
                </a:cxn>
                <a:cxn ang="0">
                  <a:pos x="0" y="40"/>
                </a:cxn>
                <a:cxn ang="0">
                  <a:pos x="38" y="29"/>
                </a:cxn>
                <a:cxn ang="0">
                  <a:pos x="24" y="0"/>
                </a:cxn>
              </a:cxnLst>
              <a:rect l="0" t="0" r="r" b="b"/>
              <a:pathLst>
                <a:path w="64" h="40">
                  <a:moveTo>
                    <a:pt x="24" y="0"/>
                  </a:moveTo>
                  <a:lnTo>
                    <a:pt x="64" y="40"/>
                  </a:lnTo>
                  <a:lnTo>
                    <a:pt x="0" y="40"/>
                  </a:lnTo>
                  <a:lnTo>
                    <a:pt x="38" y="29"/>
                  </a:lnTo>
                  <a:lnTo>
                    <a:pt x="24" y="0"/>
                  </a:lnTo>
                  <a:close/>
                </a:path>
              </a:pathLst>
            </a:custGeom>
            <a:solidFill>
              <a:srgbClr val="FFFFFF"/>
            </a:solidFill>
            <a:ln w="9525">
              <a:solidFill>
                <a:srgbClr val="FFFFFF"/>
              </a:solidFill>
              <a:prstDash val="solid"/>
              <a:round/>
              <a:headEnd/>
              <a:tailEnd/>
            </a:ln>
            <a:effectLst/>
          </p:spPr>
          <p:txBody>
            <a:bodyPr/>
            <a:lstStyle/>
            <a:p>
              <a:endParaRPr lang="en-US"/>
            </a:p>
          </p:txBody>
        </p:sp>
      </p:grpSp>
      <p:grpSp>
        <p:nvGrpSpPr>
          <p:cNvPr id="136310" name="Group 118"/>
          <p:cNvGrpSpPr>
            <a:grpSpLocks/>
          </p:cNvGrpSpPr>
          <p:nvPr/>
        </p:nvGrpSpPr>
        <p:grpSpPr bwMode="auto">
          <a:xfrm>
            <a:off x="7285038" y="3090863"/>
            <a:ext cx="209550" cy="138112"/>
            <a:chOff x="4997" y="2068"/>
            <a:chExt cx="132" cy="87"/>
          </a:xfrm>
        </p:grpSpPr>
        <p:sp>
          <p:nvSpPr>
            <p:cNvPr id="136311" name="Freeform 119"/>
            <p:cNvSpPr>
              <a:spLocks/>
            </p:cNvSpPr>
            <p:nvPr/>
          </p:nvSpPr>
          <p:spPr bwMode="auto">
            <a:xfrm>
              <a:off x="5013" y="2084"/>
              <a:ext cx="116" cy="71"/>
            </a:xfrm>
            <a:custGeom>
              <a:avLst/>
              <a:gdLst/>
              <a:ahLst/>
              <a:cxnLst>
                <a:cxn ang="0">
                  <a:pos x="68" y="23"/>
                </a:cxn>
                <a:cxn ang="0">
                  <a:pos x="55" y="29"/>
                </a:cxn>
                <a:cxn ang="0">
                  <a:pos x="96" y="69"/>
                </a:cxn>
                <a:cxn ang="0">
                  <a:pos x="102" y="61"/>
                </a:cxn>
                <a:cxn ang="0">
                  <a:pos x="37" y="61"/>
                </a:cxn>
                <a:cxn ang="0">
                  <a:pos x="41" y="71"/>
                </a:cxn>
                <a:cxn ang="0">
                  <a:pos x="82" y="58"/>
                </a:cxn>
                <a:cxn ang="0">
                  <a:pos x="68" y="23"/>
                </a:cxn>
                <a:cxn ang="0">
                  <a:pos x="41" y="0"/>
                </a:cxn>
                <a:cxn ang="0">
                  <a:pos x="68" y="58"/>
                </a:cxn>
                <a:cxn ang="0">
                  <a:pos x="71" y="50"/>
                </a:cxn>
                <a:cxn ang="0">
                  <a:pos x="0" y="71"/>
                </a:cxn>
                <a:cxn ang="0">
                  <a:pos x="116" y="71"/>
                </a:cxn>
                <a:cxn ang="0">
                  <a:pos x="41" y="0"/>
                </a:cxn>
                <a:cxn ang="0">
                  <a:pos x="68" y="23"/>
                </a:cxn>
              </a:cxnLst>
              <a:rect l="0" t="0" r="r" b="b"/>
              <a:pathLst>
                <a:path w="116" h="71">
                  <a:moveTo>
                    <a:pt x="68" y="23"/>
                  </a:moveTo>
                  <a:lnTo>
                    <a:pt x="55" y="29"/>
                  </a:lnTo>
                  <a:lnTo>
                    <a:pt x="96" y="69"/>
                  </a:lnTo>
                  <a:lnTo>
                    <a:pt x="102" y="61"/>
                  </a:lnTo>
                  <a:lnTo>
                    <a:pt x="37" y="61"/>
                  </a:lnTo>
                  <a:lnTo>
                    <a:pt x="41" y="71"/>
                  </a:lnTo>
                  <a:lnTo>
                    <a:pt x="82" y="58"/>
                  </a:lnTo>
                  <a:lnTo>
                    <a:pt x="68" y="23"/>
                  </a:lnTo>
                  <a:lnTo>
                    <a:pt x="41" y="0"/>
                  </a:lnTo>
                  <a:lnTo>
                    <a:pt x="68" y="58"/>
                  </a:lnTo>
                  <a:lnTo>
                    <a:pt x="71" y="50"/>
                  </a:lnTo>
                  <a:lnTo>
                    <a:pt x="0" y="71"/>
                  </a:lnTo>
                  <a:lnTo>
                    <a:pt x="116" y="71"/>
                  </a:lnTo>
                  <a:lnTo>
                    <a:pt x="41" y="0"/>
                  </a:lnTo>
                  <a:lnTo>
                    <a:pt x="68" y="23"/>
                  </a:lnTo>
                  <a:close/>
                </a:path>
              </a:pathLst>
            </a:custGeom>
            <a:solidFill>
              <a:srgbClr val="000000"/>
            </a:solidFill>
            <a:ln w="9525">
              <a:noFill/>
              <a:round/>
              <a:headEnd/>
              <a:tailEnd/>
            </a:ln>
            <a:effectLst/>
          </p:spPr>
          <p:txBody>
            <a:bodyPr/>
            <a:lstStyle/>
            <a:p>
              <a:endParaRPr lang="en-US"/>
            </a:p>
          </p:txBody>
        </p:sp>
        <p:sp>
          <p:nvSpPr>
            <p:cNvPr id="136312" name="Freeform 120"/>
            <p:cNvSpPr>
              <a:spLocks/>
            </p:cNvSpPr>
            <p:nvPr/>
          </p:nvSpPr>
          <p:spPr bwMode="auto">
            <a:xfrm>
              <a:off x="4997" y="2068"/>
              <a:ext cx="116" cy="71"/>
            </a:xfrm>
            <a:custGeom>
              <a:avLst/>
              <a:gdLst/>
              <a:ahLst/>
              <a:cxnLst>
                <a:cxn ang="0">
                  <a:pos x="68" y="23"/>
                </a:cxn>
                <a:cxn ang="0">
                  <a:pos x="55" y="29"/>
                </a:cxn>
                <a:cxn ang="0">
                  <a:pos x="96" y="69"/>
                </a:cxn>
                <a:cxn ang="0">
                  <a:pos x="102" y="61"/>
                </a:cxn>
                <a:cxn ang="0">
                  <a:pos x="37" y="61"/>
                </a:cxn>
                <a:cxn ang="0">
                  <a:pos x="41" y="71"/>
                </a:cxn>
                <a:cxn ang="0">
                  <a:pos x="82" y="58"/>
                </a:cxn>
                <a:cxn ang="0">
                  <a:pos x="68" y="23"/>
                </a:cxn>
                <a:cxn ang="0">
                  <a:pos x="41" y="0"/>
                </a:cxn>
                <a:cxn ang="0">
                  <a:pos x="68" y="58"/>
                </a:cxn>
                <a:cxn ang="0">
                  <a:pos x="71" y="50"/>
                </a:cxn>
                <a:cxn ang="0">
                  <a:pos x="0" y="71"/>
                </a:cxn>
                <a:cxn ang="0">
                  <a:pos x="116" y="71"/>
                </a:cxn>
                <a:cxn ang="0">
                  <a:pos x="41" y="0"/>
                </a:cxn>
                <a:cxn ang="0">
                  <a:pos x="68" y="23"/>
                </a:cxn>
              </a:cxnLst>
              <a:rect l="0" t="0" r="r" b="b"/>
              <a:pathLst>
                <a:path w="116" h="71">
                  <a:moveTo>
                    <a:pt x="68" y="23"/>
                  </a:moveTo>
                  <a:lnTo>
                    <a:pt x="55" y="29"/>
                  </a:lnTo>
                  <a:lnTo>
                    <a:pt x="96" y="69"/>
                  </a:lnTo>
                  <a:lnTo>
                    <a:pt x="102" y="61"/>
                  </a:lnTo>
                  <a:lnTo>
                    <a:pt x="37" y="61"/>
                  </a:lnTo>
                  <a:lnTo>
                    <a:pt x="41" y="71"/>
                  </a:lnTo>
                  <a:lnTo>
                    <a:pt x="82" y="58"/>
                  </a:lnTo>
                  <a:lnTo>
                    <a:pt x="68" y="23"/>
                  </a:lnTo>
                  <a:lnTo>
                    <a:pt x="41" y="0"/>
                  </a:lnTo>
                  <a:lnTo>
                    <a:pt x="68" y="58"/>
                  </a:lnTo>
                  <a:lnTo>
                    <a:pt x="71" y="50"/>
                  </a:lnTo>
                  <a:lnTo>
                    <a:pt x="0" y="71"/>
                  </a:lnTo>
                  <a:lnTo>
                    <a:pt x="116" y="71"/>
                  </a:lnTo>
                  <a:lnTo>
                    <a:pt x="41" y="0"/>
                  </a:lnTo>
                  <a:lnTo>
                    <a:pt x="68" y="23"/>
                  </a:lnTo>
                  <a:close/>
                </a:path>
              </a:pathLst>
            </a:custGeom>
            <a:solidFill>
              <a:srgbClr val="00CCCC"/>
            </a:solidFill>
            <a:ln w="9525">
              <a:solidFill>
                <a:srgbClr val="00CCCC"/>
              </a:solidFill>
              <a:prstDash val="solid"/>
              <a:round/>
              <a:headEnd/>
              <a:tailEnd/>
            </a:ln>
            <a:effectLst/>
          </p:spPr>
          <p:txBody>
            <a:bodyPr/>
            <a:lstStyle/>
            <a:p>
              <a:endParaRPr lang="en-US"/>
            </a:p>
          </p:txBody>
        </p:sp>
      </p:grpSp>
      <p:sp>
        <p:nvSpPr>
          <p:cNvPr id="136313" name="Rectangle 121"/>
          <p:cNvSpPr>
            <a:spLocks noChangeArrowheads="1"/>
          </p:cNvSpPr>
          <p:nvPr/>
        </p:nvSpPr>
        <p:spPr bwMode="auto">
          <a:xfrm>
            <a:off x="7896225" y="3549650"/>
            <a:ext cx="30163" cy="800100"/>
          </a:xfrm>
          <a:prstGeom prst="rect">
            <a:avLst/>
          </a:prstGeom>
          <a:solidFill>
            <a:srgbClr val="000000"/>
          </a:solidFill>
          <a:ln w="9525">
            <a:noFill/>
            <a:miter lim="800000"/>
            <a:headEnd/>
            <a:tailEnd/>
          </a:ln>
          <a:effectLst/>
        </p:spPr>
        <p:txBody>
          <a:bodyPr/>
          <a:lstStyle/>
          <a:p>
            <a:endParaRPr lang="en-US"/>
          </a:p>
        </p:txBody>
      </p:sp>
      <p:sp>
        <p:nvSpPr>
          <p:cNvPr id="136314" name="Rectangle 122"/>
          <p:cNvSpPr>
            <a:spLocks noChangeArrowheads="1"/>
          </p:cNvSpPr>
          <p:nvPr/>
        </p:nvSpPr>
        <p:spPr bwMode="auto">
          <a:xfrm>
            <a:off x="7875588" y="3529013"/>
            <a:ext cx="22225" cy="792162"/>
          </a:xfrm>
          <a:prstGeom prst="rect">
            <a:avLst/>
          </a:prstGeom>
          <a:solidFill>
            <a:srgbClr val="00CCCC"/>
          </a:solidFill>
          <a:ln w="9525">
            <a:solidFill>
              <a:srgbClr val="00CCCC"/>
            </a:solidFill>
            <a:miter lim="800000"/>
            <a:headEnd/>
            <a:tailEnd/>
          </a:ln>
          <a:effectLst/>
        </p:spPr>
        <p:txBody>
          <a:bodyPr/>
          <a:lstStyle/>
          <a:p>
            <a:endParaRPr lang="en-US"/>
          </a:p>
        </p:txBody>
      </p:sp>
      <p:grpSp>
        <p:nvGrpSpPr>
          <p:cNvPr id="136315" name="Group 123"/>
          <p:cNvGrpSpPr>
            <a:grpSpLocks/>
          </p:cNvGrpSpPr>
          <p:nvPr/>
        </p:nvGrpSpPr>
        <p:grpSpPr bwMode="auto">
          <a:xfrm>
            <a:off x="7835900" y="4246563"/>
            <a:ext cx="117475" cy="98425"/>
            <a:chOff x="5344" y="2796"/>
            <a:chExt cx="74" cy="62"/>
          </a:xfrm>
        </p:grpSpPr>
        <p:sp>
          <p:nvSpPr>
            <p:cNvPr id="136316" name="Freeform 124"/>
            <p:cNvSpPr>
              <a:spLocks/>
            </p:cNvSpPr>
            <p:nvPr/>
          </p:nvSpPr>
          <p:spPr bwMode="auto">
            <a:xfrm>
              <a:off x="5360" y="2812"/>
              <a:ext cx="58" cy="46"/>
            </a:xfrm>
            <a:custGeom>
              <a:avLst/>
              <a:gdLst/>
              <a:ahLst/>
              <a:cxnLst>
                <a:cxn ang="0">
                  <a:pos x="58" y="0"/>
                </a:cxn>
                <a:cxn ang="0">
                  <a:pos x="30" y="46"/>
                </a:cxn>
                <a:cxn ang="0">
                  <a:pos x="0" y="0"/>
                </a:cxn>
                <a:cxn ang="0">
                  <a:pos x="30" y="22"/>
                </a:cxn>
                <a:cxn ang="0">
                  <a:pos x="58" y="0"/>
                </a:cxn>
              </a:cxnLst>
              <a:rect l="0" t="0" r="r" b="b"/>
              <a:pathLst>
                <a:path w="58" h="46">
                  <a:moveTo>
                    <a:pt x="58" y="0"/>
                  </a:moveTo>
                  <a:lnTo>
                    <a:pt x="30" y="46"/>
                  </a:lnTo>
                  <a:lnTo>
                    <a:pt x="0" y="0"/>
                  </a:lnTo>
                  <a:lnTo>
                    <a:pt x="30" y="22"/>
                  </a:lnTo>
                  <a:lnTo>
                    <a:pt x="58" y="0"/>
                  </a:lnTo>
                  <a:close/>
                </a:path>
              </a:pathLst>
            </a:custGeom>
            <a:solidFill>
              <a:srgbClr val="000000"/>
            </a:solidFill>
            <a:ln w="9525">
              <a:noFill/>
              <a:round/>
              <a:headEnd/>
              <a:tailEnd/>
            </a:ln>
            <a:effectLst/>
          </p:spPr>
          <p:txBody>
            <a:bodyPr/>
            <a:lstStyle/>
            <a:p>
              <a:endParaRPr lang="en-US"/>
            </a:p>
          </p:txBody>
        </p:sp>
        <p:sp>
          <p:nvSpPr>
            <p:cNvPr id="136317" name="Freeform 125"/>
            <p:cNvSpPr>
              <a:spLocks/>
            </p:cNvSpPr>
            <p:nvPr/>
          </p:nvSpPr>
          <p:spPr bwMode="auto">
            <a:xfrm>
              <a:off x="5344" y="2796"/>
              <a:ext cx="58" cy="46"/>
            </a:xfrm>
            <a:custGeom>
              <a:avLst/>
              <a:gdLst/>
              <a:ahLst/>
              <a:cxnLst>
                <a:cxn ang="0">
                  <a:pos x="58" y="0"/>
                </a:cxn>
                <a:cxn ang="0">
                  <a:pos x="30" y="46"/>
                </a:cxn>
                <a:cxn ang="0">
                  <a:pos x="0" y="0"/>
                </a:cxn>
                <a:cxn ang="0">
                  <a:pos x="30" y="22"/>
                </a:cxn>
                <a:cxn ang="0">
                  <a:pos x="58" y="0"/>
                </a:cxn>
              </a:cxnLst>
              <a:rect l="0" t="0" r="r" b="b"/>
              <a:pathLst>
                <a:path w="58" h="46">
                  <a:moveTo>
                    <a:pt x="58" y="0"/>
                  </a:moveTo>
                  <a:lnTo>
                    <a:pt x="30" y="46"/>
                  </a:lnTo>
                  <a:lnTo>
                    <a:pt x="0" y="0"/>
                  </a:lnTo>
                  <a:lnTo>
                    <a:pt x="30" y="22"/>
                  </a:lnTo>
                  <a:lnTo>
                    <a:pt x="58" y="0"/>
                  </a:lnTo>
                  <a:close/>
                </a:path>
              </a:pathLst>
            </a:custGeom>
            <a:solidFill>
              <a:srgbClr val="FFFFFF"/>
            </a:solidFill>
            <a:ln w="9525">
              <a:solidFill>
                <a:srgbClr val="FFFFFF"/>
              </a:solidFill>
              <a:prstDash val="solid"/>
              <a:round/>
              <a:headEnd/>
              <a:tailEnd/>
            </a:ln>
            <a:effectLst/>
          </p:spPr>
          <p:txBody>
            <a:bodyPr/>
            <a:lstStyle/>
            <a:p>
              <a:endParaRPr lang="en-US"/>
            </a:p>
          </p:txBody>
        </p:sp>
      </p:grpSp>
      <p:grpSp>
        <p:nvGrpSpPr>
          <p:cNvPr id="136318" name="Group 126"/>
          <p:cNvGrpSpPr>
            <a:grpSpLocks/>
          </p:cNvGrpSpPr>
          <p:nvPr/>
        </p:nvGrpSpPr>
        <p:grpSpPr bwMode="auto">
          <a:xfrm>
            <a:off x="7799388" y="4210050"/>
            <a:ext cx="185737" cy="150813"/>
            <a:chOff x="5321" y="2773"/>
            <a:chExt cx="117" cy="95"/>
          </a:xfrm>
        </p:grpSpPr>
        <p:sp>
          <p:nvSpPr>
            <p:cNvPr id="136319" name="Freeform 127"/>
            <p:cNvSpPr>
              <a:spLocks/>
            </p:cNvSpPr>
            <p:nvPr/>
          </p:nvSpPr>
          <p:spPr bwMode="auto">
            <a:xfrm>
              <a:off x="5337" y="2789"/>
              <a:ext cx="101" cy="79"/>
            </a:xfrm>
            <a:custGeom>
              <a:avLst/>
              <a:gdLst/>
              <a:ahLst/>
              <a:cxnLst>
                <a:cxn ang="0">
                  <a:pos x="84" y="26"/>
                </a:cxn>
                <a:cxn ang="0">
                  <a:pos x="74" y="21"/>
                </a:cxn>
                <a:cxn ang="0">
                  <a:pos x="47" y="66"/>
                </a:cxn>
                <a:cxn ang="0">
                  <a:pos x="61" y="66"/>
                </a:cxn>
                <a:cxn ang="0">
                  <a:pos x="31" y="21"/>
                </a:cxn>
                <a:cxn ang="0">
                  <a:pos x="20" y="26"/>
                </a:cxn>
                <a:cxn ang="0">
                  <a:pos x="54" y="50"/>
                </a:cxn>
                <a:cxn ang="0">
                  <a:pos x="84" y="26"/>
                </a:cxn>
                <a:cxn ang="0">
                  <a:pos x="101" y="0"/>
                </a:cxn>
                <a:cxn ang="0">
                  <a:pos x="51" y="42"/>
                </a:cxn>
                <a:cxn ang="0">
                  <a:pos x="58" y="42"/>
                </a:cxn>
                <a:cxn ang="0">
                  <a:pos x="0" y="0"/>
                </a:cxn>
                <a:cxn ang="0">
                  <a:pos x="54" y="79"/>
                </a:cxn>
                <a:cxn ang="0">
                  <a:pos x="101" y="0"/>
                </a:cxn>
                <a:cxn ang="0">
                  <a:pos x="84" y="26"/>
                </a:cxn>
              </a:cxnLst>
              <a:rect l="0" t="0" r="r" b="b"/>
              <a:pathLst>
                <a:path w="101" h="79">
                  <a:moveTo>
                    <a:pt x="84" y="26"/>
                  </a:moveTo>
                  <a:lnTo>
                    <a:pt x="74" y="21"/>
                  </a:lnTo>
                  <a:lnTo>
                    <a:pt x="47" y="66"/>
                  </a:lnTo>
                  <a:lnTo>
                    <a:pt x="61" y="66"/>
                  </a:lnTo>
                  <a:lnTo>
                    <a:pt x="31" y="21"/>
                  </a:lnTo>
                  <a:lnTo>
                    <a:pt x="20" y="26"/>
                  </a:lnTo>
                  <a:lnTo>
                    <a:pt x="54" y="50"/>
                  </a:lnTo>
                  <a:lnTo>
                    <a:pt x="84" y="26"/>
                  </a:lnTo>
                  <a:lnTo>
                    <a:pt x="101" y="0"/>
                  </a:lnTo>
                  <a:lnTo>
                    <a:pt x="51" y="42"/>
                  </a:lnTo>
                  <a:lnTo>
                    <a:pt x="58" y="42"/>
                  </a:lnTo>
                  <a:lnTo>
                    <a:pt x="0" y="0"/>
                  </a:lnTo>
                  <a:lnTo>
                    <a:pt x="54" y="79"/>
                  </a:lnTo>
                  <a:lnTo>
                    <a:pt x="101" y="0"/>
                  </a:lnTo>
                  <a:lnTo>
                    <a:pt x="84" y="26"/>
                  </a:lnTo>
                  <a:close/>
                </a:path>
              </a:pathLst>
            </a:custGeom>
            <a:solidFill>
              <a:srgbClr val="000000"/>
            </a:solidFill>
            <a:ln w="9525">
              <a:noFill/>
              <a:round/>
              <a:headEnd/>
              <a:tailEnd/>
            </a:ln>
            <a:effectLst/>
          </p:spPr>
          <p:txBody>
            <a:bodyPr/>
            <a:lstStyle/>
            <a:p>
              <a:endParaRPr lang="en-US"/>
            </a:p>
          </p:txBody>
        </p:sp>
        <p:sp>
          <p:nvSpPr>
            <p:cNvPr id="136320" name="Freeform 128"/>
            <p:cNvSpPr>
              <a:spLocks/>
            </p:cNvSpPr>
            <p:nvPr/>
          </p:nvSpPr>
          <p:spPr bwMode="auto">
            <a:xfrm>
              <a:off x="5321" y="2773"/>
              <a:ext cx="101" cy="79"/>
            </a:xfrm>
            <a:custGeom>
              <a:avLst/>
              <a:gdLst/>
              <a:ahLst/>
              <a:cxnLst>
                <a:cxn ang="0">
                  <a:pos x="84" y="26"/>
                </a:cxn>
                <a:cxn ang="0">
                  <a:pos x="74" y="21"/>
                </a:cxn>
                <a:cxn ang="0">
                  <a:pos x="47" y="66"/>
                </a:cxn>
                <a:cxn ang="0">
                  <a:pos x="61" y="66"/>
                </a:cxn>
                <a:cxn ang="0">
                  <a:pos x="31" y="21"/>
                </a:cxn>
                <a:cxn ang="0">
                  <a:pos x="20" y="26"/>
                </a:cxn>
                <a:cxn ang="0">
                  <a:pos x="54" y="50"/>
                </a:cxn>
                <a:cxn ang="0">
                  <a:pos x="84" y="26"/>
                </a:cxn>
                <a:cxn ang="0">
                  <a:pos x="101" y="0"/>
                </a:cxn>
                <a:cxn ang="0">
                  <a:pos x="51" y="42"/>
                </a:cxn>
                <a:cxn ang="0">
                  <a:pos x="58" y="42"/>
                </a:cxn>
                <a:cxn ang="0">
                  <a:pos x="0" y="0"/>
                </a:cxn>
                <a:cxn ang="0">
                  <a:pos x="54" y="79"/>
                </a:cxn>
                <a:cxn ang="0">
                  <a:pos x="101" y="0"/>
                </a:cxn>
                <a:cxn ang="0">
                  <a:pos x="84" y="26"/>
                </a:cxn>
              </a:cxnLst>
              <a:rect l="0" t="0" r="r" b="b"/>
              <a:pathLst>
                <a:path w="101" h="79">
                  <a:moveTo>
                    <a:pt x="84" y="26"/>
                  </a:moveTo>
                  <a:lnTo>
                    <a:pt x="74" y="21"/>
                  </a:lnTo>
                  <a:lnTo>
                    <a:pt x="47" y="66"/>
                  </a:lnTo>
                  <a:lnTo>
                    <a:pt x="61" y="66"/>
                  </a:lnTo>
                  <a:lnTo>
                    <a:pt x="31" y="21"/>
                  </a:lnTo>
                  <a:lnTo>
                    <a:pt x="20" y="26"/>
                  </a:lnTo>
                  <a:lnTo>
                    <a:pt x="54" y="50"/>
                  </a:lnTo>
                  <a:lnTo>
                    <a:pt x="84" y="26"/>
                  </a:lnTo>
                  <a:lnTo>
                    <a:pt x="101" y="0"/>
                  </a:lnTo>
                  <a:lnTo>
                    <a:pt x="51" y="42"/>
                  </a:lnTo>
                  <a:lnTo>
                    <a:pt x="58" y="42"/>
                  </a:lnTo>
                  <a:lnTo>
                    <a:pt x="0" y="0"/>
                  </a:lnTo>
                  <a:lnTo>
                    <a:pt x="54" y="79"/>
                  </a:lnTo>
                  <a:lnTo>
                    <a:pt x="101" y="0"/>
                  </a:lnTo>
                  <a:lnTo>
                    <a:pt x="84" y="26"/>
                  </a:lnTo>
                  <a:close/>
                </a:path>
              </a:pathLst>
            </a:custGeom>
            <a:solidFill>
              <a:srgbClr val="FFFFFF"/>
            </a:solidFill>
            <a:ln w="9525">
              <a:solidFill>
                <a:srgbClr val="00CCCC"/>
              </a:solidFill>
              <a:prstDash val="solid"/>
              <a:round/>
              <a:headEnd/>
              <a:tailEnd/>
            </a:ln>
            <a:effectLst/>
          </p:spPr>
          <p:txBody>
            <a:bodyPr/>
            <a:lstStyle/>
            <a:p>
              <a:endParaRPr lang="en-US"/>
            </a:p>
          </p:txBody>
        </p:sp>
      </p:grpSp>
      <p:grpSp>
        <p:nvGrpSpPr>
          <p:cNvPr id="136321" name="Group 129"/>
          <p:cNvGrpSpPr>
            <a:grpSpLocks/>
          </p:cNvGrpSpPr>
          <p:nvPr/>
        </p:nvGrpSpPr>
        <p:grpSpPr bwMode="auto">
          <a:xfrm>
            <a:off x="681038" y="3297238"/>
            <a:ext cx="1449387" cy="2767012"/>
            <a:chOff x="837" y="2198"/>
            <a:chExt cx="913" cy="1743"/>
          </a:xfrm>
        </p:grpSpPr>
        <p:sp>
          <p:nvSpPr>
            <p:cNvPr id="136322" name="Freeform 130"/>
            <p:cNvSpPr>
              <a:spLocks/>
            </p:cNvSpPr>
            <p:nvPr/>
          </p:nvSpPr>
          <p:spPr bwMode="auto">
            <a:xfrm>
              <a:off x="853" y="2214"/>
              <a:ext cx="897" cy="1727"/>
            </a:xfrm>
            <a:custGeom>
              <a:avLst/>
              <a:gdLst/>
              <a:ahLst/>
              <a:cxnLst>
                <a:cxn ang="0">
                  <a:pos x="753" y="3"/>
                </a:cxn>
                <a:cxn ang="0">
                  <a:pos x="570" y="8"/>
                </a:cxn>
                <a:cxn ang="0">
                  <a:pos x="473" y="8"/>
                </a:cxn>
                <a:cxn ang="0">
                  <a:pos x="384" y="3"/>
                </a:cxn>
                <a:cxn ang="0">
                  <a:pos x="256" y="3"/>
                </a:cxn>
                <a:cxn ang="0">
                  <a:pos x="226" y="11"/>
                </a:cxn>
                <a:cxn ang="0">
                  <a:pos x="182" y="18"/>
                </a:cxn>
                <a:cxn ang="0">
                  <a:pos x="108" y="48"/>
                </a:cxn>
                <a:cxn ang="0">
                  <a:pos x="67" y="85"/>
                </a:cxn>
                <a:cxn ang="0">
                  <a:pos x="37" y="130"/>
                </a:cxn>
                <a:cxn ang="0">
                  <a:pos x="24" y="165"/>
                </a:cxn>
                <a:cxn ang="0">
                  <a:pos x="16" y="197"/>
                </a:cxn>
                <a:cxn ang="0">
                  <a:pos x="10" y="229"/>
                </a:cxn>
                <a:cxn ang="0">
                  <a:pos x="4" y="285"/>
                </a:cxn>
                <a:cxn ang="0">
                  <a:pos x="4" y="452"/>
                </a:cxn>
                <a:cxn ang="0">
                  <a:pos x="4" y="907"/>
                </a:cxn>
                <a:cxn ang="0">
                  <a:pos x="10" y="1051"/>
                </a:cxn>
                <a:cxn ang="0">
                  <a:pos x="16" y="1261"/>
                </a:cxn>
                <a:cxn ang="0">
                  <a:pos x="24" y="1389"/>
                </a:cxn>
                <a:cxn ang="0">
                  <a:pos x="30" y="1458"/>
                </a:cxn>
                <a:cxn ang="0">
                  <a:pos x="54" y="1567"/>
                </a:cxn>
                <a:cxn ang="0">
                  <a:pos x="77" y="1615"/>
                </a:cxn>
                <a:cxn ang="0">
                  <a:pos x="128" y="1665"/>
                </a:cxn>
                <a:cxn ang="0">
                  <a:pos x="162" y="1684"/>
                </a:cxn>
                <a:cxn ang="0">
                  <a:pos x="246" y="1700"/>
                </a:cxn>
                <a:cxn ang="0">
                  <a:pos x="317" y="1705"/>
                </a:cxn>
                <a:cxn ang="0">
                  <a:pos x="388" y="1711"/>
                </a:cxn>
                <a:cxn ang="0">
                  <a:pos x="445" y="1716"/>
                </a:cxn>
                <a:cxn ang="0">
                  <a:pos x="519" y="1721"/>
                </a:cxn>
                <a:cxn ang="0">
                  <a:pos x="674" y="1727"/>
                </a:cxn>
                <a:cxn ang="0">
                  <a:pos x="789" y="1721"/>
                </a:cxn>
                <a:cxn ang="0">
                  <a:pos x="802" y="1708"/>
                </a:cxn>
                <a:cxn ang="0">
                  <a:pos x="688" y="1713"/>
                </a:cxn>
                <a:cxn ang="0">
                  <a:pos x="530" y="1713"/>
                </a:cxn>
                <a:cxn ang="0">
                  <a:pos x="459" y="1708"/>
                </a:cxn>
                <a:cxn ang="0">
                  <a:pos x="402" y="1703"/>
                </a:cxn>
                <a:cxn ang="0">
                  <a:pos x="327" y="1697"/>
                </a:cxn>
                <a:cxn ang="0">
                  <a:pos x="260" y="1692"/>
                </a:cxn>
                <a:cxn ang="0">
                  <a:pos x="215" y="1687"/>
                </a:cxn>
                <a:cxn ang="0">
                  <a:pos x="142" y="1660"/>
                </a:cxn>
                <a:cxn ang="0">
                  <a:pos x="95" y="1617"/>
                </a:cxn>
                <a:cxn ang="0">
                  <a:pos x="75" y="1575"/>
                </a:cxn>
                <a:cxn ang="0">
                  <a:pos x="57" y="1522"/>
                </a:cxn>
                <a:cxn ang="0">
                  <a:pos x="41" y="1407"/>
                </a:cxn>
                <a:cxn ang="0">
                  <a:pos x="34" y="1280"/>
                </a:cxn>
                <a:cxn ang="0">
                  <a:pos x="27" y="1072"/>
                </a:cxn>
                <a:cxn ang="0">
                  <a:pos x="20" y="928"/>
                </a:cxn>
                <a:cxn ang="0">
                  <a:pos x="14" y="468"/>
                </a:cxn>
                <a:cxn ang="0">
                  <a:pos x="14" y="295"/>
                </a:cxn>
                <a:cxn ang="0">
                  <a:pos x="20" y="237"/>
                </a:cxn>
                <a:cxn ang="0">
                  <a:pos x="27" y="205"/>
                </a:cxn>
                <a:cxn ang="0">
                  <a:pos x="34" y="173"/>
                </a:cxn>
                <a:cxn ang="0">
                  <a:pos x="47" y="144"/>
                </a:cxn>
                <a:cxn ang="0">
                  <a:pos x="75" y="96"/>
                </a:cxn>
                <a:cxn ang="0">
                  <a:pos x="114" y="58"/>
                </a:cxn>
                <a:cxn ang="0">
                  <a:pos x="182" y="29"/>
                </a:cxn>
                <a:cxn ang="0">
                  <a:pos x="229" y="21"/>
                </a:cxn>
                <a:cxn ang="0">
                  <a:pos x="266" y="13"/>
                </a:cxn>
                <a:cxn ang="0">
                  <a:pos x="414" y="13"/>
                </a:cxn>
                <a:cxn ang="0">
                  <a:pos x="506" y="18"/>
                </a:cxn>
                <a:cxn ang="0">
                  <a:pos x="633" y="18"/>
                </a:cxn>
                <a:cxn ang="0">
                  <a:pos x="840" y="13"/>
                </a:cxn>
              </a:cxnLst>
              <a:rect l="0" t="0" r="r" b="b"/>
              <a:pathLst>
                <a:path w="897" h="1727">
                  <a:moveTo>
                    <a:pt x="897" y="0"/>
                  </a:moveTo>
                  <a:lnTo>
                    <a:pt x="850" y="0"/>
                  </a:lnTo>
                  <a:lnTo>
                    <a:pt x="840" y="3"/>
                  </a:lnTo>
                  <a:lnTo>
                    <a:pt x="753" y="3"/>
                  </a:lnTo>
                  <a:lnTo>
                    <a:pt x="742" y="5"/>
                  </a:lnTo>
                  <a:lnTo>
                    <a:pt x="644" y="5"/>
                  </a:lnTo>
                  <a:lnTo>
                    <a:pt x="633" y="8"/>
                  </a:lnTo>
                  <a:lnTo>
                    <a:pt x="570" y="8"/>
                  </a:lnTo>
                  <a:lnTo>
                    <a:pt x="560" y="11"/>
                  </a:lnTo>
                  <a:lnTo>
                    <a:pt x="516" y="11"/>
                  </a:lnTo>
                  <a:lnTo>
                    <a:pt x="506" y="8"/>
                  </a:lnTo>
                  <a:lnTo>
                    <a:pt x="473" y="8"/>
                  </a:lnTo>
                  <a:lnTo>
                    <a:pt x="459" y="5"/>
                  </a:lnTo>
                  <a:lnTo>
                    <a:pt x="428" y="5"/>
                  </a:lnTo>
                  <a:lnTo>
                    <a:pt x="414" y="3"/>
                  </a:lnTo>
                  <a:lnTo>
                    <a:pt x="384" y="3"/>
                  </a:lnTo>
                  <a:lnTo>
                    <a:pt x="374" y="0"/>
                  </a:lnTo>
                  <a:lnTo>
                    <a:pt x="276" y="0"/>
                  </a:lnTo>
                  <a:lnTo>
                    <a:pt x="266" y="3"/>
                  </a:lnTo>
                  <a:lnTo>
                    <a:pt x="256" y="3"/>
                  </a:lnTo>
                  <a:lnTo>
                    <a:pt x="250" y="5"/>
                  </a:lnTo>
                  <a:lnTo>
                    <a:pt x="239" y="5"/>
                  </a:lnTo>
                  <a:lnTo>
                    <a:pt x="223" y="11"/>
                  </a:lnTo>
                  <a:lnTo>
                    <a:pt x="226" y="11"/>
                  </a:lnTo>
                  <a:lnTo>
                    <a:pt x="209" y="11"/>
                  </a:lnTo>
                  <a:lnTo>
                    <a:pt x="203" y="13"/>
                  </a:lnTo>
                  <a:lnTo>
                    <a:pt x="195" y="13"/>
                  </a:lnTo>
                  <a:lnTo>
                    <a:pt x="182" y="18"/>
                  </a:lnTo>
                  <a:lnTo>
                    <a:pt x="175" y="18"/>
                  </a:lnTo>
                  <a:lnTo>
                    <a:pt x="124" y="37"/>
                  </a:lnTo>
                  <a:lnTo>
                    <a:pt x="114" y="45"/>
                  </a:lnTo>
                  <a:lnTo>
                    <a:pt x="108" y="48"/>
                  </a:lnTo>
                  <a:lnTo>
                    <a:pt x="85" y="66"/>
                  </a:lnTo>
                  <a:lnTo>
                    <a:pt x="85" y="72"/>
                  </a:lnTo>
                  <a:lnTo>
                    <a:pt x="77" y="74"/>
                  </a:lnTo>
                  <a:lnTo>
                    <a:pt x="67" y="85"/>
                  </a:lnTo>
                  <a:lnTo>
                    <a:pt x="61" y="90"/>
                  </a:lnTo>
                  <a:lnTo>
                    <a:pt x="44" y="117"/>
                  </a:lnTo>
                  <a:lnTo>
                    <a:pt x="41" y="125"/>
                  </a:lnTo>
                  <a:lnTo>
                    <a:pt x="37" y="130"/>
                  </a:lnTo>
                  <a:lnTo>
                    <a:pt x="34" y="138"/>
                  </a:lnTo>
                  <a:lnTo>
                    <a:pt x="30" y="146"/>
                  </a:lnTo>
                  <a:lnTo>
                    <a:pt x="30" y="152"/>
                  </a:lnTo>
                  <a:lnTo>
                    <a:pt x="24" y="165"/>
                  </a:lnTo>
                  <a:lnTo>
                    <a:pt x="20" y="173"/>
                  </a:lnTo>
                  <a:lnTo>
                    <a:pt x="20" y="181"/>
                  </a:lnTo>
                  <a:lnTo>
                    <a:pt x="16" y="189"/>
                  </a:lnTo>
                  <a:lnTo>
                    <a:pt x="16" y="197"/>
                  </a:lnTo>
                  <a:lnTo>
                    <a:pt x="14" y="205"/>
                  </a:lnTo>
                  <a:lnTo>
                    <a:pt x="14" y="213"/>
                  </a:lnTo>
                  <a:lnTo>
                    <a:pt x="10" y="221"/>
                  </a:lnTo>
                  <a:lnTo>
                    <a:pt x="10" y="229"/>
                  </a:lnTo>
                  <a:lnTo>
                    <a:pt x="6" y="237"/>
                  </a:lnTo>
                  <a:lnTo>
                    <a:pt x="6" y="247"/>
                  </a:lnTo>
                  <a:lnTo>
                    <a:pt x="4" y="255"/>
                  </a:lnTo>
                  <a:lnTo>
                    <a:pt x="4" y="285"/>
                  </a:lnTo>
                  <a:lnTo>
                    <a:pt x="0" y="295"/>
                  </a:lnTo>
                  <a:lnTo>
                    <a:pt x="0" y="420"/>
                  </a:lnTo>
                  <a:lnTo>
                    <a:pt x="4" y="436"/>
                  </a:lnTo>
                  <a:lnTo>
                    <a:pt x="4" y="452"/>
                  </a:lnTo>
                  <a:lnTo>
                    <a:pt x="0" y="468"/>
                  </a:lnTo>
                  <a:lnTo>
                    <a:pt x="0" y="798"/>
                  </a:lnTo>
                  <a:lnTo>
                    <a:pt x="4" y="819"/>
                  </a:lnTo>
                  <a:lnTo>
                    <a:pt x="4" y="907"/>
                  </a:lnTo>
                  <a:lnTo>
                    <a:pt x="6" y="928"/>
                  </a:lnTo>
                  <a:lnTo>
                    <a:pt x="6" y="990"/>
                  </a:lnTo>
                  <a:lnTo>
                    <a:pt x="10" y="1011"/>
                  </a:lnTo>
                  <a:lnTo>
                    <a:pt x="10" y="1051"/>
                  </a:lnTo>
                  <a:lnTo>
                    <a:pt x="14" y="1072"/>
                  </a:lnTo>
                  <a:lnTo>
                    <a:pt x="14" y="1128"/>
                  </a:lnTo>
                  <a:lnTo>
                    <a:pt x="16" y="1147"/>
                  </a:lnTo>
                  <a:lnTo>
                    <a:pt x="16" y="1261"/>
                  </a:lnTo>
                  <a:lnTo>
                    <a:pt x="20" y="1280"/>
                  </a:lnTo>
                  <a:lnTo>
                    <a:pt x="20" y="1335"/>
                  </a:lnTo>
                  <a:lnTo>
                    <a:pt x="24" y="1354"/>
                  </a:lnTo>
                  <a:lnTo>
                    <a:pt x="24" y="1389"/>
                  </a:lnTo>
                  <a:lnTo>
                    <a:pt x="27" y="1407"/>
                  </a:lnTo>
                  <a:lnTo>
                    <a:pt x="27" y="1423"/>
                  </a:lnTo>
                  <a:lnTo>
                    <a:pt x="30" y="1442"/>
                  </a:lnTo>
                  <a:lnTo>
                    <a:pt x="30" y="1458"/>
                  </a:lnTo>
                  <a:lnTo>
                    <a:pt x="44" y="1522"/>
                  </a:lnTo>
                  <a:lnTo>
                    <a:pt x="47" y="1535"/>
                  </a:lnTo>
                  <a:lnTo>
                    <a:pt x="51" y="1551"/>
                  </a:lnTo>
                  <a:lnTo>
                    <a:pt x="54" y="1567"/>
                  </a:lnTo>
                  <a:lnTo>
                    <a:pt x="61" y="1580"/>
                  </a:lnTo>
                  <a:lnTo>
                    <a:pt x="65" y="1591"/>
                  </a:lnTo>
                  <a:lnTo>
                    <a:pt x="71" y="1604"/>
                  </a:lnTo>
                  <a:lnTo>
                    <a:pt x="77" y="1615"/>
                  </a:lnTo>
                  <a:lnTo>
                    <a:pt x="81" y="1623"/>
                  </a:lnTo>
                  <a:lnTo>
                    <a:pt x="101" y="1647"/>
                  </a:lnTo>
                  <a:lnTo>
                    <a:pt x="118" y="1660"/>
                  </a:lnTo>
                  <a:lnTo>
                    <a:pt x="128" y="1665"/>
                  </a:lnTo>
                  <a:lnTo>
                    <a:pt x="134" y="1671"/>
                  </a:lnTo>
                  <a:lnTo>
                    <a:pt x="144" y="1676"/>
                  </a:lnTo>
                  <a:lnTo>
                    <a:pt x="152" y="1679"/>
                  </a:lnTo>
                  <a:lnTo>
                    <a:pt x="162" y="1684"/>
                  </a:lnTo>
                  <a:lnTo>
                    <a:pt x="215" y="1697"/>
                  </a:lnTo>
                  <a:lnTo>
                    <a:pt x="226" y="1697"/>
                  </a:lnTo>
                  <a:lnTo>
                    <a:pt x="236" y="1700"/>
                  </a:lnTo>
                  <a:lnTo>
                    <a:pt x="246" y="1700"/>
                  </a:lnTo>
                  <a:lnTo>
                    <a:pt x="260" y="1703"/>
                  </a:lnTo>
                  <a:lnTo>
                    <a:pt x="270" y="1703"/>
                  </a:lnTo>
                  <a:lnTo>
                    <a:pt x="284" y="1705"/>
                  </a:lnTo>
                  <a:lnTo>
                    <a:pt x="317" y="1705"/>
                  </a:lnTo>
                  <a:lnTo>
                    <a:pt x="327" y="1708"/>
                  </a:lnTo>
                  <a:lnTo>
                    <a:pt x="351" y="1708"/>
                  </a:lnTo>
                  <a:lnTo>
                    <a:pt x="364" y="1711"/>
                  </a:lnTo>
                  <a:lnTo>
                    <a:pt x="388" y="1711"/>
                  </a:lnTo>
                  <a:lnTo>
                    <a:pt x="402" y="1713"/>
                  </a:lnTo>
                  <a:lnTo>
                    <a:pt x="412" y="1713"/>
                  </a:lnTo>
                  <a:lnTo>
                    <a:pt x="424" y="1716"/>
                  </a:lnTo>
                  <a:lnTo>
                    <a:pt x="445" y="1716"/>
                  </a:lnTo>
                  <a:lnTo>
                    <a:pt x="459" y="1719"/>
                  </a:lnTo>
                  <a:lnTo>
                    <a:pt x="469" y="1719"/>
                  </a:lnTo>
                  <a:lnTo>
                    <a:pt x="483" y="1721"/>
                  </a:lnTo>
                  <a:lnTo>
                    <a:pt x="519" y="1721"/>
                  </a:lnTo>
                  <a:lnTo>
                    <a:pt x="530" y="1724"/>
                  </a:lnTo>
                  <a:lnTo>
                    <a:pt x="580" y="1724"/>
                  </a:lnTo>
                  <a:lnTo>
                    <a:pt x="593" y="1727"/>
                  </a:lnTo>
                  <a:lnTo>
                    <a:pt x="674" y="1727"/>
                  </a:lnTo>
                  <a:lnTo>
                    <a:pt x="688" y="1724"/>
                  </a:lnTo>
                  <a:lnTo>
                    <a:pt x="745" y="1724"/>
                  </a:lnTo>
                  <a:lnTo>
                    <a:pt x="759" y="1721"/>
                  </a:lnTo>
                  <a:lnTo>
                    <a:pt x="789" y="1721"/>
                  </a:lnTo>
                  <a:lnTo>
                    <a:pt x="802" y="1719"/>
                  </a:lnTo>
                  <a:lnTo>
                    <a:pt x="820" y="1719"/>
                  </a:lnTo>
                  <a:lnTo>
                    <a:pt x="820" y="1708"/>
                  </a:lnTo>
                  <a:lnTo>
                    <a:pt x="802" y="1708"/>
                  </a:lnTo>
                  <a:lnTo>
                    <a:pt x="789" y="1711"/>
                  </a:lnTo>
                  <a:lnTo>
                    <a:pt x="759" y="1711"/>
                  </a:lnTo>
                  <a:lnTo>
                    <a:pt x="745" y="1713"/>
                  </a:lnTo>
                  <a:lnTo>
                    <a:pt x="688" y="1713"/>
                  </a:lnTo>
                  <a:lnTo>
                    <a:pt x="674" y="1716"/>
                  </a:lnTo>
                  <a:lnTo>
                    <a:pt x="593" y="1716"/>
                  </a:lnTo>
                  <a:lnTo>
                    <a:pt x="580" y="1713"/>
                  </a:lnTo>
                  <a:lnTo>
                    <a:pt x="530" y="1713"/>
                  </a:lnTo>
                  <a:lnTo>
                    <a:pt x="519" y="1711"/>
                  </a:lnTo>
                  <a:lnTo>
                    <a:pt x="483" y="1711"/>
                  </a:lnTo>
                  <a:lnTo>
                    <a:pt x="469" y="1708"/>
                  </a:lnTo>
                  <a:lnTo>
                    <a:pt x="459" y="1708"/>
                  </a:lnTo>
                  <a:lnTo>
                    <a:pt x="445" y="1705"/>
                  </a:lnTo>
                  <a:lnTo>
                    <a:pt x="424" y="1705"/>
                  </a:lnTo>
                  <a:lnTo>
                    <a:pt x="412" y="1703"/>
                  </a:lnTo>
                  <a:lnTo>
                    <a:pt x="402" y="1703"/>
                  </a:lnTo>
                  <a:lnTo>
                    <a:pt x="388" y="1700"/>
                  </a:lnTo>
                  <a:lnTo>
                    <a:pt x="364" y="1700"/>
                  </a:lnTo>
                  <a:lnTo>
                    <a:pt x="351" y="1697"/>
                  </a:lnTo>
                  <a:lnTo>
                    <a:pt x="327" y="1697"/>
                  </a:lnTo>
                  <a:lnTo>
                    <a:pt x="317" y="1695"/>
                  </a:lnTo>
                  <a:lnTo>
                    <a:pt x="284" y="1695"/>
                  </a:lnTo>
                  <a:lnTo>
                    <a:pt x="270" y="1692"/>
                  </a:lnTo>
                  <a:lnTo>
                    <a:pt x="260" y="1692"/>
                  </a:lnTo>
                  <a:lnTo>
                    <a:pt x="246" y="1689"/>
                  </a:lnTo>
                  <a:lnTo>
                    <a:pt x="236" y="1689"/>
                  </a:lnTo>
                  <a:lnTo>
                    <a:pt x="226" y="1687"/>
                  </a:lnTo>
                  <a:lnTo>
                    <a:pt x="215" y="1687"/>
                  </a:lnTo>
                  <a:lnTo>
                    <a:pt x="169" y="1673"/>
                  </a:lnTo>
                  <a:lnTo>
                    <a:pt x="158" y="1668"/>
                  </a:lnTo>
                  <a:lnTo>
                    <a:pt x="152" y="1665"/>
                  </a:lnTo>
                  <a:lnTo>
                    <a:pt x="142" y="1660"/>
                  </a:lnTo>
                  <a:lnTo>
                    <a:pt x="134" y="1655"/>
                  </a:lnTo>
                  <a:lnTo>
                    <a:pt x="124" y="1649"/>
                  </a:lnTo>
                  <a:lnTo>
                    <a:pt x="114" y="1641"/>
                  </a:lnTo>
                  <a:lnTo>
                    <a:pt x="95" y="1617"/>
                  </a:lnTo>
                  <a:lnTo>
                    <a:pt x="91" y="1610"/>
                  </a:lnTo>
                  <a:lnTo>
                    <a:pt x="85" y="1599"/>
                  </a:lnTo>
                  <a:lnTo>
                    <a:pt x="77" y="1586"/>
                  </a:lnTo>
                  <a:lnTo>
                    <a:pt x="75" y="1575"/>
                  </a:lnTo>
                  <a:lnTo>
                    <a:pt x="67" y="1562"/>
                  </a:lnTo>
                  <a:lnTo>
                    <a:pt x="65" y="1551"/>
                  </a:lnTo>
                  <a:lnTo>
                    <a:pt x="61" y="1535"/>
                  </a:lnTo>
                  <a:lnTo>
                    <a:pt x="57" y="1522"/>
                  </a:lnTo>
                  <a:lnTo>
                    <a:pt x="44" y="1458"/>
                  </a:lnTo>
                  <a:lnTo>
                    <a:pt x="44" y="1442"/>
                  </a:lnTo>
                  <a:lnTo>
                    <a:pt x="41" y="1423"/>
                  </a:lnTo>
                  <a:lnTo>
                    <a:pt x="41" y="1407"/>
                  </a:lnTo>
                  <a:lnTo>
                    <a:pt x="37" y="1389"/>
                  </a:lnTo>
                  <a:lnTo>
                    <a:pt x="37" y="1354"/>
                  </a:lnTo>
                  <a:lnTo>
                    <a:pt x="34" y="1335"/>
                  </a:lnTo>
                  <a:lnTo>
                    <a:pt x="34" y="1280"/>
                  </a:lnTo>
                  <a:lnTo>
                    <a:pt x="30" y="1261"/>
                  </a:lnTo>
                  <a:lnTo>
                    <a:pt x="30" y="1147"/>
                  </a:lnTo>
                  <a:lnTo>
                    <a:pt x="27" y="1128"/>
                  </a:lnTo>
                  <a:lnTo>
                    <a:pt x="27" y="1072"/>
                  </a:lnTo>
                  <a:lnTo>
                    <a:pt x="24" y="1051"/>
                  </a:lnTo>
                  <a:lnTo>
                    <a:pt x="24" y="1011"/>
                  </a:lnTo>
                  <a:lnTo>
                    <a:pt x="20" y="990"/>
                  </a:lnTo>
                  <a:lnTo>
                    <a:pt x="20" y="928"/>
                  </a:lnTo>
                  <a:lnTo>
                    <a:pt x="16" y="907"/>
                  </a:lnTo>
                  <a:lnTo>
                    <a:pt x="16" y="819"/>
                  </a:lnTo>
                  <a:lnTo>
                    <a:pt x="14" y="798"/>
                  </a:lnTo>
                  <a:lnTo>
                    <a:pt x="14" y="468"/>
                  </a:lnTo>
                  <a:lnTo>
                    <a:pt x="16" y="452"/>
                  </a:lnTo>
                  <a:lnTo>
                    <a:pt x="16" y="436"/>
                  </a:lnTo>
                  <a:lnTo>
                    <a:pt x="14" y="420"/>
                  </a:lnTo>
                  <a:lnTo>
                    <a:pt x="14" y="295"/>
                  </a:lnTo>
                  <a:lnTo>
                    <a:pt x="16" y="285"/>
                  </a:lnTo>
                  <a:lnTo>
                    <a:pt x="16" y="255"/>
                  </a:lnTo>
                  <a:lnTo>
                    <a:pt x="20" y="247"/>
                  </a:lnTo>
                  <a:lnTo>
                    <a:pt x="20" y="237"/>
                  </a:lnTo>
                  <a:lnTo>
                    <a:pt x="24" y="229"/>
                  </a:lnTo>
                  <a:lnTo>
                    <a:pt x="24" y="221"/>
                  </a:lnTo>
                  <a:lnTo>
                    <a:pt x="27" y="213"/>
                  </a:lnTo>
                  <a:lnTo>
                    <a:pt x="27" y="205"/>
                  </a:lnTo>
                  <a:lnTo>
                    <a:pt x="30" y="197"/>
                  </a:lnTo>
                  <a:lnTo>
                    <a:pt x="30" y="189"/>
                  </a:lnTo>
                  <a:lnTo>
                    <a:pt x="34" y="181"/>
                  </a:lnTo>
                  <a:lnTo>
                    <a:pt x="34" y="173"/>
                  </a:lnTo>
                  <a:lnTo>
                    <a:pt x="37" y="170"/>
                  </a:lnTo>
                  <a:lnTo>
                    <a:pt x="44" y="152"/>
                  </a:lnTo>
                  <a:lnTo>
                    <a:pt x="44" y="146"/>
                  </a:lnTo>
                  <a:lnTo>
                    <a:pt x="47" y="144"/>
                  </a:lnTo>
                  <a:lnTo>
                    <a:pt x="51" y="136"/>
                  </a:lnTo>
                  <a:lnTo>
                    <a:pt x="54" y="130"/>
                  </a:lnTo>
                  <a:lnTo>
                    <a:pt x="57" y="122"/>
                  </a:lnTo>
                  <a:lnTo>
                    <a:pt x="75" y="96"/>
                  </a:lnTo>
                  <a:lnTo>
                    <a:pt x="81" y="90"/>
                  </a:lnTo>
                  <a:lnTo>
                    <a:pt x="85" y="80"/>
                  </a:lnTo>
                  <a:lnTo>
                    <a:pt x="91" y="77"/>
                  </a:lnTo>
                  <a:lnTo>
                    <a:pt x="114" y="58"/>
                  </a:lnTo>
                  <a:lnTo>
                    <a:pt x="122" y="56"/>
                  </a:lnTo>
                  <a:lnTo>
                    <a:pt x="132" y="48"/>
                  </a:lnTo>
                  <a:lnTo>
                    <a:pt x="175" y="29"/>
                  </a:lnTo>
                  <a:lnTo>
                    <a:pt x="182" y="29"/>
                  </a:lnTo>
                  <a:lnTo>
                    <a:pt x="195" y="24"/>
                  </a:lnTo>
                  <a:lnTo>
                    <a:pt x="203" y="24"/>
                  </a:lnTo>
                  <a:lnTo>
                    <a:pt x="209" y="21"/>
                  </a:lnTo>
                  <a:lnTo>
                    <a:pt x="229" y="21"/>
                  </a:lnTo>
                  <a:lnTo>
                    <a:pt x="239" y="16"/>
                  </a:lnTo>
                  <a:lnTo>
                    <a:pt x="250" y="16"/>
                  </a:lnTo>
                  <a:lnTo>
                    <a:pt x="256" y="13"/>
                  </a:lnTo>
                  <a:lnTo>
                    <a:pt x="266" y="13"/>
                  </a:lnTo>
                  <a:lnTo>
                    <a:pt x="276" y="11"/>
                  </a:lnTo>
                  <a:lnTo>
                    <a:pt x="374" y="11"/>
                  </a:lnTo>
                  <a:lnTo>
                    <a:pt x="384" y="13"/>
                  </a:lnTo>
                  <a:lnTo>
                    <a:pt x="414" y="13"/>
                  </a:lnTo>
                  <a:lnTo>
                    <a:pt x="428" y="16"/>
                  </a:lnTo>
                  <a:lnTo>
                    <a:pt x="459" y="16"/>
                  </a:lnTo>
                  <a:lnTo>
                    <a:pt x="473" y="18"/>
                  </a:lnTo>
                  <a:lnTo>
                    <a:pt x="506" y="18"/>
                  </a:lnTo>
                  <a:lnTo>
                    <a:pt x="516" y="21"/>
                  </a:lnTo>
                  <a:lnTo>
                    <a:pt x="560" y="21"/>
                  </a:lnTo>
                  <a:lnTo>
                    <a:pt x="570" y="18"/>
                  </a:lnTo>
                  <a:lnTo>
                    <a:pt x="633" y="18"/>
                  </a:lnTo>
                  <a:lnTo>
                    <a:pt x="644" y="16"/>
                  </a:lnTo>
                  <a:lnTo>
                    <a:pt x="742" y="16"/>
                  </a:lnTo>
                  <a:lnTo>
                    <a:pt x="753" y="13"/>
                  </a:lnTo>
                  <a:lnTo>
                    <a:pt x="840" y="13"/>
                  </a:lnTo>
                  <a:lnTo>
                    <a:pt x="850" y="11"/>
                  </a:lnTo>
                  <a:lnTo>
                    <a:pt x="897" y="11"/>
                  </a:lnTo>
                  <a:lnTo>
                    <a:pt x="897" y="0"/>
                  </a:lnTo>
                  <a:close/>
                </a:path>
              </a:pathLst>
            </a:custGeom>
            <a:solidFill>
              <a:srgbClr val="000000"/>
            </a:solidFill>
            <a:ln w="9525">
              <a:noFill/>
              <a:round/>
              <a:headEnd/>
              <a:tailEnd/>
            </a:ln>
            <a:effectLst/>
          </p:spPr>
          <p:txBody>
            <a:bodyPr/>
            <a:lstStyle/>
            <a:p>
              <a:endParaRPr lang="en-US"/>
            </a:p>
          </p:txBody>
        </p:sp>
        <p:sp>
          <p:nvSpPr>
            <p:cNvPr id="136323" name="Freeform 131"/>
            <p:cNvSpPr>
              <a:spLocks/>
            </p:cNvSpPr>
            <p:nvPr/>
          </p:nvSpPr>
          <p:spPr bwMode="auto">
            <a:xfrm>
              <a:off x="837" y="2198"/>
              <a:ext cx="897" cy="1727"/>
            </a:xfrm>
            <a:custGeom>
              <a:avLst/>
              <a:gdLst/>
              <a:ahLst/>
              <a:cxnLst>
                <a:cxn ang="0">
                  <a:pos x="753" y="3"/>
                </a:cxn>
                <a:cxn ang="0">
                  <a:pos x="570" y="8"/>
                </a:cxn>
                <a:cxn ang="0">
                  <a:pos x="473" y="8"/>
                </a:cxn>
                <a:cxn ang="0">
                  <a:pos x="384" y="3"/>
                </a:cxn>
                <a:cxn ang="0">
                  <a:pos x="256" y="3"/>
                </a:cxn>
                <a:cxn ang="0">
                  <a:pos x="226" y="11"/>
                </a:cxn>
                <a:cxn ang="0">
                  <a:pos x="182" y="18"/>
                </a:cxn>
                <a:cxn ang="0">
                  <a:pos x="108" y="48"/>
                </a:cxn>
                <a:cxn ang="0">
                  <a:pos x="67" y="85"/>
                </a:cxn>
                <a:cxn ang="0">
                  <a:pos x="37" y="130"/>
                </a:cxn>
                <a:cxn ang="0">
                  <a:pos x="24" y="165"/>
                </a:cxn>
                <a:cxn ang="0">
                  <a:pos x="16" y="197"/>
                </a:cxn>
                <a:cxn ang="0">
                  <a:pos x="10" y="229"/>
                </a:cxn>
                <a:cxn ang="0">
                  <a:pos x="4" y="285"/>
                </a:cxn>
                <a:cxn ang="0">
                  <a:pos x="4" y="452"/>
                </a:cxn>
                <a:cxn ang="0">
                  <a:pos x="4" y="907"/>
                </a:cxn>
                <a:cxn ang="0">
                  <a:pos x="10" y="1051"/>
                </a:cxn>
                <a:cxn ang="0">
                  <a:pos x="16" y="1261"/>
                </a:cxn>
                <a:cxn ang="0">
                  <a:pos x="24" y="1389"/>
                </a:cxn>
                <a:cxn ang="0">
                  <a:pos x="30" y="1458"/>
                </a:cxn>
                <a:cxn ang="0">
                  <a:pos x="54" y="1567"/>
                </a:cxn>
                <a:cxn ang="0">
                  <a:pos x="77" y="1615"/>
                </a:cxn>
                <a:cxn ang="0">
                  <a:pos x="128" y="1665"/>
                </a:cxn>
                <a:cxn ang="0">
                  <a:pos x="162" y="1684"/>
                </a:cxn>
                <a:cxn ang="0">
                  <a:pos x="246" y="1700"/>
                </a:cxn>
                <a:cxn ang="0">
                  <a:pos x="317" y="1705"/>
                </a:cxn>
                <a:cxn ang="0">
                  <a:pos x="388" y="1711"/>
                </a:cxn>
                <a:cxn ang="0">
                  <a:pos x="445" y="1716"/>
                </a:cxn>
                <a:cxn ang="0">
                  <a:pos x="519" y="1721"/>
                </a:cxn>
                <a:cxn ang="0">
                  <a:pos x="674" y="1727"/>
                </a:cxn>
                <a:cxn ang="0">
                  <a:pos x="789" y="1721"/>
                </a:cxn>
                <a:cxn ang="0">
                  <a:pos x="802" y="1708"/>
                </a:cxn>
                <a:cxn ang="0">
                  <a:pos x="688" y="1713"/>
                </a:cxn>
                <a:cxn ang="0">
                  <a:pos x="530" y="1713"/>
                </a:cxn>
                <a:cxn ang="0">
                  <a:pos x="459" y="1708"/>
                </a:cxn>
                <a:cxn ang="0">
                  <a:pos x="402" y="1703"/>
                </a:cxn>
                <a:cxn ang="0">
                  <a:pos x="327" y="1697"/>
                </a:cxn>
                <a:cxn ang="0">
                  <a:pos x="260" y="1692"/>
                </a:cxn>
                <a:cxn ang="0">
                  <a:pos x="215" y="1687"/>
                </a:cxn>
                <a:cxn ang="0">
                  <a:pos x="142" y="1660"/>
                </a:cxn>
                <a:cxn ang="0">
                  <a:pos x="95" y="1617"/>
                </a:cxn>
                <a:cxn ang="0">
                  <a:pos x="75" y="1575"/>
                </a:cxn>
                <a:cxn ang="0">
                  <a:pos x="57" y="1522"/>
                </a:cxn>
                <a:cxn ang="0">
                  <a:pos x="41" y="1407"/>
                </a:cxn>
                <a:cxn ang="0">
                  <a:pos x="34" y="1280"/>
                </a:cxn>
                <a:cxn ang="0">
                  <a:pos x="27" y="1072"/>
                </a:cxn>
                <a:cxn ang="0">
                  <a:pos x="20" y="928"/>
                </a:cxn>
                <a:cxn ang="0">
                  <a:pos x="14" y="468"/>
                </a:cxn>
                <a:cxn ang="0">
                  <a:pos x="14" y="295"/>
                </a:cxn>
                <a:cxn ang="0">
                  <a:pos x="20" y="237"/>
                </a:cxn>
                <a:cxn ang="0">
                  <a:pos x="27" y="205"/>
                </a:cxn>
                <a:cxn ang="0">
                  <a:pos x="34" y="173"/>
                </a:cxn>
                <a:cxn ang="0">
                  <a:pos x="47" y="144"/>
                </a:cxn>
                <a:cxn ang="0">
                  <a:pos x="75" y="96"/>
                </a:cxn>
                <a:cxn ang="0">
                  <a:pos x="114" y="58"/>
                </a:cxn>
                <a:cxn ang="0">
                  <a:pos x="182" y="29"/>
                </a:cxn>
                <a:cxn ang="0">
                  <a:pos x="229" y="21"/>
                </a:cxn>
                <a:cxn ang="0">
                  <a:pos x="266" y="13"/>
                </a:cxn>
                <a:cxn ang="0">
                  <a:pos x="414" y="13"/>
                </a:cxn>
                <a:cxn ang="0">
                  <a:pos x="506" y="18"/>
                </a:cxn>
                <a:cxn ang="0">
                  <a:pos x="633" y="18"/>
                </a:cxn>
                <a:cxn ang="0">
                  <a:pos x="840" y="13"/>
                </a:cxn>
              </a:cxnLst>
              <a:rect l="0" t="0" r="r" b="b"/>
              <a:pathLst>
                <a:path w="897" h="1727">
                  <a:moveTo>
                    <a:pt x="897" y="0"/>
                  </a:moveTo>
                  <a:lnTo>
                    <a:pt x="850" y="0"/>
                  </a:lnTo>
                  <a:lnTo>
                    <a:pt x="840" y="3"/>
                  </a:lnTo>
                  <a:lnTo>
                    <a:pt x="753" y="3"/>
                  </a:lnTo>
                  <a:lnTo>
                    <a:pt x="742" y="5"/>
                  </a:lnTo>
                  <a:lnTo>
                    <a:pt x="644" y="5"/>
                  </a:lnTo>
                  <a:lnTo>
                    <a:pt x="633" y="8"/>
                  </a:lnTo>
                  <a:lnTo>
                    <a:pt x="570" y="8"/>
                  </a:lnTo>
                  <a:lnTo>
                    <a:pt x="560" y="11"/>
                  </a:lnTo>
                  <a:lnTo>
                    <a:pt x="516" y="11"/>
                  </a:lnTo>
                  <a:lnTo>
                    <a:pt x="506" y="8"/>
                  </a:lnTo>
                  <a:lnTo>
                    <a:pt x="473" y="8"/>
                  </a:lnTo>
                  <a:lnTo>
                    <a:pt x="459" y="5"/>
                  </a:lnTo>
                  <a:lnTo>
                    <a:pt x="428" y="5"/>
                  </a:lnTo>
                  <a:lnTo>
                    <a:pt x="414" y="3"/>
                  </a:lnTo>
                  <a:lnTo>
                    <a:pt x="384" y="3"/>
                  </a:lnTo>
                  <a:lnTo>
                    <a:pt x="374" y="0"/>
                  </a:lnTo>
                  <a:lnTo>
                    <a:pt x="276" y="0"/>
                  </a:lnTo>
                  <a:lnTo>
                    <a:pt x="266" y="3"/>
                  </a:lnTo>
                  <a:lnTo>
                    <a:pt x="256" y="3"/>
                  </a:lnTo>
                  <a:lnTo>
                    <a:pt x="250" y="5"/>
                  </a:lnTo>
                  <a:lnTo>
                    <a:pt x="239" y="5"/>
                  </a:lnTo>
                  <a:lnTo>
                    <a:pt x="223" y="11"/>
                  </a:lnTo>
                  <a:lnTo>
                    <a:pt x="226" y="11"/>
                  </a:lnTo>
                  <a:lnTo>
                    <a:pt x="209" y="11"/>
                  </a:lnTo>
                  <a:lnTo>
                    <a:pt x="203" y="13"/>
                  </a:lnTo>
                  <a:lnTo>
                    <a:pt x="195" y="13"/>
                  </a:lnTo>
                  <a:lnTo>
                    <a:pt x="182" y="18"/>
                  </a:lnTo>
                  <a:lnTo>
                    <a:pt x="175" y="18"/>
                  </a:lnTo>
                  <a:lnTo>
                    <a:pt x="124" y="37"/>
                  </a:lnTo>
                  <a:lnTo>
                    <a:pt x="114" y="45"/>
                  </a:lnTo>
                  <a:lnTo>
                    <a:pt x="108" y="48"/>
                  </a:lnTo>
                  <a:lnTo>
                    <a:pt x="85" y="66"/>
                  </a:lnTo>
                  <a:lnTo>
                    <a:pt x="85" y="72"/>
                  </a:lnTo>
                  <a:lnTo>
                    <a:pt x="77" y="74"/>
                  </a:lnTo>
                  <a:lnTo>
                    <a:pt x="67" y="85"/>
                  </a:lnTo>
                  <a:lnTo>
                    <a:pt x="61" y="90"/>
                  </a:lnTo>
                  <a:lnTo>
                    <a:pt x="44" y="117"/>
                  </a:lnTo>
                  <a:lnTo>
                    <a:pt x="41" y="125"/>
                  </a:lnTo>
                  <a:lnTo>
                    <a:pt x="37" y="130"/>
                  </a:lnTo>
                  <a:lnTo>
                    <a:pt x="34" y="138"/>
                  </a:lnTo>
                  <a:lnTo>
                    <a:pt x="30" y="146"/>
                  </a:lnTo>
                  <a:lnTo>
                    <a:pt x="30" y="152"/>
                  </a:lnTo>
                  <a:lnTo>
                    <a:pt x="24" y="165"/>
                  </a:lnTo>
                  <a:lnTo>
                    <a:pt x="20" y="173"/>
                  </a:lnTo>
                  <a:lnTo>
                    <a:pt x="20" y="181"/>
                  </a:lnTo>
                  <a:lnTo>
                    <a:pt x="16" y="189"/>
                  </a:lnTo>
                  <a:lnTo>
                    <a:pt x="16" y="197"/>
                  </a:lnTo>
                  <a:lnTo>
                    <a:pt x="14" y="205"/>
                  </a:lnTo>
                  <a:lnTo>
                    <a:pt x="14" y="213"/>
                  </a:lnTo>
                  <a:lnTo>
                    <a:pt x="10" y="221"/>
                  </a:lnTo>
                  <a:lnTo>
                    <a:pt x="10" y="229"/>
                  </a:lnTo>
                  <a:lnTo>
                    <a:pt x="6" y="237"/>
                  </a:lnTo>
                  <a:lnTo>
                    <a:pt x="6" y="247"/>
                  </a:lnTo>
                  <a:lnTo>
                    <a:pt x="4" y="255"/>
                  </a:lnTo>
                  <a:lnTo>
                    <a:pt x="4" y="285"/>
                  </a:lnTo>
                  <a:lnTo>
                    <a:pt x="0" y="295"/>
                  </a:lnTo>
                  <a:lnTo>
                    <a:pt x="0" y="420"/>
                  </a:lnTo>
                  <a:lnTo>
                    <a:pt x="4" y="436"/>
                  </a:lnTo>
                  <a:lnTo>
                    <a:pt x="4" y="452"/>
                  </a:lnTo>
                  <a:lnTo>
                    <a:pt x="0" y="468"/>
                  </a:lnTo>
                  <a:lnTo>
                    <a:pt x="0" y="798"/>
                  </a:lnTo>
                  <a:lnTo>
                    <a:pt x="4" y="819"/>
                  </a:lnTo>
                  <a:lnTo>
                    <a:pt x="4" y="907"/>
                  </a:lnTo>
                  <a:lnTo>
                    <a:pt x="6" y="928"/>
                  </a:lnTo>
                  <a:lnTo>
                    <a:pt x="6" y="990"/>
                  </a:lnTo>
                  <a:lnTo>
                    <a:pt x="10" y="1011"/>
                  </a:lnTo>
                  <a:lnTo>
                    <a:pt x="10" y="1051"/>
                  </a:lnTo>
                  <a:lnTo>
                    <a:pt x="14" y="1072"/>
                  </a:lnTo>
                  <a:lnTo>
                    <a:pt x="14" y="1128"/>
                  </a:lnTo>
                  <a:lnTo>
                    <a:pt x="16" y="1147"/>
                  </a:lnTo>
                  <a:lnTo>
                    <a:pt x="16" y="1261"/>
                  </a:lnTo>
                  <a:lnTo>
                    <a:pt x="20" y="1280"/>
                  </a:lnTo>
                  <a:lnTo>
                    <a:pt x="20" y="1335"/>
                  </a:lnTo>
                  <a:lnTo>
                    <a:pt x="24" y="1354"/>
                  </a:lnTo>
                  <a:lnTo>
                    <a:pt x="24" y="1389"/>
                  </a:lnTo>
                  <a:lnTo>
                    <a:pt x="27" y="1407"/>
                  </a:lnTo>
                  <a:lnTo>
                    <a:pt x="27" y="1423"/>
                  </a:lnTo>
                  <a:lnTo>
                    <a:pt x="30" y="1442"/>
                  </a:lnTo>
                  <a:lnTo>
                    <a:pt x="30" y="1458"/>
                  </a:lnTo>
                  <a:lnTo>
                    <a:pt x="44" y="1522"/>
                  </a:lnTo>
                  <a:lnTo>
                    <a:pt x="47" y="1535"/>
                  </a:lnTo>
                  <a:lnTo>
                    <a:pt x="51" y="1551"/>
                  </a:lnTo>
                  <a:lnTo>
                    <a:pt x="54" y="1567"/>
                  </a:lnTo>
                  <a:lnTo>
                    <a:pt x="61" y="1580"/>
                  </a:lnTo>
                  <a:lnTo>
                    <a:pt x="65" y="1591"/>
                  </a:lnTo>
                  <a:lnTo>
                    <a:pt x="71" y="1604"/>
                  </a:lnTo>
                  <a:lnTo>
                    <a:pt x="77" y="1615"/>
                  </a:lnTo>
                  <a:lnTo>
                    <a:pt x="81" y="1623"/>
                  </a:lnTo>
                  <a:lnTo>
                    <a:pt x="101" y="1647"/>
                  </a:lnTo>
                  <a:lnTo>
                    <a:pt x="118" y="1660"/>
                  </a:lnTo>
                  <a:lnTo>
                    <a:pt x="128" y="1665"/>
                  </a:lnTo>
                  <a:lnTo>
                    <a:pt x="134" y="1671"/>
                  </a:lnTo>
                  <a:lnTo>
                    <a:pt x="144" y="1676"/>
                  </a:lnTo>
                  <a:lnTo>
                    <a:pt x="152" y="1679"/>
                  </a:lnTo>
                  <a:lnTo>
                    <a:pt x="162" y="1684"/>
                  </a:lnTo>
                  <a:lnTo>
                    <a:pt x="215" y="1697"/>
                  </a:lnTo>
                  <a:lnTo>
                    <a:pt x="226" y="1697"/>
                  </a:lnTo>
                  <a:lnTo>
                    <a:pt x="236" y="1700"/>
                  </a:lnTo>
                  <a:lnTo>
                    <a:pt x="246" y="1700"/>
                  </a:lnTo>
                  <a:lnTo>
                    <a:pt x="260" y="1703"/>
                  </a:lnTo>
                  <a:lnTo>
                    <a:pt x="270" y="1703"/>
                  </a:lnTo>
                  <a:lnTo>
                    <a:pt x="284" y="1705"/>
                  </a:lnTo>
                  <a:lnTo>
                    <a:pt x="317" y="1705"/>
                  </a:lnTo>
                  <a:lnTo>
                    <a:pt x="327" y="1708"/>
                  </a:lnTo>
                  <a:lnTo>
                    <a:pt x="351" y="1708"/>
                  </a:lnTo>
                  <a:lnTo>
                    <a:pt x="364" y="1711"/>
                  </a:lnTo>
                  <a:lnTo>
                    <a:pt x="388" y="1711"/>
                  </a:lnTo>
                  <a:lnTo>
                    <a:pt x="402" y="1713"/>
                  </a:lnTo>
                  <a:lnTo>
                    <a:pt x="412" y="1713"/>
                  </a:lnTo>
                  <a:lnTo>
                    <a:pt x="424" y="1716"/>
                  </a:lnTo>
                  <a:lnTo>
                    <a:pt x="445" y="1716"/>
                  </a:lnTo>
                  <a:lnTo>
                    <a:pt x="459" y="1719"/>
                  </a:lnTo>
                  <a:lnTo>
                    <a:pt x="469" y="1719"/>
                  </a:lnTo>
                  <a:lnTo>
                    <a:pt x="483" y="1721"/>
                  </a:lnTo>
                  <a:lnTo>
                    <a:pt x="519" y="1721"/>
                  </a:lnTo>
                  <a:lnTo>
                    <a:pt x="530" y="1724"/>
                  </a:lnTo>
                  <a:lnTo>
                    <a:pt x="580" y="1724"/>
                  </a:lnTo>
                  <a:lnTo>
                    <a:pt x="593" y="1727"/>
                  </a:lnTo>
                  <a:lnTo>
                    <a:pt x="674" y="1727"/>
                  </a:lnTo>
                  <a:lnTo>
                    <a:pt x="688" y="1724"/>
                  </a:lnTo>
                  <a:lnTo>
                    <a:pt x="745" y="1724"/>
                  </a:lnTo>
                  <a:lnTo>
                    <a:pt x="759" y="1721"/>
                  </a:lnTo>
                  <a:lnTo>
                    <a:pt x="789" y="1721"/>
                  </a:lnTo>
                  <a:lnTo>
                    <a:pt x="802" y="1719"/>
                  </a:lnTo>
                  <a:lnTo>
                    <a:pt x="820" y="1719"/>
                  </a:lnTo>
                  <a:lnTo>
                    <a:pt x="820" y="1708"/>
                  </a:lnTo>
                  <a:lnTo>
                    <a:pt x="802" y="1708"/>
                  </a:lnTo>
                  <a:lnTo>
                    <a:pt x="789" y="1711"/>
                  </a:lnTo>
                  <a:lnTo>
                    <a:pt x="759" y="1711"/>
                  </a:lnTo>
                  <a:lnTo>
                    <a:pt x="745" y="1713"/>
                  </a:lnTo>
                  <a:lnTo>
                    <a:pt x="688" y="1713"/>
                  </a:lnTo>
                  <a:lnTo>
                    <a:pt x="674" y="1716"/>
                  </a:lnTo>
                  <a:lnTo>
                    <a:pt x="593" y="1716"/>
                  </a:lnTo>
                  <a:lnTo>
                    <a:pt x="580" y="1713"/>
                  </a:lnTo>
                  <a:lnTo>
                    <a:pt x="530" y="1713"/>
                  </a:lnTo>
                  <a:lnTo>
                    <a:pt x="519" y="1711"/>
                  </a:lnTo>
                  <a:lnTo>
                    <a:pt x="483" y="1711"/>
                  </a:lnTo>
                  <a:lnTo>
                    <a:pt x="469" y="1708"/>
                  </a:lnTo>
                  <a:lnTo>
                    <a:pt x="459" y="1708"/>
                  </a:lnTo>
                  <a:lnTo>
                    <a:pt x="445" y="1705"/>
                  </a:lnTo>
                  <a:lnTo>
                    <a:pt x="424" y="1705"/>
                  </a:lnTo>
                  <a:lnTo>
                    <a:pt x="412" y="1703"/>
                  </a:lnTo>
                  <a:lnTo>
                    <a:pt x="402" y="1703"/>
                  </a:lnTo>
                  <a:lnTo>
                    <a:pt x="388" y="1700"/>
                  </a:lnTo>
                  <a:lnTo>
                    <a:pt x="364" y="1700"/>
                  </a:lnTo>
                  <a:lnTo>
                    <a:pt x="351" y="1697"/>
                  </a:lnTo>
                  <a:lnTo>
                    <a:pt x="327" y="1697"/>
                  </a:lnTo>
                  <a:lnTo>
                    <a:pt x="317" y="1695"/>
                  </a:lnTo>
                  <a:lnTo>
                    <a:pt x="284" y="1695"/>
                  </a:lnTo>
                  <a:lnTo>
                    <a:pt x="270" y="1692"/>
                  </a:lnTo>
                  <a:lnTo>
                    <a:pt x="260" y="1692"/>
                  </a:lnTo>
                  <a:lnTo>
                    <a:pt x="246" y="1689"/>
                  </a:lnTo>
                  <a:lnTo>
                    <a:pt x="236" y="1689"/>
                  </a:lnTo>
                  <a:lnTo>
                    <a:pt x="226" y="1687"/>
                  </a:lnTo>
                  <a:lnTo>
                    <a:pt x="215" y="1687"/>
                  </a:lnTo>
                  <a:lnTo>
                    <a:pt x="169" y="1673"/>
                  </a:lnTo>
                  <a:lnTo>
                    <a:pt x="158" y="1668"/>
                  </a:lnTo>
                  <a:lnTo>
                    <a:pt x="152" y="1665"/>
                  </a:lnTo>
                  <a:lnTo>
                    <a:pt x="142" y="1660"/>
                  </a:lnTo>
                  <a:lnTo>
                    <a:pt x="134" y="1655"/>
                  </a:lnTo>
                  <a:lnTo>
                    <a:pt x="124" y="1649"/>
                  </a:lnTo>
                  <a:lnTo>
                    <a:pt x="114" y="1641"/>
                  </a:lnTo>
                  <a:lnTo>
                    <a:pt x="95" y="1617"/>
                  </a:lnTo>
                  <a:lnTo>
                    <a:pt x="91" y="1610"/>
                  </a:lnTo>
                  <a:lnTo>
                    <a:pt x="85" y="1599"/>
                  </a:lnTo>
                  <a:lnTo>
                    <a:pt x="77" y="1586"/>
                  </a:lnTo>
                  <a:lnTo>
                    <a:pt x="75" y="1575"/>
                  </a:lnTo>
                  <a:lnTo>
                    <a:pt x="67" y="1562"/>
                  </a:lnTo>
                  <a:lnTo>
                    <a:pt x="65" y="1551"/>
                  </a:lnTo>
                  <a:lnTo>
                    <a:pt x="61" y="1535"/>
                  </a:lnTo>
                  <a:lnTo>
                    <a:pt x="57" y="1522"/>
                  </a:lnTo>
                  <a:lnTo>
                    <a:pt x="44" y="1458"/>
                  </a:lnTo>
                  <a:lnTo>
                    <a:pt x="44" y="1442"/>
                  </a:lnTo>
                  <a:lnTo>
                    <a:pt x="41" y="1423"/>
                  </a:lnTo>
                  <a:lnTo>
                    <a:pt x="41" y="1407"/>
                  </a:lnTo>
                  <a:lnTo>
                    <a:pt x="37" y="1389"/>
                  </a:lnTo>
                  <a:lnTo>
                    <a:pt x="37" y="1354"/>
                  </a:lnTo>
                  <a:lnTo>
                    <a:pt x="34" y="1335"/>
                  </a:lnTo>
                  <a:lnTo>
                    <a:pt x="34" y="1280"/>
                  </a:lnTo>
                  <a:lnTo>
                    <a:pt x="30" y="1261"/>
                  </a:lnTo>
                  <a:lnTo>
                    <a:pt x="30" y="1147"/>
                  </a:lnTo>
                  <a:lnTo>
                    <a:pt x="27" y="1128"/>
                  </a:lnTo>
                  <a:lnTo>
                    <a:pt x="27" y="1072"/>
                  </a:lnTo>
                  <a:lnTo>
                    <a:pt x="24" y="1051"/>
                  </a:lnTo>
                  <a:lnTo>
                    <a:pt x="24" y="1011"/>
                  </a:lnTo>
                  <a:lnTo>
                    <a:pt x="20" y="990"/>
                  </a:lnTo>
                  <a:lnTo>
                    <a:pt x="20" y="928"/>
                  </a:lnTo>
                  <a:lnTo>
                    <a:pt x="16" y="907"/>
                  </a:lnTo>
                  <a:lnTo>
                    <a:pt x="16" y="819"/>
                  </a:lnTo>
                  <a:lnTo>
                    <a:pt x="14" y="798"/>
                  </a:lnTo>
                  <a:lnTo>
                    <a:pt x="14" y="468"/>
                  </a:lnTo>
                  <a:lnTo>
                    <a:pt x="16" y="452"/>
                  </a:lnTo>
                  <a:lnTo>
                    <a:pt x="16" y="436"/>
                  </a:lnTo>
                  <a:lnTo>
                    <a:pt x="14" y="420"/>
                  </a:lnTo>
                  <a:lnTo>
                    <a:pt x="14" y="295"/>
                  </a:lnTo>
                  <a:lnTo>
                    <a:pt x="16" y="285"/>
                  </a:lnTo>
                  <a:lnTo>
                    <a:pt x="16" y="255"/>
                  </a:lnTo>
                  <a:lnTo>
                    <a:pt x="20" y="247"/>
                  </a:lnTo>
                  <a:lnTo>
                    <a:pt x="20" y="237"/>
                  </a:lnTo>
                  <a:lnTo>
                    <a:pt x="24" y="229"/>
                  </a:lnTo>
                  <a:lnTo>
                    <a:pt x="24" y="221"/>
                  </a:lnTo>
                  <a:lnTo>
                    <a:pt x="27" y="213"/>
                  </a:lnTo>
                  <a:lnTo>
                    <a:pt x="27" y="205"/>
                  </a:lnTo>
                  <a:lnTo>
                    <a:pt x="30" y="197"/>
                  </a:lnTo>
                  <a:lnTo>
                    <a:pt x="30" y="189"/>
                  </a:lnTo>
                  <a:lnTo>
                    <a:pt x="34" y="181"/>
                  </a:lnTo>
                  <a:lnTo>
                    <a:pt x="34" y="173"/>
                  </a:lnTo>
                  <a:lnTo>
                    <a:pt x="37" y="170"/>
                  </a:lnTo>
                  <a:lnTo>
                    <a:pt x="44" y="152"/>
                  </a:lnTo>
                  <a:lnTo>
                    <a:pt x="44" y="146"/>
                  </a:lnTo>
                  <a:lnTo>
                    <a:pt x="47" y="144"/>
                  </a:lnTo>
                  <a:lnTo>
                    <a:pt x="51" y="136"/>
                  </a:lnTo>
                  <a:lnTo>
                    <a:pt x="54" y="130"/>
                  </a:lnTo>
                  <a:lnTo>
                    <a:pt x="57" y="122"/>
                  </a:lnTo>
                  <a:lnTo>
                    <a:pt x="75" y="96"/>
                  </a:lnTo>
                  <a:lnTo>
                    <a:pt x="81" y="90"/>
                  </a:lnTo>
                  <a:lnTo>
                    <a:pt x="85" y="80"/>
                  </a:lnTo>
                  <a:lnTo>
                    <a:pt x="91" y="77"/>
                  </a:lnTo>
                  <a:lnTo>
                    <a:pt x="114" y="58"/>
                  </a:lnTo>
                  <a:lnTo>
                    <a:pt x="122" y="56"/>
                  </a:lnTo>
                  <a:lnTo>
                    <a:pt x="132" y="48"/>
                  </a:lnTo>
                  <a:lnTo>
                    <a:pt x="175" y="29"/>
                  </a:lnTo>
                  <a:lnTo>
                    <a:pt x="182" y="29"/>
                  </a:lnTo>
                  <a:lnTo>
                    <a:pt x="195" y="24"/>
                  </a:lnTo>
                  <a:lnTo>
                    <a:pt x="203" y="24"/>
                  </a:lnTo>
                  <a:lnTo>
                    <a:pt x="209" y="21"/>
                  </a:lnTo>
                  <a:lnTo>
                    <a:pt x="229" y="21"/>
                  </a:lnTo>
                  <a:lnTo>
                    <a:pt x="239" y="16"/>
                  </a:lnTo>
                  <a:lnTo>
                    <a:pt x="250" y="16"/>
                  </a:lnTo>
                  <a:lnTo>
                    <a:pt x="256" y="13"/>
                  </a:lnTo>
                  <a:lnTo>
                    <a:pt x="266" y="13"/>
                  </a:lnTo>
                  <a:lnTo>
                    <a:pt x="276" y="11"/>
                  </a:lnTo>
                  <a:lnTo>
                    <a:pt x="374" y="11"/>
                  </a:lnTo>
                  <a:lnTo>
                    <a:pt x="384" y="13"/>
                  </a:lnTo>
                  <a:lnTo>
                    <a:pt x="414" y="13"/>
                  </a:lnTo>
                  <a:lnTo>
                    <a:pt x="428" y="16"/>
                  </a:lnTo>
                  <a:lnTo>
                    <a:pt x="459" y="16"/>
                  </a:lnTo>
                  <a:lnTo>
                    <a:pt x="473" y="18"/>
                  </a:lnTo>
                  <a:lnTo>
                    <a:pt x="506" y="18"/>
                  </a:lnTo>
                  <a:lnTo>
                    <a:pt x="516" y="21"/>
                  </a:lnTo>
                  <a:lnTo>
                    <a:pt x="560" y="21"/>
                  </a:lnTo>
                  <a:lnTo>
                    <a:pt x="570" y="18"/>
                  </a:lnTo>
                  <a:lnTo>
                    <a:pt x="633" y="18"/>
                  </a:lnTo>
                  <a:lnTo>
                    <a:pt x="644" y="16"/>
                  </a:lnTo>
                  <a:lnTo>
                    <a:pt x="742" y="16"/>
                  </a:lnTo>
                  <a:lnTo>
                    <a:pt x="753" y="13"/>
                  </a:lnTo>
                  <a:lnTo>
                    <a:pt x="840" y="13"/>
                  </a:lnTo>
                  <a:lnTo>
                    <a:pt x="850" y="11"/>
                  </a:lnTo>
                  <a:lnTo>
                    <a:pt x="897" y="11"/>
                  </a:lnTo>
                  <a:lnTo>
                    <a:pt x="897" y="0"/>
                  </a:lnTo>
                  <a:close/>
                </a:path>
              </a:pathLst>
            </a:custGeom>
            <a:solidFill>
              <a:srgbClr val="00CCCC"/>
            </a:solidFill>
            <a:ln w="9525">
              <a:solidFill>
                <a:srgbClr val="00CCCC"/>
              </a:solidFill>
              <a:prstDash val="solid"/>
              <a:round/>
              <a:headEnd/>
              <a:tailEnd/>
            </a:ln>
            <a:effectLst/>
          </p:spPr>
          <p:txBody>
            <a:bodyPr/>
            <a:lstStyle/>
            <a:p>
              <a:endParaRPr lang="en-US"/>
            </a:p>
          </p:txBody>
        </p:sp>
      </p:grpSp>
      <p:grpSp>
        <p:nvGrpSpPr>
          <p:cNvPr id="136324" name="Group 132"/>
          <p:cNvGrpSpPr>
            <a:grpSpLocks/>
          </p:cNvGrpSpPr>
          <p:nvPr/>
        </p:nvGrpSpPr>
        <p:grpSpPr bwMode="auto">
          <a:xfrm>
            <a:off x="1892300" y="5988050"/>
            <a:ext cx="114300" cy="92075"/>
            <a:chOff x="1600" y="3893"/>
            <a:chExt cx="72" cy="58"/>
          </a:xfrm>
        </p:grpSpPr>
        <p:sp>
          <p:nvSpPr>
            <p:cNvPr id="136325" name="Freeform 133"/>
            <p:cNvSpPr>
              <a:spLocks/>
            </p:cNvSpPr>
            <p:nvPr/>
          </p:nvSpPr>
          <p:spPr bwMode="auto">
            <a:xfrm>
              <a:off x="1616" y="3909"/>
              <a:ext cx="56" cy="42"/>
            </a:xfrm>
            <a:custGeom>
              <a:avLst/>
              <a:gdLst/>
              <a:ahLst/>
              <a:cxnLst>
                <a:cxn ang="0">
                  <a:pos x="0" y="0"/>
                </a:cxn>
                <a:cxn ang="0">
                  <a:pos x="56" y="18"/>
                </a:cxn>
                <a:cxn ang="0">
                  <a:pos x="2" y="42"/>
                </a:cxn>
                <a:cxn ang="0">
                  <a:pos x="29" y="18"/>
                </a:cxn>
                <a:cxn ang="0">
                  <a:pos x="0" y="0"/>
                </a:cxn>
              </a:cxnLst>
              <a:rect l="0" t="0" r="r" b="b"/>
              <a:pathLst>
                <a:path w="56" h="42">
                  <a:moveTo>
                    <a:pt x="0" y="0"/>
                  </a:moveTo>
                  <a:lnTo>
                    <a:pt x="56" y="18"/>
                  </a:lnTo>
                  <a:lnTo>
                    <a:pt x="2" y="42"/>
                  </a:lnTo>
                  <a:lnTo>
                    <a:pt x="29" y="18"/>
                  </a:lnTo>
                  <a:lnTo>
                    <a:pt x="0" y="0"/>
                  </a:lnTo>
                  <a:close/>
                </a:path>
              </a:pathLst>
            </a:custGeom>
            <a:solidFill>
              <a:srgbClr val="000000"/>
            </a:solidFill>
            <a:ln w="9525">
              <a:noFill/>
              <a:round/>
              <a:headEnd/>
              <a:tailEnd/>
            </a:ln>
            <a:effectLst/>
          </p:spPr>
          <p:txBody>
            <a:bodyPr/>
            <a:lstStyle/>
            <a:p>
              <a:endParaRPr lang="en-US"/>
            </a:p>
          </p:txBody>
        </p:sp>
        <p:sp>
          <p:nvSpPr>
            <p:cNvPr id="136326" name="Freeform 134"/>
            <p:cNvSpPr>
              <a:spLocks/>
            </p:cNvSpPr>
            <p:nvPr/>
          </p:nvSpPr>
          <p:spPr bwMode="auto">
            <a:xfrm>
              <a:off x="1600" y="3893"/>
              <a:ext cx="56" cy="42"/>
            </a:xfrm>
            <a:custGeom>
              <a:avLst/>
              <a:gdLst/>
              <a:ahLst/>
              <a:cxnLst>
                <a:cxn ang="0">
                  <a:pos x="0" y="0"/>
                </a:cxn>
                <a:cxn ang="0">
                  <a:pos x="56" y="18"/>
                </a:cxn>
                <a:cxn ang="0">
                  <a:pos x="2" y="42"/>
                </a:cxn>
                <a:cxn ang="0">
                  <a:pos x="29" y="18"/>
                </a:cxn>
                <a:cxn ang="0">
                  <a:pos x="0" y="0"/>
                </a:cxn>
              </a:cxnLst>
              <a:rect l="0" t="0" r="r" b="b"/>
              <a:pathLst>
                <a:path w="56" h="42">
                  <a:moveTo>
                    <a:pt x="0" y="0"/>
                  </a:moveTo>
                  <a:lnTo>
                    <a:pt x="56" y="18"/>
                  </a:lnTo>
                  <a:lnTo>
                    <a:pt x="2" y="42"/>
                  </a:lnTo>
                  <a:lnTo>
                    <a:pt x="29" y="18"/>
                  </a:lnTo>
                  <a:lnTo>
                    <a:pt x="0" y="0"/>
                  </a:lnTo>
                  <a:close/>
                </a:path>
              </a:pathLst>
            </a:custGeom>
            <a:solidFill>
              <a:srgbClr val="FFFFFF"/>
            </a:solidFill>
            <a:ln w="9525">
              <a:solidFill>
                <a:srgbClr val="FFFFFF"/>
              </a:solidFill>
              <a:prstDash val="solid"/>
              <a:round/>
              <a:headEnd/>
              <a:tailEnd/>
            </a:ln>
            <a:effectLst/>
          </p:spPr>
          <p:txBody>
            <a:bodyPr/>
            <a:lstStyle/>
            <a:p>
              <a:endParaRPr lang="en-US"/>
            </a:p>
          </p:txBody>
        </p:sp>
      </p:grpSp>
      <p:grpSp>
        <p:nvGrpSpPr>
          <p:cNvPr id="136327" name="Group 135"/>
          <p:cNvGrpSpPr>
            <a:grpSpLocks/>
          </p:cNvGrpSpPr>
          <p:nvPr/>
        </p:nvGrpSpPr>
        <p:grpSpPr bwMode="auto">
          <a:xfrm>
            <a:off x="1827213" y="5957888"/>
            <a:ext cx="200025" cy="157162"/>
            <a:chOff x="1559" y="3874"/>
            <a:chExt cx="126" cy="99"/>
          </a:xfrm>
        </p:grpSpPr>
        <p:sp>
          <p:nvSpPr>
            <p:cNvPr id="136328" name="Freeform 136"/>
            <p:cNvSpPr>
              <a:spLocks/>
            </p:cNvSpPr>
            <p:nvPr/>
          </p:nvSpPr>
          <p:spPr bwMode="auto">
            <a:xfrm>
              <a:off x="1575" y="3890"/>
              <a:ext cx="110" cy="83"/>
            </a:xfrm>
            <a:custGeom>
              <a:avLst/>
              <a:gdLst/>
              <a:ahLst/>
              <a:cxnLst>
                <a:cxn ang="0">
                  <a:pos x="43" y="13"/>
                </a:cxn>
                <a:cxn ang="0">
                  <a:pos x="37" y="24"/>
                </a:cxn>
                <a:cxn ang="0">
                  <a:pos x="94" y="43"/>
                </a:cxn>
                <a:cxn ang="0">
                  <a:pos x="94" y="32"/>
                </a:cxn>
                <a:cxn ang="0">
                  <a:pos x="40" y="56"/>
                </a:cxn>
                <a:cxn ang="0">
                  <a:pos x="47" y="64"/>
                </a:cxn>
                <a:cxn ang="0">
                  <a:pos x="77" y="37"/>
                </a:cxn>
                <a:cxn ang="0">
                  <a:pos x="43" y="13"/>
                </a:cxn>
                <a:cxn ang="0">
                  <a:pos x="0" y="0"/>
                </a:cxn>
                <a:cxn ang="0">
                  <a:pos x="67" y="43"/>
                </a:cxn>
                <a:cxn ang="0">
                  <a:pos x="67" y="35"/>
                </a:cxn>
                <a:cxn ang="0">
                  <a:pos x="13" y="83"/>
                </a:cxn>
                <a:cxn ang="0">
                  <a:pos x="110" y="37"/>
                </a:cxn>
                <a:cxn ang="0">
                  <a:pos x="0" y="0"/>
                </a:cxn>
                <a:cxn ang="0">
                  <a:pos x="43" y="13"/>
                </a:cxn>
              </a:cxnLst>
              <a:rect l="0" t="0" r="r" b="b"/>
              <a:pathLst>
                <a:path w="110" h="83">
                  <a:moveTo>
                    <a:pt x="43" y="13"/>
                  </a:moveTo>
                  <a:lnTo>
                    <a:pt x="37" y="24"/>
                  </a:lnTo>
                  <a:lnTo>
                    <a:pt x="94" y="43"/>
                  </a:lnTo>
                  <a:lnTo>
                    <a:pt x="94" y="32"/>
                  </a:lnTo>
                  <a:lnTo>
                    <a:pt x="40" y="56"/>
                  </a:lnTo>
                  <a:lnTo>
                    <a:pt x="47" y="64"/>
                  </a:lnTo>
                  <a:lnTo>
                    <a:pt x="77" y="37"/>
                  </a:lnTo>
                  <a:lnTo>
                    <a:pt x="43" y="13"/>
                  </a:lnTo>
                  <a:lnTo>
                    <a:pt x="0" y="0"/>
                  </a:lnTo>
                  <a:lnTo>
                    <a:pt x="67" y="43"/>
                  </a:lnTo>
                  <a:lnTo>
                    <a:pt x="67" y="35"/>
                  </a:lnTo>
                  <a:lnTo>
                    <a:pt x="13" y="83"/>
                  </a:lnTo>
                  <a:lnTo>
                    <a:pt x="110" y="37"/>
                  </a:lnTo>
                  <a:lnTo>
                    <a:pt x="0" y="0"/>
                  </a:lnTo>
                  <a:lnTo>
                    <a:pt x="43" y="13"/>
                  </a:lnTo>
                  <a:close/>
                </a:path>
              </a:pathLst>
            </a:custGeom>
            <a:solidFill>
              <a:srgbClr val="000000"/>
            </a:solidFill>
            <a:ln w="9525">
              <a:noFill/>
              <a:round/>
              <a:headEnd/>
              <a:tailEnd/>
            </a:ln>
            <a:effectLst/>
          </p:spPr>
          <p:txBody>
            <a:bodyPr/>
            <a:lstStyle/>
            <a:p>
              <a:endParaRPr lang="en-US"/>
            </a:p>
          </p:txBody>
        </p:sp>
        <p:sp>
          <p:nvSpPr>
            <p:cNvPr id="136329" name="Freeform 137"/>
            <p:cNvSpPr>
              <a:spLocks/>
            </p:cNvSpPr>
            <p:nvPr/>
          </p:nvSpPr>
          <p:spPr bwMode="auto">
            <a:xfrm>
              <a:off x="1559" y="3874"/>
              <a:ext cx="110" cy="83"/>
            </a:xfrm>
            <a:custGeom>
              <a:avLst/>
              <a:gdLst/>
              <a:ahLst/>
              <a:cxnLst>
                <a:cxn ang="0">
                  <a:pos x="43" y="13"/>
                </a:cxn>
                <a:cxn ang="0">
                  <a:pos x="37" y="24"/>
                </a:cxn>
                <a:cxn ang="0">
                  <a:pos x="94" y="43"/>
                </a:cxn>
                <a:cxn ang="0">
                  <a:pos x="94" y="32"/>
                </a:cxn>
                <a:cxn ang="0">
                  <a:pos x="40" y="56"/>
                </a:cxn>
                <a:cxn ang="0">
                  <a:pos x="47" y="64"/>
                </a:cxn>
                <a:cxn ang="0">
                  <a:pos x="77" y="37"/>
                </a:cxn>
                <a:cxn ang="0">
                  <a:pos x="43" y="13"/>
                </a:cxn>
                <a:cxn ang="0">
                  <a:pos x="0" y="0"/>
                </a:cxn>
                <a:cxn ang="0">
                  <a:pos x="67" y="43"/>
                </a:cxn>
                <a:cxn ang="0">
                  <a:pos x="67" y="35"/>
                </a:cxn>
                <a:cxn ang="0">
                  <a:pos x="13" y="83"/>
                </a:cxn>
                <a:cxn ang="0">
                  <a:pos x="110" y="37"/>
                </a:cxn>
                <a:cxn ang="0">
                  <a:pos x="0" y="0"/>
                </a:cxn>
                <a:cxn ang="0">
                  <a:pos x="43" y="13"/>
                </a:cxn>
              </a:cxnLst>
              <a:rect l="0" t="0" r="r" b="b"/>
              <a:pathLst>
                <a:path w="110" h="83">
                  <a:moveTo>
                    <a:pt x="43" y="13"/>
                  </a:moveTo>
                  <a:lnTo>
                    <a:pt x="37" y="24"/>
                  </a:lnTo>
                  <a:lnTo>
                    <a:pt x="94" y="43"/>
                  </a:lnTo>
                  <a:lnTo>
                    <a:pt x="94" y="32"/>
                  </a:lnTo>
                  <a:lnTo>
                    <a:pt x="40" y="56"/>
                  </a:lnTo>
                  <a:lnTo>
                    <a:pt x="47" y="64"/>
                  </a:lnTo>
                  <a:lnTo>
                    <a:pt x="77" y="37"/>
                  </a:lnTo>
                  <a:lnTo>
                    <a:pt x="43" y="13"/>
                  </a:lnTo>
                  <a:lnTo>
                    <a:pt x="0" y="0"/>
                  </a:lnTo>
                  <a:lnTo>
                    <a:pt x="67" y="43"/>
                  </a:lnTo>
                  <a:lnTo>
                    <a:pt x="67" y="35"/>
                  </a:lnTo>
                  <a:lnTo>
                    <a:pt x="13" y="83"/>
                  </a:lnTo>
                  <a:lnTo>
                    <a:pt x="110" y="37"/>
                  </a:lnTo>
                  <a:lnTo>
                    <a:pt x="0" y="0"/>
                  </a:lnTo>
                  <a:lnTo>
                    <a:pt x="43" y="13"/>
                  </a:lnTo>
                  <a:close/>
                </a:path>
              </a:pathLst>
            </a:custGeom>
            <a:solidFill>
              <a:srgbClr val="FFFFFF"/>
            </a:solidFill>
            <a:ln w="9525">
              <a:solidFill>
                <a:srgbClr val="00CCCC"/>
              </a:solidFill>
              <a:prstDash val="solid"/>
              <a:round/>
              <a:headEnd/>
              <a:tailEnd/>
            </a:ln>
            <a:effectLst/>
          </p:spPr>
          <p:txBody>
            <a:bodyPr/>
            <a:lstStyle/>
            <a:p>
              <a:endParaRPr lang="en-US"/>
            </a:p>
          </p:txBody>
        </p:sp>
      </p:grpSp>
      <p:grpSp>
        <p:nvGrpSpPr>
          <p:cNvPr id="136330" name="Group 138"/>
          <p:cNvGrpSpPr>
            <a:grpSpLocks/>
          </p:cNvGrpSpPr>
          <p:nvPr/>
        </p:nvGrpSpPr>
        <p:grpSpPr bwMode="auto">
          <a:xfrm>
            <a:off x="3330575" y="5184775"/>
            <a:ext cx="1403350" cy="869950"/>
            <a:chOff x="2506" y="3387"/>
            <a:chExt cx="884" cy="548"/>
          </a:xfrm>
        </p:grpSpPr>
        <p:sp>
          <p:nvSpPr>
            <p:cNvPr id="136331" name="Freeform 139"/>
            <p:cNvSpPr>
              <a:spLocks/>
            </p:cNvSpPr>
            <p:nvPr/>
          </p:nvSpPr>
          <p:spPr bwMode="auto">
            <a:xfrm>
              <a:off x="2522" y="3403"/>
              <a:ext cx="868" cy="532"/>
            </a:xfrm>
            <a:custGeom>
              <a:avLst/>
              <a:gdLst/>
              <a:ahLst/>
              <a:cxnLst>
                <a:cxn ang="0">
                  <a:pos x="286" y="532"/>
                </a:cxn>
                <a:cxn ang="0">
                  <a:pos x="410" y="530"/>
                </a:cxn>
                <a:cxn ang="0">
                  <a:pos x="511" y="524"/>
                </a:cxn>
                <a:cxn ang="0">
                  <a:pos x="578" y="522"/>
                </a:cxn>
                <a:cxn ang="0">
                  <a:pos x="619" y="514"/>
                </a:cxn>
                <a:cxn ang="0">
                  <a:pos x="639" y="511"/>
                </a:cxn>
                <a:cxn ang="0">
                  <a:pos x="667" y="503"/>
                </a:cxn>
                <a:cxn ang="0">
                  <a:pos x="686" y="500"/>
                </a:cxn>
                <a:cxn ang="0">
                  <a:pos x="714" y="492"/>
                </a:cxn>
                <a:cxn ang="0">
                  <a:pos x="734" y="487"/>
                </a:cxn>
                <a:cxn ang="0">
                  <a:pos x="760" y="476"/>
                </a:cxn>
                <a:cxn ang="0">
                  <a:pos x="791" y="460"/>
                </a:cxn>
                <a:cxn ang="0">
                  <a:pos x="805" y="452"/>
                </a:cxn>
                <a:cxn ang="0">
                  <a:pos x="815" y="436"/>
                </a:cxn>
                <a:cxn ang="0">
                  <a:pos x="821" y="421"/>
                </a:cxn>
                <a:cxn ang="0">
                  <a:pos x="825" y="410"/>
                </a:cxn>
                <a:cxn ang="0">
                  <a:pos x="831" y="391"/>
                </a:cxn>
                <a:cxn ang="0">
                  <a:pos x="835" y="357"/>
                </a:cxn>
                <a:cxn ang="0">
                  <a:pos x="841" y="330"/>
                </a:cxn>
                <a:cxn ang="0">
                  <a:pos x="845" y="298"/>
                </a:cxn>
                <a:cxn ang="0">
                  <a:pos x="852" y="272"/>
                </a:cxn>
                <a:cxn ang="0">
                  <a:pos x="855" y="205"/>
                </a:cxn>
                <a:cxn ang="0">
                  <a:pos x="862" y="162"/>
                </a:cxn>
                <a:cxn ang="0">
                  <a:pos x="865" y="32"/>
                </a:cxn>
                <a:cxn ang="0">
                  <a:pos x="855" y="0"/>
                </a:cxn>
                <a:cxn ang="0">
                  <a:pos x="852" y="104"/>
                </a:cxn>
                <a:cxn ang="0">
                  <a:pos x="845" y="170"/>
                </a:cxn>
                <a:cxn ang="0">
                  <a:pos x="841" y="240"/>
                </a:cxn>
                <a:cxn ang="0">
                  <a:pos x="835" y="277"/>
                </a:cxn>
                <a:cxn ang="0">
                  <a:pos x="831" y="298"/>
                </a:cxn>
                <a:cxn ang="0">
                  <a:pos x="828" y="330"/>
                </a:cxn>
                <a:cxn ang="0">
                  <a:pos x="821" y="357"/>
                </a:cxn>
                <a:cxn ang="0">
                  <a:pos x="817" y="391"/>
                </a:cxn>
                <a:cxn ang="0">
                  <a:pos x="811" y="405"/>
                </a:cxn>
                <a:cxn ang="0">
                  <a:pos x="807" y="421"/>
                </a:cxn>
                <a:cxn ang="0">
                  <a:pos x="797" y="434"/>
                </a:cxn>
                <a:cxn ang="0">
                  <a:pos x="791" y="447"/>
                </a:cxn>
                <a:cxn ang="0">
                  <a:pos x="784" y="450"/>
                </a:cxn>
                <a:cxn ang="0">
                  <a:pos x="771" y="460"/>
                </a:cxn>
                <a:cxn ang="0">
                  <a:pos x="750" y="468"/>
                </a:cxn>
                <a:cxn ang="0">
                  <a:pos x="726" y="476"/>
                </a:cxn>
                <a:cxn ang="0">
                  <a:pos x="700" y="487"/>
                </a:cxn>
                <a:cxn ang="0">
                  <a:pos x="679" y="490"/>
                </a:cxn>
                <a:cxn ang="0">
                  <a:pos x="653" y="498"/>
                </a:cxn>
                <a:cxn ang="0">
                  <a:pos x="633" y="500"/>
                </a:cxn>
                <a:cxn ang="0">
                  <a:pos x="602" y="508"/>
                </a:cxn>
                <a:cxn ang="0">
                  <a:pos x="578" y="511"/>
                </a:cxn>
                <a:cxn ang="0">
                  <a:pos x="511" y="514"/>
                </a:cxn>
                <a:cxn ang="0">
                  <a:pos x="410" y="519"/>
                </a:cxn>
                <a:cxn ang="0">
                  <a:pos x="286" y="522"/>
                </a:cxn>
                <a:cxn ang="0">
                  <a:pos x="0" y="530"/>
                </a:cxn>
              </a:cxnLst>
              <a:rect l="0" t="0" r="r" b="b"/>
              <a:pathLst>
                <a:path w="868" h="532">
                  <a:moveTo>
                    <a:pt x="0" y="530"/>
                  </a:moveTo>
                  <a:lnTo>
                    <a:pt x="276" y="530"/>
                  </a:lnTo>
                  <a:lnTo>
                    <a:pt x="286" y="532"/>
                  </a:lnTo>
                  <a:lnTo>
                    <a:pt x="326" y="532"/>
                  </a:lnTo>
                  <a:lnTo>
                    <a:pt x="333" y="530"/>
                  </a:lnTo>
                  <a:lnTo>
                    <a:pt x="410" y="530"/>
                  </a:lnTo>
                  <a:lnTo>
                    <a:pt x="420" y="527"/>
                  </a:lnTo>
                  <a:lnTo>
                    <a:pt x="501" y="527"/>
                  </a:lnTo>
                  <a:lnTo>
                    <a:pt x="511" y="524"/>
                  </a:lnTo>
                  <a:lnTo>
                    <a:pt x="555" y="524"/>
                  </a:lnTo>
                  <a:lnTo>
                    <a:pt x="562" y="522"/>
                  </a:lnTo>
                  <a:lnTo>
                    <a:pt x="578" y="522"/>
                  </a:lnTo>
                  <a:lnTo>
                    <a:pt x="588" y="519"/>
                  </a:lnTo>
                  <a:lnTo>
                    <a:pt x="609" y="519"/>
                  </a:lnTo>
                  <a:lnTo>
                    <a:pt x="619" y="514"/>
                  </a:lnTo>
                  <a:lnTo>
                    <a:pt x="626" y="514"/>
                  </a:lnTo>
                  <a:lnTo>
                    <a:pt x="633" y="511"/>
                  </a:lnTo>
                  <a:lnTo>
                    <a:pt x="639" y="511"/>
                  </a:lnTo>
                  <a:lnTo>
                    <a:pt x="647" y="508"/>
                  </a:lnTo>
                  <a:lnTo>
                    <a:pt x="653" y="508"/>
                  </a:lnTo>
                  <a:lnTo>
                    <a:pt x="667" y="503"/>
                  </a:lnTo>
                  <a:lnTo>
                    <a:pt x="673" y="503"/>
                  </a:lnTo>
                  <a:lnTo>
                    <a:pt x="679" y="500"/>
                  </a:lnTo>
                  <a:lnTo>
                    <a:pt x="686" y="500"/>
                  </a:lnTo>
                  <a:lnTo>
                    <a:pt x="693" y="498"/>
                  </a:lnTo>
                  <a:lnTo>
                    <a:pt x="700" y="498"/>
                  </a:lnTo>
                  <a:lnTo>
                    <a:pt x="714" y="492"/>
                  </a:lnTo>
                  <a:lnTo>
                    <a:pt x="720" y="492"/>
                  </a:lnTo>
                  <a:lnTo>
                    <a:pt x="730" y="490"/>
                  </a:lnTo>
                  <a:lnTo>
                    <a:pt x="734" y="487"/>
                  </a:lnTo>
                  <a:lnTo>
                    <a:pt x="736" y="487"/>
                  </a:lnTo>
                  <a:lnTo>
                    <a:pt x="754" y="482"/>
                  </a:lnTo>
                  <a:lnTo>
                    <a:pt x="760" y="476"/>
                  </a:lnTo>
                  <a:lnTo>
                    <a:pt x="764" y="476"/>
                  </a:lnTo>
                  <a:lnTo>
                    <a:pt x="774" y="474"/>
                  </a:lnTo>
                  <a:lnTo>
                    <a:pt x="791" y="460"/>
                  </a:lnTo>
                  <a:lnTo>
                    <a:pt x="797" y="458"/>
                  </a:lnTo>
                  <a:lnTo>
                    <a:pt x="801" y="452"/>
                  </a:lnTo>
                  <a:lnTo>
                    <a:pt x="805" y="452"/>
                  </a:lnTo>
                  <a:lnTo>
                    <a:pt x="807" y="444"/>
                  </a:lnTo>
                  <a:lnTo>
                    <a:pt x="807" y="442"/>
                  </a:lnTo>
                  <a:lnTo>
                    <a:pt x="815" y="436"/>
                  </a:lnTo>
                  <a:lnTo>
                    <a:pt x="817" y="428"/>
                  </a:lnTo>
                  <a:lnTo>
                    <a:pt x="817" y="426"/>
                  </a:lnTo>
                  <a:lnTo>
                    <a:pt x="821" y="421"/>
                  </a:lnTo>
                  <a:lnTo>
                    <a:pt x="821" y="418"/>
                  </a:lnTo>
                  <a:lnTo>
                    <a:pt x="825" y="413"/>
                  </a:lnTo>
                  <a:lnTo>
                    <a:pt x="825" y="410"/>
                  </a:lnTo>
                  <a:lnTo>
                    <a:pt x="828" y="407"/>
                  </a:lnTo>
                  <a:lnTo>
                    <a:pt x="828" y="397"/>
                  </a:lnTo>
                  <a:lnTo>
                    <a:pt x="831" y="391"/>
                  </a:lnTo>
                  <a:lnTo>
                    <a:pt x="831" y="378"/>
                  </a:lnTo>
                  <a:lnTo>
                    <a:pt x="835" y="373"/>
                  </a:lnTo>
                  <a:lnTo>
                    <a:pt x="835" y="357"/>
                  </a:lnTo>
                  <a:lnTo>
                    <a:pt x="838" y="351"/>
                  </a:lnTo>
                  <a:lnTo>
                    <a:pt x="838" y="335"/>
                  </a:lnTo>
                  <a:lnTo>
                    <a:pt x="841" y="330"/>
                  </a:lnTo>
                  <a:lnTo>
                    <a:pt x="841" y="317"/>
                  </a:lnTo>
                  <a:lnTo>
                    <a:pt x="845" y="311"/>
                  </a:lnTo>
                  <a:lnTo>
                    <a:pt x="845" y="298"/>
                  </a:lnTo>
                  <a:lnTo>
                    <a:pt x="848" y="295"/>
                  </a:lnTo>
                  <a:lnTo>
                    <a:pt x="848" y="277"/>
                  </a:lnTo>
                  <a:lnTo>
                    <a:pt x="852" y="272"/>
                  </a:lnTo>
                  <a:lnTo>
                    <a:pt x="852" y="248"/>
                  </a:lnTo>
                  <a:lnTo>
                    <a:pt x="855" y="240"/>
                  </a:lnTo>
                  <a:lnTo>
                    <a:pt x="855" y="205"/>
                  </a:lnTo>
                  <a:lnTo>
                    <a:pt x="858" y="197"/>
                  </a:lnTo>
                  <a:lnTo>
                    <a:pt x="858" y="170"/>
                  </a:lnTo>
                  <a:lnTo>
                    <a:pt x="862" y="162"/>
                  </a:lnTo>
                  <a:lnTo>
                    <a:pt x="862" y="115"/>
                  </a:lnTo>
                  <a:lnTo>
                    <a:pt x="865" y="104"/>
                  </a:lnTo>
                  <a:lnTo>
                    <a:pt x="865" y="32"/>
                  </a:lnTo>
                  <a:lnTo>
                    <a:pt x="868" y="21"/>
                  </a:lnTo>
                  <a:lnTo>
                    <a:pt x="868" y="0"/>
                  </a:lnTo>
                  <a:lnTo>
                    <a:pt x="855" y="0"/>
                  </a:lnTo>
                  <a:lnTo>
                    <a:pt x="855" y="21"/>
                  </a:lnTo>
                  <a:lnTo>
                    <a:pt x="852" y="32"/>
                  </a:lnTo>
                  <a:lnTo>
                    <a:pt x="852" y="104"/>
                  </a:lnTo>
                  <a:lnTo>
                    <a:pt x="848" y="115"/>
                  </a:lnTo>
                  <a:lnTo>
                    <a:pt x="848" y="162"/>
                  </a:lnTo>
                  <a:lnTo>
                    <a:pt x="845" y="170"/>
                  </a:lnTo>
                  <a:lnTo>
                    <a:pt x="845" y="197"/>
                  </a:lnTo>
                  <a:lnTo>
                    <a:pt x="841" y="205"/>
                  </a:lnTo>
                  <a:lnTo>
                    <a:pt x="841" y="240"/>
                  </a:lnTo>
                  <a:lnTo>
                    <a:pt x="838" y="248"/>
                  </a:lnTo>
                  <a:lnTo>
                    <a:pt x="838" y="272"/>
                  </a:lnTo>
                  <a:lnTo>
                    <a:pt x="835" y="277"/>
                  </a:lnTo>
                  <a:lnTo>
                    <a:pt x="835" y="293"/>
                  </a:lnTo>
                  <a:lnTo>
                    <a:pt x="835" y="290"/>
                  </a:lnTo>
                  <a:lnTo>
                    <a:pt x="831" y="298"/>
                  </a:lnTo>
                  <a:lnTo>
                    <a:pt x="831" y="311"/>
                  </a:lnTo>
                  <a:lnTo>
                    <a:pt x="828" y="317"/>
                  </a:lnTo>
                  <a:lnTo>
                    <a:pt x="828" y="330"/>
                  </a:lnTo>
                  <a:lnTo>
                    <a:pt x="825" y="335"/>
                  </a:lnTo>
                  <a:lnTo>
                    <a:pt x="825" y="351"/>
                  </a:lnTo>
                  <a:lnTo>
                    <a:pt x="821" y="357"/>
                  </a:lnTo>
                  <a:lnTo>
                    <a:pt x="821" y="373"/>
                  </a:lnTo>
                  <a:lnTo>
                    <a:pt x="817" y="378"/>
                  </a:lnTo>
                  <a:lnTo>
                    <a:pt x="817" y="391"/>
                  </a:lnTo>
                  <a:lnTo>
                    <a:pt x="815" y="397"/>
                  </a:lnTo>
                  <a:lnTo>
                    <a:pt x="815" y="402"/>
                  </a:lnTo>
                  <a:lnTo>
                    <a:pt x="811" y="405"/>
                  </a:lnTo>
                  <a:lnTo>
                    <a:pt x="811" y="413"/>
                  </a:lnTo>
                  <a:lnTo>
                    <a:pt x="807" y="418"/>
                  </a:lnTo>
                  <a:lnTo>
                    <a:pt x="807" y="421"/>
                  </a:lnTo>
                  <a:lnTo>
                    <a:pt x="805" y="426"/>
                  </a:lnTo>
                  <a:lnTo>
                    <a:pt x="805" y="428"/>
                  </a:lnTo>
                  <a:lnTo>
                    <a:pt x="797" y="434"/>
                  </a:lnTo>
                  <a:lnTo>
                    <a:pt x="795" y="442"/>
                  </a:lnTo>
                  <a:lnTo>
                    <a:pt x="795" y="444"/>
                  </a:lnTo>
                  <a:lnTo>
                    <a:pt x="791" y="447"/>
                  </a:lnTo>
                  <a:lnTo>
                    <a:pt x="795" y="447"/>
                  </a:lnTo>
                  <a:lnTo>
                    <a:pt x="791" y="447"/>
                  </a:lnTo>
                  <a:lnTo>
                    <a:pt x="784" y="450"/>
                  </a:lnTo>
                  <a:lnTo>
                    <a:pt x="777" y="455"/>
                  </a:lnTo>
                  <a:lnTo>
                    <a:pt x="777" y="460"/>
                  </a:lnTo>
                  <a:lnTo>
                    <a:pt x="771" y="460"/>
                  </a:lnTo>
                  <a:lnTo>
                    <a:pt x="764" y="466"/>
                  </a:lnTo>
                  <a:lnTo>
                    <a:pt x="760" y="466"/>
                  </a:lnTo>
                  <a:lnTo>
                    <a:pt x="750" y="468"/>
                  </a:lnTo>
                  <a:lnTo>
                    <a:pt x="747" y="471"/>
                  </a:lnTo>
                  <a:lnTo>
                    <a:pt x="736" y="476"/>
                  </a:lnTo>
                  <a:lnTo>
                    <a:pt x="726" y="476"/>
                  </a:lnTo>
                  <a:lnTo>
                    <a:pt x="720" y="482"/>
                  </a:lnTo>
                  <a:lnTo>
                    <a:pt x="714" y="482"/>
                  </a:lnTo>
                  <a:lnTo>
                    <a:pt x="700" y="487"/>
                  </a:lnTo>
                  <a:lnTo>
                    <a:pt x="693" y="487"/>
                  </a:lnTo>
                  <a:lnTo>
                    <a:pt x="686" y="490"/>
                  </a:lnTo>
                  <a:lnTo>
                    <a:pt x="679" y="490"/>
                  </a:lnTo>
                  <a:lnTo>
                    <a:pt x="673" y="492"/>
                  </a:lnTo>
                  <a:lnTo>
                    <a:pt x="667" y="492"/>
                  </a:lnTo>
                  <a:lnTo>
                    <a:pt x="653" y="498"/>
                  </a:lnTo>
                  <a:lnTo>
                    <a:pt x="647" y="498"/>
                  </a:lnTo>
                  <a:lnTo>
                    <a:pt x="639" y="500"/>
                  </a:lnTo>
                  <a:lnTo>
                    <a:pt x="633" y="500"/>
                  </a:lnTo>
                  <a:lnTo>
                    <a:pt x="626" y="503"/>
                  </a:lnTo>
                  <a:lnTo>
                    <a:pt x="619" y="503"/>
                  </a:lnTo>
                  <a:lnTo>
                    <a:pt x="602" y="508"/>
                  </a:lnTo>
                  <a:lnTo>
                    <a:pt x="606" y="508"/>
                  </a:lnTo>
                  <a:lnTo>
                    <a:pt x="588" y="508"/>
                  </a:lnTo>
                  <a:lnTo>
                    <a:pt x="578" y="511"/>
                  </a:lnTo>
                  <a:lnTo>
                    <a:pt x="562" y="511"/>
                  </a:lnTo>
                  <a:lnTo>
                    <a:pt x="555" y="514"/>
                  </a:lnTo>
                  <a:lnTo>
                    <a:pt x="511" y="514"/>
                  </a:lnTo>
                  <a:lnTo>
                    <a:pt x="501" y="516"/>
                  </a:lnTo>
                  <a:lnTo>
                    <a:pt x="420" y="516"/>
                  </a:lnTo>
                  <a:lnTo>
                    <a:pt x="410" y="519"/>
                  </a:lnTo>
                  <a:lnTo>
                    <a:pt x="333" y="519"/>
                  </a:lnTo>
                  <a:lnTo>
                    <a:pt x="326" y="522"/>
                  </a:lnTo>
                  <a:lnTo>
                    <a:pt x="286" y="522"/>
                  </a:lnTo>
                  <a:lnTo>
                    <a:pt x="276" y="519"/>
                  </a:lnTo>
                  <a:lnTo>
                    <a:pt x="0" y="519"/>
                  </a:lnTo>
                  <a:lnTo>
                    <a:pt x="0" y="530"/>
                  </a:lnTo>
                  <a:close/>
                </a:path>
              </a:pathLst>
            </a:custGeom>
            <a:solidFill>
              <a:srgbClr val="000000"/>
            </a:solidFill>
            <a:ln w="9525">
              <a:noFill/>
              <a:round/>
              <a:headEnd/>
              <a:tailEnd/>
            </a:ln>
            <a:effectLst/>
          </p:spPr>
          <p:txBody>
            <a:bodyPr/>
            <a:lstStyle/>
            <a:p>
              <a:endParaRPr lang="en-US"/>
            </a:p>
          </p:txBody>
        </p:sp>
        <p:sp>
          <p:nvSpPr>
            <p:cNvPr id="136332" name="Freeform 140"/>
            <p:cNvSpPr>
              <a:spLocks/>
            </p:cNvSpPr>
            <p:nvPr/>
          </p:nvSpPr>
          <p:spPr bwMode="auto">
            <a:xfrm>
              <a:off x="2506" y="3387"/>
              <a:ext cx="868" cy="532"/>
            </a:xfrm>
            <a:custGeom>
              <a:avLst/>
              <a:gdLst/>
              <a:ahLst/>
              <a:cxnLst>
                <a:cxn ang="0">
                  <a:pos x="286" y="532"/>
                </a:cxn>
                <a:cxn ang="0">
                  <a:pos x="410" y="530"/>
                </a:cxn>
                <a:cxn ang="0">
                  <a:pos x="511" y="524"/>
                </a:cxn>
                <a:cxn ang="0">
                  <a:pos x="578" y="522"/>
                </a:cxn>
                <a:cxn ang="0">
                  <a:pos x="619" y="514"/>
                </a:cxn>
                <a:cxn ang="0">
                  <a:pos x="639" y="511"/>
                </a:cxn>
                <a:cxn ang="0">
                  <a:pos x="667" y="503"/>
                </a:cxn>
                <a:cxn ang="0">
                  <a:pos x="686" y="500"/>
                </a:cxn>
                <a:cxn ang="0">
                  <a:pos x="714" y="492"/>
                </a:cxn>
                <a:cxn ang="0">
                  <a:pos x="734" y="487"/>
                </a:cxn>
                <a:cxn ang="0">
                  <a:pos x="760" y="476"/>
                </a:cxn>
                <a:cxn ang="0">
                  <a:pos x="791" y="460"/>
                </a:cxn>
                <a:cxn ang="0">
                  <a:pos x="805" y="452"/>
                </a:cxn>
                <a:cxn ang="0">
                  <a:pos x="815" y="436"/>
                </a:cxn>
                <a:cxn ang="0">
                  <a:pos x="821" y="421"/>
                </a:cxn>
                <a:cxn ang="0">
                  <a:pos x="825" y="410"/>
                </a:cxn>
                <a:cxn ang="0">
                  <a:pos x="831" y="391"/>
                </a:cxn>
                <a:cxn ang="0">
                  <a:pos x="835" y="357"/>
                </a:cxn>
                <a:cxn ang="0">
                  <a:pos x="841" y="330"/>
                </a:cxn>
                <a:cxn ang="0">
                  <a:pos x="845" y="298"/>
                </a:cxn>
                <a:cxn ang="0">
                  <a:pos x="852" y="272"/>
                </a:cxn>
                <a:cxn ang="0">
                  <a:pos x="855" y="205"/>
                </a:cxn>
                <a:cxn ang="0">
                  <a:pos x="862" y="162"/>
                </a:cxn>
                <a:cxn ang="0">
                  <a:pos x="865" y="32"/>
                </a:cxn>
                <a:cxn ang="0">
                  <a:pos x="855" y="0"/>
                </a:cxn>
                <a:cxn ang="0">
                  <a:pos x="852" y="104"/>
                </a:cxn>
                <a:cxn ang="0">
                  <a:pos x="845" y="170"/>
                </a:cxn>
                <a:cxn ang="0">
                  <a:pos x="841" y="240"/>
                </a:cxn>
                <a:cxn ang="0">
                  <a:pos x="835" y="277"/>
                </a:cxn>
                <a:cxn ang="0">
                  <a:pos x="831" y="298"/>
                </a:cxn>
                <a:cxn ang="0">
                  <a:pos x="828" y="330"/>
                </a:cxn>
                <a:cxn ang="0">
                  <a:pos x="821" y="357"/>
                </a:cxn>
                <a:cxn ang="0">
                  <a:pos x="817" y="391"/>
                </a:cxn>
                <a:cxn ang="0">
                  <a:pos x="811" y="405"/>
                </a:cxn>
                <a:cxn ang="0">
                  <a:pos x="807" y="421"/>
                </a:cxn>
                <a:cxn ang="0">
                  <a:pos x="797" y="434"/>
                </a:cxn>
                <a:cxn ang="0">
                  <a:pos x="791" y="447"/>
                </a:cxn>
                <a:cxn ang="0">
                  <a:pos x="784" y="450"/>
                </a:cxn>
                <a:cxn ang="0">
                  <a:pos x="771" y="460"/>
                </a:cxn>
                <a:cxn ang="0">
                  <a:pos x="750" y="468"/>
                </a:cxn>
                <a:cxn ang="0">
                  <a:pos x="726" y="476"/>
                </a:cxn>
                <a:cxn ang="0">
                  <a:pos x="700" y="487"/>
                </a:cxn>
                <a:cxn ang="0">
                  <a:pos x="679" y="490"/>
                </a:cxn>
                <a:cxn ang="0">
                  <a:pos x="653" y="498"/>
                </a:cxn>
                <a:cxn ang="0">
                  <a:pos x="633" y="500"/>
                </a:cxn>
                <a:cxn ang="0">
                  <a:pos x="602" y="508"/>
                </a:cxn>
                <a:cxn ang="0">
                  <a:pos x="578" y="511"/>
                </a:cxn>
                <a:cxn ang="0">
                  <a:pos x="511" y="514"/>
                </a:cxn>
                <a:cxn ang="0">
                  <a:pos x="410" y="519"/>
                </a:cxn>
                <a:cxn ang="0">
                  <a:pos x="286" y="522"/>
                </a:cxn>
                <a:cxn ang="0">
                  <a:pos x="0" y="530"/>
                </a:cxn>
              </a:cxnLst>
              <a:rect l="0" t="0" r="r" b="b"/>
              <a:pathLst>
                <a:path w="868" h="532">
                  <a:moveTo>
                    <a:pt x="0" y="530"/>
                  </a:moveTo>
                  <a:lnTo>
                    <a:pt x="276" y="530"/>
                  </a:lnTo>
                  <a:lnTo>
                    <a:pt x="286" y="532"/>
                  </a:lnTo>
                  <a:lnTo>
                    <a:pt x="326" y="532"/>
                  </a:lnTo>
                  <a:lnTo>
                    <a:pt x="333" y="530"/>
                  </a:lnTo>
                  <a:lnTo>
                    <a:pt x="410" y="530"/>
                  </a:lnTo>
                  <a:lnTo>
                    <a:pt x="420" y="527"/>
                  </a:lnTo>
                  <a:lnTo>
                    <a:pt x="501" y="527"/>
                  </a:lnTo>
                  <a:lnTo>
                    <a:pt x="511" y="524"/>
                  </a:lnTo>
                  <a:lnTo>
                    <a:pt x="555" y="524"/>
                  </a:lnTo>
                  <a:lnTo>
                    <a:pt x="562" y="522"/>
                  </a:lnTo>
                  <a:lnTo>
                    <a:pt x="578" y="522"/>
                  </a:lnTo>
                  <a:lnTo>
                    <a:pt x="588" y="519"/>
                  </a:lnTo>
                  <a:lnTo>
                    <a:pt x="609" y="519"/>
                  </a:lnTo>
                  <a:lnTo>
                    <a:pt x="619" y="514"/>
                  </a:lnTo>
                  <a:lnTo>
                    <a:pt x="626" y="514"/>
                  </a:lnTo>
                  <a:lnTo>
                    <a:pt x="633" y="511"/>
                  </a:lnTo>
                  <a:lnTo>
                    <a:pt x="639" y="511"/>
                  </a:lnTo>
                  <a:lnTo>
                    <a:pt x="647" y="508"/>
                  </a:lnTo>
                  <a:lnTo>
                    <a:pt x="653" y="508"/>
                  </a:lnTo>
                  <a:lnTo>
                    <a:pt x="667" y="503"/>
                  </a:lnTo>
                  <a:lnTo>
                    <a:pt x="673" y="503"/>
                  </a:lnTo>
                  <a:lnTo>
                    <a:pt x="679" y="500"/>
                  </a:lnTo>
                  <a:lnTo>
                    <a:pt x="686" y="500"/>
                  </a:lnTo>
                  <a:lnTo>
                    <a:pt x="693" y="498"/>
                  </a:lnTo>
                  <a:lnTo>
                    <a:pt x="700" y="498"/>
                  </a:lnTo>
                  <a:lnTo>
                    <a:pt x="714" y="492"/>
                  </a:lnTo>
                  <a:lnTo>
                    <a:pt x="720" y="492"/>
                  </a:lnTo>
                  <a:lnTo>
                    <a:pt x="730" y="490"/>
                  </a:lnTo>
                  <a:lnTo>
                    <a:pt x="734" y="487"/>
                  </a:lnTo>
                  <a:lnTo>
                    <a:pt x="736" y="487"/>
                  </a:lnTo>
                  <a:lnTo>
                    <a:pt x="754" y="482"/>
                  </a:lnTo>
                  <a:lnTo>
                    <a:pt x="760" y="476"/>
                  </a:lnTo>
                  <a:lnTo>
                    <a:pt x="764" y="476"/>
                  </a:lnTo>
                  <a:lnTo>
                    <a:pt x="774" y="474"/>
                  </a:lnTo>
                  <a:lnTo>
                    <a:pt x="791" y="460"/>
                  </a:lnTo>
                  <a:lnTo>
                    <a:pt x="797" y="458"/>
                  </a:lnTo>
                  <a:lnTo>
                    <a:pt x="801" y="452"/>
                  </a:lnTo>
                  <a:lnTo>
                    <a:pt x="805" y="452"/>
                  </a:lnTo>
                  <a:lnTo>
                    <a:pt x="807" y="444"/>
                  </a:lnTo>
                  <a:lnTo>
                    <a:pt x="807" y="442"/>
                  </a:lnTo>
                  <a:lnTo>
                    <a:pt x="815" y="436"/>
                  </a:lnTo>
                  <a:lnTo>
                    <a:pt x="817" y="428"/>
                  </a:lnTo>
                  <a:lnTo>
                    <a:pt x="817" y="426"/>
                  </a:lnTo>
                  <a:lnTo>
                    <a:pt x="821" y="421"/>
                  </a:lnTo>
                  <a:lnTo>
                    <a:pt x="821" y="418"/>
                  </a:lnTo>
                  <a:lnTo>
                    <a:pt x="825" y="413"/>
                  </a:lnTo>
                  <a:lnTo>
                    <a:pt x="825" y="410"/>
                  </a:lnTo>
                  <a:lnTo>
                    <a:pt x="828" y="407"/>
                  </a:lnTo>
                  <a:lnTo>
                    <a:pt x="828" y="397"/>
                  </a:lnTo>
                  <a:lnTo>
                    <a:pt x="831" y="391"/>
                  </a:lnTo>
                  <a:lnTo>
                    <a:pt x="831" y="378"/>
                  </a:lnTo>
                  <a:lnTo>
                    <a:pt x="835" y="373"/>
                  </a:lnTo>
                  <a:lnTo>
                    <a:pt x="835" y="357"/>
                  </a:lnTo>
                  <a:lnTo>
                    <a:pt x="838" y="351"/>
                  </a:lnTo>
                  <a:lnTo>
                    <a:pt x="838" y="335"/>
                  </a:lnTo>
                  <a:lnTo>
                    <a:pt x="841" y="330"/>
                  </a:lnTo>
                  <a:lnTo>
                    <a:pt x="841" y="317"/>
                  </a:lnTo>
                  <a:lnTo>
                    <a:pt x="845" y="311"/>
                  </a:lnTo>
                  <a:lnTo>
                    <a:pt x="845" y="298"/>
                  </a:lnTo>
                  <a:lnTo>
                    <a:pt x="848" y="295"/>
                  </a:lnTo>
                  <a:lnTo>
                    <a:pt x="848" y="277"/>
                  </a:lnTo>
                  <a:lnTo>
                    <a:pt x="852" y="272"/>
                  </a:lnTo>
                  <a:lnTo>
                    <a:pt x="852" y="248"/>
                  </a:lnTo>
                  <a:lnTo>
                    <a:pt x="855" y="240"/>
                  </a:lnTo>
                  <a:lnTo>
                    <a:pt x="855" y="205"/>
                  </a:lnTo>
                  <a:lnTo>
                    <a:pt x="858" y="197"/>
                  </a:lnTo>
                  <a:lnTo>
                    <a:pt x="858" y="170"/>
                  </a:lnTo>
                  <a:lnTo>
                    <a:pt x="862" y="162"/>
                  </a:lnTo>
                  <a:lnTo>
                    <a:pt x="862" y="115"/>
                  </a:lnTo>
                  <a:lnTo>
                    <a:pt x="865" y="104"/>
                  </a:lnTo>
                  <a:lnTo>
                    <a:pt x="865" y="32"/>
                  </a:lnTo>
                  <a:lnTo>
                    <a:pt x="868" y="21"/>
                  </a:lnTo>
                  <a:lnTo>
                    <a:pt x="868" y="0"/>
                  </a:lnTo>
                  <a:lnTo>
                    <a:pt x="855" y="0"/>
                  </a:lnTo>
                  <a:lnTo>
                    <a:pt x="855" y="21"/>
                  </a:lnTo>
                  <a:lnTo>
                    <a:pt x="852" y="32"/>
                  </a:lnTo>
                  <a:lnTo>
                    <a:pt x="852" y="104"/>
                  </a:lnTo>
                  <a:lnTo>
                    <a:pt x="848" y="115"/>
                  </a:lnTo>
                  <a:lnTo>
                    <a:pt x="848" y="162"/>
                  </a:lnTo>
                  <a:lnTo>
                    <a:pt x="845" y="170"/>
                  </a:lnTo>
                  <a:lnTo>
                    <a:pt x="845" y="197"/>
                  </a:lnTo>
                  <a:lnTo>
                    <a:pt x="841" y="205"/>
                  </a:lnTo>
                  <a:lnTo>
                    <a:pt x="841" y="240"/>
                  </a:lnTo>
                  <a:lnTo>
                    <a:pt x="838" y="248"/>
                  </a:lnTo>
                  <a:lnTo>
                    <a:pt x="838" y="272"/>
                  </a:lnTo>
                  <a:lnTo>
                    <a:pt x="835" y="277"/>
                  </a:lnTo>
                  <a:lnTo>
                    <a:pt x="835" y="293"/>
                  </a:lnTo>
                  <a:lnTo>
                    <a:pt x="835" y="290"/>
                  </a:lnTo>
                  <a:lnTo>
                    <a:pt x="831" y="298"/>
                  </a:lnTo>
                  <a:lnTo>
                    <a:pt x="831" y="311"/>
                  </a:lnTo>
                  <a:lnTo>
                    <a:pt x="828" y="317"/>
                  </a:lnTo>
                  <a:lnTo>
                    <a:pt x="828" y="330"/>
                  </a:lnTo>
                  <a:lnTo>
                    <a:pt x="825" y="335"/>
                  </a:lnTo>
                  <a:lnTo>
                    <a:pt x="825" y="351"/>
                  </a:lnTo>
                  <a:lnTo>
                    <a:pt x="821" y="357"/>
                  </a:lnTo>
                  <a:lnTo>
                    <a:pt x="821" y="373"/>
                  </a:lnTo>
                  <a:lnTo>
                    <a:pt x="817" y="378"/>
                  </a:lnTo>
                  <a:lnTo>
                    <a:pt x="817" y="391"/>
                  </a:lnTo>
                  <a:lnTo>
                    <a:pt x="815" y="397"/>
                  </a:lnTo>
                  <a:lnTo>
                    <a:pt x="815" y="402"/>
                  </a:lnTo>
                  <a:lnTo>
                    <a:pt x="811" y="405"/>
                  </a:lnTo>
                  <a:lnTo>
                    <a:pt x="811" y="413"/>
                  </a:lnTo>
                  <a:lnTo>
                    <a:pt x="807" y="418"/>
                  </a:lnTo>
                  <a:lnTo>
                    <a:pt x="807" y="421"/>
                  </a:lnTo>
                  <a:lnTo>
                    <a:pt x="805" y="426"/>
                  </a:lnTo>
                  <a:lnTo>
                    <a:pt x="805" y="428"/>
                  </a:lnTo>
                  <a:lnTo>
                    <a:pt x="797" y="434"/>
                  </a:lnTo>
                  <a:lnTo>
                    <a:pt x="795" y="442"/>
                  </a:lnTo>
                  <a:lnTo>
                    <a:pt x="795" y="444"/>
                  </a:lnTo>
                  <a:lnTo>
                    <a:pt x="791" y="447"/>
                  </a:lnTo>
                  <a:lnTo>
                    <a:pt x="795" y="447"/>
                  </a:lnTo>
                  <a:lnTo>
                    <a:pt x="791" y="447"/>
                  </a:lnTo>
                  <a:lnTo>
                    <a:pt x="784" y="450"/>
                  </a:lnTo>
                  <a:lnTo>
                    <a:pt x="777" y="455"/>
                  </a:lnTo>
                  <a:lnTo>
                    <a:pt x="777" y="460"/>
                  </a:lnTo>
                  <a:lnTo>
                    <a:pt x="771" y="460"/>
                  </a:lnTo>
                  <a:lnTo>
                    <a:pt x="764" y="466"/>
                  </a:lnTo>
                  <a:lnTo>
                    <a:pt x="760" y="466"/>
                  </a:lnTo>
                  <a:lnTo>
                    <a:pt x="750" y="468"/>
                  </a:lnTo>
                  <a:lnTo>
                    <a:pt x="747" y="471"/>
                  </a:lnTo>
                  <a:lnTo>
                    <a:pt x="736" y="476"/>
                  </a:lnTo>
                  <a:lnTo>
                    <a:pt x="726" y="476"/>
                  </a:lnTo>
                  <a:lnTo>
                    <a:pt x="720" y="482"/>
                  </a:lnTo>
                  <a:lnTo>
                    <a:pt x="714" y="482"/>
                  </a:lnTo>
                  <a:lnTo>
                    <a:pt x="700" y="487"/>
                  </a:lnTo>
                  <a:lnTo>
                    <a:pt x="693" y="487"/>
                  </a:lnTo>
                  <a:lnTo>
                    <a:pt x="686" y="490"/>
                  </a:lnTo>
                  <a:lnTo>
                    <a:pt x="679" y="490"/>
                  </a:lnTo>
                  <a:lnTo>
                    <a:pt x="673" y="492"/>
                  </a:lnTo>
                  <a:lnTo>
                    <a:pt x="667" y="492"/>
                  </a:lnTo>
                  <a:lnTo>
                    <a:pt x="653" y="498"/>
                  </a:lnTo>
                  <a:lnTo>
                    <a:pt x="647" y="498"/>
                  </a:lnTo>
                  <a:lnTo>
                    <a:pt x="639" y="500"/>
                  </a:lnTo>
                  <a:lnTo>
                    <a:pt x="633" y="500"/>
                  </a:lnTo>
                  <a:lnTo>
                    <a:pt x="626" y="503"/>
                  </a:lnTo>
                  <a:lnTo>
                    <a:pt x="619" y="503"/>
                  </a:lnTo>
                  <a:lnTo>
                    <a:pt x="602" y="508"/>
                  </a:lnTo>
                  <a:lnTo>
                    <a:pt x="606" y="508"/>
                  </a:lnTo>
                  <a:lnTo>
                    <a:pt x="588" y="508"/>
                  </a:lnTo>
                  <a:lnTo>
                    <a:pt x="578" y="511"/>
                  </a:lnTo>
                  <a:lnTo>
                    <a:pt x="562" y="511"/>
                  </a:lnTo>
                  <a:lnTo>
                    <a:pt x="555" y="514"/>
                  </a:lnTo>
                  <a:lnTo>
                    <a:pt x="511" y="514"/>
                  </a:lnTo>
                  <a:lnTo>
                    <a:pt x="501" y="516"/>
                  </a:lnTo>
                  <a:lnTo>
                    <a:pt x="420" y="516"/>
                  </a:lnTo>
                  <a:lnTo>
                    <a:pt x="410" y="519"/>
                  </a:lnTo>
                  <a:lnTo>
                    <a:pt x="333" y="519"/>
                  </a:lnTo>
                  <a:lnTo>
                    <a:pt x="326" y="522"/>
                  </a:lnTo>
                  <a:lnTo>
                    <a:pt x="286" y="522"/>
                  </a:lnTo>
                  <a:lnTo>
                    <a:pt x="276" y="519"/>
                  </a:lnTo>
                  <a:lnTo>
                    <a:pt x="0" y="519"/>
                  </a:lnTo>
                  <a:lnTo>
                    <a:pt x="0" y="530"/>
                  </a:lnTo>
                  <a:close/>
                </a:path>
              </a:pathLst>
            </a:custGeom>
            <a:solidFill>
              <a:srgbClr val="00CCCC"/>
            </a:solidFill>
            <a:ln w="9525">
              <a:solidFill>
                <a:srgbClr val="00CCCC"/>
              </a:solidFill>
              <a:prstDash val="solid"/>
              <a:round/>
              <a:headEnd/>
              <a:tailEnd/>
            </a:ln>
            <a:effectLst/>
          </p:spPr>
          <p:txBody>
            <a:bodyPr/>
            <a:lstStyle/>
            <a:p>
              <a:endParaRPr lang="en-US"/>
            </a:p>
          </p:txBody>
        </p:sp>
      </p:grpSp>
      <p:grpSp>
        <p:nvGrpSpPr>
          <p:cNvPr id="136333" name="Group 141"/>
          <p:cNvGrpSpPr>
            <a:grpSpLocks/>
          </p:cNvGrpSpPr>
          <p:nvPr/>
        </p:nvGrpSpPr>
        <p:grpSpPr bwMode="auto">
          <a:xfrm>
            <a:off x="4649788" y="5184775"/>
            <a:ext cx="115887" cy="96838"/>
            <a:chOff x="3337" y="3387"/>
            <a:chExt cx="73" cy="61"/>
          </a:xfrm>
        </p:grpSpPr>
        <p:sp>
          <p:nvSpPr>
            <p:cNvPr id="136334" name="Freeform 142"/>
            <p:cNvSpPr>
              <a:spLocks/>
            </p:cNvSpPr>
            <p:nvPr/>
          </p:nvSpPr>
          <p:spPr bwMode="auto">
            <a:xfrm>
              <a:off x="3353" y="3403"/>
              <a:ext cx="57" cy="45"/>
            </a:xfrm>
            <a:custGeom>
              <a:avLst/>
              <a:gdLst/>
              <a:ahLst/>
              <a:cxnLst>
                <a:cxn ang="0">
                  <a:pos x="0" y="45"/>
                </a:cxn>
                <a:cxn ang="0">
                  <a:pos x="30" y="0"/>
                </a:cxn>
                <a:cxn ang="0">
                  <a:pos x="57" y="45"/>
                </a:cxn>
                <a:cxn ang="0">
                  <a:pos x="30" y="24"/>
                </a:cxn>
                <a:cxn ang="0">
                  <a:pos x="0" y="45"/>
                </a:cxn>
              </a:cxnLst>
              <a:rect l="0" t="0" r="r" b="b"/>
              <a:pathLst>
                <a:path w="57" h="45">
                  <a:moveTo>
                    <a:pt x="0" y="45"/>
                  </a:moveTo>
                  <a:lnTo>
                    <a:pt x="30" y="0"/>
                  </a:lnTo>
                  <a:lnTo>
                    <a:pt x="57" y="45"/>
                  </a:lnTo>
                  <a:lnTo>
                    <a:pt x="30" y="24"/>
                  </a:lnTo>
                  <a:lnTo>
                    <a:pt x="0" y="45"/>
                  </a:lnTo>
                  <a:close/>
                </a:path>
              </a:pathLst>
            </a:custGeom>
            <a:solidFill>
              <a:srgbClr val="000000"/>
            </a:solidFill>
            <a:ln w="9525">
              <a:noFill/>
              <a:round/>
              <a:headEnd/>
              <a:tailEnd/>
            </a:ln>
            <a:effectLst/>
          </p:spPr>
          <p:txBody>
            <a:bodyPr/>
            <a:lstStyle/>
            <a:p>
              <a:endParaRPr lang="en-US"/>
            </a:p>
          </p:txBody>
        </p:sp>
        <p:sp>
          <p:nvSpPr>
            <p:cNvPr id="136335" name="Freeform 143"/>
            <p:cNvSpPr>
              <a:spLocks/>
            </p:cNvSpPr>
            <p:nvPr/>
          </p:nvSpPr>
          <p:spPr bwMode="auto">
            <a:xfrm>
              <a:off x="3337" y="3387"/>
              <a:ext cx="57" cy="45"/>
            </a:xfrm>
            <a:custGeom>
              <a:avLst/>
              <a:gdLst/>
              <a:ahLst/>
              <a:cxnLst>
                <a:cxn ang="0">
                  <a:pos x="0" y="45"/>
                </a:cxn>
                <a:cxn ang="0">
                  <a:pos x="30" y="0"/>
                </a:cxn>
                <a:cxn ang="0">
                  <a:pos x="57" y="45"/>
                </a:cxn>
                <a:cxn ang="0">
                  <a:pos x="30" y="24"/>
                </a:cxn>
                <a:cxn ang="0">
                  <a:pos x="0" y="45"/>
                </a:cxn>
              </a:cxnLst>
              <a:rect l="0" t="0" r="r" b="b"/>
              <a:pathLst>
                <a:path w="57" h="45">
                  <a:moveTo>
                    <a:pt x="0" y="45"/>
                  </a:moveTo>
                  <a:lnTo>
                    <a:pt x="30" y="0"/>
                  </a:lnTo>
                  <a:lnTo>
                    <a:pt x="57" y="45"/>
                  </a:lnTo>
                  <a:lnTo>
                    <a:pt x="30" y="24"/>
                  </a:lnTo>
                  <a:lnTo>
                    <a:pt x="0" y="45"/>
                  </a:lnTo>
                  <a:close/>
                </a:path>
              </a:pathLst>
            </a:custGeom>
            <a:solidFill>
              <a:srgbClr val="FFFFFF"/>
            </a:solidFill>
            <a:ln w="9525">
              <a:solidFill>
                <a:srgbClr val="FFFFFF"/>
              </a:solidFill>
              <a:prstDash val="solid"/>
              <a:round/>
              <a:headEnd/>
              <a:tailEnd/>
            </a:ln>
            <a:effectLst/>
          </p:spPr>
          <p:txBody>
            <a:bodyPr/>
            <a:lstStyle/>
            <a:p>
              <a:endParaRPr lang="en-US"/>
            </a:p>
          </p:txBody>
        </p:sp>
      </p:grpSp>
      <p:grpSp>
        <p:nvGrpSpPr>
          <p:cNvPr id="136336" name="Group 144"/>
          <p:cNvGrpSpPr>
            <a:grpSpLocks/>
          </p:cNvGrpSpPr>
          <p:nvPr/>
        </p:nvGrpSpPr>
        <p:grpSpPr bwMode="auto">
          <a:xfrm>
            <a:off x="4611688" y="5168900"/>
            <a:ext cx="187325" cy="150813"/>
            <a:chOff x="3313" y="3377"/>
            <a:chExt cx="118" cy="95"/>
          </a:xfrm>
        </p:grpSpPr>
        <p:sp>
          <p:nvSpPr>
            <p:cNvPr id="136337" name="Freeform 145"/>
            <p:cNvSpPr>
              <a:spLocks/>
            </p:cNvSpPr>
            <p:nvPr/>
          </p:nvSpPr>
          <p:spPr bwMode="auto">
            <a:xfrm>
              <a:off x="3329" y="3393"/>
              <a:ext cx="102" cy="79"/>
            </a:xfrm>
            <a:custGeom>
              <a:avLst/>
              <a:gdLst/>
              <a:ahLst/>
              <a:cxnLst>
                <a:cxn ang="0">
                  <a:pos x="20" y="53"/>
                </a:cxn>
                <a:cxn ang="0">
                  <a:pos x="31" y="58"/>
                </a:cxn>
                <a:cxn ang="0">
                  <a:pos x="61" y="13"/>
                </a:cxn>
                <a:cxn ang="0">
                  <a:pos x="48" y="13"/>
                </a:cxn>
                <a:cxn ang="0">
                  <a:pos x="75" y="58"/>
                </a:cxn>
                <a:cxn ang="0">
                  <a:pos x="85" y="53"/>
                </a:cxn>
                <a:cxn ang="0">
                  <a:pos x="55" y="29"/>
                </a:cxn>
                <a:cxn ang="0">
                  <a:pos x="20" y="53"/>
                </a:cxn>
                <a:cxn ang="0">
                  <a:pos x="0" y="79"/>
                </a:cxn>
                <a:cxn ang="0">
                  <a:pos x="59" y="37"/>
                </a:cxn>
                <a:cxn ang="0">
                  <a:pos x="51" y="37"/>
                </a:cxn>
                <a:cxn ang="0">
                  <a:pos x="102" y="79"/>
                </a:cxn>
                <a:cxn ang="0">
                  <a:pos x="55" y="0"/>
                </a:cxn>
                <a:cxn ang="0">
                  <a:pos x="0" y="79"/>
                </a:cxn>
                <a:cxn ang="0">
                  <a:pos x="20" y="53"/>
                </a:cxn>
              </a:cxnLst>
              <a:rect l="0" t="0" r="r" b="b"/>
              <a:pathLst>
                <a:path w="102" h="79">
                  <a:moveTo>
                    <a:pt x="20" y="53"/>
                  </a:moveTo>
                  <a:lnTo>
                    <a:pt x="31" y="58"/>
                  </a:lnTo>
                  <a:lnTo>
                    <a:pt x="61" y="13"/>
                  </a:lnTo>
                  <a:lnTo>
                    <a:pt x="48" y="13"/>
                  </a:lnTo>
                  <a:lnTo>
                    <a:pt x="75" y="58"/>
                  </a:lnTo>
                  <a:lnTo>
                    <a:pt x="85" y="53"/>
                  </a:lnTo>
                  <a:lnTo>
                    <a:pt x="55" y="29"/>
                  </a:lnTo>
                  <a:lnTo>
                    <a:pt x="20" y="53"/>
                  </a:lnTo>
                  <a:lnTo>
                    <a:pt x="0" y="79"/>
                  </a:lnTo>
                  <a:lnTo>
                    <a:pt x="59" y="37"/>
                  </a:lnTo>
                  <a:lnTo>
                    <a:pt x="51" y="37"/>
                  </a:lnTo>
                  <a:lnTo>
                    <a:pt x="102" y="79"/>
                  </a:lnTo>
                  <a:lnTo>
                    <a:pt x="55" y="0"/>
                  </a:lnTo>
                  <a:lnTo>
                    <a:pt x="0" y="79"/>
                  </a:lnTo>
                  <a:lnTo>
                    <a:pt x="20" y="53"/>
                  </a:lnTo>
                  <a:close/>
                </a:path>
              </a:pathLst>
            </a:custGeom>
            <a:solidFill>
              <a:srgbClr val="000000"/>
            </a:solidFill>
            <a:ln w="9525">
              <a:noFill/>
              <a:round/>
              <a:headEnd/>
              <a:tailEnd/>
            </a:ln>
            <a:effectLst/>
          </p:spPr>
          <p:txBody>
            <a:bodyPr/>
            <a:lstStyle/>
            <a:p>
              <a:endParaRPr lang="en-US"/>
            </a:p>
          </p:txBody>
        </p:sp>
        <p:sp>
          <p:nvSpPr>
            <p:cNvPr id="136338" name="Freeform 146"/>
            <p:cNvSpPr>
              <a:spLocks/>
            </p:cNvSpPr>
            <p:nvPr/>
          </p:nvSpPr>
          <p:spPr bwMode="auto">
            <a:xfrm>
              <a:off x="3313" y="3377"/>
              <a:ext cx="102" cy="79"/>
            </a:xfrm>
            <a:custGeom>
              <a:avLst/>
              <a:gdLst/>
              <a:ahLst/>
              <a:cxnLst>
                <a:cxn ang="0">
                  <a:pos x="20" y="53"/>
                </a:cxn>
                <a:cxn ang="0">
                  <a:pos x="31" y="58"/>
                </a:cxn>
                <a:cxn ang="0">
                  <a:pos x="61" y="13"/>
                </a:cxn>
                <a:cxn ang="0">
                  <a:pos x="48" y="13"/>
                </a:cxn>
                <a:cxn ang="0">
                  <a:pos x="75" y="58"/>
                </a:cxn>
                <a:cxn ang="0">
                  <a:pos x="85" y="53"/>
                </a:cxn>
                <a:cxn ang="0">
                  <a:pos x="55" y="29"/>
                </a:cxn>
                <a:cxn ang="0">
                  <a:pos x="20" y="53"/>
                </a:cxn>
                <a:cxn ang="0">
                  <a:pos x="0" y="79"/>
                </a:cxn>
                <a:cxn ang="0">
                  <a:pos x="59" y="37"/>
                </a:cxn>
                <a:cxn ang="0">
                  <a:pos x="51" y="37"/>
                </a:cxn>
                <a:cxn ang="0">
                  <a:pos x="102" y="79"/>
                </a:cxn>
                <a:cxn ang="0">
                  <a:pos x="55" y="0"/>
                </a:cxn>
                <a:cxn ang="0">
                  <a:pos x="0" y="79"/>
                </a:cxn>
                <a:cxn ang="0">
                  <a:pos x="20" y="53"/>
                </a:cxn>
              </a:cxnLst>
              <a:rect l="0" t="0" r="r" b="b"/>
              <a:pathLst>
                <a:path w="102" h="79">
                  <a:moveTo>
                    <a:pt x="20" y="53"/>
                  </a:moveTo>
                  <a:lnTo>
                    <a:pt x="31" y="58"/>
                  </a:lnTo>
                  <a:lnTo>
                    <a:pt x="61" y="13"/>
                  </a:lnTo>
                  <a:lnTo>
                    <a:pt x="48" y="13"/>
                  </a:lnTo>
                  <a:lnTo>
                    <a:pt x="75" y="58"/>
                  </a:lnTo>
                  <a:lnTo>
                    <a:pt x="85" y="53"/>
                  </a:lnTo>
                  <a:lnTo>
                    <a:pt x="55" y="29"/>
                  </a:lnTo>
                  <a:lnTo>
                    <a:pt x="20" y="53"/>
                  </a:lnTo>
                  <a:lnTo>
                    <a:pt x="0" y="79"/>
                  </a:lnTo>
                  <a:lnTo>
                    <a:pt x="59" y="37"/>
                  </a:lnTo>
                  <a:lnTo>
                    <a:pt x="51" y="37"/>
                  </a:lnTo>
                  <a:lnTo>
                    <a:pt x="102" y="79"/>
                  </a:lnTo>
                  <a:lnTo>
                    <a:pt x="55" y="0"/>
                  </a:lnTo>
                  <a:lnTo>
                    <a:pt x="0" y="79"/>
                  </a:lnTo>
                  <a:lnTo>
                    <a:pt x="20" y="53"/>
                  </a:lnTo>
                  <a:close/>
                </a:path>
              </a:pathLst>
            </a:custGeom>
            <a:solidFill>
              <a:srgbClr val="FFFFFF"/>
            </a:solidFill>
            <a:ln w="9525">
              <a:solidFill>
                <a:srgbClr val="00CCCC"/>
              </a:solidFill>
              <a:prstDash val="solid"/>
              <a:round/>
              <a:headEnd/>
              <a:tailEnd/>
            </a:ln>
            <a:effectLst/>
          </p:spPr>
          <p:txBody>
            <a:bodyPr/>
            <a:lstStyle/>
            <a:p>
              <a:endParaRPr lang="en-US"/>
            </a:p>
          </p:txBody>
        </p:sp>
      </p:grpSp>
      <p:sp>
        <p:nvSpPr>
          <p:cNvPr id="136339" name="Rectangle 147"/>
          <p:cNvSpPr>
            <a:spLocks noChangeArrowheads="1"/>
          </p:cNvSpPr>
          <p:nvPr/>
        </p:nvSpPr>
        <p:spPr bwMode="auto">
          <a:xfrm>
            <a:off x="2543175" y="1598613"/>
            <a:ext cx="28575" cy="1627187"/>
          </a:xfrm>
          <a:prstGeom prst="rect">
            <a:avLst/>
          </a:prstGeom>
          <a:solidFill>
            <a:srgbClr val="000000"/>
          </a:solidFill>
          <a:ln w="9525">
            <a:noFill/>
            <a:miter lim="800000"/>
            <a:headEnd/>
            <a:tailEnd/>
          </a:ln>
          <a:effectLst/>
        </p:spPr>
        <p:txBody>
          <a:bodyPr/>
          <a:lstStyle/>
          <a:p>
            <a:endParaRPr lang="en-US"/>
          </a:p>
        </p:txBody>
      </p:sp>
      <p:sp>
        <p:nvSpPr>
          <p:cNvPr id="136340" name="Rectangle 148"/>
          <p:cNvSpPr>
            <a:spLocks noChangeArrowheads="1"/>
          </p:cNvSpPr>
          <p:nvPr/>
        </p:nvSpPr>
        <p:spPr bwMode="auto">
          <a:xfrm>
            <a:off x="2522538" y="1577975"/>
            <a:ext cx="20637" cy="1619250"/>
          </a:xfrm>
          <a:prstGeom prst="rect">
            <a:avLst/>
          </a:prstGeom>
          <a:solidFill>
            <a:srgbClr val="00CCCC"/>
          </a:solidFill>
          <a:ln w="9525">
            <a:solidFill>
              <a:srgbClr val="00CCCC"/>
            </a:solidFill>
            <a:miter lim="800000"/>
            <a:headEnd/>
            <a:tailEnd/>
          </a:ln>
          <a:effectLst/>
        </p:spPr>
        <p:txBody>
          <a:bodyPr/>
          <a:lstStyle/>
          <a:p>
            <a:endParaRPr lang="en-US"/>
          </a:p>
        </p:txBody>
      </p:sp>
      <p:grpSp>
        <p:nvGrpSpPr>
          <p:cNvPr id="136341" name="Group 149"/>
          <p:cNvGrpSpPr>
            <a:grpSpLocks/>
          </p:cNvGrpSpPr>
          <p:nvPr/>
        </p:nvGrpSpPr>
        <p:grpSpPr bwMode="auto">
          <a:xfrm>
            <a:off x="2490788" y="3124200"/>
            <a:ext cx="114300" cy="96838"/>
            <a:chOff x="1977" y="2089"/>
            <a:chExt cx="72" cy="61"/>
          </a:xfrm>
        </p:grpSpPr>
        <p:sp>
          <p:nvSpPr>
            <p:cNvPr id="136342" name="Freeform 150"/>
            <p:cNvSpPr>
              <a:spLocks/>
            </p:cNvSpPr>
            <p:nvPr/>
          </p:nvSpPr>
          <p:spPr bwMode="auto">
            <a:xfrm>
              <a:off x="1993" y="2105"/>
              <a:ext cx="56" cy="45"/>
            </a:xfrm>
            <a:custGeom>
              <a:avLst/>
              <a:gdLst/>
              <a:ahLst/>
              <a:cxnLst>
                <a:cxn ang="0">
                  <a:pos x="56" y="0"/>
                </a:cxn>
                <a:cxn ang="0">
                  <a:pos x="26" y="45"/>
                </a:cxn>
                <a:cxn ang="0">
                  <a:pos x="0" y="0"/>
                </a:cxn>
                <a:cxn ang="0">
                  <a:pos x="26" y="24"/>
                </a:cxn>
                <a:cxn ang="0">
                  <a:pos x="56" y="0"/>
                </a:cxn>
              </a:cxnLst>
              <a:rect l="0" t="0" r="r" b="b"/>
              <a:pathLst>
                <a:path w="56" h="45">
                  <a:moveTo>
                    <a:pt x="56" y="0"/>
                  </a:moveTo>
                  <a:lnTo>
                    <a:pt x="26" y="45"/>
                  </a:lnTo>
                  <a:lnTo>
                    <a:pt x="0" y="0"/>
                  </a:lnTo>
                  <a:lnTo>
                    <a:pt x="26" y="24"/>
                  </a:lnTo>
                  <a:lnTo>
                    <a:pt x="56" y="0"/>
                  </a:lnTo>
                  <a:close/>
                </a:path>
              </a:pathLst>
            </a:custGeom>
            <a:solidFill>
              <a:srgbClr val="000000"/>
            </a:solidFill>
            <a:ln w="9525">
              <a:noFill/>
              <a:round/>
              <a:headEnd/>
              <a:tailEnd/>
            </a:ln>
            <a:effectLst/>
          </p:spPr>
          <p:txBody>
            <a:bodyPr/>
            <a:lstStyle/>
            <a:p>
              <a:endParaRPr lang="en-US"/>
            </a:p>
          </p:txBody>
        </p:sp>
        <p:sp>
          <p:nvSpPr>
            <p:cNvPr id="136343" name="Freeform 151"/>
            <p:cNvSpPr>
              <a:spLocks/>
            </p:cNvSpPr>
            <p:nvPr/>
          </p:nvSpPr>
          <p:spPr bwMode="auto">
            <a:xfrm>
              <a:off x="1977" y="2089"/>
              <a:ext cx="56" cy="45"/>
            </a:xfrm>
            <a:custGeom>
              <a:avLst/>
              <a:gdLst/>
              <a:ahLst/>
              <a:cxnLst>
                <a:cxn ang="0">
                  <a:pos x="56" y="0"/>
                </a:cxn>
                <a:cxn ang="0">
                  <a:pos x="26" y="45"/>
                </a:cxn>
                <a:cxn ang="0">
                  <a:pos x="0" y="0"/>
                </a:cxn>
                <a:cxn ang="0">
                  <a:pos x="26" y="24"/>
                </a:cxn>
                <a:cxn ang="0">
                  <a:pos x="56" y="0"/>
                </a:cxn>
              </a:cxnLst>
              <a:rect l="0" t="0" r="r" b="b"/>
              <a:pathLst>
                <a:path w="56" h="45">
                  <a:moveTo>
                    <a:pt x="56" y="0"/>
                  </a:moveTo>
                  <a:lnTo>
                    <a:pt x="26" y="45"/>
                  </a:lnTo>
                  <a:lnTo>
                    <a:pt x="0" y="0"/>
                  </a:lnTo>
                  <a:lnTo>
                    <a:pt x="26" y="24"/>
                  </a:lnTo>
                  <a:lnTo>
                    <a:pt x="56" y="0"/>
                  </a:lnTo>
                  <a:close/>
                </a:path>
              </a:pathLst>
            </a:custGeom>
            <a:solidFill>
              <a:srgbClr val="FFFFFF"/>
            </a:solidFill>
            <a:ln w="9525">
              <a:solidFill>
                <a:srgbClr val="00CCCC"/>
              </a:solidFill>
              <a:prstDash val="solid"/>
              <a:round/>
              <a:headEnd/>
              <a:tailEnd/>
            </a:ln>
            <a:effectLst/>
          </p:spPr>
          <p:txBody>
            <a:bodyPr/>
            <a:lstStyle/>
            <a:p>
              <a:endParaRPr lang="en-US"/>
            </a:p>
          </p:txBody>
        </p:sp>
      </p:grpSp>
      <p:grpSp>
        <p:nvGrpSpPr>
          <p:cNvPr id="136344" name="Group 152"/>
          <p:cNvGrpSpPr>
            <a:grpSpLocks/>
          </p:cNvGrpSpPr>
          <p:nvPr/>
        </p:nvGrpSpPr>
        <p:grpSpPr bwMode="auto">
          <a:xfrm>
            <a:off x="2446338" y="3073400"/>
            <a:ext cx="201612" cy="165100"/>
            <a:chOff x="1949" y="2057"/>
            <a:chExt cx="127" cy="104"/>
          </a:xfrm>
        </p:grpSpPr>
        <p:sp>
          <p:nvSpPr>
            <p:cNvPr id="136345" name="Freeform 153"/>
            <p:cNvSpPr>
              <a:spLocks/>
            </p:cNvSpPr>
            <p:nvPr/>
          </p:nvSpPr>
          <p:spPr bwMode="auto">
            <a:xfrm>
              <a:off x="1965" y="2073"/>
              <a:ext cx="111" cy="88"/>
            </a:xfrm>
            <a:custGeom>
              <a:avLst/>
              <a:gdLst/>
              <a:ahLst/>
              <a:cxnLst>
                <a:cxn ang="0">
                  <a:pos x="88" y="34"/>
                </a:cxn>
                <a:cxn ang="0">
                  <a:pos x="78" y="29"/>
                </a:cxn>
                <a:cxn ang="0">
                  <a:pos x="48" y="74"/>
                </a:cxn>
                <a:cxn ang="0">
                  <a:pos x="61" y="74"/>
                </a:cxn>
                <a:cxn ang="0">
                  <a:pos x="34" y="29"/>
                </a:cxn>
                <a:cxn ang="0">
                  <a:pos x="24" y="34"/>
                </a:cxn>
                <a:cxn ang="0">
                  <a:pos x="54" y="61"/>
                </a:cxn>
                <a:cxn ang="0">
                  <a:pos x="88" y="34"/>
                </a:cxn>
                <a:cxn ang="0">
                  <a:pos x="111" y="5"/>
                </a:cxn>
                <a:cxn ang="0">
                  <a:pos x="50" y="53"/>
                </a:cxn>
                <a:cxn ang="0">
                  <a:pos x="58" y="53"/>
                </a:cxn>
                <a:cxn ang="0">
                  <a:pos x="0" y="0"/>
                </a:cxn>
                <a:cxn ang="0">
                  <a:pos x="54" y="88"/>
                </a:cxn>
                <a:cxn ang="0">
                  <a:pos x="111" y="5"/>
                </a:cxn>
                <a:cxn ang="0">
                  <a:pos x="88" y="34"/>
                </a:cxn>
              </a:cxnLst>
              <a:rect l="0" t="0" r="r" b="b"/>
              <a:pathLst>
                <a:path w="111" h="88">
                  <a:moveTo>
                    <a:pt x="88" y="34"/>
                  </a:moveTo>
                  <a:lnTo>
                    <a:pt x="78" y="29"/>
                  </a:lnTo>
                  <a:lnTo>
                    <a:pt x="48" y="74"/>
                  </a:lnTo>
                  <a:lnTo>
                    <a:pt x="61" y="74"/>
                  </a:lnTo>
                  <a:lnTo>
                    <a:pt x="34" y="29"/>
                  </a:lnTo>
                  <a:lnTo>
                    <a:pt x="24" y="34"/>
                  </a:lnTo>
                  <a:lnTo>
                    <a:pt x="54" y="61"/>
                  </a:lnTo>
                  <a:lnTo>
                    <a:pt x="88" y="34"/>
                  </a:lnTo>
                  <a:lnTo>
                    <a:pt x="111" y="5"/>
                  </a:lnTo>
                  <a:lnTo>
                    <a:pt x="50" y="53"/>
                  </a:lnTo>
                  <a:lnTo>
                    <a:pt x="58" y="53"/>
                  </a:lnTo>
                  <a:lnTo>
                    <a:pt x="0" y="0"/>
                  </a:lnTo>
                  <a:lnTo>
                    <a:pt x="54" y="88"/>
                  </a:lnTo>
                  <a:lnTo>
                    <a:pt x="111" y="5"/>
                  </a:lnTo>
                  <a:lnTo>
                    <a:pt x="88" y="34"/>
                  </a:lnTo>
                  <a:close/>
                </a:path>
              </a:pathLst>
            </a:custGeom>
            <a:solidFill>
              <a:srgbClr val="000000"/>
            </a:solidFill>
            <a:ln w="9525">
              <a:noFill/>
              <a:round/>
              <a:headEnd/>
              <a:tailEnd/>
            </a:ln>
            <a:effectLst/>
          </p:spPr>
          <p:txBody>
            <a:bodyPr/>
            <a:lstStyle/>
            <a:p>
              <a:endParaRPr lang="en-US"/>
            </a:p>
          </p:txBody>
        </p:sp>
        <p:sp>
          <p:nvSpPr>
            <p:cNvPr id="136346" name="Freeform 154"/>
            <p:cNvSpPr>
              <a:spLocks/>
            </p:cNvSpPr>
            <p:nvPr/>
          </p:nvSpPr>
          <p:spPr bwMode="auto">
            <a:xfrm>
              <a:off x="1949" y="2057"/>
              <a:ext cx="111" cy="88"/>
            </a:xfrm>
            <a:custGeom>
              <a:avLst/>
              <a:gdLst/>
              <a:ahLst/>
              <a:cxnLst>
                <a:cxn ang="0">
                  <a:pos x="88" y="34"/>
                </a:cxn>
                <a:cxn ang="0">
                  <a:pos x="78" y="29"/>
                </a:cxn>
                <a:cxn ang="0">
                  <a:pos x="48" y="74"/>
                </a:cxn>
                <a:cxn ang="0">
                  <a:pos x="61" y="74"/>
                </a:cxn>
                <a:cxn ang="0">
                  <a:pos x="34" y="29"/>
                </a:cxn>
                <a:cxn ang="0">
                  <a:pos x="24" y="34"/>
                </a:cxn>
                <a:cxn ang="0">
                  <a:pos x="54" y="61"/>
                </a:cxn>
                <a:cxn ang="0">
                  <a:pos x="88" y="34"/>
                </a:cxn>
                <a:cxn ang="0">
                  <a:pos x="111" y="5"/>
                </a:cxn>
                <a:cxn ang="0">
                  <a:pos x="50" y="53"/>
                </a:cxn>
                <a:cxn ang="0">
                  <a:pos x="58" y="53"/>
                </a:cxn>
                <a:cxn ang="0">
                  <a:pos x="0" y="0"/>
                </a:cxn>
                <a:cxn ang="0">
                  <a:pos x="54" y="88"/>
                </a:cxn>
                <a:cxn ang="0">
                  <a:pos x="111" y="5"/>
                </a:cxn>
                <a:cxn ang="0">
                  <a:pos x="88" y="34"/>
                </a:cxn>
              </a:cxnLst>
              <a:rect l="0" t="0" r="r" b="b"/>
              <a:pathLst>
                <a:path w="111" h="88">
                  <a:moveTo>
                    <a:pt x="88" y="34"/>
                  </a:moveTo>
                  <a:lnTo>
                    <a:pt x="78" y="29"/>
                  </a:lnTo>
                  <a:lnTo>
                    <a:pt x="48" y="74"/>
                  </a:lnTo>
                  <a:lnTo>
                    <a:pt x="61" y="74"/>
                  </a:lnTo>
                  <a:lnTo>
                    <a:pt x="34" y="29"/>
                  </a:lnTo>
                  <a:lnTo>
                    <a:pt x="24" y="34"/>
                  </a:lnTo>
                  <a:lnTo>
                    <a:pt x="54" y="61"/>
                  </a:lnTo>
                  <a:lnTo>
                    <a:pt x="88" y="34"/>
                  </a:lnTo>
                  <a:lnTo>
                    <a:pt x="111" y="5"/>
                  </a:lnTo>
                  <a:lnTo>
                    <a:pt x="50" y="53"/>
                  </a:lnTo>
                  <a:lnTo>
                    <a:pt x="58" y="53"/>
                  </a:lnTo>
                  <a:lnTo>
                    <a:pt x="0" y="0"/>
                  </a:lnTo>
                  <a:lnTo>
                    <a:pt x="54" y="88"/>
                  </a:lnTo>
                  <a:lnTo>
                    <a:pt x="111" y="5"/>
                  </a:lnTo>
                  <a:lnTo>
                    <a:pt x="88" y="34"/>
                  </a:lnTo>
                  <a:close/>
                </a:path>
              </a:pathLst>
            </a:custGeom>
            <a:solidFill>
              <a:srgbClr val="FFFFFF"/>
            </a:solidFill>
            <a:ln w="9525">
              <a:solidFill>
                <a:srgbClr val="00CCCC"/>
              </a:solidFill>
              <a:prstDash val="solid"/>
              <a:round/>
              <a:headEnd/>
              <a:tailEnd/>
            </a:ln>
            <a:effectLst/>
          </p:spPr>
          <p:txBody>
            <a:bodyPr/>
            <a:lstStyle/>
            <a:p>
              <a:endParaRPr lang="en-US"/>
            </a:p>
          </p:txBody>
        </p:sp>
      </p:grpSp>
      <p:sp>
        <p:nvSpPr>
          <p:cNvPr id="136347" name="Rectangle 155"/>
          <p:cNvSpPr>
            <a:spLocks noChangeArrowheads="1"/>
          </p:cNvSpPr>
          <p:nvPr/>
        </p:nvSpPr>
        <p:spPr bwMode="auto">
          <a:xfrm>
            <a:off x="2543175" y="3511550"/>
            <a:ext cx="28575" cy="339725"/>
          </a:xfrm>
          <a:prstGeom prst="rect">
            <a:avLst/>
          </a:prstGeom>
          <a:solidFill>
            <a:srgbClr val="000000"/>
          </a:solidFill>
          <a:ln w="9525">
            <a:noFill/>
            <a:miter lim="800000"/>
            <a:headEnd/>
            <a:tailEnd/>
          </a:ln>
          <a:effectLst/>
        </p:spPr>
        <p:txBody>
          <a:bodyPr/>
          <a:lstStyle/>
          <a:p>
            <a:endParaRPr lang="en-US"/>
          </a:p>
        </p:txBody>
      </p:sp>
      <p:sp>
        <p:nvSpPr>
          <p:cNvPr id="136348" name="Rectangle 156"/>
          <p:cNvSpPr>
            <a:spLocks noChangeArrowheads="1"/>
          </p:cNvSpPr>
          <p:nvPr/>
        </p:nvSpPr>
        <p:spPr bwMode="auto">
          <a:xfrm>
            <a:off x="2522538" y="3490913"/>
            <a:ext cx="20637" cy="331787"/>
          </a:xfrm>
          <a:prstGeom prst="rect">
            <a:avLst/>
          </a:prstGeom>
          <a:solidFill>
            <a:srgbClr val="00CCCC"/>
          </a:solidFill>
          <a:ln w="9525">
            <a:solidFill>
              <a:srgbClr val="00CCCC"/>
            </a:solidFill>
            <a:miter lim="800000"/>
            <a:headEnd/>
            <a:tailEnd/>
          </a:ln>
          <a:effectLst/>
        </p:spPr>
        <p:txBody>
          <a:bodyPr/>
          <a:lstStyle/>
          <a:p>
            <a:endParaRPr lang="en-US"/>
          </a:p>
        </p:txBody>
      </p:sp>
      <p:grpSp>
        <p:nvGrpSpPr>
          <p:cNvPr id="136349" name="Group 157"/>
          <p:cNvGrpSpPr>
            <a:grpSpLocks/>
          </p:cNvGrpSpPr>
          <p:nvPr/>
        </p:nvGrpSpPr>
        <p:grpSpPr bwMode="auto">
          <a:xfrm>
            <a:off x="2490788" y="3752850"/>
            <a:ext cx="114300" cy="93663"/>
            <a:chOff x="1977" y="2485"/>
            <a:chExt cx="72" cy="59"/>
          </a:xfrm>
        </p:grpSpPr>
        <p:sp>
          <p:nvSpPr>
            <p:cNvPr id="136350" name="Freeform 158"/>
            <p:cNvSpPr>
              <a:spLocks/>
            </p:cNvSpPr>
            <p:nvPr/>
          </p:nvSpPr>
          <p:spPr bwMode="auto">
            <a:xfrm>
              <a:off x="1993" y="2501"/>
              <a:ext cx="56" cy="43"/>
            </a:xfrm>
            <a:custGeom>
              <a:avLst/>
              <a:gdLst/>
              <a:ahLst/>
              <a:cxnLst>
                <a:cxn ang="0">
                  <a:pos x="56" y="0"/>
                </a:cxn>
                <a:cxn ang="0">
                  <a:pos x="26" y="43"/>
                </a:cxn>
                <a:cxn ang="0">
                  <a:pos x="0" y="0"/>
                </a:cxn>
                <a:cxn ang="0">
                  <a:pos x="26" y="21"/>
                </a:cxn>
                <a:cxn ang="0">
                  <a:pos x="56" y="0"/>
                </a:cxn>
              </a:cxnLst>
              <a:rect l="0" t="0" r="r" b="b"/>
              <a:pathLst>
                <a:path w="56" h="43">
                  <a:moveTo>
                    <a:pt x="56" y="0"/>
                  </a:moveTo>
                  <a:lnTo>
                    <a:pt x="26" y="43"/>
                  </a:lnTo>
                  <a:lnTo>
                    <a:pt x="0" y="0"/>
                  </a:lnTo>
                  <a:lnTo>
                    <a:pt x="26" y="21"/>
                  </a:lnTo>
                  <a:lnTo>
                    <a:pt x="56" y="0"/>
                  </a:lnTo>
                  <a:close/>
                </a:path>
              </a:pathLst>
            </a:custGeom>
            <a:solidFill>
              <a:srgbClr val="000000"/>
            </a:solidFill>
            <a:ln w="9525">
              <a:noFill/>
              <a:round/>
              <a:headEnd/>
              <a:tailEnd/>
            </a:ln>
            <a:effectLst/>
          </p:spPr>
          <p:txBody>
            <a:bodyPr/>
            <a:lstStyle/>
            <a:p>
              <a:endParaRPr lang="en-US"/>
            </a:p>
          </p:txBody>
        </p:sp>
        <p:sp>
          <p:nvSpPr>
            <p:cNvPr id="136351" name="Freeform 159"/>
            <p:cNvSpPr>
              <a:spLocks/>
            </p:cNvSpPr>
            <p:nvPr/>
          </p:nvSpPr>
          <p:spPr bwMode="auto">
            <a:xfrm>
              <a:off x="1977" y="2485"/>
              <a:ext cx="56" cy="43"/>
            </a:xfrm>
            <a:custGeom>
              <a:avLst/>
              <a:gdLst/>
              <a:ahLst/>
              <a:cxnLst>
                <a:cxn ang="0">
                  <a:pos x="56" y="0"/>
                </a:cxn>
                <a:cxn ang="0">
                  <a:pos x="26" y="43"/>
                </a:cxn>
                <a:cxn ang="0">
                  <a:pos x="0" y="0"/>
                </a:cxn>
                <a:cxn ang="0">
                  <a:pos x="26" y="21"/>
                </a:cxn>
                <a:cxn ang="0">
                  <a:pos x="56" y="0"/>
                </a:cxn>
              </a:cxnLst>
              <a:rect l="0" t="0" r="r" b="b"/>
              <a:pathLst>
                <a:path w="56" h="43">
                  <a:moveTo>
                    <a:pt x="56" y="0"/>
                  </a:moveTo>
                  <a:lnTo>
                    <a:pt x="26" y="43"/>
                  </a:lnTo>
                  <a:lnTo>
                    <a:pt x="0" y="0"/>
                  </a:lnTo>
                  <a:lnTo>
                    <a:pt x="26" y="21"/>
                  </a:lnTo>
                  <a:lnTo>
                    <a:pt x="56" y="0"/>
                  </a:lnTo>
                  <a:close/>
                </a:path>
              </a:pathLst>
            </a:custGeom>
            <a:solidFill>
              <a:srgbClr val="FFFFFF"/>
            </a:solidFill>
            <a:ln w="9525">
              <a:solidFill>
                <a:srgbClr val="FFFFFF"/>
              </a:solidFill>
              <a:prstDash val="solid"/>
              <a:round/>
              <a:headEnd/>
              <a:tailEnd/>
            </a:ln>
            <a:effectLst/>
          </p:spPr>
          <p:txBody>
            <a:bodyPr/>
            <a:lstStyle/>
            <a:p>
              <a:endParaRPr lang="en-US"/>
            </a:p>
          </p:txBody>
        </p:sp>
      </p:grpSp>
      <p:grpSp>
        <p:nvGrpSpPr>
          <p:cNvPr id="136352" name="Group 160"/>
          <p:cNvGrpSpPr>
            <a:grpSpLocks/>
          </p:cNvGrpSpPr>
          <p:nvPr/>
        </p:nvGrpSpPr>
        <p:grpSpPr bwMode="auto">
          <a:xfrm>
            <a:off x="2451100" y="3711575"/>
            <a:ext cx="196850" cy="150813"/>
            <a:chOff x="1952" y="2459"/>
            <a:chExt cx="124" cy="95"/>
          </a:xfrm>
        </p:grpSpPr>
        <p:sp>
          <p:nvSpPr>
            <p:cNvPr id="136353" name="Freeform 161"/>
            <p:cNvSpPr>
              <a:spLocks/>
            </p:cNvSpPr>
            <p:nvPr/>
          </p:nvSpPr>
          <p:spPr bwMode="auto">
            <a:xfrm>
              <a:off x="1968" y="2475"/>
              <a:ext cx="108" cy="79"/>
            </a:xfrm>
            <a:custGeom>
              <a:avLst/>
              <a:gdLst/>
              <a:ahLst/>
              <a:cxnLst>
                <a:cxn ang="0">
                  <a:pos x="85" y="29"/>
                </a:cxn>
                <a:cxn ang="0">
                  <a:pos x="75" y="24"/>
                </a:cxn>
                <a:cxn ang="0">
                  <a:pos x="44" y="66"/>
                </a:cxn>
                <a:cxn ang="0">
                  <a:pos x="57" y="66"/>
                </a:cxn>
                <a:cxn ang="0">
                  <a:pos x="30" y="24"/>
                </a:cxn>
                <a:cxn ang="0">
                  <a:pos x="20" y="29"/>
                </a:cxn>
                <a:cxn ang="0">
                  <a:pos x="51" y="53"/>
                </a:cxn>
                <a:cxn ang="0">
                  <a:pos x="85" y="29"/>
                </a:cxn>
                <a:cxn ang="0">
                  <a:pos x="108" y="2"/>
                </a:cxn>
                <a:cxn ang="0">
                  <a:pos x="47" y="45"/>
                </a:cxn>
                <a:cxn ang="0">
                  <a:pos x="55" y="45"/>
                </a:cxn>
                <a:cxn ang="0">
                  <a:pos x="0" y="0"/>
                </a:cxn>
                <a:cxn ang="0">
                  <a:pos x="51" y="79"/>
                </a:cxn>
                <a:cxn ang="0">
                  <a:pos x="108" y="2"/>
                </a:cxn>
                <a:cxn ang="0">
                  <a:pos x="85" y="29"/>
                </a:cxn>
              </a:cxnLst>
              <a:rect l="0" t="0" r="r" b="b"/>
              <a:pathLst>
                <a:path w="108" h="79">
                  <a:moveTo>
                    <a:pt x="85" y="29"/>
                  </a:moveTo>
                  <a:lnTo>
                    <a:pt x="75" y="24"/>
                  </a:lnTo>
                  <a:lnTo>
                    <a:pt x="44" y="66"/>
                  </a:lnTo>
                  <a:lnTo>
                    <a:pt x="57" y="66"/>
                  </a:lnTo>
                  <a:lnTo>
                    <a:pt x="30" y="24"/>
                  </a:lnTo>
                  <a:lnTo>
                    <a:pt x="20" y="29"/>
                  </a:lnTo>
                  <a:lnTo>
                    <a:pt x="51" y="53"/>
                  </a:lnTo>
                  <a:lnTo>
                    <a:pt x="85" y="29"/>
                  </a:lnTo>
                  <a:lnTo>
                    <a:pt x="108" y="2"/>
                  </a:lnTo>
                  <a:lnTo>
                    <a:pt x="47" y="45"/>
                  </a:lnTo>
                  <a:lnTo>
                    <a:pt x="55" y="45"/>
                  </a:lnTo>
                  <a:lnTo>
                    <a:pt x="0" y="0"/>
                  </a:lnTo>
                  <a:lnTo>
                    <a:pt x="51" y="79"/>
                  </a:lnTo>
                  <a:lnTo>
                    <a:pt x="108" y="2"/>
                  </a:lnTo>
                  <a:lnTo>
                    <a:pt x="85" y="29"/>
                  </a:lnTo>
                  <a:close/>
                </a:path>
              </a:pathLst>
            </a:custGeom>
            <a:solidFill>
              <a:srgbClr val="000000"/>
            </a:solidFill>
            <a:ln w="9525">
              <a:noFill/>
              <a:round/>
              <a:headEnd/>
              <a:tailEnd/>
            </a:ln>
            <a:effectLst/>
          </p:spPr>
          <p:txBody>
            <a:bodyPr/>
            <a:lstStyle/>
            <a:p>
              <a:endParaRPr lang="en-US"/>
            </a:p>
          </p:txBody>
        </p:sp>
        <p:sp>
          <p:nvSpPr>
            <p:cNvPr id="136354" name="Freeform 162"/>
            <p:cNvSpPr>
              <a:spLocks/>
            </p:cNvSpPr>
            <p:nvPr/>
          </p:nvSpPr>
          <p:spPr bwMode="auto">
            <a:xfrm>
              <a:off x="1952" y="2459"/>
              <a:ext cx="108" cy="79"/>
            </a:xfrm>
            <a:custGeom>
              <a:avLst/>
              <a:gdLst/>
              <a:ahLst/>
              <a:cxnLst>
                <a:cxn ang="0">
                  <a:pos x="85" y="29"/>
                </a:cxn>
                <a:cxn ang="0">
                  <a:pos x="75" y="24"/>
                </a:cxn>
                <a:cxn ang="0">
                  <a:pos x="44" y="66"/>
                </a:cxn>
                <a:cxn ang="0">
                  <a:pos x="57" y="66"/>
                </a:cxn>
                <a:cxn ang="0">
                  <a:pos x="30" y="24"/>
                </a:cxn>
                <a:cxn ang="0">
                  <a:pos x="20" y="29"/>
                </a:cxn>
                <a:cxn ang="0">
                  <a:pos x="51" y="53"/>
                </a:cxn>
                <a:cxn ang="0">
                  <a:pos x="85" y="29"/>
                </a:cxn>
                <a:cxn ang="0">
                  <a:pos x="108" y="2"/>
                </a:cxn>
                <a:cxn ang="0">
                  <a:pos x="47" y="45"/>
                </a:cxn>
                <a:cxn ang="0">
                  <a:pos x="55" y="45"/>
                </a:cxn>
                <a:cxn ang="0">
                  <a:pos x="0" y="0"/>
                </a:cxn>
                <a:cxn ang="0">
                  <a:pos x="51" y="79"/>
                </a:cxn>
                <a:cxn ang="0">
                  <a:pos x="108" y="2"/>
                </a:cxn>
                <a:cxn ang="0">
                  <a:pos x="85" y="29"/>
                </a:cxn>
              </a:cxnLst>
              <a:rect l="0" t="0" r="r" b="b"/>
              <a:pathLst>
                <a:path w="108" h="79">
                  <a:moveTo>
                    <a:pt x="85" y="29"/>
                  </a:moveTo>
                  <a:lnTo>
                    <a:pt x="75" y="24"/>
                  </a:lnTo>
                  <a:lnTo>
                    <a:pt x="44" y="66"/>
                  </a:lnTo>
                  <a:lnTo>
                    <a:pt x="57" y="66"/>
                  </a:lnTo>
                  <a:lnTo>
                    <a:pt x="30" y="24"/>
                  </a:lnTo>
                  <a:lnTo>
                    <a:pt x="20" y="29"/>
                  </a:lnTo>
                  <a:lnTo>
                    <a:pt x="51" y="53"/>
                  </a:lnTo>
                  <a:lnTo>
                    <a:pt x="85" y="29"/>
                  </a:lnTo>
                  <a:lnTo>
                    <a:pt x="108" y="2"/>
                  </a:lnTo>
                  <a:lnTo>
                    <a:pt x="47" y="45"/>
                  </a:lnTo>
                  <a:lnTo>
                    <a:pt x="55" y="45"/>
                  </a:lnTo>
                  <a:lnTo>
                    <a:pt x="0" y="0"/>
                  </a:lnTo>
                  <a:lnTo>
                    <a:pt x="51" y="79"/>
                  </a:lnTo>
                  <a:lnTo>
                    <a:pt x="108" y="2"/>
                  </a:lnTo>
                  <a:lnTo>
                    <a:pt x="85" y="29"/>
                  </a:lnTo>
                  <a:close/>
                </a:path>
              </a:pathLst>
            </a:custGeom>
            <a:solidFill>
              <a:srgbClr val="FFFFFF"/>
            </a:solidFill>
            <a:ln w="9525">
              <a:solidFill>
                <a:srgbClr val="00CCCC"/>
              </a:solidFill>
              <a:prstDash val="solid"/>
              <a:round/>
              <a:headEnd/>
              <a:tailEnd/>
            </a:ln>
            <a:effectLst/>
          </p:spPr>
          <p:txBody>
            <a:bodyPr/>
            <a:lstStyle/>
            <a:p>
              <a:endParaRPr lang="en-US"/>
            </a:p>
          </p:txBody>
        </p:sp>
      </p:grpSp>
      <p:sp>
        <p:nvSpPr>
          <p:cNvPr id="136355" name="Rectangle 163"/>
          <p:cNvSpPr>
            <a:spLocks noChangeArrowheads="1"/>
          </p:cNvSpPr>
          <p:nvPr/>
        </p:nvSpPr>
        <p:spPr bwMode="auto">
          <a:xfrm>
            <a:off x="2543175" y="4106863"/>
            <a:ext cx="28575" cy="469900"/>
          </a:xfrm>
          <a:prstGeom prst="rect">
            <a:avLst/>
          </a:prstGeom>
          <a:solidFill>
            <a:srgbClr val="000000"/>
          </a:solidFill>
          <a:ln w="9525">
            <a:noFill/>
            <a:miter lim="800000"/>
            <a:headEnd/>
            <a:tailEnd/>
          </a:ln>
          <a:effectLst/>
        </p:spPr>
        <p:txBody>
          <a:bodyPr/>
          <a:lstStyle/>
          <a:p>
            <a:endParaRPr lang="en-US"/>
          </a:p>
        </p:txBody>
      </p:sp>
      <p:sp>
        <p:nvSpPr>
          <p:cNvPr id="136356" name="Rectangle 164"/>
          <p:cNvSpPr>
            <a:spLocks noChangeArrowheads="1"/>
          </p:cNvSpPr>
          <p:nvPr/>
        </p:nvSpPr>
        <p:spPr bwMode="auto">
          <a:xfrm>
            <a:off x="2522538" y="4086225"/>
            <a:ext cx="20637" cy="461963"/>
          </a:xfrm>
          <a:prstGeom prst="rect">
            <a:avLst/>
          </a:prstGeom>
          <a:solidFill>
            <a:srgbClr val="00CCCC"/>
          </a:solidFill>
          <a:ln w="9525">
            <a:solidFill>
              <a:srgbClr val="00CCCC"/>
            </a:solidFill>
            <a:miter lim="800000"/>
            <a:headEnd/>
            <a:tailEnd/>
          </a:ln>
          <a:effectLst/>
        </p:spPr>
        <p:txBody>
          <a:bodyPr/>
          <a:lstStyle/>
          <a:p>
            <a:endParaRPr lang="en-US"/>
          </a:p>
        </p:txBody>
      </p:sp>
      <p:grpSp>
        <p:nvGrpSpPr>
          <p:cNvPr id="136357" name="Group 165"/>
          <p:cNvGrpSpPr>
            <a:grpSpLocks/>
          </p:cNvGrpSpPr>
          <p:nvPr/>
        </p:nvGrpSpPr>
        <p:grpSpPr bwMode="auto">
          <a:xfrm>
            <a:off x="2490788" y="4479925"/>
            <a:ext cx="114300" cy="92075"/>
            <a:chOff x="1977" y="2943"/>
            <a:chExt cx="72" cy="58"/>
          </a:xfrm>
        </p:grpSpPr>
        <p:sp>
          <p:nvSpPr>
            <p:cNvPr id="136358" name="Freeform 166"/>
            <p:cNvSpPr>
              <a:spLocks/>
            </p:cNvSpPr>
            <p:nvPr/>
          </p:nvSpPr>
          <p:spPr bwMode="auto">
            <a:xfrm>
              <a:off x="1993" y="2959"/>
              <a:ext cx="56" cy="42"/>
            </a:xfrm>
            <a:custGeom>
              <a:avLst/>
              <a:gdLst/>
              <a:ahLst/>
              <a:cxnLst>
                <a:cxn ang="0">
                  <a:pos x="56" y="0"/>
                </a:cxn>
                <a:cxn ang="0">
                  <a:pos x="26" y="42"/>
                </a:cxn>
                <a:cxn ang="0">
                  <a:pos x="0" y="0"/>
                </a:cxn>
                <a:cxn ang="0">
                  <a:pos x="26" y="21"/>
                </a:cxn>
                <a:cxn ang="0">
                  <a:pos x="56" y="0"/>
                </a:cxn>
              </a:cxnLst>
              <a:rect l="0" t="0" r="r" b="b"/>
              <a:pathLst>
                <a:path w="56" h="42">
                  <a:moveTo>
                    <a:pt x="56" y="0"/>
                  </a:moveTo>
                  <a:lnTo>
                    <a:pt x="26" y="42"/>
                  </a:lnTo>
                  <a:lnTo>
                    <a:pt x="0" y="0"/>
                  </a:lnTo>
                  <a:lnTo>
                    <a:pt x="26" y="21"/>
                  </a:lnTo>
                  <a:lnTo>
                    <a:pt x="56" y="0"/>
                  </a:lnTo>
                  <a:close/>
                </a:path>
              </a:pathLst>
            </a:custGeom>
            <a:solidFill>
              <a:srgbClr val="000000"/>
            </a:solidFill>
            <a:ln w="9525">
              <a:noFill/>
              <a:round/>
              <a:headEnd/>
              <a:tailEnd/>
            </a:ln>
            <a:effectLst/>
          </p:spPr>
          <p:txBody>
            <a:bodyPr/>
            <a:lstStyle/>
            <a:p>
              <a:endParaRPr lang="en-US"/>
            </a:p>
          </p:txBody>
        </p:sp>
        <p:sp>
          <p:nvSpPr>
            <p:cNvPr id="136359" name="Freeform 167"/>
            <p:cNvSpPr>
              <a:spLocks/>
            </p:cNvSpPr>
            <p:nvPr/>
          </p:nvSpPr>
          <p:spPr bwMode="auto">
            <a:xfrm>
              <a:off x="1977" y="2943"/>
              <a:ext cx="56" cy="42"/>
            </a:xfrm>
            <a:custGeom>
              <a:avLst/>
              <a:gdLst/>
              <a:ahLst/>
              <a:cxnLst>
                <a:cxn ang="0">
                  <a:pos x="56" y="0"/>
                </a:cxn>
                <a:cxn ang="0">
                  <a:pos x="26" y="42"/>
                </a:cxn>
                <a:cxn ang="0">
                  <a:pos x="0" y="0"/>
                </a:cxn>
                <a:cxn ang="0">
                  <a:pos x="26" y="21"/>
                </a:cxn>
                <a:cxn ang="0">
                  <a:pos x="56" y="0"/>
                </a:cxn>
              </a:cxnLst>
              <a:rect l="0" t="0" r="r" b="b"/>
              <a:pathLst>
                <a:path w="56" h="42">
                  <a:moveTo>
                    <a:pt x="56" y="0"/>
                  </a:moveTo>
                  <a:lnTo>
                    <a:pt x="26" y="42"/>
                  </a:lnTo>
                  <a:lnTo>
                    <a:pt x="0" y="0"/>
                  </a:lnTo>
                  <a:lnTo>
                    <a:pt x="26" y="21"/>
                  </a:lnTo>
                  <a:lnTo>
                    <a:pt x="56" y="0"/>
                  </a:lnTo>
                  <a:close/>
                </a:path>
              </a:pathLst>
            </a:custGeom>
            <a:solidFill>
              <a:srgbClr val="FFFFFF"/>
            </a:solidFill>
            <a:ln w="9525">
              <a:solidFill>
                <a:srgbClr val="FFFFFF"/>
              </a:solidFill>
              <a:prstDash val="solid"/>
              <a:round/>
              <a:headEnd/>
              <a:tailEnd/>
            </a:ln>
            <a:effectLst/>
          </p:spPr>
          <p:txBody>
            <a:bodyPr/>
            <a:lstStyle/>
            <a:p>
              <a:endParaRPr lang="en-US"/>
            </a:p>
          </p:txBody>
        </p:sp>
      </p:grpSp>
      <p:grpSp>
        <p:nvGrpSpPr>
          <p:cNvPr id="136360" name="Group 168"/>
          <p:cNvGrpSpPr>
            <a:grpSpLocks/>
          </p:cNvGrpSpPr>
          <p:nvPr/>
        </p:nvGrpSpPr>
        <p:grpSpPr bwMode="auto">
          <a:xfrm>
            <a:off x="2451100" y="4437063"/>
            <a:ext cx="196850" cy="152400"/>
            <a:chOff x="1952" y="2916"/>
            <a:chExt cx="124" cy="96"/>
          </a:xfrm>
        </p:grpSpPr>
        <p:sp>
          <p:nvSpPr>
            <p:cNvPr id="136361" name="Freeform 169"/>
            <p:cNvSpPr>
              <a:spLocks/>
            </p:cNvSpPr>
            <p:nvPr/>
          </p:nvSpPr>
          <p:spPr bwMode="auto">
            <a:xfrm>
              <a:off x="1968" y="2932"/>
              <a:ext cx="108" cy="80"/>
            </a:xfrm>
            <a:custGeom>
              <a:avLst/>
              <a:gdLst/>
              <a:ahLst/>
              <a:cxnLst>
                <a:cxn ang="0">
                  <a:pos x="85" y="29"/>
                </a:cxn>
                <a:cxn ang="0">
                  <a:pos x="75" y="24"/>
                </a:cxn>
                <a:cxn ang="0">
                  <a:pos x="44" y="67"/>
                </a:cxn>
                <a:cxn ang="0">
                  <a:pos x="57" y="67"/>
                </a:cxn>
                <a:cxn ang="0">
                  <a:pos x="30" y="24"/>
                </a:cxn>
                <a:cxn ang="0">
                  <a:pos x="20" y="29"/>
                </a:cxn>
                <a:cxn ang="0">
                  <a:pos x="51" y="53"/>
                </a:cxn>
                <a:cxn ang="0">
                  <a:pos x="85" y="29"/>
                </a:cxn>
                <a:cxn ang="0">
                  <a:pos x="108" y="3"/>
                </a:cxn>
                <a:cxn ang="0">
                  <a:pos x="47" y="45"/>
                </a:cxn>
                <a:cxn ang="0">
                  <a:pos x="55" y="45"/>
                </a:cxn>
                <a:cxn ang="0">
                  <a:pos x="0" y="0"/>
                </a:cxn>
                <a:cxn ang="0">
                  <a:pos x="51" y="80"/>
                </a:cxn>
                <a:cxn ang="0">
                  <a:pos x="108" y="3"/>
                </a:cxn>
                <a:cxn ang="0">
                  <a:pos x="85" y="29"/>
                </a:cxn>
              </a:cxnLst>
              <a:rect l="0" t="0" r="r" b="b"/>
              <a:pathLst>
                <a:path w="108" h="80">
                  <a:moveTo>
                    <a:pt x="85" y="29"/>
                  </a:moveTo>
                  <a:lnTo>
                    <a:pt x="75" y="24"/>
                  </a:lnTo>
                  <a:lnTo>
                    <a:pt x="44" y="67"/>
                  </a:lnTo>
                  <a:lnTo>
                    <a:pt x="57" y="67"/>
                  </a:lnTo>
                  <a:lnTo>
                    <a:pt x="30" y="24"/>
                  </a:lnTo>
                  <a:lnTo>
                    <a:pt x="20" y="29"/>
                  </a:lnTo>
                  <a:lnTo>
                    <a:pt x="51" y="53"/>
                  </a:lnTo>
                  <a:lnTo>
                    <a:pt x="85" y="29"/>
                  </a:lnTo>
                  <a:lnTo>
                    <a:pt x="108" y="3"/>
                  </a:lnTo>
                  <a:lnTo>
                    <a:pt x="47" y="45"/>
                  </a:lnTo>
                  <a:lnTo>
                    <a:pt x="55" y="45"/>
                  </a:lnTo>
                  <a:lnTo>
                    <a:pt x="0" y="0"/>
                  </a:lnTo>
                  <a:lnTo>
                    <a:pt x="51" y="80"/>
                  </a:lnTo>
                  <a:lnTo>
                    <a:pt x="108" y="3"/>
                  </a:lnTo>
                  <a:lnTo>
                    <a:pt x="85" y="29"/>
                  </a:lnTo>
                  <a:close/>
                </a:path>
              </a:pathLst>
            </a:custGeom>
            <a:solidFill>
              <a:srgbClr val="000000"/>
            </a:solidFill>
            <a:ln w="9525">
              <a:noFill/>
              <a:round/>
              <a:headEnd/>
              <a:tailEnd/>
            </a:ln>
            <a:effectLst/>
          </p:spPr>
          <p:txBody>
            <a:bodyPr/>
            <a:lstStyle/>
            <a:p>
              <a:endParaRPr lang="en-US"/>
            </a:p>
          </p:txBody>
        </p:sp>
        <p:sp>
          <p:nvSpPr>
            <p:cNvPr id="136362" name="Freeform 170"/>
            <p:cNvSpPr>
              <a:spLocks/>
            </p:cNvSpPr>
            <p:nvPr/>
          </p:nvSpPr>
          <p:spPr bwMode="auto">
            <a:xfrm>
              <a:off x="1952" y="2916"/>
              <a:ext cx="108" cy="80"/>
            </a:xfrm>
            <a:custGeom>
              <a:avLst/>
              <a:gdLst/>
              <a:ahLst/>
              <a:cxnLst>
                <a:cxn ang="0">
                  <a:pos x="85" y="29"/>
                </a:cxn>
                <a:cxn ang="0">
                  <a:pos x="75" y="24"/>
                </a:cxn>
                <a:cxn ang="0">
                  <a:pos x="44" y="67"/>
                </a:cxn>
                <a:cxn ang="0">
                  <a:pos x="57" y="67"/>
                </a:cxn>
                <a:cxn ang="0">
                  <a:pos x="30" y="24"/>
                </a:cxn>
                <a:cxn ang="0">
                  <a:pos x="20" y="29"/>
                </a:cxn>
                <a:cxn ang="0">
                  <a:pos x="51" y="53"/>
                </a:cxn>
                <a:cxn ang="0">
                  <a:pos x="85" y="29"/>
                </a:cxn>
                <a:cxn ang="0">
                  <a:pos x="108" y="3"/>
                </a:cxn>
                <a:cxn ang="0">
                  <a:pos x="47" y="45"/>
                </a:cxn>
                <a:cxn ang="0">
                  <a:pos x="55" y="45"/>
                </a:cxn>
                <a:cxn ang="0">
                  <a:pos x="0" y="0"/>
                </a:cxn>
                <a:cxn ang="0">
                  <a:pos x="51" y="80"/>
                </a:cxn>
                <a:cxn ang="0">
                  <a:pos x="108" y="3"/>
                </a:cxn>
                <a:cxn ang="0">
                  <a:pos x="85" y="29"/>
                </a:cxn>
              </a:cxnLst>
              <a:rect l="0" t="0" r="r" b="b"/>
              <a:pathLst>
                <a:path w="108" h="80">
                  <a:moveTo>
                    <a:pt x="85" y="29"/>
                  </a:moveTo>
                  <a:lnTo>
                    <a:pt x="75" y="24"/>
                  </a:lnTo>
                  <a:lnTo>
                    <a:pt x="44" y="67"/>
                  </a:lnTo>
                  <a:lnTo>
                    <a:pt x="57" y="67"/>
                  </a:lnTo>
                  <a:lnTo>
                    <a:pt x="30" y="24"/>
                  </a:lnTo>
                  <a:lnTo>
                    <a:pt x="20" y="29"/>
                  </a:lnTo>
                  <a:lnTo>
                    <a:pt x="51" y="53"/>
                  </a:lnTo>
                  <a:lnTo>
                    <a:pt x="85" y="29"/>
                  </a:lnTo>
                  <a:lnTo>
                    <a:pt x="108" y="3"/>
                  </a:lnTo>
                  <a:lnTo>
                    <a:pt x="47" y="45"/>
                  </a:lnTo>
                  <a:lnTo>
                    <a:pt x="55" y="45"/>
                  </a:lnTo>
                  <a:lnTo>
                    <a:pt x="0" y="0"/>
                  </a:lnTo>
                  <a:lnTo>
                    <a:pt x="51" y="80"/>
                  </a:lnTo>
                  <a:lnTo>
                    <a:pt x="108" y="3"/>
                  </a:lnTo>
                  <a:lnTo>
                    <a:pt x="85" y="29"/>
                  </a:lnTo>
                  <a:close/>
                </a:path>
              </a:pathLst>
            </a:custGeom>
            <a:solidFill>
              <a:srgbClr val="FFFFFF"/>
            </a:solidFill>
            <a:ln w="9525">
              <a:solidFill>
                <a:srgbClr val="00CCCC"/>
              </a:solidFill>
              <a:prstDash val="solid"/>
              <a:round/>
              <a:headEnd/>
              <a:tailEnd/>
            </a:ln>
            <a:effectLst/>
          </p:spPr>
          <p:txBody>
            <a:bodyPr/>
            <a:lstStyle/>
            <a:p>
              <a:endParaRPr lang="en-US"/>
            </a:p>
          </p:txBody>
        </p:sp>
      </p:grpSp>
      <p:sp>
        <p:nvSpPr>
          <p:cNvPr id="136363" name="Rectangle 171"/>
          <p:cNvSpPr>
            <a:spLocks noChangeArrowheads="1"/>
          </p:cNvSpPr>
          <p:nvPr/>
        </p:nvSpPr>
        <p:spPr bwMode="auto">
          <a:xfrm>
            <a:off x="3209925" y="4090988"/>
            <a:ext cx="31750" cy="422275"/>
          </a:xfrm>
          <a:prstGeom prst="rect">
            <a:avLst/>
          </a:prstGeom>
          <a:solidFill>
            <a:srgbClr val="000000"/>
          </a:solidFill>
          <a:ln w="9525">
            <a:noFill/>
            <a:miter lim="800000"/>
            <a:headEnd/>
            <a:tailEnd/>
          </a:ln>
          <a:effectLst/>
        </p:spPr>
        <p:txBody>
          <a:bodyPr/>
          <a:lstStyle/>
          <a:p>
            <a:endParaRPr lang="en-US"/>
          </a:p>
        </p:txBody>
      </p:sp>
      <p:sp>
        <p:nvSpPr>
          <p:cNvPr id="136364" name="Rectangle 172"/>
          <p:cNvSpPr>
            <a:spLocks noChangeArrowheads="1"/>
          </p:cNvSpPr>
          <p:nvPr/>
        </p:nvSpPr>
        <p:spPr bwMode="auto">
          <a:xfrm>
            <a:off x="3189288" y="4070350"/>
            <a:ext cx="23812" cy="414338"/>
          </a:xfrm>
          <a:prstGeom prst="rect">
            <a:avLst/>
          </a:prstGeom>
          <a:solidFill>
            <a:srgbClr val="00CCCC"/>
          </a:solidFill>
          <a:ln w="9525">
            <a:solidFill>
              <a:srgbClr val="00CCCC"/>
            </a:solidFill>
            <a:miter lim="800000"/>
            <a:headEnd/>
            <a:tailEnd/>
          </a:ln>
          <a:effectLst/>
        </p:spPr>
        <p:txBody>
          <a:bodyPr/>
          <a:lstStyle/>
          <a:p>
            <a:endParaRPr lang="en-US"/>
          </a:p>
        </p:txBody>
      </p:sp>
      <p:grpSp>
        <p:nvGrpSpPr>
          <p:cNvPr id="136365" name="Group 173"/>
          <p:cNvGrpSpPr>
            <a:grpSpLocks/>
          </p:cNvGrpSpPr>
          <p:nvPr/>
        </p:nvGrpSpPr>
        <p:grpSpPr bwMode="auto">
          <a:xfrm>
            <a:off x="3155950" y="4411663"/>
            <a:ext cx="119063" cy="96837"/>
            <a:chOff x="2396" y="2900"/>
            <a:chExt cx="75" cy="61"/>
          </a:xfrm>
        </p:grpSpPr>
        <p:sp>
          <p:nvSpPr>
            <p:cNvPr id="136366" name="Freeform 174"/>
            <p:cNvSpPr>
              <a:spLocks/>
            </p:cNvSpPr>
            <p:nvPr/>
          </p:nvSpPr>
          <p:spPr bwMode="auto">
            <a:xfrm>
              <a:off x="2412" y="2916"/>
              <a:ext cx="59" cy="45"/>
            </a:xfrm>
            <a:custGeom>
              <a:avLst/>
              <a:gdLst/>
              <a:ahLst/>
              <a:cxnLst>
                <a:cxn ang="0">
                  <a:pos x="59" y="0"/>
                </a:cxn>
                <a:cxn ang="0">
                  <a:pos x="28" y="45"/>
                </a:cxn>
                <a:cxn ang="0">
                  <a:pos x="0" y="0"/>
                </a:cxn>
                <a:cxn ang="0">
                  <a:pos x="28" y="22"/>
                </a:cxn>
                <a:cxn ang="0">
                  <a:pos x="59" y="0"/>
                </a:cxn>
              </a:cxnLst>
              <a:rect l="0" t="0" r="r" b="b"/>
              <a:pathLst>
                <a:path w="59" h="45">
                  <a:moveTo>
                    <a:pt x="59" y="0"/>
                  </a:moveTo>
                  <a:lnTo>
                    <a:pt x="28" y="45"/>
                  </a:lnTo>
                  <a:lnTo>
                    <a:pt x="0" y="0"/>
                  </a:lnTo>
                  <a:lnTo>
                    <a:pt x="28" y="22"/>
                  </a:lnTo>
                  <a:lnTo>
                    <a:pt x="59" y="0"/>
                  </a:lnTo>
                  <a:close/>
                </a:path>
              </a:pathLst>
            </a:custGeom>
            <a:solidFill>
              <a:srgbClr val="000000"/>
            </a:solidFill>
            <a:ln w="9525">
              <a:noFill/>
              <a:round/>
              <a:headEnd/>
              <a:tailEnd/>
            </a:ln>
            <a:effectLst/>
          </p:spPr>
          <p:txBody>
            <a:bodyPr/>
            <a:lstStyle/>
            <a:p>
              <a:endParaRPr lang="en-US"/>
            </a:p>
          </p:txBody>
        </p:sp>
        <p:sp>
          <p:nvSpPr>
            <p:cNvPr id="136367" name="Freeform 175"/>
            <p:cNvSpPr>
              <a:spLocks/>
            </p:cNvSpPr>
            <p:nvPr/>
          </p:nvSpPr>
          <p:spPr bwMode="auto">
            <a:xfrm>
              <a:off x="2396" y="2900"/>
              <a:ext cx="59" cy="45"/>
            </a:xfrm>
            <a:custGeom>
              <a:avLst/>
              <a:gdLst/>
              <a:ahLst/>
              <a:cxnLst>
                <a:cxn ang="0">
                  <a:pos x="59" y="0"/>
                </a:cxn>
                <a:cxn ang="0">
                  <a:pos x="28" y="45"/>
                </a:cxn>
                <a:cxn ang="0">
                  <a:pos x="0" y="0"/>
                </a:cxn>
                <a:cxn ang="0">
                  <a:pos x="28" y="22"/>
                </a:cxn>
                <a:cxn ang="0">
                  <a:pos x="59" y="0"/>
                </a:cxn>
              </a:cxnLst>
              <a:rect l="0" t="0" r="r" b="b"/>
              <a:pathLst>
                <a:path w="59" h="45">
                  <a:moveTo>
                    <a:pt x="59" y="0"/>
                  </a:moveTo>
                  <a:lnTo>
                    <a:pt x="28" y="45"/>
                  </a:lnTo>
                  <a:lnTo>
                    <a:pt x="0" y="0"/>
                  </a:lnTo>
                  <a:lnTo>
                    <a:pt x="28" y="22"/>
                  </a:lnTo>
                  <a:lnTo>
                    <a:pt x="59" y="0"/>
                  </a:lnTo>
                  <a:close/>
                </a:path>
              </a:pathLst>
            </a:custGeom>
            <a:solidFill>
              <a:srgbClr val="FFFFFF"/>
            </a:solidFill>
            <a:ln w="9525">
              <a:solidFill>
                <a:srgbClr val="FFFFFF"/>
              </a:solidFill>
              <a:prstDash val="solid"/>
              <a:round/>
              <a:headEnd/>
              <a:tailEnd/>
            </a:ln>
            <a:effectLst/>
          </p:spPr>
          <p:txBody>
            <a:bodyPr/>
            <a:lstStyle/>
            <a:p>
              <a:endParaRPr lang="en-US"/>
            </a:p>
          </p:txBody>
        </p:sp>
      </p:grpSp>
      <p:grpSp>
        <p:nvGrpSpPr>
          <p:cNvPr id="136368" name="Group 176"/>
          <p:cNvGrpSpPr>
            <a:grpSpLocks/>
          </p:cNvGrpSpPr>
          <p:nvPr/>
        </p:nvGrpSpPr>
        <p:grpSpPr bwMode="auto">
          <a:xfrm>
            <a:off x="3124200" y="4373563"/>
            <a:ext cx="185738" cy="152400"/>
            <a:chOff x="2376" y="2876"/>
            <a:chExt cx="117" cy="96"/>
          </a:xfrm>
        </p:grpSpPr>
        <p:sp>
          <p:nvSpPr>
            <p:cNvPr id="136369" name="Freeform 177"/>
            <p:cNvSpPr>
              <a:spLocks/>
            </p:cNvSpPr>
            <p:nvPr/>
          </p:nvSpPr>
          <p:spPr bwMode="auto">
            <a:xfrm>
              <a:off x="2392" y="2892"/>
              <a:ext cx="101" cy="80"/>
            </a:xfrm>
            <a:custGeom>
              <a:avLst/>
              <a:gdLst/>
              <a:ahLst/>
              <a:cxnLst>
                <a:cxn ang="0">
                  <a:pos x="81" y="27"/>
                </a:cxn>
                <a:cxn ang="0">
                  <a:pos x="71" y="22"/>
                </a:cxn>
                <a:cxn ang="0">
                  <a:pos x="40" y="67"/>
                </a:cxn>
                <a:cxn ang="0">
                  <a:pos x="54" y="67"/>
                </a:cxn>
                <a:cxn ang="0">
                  <a:pos x="28" y="22"/>
                </a:cxn>
                <a:cxn ang="0">
                  <a:pos x="18" y="27"/>
                </a:cxn>
                <a:cxn ang="0">
                  <a:pos x="48" y="51"/>
                </a:cxn>
                <a:cxn ang="0">
                  <a:pos x="81" y="27"/>
                </a:cxn>
                <a:cxn ang="0">
                  <a:pos x="101" y="0"/>
                </a:cxn>
                <a:cxn ang="0">
                  <a:pos x="44" y="43"/>
                </a:cxn>
                <a:cxn ang="0">
                  <a:pos x="50" y="43"/>
                </a:cxn>
                <a:cxn ang="0">
                  <a:pos x="0" y="0"/>
                </a:cxn>
                <a:cxn ang="0">
                  <a:pos x="48" y="80"/>
                </a:cxn>
                <a:cxn ang="0">
                  <a:pos x="101" y="0"/>
                </a:cxn>
                <a:cxn ang="0">
                  <a:pos x="81" y="27"/>
                </a:cxn>
              </a:cxnLst>
              <a:rect l="0" t="0" r="r" b="b"/>
              <a:pathLst>
                <a:path w="101" h="80">
                  <a:moveTo>
                    <a:pt x="81" y="27"/>
                  </a:moveTo>
                  <a:lnTo>
                    <a:pt x="71" y="22"/>
                  </a:lnTo>
                  <a:lnTo>
                    <a:pt x="40" y="67"/>
                  </a:lnTo>
                  <a:lnTo>
                    <a:pt x="54" y="67"/>
                  </a:lnTo>
                  <a:lnTo>
                    <a:pt x="28" y="22"/>
                  </a:lnTo>
                  <a:lnTo>
                    <a:pt x="18" y="27"/>
                  </a:lnTo>
                  <a:lnTo>
                    <a:pt x="48" y="51"/>
                  </a:lnTo>
                  <a:lnTo>
                    <a:pt x="81" y="27"/>
                  </a:lnTo>
                  <a:lnTo>
                    <a:pt x="101" y="0"/>
                  </a:lnTo>
                  <a:lnTo>
                    <a:pt x="44" y="43"/>
                  </a:lnTo>
                  <a:lnTo>
                    <a:pt x="50" y="43"/>
                  </a:lnTo>
                  <a:lnTo>
                    <a:pt x="0" y="0"/>
                  </a:lnTo>
                  <a:lnTo>
                    <a:pt x="48" y="80"/>
                  </a:lnTo>
                  <a:lnTo>
                    <a:pt x="101" y="0"/>
                  </a:lnTo>
                  <a:lnTo>
                    <a:pt x="81" y="27"/>
                  </a:lnTo>
                  <a:close/>
                </a:path>
              </a:pathLst>
            </a:custGeom>
            <a:solidFill>
              <a:srgbClr val="000000"/>
            </a:solidFill>
            <a:ln w="9525">
              <a:noFill/>
              <a:round/>
              <a:headEnd/>
              <a:tailEnd/>
            </a:ln>
            <a:effectLst/>
          </p:spPr>
          <p:txBody>
            <a:bodyPr/>
            <a:lstStyle/>
            <a:p>
              <a:endParaRPr lang="en-US"/>
            </a:p>
          </p:txBody>
        </p:sp>
        <p:sp>
          <p:nvSpPr>
            <p:cNvPr id="136370" name="Freeform 178"/>
            <p:cNvSpPr>
              <a:spLocks/>
            </p:cNvSpPr>
            <p:nvPr/>
          </p:nvSpPr>
          <p:spPr bwMode="auto">
            <a:xfrm>
              <a:off x="2376" y="2876"/>
              <a:ext cx="101" cy="80"/>
            </a:xfrm>
            <a:custGeom>
              <a:avLst/>
              <a:gdLst/>
              <a:ahLst/>
              <a:cxnLst>
                <a:cxn ang="0">
                  <a:pos x="81" y="27"/>
                </a:cxn>
                <a:cxn ang="0">
                  <a:pos x="71" y="22"/>
                </a:cxn>
                <a:cxn ang="0">
                  <a:pos x="40" y="67"/>
                </a:cxn>
                <a:cxn ang="0">
                  <a:pos x="54" y="67"/>
                </a:cxn>
                <a:cxn ang="0">
                  <a:pos x="28" y="22"/>
                </a:cxn>
                <a:cxn ang="0">
                  <a:pos x="18" y="27"/>
                </a:cxn>
                <a:cxn ang="0">
                  <a:pos x="48" y="51"/>
                </a:cxn>
                <a:cxn ang="0">
                  <a:pos x="81" y="27"/>
                </a:cxn>
                <a:cxn ang="0">
                  <a:pos x="101" y="0"/>
                </a:cxn>
                <a:cxn ang="0">
                  <a:pos x="44" y="43"/>
                </a:cxn>
                <a:cxn ang="0">
                  <a:pos x="50" y="43"/>
                </a:cxn>
                <a:cxn ang="0">
                  <a:pos x="0" y="0"/>
                </a:cxn>
                <a:cxn ang="0">
                  <a:pos x="48" y="80"/>
                </a:cxn>
                <a:cxn ang="0">
                  <a:pos x="101" y="0"/>
                </a:cxn>
                <a:cxn ang="0">
                  <a:pos x="81" y="27"/>
                </a:cxn>
              </a:cxnLst>
              <a:rect l="0" t="0" r="r" b="b"/>
              <a:pathLst>
                <a:path w="101" h="80">
                  <a:moveTo>
                    <a:pt x="81" y="27"/>
                  </a:moveTo>
                  <a:lnTo>
                    <a:pt x="71" y="22"/>
                  </a:lnTo>
                  <a:lnTo>
                    <a:pt x="40" y="67"/>
                  </a:lnTo>
                  <a:lnTo>
                    <a:pt x="54" y="67"/>
                  </a:lnTo>
                  <a:lnTo>
                    <a:pt x="28" y="22"/>
                  </a:lnTo>
                  <a:lnTo>
                    <a:pt x="18" y="27"/>
                  </a:lnTo>
                  <a:lnTo>
                    <a:pt x="48" y="51"/>
                  </a:lnTo>
                  <a:lnTo>
                    <a:pt x="81" y="27"/>
                  </a:lnTo>
                  <a:lnTo>
                    <a:pt x="101" y="0"/>
                  </a:lnTo>
                  <a:lnTo>
                    <a:pt x="44" y="43"/>
                  </a:lnTo>
                  <a:lnTo>
                    <a:pt x="50" y="43"/>
                  </a:lnTo>
                  <a:lnTo>
                    <a:pt x="0" y="0"/>
                  </a:lnTo>
                  <a:lnTo>
                    <a:pt x="48" y="80"/>
                  </a:lnTo>
                  <a:lnTo>
                    <a:pt x="101" y="0"/>
                  </a:lnTo>
                  <a:lnTo>
                    <a:pt x="81" y="27"/>
                  </a:lnTo>
                  <a:close/>
                </a:path>
              </a:pathLst>
            </a:custGeom>
            <a:solidFill>
              <a:srgbClr val="00CCCC"/>
            </a:solidFill>
            <a:ln w="9525">
              <a:solidFill>
                <a:srgbClr val="00CCCC"/>
              </a:solidFill>
              <a:prstDash val="solid"/>
              <a:round/>
              <a:headEnd/>
              <a:tailEnd/>
            </a:ln>
            <a:effectLst/>
          </p:spPr>
          <p:txBody>
            <a:bodyPr/>
            <a:lstStyle/>
            <a:p>
              <a:endParaRPr lang="en-US"/>
            </a:p>
          </p:txBody>
        </p:sp>
      </p:grpSp>
      <p:sp>
        <p:nvSpPr>
          <p:cNvPr id="136371" name="Rectangle 179"/>
          <p:cNvSpPr>
            <a:spLocks noChangeArrowheads="1"/>
          </p:cNvSpPr>
          <p:nvPr/>
        </p:nvSpPr>
        <p:spPr bwMode="auto">
          <a:xfrm>
            <a:off x="5445125" y="2470150"/>
            <a:ext cx="1050925" cy="24447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1" hangingPunct="1"/>
            <a:r>
              <a:rPr lang="en-US" sz="1600" b="1">
                <a:latin typeface="Arial" charset="0"/>
              </a:rPr>
              <a:t>respiration</a:t>
            </a:r>
            <a:endParaRPr lang="en-US">
              <a:latin typeface="Times New Roman" pitchFamily="18" charset="0"/>
            </a:endParaRPr>
          </a:p>
        </p:txBody>
      </p:sp>
      <p:pic>
        <p:nvPicPr>
          <p:cNvPr id="136372" name="Picture 180" descr="MMj02829930000[1]"/>
          <p:cNvPicPr>
            <a:picLocks noChangeAspect="1" noChangeArrowheads="1" noCrop="1"/>
          </p:cNvPicPr>
          <p:nvPr/>
        </p:nvPicPr>
        <p:blipFill>
          <a:blip r:embed="rId3"/>
          <a:srcRect/>
          <a:stretch>
            <a:fillRect/>
          </a:stretch>
        </p:blipFill>
        <p:spPr bwMode="auto">
          <a:xfrm>
            <a:off x="5791200" y="4953000"/>
            <a:ext cx="1219200" cy="1219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36372"/>
                                        </p:tgtEl>
                                        <p:attrNameLst>
                                          <p:attrName>style.visibility</p:attrName>
                                        </p:attrNameLst>
                                      </p:cBhvr>
                                      <p:to>
                                        <p:strVal val="visible"/>
                                      </p:to>
                                    </p:set>
                                    <p:animEffect transition="in" filter="dissolve">
                                      <p:cBhvr>
                                        <p:cTn id="7" dur="500"/>
                                        <p:tgtEl>
                                          <p:spTgt spid="136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ext Box 2"/>
          <p:cNvSpPr txBox="1">
            <a:spLocks noChangeArrowheads="1"/>
          </p:cNvSpPr>
          <p:nvPr/>
        </p:nvSpPr>
        <p:spPr bwMode="auto">
          <a:xfrm>
            <a:off x="685800" y="5257800"/>
            <a:ext cx="7848600" cy="947738"/>
          </a:xfrm>
          <a:prstGeom prst="rect">
            <a:avLst/>
          </a:prstGeom>
          <a:noFill/>
          <a:ln w="9525">
            <a:noFill/>
            <a:miter lim="800000"/>
            <a:headEnd/>
            <a:tailEnd/>
          </a:ln>
          <a:effectLst>
            <a:outerShdw dist="35921" dir="2700000" algn="ctr" rotWithShape="0">
              <a:srgbClr val="000000"/>
            </a:outerShdw>
          </a:effectLst>
        </p:spPr>
        <p:txBody>
          <a:bodyPr>
            <a:spAutoFit/>
          </a:bodyPr>
          <a:lstStyle/>
          <a:p>
            <a:pPr algn="just" eaLnBrk="1" hangingPunct="1">
              <a:spcBef>
                <a:spcPct val="50000"/>
              </a:spcBef>
            </a:pPr>
            <a:r>
              <a:rPr lang="en-US" sz="1600" b="1">
                <a:latin typeface="Arial" charset="0"/>
              </a:rPr>
              <a:t>Total N uptake in winter wheat with time and estimated loss following flowering.</a:t>
            </a:r>
          </a:p>
          <a:p>
            <a:pPr lvl="1" algn="just" eaLnBrk="1" hangingPunct="1">
              <a:spcBef>
                <a:spcPct val="50000"/>
              </a:spcBef>
            </a:pPr>
            <a:endParaRPr lang="en-US" sz="1600">
              <a:latin typeface="Arial" charset="0"/>
            </a:endParaRPr>
          </a:p>
        </p:txBody>
      </p:sp>
      <p:pic>
        <p:nvPicPr>
          <p:cNvPr id="138243" name="Picture 3"/>
          <p:cNvPicPr>
            <a:picLocks noChangeAspect="1" noChangeArrowheads="1"/>
          </p:cNvPicPr>
          <p:nvPr/>
        </p:nvPicPr>
        <p:blipFill>
          <a:blip r:embed="rId3"/>
          <a:srcRect/>
          <a:stretch>
            <a:fillRect/>
          </a:stretch>
        </p:blipFill>
        <p:spPr bwMode="auto">
          <a:xfrm>
            <a:off x="685800" y="1066800"/>
            <a:ext cx="7772400" cy="3859213"/>
          </a:xfrm>
          <a:prstGeom prst="rect">
            <a:avLst/>
          </a:prstGeom>
          <a:solidFill>
            <a:srgbClr val="FFFFFF"/>
          </a:solidFill>
          <a:ln w="28575">
            <a:solidFill>
              <a:srgbClr val="FF9900"/>
            </a:solidFill>
            <a:miter lim="800000"/>
            <a:headEnd/>
            <a:tailEnd/>
          </a:ln>
        </p:spPr>
      </p:pic>
      <p:sp>
        <p:nvSpPr>
          <p:cNvPr id="138244" name="Rectangle 4"/>
          <p:cNvSpPr>
            <a:spLocks noChangeArrowheads="1"/>
          </p:cNvSpPr>
          <p:nvPr/>
        </p:nvSpPr>
        <p:spPr bwMode="auto">
          <a:xfrm>
            <a:off x="304800" y="0"/>
            <a:ext cx="8226425" cy="1143000"/>
          </a:xfrm>
          <a:prstGeom prst="rect">
            <a:avLst/>
          </a:prstGeom>
          <a:noFill/>
          <a:ln w="9525">
            <a:noFill/>
            <a:miter lim="800000"/>
            <a:headEnd/>
            <a:tailEnd/>
          </a:ln>
          <a:effectLst/>
        </p:spPr>
        <p:txBody>
          <a:bodyPr anchor="ctr" anchorCtr="1"/>
          <a:lstStyle/>
          <a:p>
            <a:pPr algn="ctr" eaLnBrk="1" hangingPunct="1"/>
            <a:r>
              <a:rPr lang="en-US" sz="4400">
                <a:solidFill>
                  <a:srgbClr val="FFFF00"/>
                </a:solidFill>
                <a:effectLst>
                  <a:outerShdw blurRad="38100" dist="38100" dir="2700000" algn="tl">
                    <a:srgbClr val="000000"/>
                  </a:outerShdw>
                </a:effectLst>
                <a:latin typeface="Arial" charset="0"/>
              </a:rPr>
              <a:t>Thief #4, Plant N Loss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Line 2"/>
          <p:cNvSpPr>
            <a:spLocks noChangeShapeType="1"/>
          </p:cNvSpPr>
          <p:nvPr/>
        </p:nvSpPr>
        <p:spPr bwMode="auto">
          <a:xfrm>
            <a:off x="2514600" y="4357688"/>
            <a:ext cx="3814763" cy="0"/>
          </a:xfrm>
          <a:prstGeom prst="line">
            <a:avLst/>
          </a:prstGeom>
          <a:noFill/>
          <a:ln w="9525">
            <a:solidFill>
              <a:schemeClr val="tx1"/>
            </a:solidFill>
            <a:round/>
            <a:headEnd/>
            <a:tailEnd/>
          </a:ln>
          <a:effectLst>
            <a:outerShdw dist="35921" dir="2700000" algn="ctr" rotWithShape="0">
              <a:srgbClr val="000000"/>
            </a:outerShdw>
          </a:effectLst>
        </p:spPr>
        <p:txBody>
          <a:bodyPr/>
          <a:lstStyle/>
          <a:p>
            <a:endParaRPr lang="en-US"/>
          </a:p>
        </p:txBody>
      </p:sp>
      <p:sp>
        <p:nvSpPr>
          <p:cNvPr id="142339" name="Line 3"/>
          <p:cNvSpPr>
            <a:spLocks noChangeShapeType="1"/>
          </p:cNvSpPr>
          <p:nvPr/>
        </p:nvSpPr>
        <p:spPr bwMode="auto">
          <a:xfrm>
            <a:off x="1600200" y="1447800"/>
            <a:ext cx="0" cy="3124200"/>
          </a:xfrm>
          <a:prstGeom prst="line">
            <a:avLst/>
          </a:prstGeom>
          <a:noFill/>
          <a:ln w="9525">
            <a:solidFill>
              <a:schemeClr val="tx1"/>
            </a:solidFill>
            <a:round/>
            <a:headEnd/>
            <a:tailEnd/>
          </a:ln>
          <a:effectLst>
            <a:outerShdw dist="35921" dir="2700000" algn="ctr" rotWithShape="0">
              <a:srgbClr val="000000"/>
            </a:outerShdw>
          </a:effectLst>
        </p:spPr>
        <p:txBody>
          <a:bodyPr/>
          <a:lstStyle/>
          <a:p>
            <a:endParaRPr lang="en-US"/>
          </a:p>
        </p:txBody>
      </p:sp>
      <p:sp>
        <p:nvSpPr>
          <p:cNvPr id="142340" name="Line 4"/>
          <p:cNvSpPr>
            <a:spLocks noChangeShapeType="1"/>
          </p:cNvSpPr>
          <p:nvPr/>
        </p:nvSpPr>
        <p:spPr bwMode="auto">
          <a:xfrm>
            <a:off x="2514600" y="1447800"/>
            <a:ext cx="0" cy="2895600"/>
          </a:xfrm>
          <a:prstGeom prst="line">
            <a:avLst/>
          </a:prstGeom>
          <a:noFill/>
          <a:ln w="9525">
            <a:solidFill>
              <a:schemeClr val="tx1"/>
            </a:solidFill>
            <a:round/>
            <a:headEnd/>
            <a:tailEnd/>
          </a:ln>
          <a:effectLst>
            <a:outerShdw dist="35921" dir="2700000" algn="ctr" rotWithShape="0">
              <a:srgbClr val="000000"/>
            </a:outerShdw>
          </a:effectLst>
        </p:spPr>
        <p:txBody>
          <a:bodyPr/>
          <a:lstStyle/>
          <a:p>
            <a:endParaRPr lang="en-US"/>
          </a:p>
        </p:txBody>
      </p:sp>
      <p:sp>
        <p:nvSpPr>
          <p:cNvPr id="142341" name="Line 5"/>
          <p:cNvSpPr>
            <a:spLocks noChangeShapeType="1"/>
          </p:cNvSpPr>
          <p:nvPr/>
        </p:nvSpPr>
        <p:spPr bwMode="auto">
          <a:xfrm>
            <a:off x="1600200" y="4572000"/>
            <a:ext cx="5638800" cy="0"/>
          </a:xfrm>
          <a:prstGeom prst="line">
            <a:avLst/>
          </a:prstGeom>
          <a:noFill/>
          <a:ln w="9525">
            <a:solidFill>
              <a:schemeClr val="tx1"/>
            </a:solidFill>
            <a:round/>
            <a:headEnd/>
            <a:tailEnd/>
          </a:ln>
          <a:effectLst>
            <a:outerShdw dist="35921" dir="2700000" algn="ctr" rotWithShape="0">
              <a:srgbClr val="000000"/>
            </a:outerShdw>
          </a:effectLst>
        </p:spPr>
        <p:txBody>
          <a:bodyPr/>
          <a:lstStyle/>
          <a:p>
            <a:endParaRPr lang="en-US"/>
          </a:p>
        </p:txBody>
      </p:sp>
      <p:sp>
        <p:nvSpPr>
          <p:cNvPr id="142342" name="Line 6"/>
          <p:cNvSpPr>
            <a:spLocks noChangeShapeType="1"/>
          </p:cNvSpPr>
          <p:nvPr/>
        </p:nvSpPr>
        <p:spPr bwMode="auto">
          <a:xfrm flipV="1">
            <a:off x="7239000" y="1447800"/>
            <a:ext cx="0" cy="3124200"/>
          </a:xfrm>
          <a:prstGeom prst="line">
            <a:avLst/>
          </a:prstGeom>
          <a:noFill/>
          <a:ln w="9525">
            <a:solidFill>
              <a:schemeClr val="tx1"/>
            </a:solidFill>
            <a:round/>
            <a:headEnd/>
            <a:tailEnd/>
          </a:ln>
          <a:effectLst>
            <a:outerShdw dist="35921" dir="2700000" algn="ctr" rotWithShape="0">
              <a:srgbClr val="000000"/>
            </a:outerShdw>
          </a:effectLst>
        </p:spPr>
        <p:txBody>
          <a:bodyPr/>
          <a:lstStyle/>
          <a:p>
            <a:endParaRPr lang="en-US"/>
          </a:p>
        </p:txBody>
      </p:sp>
      <p:sp>
        <p:nvSpPr>
          <p:cNvPr id="142343" name="Line 7"/>
          <p:cNvSpPr>
            <a:spLocks noChangeShapeType="1"/>
          </p:cNvSpPr>
          <p:nvPr/>
        </p:nvSpPr>
        <p:spPr bwMode="auto">
          <a:xfrm flipV="1">
            <a:off x="6324600" y="1447800"/>
            <a:ext cx="0" cy="2895600"/>
          </a:xfrm>
          <a:prstGeom prst="line">
            <a:avLst/>
          </a:prstGeom>
          <a:noFill/>
          <a:ln w="9525">
            <a:solidFill>
              <a:schemeClr val="tx1"/>
            </a:solidFill>
            <a:round/>
            <a:headEnd/>
            <a:tailEnd/>
          </a:ln>
          <a:effectLst>
            <a:outerShdw dist="35921" dir="2700000" algn="ctr" rotWithShape="0">
              <a:srgbClr val="000000"/>
            </a:outerShdw>
          </a:effectLst>
        </p:spPr>
        <p:txBody>
          <a:bodyPr/>
          <a:lstStyle/>
          <a:p>
            <a:endParaRPr lang="en-US"/>
          </a:p>
        </p:txBody>
      </p:sp>
      <p:sp>
        <p:nvSpPr>
          <p:cNvPr id="142344" name="Text Box 8"/>
          <p:cNvSpPr txBox="1">
            <a:spLocks noChangeArrowheads="1"/>
          </p:cNvSpPr>
          <p:nvPr/>
        </p:nvSpPr>
        <p:spPr bwMode="auto">
          <a:xfrm>
            <a:off x="6343650" y="628650"/>
            <a:ext cx="2286000" cy="457200"/>
          </a:xfrm>
          <a:prstGeom prst="rect">
            <a:avLst/>
          </a:prstGeom>
          <a:noFill/>
          <a:ln w="9525">
            <a:noFill/>
            <a:miter lim="800000"/>
            <a:headEnd/>
            <a:tailEnd/>
          </a:ln>
          <a:effectLst/>
        </p:spPr>
        <p:txBody>
          <a:bodyPr>
            <a:spAutoFit/>
          </a:bodyPr>
          <a:lstStyle/>
          <a:p>
            <a:pPr eaLnBrk="1" hangingPunct="1">
              <a:spcBef>
                <a:spcPct val="50000"/>
              </a:spcBef>
            </a:pPr>
            <a:r>
              <a:rPr lang="en-US">
                <a:latin typeface="Arial" charset="0"/>
              </a:rPr>
              <a:t>R-NH</a:t>
            </a:r>
            <a:r>
              <a:rPr lang="en-US" baseline="-25000">
                <a:latin typeface="Arial" charset="0"/>
              </a:rPr>
              <a:t>2</a:t>
            </a:r>
          </a:p>
        </p:txBody>
      </p:sp>
      <p:sp>
        <p:nvSpPr>
          <p:cNvPr id="142345" name="Rectangle 9"/>
          <p:cNvSpPr>
            <a:spLocks noChangeArrowheads="1"/>
          </p:cNvSpPr>
          <p:nvPr/>
        </p:nvSpPr>
        <p:spPr bwMode="auto">
          <a:xfrm>
            <a:off x="1000125" y="6124575"/>
            <a:ext cx="7196138" cy="336550"/>
          </a:xfrm>
          <a:prstGeom prst="rect">
            <a:avLst/>
          </a:prstGeom>
          <a:noFill/>
          <a:ln w="9525">
            <a:noFill/>
            <a:miter lim="800000"/>
            <a:headEnd/>
            <a:tailEnd/>
          </a:ln>
          <a:effectLst/>
        </p:spPr>
        <p:txBody>
          <a:bodyPr>
            <a:spAutoFit/>
          </a:bodyPr>
          <a:lstStyle/>
          <a:p>
            <a:pPr lvl="1" eaLnBrk="1" hangingPunct="1">
              <a:spcBef>
                <a:spcPct val="50000"/>
              </a:spcBef>
            </a:pPr>
            <a:r>
              <a:rPr lang="en-US" sz="1600" b="1">
                <a:solidFill>
                  <a:srgbClr val="000000"/>
                </a:solidFill>
                <a:latin typeface="Arial" charset="0"/>
              </a:rPr>
              <a:t>NO</a:t>
            </a:r>
            <a:r>
              <a:rPr lang="en-US" sz="1600" b="1" baseline="-25000">
                <a:solidFill>
                  <a:srgbClr val="000000"/>
                </a:solidFill>
                <a:latin typeface="Arial" charset="0"/>
              </a:rPr>
              <a:t>3</a:t>
            </a:r>
            <a:r>
              <a:rPr lang="en-US" sz="1600" b="1" baseline="30000">
                <a:solidFill>
                  <a:srgbClr val="000000"/>
                </a:solidFill>
                <a:latin typeface="Arial" charset="0"/>
              </a:rPr>
              <a:t>-</a:t>
            </a:r>
            <a:r>
              <a:rPr lang="en-US" sz="1600" b="1">
                <a:solidFill>
                  <a:srgbClr val="000000"/>
                </a:solidFill>
                <a:latin typeface="Arial" charset="0"/>
              </a:rPr>
              <a:t> + 2e  (nitrate reductase) NO</a:t>
            </a:r>
            <a:r>
              <a:rPr lang="en-US" sz="1600" b="1" baseline="-25000">
                <a:solidFill>
                  <a:srgbClr val="000000"/>
                </a:solidFill>
                <a:latin typeface="Arial" charset="0"/>
              </a:rPr>
              <a:t>2</a:t>
            </a:r>
            <a:r>
              <a:rPr lang="en-US" sz="1600" b="1" baseline="30000">
                <a:solidFill>
                  <a:srgbClr val="000000"/>
                </a:solidFill>
                <a:latin typeface="Arial" charset="0"/>
              </a:rPr>
              <a:t>-</a:t>
            </a:r>
            <a:r>
              <a:rPr lang="en-US" sz="1600" b="1">
                <a:solidFill>
                  <a:srgbClr val="000000"/>
                </a:solidFill>
                <a:latin typeface="Arial" charset="0"/>
              </a:rPr>
              <a:t> + 6e (nitrite reductase) NH</a:t>
            </a:r>
            <a:r>
              <a:rPr lang="en-US" sz="1600" b="1" baseline="-25000">
                <a:solidFill>
                  <a:srgbClr val="000000"/>
                </a:solidFill>
                <a:latin typeface="Arial" charset="0"/>
              </a:rPr>
              <a:t>4</a:t>
            </a:r>
            <a:r>
              <a:rPr lang="en-US" sz="1600" b="1" baseline="30000">
                <a:solidFill>
                  <a:srgbClr val="000000"/>
                </a:solidFill>
                <a:latin typeface="Arial" charset="0"/>
              </a:rPr>
              <a:t>+</a:t>
            </a:r>
            <a:endParaRPr lang="en-US" sz="1600" b="1">
              <a:solidFill>
                <a:srgbClr val="000000"/>
              </a:solidFill>
              <a:latin typeface="Arial" charset="0"/>
            </a:endParaRPr>
          </a:p>
        </p:txBody>
      </p:sp>
      <p:sp>
        <p:nvSpPr>
          <p:cNvPr id="142346" name="Rectangle 10"/>
          <p:cNvSpPr>
            <a:spLocks noChangeArrowheads="1"/>
          </p:cNvSpPr>
          <p:nvPr/>
        </p:nvSpPr>
        <p:spPr bwMode="auto">
          <a:xfrm>
            <a:off x="1600200" y="1676400"/>
            <a:ext cx="914400" cy="2895600"/>
          </a:xfrm>
          <a:prstGeom prst="rect">
            <a:avLst/>
          </a:prstGeom>
          <a:solidFill>
            <a:schemeClr val="accent1"/>
          </a:solidFill>
          <a:ln w="9525">
            <a:solidFill>
              <a:schemeClr val="tx1"/>
            </a:solidFill>
            <a:miter lim="800000"/>
            <a:headEnd/>
            <a:tailEnd/>
          </a:ln>
          <a:effectLst>
            <a:outerShdw dist="35921" dir="2700000" algn="ctr" rotWithShape="0">
              <a:srgbClr val="000000"/>
            </a:outerShdw>
          </a:effectLst>
        </p:spPr>
        <p:txBody>
          <a:bodyPr wrap="none" anchor="ctr"/>
          <a:lstStyle/>
          <a:p>
            <a:endParaRPr lang="en-US"/>
          </a:p>
        </p:txBody>
      </p:sp>
      <p:sp>
        <p:nvSpPr>
          <p:cNvPr id="142347" name="Rectangle 11"/>
          <p:cNvSpPr>
            <a:spLocks noChangeArrowheads="1"/>
          </p:cNvSpPr>
          <p:nvPr/>
        </p:nvSpPr>
        <p:spPr bwMode="auto">
          <a:xfrm>
            <a:off x="6338888" y="2328863"/>
            <a:ext cx="900112" cy="2209800"/>
          </a:xfrm>
          <a:prstGeom prst="rect">
            <a:avLst/>
          </a:prstGeom>
          <a:solidFill>
            <a:schemeClr val="accent1"/>
          </a:solidFill>
          <a:ln w="9525">
            <a:noFill/>
            <a:miter lim="800000"/>
            <a:headEnd/>
            <a:tailEnd/>
          </a:ln>
          <a:effectLst>
            <a:outerShdw dist="35921" dir="2700000" algn="ctr" rotWithShape="0">
              <a:srgbClr val="000000"/>
            </a:outerShdw>
          </a:effectLst>
        </p:spPr>
        <p:txBody>
          <a:bodyPr wrap="none" anchor="ctr"/>
          <a:lstStyle/>
          <a:p>
            <a:endParaRPr lang="en-US"/>
          </a:p>
        </p:txBody>
      </p:sp>
      <p:sp>
        <p:nvSpPr>
          <p:cNvPr id="142348" name="Rectangle 12"/>
          <p:cNvSpPr>
            <a:spLocks noChangeArrowheads="1"/>
          </p:cNvSpPr>
          <p:nvPr/>
        </p:nvSpPr>
        <p:spPr bwMode="auto">
          <a:xfrm>
            <a:off x="2286000" y="4376738"/>
            <a:ext cx="4953000" cy="195262"/>
          </a:xfrm>
          <a:prstGeom prst="rect">
            <a:avLst/>
          </a:prstGeom>
          <a:solidFill>
            <a:schemeClr val="accent1"/>
          </a:solidFill>
          <a:ln w="9525">
            <a:noFill/>
            <a:miter lim="800000"/>
            <a:headEnd/>
            <a:tailEnd/>
          </a:ln>
          <a:effectLst>
            <a:outerShdw dist="35921" dir="2700000" algn="ctr" rotWithShape="0">
              <a:srgbClr val="000000"/>
            </a:outerShdw>
          </a:effectLst>
        </p:spPr>
        <p:txBody>
          <a:bodyPr wrap="none" anchor="ctr"/>
          <a:lstStyle/>
          <a:p>
            <a:endParaRPr lang="en-US"/>
          </a:p>
        </p:txBody>
      </p:sp>
      <p:sp>
        <p:nvSpPr>
          <p:cNvPr id="142349" name="Text Box 13"/>
          <p:cNvSpPr txBox="1">
            <a:spLocks noChangeArrowheads="1"/>
          </p:cNvSpPr>
          <p:nvPr/>
        </p:nvSpPr>
        <p:spPr bwMode="auto">
          <a:xfrm>
            <a:off x="4029075" y="2600325"/>
            <a:ext cx="871538" cy="457200"/>
          </a:xfrm>
          <a:prstGeom prst="rect">
            <a:avLst/>
          </a:prstGeom>
          <a:noFill/>
          <a:ln w="9525">
            <a:noFill/>
            <a:miter lim="800000"/>
            <a:headEnd/>
            <a:tailEnd/>
          </a:ln>
          <a:effectLst>
            <a:outerShdw dist="35921" dir="2700000" algn="ctr" rotWithShape="0">
              <a:srgbClr val="000000"/>
            </a:outerShdw>
          </a:effectLst>
        </p:spPr>
        <p:txBody>
          <a:bodyPr>
            <a:spAutoFit/>
          </a:bodyPr>
          <a:lstStyle/>
          <a:p>
            <a:pPr eaLnBrk="1" hangingPunct="1">
              <a:spcBef>
                <a:spcPct val="50000"/>
              </a:spcBef>
            </a:pPr>
            <a:r>
              <a:rPr lang="en-US">
                <a:solidFill>
                  <a:srgbClr val="FF0000"/>
                </a:solidFill>
                <a:latin typeface="Arial" charset="0"/>
              </a:rPr>
              <a:t>NH</a:t>
            </a:r>
            <a:r>
              <a:rPr lang="en-US" baseline="-25000">
                <a:solidFill>
                  <a:srgbClr val="FF0000"/>
                </a:solidFill>
                <a:latin typeface="Arial" charset="0"/>
              </a:rPr>
              <a:t>3</a:t>
            </a:r>
          </a:p>
        </p:txBody>
      </p:sp>
      <p:sp>
        <p:nvSpPr>
          <p:cNvPr id="142350" name="Text Box 14"/>
          <p:cNvSpPr txBox="1">
            <a:spLocks noChangeArrowheads="1"/>
          </p:cNvSpPr>
          <p:nvPr/>
        </p:nvSpPr>
        <p:spPr bwMode="auto">
          <a:xfrm>
            <a:off x="842963" y="642938"/>
            <a:ext cx="1557337" cy="1552575"/>
          </a:xfrm>
          <a:prstGeom prst="rect">
            <a:avLst/>
          </a:prstGeom>
          <a:noFill/>
          <a:ln w="9525">
            <a:noFill/>
            <a:miter lim="800000"/>
            <a:headEnd/>
            <a:tailEnd/>
          </a:ln>
          <a:effectLst>
            <a:outerShdw dist="35921" dir="2700000" algn="ctr" rotWithShape="0">
              <a:srgbClr val="000000"/>
            </a:outerShdw>
          </a:effectLst>
        </p:spPr>
        <p:txBody>
          <a:bodyPr>
            <a:spAutoFit/>
          </a:bodyPr>
          <a:lstStyle/>
          <a:p>
            <a:pPr eaLnBrk="1" hangingPunct="1">
              <a:spcBef>
                <a:spcPct val="50000"/>
              </a:spcBef>
            </a:pPr>
            <a:r>
              <a:rPr lang="en-US">
                <a:latin typeface="Arial" charset="0"/>
              </a:rPr>
              <a:t>R-NH</a:t>
            </a:r>
            <a:r>
              <a:rPr lang="en-US" baseline="-25000">
                <a:latin typeface="Arial" charset="0"/>
              </a:rPr>
              <a:t>2</a:t>
            </a:r>
          </a:p>
          <a:p>
            <a:pPr eaLnBrk="1" hangingPunct="1">
              <a:spcBef>
                <a:spcPct val="50000"/>
              </a:spcBef>
            </a:pPr>
            <a:r>
              <a:rPr lang="en-US">
                <a:latin typeface="Arial" charset="0"/>
              </a:rPr>
              <a:t>NO</a:t>
            </a:r>
            <a:r>
              <a:rPr lang="en-US" baseline="-25000">
                <a:latin typeface="Arial" charset="0"/>
              </a:rPr>
              <a:t>3</a:t>
            </a:r>
          </a:p>
          <a:p>
            <a:pPr eaLnBrk="1" hangingPunct="1">
              <a:spcBef>
                <a:spcPct val="50000"/>
              </a:spcBef>
            </a:pPr>
            <a:r>
              <a:rPr lang="en-US">
                <a:latin typeface="Arial" charset="0"/>
              </a:rPr>
              <a:t>NH</a:t>
            </a:r>
            <a:r>
              <a:rPr lang="en-US" baseline="-25000">
                <a:latin typeface="Arial" charset="0"/>
              </a:rPr>
              <a:t>4</a:t>
            </a:r>
          </a:p>
        </p:txBody>
      </p:sp>
      <p:sp>
        <p:nvSpPr>
          <p:cNvPr id="142351" name="Text Box 15"/>
          <p:cNvSpPr txBox="1">
            <a:spLocks noChangeArrowheads="1"/>
          </p:cNvSpPr>
          <p:nvPr/>
        </p:nvSpPr>
        <p:spPr bwMode="auto">
          <a:xfrm>
            <a:off x="5657850" y="328613"/>
            <a:ext cx="2628900" cy="457200"/>
          </a:xfrm>
          <a:prstGeom prst="rect">
            <a:avLst/>
          </a:prstGeom>
          <a:noFill/>
          <a:ln w="9525">
            <a:noFill/>
            <a:miter lim="800000"/>
            <a:headEnd/>
            <a:tailEnd/>
          </a:ln>
          <a:effectLst>
            <a:outerShdw dist="35921" dir="2700000" algn="ctr" rotWithShape="0">
              <a:srgbClr val="000000"/>
            </a:outerShdw>
          </a:effectLst>
        </p:spPr>
        <p:txBody>
          <a:bodyPr>
            <a:spAutoFit/>
          </a:bodyPr>
          <a:lstStyle/>
          <a:p>
            <a:pPr eaLnBrk="1" hangingPunct="1">
              <a:spcBef>
                <a:spcPct val="50000"/>
              </a:spcBef>
            </a:pPr>
            <a:r>
              <a:rPr lang="en-US" b="1">
                <a:latin typeface="Arial" charset="0"/>
              </a:rPr>
              <a:t>REPRODUCTIVE</a:t>
            </a:r>
          </a:p>
        </p:txBody>
      </p:sp>
      <p:sp>
        <p:nvSpPr>
          <p:cNvPr id="142352" name="Text Box 16"/>
          <p:cNvSpPr txBox="1">
            <a:spLocks noChangeArrowheads="1"/>
          </p:cNvSpPr>
          <p:nvPr/>
        </p:nvSpPr>
        <p:spPr bwMode="auto">
          <a:xfrm>
            <a:off x="509588" y="323850"/>
            <a:ext cx="2486025" cy="457200"/>
          </a:xfrm>
          <a:prstGeom prst="rect">
            <a:avLst/>
          </a:prstGeom>
          <a:noFill/>
          <a:ln w="9525">
            <a:noFill/>
            <a:miter lim="800000"/>
            <a:headEnd/>
            <a:tailEnd/>
          </a:ln>
          <a:effectLst>
            <a:outerShdw dist="35921" dir="2700000" algn="ctr" rotWithShape="0">
              <a:srgbClr val="000000"/>
            </a:outerShdw>
          </a:effectLst>
        </p:spPr>
        <p:txBody>
          <a:bodyPr>
            <a:spAutoFit/>
          </a:bodyPr>
          <a:lstStyle/>
          <a:p>
            <a:pPr eaLnBrk="1" hangingPunct="1">
              <a:spcBef>
                <a:spcPct val="50000"/>
              </a:spcBef>
            </a:pPr>
            <a:r>
              <a:rPr lang="en-US" b="1">
                <a:latin typeface="Arial" charset="0"/>
              </a:rPr>
              <a:t>VEGETATIVE</a:t>
            </a:r>
          </a:p>
        </p:txBody>
      </p:sp>
      <p:sp>
        <p:nvSpPr>
          <p:cNvPr id="142353" name="Text Box 17"/>
          <p:cNvSpPr txBox="1">
            <a:spLocks noChangeArrowheads="1"/>
          </p:cNvSpPr>
          <p:nvPr/>
        </p:nvSpPr>
        <p:spPr bwMode="auto">
          <a:xfrm>
            <a:off x="3314700" y="1743075"/>
            <a:ext cx="2928938" cy="701675"/>
          </a:xfrm>
          <a:prstGeom prst="rect">
            <a:avLst/>
          </a:prstGeom>
          <a:noFill/>
          <a:ln w="9525">
            <a:noFill/>
            <a:miter lim="800000"/>
            <a:headEnd/>
            <a:tailEnd/>
          </a:ln>
          <a:effectLst>
            <a:outerShdw dist="35921" dir="2700000" algn="ctr" rotWithShape="0">
              <a:srgbClr val="000000"/>
            </a:outerShdw>
          </a:effectLst>
        </p:spPr>
        <p:txBody>
          <a:bodyPr>
            <a:spAutoFit/>
          </a:bodyPr>
          <a:lstStyle/>
          <a:p>
            <a:pPr eaLnBrk="1" hangingPunct="1">
              <a:spcBef>
                <a:spcPct val="50000"/>
              </a:spcBef>
            </a:pPr>
            <a:r>
              <a:rPr lang="en-US" sz="2000">
                <a:latin typeface="Arial" charset="0"/>
              </a:rPr>
              <a:t>moisture</a:t>
            </a:r>
            <a:br>
              <a:rPr lang="en-US" sz="2000">
                <a:latin typeface="Arial" charset="0"/>
              </a:rPr>
            </a:br>
            <a:r>
              <a:rPr lang="en-US" sz="2000">
                <a:latin typeface="Arial" charset="0"/>
              </a:rPr>
              <a:t>heat</a:t>
            </a:r>
          </a:p>
        </p:txBody>
      </p:sp>
      <p:sp>
        <p:nvSpPr>
          <p:cNvPr id="142354" name="Line 18"/>
          <p:cNvSpPr>
            <a:spLocks noChangeShapeType="1"/>
          </p:cNvSpPr>
          <p:nvPr/>
        </p:nvSpPr>
        <p:spPr bwMode="auto">
          <a:xfrm flipV="1">
            <a:off x="2643188" y="1671638"/>
            <a:ext cx="0" cy="2643187"/>
          </a:xfrm>
          <a:prstGeom prst="line">
            <a:avLst/>
          </a:prstGeom>
          <a:noFill/>
          <a:ln w="19050">
            <a:solidFill>
              <a:schemeClr val="tx1"/>
            </a:solidFill>
            <a:round/>
            <a:headEnd/>
            <a:tailEnd type="triangle" w="med" len="med"/>
          </a:ln>
          <a:effectLst>
            <a:outerShdw dist="35921" dir="2700000" algn="ctr" rotWithShape="0">
              <a:srgbClr val="000000"/>
            </a:outerShdw>
          </a:effectLst>
        </p:spPr>
        <p:txBody>
          <a:bodyPr/>
          <a:lstStyle/>
          <a:p>
            <a:endParaRPr lang="en-US"/>
          </a:p>
        </p:txBody>
      </p:sp>
      <p:sp>
        <p:nvSpPr>
          <p:cNvPr id="142355" name="Line 19"/>
          <p:cNvSpPr>
            <a:spLocks noChangeShapeType="1"/>
          </p:cNvSpPr>
          <p:nvPr/>
        </p:nvSpPr>
        <p:spPr bwMode="auto">
          <a:xfrm flipV="1">
            <a:off x="6196013" y="2324100"/>
            <a:ext cx="0" cy="1985963"/>
          </a:xfrm>
          <a:prstGeom prst="line">
            <a:avLst/>
          </a:prstGeom>
          <a:noFill/>
          <a:ln w="19050">
            <a:solidFill>
              <a:schemeClr val="tx1"/>
            </a:solidFill>
            <a:round/>
            <a:headEnd/>
            <a:tailEnd type="triangle" w="med" len="med"/>
          </a:ln>
          <a:effectLst>
            <a:outerShdw dist="35921" dir="2700000" algn="ctr" rotWithShape="0">
              <a:srgbClr val="000000"/>
            </a:outerShdw>
          </a:effectLst>
        </p:spPr>
        <p:txBody>
          <a:bodyPr/>
          <a:lstStyle/>
          <a:p>
            <a:endParaRPr lang="en-US"/>
          </a:p>
        </p:txBody>
      </p:sp>
      <p:sp>
        <p:nvSpPr>
          <p:cNvPr id="142356" name="Text Box 20"/>
          <p:cNvSpPr txBox="1">
            <a:spLocks noChangeArrowheads="1"/>
          </p:cNvSpPr>
          <p:nvPr/>
        </p:nvSpPr>
        <p:spPr bwMode="auto">
          <a:xfrm>
            <a:off x="2514600" y="1314450"/>
            <a:ext cx="1085850" cy="336550"/>
          </a:xfrm>
          <a:prstGeom prst="rect">
            <a:avLst/>
          </a:prstGeom>
          <a:noFill/>
          <a:ln w="9525">
            <a:noFill/>
            <a:miter lim="800000"/>
            <a:headEnd/>
            <a:tailEnd/>
          </a:ln>
          <a:effectLst>
            <a:outerShdw dist="35921" dir="2700000" algn="ctr" rotWithShape="0">
              <a:srgbClr val="000000"/>
            </a:outerShdw>
          </a:effectLst>
        </p:spPr>
        <p:txBody>
          <a:bodyPr>
            <a:spAutoFit/>
          </a:bodyPr>
          <a:lstStyle/>
          <a:p>
            <a:pPr eaLnBrk="1" hangingPunct="1">
              <a:spcBef>
                <a:spcPct val="50000"/>
              </a:spcBef>
            </a:pPr>
            <a:r>
              <a:rPr lang="en-US" sz="1600" b="1">
                <a:latin typeface="Arial" charset="0"/>
              </a:rPr>
              <a:t>Total N</a:t>
            </a:r>
          </a:p>
        </p:txBody>
      </p:sp>
      <p:sp>
        <p:nvSpPr>
          <p:cNvPr id="142357" name="Text Box 21"/>
          <p:cNvSpPr txBox="1">
            <a:spLocks noChangeArrowheads="1"/>
          </p:cNvSpPr>
          <p:nvPr/>
        </p:nvSpPr>
        <p:spPr bwMode="auto">
          <a:xfrm>
            <a:off x="5495925" y="2009775"/>
            <a:ext cx="1157288" cy="336550"/>
          </a:xfrm>
          <a:prstGeom prst="rect">
            <a:avLst/>
          </a:prstGeom>
          <a:noFill/>
          <a:ln w="9525">
            <a:noFill/>
            <a:miter lim="800000"/>
            <a:headEnd/>
            <a:tailEnd/>
          </a:ln>
          <a:effectLst>
            <a:outerShdw dist="35921" dir="2700000" algn="ctr" rotWithShape="0">
              <a:srgbClr val="000000"/>
            </a:outerShdw>
          </a:effectLst>
        </p:spPr>
        <p:txBody>
          <a:bodyPr>
            <a:spAutoFit/>
          </a:bodyPr>
          <a:lstStyle/>
          <a:p>
            <a:pPr eaLnBrk="1" hangingPunct="1">
              <a:spcBef>
                <a:spcPct val="50000"/>
              </a:spcBef>
            </a:pPr>
            <a:r>
              <a:rPr lang="en-US" sz="1600" b="1">
                <a:latin typeface="Arial" charset="0"/>
              </a:rPr>
              <a:t>Total N</a:t>
            </a:r>
          </a:p>
        </p:txBody>
      </p:sp>
      <p:sp>
        <p:nvSpPr>
          <p:cNvPr id="142358" name="Rectangle 22"/>
          <p:cNvSpPr>
            <a:spLocks noChangeArrowheads="1"/>
          </p:cNvSpPr>
          <p:nvPr/>
        </p:nvSpPr>
        <p:spPr bwMode="auto">
          <a:xfrm>
            <a:off x="7275513" y="4999038"/>
            <a:ext cx="598487" cy="244475"/>
          </a:xfrm>
          <a:prstGeom prst="rect">
            <a:avLst/>
          </a:prstGeom>
          <a:noFill/>
          <a:ln w="9525">
            <a:noFill/>
            <a:miter lim="800000"/>
            <a:headEnd/>
            <a:tailEnd/>
          </a:ln>
          <a:effectLst>
            <a:outerShdw dist="12700" dir="5400000" algn="ctr" rotWithShape="0">
              <a:srgbClr val="000000"/>
            </a:outerShdw>
          </a:effectLst>
        </p:spPr>
        <p:txBody>
          <a:bodyPr wrap="none" lIns="0" tIns="0" rIns="0" bIns="0">
            <a:spAutoFit/>
          </a:bodyPr>
          <a:lstStyle/>
          <a:p>
            <a:pPr eaLnBrk="1" hangingPunct="1"/>
            <a:r>
              <a:rPr lang="en-US" sz="1600" b="1">
                <a:latin typeface="Arial" charset="0"/>
              </a:rPr>
              <a:t>amino</a:t>
            </a:r>
            <a:endParaRPr lang="en-US">
              <a:latin typeface="Times New Roman" pitchFamily="18" charset="0"/>
            </a:endParaRPr>
          </a:p>
        </p:txBody>
      </p:sp>
      <p:sp>
        <p:nvSpPr>
          <p:cNvPr id="142359" name="Rectangle 23"/>
          <p:cNvSpPr>
            <a:spLocks noChangeArrowheads="1"/>
          </p:cNvSpPr>
          <p:nvPr/>
        </p:nvSpPr>
        <p:spPr bwMode="auto">
          <a:xfrm>
            <a:off x="7275513" y="4989513"/>
            <a:ext cx="674687" cy="246062"/>
          </a:xfrm>
          <a:prstGeom prst="rect">
            <a:avLst/>
          </a:prstGeom>
          <a:noFill/>
          <a:ln w="9525">
            <a:noFill/>
            <a:miter lim="800000"/>
            <a:headEnd/>
            <a:tailEnd/>
          </a:ln>
          <a:effectLst>
            <a:outerShdw dist="63500" dir="13012194" algn="ctr" rotWithShape="0">
              <a:srgbClr val="000000"/>
            </a:outerShdw>
          </a:effectLst>
        </p:spPr>
        <p:txBody>
          <a:bodyPr/>
          <a:lstStyle/>
          <a:p>
            <a:endParaRPr lang="en-US"/>
          </a:p>
        </p:txBody>
      </p:sp>
      <p:sp>
        <p:nvSpPr>
          <p:cNvPr id="142360" name="Rectangle 24"/>
          <p:cNvSpPr>
            <a:spLocks noChangeArrowheads="1"/>
          </p:cNvSpPr>
          <p:nvPr/>
        </p:nvSpPr>
        <p:spPr bwMode="auto">
          <a:xfrm>
            <a:off x="7250113" y="4964113"/>
            <a:ext cx="674687" cy="246062"/>
          </a:xfrm>
          <a:prstGeom prst="rect">
            <a:avLst/>
          </a:prstGeom>
          <a:noFill/>
          <a:ln w="9525">
            <a:noFill/>
            <a:miter lim="800000"/>
            <a:headEnd/>
            <a:tailEnd/>
          </a:ln>
          <a:effectLst>
            <a:outerShdw dist="63500" dir="13012194" algn="ctr" rotWithShape="0">
              <a:srgbClr val="000000"/>
            </a:outerShdw>
          </a:effectLst>
        </p:spPr>
        <p:txBody>
          <a:bodyPr/>
          <a:lstStyle/>
          <a:p>
            <a:endParaRPr lang="en-US"/>
          </a:p>
        </p:txBody>
      </p:sp>
      <p:sp>
        <p:nvSpPr>
          <p:cNvPr id="142361" name="Rectangle 25"/>
          <p:cNvSpPr>
            <a:spLocks noChangeArrowheads="1"/>
          </p:cNvSpPr>
          <p:nvPr/>
        </p:nvSpPr>
        <p:spPr bwMode="auto">
          <a:xfrm>
            <a:off x="7318375" y="5200650"/>
            <a:ext cx="519113" cy="244475"/>
          </a:xfrm>
          <a:prstGeom prst="rect">
            <a:avLst/>
          </a:prstGeom>
          <a:noFill/>
          <a:ln w="9525">
            <a:noFill/>
            <a:miter lim="800000"/>
            <a:headEnd/>
            <a:tailEnd/>
          </a:ln>
          <a:effectLst>
            <a:outerShdw dist="12700" dir="5400000" algn="ctr" rotWithShape="0">
              <a:srgbClr val="000000"/>
            </a:outerShdw>
          </a:effectLst>
        </p:spPr>
        <p:txBody>
          <a:bodyPr wrap="none" lIns="0" tIns="0" rIns="0" bIns="0">
            <a:spAutoFit/>
          </a:bodyPr>
          <a:lstStyle/>
          <a:p>
            <a:pPr eaLnBrk="1" hangingPunct="1"/>
            <a:r>
              <a:rPr lang="en-US" sz="1600" b="1">
                <a:latin typeface="Arial" charset="0"/>
              </a:rPr>
              <a:t>acids</a:t>
            </a:r>
            <a:endParaRPr lang="en-US">
              <a:latin typeface="Times New Roman" pitchFamily="18" charset="0"/>
            </a:endParaRPr>
          </a:p>
        </p:txBody>
      </p:sp>
      <p:sp>
        <p:nvSpPr>
          <p:cNvPr id="142362" name="Rectangle 26"/>
          <p:cNvSpPr>
            <a:spLocks noChangeArrowheads="1"/>
          </p:cNvSpPr>
          <p:nvPr/>
        </p:nvSpPr>
        <p:spPr bwMode="auto">
          <a:xfrm>
            <a:off x="7318375" y="5191125"/>
            <a:ext cx="584200" cy="246063"/>
          </a:xfrm>
          <a:prstGeom prst="rect">
            <a:avLst/>
          </a:prstGeom>
          <a:noFill/>
          <a:ln w="9525">
            <a:noFill/>
            <a:miter lim="800000"/>
            <a:headEnd/>
            <a:tailEnd/>
          </a:ln>
          <a:effectLst>
            <a:outerShdw dist="63500" dir="13012194" algn="ctr" rotWithShape="0">
              <a:srgbClr val="000000"/>
            </a:outerShdw>
          </a:effectLst>
        </p:spPr>
        <p:txBody>
          <a:bodyPr/>
          <a:lstStyle/>
          <a:p>
            <a:endParaRPr lang="en-US"/>
          </a:p>
        </p:txBody>
      </p:sp>
      <p:sp>
        <p:nvSpPr>
          <p:cNvPr id="142363" name="Rectangle 27"/>
          <p:cNvSpPr>
            <a:spLocks noChangeArrowheads="1"/>
          </p:cNvSpPr>
          <p:nvPr/>
        </p:nvSpPr>
        <p:spPr bwMode="auto">
          <a:xfrm>
            <a:off x="7292975" y="5165725"/>
            <a:ext cx="584200" cy="246063"/>
          </a:xfrm>
          <a:prstGeom prst="rect">
            <a:avLst/>
          </a:prstGeom>
          <a:noFill/>
          <a:ln w="9525">
            <a:noFill/>
            <a:miter lim="800000"/>
            <a:headEnd/>
            <a:tailEnd/>
          </a:ln>
          <a:effectLst>
            <a:outerShdw dist="63500" dir="13012194" algn="ctr" rotWithShape="0">
              <a:srgbClr val="000000"/>
            </a:outerShdw>
          </a:effectLst>
        </p:spPr>
        <p:txBody>
          <a:bodyPr/>
          <a:lstStyle/>
          <a:p>
            <a:endParaRPr lang="en-US"/>
          </a:p>
        </p:txBody>
      </p:sp>
      <p:sp>
        <p:nvSpPr>
          <p:cNvPr id="142364" name="Rectangle 28"/>
          <p:cNvSpPr>
            <a:spLocks noChangeArrowheads="1"/>
          </p:cNvSpPr>
          <p:nvPr/>
        </p:nvSpPr>
        <p:spPr bwMode="auto">
          <a:xfrm>
            <a:off x="5237163" y="5068888"/>
            <a:ext cx="441325" cy="365125"/>
          </a:xfrm>
          <a:prstGeom prst="rect">
            <a:avLst/>
          </a:prstGeom>
          <a:noFill/>
          <a:ln w="9525">
            <a:noFill/>
            <a:miter lim="800000"/>
            <a:headEnd/>
            <a:tailEnd/>
          </a:ln>
          <a:effectLst>
            <a:outerShdw dist="12700" dir="5400000" algn="ctr" rotWithShape="0">
              <a:srgbClr val="000000"/>
            </a:outerShdw>
          </a:effectLst>
        </p:spPr>
        <p:txBody>
          <a:bodyPr wrap="none" lIns="0" tIns="0" rIns="0" bIns="0">
            <a:spAutoFit/>
          </a:bodyPr>
          <a:lstStyle/>
          <a:p>
            <a:pPr eaLnBrk="1" hangingPunct="1"/>
            <a:r>
              <a:rPr lang="en-US" b="1">
                <a:solidFill>
                  <a:srgbClr val="FF0000"/>
                </a:solidFill>
                <a:latin typeface="Arial" charset="0"/>
              </a:rPr>
              <a:t>NH</a:t>
            </a:r>
            <a:endParaRPr lang="en-US">
              <a:solidFill>
                <a:srgbClr val="FF0000"/>
              </a:solidFill>
              <a:latin typeface="Times New Roman" pitchFamily="18" charset="0"/>
            </a:endParaRPr>
          </a:p>
        </p:txBody>
      </p:sp>
      <p:sp>
        <p:nvSpPr>
          <p:cNvPr id="142365" name="Rectangle 29"/>
          <p:cNvSpPr>
            <a:spLocks noChangeArrowheads="1"/>
          </p:cNvSpPr>
          <p:nvPr/>
        </p:nvSpPr>
        <p:spPr bwMode="auto">
          <a:xfrm>
            <a:off x="5237163" y="5056188"/>
            <a:ext cx="625475" cy="366712"/>
          </a:xfrm>
          <a:prstGeom prst="rect">
            <a:avLst/>
          </a:prstGeom>
          <a:noFill/>
          <a:ln w="9525">
            <a:noFill/>
            <a:miter lim="800000"/>
            <a:headEnd/>
            <a:tailEnd/>
          </a:ln>
          <a:effectLst>
            <a:outerShdw dist="63500" dir="13012194" algn="ctr" rotWithShape="0">
              <a:srgbClr val="000000"/>
            </a:outerShdw>
          </a:effectLst>
        </p:spPr>
        <p:txBody>
          <a:bodyPr/>
          <a:lstStyle/>
          <a:p>
            <a:endParaRPr lang="en-US"/>
          </a:p>
        </p:txBody>
      </p:sp>
      <p:sp>
        <p:nvSpPr>
          <p:cNvPr id="142366" name="Rectangle 30"/>
          <p:cNvSpPr>
            <a:spLocks noChangeArrowheads="1"/>
          </p:cNvSpPr>
          <p:nvPr/>
        </p:nvSpPr>
        <p:spPr bwMode="auto">
          <a:xfrm>
            <a:off x="5211763" y="5030788"/>
            <a:ext cx="625475" cy="366712"/>
          </a:xfrm>
          <a:prstGeom prst="rect">
            <a:avLst/>
          </a:prstGeom>
          <a:noFill/>
          <a:ln w="9525">
            <a:noFill/>
            <a:miter lim="800000"/>
            <a:headEnd/>
            <a:tailEnd/>
          </a:ln>
          <a:effectLst>
            <a:outerShdw dist="63500" dir="13012194" algn="ctr" rotWithShape="0">
              <a:srgbClr val="000000"/>
            </a:outerShdw>
          </a:effectLst>
        </p:spPr>
        <p:txBody>
          <a:bodyPr/>
          <a:lstStyle/>
          <a:p>
            <a:endParaRPr lang="en-US"/>
          </a:p>
        </p:txBody>
      </p:sp>
      <p:sp>
        <p:nvSpPr>
          <p:cNvPr id="142367" name="Rectangle 31"/>
          <p:cNvSpPr>
            <a:spLocks noChangeArrowheads="1"/>
          </p:cNvSpPr>
          <p:nvPr/>
        </p:nvSpPr>
        <p:spPr bwMode="auto">
          <a:xfrm>
            <a:off x="5672138" y="5189538"/>
            <a:ext cx="112712" cy="244475"/>
          </a:xfrm>
          <a:prstGeom prst="rect">
            <a:avLst/>
          </a:prstGeom>
          <a:noFill/>
          <a:ln w="9525">
            <a:noFill/>
            <a:miter lim="800000"/>
            <a:headEnd/>
            <a:tailEnd/>
          </a:ln>
          <a:effectLst>
            <a:outerShdw dist="12700" dir="5400000" algn="ctr" rotWithShape="0">
              <a:srgbClr val="000000"/>
            </a:outerShdw>
          </a:effectLst>
        </p:spPr>
        <p:txBody>
          <a:bodyPr wrap="none" lIns="0" tIns="0" rIns="0" bIns="0">
            <a:spAutoFit/>
          </a:bodyPr>
          <a:lstStyle/>
          <a:p>
            <a:pPr eaLnBrk="1" hangingPunct="1"/>
            <a:r>
              <a:rPr lang="en-US" sz="1600" b="1">
                <a:solidFill>
                  <a:srgbClr val="FF0000"/>
                </a:solidFill>
                <a:latin typeface="Arial" charset="0"/>
              </a:rPr>
              <a:t>3</a:t>
            </a:r>
            <a:endParaRPr lang="en-US">
              <a:solidFill>
                <a:srgbClr val="FF0000"/>
              </a:solidFill>
              <a:latin typeface="Times New Roman" pitchFamily="18" charset="0"/>
            </a:endParaRPr>
          </a:p>
        </p:txBody>
      </p:sp>
      <p:sp>
        <p:nvSpPr>
          <p:cNvPr id="142368" name="Rectangle 32"/>
          <p:cNvSpPr>
            <a:spLocks noChangeArrowheads="1"/>
          </p:cNvSpPr>
          <p:nvPr/>
        </p:nvSpPr>
        <p:spPr bwMode="auto">
          <a:xfrm>
            <a:off x="3721100" y="5434013"/>
            <a:ext cx="1582738" cy="244475"/>
          </a:xfrm>
          <a:prstGeom prst="rect">
            <a:avLst/>
          </a:prstGeom>
          <a:noFill/>
          <a:ln w="9525">
            <a:noFill/>
            <a:miter lim="800000"/>
            <a:headEnd/>
            <a:tailEnd/>
          </a:ln>
          <a:effectLst>
            <a:outerShdw dist="12700" dir="5400000" algn="ctr" rotWithShape="0">
              <a:srgbClr val="000000"/>
            </a:outerShdw>
          </a:effectLst>
        </p:spPr>
        <p:txBody>
          <a:bodyPr wrap="none" lIns="0" tIns="0" rIns="0" bIns="0">
            <a:spAutoFit/>
          </a:bodyPr>
          <a:lstStyle/>
          <a:p>
            <a:pPr eaLnBrk="1" hangingPunct="1"/>
            <a:r>
              <a:rPr lang="en-US" sz="1600" b="1">
                <a:latin typeface="Arial" charset="0"/>
              </a:rPr>
              <a:t>nitrite reductase</a:t>
            </a:r>
            <a:endParaRPr lang="en-US">
              <a:latin typeface="Times New Roman" pitchFamily="18" charset="0"/>
            </a:endParaRPr>
          </a:p>
        </p:txBody>
      </p:sp>
      <p:sp>
        <p:nvSpPr>
          <p:cNvPr id="142369" name="Rectangle 33"/>
          <p:cNvSpPr>
            <a:spLocks noChangeArrowheads="1"/>
          </p:cNvSpPr>
          <p:nvPr/>
        </p:nvSpPr>
        <p:spPr bwMode="auto">
          <a:xfrm>
            <a:off x="4135438" y="5381625"/>
            <a:ext cx="638175" cy="246063"/>
          </a:xfrm>
          <a:prstGeom prst="rect">
            <a:avLst/>
          </a:prstGeom>
          <a:noFill/>
          <a:ln w="9525">
            <a:noFill/>
            <a:miter lim="800000"/>
            <a:headEnd/>
            <a:tailEnd/>
          </a:ln>
          <a:effectLst>
            <a:outerShdw dist="63500" dir="13012194" algn="ctr" rotWithShape="0">
              <a:srgbClr val="000000"/>
            </a:outerShdw>
          </a:effectLst>
        </p:spPr>
        <p:txBody>
          <a:bodyPr/>
          <a:lstStyle/>
          <a:p>
            <a:endParaRPr lang="en-US"/>
          </a:p>
        </p:txBody>
      </p:sp>
      <p:sp>
        <p:nvSpPr>
          <p:cNvPr id="142370" name="Rectangle 34"/>
          <p:cNvSpPr>
            <a:spLocks noChangeArrowheads="1"/>
          </p:cNvSpPr>
          <p:nvPr/>
        </p:nvSpPr>
        <p:spPr bwMode="auto">
          <a:xfrm>
            <a:off x="4110038" y="5356225"/>
            <a:ext cx="638175" cy="246063"/>
          </a:xfrm>
          <a:prstGeom prst="rect">
            <a:avLst/>
          </a:prstGeom>
          <a:noFill/>
          <a:ln w="9525">
            <a:noFill/>
            <a:miter lim="800000"/>
            <a:headEnd/>
            <a:tailEnd/>
          </a:ln>
          <a:effectLst>
            <a:outerShdw dist="63500" dir="13012194" algn="ctr" rotWithShape="0">
              <a:srgbClr val="000000"/>
            </a:outerShdw>
          </a:effectLst>
        </p:spPr>
        <p:txBody>
          <a:bodyPr/>
          <a:lstStyle/>
          <a:p>
            <a:endParaRPr lang="en-US"/>
          </a:p>
        </p:txBody>
      </p:sp>
      <p:sp>
        <p:nvSpPr>
          <p:cNvPr id="142371" name="Rectangle 35"/>
          <p:cNvSpPr>
            <a:spLocks noChangeArrowheads="1"/>
          </p:cNvSpPr>
          <p:nvPr/>
        </p:nvSpPr>
        <p:spPr bwMode="auto">
          <a:xfrm>
            <a:off x="1504950" y="5419725"/>
            <a:ext cx="1638300" cy="244475"/>
          </a:xfrm>
          <a:prstGeom prst="rect">
            <a:avLst/>
          </a:prstGeom>
          <a:noFill/>
          <a:ln w="9525">
            <a:noFill/>
            <a:miter lim="800000"/>
            <a:headEnd/>
            <a:tailEnd/>
          </a:ln>
          <a:effectLst>
            <a:outerShdw dist="12700" dir="5400000" algn="ctr" rotWithShape="0">
              <a:srgbClr val="000000"/>
            </a:outerShdw>
          </a:effectLst>
        </p:spPr>
        <p:txBody>
          <a:bodyPr wrap="none" lIns="0" tIns="0" rIns="0" bIns="0">
            <a:spAutoFit/>
          </a:bodyPr>
          <a:lstStyle/>
          <a:p>
            <a:pPr eaLnBrk="1" hangingPunct="1"/>
            <a:r>
              <a:rPr lang="en-US" sz="1600" b="1">
                <a:latin typeface="Arial" charset="0"/>
              </a:rPr>
              <a:t>nitrate reductase</a:t>
            </a:r>
            <a:endParaRPr lang="en-US">
              <a:latin typeface="Times New Roman" pitchFamily="18" charset="0"/>
            </a:endParaRPr>
          </a:p>
        </p:txBody>
      </p:sp>
      <p:sp>
        <p:nvSpPr>
          <p:cNvPr id="142372" name="Rectangle 36"/>
          <p:cNvSpPr>
            <a:spLocks noChangeArrowheads="1"/>
          </p:cNvSpPr>
          <p:nvPr/>
        </p:nvSpPr>
        <p:spPr bwMode="auto">
          <a:xfrm>
            <a:off x="1890713" y="5381625"/>
            <a:ext cx="701675" cy="246063"/>
          </a:xfrm>
          <a:prstGeom prst="rect">
            <a:avLst/>
          </a:prstGeom>
          <a:noFill/>
          <a:ln w="9525">
            <a:noFill/>
            <a:miter lim="800000"/>
            <a:headEnd/>
            <a:tailEnd/>
          </a:ln>
          <a:effectLst>
            <a:outerShdw dist="63500" dir="13012194" algn="ctr" rotWithShape="0">
              <a:srgbClr val="000000"/>
            </a:outerShdw>
          </a:effectLst>
        </p:spPr>
        <p:txBody>
          <a:bodyPr/>
          <a:lstStyle/>
          <a:p>
            <a:endParaRPr lang="en-US"/>
          </a:p>
        </p:txBody>
      </p:sp>
      <p:sp>
        <p:nvSpPr>
          <p:cNvPr id="142373" name="Rectangle 37"/>
          <p:cNvSpPr>
            <a:spLocks noChangeArrowheads="1"/>
          </p:cNvSpPr>
          <p:nvPr/>
        </p:nvSpPr>
        <p:spPr bwMode="auto">
          <a:xfrm>
            <a:off x="1865313" y="5356225"/>
            <a:ext cx="701675" cy="246063"/>
          </a:xfrm>
          <a:prstGeom prst="rect">
            <a:avLst/>
          </a:prstGeom>
          <a:noFill/>
          <a:ln w="9525">
            <a:noFill/>
            <a:miter lim="800000"/>
            <a:headEnd/>
            <a:tailEnd/>
          </a:ln>
          <a:effectLst>
            <a:outerShdw dist="63500" dir="13012194" algn="ctr" rotWithShape="0">
              <a:srgbClr val="000000"/>
            </a:outerShdw>
          </a:effectLst>
        </p:spPr>
        <p:txBody>
          <a:bodyPr/>
          <a:lstStyle/>
          <a:p>
            <a:endParaRPr lang="en-US"/>
          </a:p>
        </p:txBody>
      </p:sp>
      <p:sp>
        <p:nvSpPr>
          <p:cNvPr id="142374" name="Rectangle 38"/>
          <p:cNvSpPr>
            <a:spLocks noChangeArrowheads="1"/>
          </p:cNvSpPr>
          <p:nvPr/>
        </p:nvSpPr>
        <p:spPr bwMode="auto">
          <a:xfrm>
            <a:off x="3189288" y="5095875"/>
            <a:ext cx="304800" cy="244475"/>
          </a:xfrm>
          <a:prstGeom prst="rect">
            <a:avLst/>
          </a:prstGeom>
          <a:noFill/>
          <a:ln w="9525">
            <a:noFill/>
            <a:miter lim="800000"/>
            <a:headEnd/>
            <a:tailEnd/>
          </a:ln>
          <a:effectLst>
            <a:outerShdw dist="12700" dir="5400000" algn="ctr" rotWithShape="0">
              <a:srgbClr val="000000"/>
            </a:outerShdw>
          </a:effectLst>
        </p:spPr>
        <p:txBody>
          <a:bodyPr wrap="none" lIns="0" tIns="0" rIns="0" bIns="0">
            <a:spAutoFit/>
          </a:bodyPr>
          <a:lstStyle/>
          <a:p>
            <a:pPr eaLnBrk="1" hangingPunct="1"/>
            <a:r>
              <a:rPr lang="en-US" sz="1600" b="1">
                <a:latin typeface="Arial" charset="0"/>
              </a:rPr>
              <a:t>NO</a:t>
            </a:r>
            <a:endParaRPr lang="en-US">
              <a:latin typeface="Times New Roman" pitchFamily="18" charset="0"/>
            </a:endParaRPr>
          </a:p>
        </p:txBody>
      </p:sp>
      <p:sp>
        <p:nvSpPr>
          <p:cNvPr id="142375" name="Rectangle 39"/>
          <p:cNvSpPr>
            <a:spLocks noChangeArrowheads="1"/>
          </p:cNvSpPr>
          <p:nvPr/>
        </p:nvSpPr>
        <p:spPr bwMode="auto">
          <a:xfrm>
            <a:off x="3189288" y="5086350"/>
            <a:ext cx="344487" cy="246063"/>
          </a:xfrm>
          <a:prstGeom prst="rect">
            <a:avLst/>
          </a:prstGeom>
          <a:noFill/>
          <a:ln w="9525">
            <a:noFill/>
            <a:miter lim="800000"/>
            <a:headEnd/>
            <a:tailEnd/>
          </a:ln>
          <a:effectLst>
            <a:outerShdw dist="63500" dir="13012194" algn="ctr" rotWithShape="0">
              <a:srgbClr val="000000"/>
            </a:outerShdw>
          </a:effectLst>
        </p:spPr>
        <p:txBody>
          <a:bodyPr/>
          <a:lstStyle/>
          <a:p>
            <a:endParaRPr lang="en-US"/>
          </a:p>
        </p:txBody>
      </p:sp>
      <p:sp>
        <p:nvSpPr>
          <p:cNvPr id="142376" name="Rectangle 40"/>
          <p:cNvSpPr>
            <a:spLocks noChangeArrowheads="1"/>
          </p:cNvSpPr>
          <p:nvPr/>
        </p:nvSpPr>
        <p:spPr bwMode="auto">
          <a:xfrm>
            <a:off x="3163888" y="5060950"/>
            <a:ext cx="344487" cy="246063"/>
          </a:xfrm>
          <a:prstGeom prst="rect">
            <a:avLst/>
          </a:prstGeom>
          <a:noFill/>
          <a:ln w="9525">
            <a:noFill/>
            <a:miter lim="800000"/>
            <a:headEnd/>
            <a:tailEnd/>
          </a:ln>
          <a:effectLst>
            <a:outerShdw dist="63500" dir="13012194" algn="ctr" rotWithShape="0">
              <a:srgbClr val="000000"/>
            </a:outerShdw>
          </a:effectLst>
        </p:spPr>
        <p:txBody>
          <a:bodyPr/>
          <a:lstStyle/>
          <a:p>
            <a:endParaRPr lang="en-US"/>
          </a:p>
        </p:txBody>
      </p:sp>
      <p:sp>
        <p:nvSpPr>
          <p:cNvPr id="142377" name="Rectangle 41"/>
          <p:cNvSpPr>
            <a:spLocks noChangeArrowheads="1"/>
          </p:cNvSpPr>
          <p:nvPr/>
        </p:nvSpPr>
        <p:spPr bwMode="auto">
          <a:xfrm>
            <a:off x="3521075" y="5195888"/>
            <a:ext cx="63500" cy="136525"/>
          </a:xfrm>
          <a:prstGeom prst="rect">
            <a:avLst/>
          </a:prstGeom>
          <a:noFill/>
          <a:ln w="9525">
            <a:noFill/>
            <a:miter lim="800000"/>
            <a:headEnd/>
            <a:tailEnd/>
          </a:ln>
          <a:effectLst>
            <a:outerShdw dist="12700" dir="5400000" algn="ctr" rotWithShape="0">
              <a:srgbClr val="000000"/>
            </a:outerShdw>
          </a:effectLst>
        </p:spPr>
        <p:txBody>
          <a:bodyPr wrap="none" lIns="0" tIns="0" rIns="0" bIns="0">
            <a:spAutoFit/>
          </a:bodyPr>
          <a:lstStyle/>
          <a:p>
            <a:pPr eaLnBrk="1" hangingPunct="1"/>
            <a:r>
              <a:rPr lang="en-US" sz="900" b="1">
                <a:latin typeface="Arial" charset="0"/>
              </a:rPr>
              <a:t>2</a:t>
            </a:r>
            <a:endParaRPr lang="en-US">
              <a:latin typeface="Times New Roman" pitchFamily="18" charset="0"/>
            </a:endParaRPr>
          </a:p>
        </p:txBody>
      </p:sp>
      <p:sp>
        <p:nvSpPr>
          <p:cNvPr id="142378" name="Rectangle 42"/>
          <p:cNvSpPr>
            <a:spLocks noChangeArrowheads="1"/>
          </p:cNvSpPr>
          <p:nvPr/>
        </p:nvSpPr>
        <p:spPr bwMode="auto">
          <a:xfrm>
            <a:off x="3521075" y="5191125"/>
            <a:ext cx="73025" cy="138113"/>
          </a:xfrm>
          <a:prstGeom prst="rect">
            <a:avLst/>
          </a:prstGeom>
          <a:noFill/>
          <a:ln w="9525">
            <a:noFill/>
            <a:miter lim="800000"/>
            <a:headEnd/>
            <a:tailEnd/>
          </a:ln>
          <a:effectLst>
            <a:outerShdw dist="63500" dir="13012194" algn="ctr" rotWithShape="0">
              <a:srgbClr val="000000"/>
            </a:outerShdw>
          </a:effectLst>
        </p:spPr>
        <p:txBody>
          <a:bodyPr/>
          <a:lstStyle/>
          <a:p>
            <a:endParaRPr lang="en-US"/>
          </a:p>
        </p:txBody>
      </p:sp>
      <p:sp>
        <p:nvSpPr>
          <p:cNvPr id="142379" name="Rectangle 43"/>
          <p:cNvSpPr>
            <a:spLocks noChangeArrowheads="1"/>
          </p:cNvSpPr>
          <p:nvPr/>
        </p:nvSpPr>
        <p:spPr bwMode="auto">
          <a:xfrm>
            <a:off x="3495675" y="5165725"/>
            <a:ext cx="73025" cy="138113"/>
          </a:xfrm>
          <a:prstGeom prst="rect">
            <a:avLst/>
          </a:prstGeom>
          <a:noFill/>
          <a:ln w="9525">
            <a:noFill/>
            <a:miter lim="800000"/>
            <a:headEnd/>
            <a:tailEnd/>
          </a:ln>
          <a:effectLst>
            <a:outerShdw dist="63500" dir="13012194" algn="ctr" rotWithShape="0">
              <a:srgbClr val="000000"/>
            </a:outerShdw>
          </a:effectLst>
        </p:spPr>
        <p:txBody>
          <a:bodyPr/>
          <a:lstStyle/>
          <a:p>
            <a:endParaRPr lang="en-US"/>
          </a:p>
        </p:txBody>
      </p:sp>
      <p:sp>
        <p:nvSpPr>
          <p:cNvPr id="142380" name="Rectangle 44"/>
          <p:cNvSpPr>
            <a:spLocks noChangeArrowheads="1"/>
          </p:cNvSpPr>
          <p:nvPr/>
        </p:nvSpPr>
        <p:spPr bwMode="auto">
          <a:xfrm>
            <a:off x="1114425" y="5095875"/>
            <a:ext cx="304800" cy="244475"/>
          </a:xfrm>
          <a:prstGeom prst="rect">
            <a:avLst/>
          </a:prstGeom>
          <a:noFill/>
          <a:ln w="9525">
            <a:noFill/>
            <a:miter lim="800000"/>
            <a:headEnd/>
            <a:tailEnd/>
          </a:ln>
          <a:effectLst>
            <a:outerShdw dist="12700" dir="5400000" algn="ctr" rotWithShape="0">
              <a:srgbClr val="000000"/>
            </a:outerShdw>
          </a:effectLst>
        </p:spPr>
        <p:txBody>
          <a:bodyPr wrap="none" lIns="0" tIns="0" rIns="0" bIns="0">
            <a:spAutoFit/>
          </a:bodyPr>
          <a:lstStyle/>
          <a:p>
            <a:pPr eaLnBrk="1" hangingPunct="1"/>
            <a:r>
              <a:rPr lang="en-US" sz="1600" b="1">
                <a:latin typeface="Arial" charset="0"/>
              </a:rPr>
              <a:t>NO</a:t>
            </a:r>
            <a:endParaRPr lang="en-US">
              <a:latin typeface="Times New Roman" pitchFamily="18" charset="0"/>
            </a:endParaRPr>
          </a:p>
        </p:txBody>
      </p:sp>
      <p:sp>
        <p:nvSpPr>
          <p:cNvPr id="142381" name="Rectangle 45"/>
          <p:cNvSpPr>
            <a:spLocks noChangeArrowheads="1"/>
          </p:cNvSpPr>
          <p:nvPr/>
        </p:nvSpPr>
        <p:spPr bwMode="auto">
          <a:xfrm>
            <a:off x="1114425" y="5086350"/>
            <a:ext cx="344488" cy="246063"/>
          </a:xfrm>
          <a:prstGeom prst="rect">
            <a:avLst/>
          </a:prstGeom>
          <a:noFill/>
          <a:ln w="9525">
            <a:noFill/>
            <a:miter lim="800000"/>
            <a:headEnd/>
            <a:tailEnd/>
          </a:ln>
          <a:effectLst>
            <a:outerShdw dist="63500" dir="13012194" algn="ctr" rotWithShape="0">
              <a:srgbClr val="000000"/>
            </a:outerShdw>
          </a:effectLst>
        </p:spPr>
        <p:txBody>
          <a:bodyPr/>
          <a:lstStyle/>
          <a:p>
            <a:endParaRPr lang="en-US"/>
          </a:p>
        </p:txBody>
      </p:sp>
      <p:sp>
        <p:nvSpPr>
          <p:cNvPr id="142382" name="Rectangle 46"/>
          <p:cNvSpPr>
            <a:spLocks noChangeArrowheads="1"/>
          </p:cNvSpPr>
          <p:nvPr/>
        </p:nvSpPr>
        <p:spPr bwMode="auto">
          <a:xfrm>
            <a:off x="1089025" y="5060950"/>
            <a:ext cx="344488" cy="246063"/>
          </a:xfrm>
          <a:prstGeom prst="rect">
            <a:avLst/>
          </a:prstGeom>
          <a:noFill/>
          <a:ln w="9525">
            <a:noFill/>
            <a:miter lim="800000"/>
            <a:headEnd/>
            <a:tailEnd/>
          </a:ln>
          <a:effectLst>
            <a:outerShdw dist="63500" dir="13012194" algn="ctr" rotWithShape="0">
              <a:srgbClr val="000000"/>
            </a:outerShdw>
          </a:effectLst>
        </p:spPr>
        <p:txBody>
          <a:bodyPr/>
          <a:lstStyle/>
          <a:p>
            <a:endParaRPr lang="en-US"/>
          </a:p>
        </p:txBody>
      </p:sp>
      <p:sp>
        <p:nvSpPr>
          <p:cNvPr id="142383" name="Rectangle 47"/>
          <p:cNvSpPr>
            <a:spLocks noChangeArrowheads="1"/>
          </p:cNvSpPr>
          <p:nvPr/>
        </p:nvSpPr>
        <p:spPr bwMode="auto">
          <a:xfrm>
            <a:off x="1447800" y="5195888"/>
            <a:ext cx="63500" cy="136525"/>
          </a:xfrm>
          <a:prstGeom prst="rect">
            <a:avLst/>
          </a:prstGeom>
          <a:noFill/>
          <a:ln w="9525">
            <a:noFill/>
            <a:miter lim="800000"/>
            <a:headEnd/>
            <a:tailEnd/>
          </a:ln>
          <a:effectLst>
            <a:outerShdw dist="12700" dir="5400000" algn="ctr" rotWithShape="0">
              <a:srgbClr val="000000"/>
            </a:outerShdw>
          </a:effectLst>
        </p:spPr>
        <p:txBody>
          <a:bodyPr wrap="none" lIns="0" tIns="0" rIns="0" bIns="0">
            <a:spAutoFit/>
          </a:bodyPr>
          <a:lstStyle/>
          <a:p>
            <a:pPr eaLnBrk="1" hangingPunct="1"/>
            <a:r>
              <a:rPr lang="en-US" sz="900" b="1">
                <a:latin typeface="Arial" charset="0"/>
              </a:rPr>
              <a:t>3</a:t>
            </a:r>
            <a:endParaRPr lang="en-US">
              <a:latin typeface="Times New Roman" pitchFamily="18" charset="0"/>
            </a:endParaRPr>
          </a:p>
        </p:txBody>
      </p:sp>
      <p:sp>
        <p:nvSpPr>
          <p:cNvPr id="142384" name="Rectangle 48"/>
          <p:cNvSpPr>
            <a:spLocks noChangeArrowheads="1"/>
          </p:cNvSpPr>
          <p:nvPr/>
        </p:nvSpPr>
        <p:spPr bwMode="auto">
          <a:xfrm>
            <a:off x="1447800" y="5191125"/>
            <a:ext cx="73025" cy="138113"/>
          </a:xfrm>
          <a:prstGeom prst="rect">
            <a:avLst/>
          </a:prstGeom>
          <a:noFill/>
          <a:ln w="9525">
            <a:noFill/>
            <a:miter lim="800000"/>
            <a:headEnd/>
            <a:tailEnd/>
          </a:ln>
          <a:effectLst>
            <a:outerShdw dist="63500" dir="13012194" algn="ctr" rotWithShape="0">
              <a:srgbClr val="000000"/>
            </a:outerShdw>
          </a:effectLst>
        </p:spPr>
        <p:txBody>
          <a:bodyPr/>
          <a:lstStyle/>
          <a:p>
            <a:endParaRPr lang="en-US"/>
          </a:p>
        </p:txBody>
      </p:sp>
      <p:sp>
        <p:nvSpPr>
          <p:cNvPr id="142385" name="Rectangle 49"/>
          <p:cNvSpPr>
            <a:spLocks noChangeArrowheads="1"/>
          </p:cNvSpPr>
          <p:nvPr/>
        </p:nvSpPr>
        <p:spPr bwMode="auto">
          <a:xfrm>
            <a:off x="1422400" y="5165725"/>
            <a:ext cx="73025" cy="138113"/>
          </a:xfrm>
          <a:prstGeom prst="rect">
            <a:avLst/>
          </a:prstGeom>
          <a:noFill/>
          <a:ln w="9525">
            <a:noFill/>
            <a:miter lim="800000"/>
            <a:headEnd/>
            <a:tailEnd/>
          </a:ln>
          <a:effectLst>
            <a:outerShdw dist="63500" dir="13012194" algn="ctr" rotWithShape="0">
              <a:srgbClr val="000000"/>
            </a:outerShdw>
          </a:effectLst>
        </p:spPr>
        <p:txBody>
          <a:bodyPr/>
          <a:lstStyle/>
          <a:p>
            <a:endParaRPr lang="en-US"/>
          </a:p>
        </p:txBody>
      </p:sp>
      <p:sp>
        <p:nvSpPr>
          <p:cNvPr id="142386" name="Line 50"/>
          <p:cNvSpPr>
            <a:spLocks noChangeShapeType="1"/>
          </p:cNvSpPr>
          <p:nvPr/>
        </p:nvSpPr>
        <p:spPr bwMode="auto">
          <a:xfrm>
            <a:off x="1628775" y="5229225"/>
            <a:ext cx="1385888" cy="0"/>
          </a:xfrm>
          <a:prstGeom prst="line">
            <a:avLst/>
          </a:prstGeom>
          <a:noFill/>
          <a:ln w="9525">
            <a:solidFill>
              <a:schemeClr val="tx1"/>
            </a:solidFill>
            <a:round/>
            <a:headEnd/>
            <a:tailEnd type="triangle" w="lg" len="lg"/>
          </a:ln>
          <a:effectLst>
            <a:outerShdw dist="35921" dir="2700000" algn="ctr" rotWithShape="0">
              <a:srgbClr val="000000"/>
            </a:outerShdw>
          </a:effectLst>
        </p:spPr>
        <p:txBody>
          <a:bodyPr/>
          <a:lstStyle/>
          <a:p>
            <a:endParaRPr lang="en-US"/>
          </a:p>
        </p:txBody>
      </p:sp>
      <p:sp>
        <p:nvSpPr>
          <p:cNvPr id="142387" name="Line 51"/>
          <p:cNvSpPr>
            <a:spLocks noChangeShapeType="1"/>
          </p:cNvSpPr>
          <p:nvPr/>
        </p:nvSpPr>
        <p:spPr bwMode="auto">
          <a:xfrm>
            <a:off x="3695700" y="5224463"/>
            <a:ext cx="1385888" cy="0"/>
          </a:xfrm>
          <a:prstGeom prst="line">
            <a:avLst/>
          </a:prstGeom>
          <a:noFill/>
          <a:ln w="9525">
            <a:solidFill>
              <a:schemeClr val="tx1"/>
            </a:solidFill>
            <a:round/>
            <a:headEnd/>
            <a:tailEnd type="triangle" w="lg" len="lg"/>
          </a:ln>
          <a:effectLst>
            <a:outerShdw dist="35921" dir="2700000" algn="ctr" rotWithShape="0">
              <a:srgbClr val="000000"/>
            </a:outerShdw>
          </a:effectLst>
        </p:spPr>
        <p:txBody>
          <a:bodyPr/>
          <a:lstStyle/>
          <a:p>
            <a:endParaRPr lang="en-US"/>
          </a:p>
        </p:txBody>
      </p:sp>
      <p:sp>
        <p:nvSpPr>
          <p:cNvPr id="142388" name="Line 52"/>
          <p:cNvSpPr>
            <a:spLocks noChangeShapeType="1"/>
          </p:cNvSpPr>
          <p:nvPr/>
        </p:nvSpPr>
        <p:spPr bwMode="auto">
          <a:xfrm>
            <a:off x="5891213" y="5233988"/>
            <a:ext cx="1243012" cy="0"/>
          </a:xfrm>
          <a:prstGeom prst="line">
            <a:avLst/>
          </a:prstGeom>
          <a:noFill/>
          <a:ln w="9525">
            <a:solidFill>
              <a:schemeClr val="tx1"/>
            </a:solidFill>
            <a:round/>
            <a:headEnd/>
            <a:tailEnd type="triangle" w="lg" len="lg"/>
          </a:ln>
          <a:effectLst>
            <a:outerShdw dist="35921" dir="2700000" algn="ctr" rotWithShape="0">
              <a:srgbClr val="000000"/>
            </a:outerShdw>
          </a:effectLst>
        </p:spPr>
        <p:txBody>
          <a:bodyPr/>
          <a:lstStyle/>
          <a:p>
            <a:endParaRPr lang="en-US"/>
          </a:p>
        </p:txBody>
      </p:sp>
      <p:sp>
        <p:nvSpPr>
          <p:cNvPr id="142389" name="AutoShape 53"/>
          <p:cNvSpPr>
            <a:spLocks noChangeArrowheads="1"/>
          </p:cNvSpPr>
          <p:nvPr/>
        </p:nvSpPr>
        <p:spPr bwMode="auto">
          <a:xfrm>
            <a:off x="3276600" y="2971800"/>
            <a:ext cx="304800" cy="1447800"/>
          </a:xfrm>
          <a:prstGeom prst="upArrow">
            <a:avLst>
              <a:gd name="adj1" fmla="val 50000"/>
              <a:gd name="adj2" fmla="val 118750"/>
            </a:avLst>
          </a:prstGeom>
          <a:solidFill>
            <a:srgbClr val="FF0000"/>
          </a:solidFill>
          <a:ln w="9525">
            <a:solidFill>
              <a:schemeClr val="tx1"/>
            </a:solidFill>
            <a:miter lim="800000"/>
            <a:headEnd/>
            <a:tailEnd/>
          </a:ln>
          <a:effectLst>
            <a:outerShdw dist="35921" dir="2700000" algn="ctr" rotWithShape="0">
              <a:srgbClr val="000000"/>
            </a:outerShdw>
          </a:effectLst>
        </p:spPr>
        <p:txBody>
          <a:bodyPr wrap="none" anchor="ctr"/>
          <a:lstStyle/>
          <a:p>
            <a:endParaRPr lang="en-US"/>
          </a:p>
        </p:txBody>
      </p:sp>
      <p:sp>
        <p:nvSpPr>
          <p:cNvPr id="142390" name="AutoShape 54"/>
          <p:cNvSpPr>
            <a:spLocks noChangeArrowheads="1"/>
          </p:cNvSpPr>
          <p:nvPr/>
        </p:nvSpPr>
        <p:spPr bwMode="auto">
          <a:xfrm>
            <a:off x="3657600" y="2971800"/>
            <a:ext cx="304800" cy="1447800"/>
          </a:xfrm>
          <a:prstGeom prst="upArrow">
            <a:avLst>
              <a:gd name="adj1" fmla="val 50000"/>
              <a:gd name="adj2" fmla="val 118750"/>
            </a:avLst>
          </a:prstGeom>
          <a:solidFill>
            <a:srgbClr val="FF0000"/>
          </a:solidFill>
          <a:ln w="9525">
            <a:solidFill>
              <a:schemeClr val="tx1"/>
            </a:solidFill>
            <a:miter lim="800000"/>
            <a:headEnd/>
            <a:tailEnd/>
          </a:ln>
          <a:effectLst>
            <a:outerShdw dist="35921" dir="2700000" algn="ctr" rotWithShape="0">
              <a:srgbClr val="000000"/>
            </a:outerShdw>
          </a:effectLst>
        </p:spPr>
        <p:txBody>
          <a:bodyPr wrap="none" anchor="ctr"/>
          <a:lstStyle/>
          <a:p>
            <a:endParaRPr lang="en-US"/>
          </a:p>
        </p:txBody>
      </p:sp>
      <p:sp>
        <p:nvSpPr>
          <p:cNvPr id="142391" name="AutoShape 55"/>
          <p:cNvSpPr>
            <a:spLocks noChangeArrowheads="1"/>
          </p:cNvSpPr>
          <p:nvPr/>
        </p:nvSpPr>
        <p:spPr bwMode="auto">
          <a:xfrm>
            <a:off x="5334000" y="2971800"/>
            <a:ext cx="304800" cy="1447800"/>
          </a:xfrm>
          <a:prstGeom prst="upArrow">
            <a:avLst>
              <a:gd name="adj1" fmla="val 50000"/>
              <a:gd name="adj2" fmla="val 118750"/>
            </a:avLst>
          </a:prstGeom>
          <a:solidFill>
            <a:srgbClr val="FF0000"/>
          </a:solidFill>
          <a:ln w="9525">
            <a:solidFill>
              <a:schemeClr val="tx1"/>
            </a:solidFill>
            <a:miter lim="800000"/>
            <a:headEnd/>
            <a:tailEnd/>
          </a:ln>
          <a:effectLst>
            <a:outerShdw dist="35921" dir="2700000" algn="ctr" rotWithShape="0">
              <a:srgbClr val="000000"/>
            </a:outerShdw>
          </a:effectLst>
        </p:spPr>
        <p:txBody>
          <a:bodyPr wrap="none" anchor="ctr"/>
          <a:lstStyle/>
          <a:p>
            <a:endParaRPr lang="en-US"/>
          </a:p>
        </p:txBody>
      </p:sp>
      <p:sp>
        <p:nvSpPr>
          <p:cNvPr id="142392" name="AutoShape 56"/>
          <p:cNvSpPr>
            <a:spLocks noChangeArrowheads="1"/>
          </p:cNvSpPr>
          <p:nvPr/>
        </p:nvSpPr>
        <p:spPr bwMode="auto">
          <a:xfrm>
            <a:off x="4953000" y="2971800"/>
            <a:ext cx="304800" cy="1447800"/>
          </a:xfrm>
          <a:prstGeom prst="upArrow">
            <a:avLst>
              <a:gd name="adj1" fmla="val 50000"/>
              <a:gd name="adj2" fmla="val 118750"/>
            </a:avLst>
          </a:prstGeom>
          <a:solidFill>
            <a:srgbClr val="FF0000"/>
          </a:solidFill>
          <a:ln w="9525">
            <a:solidFill>
              <a:schemeClr val="tx1"/>
            </a:solidFill>
            <a:miter lim="800000"/>
            <a:headEnd/>
            <a:tailEnd/>
          </a:ln>
          <a:effectLst>
            <a:outerShdw dist="35921" dir="2700000" algn="ctr" rotWithShape="0">
              <a:srgbClr val="000000"/>
            </a:outerShdw>
          </a:effectLst>
        </p:spPr>
        <p:txBody>
          <a:bodyPr wrap="none" anchor="ctr"/>
          <a:lstStyle/>
          <a:p>
            <a:endParaRPr lang="en-US"/>
          </a:p>
        </p:txBody>
      </p:sp>
      <p:pic>
        <p:nvPicPr>
          <p:cNvPr id="142393" name="Picture 57" descr="MMj02829930000[1]"/>
          <p:cNvPicPr>
            <a:picLocks noChangeAspect="1" noChangeArrowheads="1" noCrop="1"/>
          </p:cNvPicPr>
          <p:nvPr/>
        </p:nvPicPr>
        <p:blipFill>
          <a:blip r:embed="rId3"/>
          <a:srcRect/>
          <a:stretch>
            <a:fillRect/>
          </a:stretch>
        </p:blipFill>
        <p:spPr bwMode="auto">
          <a:xfrm>
            <a:off x="4572000" y="1371600"/>
            <a:ext cx="1219200" cy="1219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42393"/>
                                        </p:tgtEl>
                                        <p:attrNameLst>
                                          <p:attrName>style.visibility</p:attrName>
                                        </p:attrNameLst>
                                      </p:cBhvr>
                                      <p:to>
                                        <p:strVal val="visible"/>
                                      </p:to>
                                    </p:set>
                                    <p:animEffect transition="in" filter="dissolve">
                                      <p:cBhvr>
                                        <p:cTn id="7" dur="500"/>
                                        <p:tgtEl>
                                          <p:spTgt spid="142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ext Box 2"/>
          <p:cNvSpPr txBox="1">
            <a:spLocks noChangeArrowheads="1"/>
          </p:cNvSpPr>
          <p:nvPr/>
        </p:nvSpPr>
        <p:spPr bwMode="auto">
          <a:xfrm>
            <a:off x="1143000" y="304800"/>
            <a:ext cx="6243638" cy="6594475"/>
          </a:xfrm>
          <a:prstGeom prst="rect">
            <a:avLst/>
          </a:prstGeom>
          <a:noFill/>
          <a:ln w="9525">
            <a:noFill/>
            <a:miter lim="800000"/>
            <a:headEnd/>
            <a:tailEnd/>
          </a:ln>
          <a:effectLst>
            <a:outerShdw dist="35921" dir="2700000" algn="ctr" rotWithShape="0">
              <a:srgbClr val="000000"/>
            </a:outerShdw>
          </a:effectLst>
        </p:spPr>
        <p:txBody>
          <a:bodyPr>
            <a:spAutoFit/>
          </a:bodyPr>
          <a:lstStyle/>
          <a:p>
            <a:pPr eaLnBrk="1" hangingPunct="1">
              <a:spcBef>
                <a:spcPct val="50000"/>
              </a:spcBef>
            </a:pPr>
            <a:r>
              <a:rPr lang="en-US" b="1">
                <a:solidFill>
                  <a:srgbClr val="FFFF00"/>
                </a:solidFill>
                <a:latin typeface="Arial" charset="0"/>
                <a:cs typeface="Times New Roman" pitchFamily="18" charset="0"/>
              </a:rPr>
              <a:t>Nitrogen Treasure</a:t>
            </a:r>
            <a:br>
              <a:rPr lang="en-US" b="1">
                <a:solidFill>
                  <a:srgbClr val="FFFF00"/>
                </a:solidFill>
                <a:latin typeface="Arial" charset="0"/>
                <a:cs typeface="Times New Roman" pitchFamily="18" charset="0"/>
              </a:rPr>
            </a:br>
            <a:r>
              <a:rPr lang="en-US" b="1">
                <a:solidFill>
                  <a:srgbClr val="FFFF00"/>
                </a:solidFill>
                <a:latin typeface="Arial" charset="0"/>
                <a:cs typeface="Times New Roman" pitchFamily="18" charset="0"/>
              </a:rPr>
              <a:t>Where did all the Nitrogen Go?</a:t>
            </a:r>
            <a:endParaRPr lang="en-US" sz="1800" b="1">
              <a:solidFill>
                <a:srgbClr val="FFFF00"/>
              </a:solidFill>
              <a:latin typeface="Britannic Bold" pitchFamily="34" charset="0"/>
              <a:cs typeface="Times New Roman" pitchFamily="18" charset="0"/>
            </a:endParaRPr>
          </a:p>
          <a:p>
            <a:pPr eaLnBrk="1" hangingPunct="1">
              <a:spcBef>
                <a:spcPct val="50000"/>
              </a:spcBef>
            </a:pPr>
            <a:r>
              <a:rPr lang="en-US" sz="1800" b="1" u="sng">
                <a:latin typeface="Arial" charset="0"/>
                <a:cs typeface="Arial" charset="0"/>
              </a:rPr>
              <a:t>Magruder Plots</a:t>
            </a:r>
            <a:endParaRPr lang="en-US" sz="1800">
              <a:latin typeface="Arial" charset="0"/>
              <a:cs typeface="Arial" charset="0"/>
            </a:endParaRPr>
          </a:p>
          <a:p>
            <a:pPr eaLnBrk="1" hangingPunct="1">
              <a:spcBef>
                <a:spcPct val="50000"/>
              </a:spcBef>
            </a:pPr>
            <a:r>
              <a:rPr lang="en-US" sz="1800" b="1" u="sng">
                <a:latin typeface="Arial" charset="0"/>
                <a:cs typeface="Arial" charset="0"/>
              </a:rPr>
              <a:t>1892</a:t>
            </a:r>
            <a:r>
              <a:rPr lang="en-US" sz="1800" u="sng">
                <a:latin typeface="Arial" charset="0"/>
                <a:cs typeface="Arial" charset="0"/>
              </a:rPr>
              <a:t>:</a:t>
            </a:r>
            <a:r>
              <a:rPr lang="en-US" sz="1800">
                <a:latin typeface="Arial" charset="0"/>
                <a:cs typeface="Arial" charset="0"/>
              </a:rPr>
              <a:t> 4.0 % organic matter = 0.35+ 1.8 OC</a:t>
            </a:r>
            <a:br>
              <a:rPr lang="en-US" sz="1800">
                <a:latin typeface="Arial" charset="0"/>
                <a:cs typeface="Arial" charset="0"/>
              </a:rPr>
            </a:br>
            <a:r>
              <a:rPr lang="en-US" sz="1800">
                <a:latin typeface="Arial" charset="0"/>
                <a:cs typeface="Arial" charset="0"/>
              </a:rPr>
              <a:t>OC = 2.03</a:t>
            </a:r>
            <a:br>
              <a:rPr lang="en-US" sz="1800">
                <a:latin typeface="Arial" charset="0"/>
                <a:cs typeface="Arial" charset="0"/>
              </a:rPr>
            </a:br>
            <a:r>
              <a:rPr lang="en-US" sz="1800">
                <a:latin typeface="Arial" charset="0"/>
                <a:cs typeface="Arial" charset="0"/>
              </a:rPr>
              <a:t>TN = 0.16</a:t>
            </a:r>
            <a:br>
              <a:rPr lang="en-US" sz="1800">
                <a:latin typeface="Arial" charset="0"/>
                <a:cs typeface="Arial" charset="0"/>
              </a:rPr>
            </a:br>
            <a:r>
              <a:rPr lang="en-US" sz="1800">
                <a:latin typeface="Arial" charset="0"/>
                <a:cs typeface="Arial" charset="0"/>
              </a:rPr>
              <a:t>Pb = 1.623 (0-12")</a:t>
            </a:r>
          </a:p>
          <a:p>
            <a:pPr eaLnBrk="1" hangingPunct="1">
              <a:spcBef>
                <a:spcPct val="50000"/>
              </a:spcBef>
            </a:pPr>
            <a:r>
              <a:rPr lang="en-US" sz="1800">
                <a:latin typeface="Arial" charset="0"/>
                <a:cs typeface="Arial" charset="0"/>
              </a:rPr>
              <a:t>lb N/ac = Pb * ppm N *</a:t>
            </a:r>
            <a:r>
              <a:rPr lang="en-US" sz="1800">
                <a:solidFill>
                  <a:srgbClr val="000000"/>
                </a:solidFill>
                <a:latin typeface="Arial" charset="0"/>
                <a:cs typeface="Arial" charset="0"/>
              </a:rPr>
              <a:t> </a:t>
            </a:r>
            <a:r>
              <a:rPr lang="en-US" sz="1800" b="1">
                <a:solidFill>
                  <a:srgbClr val="00CC00"/>
                </a:solidFill>
                <a:latin typeface="Arial" charset="0"/>
                <a:cs typeface="Arial" charset="0"/>
              </a:rPr>
              <a:t>2.7194</a:t>
            </a:r>
            <a:br>
              <a:rPr lang="en-US" sz="1800" b="1">
                <a:solidFill>
                  <a:srgbClr val="00CC00"/>
                </a:solidFill>
                <a:latin typeface="Arial" charset="0"/>
                <a:cs typeface="Arial" charset="0"/>
              </a:rPr>
            </a:br>
            <a:r>
              <a:rPr lang="en-US" sz="1800">
                <a:latin typeface="Arial" charset="0"/>
                <a:cs typeface="Arial" charset="0"/>
              </a:rPr>
              <a:t>= 1.623 * 1600 * 2.7194 </a:t>
            </a:r>
            <a:br>
              <a:rPr lang="en-US" sz="1800">
                <a:latin typeface="Arial" charset="0"/>
                <a:cs typeface="Arial" charset="0"/>
              </a:rPr>
            </a:br>
            <a:r>
              <a:rPr lang="en-US" sz="1800">
                <a:latin typeface="Arial" charset="0"/>
                <a:cs typeface="Arial" charset="0"/>
              </a:rPr>
              <a:t>= 7061</a:t>
            </a:r>
            <a:br>
              <a:rPr lang="en-US" sz="1800">
                <a:latin typeface="Arial" charset="0"/>
                <a:cs typeface="Arial" charset="0"/>
              </a:rPr>
            </a:br>
            <a:r>
              <a:rPr lang="en-US" sz="1800">
                <a:latin typeface="Arial" charset="0"/>
                <a:cs typeface="Arial" charset="0"/>
              </a:rPr>
              <a:t>+ 10 lbs N/year in the rainfall = 1050 (105 * 10)</a:t>
            </a:r>
            <a:br>
              <a:rPr lang="en-US" sz="1800">
                <a:latin typeface="Arial" charset="0"/>
                <a:cs typeface="Arial" charset="0"/>
              </a:rPr>
            </a:br>
            <a:r>
              <a:rPr lang="en-US" sz="1800">
                <a:latin typeface="Arial" charset="0"/>
                <a:cs typeface="Arial" charset="0"/>
              </a:rPr>
              <a:t>= 8111</a:t>
            </a:r>
          </a:p>
          <a:p>
            <a:pPr eaLnBrk="1" hangingPunct="1">
              <a:spcBef>
                <a:spcPct val="50000"/>
              </a:spcBef>
            </a:pPr>
            <a:r>
              <a:rPr lang="en-US" sz="1800" b="1" u="sng">
                <a:latin typeface="Arial" charset="0"/>
                <a:cs typeface="Arial" charset="0"/>
              </a:rPr>
              <a:t>1997</a:t>
            </a:r>
            <a:br>
              <a:rPr lang="en-US" sz="1800" b="1" u="sng">
                <a:latin typeface="Arial" charset="0"/>
                <a:cs typeface="Arial" charset="0"/>
              </a:rPr>
            </a:br>
            <a:r>
              <a:rPr lang="en-US" sz="1800">
                <a:latin typeface="Arial" charset="0"/>
                <a:cs typeface="Arial" charset="0"/>
              </a:rPr>
              <a:t>OC = 0.62</a:t>
            </a:r>
            <a:br>
              <a:rPr lang="en-US" sz="1800">
                <a:latin typeface="Arial" charset="0"/>
                <a:cs typeface="Arial" charset="0"/>
              </a:rPr>
            </a:br>
            <a:r>
              <a:rPr lang="en-US" sz="1800">
                <a:latin typeface="Arial" charset="0"/>
                <a:cs typeface="Arial" charset="0"/>
              </a:rPr>
              <a:t>TN = 0.0694 </a:t>
            </a:r>
            <a:br>
              <a:rPr lang="en-US" sz="1800">
                <a:latin typeface="Arial" charset="0"/>
                <a:cs typeface="Arial" charset="0"/>
              </a:rPr>
            </a:br>
            <a:r>
              <a:rPr lang="en-US" sz="1800">
                <a:latin typeface="Arial" charset="0"/>
                <a:cs typeface="Arial" charset="0"/>
              </a:rPr>
              <a:t>lb N/ac = 1.623*694 *</a:t>
            </a:r>
            <a:r>
              <a:rPr lang="en-US" sz="1800">
                <a:solidFill>
                  <a:srgbClr val="000000"/>
                </a:solidFill>
                <a:latin typeface="Arial" charset="0"/>
                <a:cs typeface="Arial" charset="0"/>
              </a:rPr>
              <a:t> </a:t>
            </a:r>
            <a:r>
              <a:rPr lang="en-US" sz="1800" b="1">
                <a:solidFill>
                  <a:srgbClr val="00CC00"/>
                </a:solidFill>
                <a:latin typeface="Arial" charset="0"/>
                <a:cs typeface="Arial" charset="0"/>
              </a:rPr>
              <a:t>2.7194</a:t>
            </a:r>
            <a:br>
              <a:rPr lang="en-US" sz="1800" b="1">
                <a:solidFill>
                  <a:srgbClr val="00CC00"/>
                </a:solidFill>
                <a:latin typeface="Arial" charset="0"/>
                <a:cs typeface="Arial" charset="0"/>
              </a:rPr>
            </a:br>
            <a:r>
              <a:rPr lang="en-US" sz="1800">
                <a:latin typeface="Arial" charset="0"/>
                <a:cs typeface="Arial" charset="0"/>
              </a:rPr>
              <a:t>=3063</a:t>
            </a:r>
          </a:p>
          <a:p>
            <a:pPr eaLnBrk="1" hangingPunct="1">
              <a:spcBef>
                <a:spcPct val="50000"/>
              </a:spcBef>
            </a:pPr>
            <a:r>
              <a:rPr lang="en-US" sz="1800" b="1">
                <a:latin typeface="Arial" charset="0"/>
                <a:cs typeface="Arial" charset="0"/>
              </a:rPr>
              <a:t/>
            </a:r>
            <a:br>
              <a:rPr lang="en-US" sz="1800" b="1">
                <a:latin typeface="Arial" charset="0"/>
                <a:cs typeface="Arial" charset="0"/>
              </a:rPr>
            </a:br>
            <a:r>
              <a:rPr lang="en-US" sz="1800" b="1">
                <a:latin typeface="Arial" charset="0"/>
                <a:cs typeface="Arial" charset="0"/>
              </a:rPr>
              <a:t>Difference: 8111 - 3063 = 	5048 lbs N</a:t>
            </a:r>
            <a:endParaRPr lang="en-US" sz="1800">
              <a:latin typeface="Arial" charset="0"/>
              <a:cs typeface="Arial" charset="0"/>
            </a:endParaRPr>
          </a:p>
          <a:p>
            <a:pPr eaLnBrk="1" hangingPunct="1">
              <a:spcBef>
                <a:spcPct val="50000"/>
              </a:spcBef>
            </a:pPr>
            <a:r>
              <a:rPr lang="en-US" sz="1800">
                <a:latin typeface="Arial" charset="0"/>
                <a:cs typeface="Arial" charset="0"/>
              </a:rPr>
              <a:t> </a:t>
            </a:r>
          </a:p>
        </p:txBody>
      </p:sp>
      <p:pic>
        <p:nvPicPr>
          <p:cNvPr id="146435" name="Picture 3" descr="MCj03539980000[1]"/>
          <p:cNvPicPr>
            <a:picLocks noChangeAspect="1" noChangeArrowheads="1"/>
          </p:cNvPicPr>
          <p:nvPr/>
        </p:nvPicPr>
        <p:blipFill>
          <a:blip r:embed="rId3"/>
          <a:srcRect/>
          <a:stretch>
            <a:fillRect/>
          </a:stretch>
        </p:blipFill>
        <p:spPr bwMode="auto">
          <a:xfrm>
            <a:off x="6172200" y="152400"/>
            <a:ext cx="2281238" cy="2220913"/>
          </a:xfrm>
          <a:prstGeom prst="rect">
            <a:avLst/>
          </a:prstGeom>
          <a:noFill/>
        </p:spPr>
      </p:pic>
      <p:sp>
        <p:nvSpPr>
          <p:cNvPr id="146436" name="Text Box 4"/>
          <p:cNvSpPr txBox="1">
            <a:spLocks noChangeArrowheads="1"/>
          </p:cNvSpPr>
          <p:nvPr/>
        </p:nvSpPr>
        <p:spPr bwMode="auto">
          <a:xfrm>
            <a:off x="6934200" y="974725"/>
            <a:ext cx="1066800" cy="1311275"/>
          </a:xfrm>
          <a:prstGeom prst="rect">
            <a:avLst/>
          </a:prstGeom>
          <a:noFill/>
          <a:ln w="9525">
            <a:noFill/>
            <a:miter lim="800000"/>
            <a:headEnd/>
            <a:tailEnd/>
          </a:ln>
          <a:effectLst>
            <a:outerShdw dist="35921" dir="2700000" algn="ctr" rotWithShape="0">
              <a:srgbClr val="000000"/>
            </a:outerShdw>
          </a:effectLst>
        </p:spPr>
        <p:txBody>
          <a:bodyPr>
            <a:spAutoFit/>
          </a:bodyPr>
          <a:lstStyle/>
          <a:p>
            <a:pPr>
              <a:spcBef>
                <a:spcPct val="50000"/>
              </a:spcBef>
            </a:pPr>
            <a:r>
              <a:rPr lang="en-US" sz="8000" b="1">
                <a:solidFill>
                  <a:schemeClr val="accent1"/>
                </a:solidFill>
                <a:latin typeface="Arial" charset="0"/>
              </a:rPr>
              <a:t>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Oval 2"/>
          <p:cNvSpPr>
            <a:spLocks noChangeArrowheads="1"/>
          </p:cNvSpPr>
          <p:nvPr/>
        </p:nvSpPr>
        <p:spPr bwMode="auto">
          <a:xfrm>
            <a:off x="1219200" y="5181600"/>
            <a:ext cx="1676400" cy="1676400"/>
          </a:xfrm>
          <a:prstGeom prst="ellipse">
            <a:avLst/>
          </a:prstGeom>
          <a:solidFill>
            <a:schemeClr val="tx1"/>
          </a:solidFill>
          <a:ln w="76200">
            <a:solidFill>
              <a:srgbClr val="FF0000"/>
            </a:solidFill>
            <a:miter lim="800000"/>
            <a:headEnd/>
            <a:tailEnd/>
          </a:ln>
          <a:effectLst/>
        </p:spPr>
        <p:txBody>
          <a:bodyPr wrap="none" anchor="ctr"/>
          <a:lstStyle/>
          <a:p>
            <a:endParaRPr lang="en-US"/>
          </a:p>
        </p:txBody>
      </p:sp>
      <p:sp>
        <p:nvSpPr>
          <p:cNvPr id="150531" name="Rectangle 3"/>
          <p:cNvSpPr>
            <a:spLocks noGrp="1" noChangeArrowheads="1"/>
          </p:cNvSpPr>
          <p:nvPr>
            <p:ph type="body" idx="1"/>
          </p:nvPr>
        </p:nvSpPr>
        <p:spPr>
          <a:xfrm>
            <a:off x="457200" y="2641600"/>
            <a:ext cx="8229600" cy="3378200"/>
          </a:xfrm>
        </p:spPr>
        <p:txBody>
          <a:bodyPr/>
          <a:lstStyle/>
          <a:p>
            <a:r>
              <a:rPr lang="en-US"/>
              <a:t>N Rich Strip </a:t>
            </a:r>
          </a:p>
          <a:p>
            <a:r>
              <a:rPr lang="en-US"/>
              <a:t>Apply lower rates at Planting</a:t>
            </a:r>
          </a:p>
          <a:p>
            <a:r>
              <a:rPr lang="en-US"/>
              <a:t>Base Topdress Rates off predicted yield potential and N Responsiveness</a:t>
            </a:r>
          </a:p>
          <a:p>
            <a:r>
              <a:rPr lang="en-US"/>
              <a:t>Apply N when it is needed</a:t>
            </a:r>
          </a:p>
          <a:p>
            <a:endParaRPr lang="en-US"/>
          </a:p>
          <a:p>
            <a:endParaRPr lang="en-US"/>
          </a:p>
        </p:txBody>
      </p:sp>
      <p:pic>
        <p:nvPicPr>
          <p:cNvPr id="150532" name="Picture 4" descr="MMj02829930000[1]"/>
          <p:cNvPicPr>
            <a:picLocks noChangeAspect="1" noChangeArrowheads="1" noCrop="1"/>
          </p:cNvPicPr>
          <p:nvPr/>
        </p:nvPicPr>
        <p:blipFill>
          <a:blip r:embed="rId3"/>
          <a:srcRect/>
          <a:stretch>
            <a:fillRect/>
          </a:stretch>
        </p:blipFill>
        <p:spPr bwMode="auto">
          <a:xfrm>
            <a:off x="1447800" y="5410200"/>
            <a:ext cx="1219200" cy="1219200"/>
          </a:xfrm>
          <a:prstGeom prst="rect">
            <a:avLst/>
          </a:prstGeom>
          <a:noFill/>
        </p:spPr>
      </p:pic>
      <p:sp>
        <p:nvSpPr>
          <p:cNvPr id="150533" name="Line 5"/>
          <p:cNvSpPr>
            <a:spLocks noChangeShapeType="1"/>
          </p:cNvSpPr>
          <p:nvPr/>
        </p:nvSpPr>
        <p:spPr bwMode="auto">
          <a:xfrm>
            <a:off x="1447800" y="5410200"/>
            <a:ext cx="1219200" cy="1143000"/>
          </a:xfrm>
          <a:prstGeom prst="line">
            <a:avLst/>
          </a:prstGeom>
          <a:noFill/>
          <a:ln w="101600">
            <a:solidFill>
              <a:srgbClr val="FF0000"/>
            </a:solidFill>
            <a:miter lim="800000"/>
            <a:headEnd/>
            <a:tailEnd/>
          </a:ln>
          <a:effectLst/>
        </p:spPr>
        <p:txBody>
          <a:bodyPr wrap="none"/>
          <a:lstStyle/>
          <a:p>
            <a:endParaRPr lang="en-US"/>
          </a:p>
        </p:txBody>
      </p:sp>
      <p:pic>
        <p:nvPicPr>
          <p:cNvPr id="150534" name="Picture 6" descr="MCj03539980000[1]"/>
          <p:cNvPicPr>
            <a:picLocks noChangeAspect="1" noChangeArrowheads="1"/>
          </p:cNvPicPr>
          <p:nvPr/>
        </p:nvPicPr>
        <p:blipFill>
          <a:blip r:embed="rId4"/>
          <a:srcRect/>
          <a:stretch>
            <a:fillRect/>
          </a:stretch>
        </p:blipFill>
        <p:spPr bwMode="auto">
          <a:xfrm>
            <a:off x="6781800" y="1741488"/>
            <a:ext cx="2281238" cy="2220912"/>
          </a:xfrm>
          <a:prstGeom prst="rect">
            <a:avLst/>
          </a:prstGeom>
          <a:noFill/>
        </p:spPr>
      </p:pic>
      <p:sp>
        <p:nvSpPr>
          <p:cNvPr id="150535" name="Text Box 7"/>
          <p:cNvSpPr txBox="1">
            <a:spLocks noChangeArrowheads="1"/>
          </p:cNvSpPr>
          <p:nvPr/>
        </p:nvSpPr>
        <p:spPr bwMode="auto">
          <a:xfrm>
            <a:off x="7543800" y="2563813"/>
            <a:ext cx="1066800" cy="1311275"/>
          </a:xfrm>
          <a:prstGeom prst="rect">
            <a:avLst/>
          </a:prstGeom>
          <a:noFill/>
          <a:ln w="9525">
            <a:noFill/>
            <a:miter lim="800000"/>
            <a:headEnd/>
            <a:tailEnd/>
          </a:ln>
          <a:effectLst>
            <a:outerShdw dist="35921" dir="2700000" algn="ctr" rotWithShape="0">
              <a:srgbClr val="000000"/>
            </a:outerShdw>
          </a:effectLst>
        </p:spPr>
        <p:txBody>
          <a:bodyPr>
            <a:spAutoFit/>
          </a:bodyPr>
          <a:lstStyle/>
          <a:p>
            <a:pPr>
              <a:spcBef>
                <a:spcPct val="50000"/>
              </a:spcBef>
            </a:pPr>
            <a:r>
              <a:rPr lang="en-US" sz="8000" b="1">
                <a:solidFill>
                  <a:schemeClr val="accent1"/>
                </a:solidFill>
                <a:latin typeface="Arial" charset="0"/>
              </a:rPr>
              <a:t>N</a:t>
            </a:r>
          </a:p>
        </p:txBody>
      </p:sp>
      <p:sp>
        <p:nvSpPr>
          <p:cNvPr id="150536" name="Rectangle 8"/>
          <p:cNvSpPr>
            <a:spLocks noGrp="1" noChangeArrowheads="1"/>
          </p:cNvSpPr>
          <p:nvPr>
            <p:ph type="title"/>
          </p:nvPr>
        </p:nvSpPr>
        <p:spPr>
          <a:xfrm>
            <a:off x="455613" y="762000"/>
            <a:ext cx="8226425" cy="1143000"/>
          </a:xfrm>
        </p:spPr>
        <p:txBody>
          <a:bodyPr/>
          <a:lstStyle/>
          <a:p>
            <a:r>
              <a:rPr lang="en-US" sz="4000"/>
              <a:t>How to Keep the Leaching, Volatilization, Plant N Loss, and Denitrification Thieves Away from our Nitrogen Treasure?</a:t>
            </a:r>
          </a:p>
        </p:txBody>
      </p:sp>
      <p:sp>
        <p:nvSpPr>
          <p:cNvPr id="150538" name="Text Box 10"/>
          <p:cNvSpPr txBox="1">
            <a:spLocks noChangeArrowheads="1"/>
          </p:cNvSpPr>
          <p:nvPr/>
        </p:nvSpPr>
        <p:spPr bwMode="auto">
          <a:xfrm>
            <a:off x="3124200" y="5591175"/>
            <a:ext cx="4572000" cy="1190625"/>
          </a:xfrm>
          <a:prstGeom prst="rect">
            <a:avLst/>
          </a:prstGeom>
          <a:noFill/>
          <a:ln w="9525">
            <a:noFill/>
            <a:miter lim="800000"/>
            <a:headEnd/>
            <a:tailEnd/>
          </a:ln>
          <a:effectLst>
            <a:outerShdw dist="35921" dir="2700000" algn="ctr" rotWithShape="0">
              <a:srgbClr val="000000"/>
            </a:outerShdw>
          </a:effectLst>
        </p:spPr>
        <p:txBody>
          <a:bodyPr>
            <a:spAutoFit/>
          </a:bodyPr>
          <a:lstStyle/>
          <a:p>
            <a:pPr>
              <a:spcBef>
                <a:spcPct val="50000"/>
              </a:spcBef>
            </a:pPr>
            <a:r>
              <a:rPr lang="en-US" sz="1800">
                <a:solidFill>
                  <a:srgbClr val="FFFF00"/>
                </a:solidFill>
                <a:latin typeface="Arial" charset="0"/>
              </a:rPr>
              <a:t>Only way to know </a:t>
            </a:r>
            <a:br>
              <a:rPr lang="en-US" sz="1800">
                <a:solidFill>
                  <a:srgbClr val="FFFF00"/>
                </a:solidFill>
                <a:latin typeface="Arial" charset="0"/>
              </a:rPr>
            </a:br>
            <a:r>
              <a:rPr lang="en-US" sz="1800">
                <a:solidFill>
                  <a:srgbClr val="FFFF00"/>
                </a:solidFill>
                <a:latin typeface="Arial" charset="0"/>
              </a:rPr>
              <a:t>      how big the treasure is</a:t>
            </a:r>
            <a:br>
              <a:rPr lang="en-US" sz="1800">
                <a:solidFill>
                  <a:srgbClr val="FFFF00"/>
                </a:solidFill>
                <a:latin typeface="Arial" charset="0"/>
              </a:rPr>
            </a:br>
            <a:r>
              <a:rPr lang="en-US" sz="1800">
                <a:solidFill>
                  <a:srgbClr val="FFFF00"/>
                </a:solidFill>
                <a:latin typeface="Arial" charset="0"/>
              </a:rPr>
              <a:t>      how far we have to dig to find it</a:t>
            </a:r>
            <a:br>
              <a:rPr lang="en-US" sz="1800">
                <a:solidFill>
                  <a:srgbClr val="FFFF00"/>
                </a:solidFill>
                <a:latin typeface="Arial" charset="0"/>
              </a:rPr>
            </a:br>
            <a:endParaRPr lang="en-US" sz="1800">
              <a:solidFill>
                <a:srgbClr val="FFFF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50532"/>
                                        </p:tgtEl>
                                        <p:attrNameLst>
                                          <p:attrName>style.visibility</p:attrName>
                                        </p:attrNameLst>
                                      </p:cBhvr>
                                      <p:to>
                                        <p:strVal val="visible"/>
                                      </p:to>
                                    </p:set>
                                    <p:animEffect transition="in" filter="dissolve">
                                      <p:cBhvr>
                                        <p:cTn id="7" dur="500"/>
                                        <p:tgtEl>
                                          <p:spTgt spid="15053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05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ext Box 2"/>
          <p:cNvSpPr txBox="1">
            <a:spLocks noChangeArrowheads="1"/>
          </p:cNvSpPr>
          <p:nvPr/>
        </p:nvSpPr>
        <p:spPr bwMode="auto">
          <a:xfrm>
            <a:off x="533400" y="1219200"/>
            <a:ext cx="3429000" cy="1739900"/>
          </a:xfrm>
          <a:prstGeom prst="rect">
            <a:avLst/>
          </a:prstGeom>
          <a:noFill/>
          <a:ln w="9525">
            <a:noFill/>
            <a:miter lim="800000"/>
            <a:headEnd/>
            <a:tailEnd/>
          </a:ln>
          <a:effectLst>
            <a:outerShdw dist="35921" dir="2700000" algn="ctr" rotWithShape="0">
              <a:srgbClr val="000000"/>
            </a:outerShdw>
          </a:effectLst>
        </p:spPr>
        <p:txBody>
          <a:bodyPr>
            <a:spAutoFit/>
          </a:bodyPr>
          <a:lstStyle/>
          <a:p>
            <a:pPr>
              <a:spcBef>
                <a:spcPct val="50000"/>
              </a:spcBef>
            </a:pPr>
            <a:r>
              <a:rPr lang="en-US" sz="1800">
                <a:latin typeface="Arial" charset="0"/>
              </a:rPr>
              <a:t>Dry, Cool Winter</a:t>
            </a:r>
            <a:br>
              <a:rPr lang="en-US" sz="1800">
                <a:latin typeface="Arial" charset="0"/>
              </a:rPr>
            </a:br>
            <a:r>
              <a:rPr lang="en-US" sz="1800">
                <a:latin typeface="Arial" charset="0"/>
              </a:rPr>
              <a:t>0-N Mineralized</a:t>
            </a:r>
            <a:br>
              <a:rPr lang="en-US" sz="1800">
                <a:latin typeface="Arial" charset="0"/>
              </a:rPr>
            </a:br>
            <a:r>
              <a:rPr lang="en-US" sz="1800">
                <a:latin typeface="Arial" charset="0"/>
              </a:rPr>
              <a:t>Good Stand</a:t>
            </a:r>
            <a:br>
              <a:rPr lang="en-US" sz="1800">
                <a:latin typeface="Arial" charset="0"/>
              </a:rPr>
            </a:br>
            <a:r>
              <a:rPr lang="en-US" sz="1800">
                <a:latin typeface="Arial" charset="0"/>
              </a:rPr>
              <a:t>30 bu/ac Yld Potential</a:t>
            </a:r>
            <a:br>
              <a:rPr lang="en-US" sz="1800">
                <a:latin typeface="Arial" charset="0"/>
              </a:rPr>
            </a:br>
            <a:r>
              <a:rPr lang="en-US" sz="1800">
                <a:latin typeface="Arial" charset="0"/>
              </a:rPr>
              <a:t>60 bu/ac Yld Potential with N</a:t>
            </a:r>
            <a:br>
              <a:rPr lang="en-US" sz="1800">
                <a:latin typeface="Arial" charset="0"/>
              </a:rPr>
            </a:br>
            <a:r>
              <a:rPr lang="en-US" sz="1800">
                <a:latin typeface="Arial" charset="0"/>
              </a:rPr>
              <a:t>Topdress N = 60 lb N/ac</a:t>
            </a:r>
          </a:p>
        </p:txBody>
      </p:sp>
      <p:sp>
        <p:nvSpPr>
          <p:cNvPr id="152579" name="Rectangle 3"/>
          <p:cNvSpPr>
            <a:spLocks noGrp="1" noChangeArrowheads="1"/>
          </p:cNvSpPr>
          <p:nvPr>
            <p:ph type="title"/>
          </p:nvPr>
        </p:nvSpPr>
        <p:spPr>
          <a:xfrm>
            <a:off x="457200" y="228600"/>
            <a:ext cx="8226425" cy="958850"/>
          </a:xfrm>
        </p:spPr>
        <p:txBody>
          <a:bodyPr/>
          <a:lstStyle/>
          <a:p>
            <a:r>
              <a:rPr lang="en-US"/>
              <a:t>Size of the Treasure</a:t>
            </a:r>
          </a:p>
        </p:txBody>
      </p:sp>
      <p:sp>
        <p:nvSpPr>
          <p:cNvPr id="152580" name="Text Box 4"/>
          <p:cNvSpPr txBox="1">
            <a:spLocks noChangeArrowheads="1"/>
          </p:cNvSpPr>
          <p:nvPr/>
        </p:nvSpPr>
        <p:spPr bwMode="auto">
          <a:xfrm>
            <a:off x="4495800" y="1216025"/>
            <a:ext cx="3276600" cy="2014538"/>
          </a:xfrm>
          <a:prstGeom prst="rect">
            <a:avLst/>
          </a:prstGeom>
          <a:noFill/>
          <a:ln w="9525">
            <a:noFill/>
            <a:miter lim="800000"/>
            <a:headEnd/>
            <a:tailEnd/>
          </a:ln>
          <a:effectLst>
            <a:outerShdw dist="35921" dir="2700000" algn="ctr" rotWithShape="0">
              <a:srgbClr val="000000"/>
            </a:outerShdw>
          </a:effectLst>
        </p:spPr>
        <p:txBody>
          <a:bodyPr>
            <a:spAutoFit/>
          </a:bodyPr>
          <a:lstStyle/>
          <a:p>
            <a:pPr>
              <a:spcBef>
                <a:spcPct val="50000"/>
              </a:spcBef>
            </a:pPr>
            <a:r>
              <a:rPr lang="en-US" sz="1800">
                <a:latin typeface="Arial" charset="0"/>
              </a:rPr>
              <a:t>Wet, warm Winter</a:t>
            </a:r>
            <a:br>
              <a:rPr lang="en-US" sz="1800">
                <a:latin typeface="Arial" charset="0"/>
              </a:rPr>
            </a:br>
            <a:r>
              <a:rPr lang="en-US" sz="1800">
                <a:latin typeface="Arial" charset="0"/>
              </a:rPr>
              <a:t>40 lb N in rain + Mineralized</a:t>
            </a:r>
            <a:br>
              <a:rPr lang="en-US" sz="1800">
                <a:latin typeface="Arial" charset="0"/>
              </a:rPr>
            </a:br>
            <a:r>
              <a:rPr lang="en-US" sz="1800">
                <a:latin typeface="Arial" charset="0"/>
              </a:rPr>
              <a:t>Good Stand</a:t>
            </a:r>
            <a:br>
              <a:rPr lang="en-US" sz="1800">
                <a:latin typeface="Arial" charset="0"/>
              </a:rPr>
            </a:br>
            <a:r>
              <a:rPr lang="en-US" sz="1800">
                <a:latin typeface="Arial" charset="0"/>
              </a:rPr>
              <a:t>45 bu/ac Yld Potential</a:t>
            </a:r>
            <a:br>
              <a:rPr lang="en-US" sz="1800">
                <a:latin typeface="Arial" charset="0"/>
              </a:rPr>
            </a:br>
            <a:r>
              <a:rPr lang="en-US" sz="1800">
                <a:latin typeface="Arial" charset="0"/>
              </a:rPr>
              <a:t>65 bu/ac Yld Potential with N</a:t>
            </a:r>
            <a:br>
              <a:rPr lang="en-US" sz="1800">
                <a:latin typeface="Arial" charset="0"/>
              </a:rPr>
            </a:br>
            <a:r>
              <a:rPr lang="en-US" sz="1800">
                <a:latin typeface="Arial" charset="0"/>
              </a:rPr>
              <a:t>Topdress N = 40 lb N/ac</a:t>
            </a:r>
            <a:br>
              <a:rPr lang="en-US" sz="1800">
                <a:latin typeface="Arial" charset="0"/>
              </a:rPr>
            </a:br>
            <a:r>
              <a:rPr lang="en-US" sz="1800">
                <a:latin typeface="Arial" charset="0"/>
              </a:rPr>
              <a:t> </a:t>
            </a:r>
          </a:p>
        </p:txBody>
      </p:sp>
      <p:sp>
        <p:nvSpPr>
          <p:cNvPr id="152581" name="Text Box 5"/>
          <p:cNvSpPr txBox="1">
            <a:spLocks noChangeArrowheads="1"/>
          </p:cNvSpPr>
          <p:nvPr/>
        </p:nvSpPr>
        <p:spPr bwMode="auto">
          <a:xfrm>
            <a:off x="533400" y="3810000"/>
            <a:ext cx="3124200" cy="2014538"/>
          </a:xfrm>
          <a:prstGeom prst="rect">
            <a:avLst/>
          </a:prstGeom>
          <a:noFill/>
          <a:ln w="9525">
            <a:noFill/>
            <a:miter lim="800000"/>
            <a:headEnd/>
            <a:tailEnd/>
          </a:ln>
          <a:effectLst>
            <a:outerShdw dist="35921" dir="2700000" algn="ctr" rotWithShape="0">
              <a:srgbClr val="000000"/>
            </a:outerShdw>
          </a:effectLst>
        </p:spPr>
        <p:txBody>
          <a:bodyPr>
            <a:spAutoFit/>
          </a:bodyPr>
          <a:lstStyle/>
          <a:p>
            <a:pPr>
              <a:spcBef>
                <a:spcPct val="50000"/>
              </a:spcBef>
            </a:pPr>
            <a:r>
              <a:rPr lang="en-US" sz="1800">
                <a:latin typeface="Arial" charset="0"/>
              </a:rPr>
              <a:t>Dry, Cool Winter</a:t>
            </a:r>
            <a:br>
              <a:rPr lang="en-US" sz="1800">
                <a:latin typeface="Arial" charset="0"/>
              </a:rPr>
            </a:br>
            <a:r>
              <a:rPr lang="en-US" sz="1800">
                <a:latin typeface="Arial" charset="0"/>
              </a:rPr>
              <a:t>0-N Mineralized</a:t>
            </a:r>
            <a:br>
              <a:rPr lang="en-US" sz="1800">
                <a:latin typeface="Arial" charset="0"/>
              </a:rPr>
            </a:br>
            <a:r>
              <a:rPr lang="en-US" sz="1800">
                <a:latin typeface="Arial" charset="0"/>
              </a:rPr>
              <a:t>Poor Stand</a:t>
            </a:r>
            <a:br>
              <a:rPr lang="en-US" sz="1800">
                <a:latin typeface="Arial" charset="0"/>
              </a:rPr>
            </a:br>
            <a:r>
              <a:rPr lang="en-US" sz="1800">
                <a:latin typeface="Arial" charset="0"/>
              </a:rPr>
              <a:t>20 bu/ac Yld Potential</a:t>
            </a:r>
            <a:br>
              <a:rPr lang="en-US" sz="1800">
                <a:latin typeface="Arial" charset="0"/>
              </a:rPr>
            </a:br>
            <a:r>
              <a:rPr lang="en-US" sz="1800">
                <a:latin typeface="Arial" charset="0"/>
              </a:rPr>
              <a:t>40 bu/ac Yld Potential with N</a:t>
            </a:r>
            <a:br>
              <a:rPr lang="en-US" sz="1800">
                <a:latin typeface="Arial" charset="0"/>
              </a:rPr>
            </a:br>
            <a:r>
              <a:rPr lang="en-US" sz="1800">
                <a:latin typeface="Arial" charset="0"/>
              </a:rPr>
              <a:t>Topdress N = 40 lb N/ac</a:t>
            </a:r>
            <a:br>
              <a:rPr lang="en-US" sz="1800">
                <a:latin typeface="Arial" charset="0"/>
              </a:rPr>
            </a:br>
            <a:endParaRPr lang="en-US" sz="1800">
              <a:latin typeface="Arial" charset="0"/>
            </a:endParaRPr>
          </a:p>
        </p:txBody>
      </p:sp>
      <p:sp>
        <p:nvSpPr>
          <p:cNvPr id="152582" name="Text Box 6"/>
          <p:cNvSpPr txBox="1">
            <a:spLocks noChangeArrowheads="1"/>
          </p:cNvSpPr>
          <p:nvPr/>
        </p:nvSpPr>
        <p:spPr bwMode="auto">
          <a:xfrm>
            <a:off x="4495800" y="3810000"/>
            <a:ext cx="3276600" cy="1739900"/>
          </a:xfrm>
          <a:prstGeom prst="rect">
            <a:avLst/>
          </a:prstGeom>
          <a:noFill/>
          <a:ln w="9525">
            <a:noFill/>
            <a:miter lim="800000"/>
            <a:headEnd/>
            <a:tailEnd/>
          </a:ln>
          <a:effectLst>
            <a:outerShdw dist="35921" dir="2700000" algn="ctr" rotWithShape="0">
              <a:srgbClr val="000000"/>
            </a:outerShdw>
          </a:effectLst>
        </p:spPr>
        <p:txBody>
          <a:bodyPr>
            <a:spAutoFit/>
          </a:bodyPr>
          <a:lstStyle/>
          <a:p>
            <a:pPr>
              <a:spcBef>
                <a:spcPct val="50000"/>
              </a:spcBef>
            </a:pPr>
            <a:r>
              <a:rPr lang="en-US" sz="1800">
                <a:latin typeface="Arial" charset="0"/>
              </a:rPr>
              <a:t>Wet, warm Winter</a:t>
            </a:r>
            <a:br>
              <a:rPr lang="en-US" sz="1800">
                <a:latin typeface="Arial" charset="0"/>
              </a:rPr>
            </a:br>
            <a:r>
              <a:rPr lang="en-US" sz="1800">
                <a:latin typeface="Arial" charset="0"/>
              </a:rPr>
              <a:t>40 lb N in rain + Mineralized</a:t>
            </a:r>
            <a:br>
              <a:rPr lang="en-US" sz="1800">
                <a:latin typeface="Arial" charset="0"/>
              </a:rPr>
            </a:br>
            <a:r>
              <a:rPr lang="en-US" sz="1800">
                <a:latin typeface="Arial" charset="0"/>
              </a:rPr>
              <a:t>Poor Stand</a:t>
            </a:r>
            <a:br>
              <a:rPr lang="en-US" sz="1800">
                <a:latin typeface="Arial" charset="0"/>
              </a:rPr>
            </a:br>
            <a:r>
              <a:rPr lang="en-US" sz="1800">
                <a:latin typeface="Arial" charset="0"/>
              </a:rPr>
              <a:t>35 bu/ac Yld Potential</a:t>
            </a:r>
            <a:br>
              <a:rPr lang="en-US" sz="1800">
                <a:latin typeface="Arial" charset="0"/>
              </a:rPr>
            </a:br>
            <a:r>
              <a:rPr lang="en-US" sz="1800">
                <a:latin typeface="Arial" charset="0"/>
              </a:rPr>
              <a:t>45 bu/ac Yld Potential with N</a:t>
            </a:r>
            <a:br>
              <a:rPr lang="en-US" sz="1800">
                <a:latin typeface="Arial" charset="0"/>
              </a:rPr>
            </a:br>
            <a:r>
              <a:rPr lang="en-US" sz="1800">
                <a:latin typeface="Arial" charset="0"/>
              </a:rPr>
              <a:t>Topdress N = 20 lb N/ac </a:t>
            </a:r>
          </a:p>
        </p:txBody>
      </p:sp>
      <p:pic>
        <p:nvPicPr>
          <p:cNvPr id="152583" name="Picture 7" descr="MCj03339480000[1]"/>
          <p:cNvPicPr>
            <a:picLocks noChangeAspect="1" noChangeArrowheads="1"/>
          </p:cNvPicPr>
          <p:nvPr/>
        </p:nvPicPr>
        <p:blipFill>
          <a:blip r:embed="rId4"/>
          <a:srcRect/>
          <a:stretch>
            <a:fillRect/>
          </a:stretch>
        </p:blipFill>
        <p:spPr bwMode="auto">
          <a:xfrm>
            <a:off x="3429000" y="1447800"/>
            <a:ext cx="1071563" cy="1143000"/>
          </a:xfrm>
          <a:prstGeom prst="rect">
            <a:avLst/>
          </a:prstGeom>
          <a:noFill/>
        </p:spPr>
      </p:pic>
      <p:pic>
        <p:nvPicPr>
          <p:cNvPr id="152584" name="Picture 8" descr="MCj03339480000[1]"/>
          <p:cNvPicPr>
            <a:picLocks noChangeAspect="1" noChangeArrowheads="1"/>
          </p:cNvPicPr>
          <p:nvPr/>
        </p:nvPicPr>
        <p:blipFill>
          <a:blip r:embed="rId4"/>
          <a:srcRect/>
          <a:stretch>
            <a:fillRect/>
          </a:stretch>
        </p:blipFill>
        <p:spPr bwMode="auto">
          <a:xfrm>
            <a:off x="7624763" y="1371600"/>
            <a:ext cx="1143000" cy="1219200"/>
          </a:xfrm>
          <a:prstGeom prst="rect">
            <a:avLst/>
          </a:prstGeom>
          <a:noFill/>
        </p:spPr>
      </p:pic>
      <p:pic>
        <p:nvPicPr>
          <p:cNvPr id="152585" name="Picture 9" descr="MCj03339480000[1]"/>
          <p:cNvPicPr>
            <a:picLocks noChangeAspect="1" noChangeArrowheads="1"/>
          </p:cNvPicPr>
          <p:nvPr/>
        </p:nvPicPr>
        <p:blipFill>
          <a:blip r:embed="rId4"/>
          <a:srcRect/>
          <a:stretch>
            <a:fillRect/>
          </a:stretch>
        </p:blipFill>
        <p:spPr bwMode="auto">
          <a:xfrm>
            <a:off x="7772400" y="3733800"/>
            <a:ext cx="785813" cy="838200"/>
          </a:xfrm>
          <a:prstGeom prst="rect">
            <a:avLst/>
          </a:prstGeom>
          <a:noFill/>
        </p:spPr>
      </p:pic>
      <p:pic>
        <p:nvPicPr>
          <p:cNvPr id="152586" name="Picture 10" descr="MCj03339480000[1]"/>
          <p:cNvPicPr>
            <a:picLocks noChangeAspect="1" noChangeArrowheads="1"/>
          </p:cNvPicPr>
          <p:nvPr/>
        </p:nvPicPr>
        <p:blipFill>
          <a:blip r:embed="rId4"/>
          <a:srcRect/>
          <a:stretch>
            <a:fillRect/>
          </a:stretch>
        </p:blipFill>
        <p:spPr bwMode="auto">
          <a:xfrm>
            <a:off x="3400425" y="3733800"/>
            <a:ext cx="714375" cy="762000"/>
          </a:xfrm>
          <a:prstGeom prst="rect">
            <a:avLst/>
          </a:prstGeom>
          <a:noFill/>
        </p:spPr>
      </p:pic>
      <p:sp>
        <p:nvSpPr>
          <p:cNvPr id="152587" name="Text Box 11"/>
          <p:cNvSpPr txBox="1">
            <a:spLocks noChangeArrowheads="1"/>
          </p:cNvSpPr>
          <p:nvPr/>
        </p:nvSpPr>
        <p:spPr bwMode="auto">
          <a:xfrm>
            <a:off x="609600" y="6096000"/>
            <a:ext cx="5568950" cy="366713"/>
          </a:xfrm>
          <a:prstGeom prst="rect">
            <a:avLst/>
          </a:prstGeom>
          <a:noFill/>
          <a:ln w="9525">
            <a:noFill/>
            <a:miter lim="800000"/>
            <a:headEnd/>
            <a:tailEnd/>
          </a:ln>
          <a:effectLst>
            <a:outerShdw dist="35921" dir="2700000" algn="ctr" rotWithShape="0">
              <a:srgbClr val="000000"/>
            </a:outerShdw>
          </a:effectLst>
        </p:spPr>
        <p:txBody>
          <a:bodyPr wrap="none">
            <a:spAutoFit/>
          </a:bodyPr>
          <a:lstStyle/>
          <a:p>
            <a:r>
              <a:rPr lang="en-US" sz="1800">
                <a:solidFill>
                  <a:srgbClr val="FFFF00"/>
                </a:solidFill>
                <a:latin typeface="Arial" charset="0"/>
              </a:rPr>
              <a:t>What Unlocks the Mystery of the Nitrogen Treasure? </a:t>
            </a:r>
          </a:p>
        </p:txBody>
      </p:sp>
      <p:sp>
        <p:nvSpPr>
          <p:cNvPr id="152588" name="Rectangle 12"/>
          <p:cNvSpPr>
            <a:spLocks noChangeArrowheads="1"/>
          </p:cNvSpPr>
          <p:nvPr/>
        </p:nvSpPr>
        <p:spPr bwMode="auto">
          <a:xfrm>
            <a:off x="6161088" y="6051550"/>
            <a:ext cx="2819400" cy="457200"/>
          </a:xfrm>
          <a:prstGeom prst="rect">
            <a:avLst/>
          </a:prstGeom>
          <a:solidFill>
            <a:schemeClr val="accent1"/>
          </a:solidFill>
          <a:ln w="9525">
            <a:solidFill>
              <a:srgbClr val="000000"/>
            </a:solidFill>
            <a:miter lim="800000"/>
            <a:headEnd/>
            <a:tailEnd/>
          </a:ln>
          <a:effectLst/>
        </p:spPr>
        <p:txBody>
          <a:bodyPr wrap="none" anchor="ctr"/>
          <a:lstStyle/>
          <a:p>
            <a:endParaRPr lang="en-US"/>
          </a:p>
        </p:txBody>
      </p:sp>
      <p:sp>
        <p:nvSpPr>
          <p:cNvPr id="152589" name="Text Box 13"/>
          <p:cNvSpPr txBox="1">
            <a:spLocks noChangeArrowheads="1"/>
          </p:cNvSpPr>
          <p:nvPr/>
        </p:nvSpPr>
        <p:spPr bwMode="auto">
          <a:xfrm>
            <a:off x="6229350" y="6096000"/>
            <a:ext cx="2686050" cy="304800"/>
          </a:xfrm>
          <a:prstGeom prst="rect">
            <a:avLst/>
          </a:prstGeom>
          <a:noFill/>
          <a:ln w="9525">
            <a:noFill/>
            <a:miter lim="800000"/>
            <a:headEnd/>
            <a:tailEnd/>
          </a:ln>
          <a:effectLst>
            <a:outerShdw dist="35921" dir="2700000" algn="ctr" rotWithShape="0">
              <a:srgbClr val="000000"/>
            </a:outerShdw>
          </a:effectLst>
        </p:spPr>
        <p:txBody>
          <a:bodyPr>
            <a:spAutoFit/>
          </a:bodyPr>
          <a:lstStyle/>
          <a:p>
            <a:pPr>
              <a:spcBef>
                <a:spcPct val="50000"/>
              </a:spcBef>
            </a:pPr>
            <a:r>
              <a:rPr lang="en-US" sz="1400" b="1">
                <a:latin typeface="Arial" charset="0"/>
              </a:rPr>
              <a:t>N Rich Strip and Yld Potential</a:t>
            </a:r>
          </a:p>
        </p:txBody>
      </p:sp>
      <p:pic>
        <p:nvPicPr>
          <p:cNvPr id="152590" name="Picture 14" descr="MCj03539980000[1]"/>
          <p:cNvPicPr>
            <a:picLocks noChangeAspect="1" noChangeArrowheads="1"/>
          </p:cNvPicPr>
          <p:nvPr/>
        </p:nvPicPr>
        <p:blipFill>
          <a:blip r:embed="rId5"/>
          <a:srcRect/>
          <a:stretch>
            <a:fillRect/>
          </a:stretch>
        </p:blipFill>
        <p:spPr bwMode="auto">
          <a:xfrm>
            <a:off x="2743200" y="1524000"/>
            <a:ext cx="985838" cy="960438"/>
          </a:xfrm>
          <a:prstGeom prst="rect">
            <a:avLst/>
          </a:prstGeom>
          <a:noFill/>
        </p:spPr>
      </p:pic>
      <p:pic>
        <p:nvPicPr>
          <p:cNvPr id="152591" name="Picture 15" descr="MCj03539980000[1]"/>
          <p:cNvPicPr>
            <a:picLocks noChangeAspect="1" noChangeArrowheads="1"/>
          </p:cNvPicPr>
          <p:nvPr/>
        </p:nvPicPr>
        <p:blipFill>
          <a:blip r:embed="rId5"/>
          <a:srcRect/>
          <a:stretch>
            <a:fillRect/>
          </a:stretch>
        </p:blipFill>
        <p:spPr bwMode="auto">
          <a:xfrm>
            <a:off x="7162800" y="1828800"/>
            <a:ext cx="604838" cy="588963"/>
          </a:xfrm>
          <a:prstGeom prst="rect">
            <a:avLst/>
          </a:prstGeom>
          <a:noFill/>
        </p:spPr>
      </p:pic>
      <p:pic>
        <p:nvPicPr>
          <p:cNvPr id="152592" name="Picture 16" descr="MCj03539980000[1]"/>
          <p:cNvPicPr>
            <a:picLocks noChangeAspect="1" noChangeArrowheads="1"/>
          </p:cNvPicPr>
          <p:nvPr/>
        </p:nvPicPr>
        <p:blipFill>
          <a:blip r:embed="rId5"/>
          <a:srcRect/>
          <a:stretch>
            <a:fillRect/>
          </a:stretch>
        </p:blipFill>
        <p:spPr bwMode="auto">
          <a:xfrm>
            <a:off x="7391400" y="3886200"/>
            <a:ext cx="376238" cy="366713"/>
          </a:xfrm>
          <a:prstGeom prst="rect">
            <a:avLst/>
          </a:prstGeom>
          <a:noFill/>
        </p:spPr>
      </p:pic>
      <p:pic>
        <p:nvPicPr>
          <p:cNvPr id="152593" name="Picture 17" descr="MCj03539980000[1]"/>
          <p:cNvPicPr>
            <a:picLocks noChangeAspect="1" noChangeArrowheads="1"/>
          </p:cNvPicPr>
          <p:nvPr/>
        </p:nvPicPr>
        <p:blipFill>
          <a:blip r:embed="rId5"/>
          <a:srcRect/>
          <a:stretch>
            <a:fillRect/>
          </a:stretch>
        </p:blipFill>
        <p:spPr bwMode="auto">
          <a:xfrm>
            <a:off x="2867025" y="3810000"/>
            <a:ext cx="604838" cy="588963"/>
          </a:xfrm>
          <a:prstGeom prst="rect">
            <a:avLst/>
          </a:prstGeom>
          <a:noFill/>
        </p:spPr>
      </p:pic>
      <p:sp>
        <p:nvSpPr>
          <p:cNvPr id="152594" name="Text Box 18"/>
          <p:cNvSpPr txBox="1">
            <a:spLocks noChangeArrowheads="1"/>
          </p:cNvSpPr>
          <p:nvPr/>
        </p:nvSpPr>
        <p:spPr bwMode="auto">
          <a:xfrm>
            <a:off x="3048000" y="1981200"/>
            <a:ext cx="457200" cy="366713"/>
          </a:xfrm>
          <a:prstGeom prst="rect">
            <a:avLst/>
          </a:prstGeom>
          <a:noFill/>
          <a:ln w="9525">
            <a:noFill/>
            <a:miter lim="800000"/>
            <a:headEnd/>
            <a:tailEnd/>
          </a:ln>
          <a:effectLst>
            <a:outerShdw dist="35921" dir="2700000" algn="ctr" rotWithShape="0">
              <a:srgbClr val="000000"/>
            </a:outerShdw>
          </a:effectLst>
        </p:spPr>
        <p:txBody>
          <a:bodyPr>
            <a:spAutoFit/>
          </a:bodyPr>
          <a:lstStyle/>
          <a:p>
            <a:pPr>
              <a:spcBef>
                <a:spcPct val="50000"/>
              </a:spcBef>
            </a:pPr>
            <a:r>
              <a:rPr lang="en-US" sz="1800" b="1">
                <a:solidFill>
                  <a:schemeClr val="accent1"/>
                </a:solidFill>
                <a:latin typeface="Arial" charset="0"/>
              </a:rPr>
              <a:t>N</a:t>
            </a:r>
          </a:p>
        </p:txBody>
      </p:sp>
      <p:sp>
        <p:nvSpPr>
          <p:cNvPr id="152595" name="Text Box 19"/>
          <p:cNvSpPr txBox="1">
            <a:spLocks noChangeArrowheads="1"/>
          </p:cNvSpPr>
          <p:nvPr/>
        </p:nvSpPr>
        <p:spPr bwMode="auto">
          <a:xfrm>
            <a:off x="2971800" y="4038600"/>
            <a:ext cx="457200" cy="366713"/>
          </a:xfrm>
          <a:prstGeom prst="rect">
            <a:avLst/>
          </a:prstGeom>
          <a:noFill/>
          <a:ln w="9525">
            <a:noFill/>
            <a:miter lim="800000"/>
            <a:headEnd/>
            <a:tailEnd/>
          </a:ln>
          <a:effectLst>
            <a:outerShdw dist="35921" dir="2700000" algn="ctr" rotWithShape="0">
              <a:srgbClr val="000000"/>
            </a:outerShdw>
          </a:effectLst>
        </p:spPr>
        <p:txBody>
          <a:bodyPr>
            <a:spAutoFit/>
          </a:bodyPr>
          <a:lstStyle/>
          <a:p>
            <a:pPr>
              <a:spcBef>
                <a:spcPct val="50000"/>
              </a:spcBef>
            </a:pPr>
            <a:r>
              <a:rPr lang="en-US" sz="1800" b="1">
                <a:solidFill>
                  <a:schemeClr val="accent1"/>
                </a:solidFill>
                <a:latin typeface="Arial" charset="0"/>
              </a:rPr>
              <a:t>N</a:t>
            </a:r>
          </a:p>
        </p:txBody>
      </p:sp>
      <p:sp>
        <p:nvSpPr>
          <p:cNvPr id="152596" name="Text Box 20"/>
          <p:cNvSpPr txBox="1">
            <a:spLocks noChangeArrowheads="1"/>
          </p:cNvSpPr>
          <p:nvPr/>
        </p:nvSpPr>
        <p:spPr bwMode="auto">
          <a:xfrm>
            <a:off x="7315200" y="2057400"/>
            <a:ext cx="457200" cy="366713"/>
          </a:xfrm>
          <a:prstGeom prst="rect">
            <a:avLst/>
          </a:prstGeom>
          <a:noFill/>
          <a:ln w="9525">
            <a:noFill/>
            <a:miter lim="800000"/>
            <a:headEnd/>
            <a:tailEnd/>
          </a:ln>
          <a:effectLst>
            <a:outerShdw dist="35921" dir="2700000" algn="ctr" rotWithShape="0">
              <a:srgbClr val="000000"/>
            </a:outerShdw>
          </a:effectLst>
        </p:spPr>
        <p:txBody>
          <a:bodyPr>
            <a:spAutoFit/>
          </a:bodyPr>
          <a:lstStyle/>
          <a:p>
            <a:pPr>
              <a:spcBef>
                <a:spcPct val="50000"/>
              </a:spcBef>
            </a:pPr>
            <a:r>
              <a:rPr lang="en-US" sz="1800" b="1">
                <a:solidFill>
                  <a:schemeClr val="accent1"/>
                </a:solidFill>
                <a:latin typeface="Arial" charset="0"/>
              </a:rPr>
              <a:t>N</a:t>
            </a:r>
          </a:p>
        </p:txBody>
      </p:sp>
      <p:sp>
        <p:nvSpPr>
          <p:cNvPr id="152597" name="Text Box 21"/>
          <p:cNvSpPr txBox="1">
            <a:spLocks noChangeArrowheads="1"/>
          </p:cNvSpPr>
          <p:nvPr/>
        </p:nvSpPr>
        <p:spPr bwMode="auto">
          <a:xfrm>
            <a:off x="7413625" y="3984625"/>
            <a:ext cx="457200" cy="304800"/>
          </a:xfrm>
          <a:prstGeom prst="rect">
            <a:avLst/>
          </a:prstGeom>
          <a:noFill/>
          <a:ln w="9525">
            <a:noFill/>
            <a:miter lim="800000"/>
            <a:headEnd/>
            <a:tailEnd/>
          </a:ln>
          <a:effectLst>
            <a:outerShdw dist="35921" dir="2700000" algn="ctr" rotWithShape="0">
              <a:srgbClr val="000000"/>
            </a:outerShdw>
          </a:effectLst>
        </p:spPr>
        <p:txBody>
          <a:bodyPr>
            <a:spAutoFit/>
          </a:bodyPr>
          <a:lstStyle/>
          <a:p>
            <a:pPr>
              <a:spcBef>
                <a:spcPct val="50000"/>
              </a:spcBef>
            </a:pPr>
            <a:r>
              <a:rPr lang="en-US" sz="1400" b="1">
                <a:solidFill>
                  <a:schemeClr val="accent1"/>
                </a:solidFill>
                <a:latin typeface="Arial" charset="0"/>
              </a:rPr>
              <a:t>N</a:t>
            </a:r>
          </a:p>
        </p:txBody>
      </p:sp>
      <p:pic>
        <p:nvPicPr>
          <p:cNvPr id="152598" name="Picture 22">
            <a:hlinkClick r:id="" action="ppaction://media"/>
          </p:cNvPr>
          <p:cNvPicPr>
            <a:picLocks noRot="1" noChangeAspect="1" noChangeArrowheads="1"/>
          </p:cNvPicPr>
          <p:nvPr>
            <a:wavAudioFile r:embed="rId1" name="RegBel04.wav"/>
          </p:nvPr>
        </p:nvPicPr>
        <p:blipFill>
          <a:blip r:embed="rId6"/>
          <a:srcRect/>
          <a:stretch>
            <a:fillRect/>
          </a:stretch>
        </p:blipFill>
        <p:spPr bwMode="auto">
          <a:xfrm>
            <a:off x="7543800" y="5562600"/>
            <a:ext cx="304800" cy="30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2588"/>
                                        </p:tgtEl>
                                        <p:attrNameLst>
                                          <p:attrName>style.visibility</p:attrName>
                                        </p:attrNameLst>
                                      </p:cBhvr>
                                      <p:to>
                                        <p:strVal val="visible"/>
                                      </p:to>
                                    </p:set>
                                    <p:animEffect transition="in" filter="dissolve">
                                      <p:cBhvr>
                                        <p:cTn id="7" dur="500"/>
                                        <p:tgtEl>
                                          <p:spTgt spid="15258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2589"/>
                                        </p:tgtEl>
                                        <p:attrNameLst>
                                          <p:attrName>style.visibility</p:attrName>
                                        </p:attrNameLst>
                                      </p:cBhvr>
                                      <p:to>
                                        <p:strVal val="visible"/>
                                      </p:to>
                                    </p:set>
                                    <p:animEffect transition="in" filter="dissolve">
                                      <p:cBhvr>
                                        <p:cTn id="10" dur="500"/>
                                        <p:tgtEl>
                                          <p:spTgt spid="152589"/>
                                        </p:tgtEl>
                                      </p:cBhvr>
                                    </p:animEffect>
                                  </p:childTnLst>
                                </p:cTn>
                              </p:par>
                              <p:par>
                                <p:cTn id="11" presetID="1" presetClass="mediacall" presetSubtype="0" fill="hold" nodeType="withEffect">
                                  <p:stCondLst>
                                    <p:cond delay="0"/>
                                  </p:stCondLst>
                                  <p:childTnLst>
                                    <p:cmd type="call" cmd="playFrom(0.0)">
                                      <p:cBhvr>
                                        <p:cTn id="12" dur="1089" fill="hold"/>
                                        <p:tgtEl>
                                          <p:spTgt spid="15259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52598"/>
                </p:tgtEl>
              </p:cMediaNode>
            </p:audio>
          </p:childTnLst>
        </p:cTn>
      </p:par>
    </p:tnLst>
    <p:bldLst>
      <p:bldP spid="152588" grpId="0" animBg="1"/>
      <p:bldP spid="15258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a:t>
            </a:r>
            <a:endParaRPr lang="en-US" dirty="0"/>
          </a:p>
        </p:txBody>
      </p:sp>
      <p:pic>
        <p:nvPicPr>
          <p:cNvPr id="4" name="Picture 4"/>
          <p:cNvPicPr>
            <a:picLocks noGrp="1" noChangeAspect="1" noChangeArrowheads="1"/>
          </p:cNvPicPr>
          <p:nvPr>
            <p:ph idx="1"/>
          </p:nvPr>
        </p:nvPicPr>
        <p:blipFill>
          <a:blip r:embed="rId3"/>
          <a:srcRect/>
          <a:stretch>
            <a:fillRect/>
          </a:stretch>
        </p:blipFill>
        <p:spPr bwMode="auto">
          <a:xfrm>
            <a:off x="609600" y="1219200"/>
            <a:ext cx="8064914" cy="51816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Extreme Soil Variability</a:t>
            </a:r>
            <a:endParaRPr lang="en-US" dirty="0"/>
          </a:p>
        </p:txBody>
      </p:sp>
      <p:graphicFrame>
        <p:nvGraphicFramePr>
          <p:cNvPr id="200706" name="Object 2"/>
          <p:cNvGraphicFramePr>
            <a:graphicFrameLocks noChangeAspect="1"/>
          </p:cNvGraphicFramePr>
          <p:nvPr>
            <p:ph idx="1"/>
          </p:nvPr>
        </p:nvGraphicFramePr>
        <p:xfrm>
          <a:off x="838200" y="1066800"/>
          <a:ext cx="7774114" cy="5181600"/>
        </p:xfrm>
        <a:graphic>
          <a:graphicData uri="http://schemas.openxmlformats.org/presentationml/2006/ole">
            <p:oleObj spid="_x0000_s200706" name="Image" r:id="rId4" imgW="7201905" imgH="4800000" progId="">
              <p:embed/>
            </p:oleObj>
          </a:graphicData>
        </a:graphic>
      </p:graphicFrame>
      <p:sp>
        <p:nvSpPr>
          <p:cNvPr id="5" name="Rectangle 4"/>
          <p:cNvSpPr/>
          <p:nvPr/>
        </p:nvSpPr>
        <p:spPr>
          <a:xfrm>
            <a:off x="1600200" y="1447800"/>
            <a:ext cx="2133600" cy="4154984"/>
          </a:xfrm>
          <a:prstGeom prst="rect">
            <a:avLst/>
          </a:prstGeom>
        </p:spPr>
        <p:txBody>
          <a:bodyPr wrap="square">
            <a:spAutoFit/>
          </a:bodyPr>
          <a:lstStyle/>
          <a:p>
            <a:pPr>
              <a:spcBef>
                <a:spcPct val="50000"/>
              </a:spcBef>
            </a:pPr>
            <a:r>
              <a:rPr lang="en-US" dirty="0"/>
              <a:t>Apply more N</a:t>
            </a:r>
          </a:p>
          <a:p>
            <a:pPr>
              <a:spcBef>
                <a:spcPct val="50000"/>
              </a:spcBef>
            </a:pPr>
            <a:endParaRPr lang="en-US" dirty="0"/>
          </a:p>
          <a:p>
            <a:pPr>
              <a:spcBef>
                <a:spcPct val="50000"/>
              </a:spcBef>
            </a:pPr>
            <a:endParaRPr lang="en-US" dirty="0"/>
          </a:p>
          <a:p>
            <a:pPr>
              <a:spcBef>
                <a:spcPct val="50000"/>
              </a:spcBef>
            </a:pPr>
            <a:endParaRPr lang="en-US" dirty="0"/>
          </a:p>
          <a:p>
            <a:pPr>
              <a:spcBef>
                <a:spcPct val="50000"/>
              </a:spcBef>
            </a:pPr>
            <a:endParaRPr lang="en-US" dirty="0"/>
          </a:p>
          <a:p>
            <a:pPr>
              <a:spcBef>
                <a:spcPct val="50000"/>
              </a:spcBef>
            </a:pPr>
            <a:endParaRPr lang="en-US" dirty="0"/>
          </a:p>
          <a:p>
            <a:pPr>
              <a:spcBef>
                <a:spcPct val="50000"/>
              </a:spcBef>
            </a:pPr>
            <a:r>
              <a:rPr lang="en-US" dirty="0"/>
              <a:t>Apply less N</a:t>
            </a:r>
          </a:p>
        </p:txBody>
      </p:sp>
      <p:sp>
        <p:nvSpPr>
          <p:cNvPr id="6" name="Rectangle 5"/>
          <p:cNvSpPr/>
          <p:nvPr/>
        </p:nvSpPr>
        <p:spPr>
          <a:xfrm>
            <a:off x="5715000" y="1447800"/>
            <a:ext cx="2057400" cy="4154984"/>
          </a:xfrm>
          <a:prstGeom prst="rect">
            <a:avLst/>
          </a:prstGeom>
        </p:spPr>
        <p:txBody>
          <a:bodyPr wrap="square">
            <a:spAutoFit/>
          </a:bodyPr>
          <a:lstStyle/>
          <a:p>
            <a:pPr>
              <a:spcBef>
                <a:spcPct val="50000"/>
              </a:spcBef>
            </a:pPr>
            <a:r>
              <a:rPr lang="en-US" dirty="0"/>
              <a:t>Higher NUE</a:t>
            </a:r>
          </a:p>
          <a:p>
            <a:pPr>
              <a:spcBef>
                <a:spcPct val="50000"/>
              </a:spcBef>
            </a:pPr>
            <a:endParaRPr lang="en-US" dirty="0"/>
          </a:p>
          <a:p>
            <a:pPr>
              <a:spcBef>
                <a:spcPct val="50000"/>
              </a:spcBef>
            </a:pPr>
            <a:endParaRPr lang="en-US" dirty="0"/>
          </a:p>
          <a:p>
            <a:pPr>
              <a:spcBef>
                <a:spcPct val="50000"/>
              </a:spcBef>
            </a:pPr>
            <a:endParaRPr lang="en-US" dirty="0"/>
          </a:p>
          <a:p>
            <a:pPr>
              <a:spcBef>
                <a:spcPct val="50000"/>
              </a:spcBef>
            </a:pPr>
            <a:endParaRPr lang="en-US" dirty="0"/>
          </a:p>
          <a:p>
            <a:pPr>
              <a:spcBef>
                <a:spcPct val="50000"/>
              </a:spcBef>
            </a:pPr>
            <a:endParaRPr lang="en-US" dirty="0"/>
          </a:p>
          <a:p>
            <a:pPr>
              <a:spcBef>
                <a:spcPct val="50000"/>
              </a:spcBef>
            </a:pPr>
            <a:r>
              <a:rPr lang="en-US" dirty="0"/>
              <a:t>Lower</a:t>
            </a:r>
            <a:br>
              <a:rPr lang="en-US" dirty="0"/>
            </a:br>
            <a:r>
              <a:rPr lang="en-US" dirty="0"/>
              <a:t>NUE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n-US"/>
              <a:t>World Population</a:t>
            </a:r>
          </a:p>
        </p:txBody>
      </p:sp>
      <p:pic>
        <p:nvPicPr>
          <p:cNvPr id="166916" name="Picture 4" descr="worldpop"/>
          <p:cNvPicPr>
            <a:picLocks noChangeAspect="1" noChangeArrowheads="1"/>
          </p:cNvPicPr>
          <p:nvPr/>
        </p:nvPicPr>
        <p:blipFill>
          <a:blip r:embed="rId3"/>
          <a:srcRect/>
          <a:stretch>
            <a:fillRect/>
          </a:stretch>
        </p:blipFill>
        <p:spPr bwMode="auto">
          <a:xfrm>
            <a:off x="1371600" y="1143000"/>
            <a:ext cx="6477000" cy="4987083"/>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39825"/>
          </a:xfrm>
        </p:spPr>
        <p:txBody>
          <a:bodyPr/>
          <a:lstStyle/>
          <a:p>
            <a:r>
              <a:rPr lang="en-US" sz="3200" b="1" dirty="0" smtClean="0"/>
              <a:t>Improving Nitrogen Use Efficiency for Cereal Production</a:t>
            </a:r>
            <a:endParaRPr lang="en-US" sz="3200" dirty="0"/>
          </a:p>
        </p:txBody>
      </p:sp>
      <p:sp>
        <p:nvSpPr>
          <p:cNvPr id="3" name="Content Placeholder 2"/>
          <p:cNvSpPr>
            <a:spLocks noGrp="1"/>
          </p:cNvSpPr>
          <p:nvPr>
            <p:ph idx="1"/>
          </p:nvPr>
        </p:nvSpPr>
        <p:spPr/>
        <p:txBody>
          <a:bodyPr/>
          <a:lstStyle/>
          <a:p>
            <a:r>
              <a:rPr lang="en-US" sz="2800" b="1" dirty="0" smtClean="0">
                <a:latin typeface="Arial" charset="0"/>
              </a:rPr>
              <a:t>Potential Improvements </a:t>
            </a:r>
          </a:p>
          <a:p>
            <a:pPr lvl="1"/>
            <a:r>
              <a:rPr lang="en-US" sz="2400" b="1" dirty="0" smtClean="0">
                <a:latin typeface="Arial" charset="0"/>
              </a:rPr>
              <a:t> Crop Rotations</a:t>
            </a:r>
          </a:p>
          <a:p>
            <a:pPr lvl="1"/>
            <a:r>
              <a:rPr lang="en-US" sz="2400" b="1" dirty="0" smtClean="0">
                <a:latin typeface="Arial" charset="0"/>
              </a:rPr>
              <a:t>Forage Production Systems</a:t>
            </a:r>
          </a:p>
          <a:p>
            <a:pPr lvl="1"/>
            <a:r>
              <a:rPr lang="en-US" sz="2400" b="1" dirty="0" smtClean="0">
                <a:latin typeface="Arial" charset="0"/>
              </a:rPr>
              <a:t>Hybrid or Cultivar</a:t>
            </a:r>
          </a:p>
          <a:p>
            <a:pPr lvl="1"/>
            <a:r>
              <a:rPr lang="en-US" sz="2400" b="1" dirty="0" smtClean="0">
                <a:latin typeface="Arial" charset="0"/>
              </a:rPr>
              <a:t>Conservation Tillage</a:t>
            </a:r>
          </a:p>
          <a:p>
            <a:pPr lvl="1"/>
            <a:r>
              <a:rPr lang="en-US" sz="2400" b="1" dirty="0" smtClean="0">
                <a:latin typeface="Arial" charset="0"/>
              </a:rPr>
              <a:t>NH</a:t>
            </a:r>
            <a:r>
              <a:rPr lang="en-US" sz="2400" b="1" baseline="-25000" dirty="0" smtClean="0">
                <a:latin typeface="Arial" charset="0"/>
              </a:rPr>
              <a:t>4</a:t>
            </a:r>
            <a:r>
              <a:rPr lang="en-US" sz="2400" b="1" dirty="0" smtClean="0">
                <a:latin typeface="Arial" charset="0"/>
              </a:rPr>
              <a:t>-N Source</a:t>
            </a:r>
          </a:p>
          <a:p>
            <a:pPr lvl="1"/>
            <a:r>
              <a:rPr lang="en-US" sz="2400" b="1" dirty="0" smtClean="0">
                <a:solidFill>
                  <a:srgbClr val="FF0000"/>
                </a:solidFill>
                <a:latin typeface="Arial" charset="0"/>
              </a:rPr>
              <a:t>In-Season and Foliar-Applied N</a:t>
            </a:r>
          </a:p>
          <a:p>
            <a:pPr lvl="1"/>
            <a:r>
              <a:rPr lang="en-US" sz="2400" b="1" dirty="0" err="1" smtClean="0">
                <a:latin typeface="Arial" charset="0"/>
              </a:rPr>
              <a:t>Fertigation</a:t>
            </a:r>
            <a:endParaRPr lang="en-US" sz="2400" b="1" dirty="0" smtClean="0">
              <a:latin typeface="Arial" charset="0"/>
            </a:endParaRPr>
          </a:p>
          <a:p>
            <a:pPr lvl="1"/>
            <a:r>
              <a:rPr lang="en-US" sz="2400" b="1" dirty="0" smtClean="0">
                <a:solidFill>
                  <a:srgbClr val="FF0000"/>
                </a:solidFill>
                <a:latin typeface="Arial" charset="0"/>
              </a:rPr>
              <a:t>High Resolution Precision Management</a:t>
            </a:r>
          </a:p>
          <a:p>
            <a:r>
              <a:rPr lang="en-US" dirty="0" smtClean="0"/>
              <a:t>OSU Has developed a tool the </a:t>
            </a:r>
            <a:r>
              <a:rPr lang="en-US" dirty="0" err="1" smtClean="0"/>
              <a:t>GreenSeeker</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00_0091"/>
          <p:cNvPicPr>
            <a:picLocks noChangeAspect="1" noChangeArrowheads="1"/>
          </p:cNvPicPr>
          <p:nvPr/>
        </p:nvPicPr>
        <p:blipFill>
          <a:blip r:embed="rId3"/>
          <a:srcRect/>
          <a:stretch>
            <a:fillRect/>
          </a:stretch>
        </p:blipFill>
        <p:spPr bwMode="auto">
          <a:xfrm>
            <a:off x="0" y="0"/>
            <a:ext cx="9144000" cy="6858000"/>
          </a:xfrm>
          <a:prstGeom prst="rect">
            <a:avLst/>
          </a:prstGeom>
          <a:noFill/>
          <a:ln w="19050">
            <a:solidFill>
              <a:srgbClr val="000000"/>
            </a:solidFill>
            <a:miter lim="800000"/>
            <a:headEnd/>
            <a:tailEnd/>
          </a:ln>
        </p:spPr>
      </p:pic>
      <p:sp>
        <p:nvSpPr>
          <p:cNvPr id="71682" name="Rectangle 2"/>
          <p:cNvSpPr>
            <a:spLocks noGrp="1" noChangeArrowheads="1"/>
          </p:cNvSpPr>
          <p:nvPr>
            <p:ph type="title"/>
          </p:nvPr>
        </p:nvSpPr>
        <p:spPr/>
        <p:txBody>
          <a:bodyPr/>
          <a:lstStyle/>
          <a:p>
            <a:r>
              <a:rPr lang="en-US"/>
              <a:t>Summary</a:t>
            </a:r>
          </a:p>
        </p:txBody>
      </p:sp>
      <p:sp>
        <p:nvSpPr>
          <p:cNvPr id="71683" name="Rectangle 3"/>
          <p:cNvSpPr>
            <a:spLocks noGrp="1" noChangeArrowheads="1"/>
          </p:cNvSpPr>
          <p:nvPr>
            <p:ph type="body" idx="1"/>
          </p:nvPr>
        </p:nvSpPr>
        <p:spPr/>
        <p:txBody>
          <a:bodyPr/>
          <a:lstStyle/>
          <a:p>
            <a:r>
              <a:rPr lang="en-US" dirty="0"/>
              <a:t>Cereal NUE &lt; 50%</a:t>
            </a:r>
          </a:p>
          <a:p>
            <a:r>
              <a:rPr lang="en-US" dirty="0"/>
              <a:t>N Rich Strip (RI), SBNRC, RAMP can improve NUE and profit</a:t>
            </a:r>
          </a:p>
          <a:p>
            <a:r>
              <a:rPr lang="en-US" dirty="0"/>
              <a:t>Have to be committed to increasing </a:t>
            </a:r>
            <a:r>
              <a:rPr lang="en-US" dirty="0" smtClean="0"/>
              <a:t>NUE</a:t>
            </a:r>
          </a:p>
          <a:p>
            <a:pPr>
              <a:buNone/>
            </a:pPr>
            <a:endParaRPr lang="en-US" dirty="0"/>
          </a:p>
          <a:p>
            <a:r>
              <a:rPr lang="en-US" sz="4400" dirty="0" smtClean="0">
                <a:solidFill>
                  <a:srgbClr val="FFFF00"/>
                </a:solidFill>
              </a:rPr>
              <a:t>Questions? </a:t>
            </a:r>
            <a:endParaRPr lang="en-US" sz="4400" dirty="0">
              <a:solidFill>
                <a:srgbClr val="FFFF00"/>
              </a:solidFill>
            </a:endParaRPr>
          </a:p>
          <a:p>
            <a:pPr>
              <a:buFont typeface="Wingdings" pitchFamily="2" charset="2"/>
              <a:buNone/>
            </a:pPr>
            <a:r>
              <a:rPr lang="en-US" dirty="0"/>
              <a:t>		</a:t>
            </a:r>
            <a:endParaRPr lang="en-US" sz="2400" dirty="0">
              <a:solidFill>
                <a:srgbClr val="FF33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en-US"/>
              <a:t>World Food</a:t>
            </a:r>
          </a:p>
        </p:txBody>
      </p:sp>
      <p:sp>
        <p:nvSpPr>
          <p:cNvPr id="168963" name="Rectangle 3"/>
          <p:cNvSpPr>
            <a:spLocks noGrp="1" noChangeArrowheads="1"/>
          </p:cNvSpPr>
          <p:nvPr>
            <p:ph type="body" idx="1"/>
          </p:nvPr>
        </p:nvSpPr>
        <p:spPr/>
        <p:txBody>
          <a:bodyPr/>
          <a:lstStyle/>
          <a:p>
            <a:pPr>
              <a:lnSpc>
                <a:spcPct val="90000"/>
              </a:lnSpc>
            </a:pPr>
            <a:r>
              <a:rPr lang="en-US" dirty="0"/>
              <a:t>Current world food supplies are estimated to be more than adequate at about 2,500 to 3,000 calories per day per person.  </a:t>
            </a:r>
          </a:p>
          <a:p>
            <a:pPr>
              <a:lnSpc>
                <a:spcPct val="90000"/>
              </a:lnSpc>
            </a:pPr>
            <a:r>
              <a:rPr lang="en-US" dirty="0"/>
              <a:t>Nonetheless, hunger is still quite common in developing countries because of the lack of resources to purchase and/or redistribute available foodstuffs.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304800" y="152400"/>
            <a:ext cx="8229600" cy="731838"/>
          </a:xfrm>
        </p:spPr>
        <p:txBody>
          <a:bodyPr/>
          <a:lstStyle/>
          <a:p>
            <a:r>
              <a:rPr lang="en-US" sz="4000"/>
              <a:t>World Food (www.fao.org)</a:t>
            </a:r>
          </a:p>
        </p:txBody>
      </p:sp>
      <p:graphicFrame>
        <p:nvGraphicFramePr>
          <p:cNvPr id="171011" name="Group 3"/>
          <p:cNvGraphicFramePr>
            <a:graphicFrameLocks noGrp="1"/>
          </p:cNvGraphicFramePr>
          <p:nvPr/>
        </p:nvGraphicFramePr>
        <p:xfrm>
          <a:off x="914400" y="2249488"/>
          <a:ext cx="7010400" cy="4087495"/>
        </p:xfrm>
        <a:graphic>
          <a:graphicData uri="http://schemas.openxmlformats.org/drawingml/2006/table">
            <a:tbl>
              <a:tblPr/>
              <a:tblGrid>
                <a:gridCol w="1820863"/>
                <a:gridCol w="1331912"/>
                <a:gridCol w="2155825"/>
                <a:gridCol w="1701800"/>
              </a:tblGrid>
              <a:tr h="161925">
                <a:tc>
                  <a:txBody>
                    <a:body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n-US" sz="1400" b="1" i="0" u="sng" strike="noStrike" cap="none" normalizeH="0" baseline="0" smtClean="0">
                          <a:ln>
                            <a:noFill/>
                          </a:ln>
                          <a:solidFill>
                            <a:srgbClr val="FFFF00"/>
                          </a:solidFill>
                          <a:effectLst>
                            <a:outerShdw blurRad="38100" dist="38100" dir="2700000" algn="tl">
                              <a:srgbClr val="000000"/>
                            </a:outerShdw>
                          </a:effectLst>
                          <a:latin typeface="Arial" charset="0"/>
                          <a:ea typeface="Times New Roman" pitchFamily="18" charset="0"/>
                          <a:cs typeface="Arial" charset="0"/>
                        </a:rPr>
                        <a:t>Grain Source</a:t>
                      </a:r>
                      <a:endParaRPr kumimoji="0" lang="en-US" sz="2400" b="1" i="0" u="sng" strike="noStrike" cap="none" normalizeH="0" baseline="0" smtClean="0">
                        <a:ln>
                          <a:noFill/>
                        </a:ln>
                        <a:solidFill>
                          <a:srgbClr val="FFFF00"/>
                        </a:solidFill>
                        <a:effectLst>
                          <a:outerShdw blurRad="38100" dist="38100" dir="2700000" algn="tl">
                            <a:srgbClr val="000000"/>
                          </a:outerShdw>
                        </a:effectLst>
                        <a:latin typeface="Arial" charset="0"/>
                        <a:ea typeface="Times New Roman" pitchFamily="18" charset="0"/>
                        <a:cs typeface="Arial" charset="0"/>
                      </a:endParaRPr>
                    </a:p>
                  </a:txBody>
                  <a:tcPr anchor="b"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n-US" sz="1400" b="1" i="0" u="sng" strike="noStrike" cap="none" normalizeH="0" baseline="0" smtClean="0">
                          <a:ln>
                            <a:noFill/>
                          </a:ln>
                          <a:solidFill>
                            <a:srgbClr val="FFFF00"/>
                          </a:solidFill>
                          <a:effectLst>
                            <a:outerShdw blurRad="38100" dist="38100" dir="2700000" algn="tl">
                              <a:srgbClr val="000000"/>
                            </a:outerShdw>
                          </a:effectLst>
                          <a:latin typeface="Arial" charset="0"/>
                          <a:ea typeface="Times New Roman" pitchFamily="18" charset="0"/>
                          <a:cs typeface="Arial" charset="0"/>
                        </a:rPr>
                        <a:t>Cal/kg</a:t>
                      </a:r>
                      <a:endParaRPr kumimoji="0" lang="en-US" sz="2400" b="1" i="0" u="sng" strike="noStrike" cap="none" normalizeH="0" baseline="0" smtClean="0">
                        <a:ln>
                          <a:noFill/>
                        </a:ln>
                        <a:solidFill>
                          <a:srgbClr val="FFFF00"/>
                        </a:solidFill>
                        <a:effectLst>
                          <a:outerShdw blurRad="38100" dist="38100" dir="2700000" algn="tl">
                            <a:srgbClr val="000000"/>
                          </a:outerShdw>
                        </a:effectLst>
                        <a:latin typeface="Arial" charset="0"/>
                        <a:ea typeface="Times New Roman" pitchFamily="18" charset="0"/>
                        <a:cs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n-US" sz="1400" b="1" i="0" u="sng" strike="noStrike" cap="none" normalizeH="0" baseline="0" smtClean="0">
                          <a:ln>
                            <a:noFill/>
                          </a:ln>
                          <a:solidFill>
                            <a:srgbClr val="FFFF00"/>
                          </a:solidFill>
                          <a:effectLst>
                            <a:outerShdw blurRad="38100" dist="38100" dir="2700000" algn="tl">
                              <a:srgbClr val="000000"/>
                            </a:outerShdw>
                          </a:effectLst>
                          <a:latin typeface="Arial" charset="0"/>
                          <a:ea typeface="Times New Roman" pitchFamily="18" charset="0"/>
                          <a:cs typeface="Arial" charset="0"/>
                        </a:rPr>
                        <a:t>Production, Mt, 2004</a:t>
                      </a:r>
                      <a:endParaRPr kumimoji="0" lang="en-US" sz="2400" b="1" i="0" u="sng" strike="noStrike" cap="none" normalizeH="0" baseline="0" smtClean="0">
                        <a:ln>
                          <a:noFill/>
                        </a:ln>
                        <a:solidFill>
                          <a:srgbClr val="FFFF00"/>
                        </a:solidFill>
                        <a:effectLst>
                          <a:outerShdw blurRad="38100" dist="38100" dir="2700000" algn="tl">
                            <a:srgbClr val="000000"/>
                          </a:outerShdw>
                        </a:effectLst>
                        <a:latin typeface="Arial" charset="0"/>
                        <a:ea typeface="Times New Roman" pitchFamily="18" charset="0"/>
                        <a:cs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n-US" sz="1400" b="1" i="0" u="sng" strike="noStrike" cap="none" normalizeH="0" baseline="0" smtClean="0">
                          <a:ln>
                            <a:noFill/>
                          </a:ln>
                          <a:solidFill>
                            <a:srgbClr val="FFFF00"/>
                          </a:solidFill>
                          <a:effectLst>
                            <a:outerShdw blurRad="38100" dist="38100" dir="2700000" algn="tl">
                              <a:srgbClr val="000000"/>
                            </a:outerShdw>
                          </a:effectLst>
                          <a:latin typeface="Arial" charset="0"/>
                          <a:ea typeface="Times New Roman" pitchFamily="18" charset="0"/>
                          <a:cs typeface="Arial" charset="0"/>
                        </a:rPr>
                        <a:t>Total Calories</a:t>
                      </a:r>
                      <a:endParaRPr kumimoji="0" lang="en-US" sz="2400" b="1" i="0" u="sng" strike="noStrike" cap="none" normalizeH="0" baseline="0" smtClean="0">
                        <a:ln>
                          <a:noFill/>
                        </a:ln>
                        <a:solidFill>
                          <a:srgbClr val="FFFF00"/>
                        </a:solidFill>
                        <a:effectLst>
                          <a:outerShdw blurRad="38100" dist="38100" dir="2700000" algn="tl">
                            <a:srgbClr val="000000"/>
                          </a:outerShdw>
                        </a:effectLst>
                        <a:latin typeface="Arial" charset="0"/>
                        <a:ea typeface="Times New Roman" pitchFamily="18" charset="0"/>
                        <a:cs typeface="Arial" charset="0"/>
                      </a:endParaRPr>
                    </a:p>
                  </a:txBody>
                  <a:tcPr anchor="b" horzOverflow="overflow">
                    <a:lnL>
                      <a:noFill/>
                    </a:lnL>
                    <a:lnR cap="flat">
                      <a:noFill/>
                    </a:lnR>
                    <a:lnT cap="flat">
                      <a:noFill/>
                    </a:lnT>
                    <a:lnB>
                      <a:noFill/>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n-US" sz="1400" b="1"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rPr>
                        <a:t>Wheat grain, whole</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n-US" sz="1400" b="1"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rPr>
                        <a:t>3394</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n-US" sz="1400" b="1"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rPr>
                        <a:t>624,093,306</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n-US" sz="1400" b="1"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rPr>
                        <a:t>2.11802E+15</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endParaRPr>
                    </a:p>
                  </a:txBody>
                  <a:tcPr anchor="b" horzOverflow="overflow">
                    <a:lnL>
                      <a:noFill/>
                    </a:lnL>
                    <a:lnR cap="flat">
                      <a:noFill/>
                    </a:lnR>
                    <a:lnT>
                      <a:noFill/>
                    </a:lnT>
                    <a:lnB>
                      <a:noFill/>
                    </a:lnB>
                    <a:lnTlToBr>
                      <a:noFill/>
                    </a:lnTlToBr>
                    <a:lnBlToTr>
                      <a:noFill/>
                    </a:lnBlToTr>
                    <a:noFill/>
                  </a:tcPr>
                </a:tc>
              </a:tr>
              <a:tr h="307975">
                <a:tc>
                  <a:txBody>
                    <a:body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n-US" sz="1400" b="1"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rPr>
                        <a:t>Cornmeal, whole</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n-US" sz="1400" b="1"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rPr>
                        <a:t>3625</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n-US" sz="1400" b="1"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rPr>
                        <a:t>705,293,226</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n-US" sz="1400" b="1"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rPr>
                        <a:t>2.55682E+15</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endParaRPr>
                    </a:p>
                  </a:txBody>
                  <a:tcPr anchor="b" horzOverflow="overflow">
                    <a:lnL>
                      <a:noFill/>
                    </a:lnL>
                    <a:lnR cap="flat">
                      <a:noFill/>
                    </a:lnR>
                    <a:lnT>
                      <a:noFill/>
                    </a:lnT>
                    <a:lnB>
                      <a:noFill/>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n-US" sz="1400" b="1"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rPr>
                        <a:t>Rice, white, cooked</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n-US" sz="1400" b="1"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rPr>
                        <a:t>1219</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n-US" sz="1400" b="1"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rPr>
                        <a:t>608,496,284</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n-US" sz="1400" b="1"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rPr>
                        <a:t>7.41497E+14</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endParaRPr>
                    </a:p>
                  </a:txBody>
                  <a:tcPr anchor="b" horzOverflow="overflow">
                    <a:lnL>
                      <a:noFill/>
                    </a:lnL>
                    <a:lnR cap="flat">
                      <a:noFill/>
                    </a:lnR>
                    <a:lnT>
                      <a:noFill/>
                    </a:lnT>
                    <a:lnB>
                      <a:noFill/>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n-US" sz="1400" b="1"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rPr>
                        <a:t>Soybeans</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n-US" sz="1400" b="1"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rPr>
                        <a:t>1734</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n-US" sz="1400" b="1"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rPr>
                        <a:t>206,409,525</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n-US" sz="1400" b="1"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rPr>
                        <a:t>3.57837E+14</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endParaRPr>
                    </a:p>
                  </a:txBody>
                  <a:tcPr anchor="b" horzOverflow="overflow">
                    <a:lnL>
                      <a:noFill/>
                    </a:lnL>
                    <a:lnR cap="flat">
                      <a:noFill/>
                    </a:lnR>
                    <a:lnT>
                      <a:noFill/>
                    </a:lnT>
                    <a:lnB>
                      <a:noFill/>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n-US" sz="1400" b="1"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rPr>
                        <a:t>Potatoes</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n-US" sz="1400" b="1"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rPr>
                        <a:t>1092</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n-US" sz="1400" b="1"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rPr>
                        <a:t>328,865,936</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n-US" sz="1400" b="1"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rPr>
                        <a:t>3.59195E+14</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endParaRPr>
                    </a:p>
                  </a:txBody>
                  <a:tcPr anchor="b" horzOverflow="overflow">
                    <a:lnL>
                      <a:noFill/>
                    </a:lnL>
                    <a:lnR cap="flat">
                      <a:noFill/>
                    </a:lnR>
                    <a:lnT>
                      <a:noFill/>
                    </a:lnT>
                    <a:lnB>
                      <a:noFill/>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n-US" sz="1400" b="1"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rPr>
                        <a:t>Total</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endParaRPr kumimoji="0" lang="es-AR" sz="3600" b="1"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endParaRPr kumimoji="0" lang="es-AR" sz="3600" b="1"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n-US" sz="1400" b="1"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rPr>
                        <a:t>6.13336E+15</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endParaRPr>
                    </a:p>
                  </a:txBody>
                  <a:tcPr anchor="b" horzOverflow="overflow">
                    <a:lnL>
                      <a:noFill/>
                    </a:lnL>
                    <a:lnR cap="flat">
                      <a:noFill/>
                    </a:lnR>
                    <a:lnT>
                      <a:noFill/>
                    </a:lnT>
                    <a:lnB>
                      <a:noFill/>
                    </a:lnB>
                    <a:lnTlToBr>
                      <a:noFill/>
                    </a:lnTlToBr>
                    <a:lnBlToTr>
                      <a:noFill/>
                    </a:lnBlToTr>
                    <a:noFill/>
                  </a:tcPr>
                </a:tc>
              </a:tr>
              <a:tr h="193675">
                <a:tc>
                  <a:txBody>
                    <a:body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n-US" sz="1400" b="1"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rPr>
                        <a:t>World Population</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endParaRPr kumimoji="0" lang="es-AR" sz="3600" b="1"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endParaRPr kumimoji="0" lang="es-AR" sz="3600" b="1"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n-US" sz="1400" b="1"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rPr>
                        <a:t>6,500,000,000</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endParaRPr>
                    </a:p>
                  </a:txBody>
                  <a:tcPr anchor="b" horzOverflow="overflow">
                    <a:lnL>
                      <a:noFill/>
                    </a:lnL>
                    <a:lnR cap="flat">
                      <a:noFill/>
                    </a:lnR>
                    <a:lnT>
                      <a:noFill/>
                    </a:lnT>
                    <a:lnB>
                      <a:noFill/>
                    </a:lnB>
                    <a:lnTlToBr>
                      <a:noFill/>
                    </a:lnTlToBr>
                    <a:lnBlToTr>
                      <a:noFill/>
                    </a:lnBlToTr>
                    <a:noFill/>
                  </a:tcPr>
                </a:tc>
              </a:tr>
              <a:tr h="161925">
                <a:tc gridSpan="3">
                  <a:txBody>
                    <a:bodyPr/>
                    <a:lstStyle/>
                    <a:p>
                      <a:pPr marL="0" marR="0" lvl="0" indent="0" algn="l" defTabSz="914400" rtl="0" eaLnBrk="1" fontAlgn="base" latinLnBrk="0" hangingPunct="1">
                        <a:lnSpc>
                          <a:spcPct val="100000"/>
                        </a:lnSpc>
                        <a:spcBef>
                          <a:spcPct val="0"/>
                        </a:spcBef>
                        <a:spcAft>
                          <a:spcPct val="0"/>
                        </a:spcAft>
                        <a:buClrTx/>
                        <a:buSzPct val="60000"/>
                        <a:buFontTx/>
                        <a:buNone/>
                        <a:tabLst/>
                      </a:pPr>
                      <a:endParaRPr kumimoji="0" lang="es-AR" sz="2400" b="1"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cap="flat">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n-US" sz="1400" b="1" i="0" u="none" strike="noStrike" cap="none" normalizeH="0" baseline="0" smtClean="0">
                          <a:ln>
                            <a:noFill/>
                          </a:ln>
                          <a:solidFill>
                            <a:schemeClr val="tx1"/>
                          </a:solidFill>
                          <a:effectLst>
                            <a:outerShdw blurRad="38100" dist="38100" dir="2700000" algn="tl">
                              <a:srgbClr val="000000"/>
                            </a:outerShdw>
                          </a:effectLst>
                          <a:latin typeface="Arial Unicode MS" pitchFamily="34" charset="-128"/>
                        </a:rPr>
                        <a:t>/ 6.5 billion / 365</a:t>
                      </a:r>
                    </a:p>
                  </a:txBody>
                  <a:tcPr anchor="b" horzOverflow="overflow">
                    <a:lnL>
                      <a:noFill/>
                    </a:lnL>
                    <a:lnR cap="flat">
                      <a:noFill/>
                    </a:lnR>
                    <a:lnT>
                      <a:noFill/>
                    </a:lnT>
                    <a:lnB>
                      <a:noFill/>
                    </a:lnB>
                    <a:lnTlToBr>
                      <a:noFill/>
                    </a:lnTlToBr>
                    <a:lnBlToTr>
                      <a:noFill/>
                    </a:lnBlToTr>
                    <a:noFill/>
                  </a:tcPr>
                </a:tc>
              </a:tr>
              <a:tr h="161925">
                <a:tc gridSpan="3">
                  <a:txBody>
                    <a:body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n-US" sz="1400" b="1"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rPr>
                        <a:t>Calories per person/day from grain</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endParaRPr>
                    </a:p>
                  </a:txBody>
                  <a:tcPr anchor="b" horzOverflow="overflow">
                    <a:lnL cap="flat">
                      <a:noFill/>
                    </a:lnL>
                    <a:lnR>
                      <a:noFill/>
                    </a:lnR>
                    <a:lnT>
                      <a:noFill/>
                    </a:lnT>
                    <a:lnB cap="flat">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n-US" sz="1400" b="1"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rPr>
                        <a:t>2585</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endParaRPr>
                    </a:p>
                  </a:txBody>
                  <a:tcPr anchor="b"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5" name="Picture 5" descr="[image] "/>
          <p:cNvPicPr>
            <a:picLocks noChangeAspect="1" noChangeArrowheads="1"/>
          </p:cNvPicPr>
          <p:nvPr/>
        </p:nvPicPr>
        <p:blipFill>
          <a:blip r:embed="rId3"/>
          <a:srcRect/>
          <a:stretch>
            <a:fillRect/>
          </a:stretch>
        </p:blipFill>
        <p:spPr bwMode="auto">
          <a:xfrm>
            <a:off x="1143000" y="0"/>
            <a:ext cx="7162800" cy="5372101"/>
          </a:xfrm>
          <a:prstGeom prst="rect">
            <a:avLst/>
          </a:prstGeom>
          <a:noFill/>
        </p:spPr>
      </p:pic>
      <p:sp>
        <p:nvSpPr>
          <p:cNvPr id="179202" name="Rectangle 2"/>
          <p:cNvSpPr>
            <a:spLocks noGrp="1" noChangeArrowheads="1"/>
          </p:cNvSpPr>
          <p:nvPr>
            <p:ph type="body" idx="1"/>
          </p:nvPr>
        </p:nvSpPr>
        <p:spPr>
          <a:xfrm>
            <a:off x="457200" y="1371600"/>
            <a:ext cx="8229600" cy="4530725"/>
          </a:xfrm>
          <a:effectLst>
            <a:outerShdw dist="56796" dir="3806097" algn="ctr" rotWithShape="0">
              <a:srgbClr val="000000">
                <a:alpha val="50000"/>
              </a:srgbClr>
            </a:outerShdw>
          </a:effectLst>
        </p:spPr>
        <p:txBody>
          <a:bodyPr/>
          <a:lstStyle/>
          <a:p>
            <a:pPr algn="just">
              <a:spcBef>
                <a:spcPct val="50000"/>
              </a:spcBef>
              <a:buClrTx/>
              <a:buFontTx/>
              <a:buNone/>
            </a:pPr>
            <a:r>
              <a:rPr lang="en-US" dirty="0">
                <a:effectLst/>
              </a:rPr>
              <a:t>CO</a:t>
            </a:r>
            <a:r>
              <a:rPr lang="en-US" baseline="-25000" dirty="0">
                <a:effectLst/>
              </a:rPr>
              <a:t>2</a:t>
            </a:r>
            <a:r>
              <a:rPr lang="en-US" dirty="0">
                <a:effectLst/>
              </a:rPr>
              <a:t> levels in the atmosphere have increased from 260 to 360 </a:t>
            </a:r>
            <a:r>
              <a:rPr lang="en-US" dirty="0" err="1">
                <a:effectLst/>
              </a:rPr>
              <a:t>ppm</a:t>
            </a:r>
            <a:r>
              <a:rPr lang="en-US" dirty="0">
                <a:effectLst/>
              </a:rPr>
              <a:t> in the last 150 years</a:t>
            </a:r>
          </a:p>
          <a:p>
            <a:pPr>
              <a:buFont typeface="Wingdings" pitchFamily="2" charset="2"/>
              <a:buNone/>
            </a:pPr>
            <a:endParaRPr lang="en-US" dirty="0"/>
          </a:p>
          <a:p>
            <a:pPr>
              <a:buFont typeface="Wingdings" pitchFamily="2" charset="2"/>
              <a:buNone/>
            </a:pPr>
            <a:r>
              <a:rPr lang="en-US" dirty="0"/>
              <a:t>Global Warming?</a:t>
            </a:r>
          </a:p>
          <a:p>
            <a:pPr>
              <a:buFont typeface="Wingdings" pitchFamily="2" charset="2"/>
              <a:buNone/>
            </a:pPr>
            <a:endParaRPr lang="en-US" dirty="0"/>
          </a:p>
          <a:p>
            <a:pPr>
              <a:buFont typeface="Wingdings" pitchFamily="2" charset="2"/>
              <a:buNone/>
            </a:pPr>
            <a:r>
              <a:rPr lang="en-US" dirty="0"/>
              <a:t>What % of the increase (100 </a:t>
            </a:r>
            <a:r>
              <a:rPr lang="en-US" dirty="0" err="1"/>
              <a:t>ppm</a:t>
            </a:r>
            <a:r>
              <a:rPr lang="en-US" dirty="0"/>
              <a:t>) has been due to cultivation?</a:t>
            </a:r>
          </a:p>
        </p:txBody>
      </p:sp>
      <p:sp>
        <p:nvSpPr>
          <p:cNvPr id="179203" name="Text Box 3"/>
          <p:cNvSpPr txBox="1">
            <a:spLocks noChangeArrowheads="1"/>
          </p:cNvSpPr>
          <p:nvPr/>
        </p:nvSpPr>
        <p:spPr bwMode="auto">
          <a:xfrm>
            <a:off x="2971800" y="5943600"/>
            <a:ext cx="5410200" cy="396875"/>
          </a:xfrm>
          <a:prstGeom prst="rect">
            <a:avLst/>
          </a:prstGeom>
          <a:noFill/>
          <a:ln w="9525">
            <a:noFill/>
            <a:miter lim="800000"/>
            <a:headEnd/>
            <a:tailEnd/>
          </a:ln>
          <a:effectLst/>
        </p:spPr>
        <p:txBody>
          <a:bodyPr>
            <a:spAutoFit/>
          </a:bodyPr>
          <a:lstStyle/>
          <a:p>
            <a:pPr>
              <a:spcBef>
                <a:spcPct val="50000"/>
              </a:spcBef>
            </a:pPr>
            <a:r>
              <a:rPr lang="en-US" sz="2000">
                <a:solidFill>
                  <a:srgbClr val="FFFF00"/>
                </a:solidFill>
              </a:rPr>
              <a:t>25 ppm or 25%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9203"/>
                                        </p:tgtEl>
                                        <p:attrNameLst>
                                          <p:attrName>style.visibility</p:attrName>
                                        </p:attrNameLst>
                                      </p:cBhvr>
                                      <p:to>
                                        <p:strVal val="visible"/>
                                      </p:to>
                                    </p:set>
                                    <p:anim calcmode="lin" valueType="num">
                                      <p:cBhvr additive="base">
                                        <p:cTn id="7" dur="500" fill="hold"/>
                                        <p:tgtEl>
                                          <p:spTgt spid="179203"/>
                                        </p:tgtEl>
                                        <p:attrNameLst>
                                          <p:attrName>ppt_x</p:attrName>
                                        </p:attrNameLst>
                                      </p:cBhvr>
                                      <p:tavLst>
                                        <p:tav tm="0">
                                          <p:val>
                                            <p:strVal val="#ppt_x"/>
                                          </p:val>
                                        </p:tav>
                                        <p:tav tm="100000">
                                          <p:val>
                                            <p:strVal val="#ppt_x"/>
                                          </p:val>
                                        </p:tav>
                                      </p:tavLst>
                                    </p:anim>
                                    <p:anim calcmode="lin" valueType="num">
                                      <p:cBhvr additive="base">
                                        <p:cTn id="8" dur="500" fill="hold"/>
                                        <p:tgtEl>
                                          <p:spTgt spid="1792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3"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en-US" sz="4800" u="sng"/>
              <a:t>Organic food production</a:t>
            </a:r>
          </a:p>
        </p:txBody>
      </p:sp>
      <p:sp>
        <p:nvSpPr>
          <p:cNvPr id="181251" name="Rectangle 3"/>
          <p:cNvSpPr>
            <a:spLocks noGrp="1" noChangeArrowheads="1"/>
          </p:cNvSpPr>
          <p:nvPr>
            <p:ph type="body" idx="1"/>
          </p:nvPr>
        </p:nvSpPr>
        <p:spPr/>
        <p:txBody>
          <a:bodyPr/>
          <a:lstStyle/>
          <a:p>
            <a:pPr>
              <a:lnSpc>
                <a:spcPct val="80000"/>
              </a:lnSpc>
            </a:pPr>
            <a:r>
              <a:rPr lang="en-US" sz="2400"/>
              <a:t>There are groups within our society that believe food should be raised “organic”, meaning ‘without the benefit of external inputs of synthetic materials’ (e.g. chemical fertilizers), </a:t>
            </a:r>
          </a:p>
          <a:p>
            <a:pPr>
              <a:lnSpc>
                <a:spcPct val="80000"/>
              </a:lnSpc>
            </a:pPr>
            <a:endParaRPr lang="en-US" sz="2400"/>
          </a:p>
          <a:p>
            <a:pPr>
              <a:lnSpc>
                <a:spcPct val="80000"/>
              </a:lnSpc>
            </a:pPr>
            <a:r>
              <a:rPr lang="en-US" sz="2400"/>
              <a:t>The soundness of this approach can be quickly examined by considering the amount of animal manure required to replace the current 300,000 tons of N, from commercial inorganic fertilizer, used in Oklahoma to maintain current crop production levels.  </a:t>
            </a:r>
            <a:endParaRPr lang="en-US" sz="2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en-US" sz="3600"/>
              <a:t>Using beef manure, the tons of manure required would be</a:t>
            </a:r>
          </a:p>
        </p:txBody>
      </p:sp>
      <p:sp>
        <p:nvSpPr>
          <p:cNvPr id="183299" name="Rectangle 3"/>
          <p:cNvSpPr>
            <a:spLocks noGrp="1" noChangeArrowheads="1"/>
          </p:cNvSpPr>
          <p:nvPr>
            <p:ph type="body" idx="1"/>
          </p:nvPr>
        </p:nvSpPr>
        <p:spPr/>
        <p:txBody>
          <a:bodyPr/>
          <a:lstStyle/>
          <a:p>
            <a:pPr>
              <a:lnSpc>
                <a:spcPct val="80000"/>
              </a:lnSpc>
            </a:pPr>
            <a:r>
              <a:rPr lang="en-US" sz="2400"/>
              <a:t>300,000 tons N x 2,000 lb/ton = 6 x 10</a:t>
            </a:r>
            <a:r>
              <a:rPr lang="en-US" sz="2400" baseline="30000"/>
              <a:t>8</a:t>
            </a:r>
            <a:r>
              <a:rPr lang="en-US" sz="2400"/>
              <a:t> lb N required</a:t>
            </a:r>
          </a:p>
          <a:p>
            <a:pPr>
              <a:lnSpc>
                <a:spcPct val="80000"/>
              </a:lnSpc>
            </a:pPr>
            <a:r>
              <a:rPr lang="en-US" sz="2400"/>
              <a:t>6 x 10</a:t>
            </a:r>
            <a:r>
              <a:rPr lang="en-US" sz="2400" baseline="30000"/>
              <a:t>8</a:t>
            </a:r>
            <a:r>
              <a:rPr lang="en-US" sz="2400"/>
              <a:t> lb N required </a:t>
            </a:r>
          </a:p>
          <a:p>
            <a:pPr>
              <a:lnSpc>
                <a:spcPct val="80000"/>
              </a:lnSpc>
            </a:pPr>
            <a:r>
              <a:rPr lang="en-US" sz="2400"/>
              <a:t>1 ton (2000 lbs) has 20 lb N</a:t>
            </a:r>
          </a:p>
          <a:p>
            <a:pPr>
              <a:lnSpc>
                <a:spcPct val="80000"/>
              </a:lnSpc>
            </a:pPr>
            <a:r>
              <a:rPr lang="en-US" sz="2400"/>
              <a:t>6 x 10</a:t>
            </a:r>
            <a:r>
              <a:rPr lang="en-US" sz="2400" baseline="30000"/>
              <a:t>8</a:t>
            </a:r>
            <a:r>
              <a:rPr lang="en-US" sz="2400"/>
              <a:t> lb N required/20 lb N /ton</a:t>
            </a:r>
          </a:p>
          <a:p>
            <a:pPr>
              <a:lnSpc>
                <a:spcPct val="80000"/>
              </a:lnSpc>
            </a:pPr>
            <a:r>
              <a:rPr lang="en-US" sz="2400"/>
              <a:t>= 3.0 x 10</a:t>
            </a:r>
            <a:r>
              <a:rPr lang="en-US" sz="2400" baseline="30000"/>
              <a:t>7</a:t>
            </a:r>
            <a:r>
              <a:rPr lang="en-US" sz="2400"/>
              <a:t> tons of manure</a:t>
            </a:r>
          </a:p>
          <a:p>
            <a:pPr>
              <a:lnSpc>
                <a:spcPct val="80000"/>
              </a:lnSpc>
            </a:pPr>
            <a:r>
              <a:rPr lang="en-US" sz="2400"/>
              <a:t>Average manure production of 1,000 lb steers in a confined feedlot will produce 3.212 tons per year.</a:t>
            </a:r>
          </a:p>
          <a:p>
            <a:pPr>
              <a:lnSpc>
                <a:spcPct val="80000"/>
              </a:lnSpc>
            </a:pPr>
            <a:r>
              <a:rPr lang="en-US" sz="2400"/>
              <a:t>3.0 x 10</a:t>
            </a:r>
            <a:r>
              <a:rPr lang="en-US" sz="2400" baseline="30000"/>
              <a:t>7</a:t>
            </a:r>
            <a:r>
              <a:rPr lang="en-US" sz="2400"/>
              <a:t> ton manure x 1.0 animals/3.212 ton per year = 9,339,975 steers</a:t>
            </a:r>
          </a:p>
          <a:p>
            <a:pPr>
              <a:lnSpc>
                <a:spcPct val="80000"/>
              </a:lnSpc>
            </a:pPr>
            <a:r>
              <a:rPr lang="en-US" sz="2400"/>
              <a:t>The Oklahoma Agricultural Statistics 430,000 cattle on feed as of January 1, 1998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457200" y="250825"/>
            <a:ext cx="8229600" cy="731838"/>
          </a:xfrm>
        </p:spPr>
        <p:txBody>
          <a:bodyPr/>
          <a:lstStyle/>
          <a:p>
            <a:r>
              <a:rPr lang="en-US"/>
              <a:t>Cattle Manure</a:t>
            </a:r>
          </a:p>
        </p:txBody>
      </p:sp>
      <p:sp>
        <p:nvSpPr>
          <p:cNvPr id="185347" name="Rectangle 3"/>
          <p:cNvSpPr>
            <a:spLocks noGrp="1" noChangeArrowheads="1"/>
          </p:cNvSpPr>
          <p:nvPr>
            <p:ph type="body" idx="1"/>
          </p:nvPr>
        </p:nvSpPr>
        <p:spPr>
          <a:xfrm>
            <a:off x="304800" y="1600200"/>
            <a:ext cx="8610600" cy="4530725"/>
          </a:xfrm>
        </p:spPr>
        <p:txBody>
          <a:bodyPr/>
          <a:lstStyle/>
          <a:p>
            <a:pPr>
              <a:lnSpc>
                <a:spcPct val="90000"/>
              </a:lnSpc>
            </a:pPr>
            <a:r>
              <a:rPr lang="en-US" sz="2400"/>
              <a:t>The Oklahoma Agricultural Statistics for 1997 reported 430,000 cattle on feed as of January 1, 1998 (this does not mean the number was constant throughout the year). </a:t>
            </a:r>
          </a:p>
          <a:p>
            <a:pPr>
              <a:lnSpc>
                <a:spcPct val="90000"/>
              </a:lnSpc>
              <a:buFont typeface="Wingdings" pitchFamily="2" charset="2"/>
              <a:buNone/>
            </a:pPr>
            <a:endParaRPr lang="en-US" sz="2400"/>
          </a:p>
          <a:p>
            <a:pPr>
              <a:lnSpc>
                <a:spcPct val="90000"/>
              </a:lnSpc>
            </a:pPr>
            <a:r>
              <a:rPr lang="en-US" sz="2400"/>
              <a:t>A 21</a:t>
            </a:r>
            <a:r>
              <a:rPr lang="en-US" sz="2400" b="1">
                <a:solidFill>
                  <a:schemeClr val="accent2"/>
                </a:solidFill>
              </a:rPr>
              <a:t>X</a:t>
            </a:r>
            <a:r>
              <a:rPr lang="en-US" sz="2400"/>
              <a:t> increase in feedlot beef cattle to produce the required N in the form of animal manure.  </a:t>
            </a:r>
          </a:p>
          <a:p>
            <a:pPr>
              <a:lnSpc>
                <a:spcPct val="90000"/>
              </a:lnSpc>
            </a:pPr>
            <a:r>
              <a:rPr lang="en-US" sz="2400"/>
              <a:t>What would we do with all the meat?</a:t>
            </a:r>
          </a:p>
          <a:p>
            <a:pPr>
              <a:lnSpc>
                <a:spcPct val="90000"/>
              </a:lnSpc>
            </a:pPr>
            <a:endParaRPr lang="en-US" sz="2400"/>
          </a:p>
          <a:p>
            <a:pPr>
              <a:lnSpc>
                <a:spcPct val="90000"/>
              </a:lnSpc>
            </a:pPr>
            <a:r>
              <a:rPr lang="en-US" sz="2400"/>
              <a:t>It is also important for the promoters of ‘organic’ farming to realize that even the best recycling efforts are not 100% efficient.  </a:t>
            </a:r>
          </a:p>
        </p:txBody>
      </p:sp>
    </p:spTree>
  </p:cSld>
  <p:clrMapOvr>
    <a:masterClrMapping/>
  </p:clrMapOvr>
</p:sld>
</file>

<file path=ppt/theme/theme1.xml><?xml version="1.0" encoding="utf-8"?>
<a:theme xmlns:a="http://schemas.openxmlformats.org/drawingml/2006/main" name="Satellite Dish">
  <a:themeElements>
    <a:clrScheme name="Satellite Dish 4">
      <a:dk1>
        <a:srgbClr val="666A5C"/>
      </a:dk1>
      <a:lt1>
        <a:srgbClr val="FFFFFF"/>
      </a:lt1>
      <a:dk2>
        <a:srgbClr val="757868"/>
      </a:dk2>
      <a:lt2>
        <a:srgbClr val="C4C3AA"/>
      </a:lt2>
      <a:accent1>
        <a:srgbClr val="9AC2C0"/>
      </a:accent1>
      <a:accent2>
        <a:srgbClr val="4D4F45"/>
      </a:accent2>
      <a:accent3>
        <a:srgbClr val="BDBEB9"/>
      </a:accent3>
      <a:accent4>
        <a:srgbClr val="DADADA"/>
      </a:accent4>
      <a:accent5>
        <a:srgbClr val="CADDDC"/>
      </a:accent5>
      <a:accent6>
        <a:srgbClr val="45473E"/>
      </a:accent6>
      <a:hlink>
        <a:srgbClr val="009999"/>
      </a:hlink>
      <a:folHlink>
        <a:srgbClr val="BFCB4F"/>
      </a:folHlink>
    </a:clrScheme>
    <a:fontScheme name="Satellite Dish">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Satellite Dish 1">
        <a:dk1>
          <a:srgbClr val="660000"/>
        </a:dk1>
        <a:lt1>
          <a:srgbClr val="FFFFFF"/>
        </a:lt1>
        <a:dk2>
          <a:srgbClr val="A80000"/>
        </a:dk2>
        <a:lt2>
          <a:srgbClr val="FFFF99"/>
        </a:lt2>
        <a:accent1>
          <a:srgbClr val="FF6600"/>
        </a:accent1>
        <a:accent2>
          <a:srgbClr val="6A0000"/>
        </a:accent2>
        <a:accent3>
          <a:srgbClr val="D1AAAA"/>
        </a:accent3>
        <a:accent4>
          <a:srgbClr val="DADADA"/>
        </a:accent4>
        <a:accent5>
          <a:srgbClr val="FFB8AA"/>
        </a:accent5>
        <a:accent6>
          <a:srgbClr val="5F00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
      <a:clrScheme name="Satellite Dish 2">
        <a:dk1>
          <a:srgbClr val="6A4700"/>
        </a:dk1>
        <a:lt1>
          <a:srgbClr val="FFFFFF"/>
        </a:lt1>
        <a:dk2>
          <a:srgbClr val="522900"/>
        </a:dk2>
        <a:lt2>
          <a:srgbClr val="FFFF99"/>
        </a:lt2>
        <a:accent1>
          <a:srgbClr val="CC9900"/>
        </a:accent1>
        <a:accent2>
          <a:srgbClr val="9C7300"/>
        </a:accent2>
        <a:accent3>
          <a:srgbClr val="B3ACAA"/>
        </a:accent3>
        <a:accent4>
          <a:srgbClr val="DADADA"/>
        </a:accent4>
        <a:accent5>
          <a:srgbClr val="E2CAAA"/>
        </a:accent5>
        <a:accent6>
          <a:srgbClr val="8D6800"/>
        </a:accent6>
        <a:hlink>
          <a:srgbClr val="FF9900"/>
        </a:hlink>
        <a:folHlink>
          <a:srgbClr val="FFFF66"/>
        </a:folHlink>
      </a:clrScheme>
      <a:clrMap bg1="dk2" tx1="lt1" bg2="dk1" tx2="lt2" accent1="accent1" accent2="accent2" accent3="accent3" accent4="accent4" accent5="accent5" accent6="accent6" hlink="hlink" folHlink="folHlink"/>
    </a:extraClrScheme>
    <a:extraClrScheme>
      <a:clrScheme name="Satellite Dish 3">
        <a:dk1>
          <a:srgbClr val="495630"/>
        </a:dk1>
        <a:lt1>
          <a:srgbClr val="FFFFCC"/>
        </a:lt1>
        <a:dk2>
          <a:srgbClr val="2D361C"/>
        </a:dk2>
        <a:lt2>
          <a:srgbClr val="BAD38D"/>
        </a:lt2>
        <a:accent1>
          <a:srgbClr val="68803E"/>
        </a:accent1>
        <a:accent2>
          <a:srgbClr val="556636"/>
        </a:accent2>
        <a:accent3>
          <a:srgbClr val="ADAEAB"/>
        </a:accent3>
        <a:accent4>
          <a:srgbClr val="DADAAE"/>
        </a:accent4>
        <a:accent5>
          <a:srgbClr val="B9C0AF"/>
        </a:accent5>
        <a:accent6>
          <a:srgbClr val="4C5C30"/>
        </a:accent6>
        <a:hlink>
          <a:srgbClr val="339933"/>
        </a:hlink>
        <a:folHlink>
          <a:srgbClr val="D9D400"/>
        </a:folHlink>
      </a:clrScheme>
      <a:clrMap bg1="dk2" tx1="lt1" bg2="dk1" tx2="lt2" accent1="accent1" accent2="accent2" accent3="accent3" accent4="accent4" accent5="accent5" accent6="accent6" hlink="hlink" folHlink="folHlink"/>
    </a:extraClrScheme>
    <a:extraClrScheme>
      <a:clrScheme name="Satellite Dish 4">
        <a:dk1>
          <a:srgbClr val="666A5C"/>
        </a:dk1>
        <a:lt1>
          <a:srgbClr val="FFFFFF"/>
        </a:lt1>
        <a:dk2>
          <a:srgbClr val="757868"/>
        </a:dk2>
        <a:lt2>
          <a:srgbClr val="C4C3AA"/>
        </a:lt2>
        <a:accent1>
          <a:srgbClr val="9AC2C0"/>
        </a:accent1>
        <a:accent2>
          <a:srgbClr val="4D4F45"/>
        </a:accent2>
        <a:accent3>
          <a:srgbClr val="BDBEB9"/>
        </a:accent3>
        <a:accent4>
          <a:srgbClr val="DADADA"/>
        </a:accent4>
        <a:accent5>
          <a:srgbClr val="CADDDC"/>
        </a:accent5>
        <a:accent6>
          <a:srgbClr val="45473E"/>
        </a:accent6>
        <a:hlink>
          <a:srgbClr val="009999"/>
        </a:hlink>
        <a:folHlink>
          <a:srgbClr val="BFCB4F"/>
        </a:folHlink>
      </a:clrScheme>
      <a:clrMap bg1="dk2" tx1="lt1" bg2="dk1" tx2="lt2" accent1="accent1" accent2="accent2" accent3="accent3" accent4="accent4" accent5="accent5" accent6="accent6" hlink="hlink" folHlink="folHlink"/>
    </a:extraClrScheme>
    <a:extraClrScheme>
      <a:clrScheme name="Satellite Dish 5">
        <a:dk1>
          <a:srgbClr val="006664"/>
        </a:dk1>
        <a:lt1>
          <a:srgbClr val="FFFFFF"/>
        </a:lt1>
        <a:dk2>
          <a:srgbClr val="00908D"/>
        </a:dk2>
        <a:lt2>
          <a:srgbClr val="ADE5CD"/>
        </a:lt2>
        <a:accent1>
          <a:srgbClr val="00CCFF"/>
        </a:accent1>
        <a:accent2>
          <a:srgbClr val="006666"/>
        </a:accent2>
        <a:accent3>
          <a:srgbClr val="AAC6C5"/>
        </a:accent3>
        <a:accent4>
          <a:srgbClr val="DADADA"/>
        </a:accent4>
        <a:accent5>
          <a:srgbClr val="AAE2FF"/>
        </a:accent5>
        <a:accent6>
          <a:srgbClr val="005C5C"/>
        </a:accent6>
        <a:hlink>
          <a:srgbClr val="6DD8DB"/>
        </a:hlink>
        <a:folHlink>
          <a:srgbClr val="C5E2FF"/>
        </a:folHlink>
      </a:clrScheme>
      <a:clrMap bg1="dk2" tx1="lt1" bg2="dk1" tx2="lt2" accent1="accent1" accent2="accent2" accent3="accent3" accent4="accent4" accent5="accent5" accent6="accent6" hlink="hlink" folHlink="folHlink"/>
    </a:extraClrScheme>
    <a:extraClrScheme>
      <a:clrScheme name="Satellite Dish 6">
        <a:dk1>
          <a:srgbClr val="000000"/>
        </a:dk1>
        <a:lt1>
          <a:srgbClr val="DDDCC5"/>
        </a:lt1>
        <a:dk2>
          <a:srgbClr val="000000"/>
        </a:dk2>
        <a:lt2>
          <a:srgbClr val="B9B695"/>
        </a:lt2>
        <a:accent1>
          <a:srgbClr val="EAEBE9"/>
        </a:accent1>
        <a:accent2>
          <a:srgbClr val="BFBFAB"/>
        </a:accent2>
        <a:accent3>
          <a:srgbClr val="EBEBDF"/>
        </a:accent3>
        <a:accent4>
          <a:srgbClr val="000000"/>
        </a:accent4>
        <a:accent5>
          <a:srgbClr val="F3F3F2"/>
        </a:accent5>
        <a:accent6>
          <a:srgbClr val="ADAD9B"/>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atellite Dish 7">
        <a:dk1>
          <a:srgbClr val="000000"/>
        </a:dk1>
        <a:lt1>
          <a:srgbClr val="FFFFFF"/>
        </a:lt1>
        <a:dk2>
          <a:srgbClr val="000000"/>
        </a:dk2>
        <a:lt2>
          <a:srgbClr val="B2B2B2"/>
        </a:lt2>
        <a:accent1>
          <a:srgbClr val="336699"/>
        </a:accent1>
        <a:accent2>
          <a:srgbClr val="5F5F5F"/>
        </a:accent2>
        <a:accent3>
          <a:srgbClr val="AAAAAA"/>
        </a:accent3>
        <a:accent4>
          <a:srgbClr val="DADADA"/>
        </a:accent4>
        <a:accent5>
          <a:srgbClr val="ADB8CA"/>
        </a:accent5>
        <a:accent6>
          <a:srgbClr val="555555"/>
        </a:accent6>
        <a:hlink>
          <a:srgbClr val="BBE5FF"/>
        </a:hlink>
        <a:folHlink>
          <a:srgbClr val="B6B3E1"/>
        </a:folHlink>
      </a:clrScheme>
      <a:clrMap bg1="dk2" tx1="lt1" bg2="dk1" tx2="lt2" accent1="accent1" accent2="accent2" accent3="accent3" accent4="accent4" accent5="accent5" accent6="accent6" hlink="hlink" folHlink="folHlink"/>
    </a:extraClrScheme>
    <a:extraClrScheme>
      <a:clrScheme name="Satellite Dish 8">
        <a:dk1>
          <a:srgbClr val="000090"/>
        </a:dk1>
        <a:lt1>
          <a:srgbClr val="EAEAEA"/>
        </a:lt1>
        <a:dk2>
          <a:srgbClr val="3A3AB2"/>
        </a:dk2>
        <a:lt2>
          <a:srgbClr val="CAD4DC"/>
        </a:lt2>
        <a:accent1>
          <a:srgbClr val="3974AF"/>
        </a:accent1>
        <a:accent2>
          <a:srgbClr val="232369"/>
        </a:accent2>
        <a:accent3>
          <a:srgbClr val="AEAED5"/>
        </a:accent3>
        <a:accent4>
          <a:srgbClr val="C8C8C8"/>
        </a:accent4>
        <a:accent5>
          <a:srgbClr val="AEBCD4"/>
        </a:accent5>
        <a:accent6>
          <a:srgbClr val="1F1F5E"/>
        </a:accent6>
        <a:hlink>
          <a:srgbClr val="00CCFF"/>
        </a:hlink>
        <a:folHlink>
          <a:srgbClr val="6699FF"/>
        </a:folHlink>
      </a:clrScheme>
      <a:clrMap bg1="dk2" tx1="lt1" bg2="dk1" tx2="lt2" accent1="accent1" accent2="accent2" accent3="accent3" accent4="accent4" accent5="accent5" accent6="accent6" hlink="hlink" folHlink="folHlink"/>
    </a:extraClrScheme>
    <a:extraClrScheme>
      <a:clrScheme name="Satellite Dish 9">
        <a:dk1>
          <a:srgbClr val="9C9C9C"/>
        </a:dk1>
        <a:lt1>
          <a:srgbClr val="FFFFFF"/>
        </a:lt1>
        <a:dk2>
          <a:srgbClr val="8696CA"/>
        </a:dk2>
        <a:lt2>
          <a:srgbClr val="FFFFFF"/>
        </a:lt2>
        <a:accent1>
          <a:srgbClr val="97D1D5"/>
        </a:accent1>
        <a:accent2>
          <a:srgbClr val="666699"/>
        </a:accent2>
        <a:accent3>
          <a:srgbClr val="C3C9E1"/>
        </a:accent3>
        <a:accent4>
          <a:srgbClr val="DADADA"/>
        </a:accent4>
        <a:accent5>
          <a:srgbClr val="C9E5E7"/>
        </a:accent5>
        <a:accent6>
          <a:srgbClr val="5C5C8A"/>
        </a:accent6>
        <a:hlink>
          <a:srgbClr val="0000FF"/>
        </a:hlink>
        <a:folHlink>
          <a:srgbClr val="00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Satellite Dish</Template>
  <TotalTime>3038</TotalTime>
  <Words>1030</Words>
  <Application>Microsoft Office PowerPoint</Application>
  <PresentationFormat>On-screen Show (4:3)</PresentationFormat>
  <Paragraphs>293</Paragraphs>
  <Slides>31</Slides>
  <Notes>31</Notes>
  <HiddenSlides>0</HiddenSlides>
  <MMClips>3</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Satellite Dish</vt:lpstr>
      <vt:lpstr>Image</vt:lpstr>
      <vt:lpstr>Global Issues and the  Fate of Nitrogen </vt:lpstr>
      <vt:lpstr>Population and Food Production</vt:lpstr>
      <vt:lpstr>World Population</vt:lpstr>
      <vt:lpstr>World Food</vt:lpstr>
      <vt:lpstr>World Food (www.fao.org)</vt:lpstr>
      <vt:lpstr>Slide 6</vt:lpstr>
      <vt:lpstr>Organic food production</vt:lpstr>
      <vt:lpstr>Using beef manure, the tons of manure required would be</vt:lpstr>
      <vt:lpstr>Cattle Manure</vt:lpstr>
      <vt:lpstr>SCIENCE Magazine</vt:lpstr>
      <vt:lpstr>Slide 11</vt:lpstr>
      <vt:lpstr>Large Scale Application</vt:lpstr>
      <vt:lpstr>NUE in Cereals</vt:lpstr>
      <vt:lpstr>Review</vt:lpstr>
      <vt:lpstr>Review</vt:lpstr>
      <vt:lpstr>Slide 16</vt:lpstr>
      <vt:lpstr>Slide 17</vt:lpstr>
      <vt:lpstr>Thief #1 Ammonia Volatilization</vt:lpstr>
      <vt:lpstr>Thief #2 Nitrate Leaching</vt:lpstr>
      <vt:lpstr>Thief #3, Denitrification</vt:lpstr>
      <vt:lpstr>Slide 21</vt:lpstr>
      <vt:lpstr>Thief #4, Plant N Loss</vt:lpstr>
      <vt:lpstr>Slide 23</vt:lpstr>
      <vt:lpstr>Slide 24</vt:lpstr>
      <vt:lpstr>Slide 25</vt:lpstr>
      <vt:lpstr>How to Keep the Leaching, Volatilization, Plant N Loss, and Denitrification Thieves Away from our Nitrogen Treasure?</vt:lpstr>
      <vt:lpstr>Size of the Treasure</vt:lpstr>
      <vt:lpstr>Evidence</vt:lpstr>
      <vt:lpstr>Extreme Soil Variability</vt:lpstr>
      <vt:lpstr>Improving Nitrogen Use Efficiency for Cereal Production</vt:lpstr>
      <vt:lpstr>Summary</vt:lpstr>
    </vt:vector>
  </TitlesOfParts>
  <Company>Oklahoma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New Equipment Is Available to Improve N-Use Efficiency? </dc:title>
  <dc:creator>William Raun</dc:creator>
  <cp:lastModifiedBy> </cp:lastModifiedBy>
  <cp:revision>116</cp:revision>
  <dcterms:created xsi:type="dcterms:W3CDTF">2005-09-29T14:08:18Z</dcterms:created>
  <dcterms:modified xsi:type="dcterms:W3CDTF">2009-01-28T19:14:59Z</dcterms:modified>
</cp:coreProperties>
</file>