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6" r:id="rId3"/>
    <p:sldId id="257" r:id="rId4"/>
    <p:sldId id="274" r:id="rId5"/>
    <p:sldId id="262" r:id="rId6"/>
    <p:sldId id="273" r:id="rId7"/>
    <p:sldId id="258" r:id="rId8"/>
    <p:sldId id="269" r:id="rId9"/>
    <p:sldId id="259" r:id="rId10"/>
    <p:sldId id="272" r:id="rId11"/>
    <p:sldId id="260" r:id="rId12"/>
    <p:sldId id="261" r:id="rId13"/>
    <p:sldId id="265" r:id="rId14"/>
    <p:sldId id="264" r:id="rId15"/>
    <p:sldId id="266" r:id="rId16"/>
    <p:sldId id="267" r:id="rId17"/>
    <p:sldId id="279" r:id="rId18"/>
    <p:sldId id="271" r:id="rId19"/>
    <p:sldId id="268" r:id="rId20"/>
    <p:sldId id="270" r:id="rId21"/>
    <p:sldId id="275" r:id="rId2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66098" cy="467837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9392" y="1"/>
            <a:ext cx="3066098" cy="467837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FB5A021B-E0D4-4176-A748-554BC2FEE712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653"/>
            <a:ext cx="3066098" cy="467837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9392" y="8893653"/>
            <a:ext cx="3066098" cy="467837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080CB2C7-4CFC-4F22-9E12-121CB632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58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3" tIns="46967" rIns="93933" bIns="469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68154"/>
          </a:xfrm>
          <a:prstGeom prst="rect">
            <a:avLst/>
          </a:prstGeom>
        </p:spPr>
        <p:txBody>
          <a:bodyPr vert="horz" lIns="93933" tIns="46967" rIns="93933" bIns="46967" rtlCol="0"/>
          <a:lstStyle>
            <a:lvl1pPr algn="r">
              <a:defRPr sz="1200"/>
            </a:lvl1pPr>
          </a:lstStyle>
          <a:p>
            <a:fld id="{A64EBAE4-4996-417A-922F-8111F890E88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3" tIns="46967" rIns="93933" bIns="469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3" tIns="46967" rIns="93933" bIns="4696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3" tIns="46967" rIns="93933" bIns="469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3296"/>
            <a:ext cx="3066733" cy="468154"/>
          </a:xfrm>
          <a:prstGeom prst="rect">
            <a:avLst/>
          </a:prstGeom>
        </p:spPr>
        <p:txBody>
          <a:bodyPr vert="horz" lIns="93933" tIns="46967" rIns="93933" bIns="46967" rtlCol="0" anchor="b"/>
          <a:lstStyle>
            <a:lvl1pPr algn="r">
              <a:defRPr sz="1200"/>
            </a:lvl1pPr>
          </a:lstStyle>
          <a:p>
            <a:fld id="{D82EDFCD-E29F-4974-93FD-73506D321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D4BA-34AC-4105-AB43-5FC8DC181C74}" type="datetime1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joshuaringer@indigdev.com - Jan. 16,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0611-FD4F-49A1-A486-67AFBD0AA14C}" type="datetime1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joshuaringer@indigdev.com - Jan. 16,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31B4-38AE-4D27-AC4A-D28261BB77D6}" type="datetime1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joshuaringer@indigdev.com - Jan. 16,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19DE61-982E-4119-8B92-6E0B4761C730}" type="datetime1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joshuaringer@indigdev.com - Jan. 16,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13663D-FF83-44D0-9131-CB733EB1D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3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B87B-2D48-4BF9-9DA0-5B7222BA373C}" type="datetime1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joshuaringer@indigdev.com - Jan. 16,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8407-FF28-48CA-A0D4-65818517B8D7}" type="datetime1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joshuaringer@indigdev.com - Jan. 16,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77AE-0B22-4B4D-9C06-07B279C1F60E}" type="datetime1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joshuaringer@indigdev.com - Jan. 16,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B626-C6BD-4CB2-88B0-36DA8B278EDB}" type="datetime1">
              <a:rPr lang="en-US" smtClean="0"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joshuaringer@indigdev.com - Jan. 16,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6739-0D18-4D93-BB1A-4BDE9FB7609E}" type="datetime1">
              <a:rPr lang="en-US" smtClean="0"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joshuaringer@indigdev.com - Jan. 16,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A717-EED1-4A00-A16B-1C965537A236}" type="datetime1">
              <a:rPr lang="en-US" smtClean="0"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joshuaringer@indigdev.com - Jan. 16,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F64C-C40B-460F-8539-143F9081B4CD}" type="datetime1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joshuaringer@indigdev.com - Jan. 16,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307-B457-40CD-B7A0-EF97234A0447}" type="datetime1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joshuaringer@indigdev.com - Jan. 16,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60EE6-9217-4F9B-9B20-106B6F865C11}" type="datetime1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joshuaringer@indigdev.com - Jan. 16,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mailto:joshuaringer@indigdev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oshuaringer@indigdev.com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indigdev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Oklahoma State University – AGCO Hand planter</a:t>
            </a:r>
            <a:br>
              <a:rPr lang="en-US" dirty="0" smtClean="0"/>
            </a:br>
            <a:r>
              <a:rPr lang="en-US" dirty="0" smtClean="0"/>
              <a:t>2013 Asia Testing</a:t>
            </a:r>
            <a:br>
              <a:rPr lang="en-US" dirty="0" smtClean="0"/>
            </a:br>
            <a:r>
              <a:rPr lang="en-US" dirty="0" smtClean="0"/>
              <a:t>Field Trials, Results, Benefits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79248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Joshua Ringer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Indigdev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joshuaringer@indigdev.com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Jethro Adang –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Asian Rural Life Development Foundation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pPr algn="l"/>
            <a:r>
              <a:rPr lang="en-US" dirty="0" smtClean="0"/>
              <a:t>joshuaringer@indigdev.com - Jan. 16, 2014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42" y="6400799"/>
            <a:ext cx="613258" cy="30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199"/>
            <a:ext cx="1981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Owner\Documents\11-2-2013-JJR HPPav Backup\AA - Indig Development\OSU Hand planter\Mar-Aug 2013 Field Testing\OSU Hand Planter Conf. Jan. 16, 2014\ARLDF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"/>
            <a:ext cx="1981200" cy="13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08" y="88142"/>
            <a:ext cx="1882362" cy="131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199"/>
            <a:ext cx="152400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5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Farmer Interest Group worked together</a:t>
            </a:r>
            <a:endParaRPr lang="en-US" sz="36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4038600" cy="1981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Plot layout &amp; Planting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weeding and fertilization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Herbicide application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Monitoring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Problem solving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Harvesting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581400" cy="276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Owner\Documents\11-2-2013-JJR HPPav Backup\AA - Indig Development\OSU Hand planter\Mar-Aug 2013 Field Testing\New pictures from JA\Ghani fertilizing w Ur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95662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24400" y="6243637"/>
            <a:ext cx="2895600" cy="476250"/>
          </a:xfrm>
        </p:spPr>
        <p:txBody>
          <a:bodyPr/>
          <a:lstStyle/>
          <a:p>
            <a:r>
              <a:rPr lang="en-US" dirty="0" smtClean="0"/>
              <a:t>joshuaringer@indigdev.com - Jan. 16,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dirty="0" smtClean="0"/>
              <a:t>Farmer Practice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84695"/>
            <a:ext cx="4268480" cy="331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03343"/>
            <a:ext cx="3962400" cy="38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Owner\Documents\11-2-2013-JJR HPPav Backup\AA - Indig Development\OSU Hand planter\Mar-Aug 2013 Field Testing\New pictures from JA\Ghani plot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5817"/>
            <a:ext cx="3496244" cy="262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6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Measurements conducted during test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371600"/>
            <a:ext cx="3008313" cy="46910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Record all activities on test plot reporting sheet.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Pictures and video taken of each step.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Rainfall 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Temperature 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Note disease problems.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Greenseeker</a:t>
            </a:r>
            <a:r>
              <a:rPr lang="en-US" sz="2000" dirty="0" smtClean="0"/>
              <a:t> readings.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94" y="304800"/>
            <a:ext cx="406795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Owner\Documents\11-2-2013-JJR HPPav Backup\AA - Indig Development\OSU Hand planter\Mar-Aug 2013 Field Testing\New pictures from JA\Thermomet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86" y="4623705"/>
            <a:ext cx="2794333" cy="2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Owner\Documents\11-2-2013-JJR HPPav Backup\AA - Indig Development\OSU Hand planter\Mar-Aug 2013 Field Testing\New pictures from JA\Village Rain gau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48200"/>
            <a:ext cx="2761673" cy="20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joshuaringer@indigdev.com - Jan. 16,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Gathering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dirty="0" smtClean="0"/>
              <a:t>Advantages		</a:t>
            </a:r>
            <a:endParaRPr lang="en-US" dirty="0"/>
          </a:p>
        </p:txBody>
      </p:sp>
      <p:pic>
        <p:nvPicPr>
          <p:cNvPr id="10242" name="Picture 2" descr="C:\Users\Owner\Documents\11-2-2013-JJR HPPav Backup\AA - Indig Development\OSU Hand planter\Mar-Aug 2013 Field Testing\New pictures from JA\Farmers discuss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542"/>
            <a:ext cx="3797110" cy="284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61220"/>
            <a:ext cx="2895600" cy="365125"/>
          </a:xfrm>
        </p:spPr>
        <p:txBody>
          <a:bodyPr/>
          <a:lstStyle/>
          <a:p>
            <a:r>
              <a:rPr lang="en-US" dirty="0" smtClean="0"/>
              <a:t>joshuaringer@indigdev.com - Jan. 16, 2014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52667"/>
            <a:ext cx="32004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819525"/>
            <a:ext cx="31051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1" y="1447800"/>
            <a:ext cx="4635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Farmer group monitoring and data gathering meetings were conducted every 7 to 10 days.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30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Working with farmers to innovate</a:t>
            </a:r>
            <a:endParaRPr lang="en-US" dirty="0"/>
          </a:p>
        </p:txBody>
      </p:sp>
      <p:pic>
        <p:nvPicPr>
          <p:cNvPr id="16386" name="Picture 2" descr="C:\Users\Owner\Pictures\12-12-2013-Pics Backup\2013\6-8-2013 Myanmar Dissertation Study\DSC026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1445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Owner\Documents\11-2-2013-JJR HPPav Backup\AA - Indig Development\OSU Hand planter\Mar-Aug 2013 Field Testing\My Corn pics\JJR w Fabrica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0" y="3810000"/>
            <a:ext cx="2817878" cy="281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G:\AA-LSO-MY Pics\2013-06-22 2013-6-21\2013-6-21 0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9" y="1295400"/>
            <a:ext cx="2894078" cy="217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G:\AA-LSO-MY Pics\2013-06-22 pics\pics 3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07438"/>
            <a:ext cx="3163182" cy="24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1752600"/>
            <a:ext cx="1981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Keys to Innovation</a:t>
            </a:r>
          </a:p>
          <a:p>
            <a:endParaRPr lang="en-US" dirty="0" smtClean="0"/>
          </a:p>
          <a:p>
            <a:r>
              <a:rPr lang="en-US" dirty="0" smtClean="0"/>
              <a:t>The design has “built in adaptability”</a:t>
            </a:r>
          </a:p>
          <a:p>
            <a:endParaRPr lang="en-US" dirty="0" smtClean="0"/>
          </a:p>
          <a:p>
            <a:r>
              <a:rPr lang="en-US" dirty="0" smtClean="0"/>
              <a:t>OSU Team encouraged feedback.</a:t>
            </a:r>
          </a:p>
          <a:p>
            <a:endParaRPr lang="en-US" dirty="0" smtClean="0"/>
          </a:p>
          <a:p>
            <a:r>
              <a:rPr lang="en-US" dirty="0" smtClean="0"/>
              <a:t>Explained the process and listened to feedback.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joshuaringer@indigdev.com - Jan. 16,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Indigenous technology put back in Hand Planter design</a:t>
            </a:r>
            <a:endParaRPr lang="en-US" dirty="0"/>
          </a:p>
        </p:txBody>
      </p:sp>
      <p:pic>
        <p:nvPicPr>
          <p:cNvPr id="15363" name="Picture 3" descr="G:\AA-LSO-MY Pics\2013-06-29 2013-6-28-Nain Hlaing Farm\2013-6-28-Nain Hlaing Farm 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66" y="1371600"/>
            <a:ext cx="2963462" cy="222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52800" y="1560107"/>
            <a:ext cx="2013614" cy="47644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Acted on the feedback and </a:t>
            </a:r>
            <a:r>
              <a:rPr lang="en-US" sz="2000" dirty="0" smtClean="0"/>
              <a:t>retested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Listened again for more feedback.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Shan Planting Tip with Thai-</a:t>
            </a:r>
            <a:r>
              <a:rPr lang="en-US" sz="2000" dirty="0" err="1" smtClean="0"/>
              <a:t>Lahu</a:t>
            </a:r>
            <a:r>
              <a:rPr lang="en-US" sz="2000" dirty="0" smtClean="0"/>
              <a:t> input.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The key is treating farmers as co-researchers.</a:t>
            </a:r>
            <a:endParaRPr lang="en-US" sz="2000" dirty="0"/>
          </a:p>
        </p:txBody>
      </p:sp>
      <p:pic>
        <p:nvPicPr>
          <p:cNvPr id="15364" name="Picture 4" descr="G:\AA-LSO-MY Pics\2013-06-29 2013-6-28-Nain Hlaing Farm\2013-6-28-Nain Hlaing Farm 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609" y="1358520"/>
            <a:ext cx="2980899" cy="22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152434"/>
            <a:ext cx="3134436" cy="233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Owner\Documents\11-2-2013-JJR HPPav Backup\AA - Indig Development\OSU Hand planter\Mar-Aug 2013 Field Testing\My Corn pics\JJR w Fabricator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64" y="4038599"/>
            <a:ext cx="2557035" cy="255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1009" y="6492875"/>
            <a:ext cx="2895600" cy="365125"/>
          </a:xfrm>
        </p:spPr>
        <p:txBody>
          <a:bodyPr/>
          <a:lstStyle/>
          <a:p>
            <a:r>
              <a:rPr lang="en-US" dirty="0" smtClean="0"/>
              <a:t>joshuaringer@indigdev.com - Jan. 16,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Difficulties faced during Growing Season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Farmers are reluctant to see some plots grow poorly.</a:t>
            </a:r>
          </a:p>
          <a:p>
            <a:endParaRPr lang="en-US" dirty="0"/>
          </a:p>
          <a:p>
            <a:r>
              <a:rPr lang="en-US" dirty="0" smtClean="0"/>
              <a:t>Some farmers want to drop out if they believe their plots are not doing as well as others.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581400" cy="268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4495800"/>
            <a:ext cx="2962275" cy="216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5200" y="6298717"/>
            <a:ext cx="2895600" cy="365125"/>
          </a:xfrm>
        </p:spPr>
        <p:txBody>
          <a:bodyPr/>
          <a:lstStyle/>
          <a:p>
            <a:r>
              <a:rPr lang="en-US" dirty="0" smtClean="0"/>
              <a:t>joshuaringer@indigdev.com - Jan. 16,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453469"/>
              </p:ext>
            </p:extLst>
          </p:nvPr>
        </p:nvGraphicFramePr>
        <p:xfrm>
          <a:off x="756585" y="838201"/>
          <a:ext cx="7625416" cy="4258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600"/>
                <a:gridCol w="1256295"/>
                <a:gridCol w="750751"/>
                <a:gridCol w="859789"/>
                <a:gridCol w="845182"/>
                <a:gridCol w="798227"/>
                <a:gridCol w="704318"/>
                <a:gridCol w="718927"/>
                <a:gridCol w="756489"/>
                <a:gridCol w="740838"/>
              </a:tblGrid>
              <a:tr h="797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#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Activities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Emergence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0-7 days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Date Planted: 6/8/13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 leaves fully emerged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(0.5 stage)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7-13 days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 leaves fully emerged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(Stage 1)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14-22 days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 leaves fully emerged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(Stage 2)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23-32 days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 leaves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(Stage 3)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33-47 days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 leaves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(Stage 4)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48-61 days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20 leaves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Pollination- Silking/Tasselling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(Stage 5)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62-68 days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Maturity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(Stage 6–7) 90-110 days</a:t>
                      </a:r>
                      <a:endParaRPr lang="en-US" sz="9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</a:tr>
              <a:tr h="6481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Vital Tasks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Record planting date: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Date Planted: 6/8/13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Fertilization: 46-0-0 6/22/13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6/27/2013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7/6/13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7/13/13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7/29/13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8/13/13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Record harvest date.</a:t>
                      </a:r>
                      <a:r>
                        <a:rPr lang="en-US" sz="900">
                          <a:effectLst/>
                        </a:rPr>
                        <a:t> Date Harvested: 10/5-6/13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</a:tr>
              <a:tr h="1495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Pictures &amp; Video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Planting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</a:tr>
              <a:tr h="465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Measure Rainfall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Write amount in ml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7/7/13, 15 ml.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7/23/13, 50ml.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8/2/13, 80 ml.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7/8/13, 20 ml.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3/8/13, 40 ml</a:t>
                      </a:r>
                      <a:r>
                        <a:rPr lang="en-US" sz="800">
                          <a:effectLst/>
                        </a:rPr>
                        <a:t>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7/9/13, 75ml.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7/25/13, 30 ml.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8/4/13, 20ml.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7/10/13, 160 ml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8/10/13, 40 ml.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8/12/13, 30 ml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7/11/13,160ml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7/27/13, 60 ml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8/19/13, 60 ml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8/20/13, 30 ml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7/12/13, 70 ml.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7/28/13, 80 ml.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8/23/13, 30 ml.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7/13/13, 120 ml.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7/29/13, 180 ml.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8/27/13, 70 ml.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7/22/13, 80 ml.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7/30/13,110ml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8/4/13, 30 ml.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</a:tr>
              <a:tr h="3490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Measure Temperature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Write in Celsius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7/7/13, 34 Cs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7/15/13, 29 Cs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7/23/13, 26 Cs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7/8/13, 26 Cs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7/16/13, 28 Cs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7/24/13,31 Cs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7/9/13, 26 Cs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7/17/13,29 Cs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7/25/13, 27 Cs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7/10/13,26 Cs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7/18/13, 27 Cs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7/26,13,25 Cs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7/11/13,26 Cs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7/19/13, 30 Cs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7/27/13, 26 Cs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7/12/13, 25 Cs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7/20/13,26 Cs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7/28/13, 25 Cs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7/13/13, 26 Cs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7/21/13,31 Cs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7/29/13, 24 Cs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7/14/13,31 Cs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7/22/13, 30 Cs</a:t>
                      </a: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7/30/13, 26 Cs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</a:tr>
              <a:tr h="3490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Take note of Hand weedings or Spraying of Herbicide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7/2/13,Spray round up mix with gramoxone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7/27/13 Spray with round up  gramoxone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</a:tr>
              <a:tr h="465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Note any pests attacking the corn, take pictures if found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Black ants and red ants use the corn leaves as shelter.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</a:tr>
              <a:tr h="465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Note any discoloured leaves, take pictures if found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Grow slow, some plants are yellowing,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Some plants were flooded cause lodging of the corn plant.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</a:tr>
              <a:tr h="3490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Interview Farmer after harvest to see their opinion about the results of the test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It was a good experience, this is my first time to this kind of activity in farming, and it helps me a lot in increasing my knowledge and skills. The hand planter must be improve base from the previous recommendation and try/test it again.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85" marR="563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9710" y="27253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Examle</a:t>
            </a:r>
            <a:r>
              <a:rPr lang="en-US" sz="1400" dirty="0" smtClean="0"/>
              <a:t> Data Sheet - Farmer </a:t>
            </a:r>
            <a:r>
              <a:rPr lang="en-US" sz="1400" dirty="0"/>
              <a:t># 1. OSU-AGCO Hand planter – Chiang </a:t>
            </a:r>
            <a:r>
              <a:rPr lang="en-US" sz="1400" dirty="0" err="1"/>
              <a:t>Rai</a:t>
            </a:r>
            <a:r>
              <a:rPr lang="en-US" sz="1400" dirty="0"/>
              <a:t> Testing – </a:t>
            </a:r>
            <a:r>
              <a:rPr lang="en-US" sz="1400" dirty="0" err="1"/>
              <a:t>IndigDev</a:t>
            </a:r>
            <a:r>
              <a:rPr lang="en-US" sz="1400" dirty="0"/>
              <a:t> LLC - Data Collection (Farmer # 1= Mr. </a:t>
            </a:r>
            <a:r>
              <a:rPr lang="en-US" sz="1400" dirty="0" err="1"/>
              <a:t>Ghani</a:t>
            </a:r>
            <a:r>
              <a:rPr lang="en-US" sz="1400" dirty="0"/>
              <a:t>, of </a:t>
            </a:r>
            <a:r>
              <a:rPr lang="en-US" sz="1400" dirty="0" err="1"/>
              <a:t>Doi</a:t>
            </a:r>
            <a:r>
              <a:rPr lang="en-US" sz="1400" dirty="0"/>
              <a:t> </a:t>
            </a:r>
            <a:r>
              <a:rPr lang="en-US" sz="1400" dirty="0" err="1"/>
              <a:t>Luang</a:t>
            </a:r>
            <a:r>
              <a:rPr lang="en-US" sz="1400" dirty="0"/>
              <a:t> </a:t>
            </a:r>
            <a:r>
              <a:rPr lang="en-US" sz="1400" dirty="0" err="1"/>
              <a:t>Chiangrai</a:t>
            </a:r>
            <a:r>
              <a:rPr lang="en-US" sz="1400" dirty="0"/>
              <a:t>, Thailand.)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181600"/>
            <a:ext cx="749756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Farmer # 1: Harvest Data collection result: Date Planted: 6/8/13 Date Harvested: 10/5-6/13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Weigh each plot: Corn with shield and cobs.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116595"/>
              </p:ext>
            </p:extLst>
          </p:nvPr>
        </p:nvGraphicFramePr>
        <p:xfrm>
          <a:off x="469710" y="5638800"/>
          <a:ext cx="8229600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855842"/>
                <a:gridCol w="972958"/>
              </a:tblGrid>
              <a:tr h="155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Tr.1, R1= 22.5 kg.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Tr.1, R2=30 kg.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Tr.1, R3=32kg.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Tr.4, R1= 34 kg.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Tr.4, R2=35kg.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Tr.4,R3=26 kg.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Tr.7,R1=20 kg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Tr.7,R2=80 kg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Tr.7, R3=17.5 kg.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</a:tr>
              <a:tr h="155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Tr.2, R1= 34 kg.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Tr.2, R2= 23 kg.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Tr.2, R3=29 kg.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Tr.5, R1=38 kg.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Tr.5,R2=30 kg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Tr.5,R3=23 kg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Tr.8,R1= 22kg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Tr.8, R2=18 kg.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Tr.8, R3=25.5 kg.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</a:tr>
              <a:tr h="155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Tr.3,R1=33 kg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Tr.3,R2=29 kg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Tr.3,R3=37 kg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Tr.6, R1= 34 kg.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Tr.6, R2=25 kg.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Tr.6, R3= 22 kg.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Tr.9, R1= 18 kg.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Tr.9, R2= 17 kg.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Tr.9, R3= 25 kg.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</a:tr>
            </a:tbl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joshuaringer@indigdev.com - Jan. 16,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28600"/>
            <a:ext cx="3505200" cy="1143000"/>
          </a:xfrm>
        </p:spPr>
        <p:txBody>
          <a:bodyPr>
            <a:normAutofit/>
          </a:bodyPr>
          <a:lstStyle/>
          <a:p>
            <a:pPr algn="r"/>
            <a:r>
              <a:rPr lang="en-US" sz="4800" dirty="0" smtClean="0"/>
              <a:t>Harvesting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172" y="376238"/>
            <a:ext cx="4797028" cy="36441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Farmers were pleased with yields from the Hand planter planted plots.</a:t>
            </a:r>
          </a:p>
          <a:p>
            <a:r>
              <a:rPr lang="en-US" dirty="0" smtClean="0"/>
              <a:t>Valuable data for improving planter reliability.</a:t>
            </a:r>
          </a:p>
          <a:p>
            <a:r>
              <a:rPr lang="en-US" dirty="0" smtClean="0"/>
              <a:t>Incorporation of farmer viewpoints.</a:t>
            </a:r>
          </a:p>
          <a:p>
            <a:r>
              <a:rPr lang="en-US" dirty="0" smtClean="0"/>
              <a:t>Integration of an indigenous corn planting tip into the OSU-AGCO hand planter design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76800" y="1085057"/>
            <a:ext cx="4038600" cy="24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5" y="4020430"/>
            <a:ext cx="3657600" cy="272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Owner\Documents\11-2-2013-JJR HPPav Backup\AA - Indig Development\OSU Hand planter\Mar-Aug 2013 Field Testing\New pictures from JA\Corn compari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35582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15" y="1448350"/>
            <a:ext cx="2847975" cy="213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0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28600"/>
            <a:ext cx="3505200" cy="1143000"/>
          </a:xfrm>
        </p:spPr>
        <p:txBody>
          <a:bodyPr>
            <a:normAutofit/>
          </a:bodyPr>
          <a:lstStyle/>
          <a:p>
            <a:pPr algn="r"/>
            <a:r>
              <a:rPr lang="en-US" sz="4800" dirty="0" smtClean="0"/>
              <a:t>Implications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57660"/>
            <a:ext cx="40386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Farmers see OSU-AGCO hand planter as important for upland corn growing areas.</a:t>
            </a:r>
          </a:p>
          <a:p>
            <a:r>
              <a:rPr lang="en-US" dirty="0"/>
              <a:t>OSU – AGCO Hand planter is a </a:t>
            </a:r>
            <a:r>
              <a:rPr lang="en-US" dirty="0" smtClean="0"/>
              <a:t>needed tool for no-till application in Upland farming systems.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76800" y="1085057"/>
            <a:ext cx="4038600" cy="24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Partners in the process</a:t>
            </a:r>
          </a:p>
          <a:p>
            <a:r>
              <a:rPr lang="en-US" dirty="0"/>
              <a:t>New technologies can empower marginalized farmers if implemented in a participatory manner</a:t>
            </a:r>
          </a:p>
          <a:p>
            <a:r>
              <a:rPr lang="en-US" dirty="0"/>
              <a:t>Room to experiment</a:t>
            </a:r>
          </a:p>
          <a:p>
            <a:endParaRPr lang="en-US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0" y="3889188"/>
            <a:ext cx="3622180" cy="28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Owner\Pictures\12-12-2013-Pics Backup\2013\6-8-JJR Th-Myanmar pics\DSC02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1" y="3450326"/>
            <a:ext cx="4368799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8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Introduced to the OSU-AGCO Hand planter during Oklahoma State University Winter Crop School by Dr. Bill </a:t>
            </a:r>
            <a:r>
              <a:rPr lang="en-US" dirty="0" err="1" smtClean="0"/>
              <a:t>Raun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Real application for upland corn farmers in Southeast Asia.</a:t>
            </a:r>
          </a:p>
          <a:p>
            <a:r>
              <a:rPr lang="en-US" dirty="0" smtClean="0"/>
              <a:t>I offered to conduct field testing using my company </a:t>
            </a:r>
            <a:r>
              <a:rPr lang="en-US" dirty="0" err="1" smtClean="0"/>
              <a:t>Indigdev</a:t>
            </a:r>
            <a:r>
              <a:rPr lang="en-US" dirty="0" smtClean="0"/>
              <a:t> and partnerships with Asian Rural Life Foundation                                in Thailand.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412029"/>
            <a:ext cx="2590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Owner\Documents\11-2-2013-JJR HPPav Backup\AA - Indig Development\OSU Hand planter\Mar-Aug 2013 Field Testing\OSU Hand Planter Conf. Jan. 16, 2014\ARLDF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94846"/>
            <a:ext cx="1981200" cy="13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42304"/>
            <a:ext cx="2895600" cy="365125"/>
          </a:xfrm>
        </p:spPr>
        <p:txBody>
          <a:bodyPr/>
          <a:lstStyle/>
          <a:p>
            <a:r>
              <a:rPr lang="en-US" dirty="0" smtClean="0"/>
              <a:t>joshuaringer@indigdev.com - Jan. 16,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 in Hand </a:t>
            </a:r>
            <a:r>
              <a:rPr lang="en-US" dirty="0" smtClean="0"/>
              <a:t>Planter Improvement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81534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More field testing is needed.</a:t>
            </a:r>
          </a:p>
          <a:p>
            <a:r>
              <a:rPr lang="en-US" dirty="0" smtClean="0"/>
              <a:t>Continued emphasis on feedback from field trials and farmer use in the field according to local practice, soil types, and seed size.</a:t>
            </a:r>
          </a:p>
          <a:p>
            <a:r>
              <a:rPr lang="en-US" dirty="0" smtClean="0"/>
              <a:t>Drum for fertilizer application</a:t>
            </a:r>
          </a:p>
          <a:p>
            <a:endParaRPr lang="en-US" dirty="0"/>
          </a:p>
        </p:txBody>
      </p:sp>
      <p:pic>
        <p:nvPicPr>
          <p:cNvPr id="8194" name="Picture 2" descr="C:\Users\Owner\Documents\Ag Resource JJR\Growing Forest of Voices Paper\AIAEE 2012 Presentation\Indigenous Forages gathered from the fore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95800"/>
            <a:ext cx="3004608" cy="225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wner\Pictures\12-12-2013-Pics Backup\2013\6-8-2013 Myanmar Dissertation Study\DSC02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3055408" cy="229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590800" cy="320675"/>
          </a:xfrm>
        </p:spPr>
        <p:txBody>
          <a:bodyPr/>
          <a:lstStyle/>
          <a:p>
            <a:r>
              <a:rPr lang="en-US" dirty="0" smtClean="0"/>
              <a:t>joshuaringer@indigdev.com - Jan. 16,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382000" cy="289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Keys to </a:t>
            </a:r>
            <a:r>
              <a:rPr lang="en-US" sz="2400" dirty="0" smtClean="0"/>
              <a:t>effective </a:t>
            </a:r>
            <a:r>
              <a:rPr lang="en-US" sz="2400" dirty="0" smtClean="0"/>
              <a:t>development of innovation feedback loops:</a:t>
            </a:r>
          </a:p>
          <a:p>
            <a:r>
              <a:rPr lang="en-US" sz="2400" dirty="0" smtClean="0"/>
              <a:t>Be open to innovation from marginalized small-holder farmers.</a:t>
            </a:r>
          </a:p>
          <a:p>
            <a:r>
              <a:rPr lang="en-US" sz="2400" dirty="0" smtClean="0"/>
              <a:t>Encourage a learning mindset from all involved.</a:t>
            </a:r>
          </a:p>
          <a:p>
            <a:r>
              <a:rPr lang="en-US" sz="2400" dirty="0" smtClean="0"/>
              <a:t>Implement testing with farmer groups that face similar constraints of those the technology is intended to help.</a:t>
            </a:r>
          </a:p>
          <a:p>
            <a:r>
              <a:rPr lang="en-US" sz="2400" dirty="0" smtClean="0"/>
              <a:t>Build long-term relationships for effective innovation feedback loops.</a:t>
            </a:r>
          </a:p>
          <a:p>
            <a:r>
              <a:rPr lang="en-US" sz="2400" dirty="0" smtClean="0"/>
              <a:t>Small-holder farmer as a co-researcher.</a:t>
            </a:r>
            <a:endParaRPr lang="en-US" sz="2400" dirty="0"/>
          </a:p>
        </p:txBody>
      </p:sp>
      <p:pic>
        <p:nvPicPr>
          <p:cNvPr id="6" name="Picture 4" descr="G:\AA-LSO-MY Pics\2013-06-22 2013-6-21\2013-6-21 0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2892829" cy="216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4876800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would like assistance with your field testing and integration of the OSU-AGCO hand planter into small-holder corn production systems contact me at </a:t>
            </a:r>
            <a:r>
              <a:rPr lang="en-US" dirty="0" smtClean="0">
                <a:hlinkClick r:id="rId3"/>
              </a:rPr>
              <a:t>joshuaringer@indigdev.com</a:t>
            </a:r>
            <a:r>
              <a:rPr lang="en-US" dirty="0" smtClean="0"/>
              <a:t>   or find us on the web at </a:t>
            </a:r>
            <a:r>
              <a:rPr lang="en-US" dirty="0" smtClean="0">
                <a:hlinkClick r:id="rId4"/>
              </a:rPr>
              <a:t>www.indigdev.com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Testing Purpose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Test the usefulness of the hand planter in a farmer setting compared to local practice.</a:t>
            </a:r>
          </a:p>
          <a:p>
            <a:r>
              <a:rPr lang="en-US" dirty="0" smtClean="0"/>
              <a:t>Test the durability of the hand planter under field use.</a:t>
            </a:r>
          </a:p>
          <a:p>
            <a:r>
              <a:rPr lang="en-US" dirty="0" smtClean="0"/>
              <a:t>During hand planter use look for adaptations the farmers recommend.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7" y="1714500"/>
            <a:ext cx="43719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joshuaringer@indigdev.com - Jan. 16,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Field Testing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Memorandum of agreement with ARLDF – Thailand</a:t>
            </a:r>
          </a:p>
          <a:p>
            <a:r>
              <a:rPr lang="en-US" dirty="0" smtClean="0"/>
              <a:t>Plot template </a:t>
            </a:r>
          </a:p>
          <a:p>
            <a:r>
              <a:rPr lang="en-US" dirty="0" smtClean="0"/>
              <a:t>Video demonstration of Hand planter assembly &amp; use.</a:t>
            </a:r>
          </a:p>
          <a:p>
            <a:r>
              <a:rPr lang="en-US" dirty="0" smtClean="0"/>
              <a:t>Hand planter field test unit </a:t>
            </a:r>
          </a:p>
          <a:p>
            <a:r>
              <a:rPr lang="en-US" dirty="0" smtClean="0"/>
              <a:t>Stipend for farmer test plot implementation</a:t>
            </a:r>
            <a:endParaRPr lang="en-US" dirty="0"/>
          </a:p>
        </p:txBody>
      </p:sp>
      <p:pic>
        <p:nvPicPr>
          <p:cNvPr id="14338" name="Picture 2" descr="C:\Users\Owner\Pictures\12-12-2013-Pics Backup\2013\5-6-1-2013-Handplanter Testing\DSC011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joshuaringer@indigdev.com - Jan. 16,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Testing Location</a:t>
            </a:r>
            <a:br>
              <a:rPr lang="en-US" dirty="0" smtClean="0"/>
            </a:br>
            <a:r>
              <a:rPr lang="en-US" sz="1800" dirty="0" err="1" smtClean="0"/>
              <a:t>Doi</a:t>
            </a:r>
            <a:r>
              <a:rPr lang="en-US" sz="1800" dirty="0" smtClean="0"/>
              <a:t> </a:t>
            </a:r>
            <a:r>
              <a:rPr lang="en-US" sz="1800" dirty="0" err="1" smtClean="0"/>
              <a:t>luang</a:t>
            </a:r>
            <a:r>
              <a:rPr lang="en-US" sz="1800" dirty="0" smtClean="0"/>
              <a:t> District, Chiang </a:t>
            </a:r>
            <a:r>
              <a:rPr lang="en-US" sz="1800" dirty="0" err="1" smtClean="0"/>
              <a:t>Rai</a:t>
            </a:r>
            <a:r>
              <a:rPr lang="en-US" sz="1800" dirty="0" smtClean="0"/>
              <a:t> Province, Thailand  &amp; </a:t>
            </a:r>
            <a:r>
              <a:rPr lang="en-US" sz="1800" dirty="0" err="1" smtClean="0"/>
              <a:t>Lashio</a:t>
            </a:r>
            <a:r>
              <a:rPr lang="en-US" sz="1800" dirty="0" smtClean="0"/>
              <a:t>, Northern Shan State, Myanmar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87679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4-Point Star 3"/>
          <p:cNvSpPr/>
          <p:nvPr/>
        </p:nvSpPr>
        <p:spPr>
          <a:xfrm>
            <a:off x="3962400" y="2514600"/>
            <a:ext cx="304801" cy="457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4436091" y="3207224"/>
            <a:ext cx="271815" cy="457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joshuaringer@indigdev.com - Jan. 16,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1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63" y="1219201"/>
            <a:ext cx="7544938" cy="32765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Climate – </a:t>
            </a:r>
            <a:r>
              <a:rPr lang="en-US" dirty="0" smtClean="0"/>
              <a:t>1,733 </a:t>
            </a:r>
            <a:r>
              <a:rPr lang="en-US" dirty="0"/>
              <a:t>mm </a:t>
            </a:r>
            <a:r>
              <a:rPr lang="en-US" dirty="0" smtClean="0"/>
              <a:t>(68 inches) rainfall </a:t>
            </a:r>
            <a:r>
              <a:rPr lang="en-US" dirty="0"/>
              <a:t>from May through October</a:t>
            </a:r>
          </a:p>
          <a:p>
            <a:r>
              <a:rPr lang="en-US" dirty="0"/>
              <a:t>Elevation – </a:t>
            </a:r>
            <a:r>
              <a:rPr lang="en-US" dirty="0" smtClean="0"/>
              <a:t>550-600 </a:t>
            </a:r>
            <a:r>
              <a:rPr lang="en-US" dirty="0"/>
              <a:t>meters </a:t>
            </a:r>
            <a:r>
              <a:rPr lang="en-US" dirty="0" err="1"/>
              <a:t>asl</a:t>
            </a:r>
            <a:endParaRPr lang="en-US" dirty="0"/>
          </a:p>
          <a:p>
            <a:r>
              <a:rPr lang="en-US" dirty="0"/>
              <a:t>Soils – </a:t>
            </a:r>
            <a:r>
              <a:rPr lang="en-US" dirty="0" smtClean="0"/>
              <a:t>alluvial soils, near the floodplain of the Mekong River and some </a:t>
            </a:r>
            <a:r>
              <a:rPr lang="en-US" dirty="0" err="1" smtClean="0"/>
              <a:t>Ultisols</a:t>
            </a:r>
            <a:r>
              <a:rPr lang="en-US" dirty="0" smtClean="0"/>
              <a:t> on the hillsides. </a:t>
            </a:r>
          </a:p>
          <a:p>
            <a:r>
              <a:rPr lang="en-US" dirty="0" smtClean="0"/>
              <a:t>Soils described as clay loam.</a:t>
            </a:r>
          </a:p>
          <a:p>
            <a:r>
              <a:rPr lang="en-US" dirty="0" smtClean="0"/>
              <a:t>Plots were tilled with a hand tractor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711183" cy="21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joshuaringer@indigdev.com - Jan. 16,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 Building in an Innovation Feedback Loop</a:t>
            </a:r>
            <a:endParaRPr lang="en-US" sz="1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00" y="152400"/>
            <a:ext cx="4191000" cy="16764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Cooperating farmers were marginalized </a:t>
            </a:r>
            <a:r>
              <a:rPr lang="en-US" sz="2400" dirty="0"/>
              <a:t>f</a:t>
            </a:r>
            <a:r>
              <a:rPr lang="en-US" sz="2400" dirty="0" smtClean="0"/>
              <a:t>armers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Farmer plots were on rented land similar to other farmers around them.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8" name="Picture 4" descr="C:\Users\Owner\Documents\11-2-2013-JJR HPPav Backup\AA - Indig Development\OSU Hand planter\Mar-Aug 2013 Field Testing\New pictures from JA\JA with Farmer e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joshuaringer@indigdev.com - Jan. 16,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Corn Growers Farmer Interest Group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78" y="2771476"/>
            <a:ext cx="2725880" cy="19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773925"/>
            <a:ext cx="2836113" cy="199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658" y="775988"/>
            <a:ext cx="277036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658" y="4814887"/>
            <a:ext cx="2877904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4814888"/>
            <a:ext cx="2896726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joshuaringer@indigdev.com - Jan. 16,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Farmer use of the Hand Planter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US" sz="3400" dirty="0" smtClean="0"/>
              <a:t>Advantages</a:t>
            </a:r>
          </a:p>
          <a:p>
            <a:pPr lvl="1"/>
            <a:r>
              <a:rPr lang="en-US" sz="3400" dirty="0"/>
              <a:t>	</a:t>
            </a:r>
            <a:r>
              <a:rPr lang="en-US" sz="3400" dirty="0" smtClean="0"/>
              <a:t>ease of use</a:t>
            </a:r>
          </a:p>
          <a:p>
            <a:pPr lvl="1"/>
            <a:r>
              <a:rPr lang="en-US" sz="3400" dirty="0"/>
              <a:t>	</a:t>
            </a:r>
            <a:r>
              <a:rPr lang="en-US" sz="3400" dirty="0" smtClean="0"/>
              <a:t>faster then traditional method.</a:t>
            </a:r>
          </a:p>
          <a:p>
            <a:pPr marL="457200" lvl="1" indent="0">
              <a:buNone/>
            </a:pPr>
            <a:r>
              <a:rPr lang="en-US" sz="3400" dirty="0" smtClean="0"/>
              <a:t>Disadvantages</a:t>
            </a:r>
          </a:p>
          <a:p>
            <a:pPr lvl="1"/>
            <a:r>
              <a:rPr lang="en-US" sz="3400" dirty="0" smtClean="0"/>
              <a:t>Weak handle</a:t>
            </a:r>
          </a:p>
          <a:p>
            <a:pPr lvl="1"/>
            <a:r>
              <a:rPr lang="en-US" sz="3400" dirty="0" smtClean="0"/>
              <a:t>Easily clogged planter tip</a:t>
            </a:r>
          </a:p>
          <a:p>
            <a:pPr lvl="1"/>
            <a:r>
              <a:rPr lang="en-US" sz="3400" dirty="0" smtClean="0"/>
              <a:t>Seed not falling into the seed hole</a:t>
            </a:r>
            <a:endParaRPr lang="en-US" sz="3400" dirty="0"/>
          </a:p>
          <a:p>
            <a:pPr marL="457200" lvl="1" indent="0">
              <a:buNone/>
            </a:pPr>
            <a:r>
              <a:rPr lang="en-US" sz="3400" dirty="0" smtClean="0"/>
              <a:t>Recommendations</a:t>
            </a:r>
          </a:p>
          <a:p>
            <a:pPr lvl="1"/>
            <a:r>
              <a:rPr lang="en-US" sz="3400" dirty="0" smtClean="0"/>
              <a:t>Add back plate to tip</a:t>
            </a:r>
          </a:p>
          <a:p>
            <a:pPr lvl="1"/>
            <a:r>
              <a:rPr lang="en-US" sz="3400" dirty="0" smtClean="0"/>
              <a:t>Improved handle</a:t>
            </a:r>
            <a:endParaRPr lang="en-US" sz="3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41" y="4114800"/>
            <a:ext cx="32956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Owner\Documents\11-2-2013-JJR HPPav Backup\AA - Indig Development\OSU Hand planter\Mar-Aug 2013 Field Testing\New pictures from JA\Somchat planting co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297257"/>
            <a:ext cx="2895600" cy="365125"/>
          </a:xfrm>
        </p:spPr>
        <p:txBody>
          <a:bodyPr/>
          <a:lstStyle/>
          <a:p>
            <a:r>
              <a:rPr lang="en-US" smtClean="0"/>
              <a:t>joshuaringer@indigdev.com - Jan. 16,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1356</Words>
  <Application>Microsoft Office PowerPoint</Application>
  <PresentationFormat>On-screen Show (4:3)</PresentationFormat>
  <Paragraphs>290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Oklahoma State University – AGCO Hand planter 2013 Asia Testing Field Trials, Results, Benefits</vt:lpstr>
      <vt:lpstr>Background</vt:lpstr>
      <vt:lpstr>Field Testing Purpose</vt:lpstr>
      <vt:lpstr>Setting up Field Testing</vt:lpstr>
      <vt:lpstr>Testing Location Doi luang District, Chiang Rai Province, Thailand  &amp; Lashio, Northern Shan State, Myanmar</vt:lpstr>
      <vt:lpstr>Local Conditions</vt:lpstr>
      <vt:lpstr>Relationship Building in an Innovation Feedback Loop</vt:lpstr>
      <vt:lpstr>Corn Growers Farmer Interest Group </vt:lpstr>
      <vt:lpstr>Farmer use of the Hand Planter</vt:lpstr>
      <vt:lpstr>Farmer Interest Group worked together</vt:lpstr>
      <vt:lpstr>Farmer Practice</vt:lpstr>
      <vt:lpstr>Measurements conducted during test</vt:lpstr>
      <vt:lpstr>Data Gathering</vt:lpstr>
      <vt:lpstr>Working with farmers to innovate</vt:lpstr>
      <vt:lpstr>Indigenous technology put back in Hand Planter design</vt:lpstr>
      <vt:lpstr>Difficulties faced during Growing Season</vt:lpstr>
      <vt:lpstr>Farmer # 1: Harvest Data collection result: Date Planted: 6/8/13 Date Harvested: 10/5-6/13 Weigh each plot: Corn with shield and cobs.</vt:lpstr>
      <vt:lpstr>Harvesting</vt:lpstr>
      <vt:lpstr>Implications</vt:lpstr>
      <vt:lpstr>Next steps in Hand Planter Improvement </vt:lpstr>
      <vt:lpstr>Final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Small-holder farmer adaptation and innovation of livestock forage gardens to improve livelihoods in Thai Nguyen Province, northern Vietnam</dc:title>
  <dc:creator>Owner</dc:creator>
  <cp:lastModifiedBy>Owner</cp:lastModifiedBy>
  <cp:revision>86</cp:revision>
  <cp:lastPrinted>2014-01-16T02:06:18Z</cp:lastPrinted>
  <dcterms:created xsi:type="dcterms:W3CDTF">2006-08-16T00:00:00Z</dcterms:created>
  <dcterms:modified xsi:type="dcterms:W3CDTF">2014-01-16T02:19:21Z</dcterms:modified>
</cp:coreProperties>
</file>