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8" r:id="rId3"/>
    <p:sldId id="266" r:id="rId4"/>
    <p:sldId id="280" r:id="rId5"/>
    <p:sldId id="282" r:id="rId6"/>
    <p:sldId id="273" r:id="rId7"/>
    <p:sldId id="279" r:id="rId8"/>
    <p:sldId id="283" r:id="rId9"/>
    <p:sldId id="270" r:id="rId10"/>
    <p:sldId id="275" r:id="rId11"/>
    <p:sldId id="281" r:id="rId12"/>
    <p:sldId id="274" r:id="rId13"/>
    <p:sldId id="276" r:id="rId14"/>
    <p:sldId id="277" r:id="rId15"/>
    <p:sldId id="278" r:id="rId16"/>
    <p:sldId id="264" r:id="rId17"/>
    <p:sldId id="267" r:id="rId18"/>
    <p:sldId id="271" r:id="rId19"/>
    <p:sldId id="272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08" y="-1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861FE-4B4C-4186-B784-0386A48134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59D8C-0F94-4B01-9EAF-852AAFEB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67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kstate.edu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Oklahoma State University">
            <a:hlinkClick r:id="rId2" tooltip="&quot;Oklahoma State University&quot;"/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14" y="5867400"/>
            <a:ext cx="1065486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648D0CA8-58C4-4FC5-8A63-2A652A2AF17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77C218-20F7-4FF8-8AD5-482C4CEF0DE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indy.malayer@okstate.edu" TargetMode="External"/><Relationship Id="rId2" Type="http://schemas.openxmlformats.org/officeDocument/2006/relationships/hyperlink" Target="mailto:tdc@okstate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okstate.edu/" TargetMode="External"/><Relationship Id="rId4" Type="http://schemas.openxmlformats.org/officeDocument/2006/relationships/hyperlink" Target="http://www.tdc.okstate.ed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nue.okstate.edu/Hand_Planter/osu_hand_planter_workshop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digdev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gdev.com/" TargetMode="External"/><Relationship Id="rId2" Type="http://schemas.openxmlformats.org/officeDocument/2006/relationships/hyperlink" Target="http://nue.okstate.edu/Hand_Planter/osu_hand_planter_workshop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://nue.okstate.edu/Hand_Planter.ht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okstate.ed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7315200" cy="1602793"/>
          </a:xfrm>
        </p:spPr>
        <p:txBody>
          <a:bodyPr/>
          <a:lstStyle/>
          <a:p>
            <a:r>
              <a:rPr lang="en-US" dirty="0"/>
              <a:t>Spring 2014 TBDP Presentation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133600"/>
            <a:ext cx="7315200" cy="1144632"/>
          </a:xfrm>
        </p:spPr>
        <p:txBody>
          <a:bodyPr>
            <a:noAutofit/>
          </a:bodyPr>
          <a:lstStyle/>
          <a:p>
            <a:r>
              <a:rPr lang="en-US" sz="1600" dirty="0"/>
              <a:t>Dr. Steven Price</a:t>
            </a:r>
            <a:br>
              <a:rPr lang="en-US" sz="1600" dirty="0"/>
            </a:br>
            <a:r>
              <a:rPr lang="en-US" sz="1600" dirty="0" smtClean="0"/>
              <a:t>Chair, TBDP </a:t>
            </a:r>
            <a:r>
              <a:rPr lang="en-US" sz="1600" dirty="0"/>
              <a:t>Committee</a:t>
            </a:r>
            <a:br>
              <a:rPr lang="en-US" sz="1600" dirty="0"/>
            </a:br>
            <a:r>
              <a:rPr lang="en-US" sz="1600" dirty="0"/>
              <a:t>Technology and Business Development Program</a:t>
            </a:r>
            <a:br>
              <a:rPr lang="en-US" sz="1600" dirty="0"/>
            </a:br>
            <a:r>
              <a:rPr lang="en-US" sz="1600" dirty="0"/>
              <a:t>201 Cordell North</a:t>
            </a:r>
            <a:br>
              <a:rPr lang="en-US" sz="1600" dirty="0"/>
            </a:br>
            <a:r>
              <a:rPr lang="en-US" sz="1600" dirty="0"/>
              <a:t>Stillwater, OK </a:t>
            </a:r>
            <a:r>
              <a:rPr lang="en-US" sz="1600" dirty="0" smtClean="0"/>
              <a:t>74078 (405)-744-6930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u="sng" dirty="0">
                <a:hlinkClick r:id="rId2"/>
              </a:rPr>
              <a:t>tdc@okstate.edu</a:t>
            </a:r>
            <a:endParaRPr lang="en-US" sz="1600" dirty="0"/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Cindy </a:t>
            </a:r>
            <a:r>
              <a:rPr lang="en-US" sz="1600" dirty="0"/>
              <a:t>Malayer </a:t>
            </a:r>
            <a:r>
              <a:rPr lang="en-US" sz="1600" dirty="0" smtClean="0"/>
              <a:t>(405)-744-5361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u="sng" dirty="0">
                <a:hlinkClick r:id="rId3"/>
              </a:rPr>
              <a:t>cindy.malayer@okstate.edu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Angela Cross</a:t>
            </a:r>
          </a:p>
          <a:p>
            <a:r>
              <a:rPr lang="en-US" sz="1600" dirty="0" smtClean="0"/>
              <a:t>Technology </a:t>
            </a:r>
            <a:r>
              <a:rPr lang="en-US" sz="1600" dirty="0"/>
              <a:t>Development Center</a:t>
            </a:r>
          </a:p>
          <a:p>
            <a:r>
              <a:rPr lang="en-US" sz="1600" dirty="0"/>
              <a:t>Oklahoma State University</a:t>
            </a:r>
          </a:p>
          <a:p>
            <a:r>
              <a:rPr lang="en-US" sz="1600" dirty="0"/>
              <a:t>201 Cordell North</a:t>
            </a:r>
          </a:p>
          <a:p>
            <a:r>
              <a:rPr lang="en-US" sz="1600" dirty="0"/>
              <a:t>Stillwater, OK  </a:t>
            </a:r>
            <a:r>
              <a:rPr lang="en-US" sz="1600" dirty="0" smtClean="0"/>
              <a:t>74078 (405)-744-6930</a:t>
            </a:r>
            <a:endParaRPr lang="en-US" sz="1600" dirty="0"/>
          </a:p>
          <a:p>
            <a:r>
              <a:rPr lang="en-US" sz="1600" dirty="0">
                <a:hlinkClick r:id="rId4"/>
              </a:rPr>
              <a:t>www.tdc.okstate.edu</a:t>
            </a:r>
            <a:endParaRPr lang="en-US" sz="1600" dirty="0"/>
          </a:p>
          <a:p>
            <a:endParaRPr lang="en-US" sz="1600" b="1" dirty="0"/>
          </a:p>
        </p:txBody>
      </p:sp>
      <p:pic>
        <p:nvPicPr>
          <p:cNvPr id="4" name="Picture 3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14" y="5867400"/>
            <a:ext cx="1065486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88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534400" cy="3539527"/>
          </a:xfrm>
        </p:spPr>
        <p:txBody>
          <a:bodyPr>
            <a:no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8580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r>
              <a:rPr lang="en-US" b="0" u="none" dirty="0" smtClean="0"/>
              <a:t>OSU Hand Planter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0" u="none" dirty="0" smtClean="0"/>
              <a:t>works </a:t>
            </a:r>
            <a:r>
              <a:rPr lang="en-US" b="0" u="none" dirty="0"/>
              <a:t>well over a range of seed sizes (1200 to 2000 seeds/</a:t>
            </a:r>
            <a:r>
              <a:rPr lang="en-US" b="0" u="none" dirty="0" err="1"/>
              <a:t>lb</a:t>
            </a:r>
            <a:r>
              <a:rPr lang="en-US" b="0" u="none" dirty="0"/>
              <a:t>)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0" u="none" dirty="0"/>
              <a:t>80,000,000 ac’s of corn planted, weeded, hoed, and harvested by hand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0" u="none" dirty="0"/>
              <a:t>World area planted by hand = corn area in the USA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0" u="none" dirty="0"/>
              <a:t>average farm sizes are 2 ac’s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0" u="none" dirty="0"/>
              <a:t>NGO support, interaction, and ultimate subsidizing of this work is expected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0" u="none" dirty="0"/>
              <a:t>January 2014, conducted an international hand planter workshop whereby on-line-internet attendees included locations in Africa, Asia, Latin America, and the USA</a:t>
            </a:r>
            <a:br>
              <a:rPr lang="en-US" b="0" u="none" dirty="0"/>
            </a:br>
            <a:r>
              <a:rPr lang="en-US" b="0" u="none" dirty="0"/>
              <a:t> </a:t>
            </a:r>
          </a:p>
          <a:p>
            <a:r>
              <a:rPr lang="en-US" sz="1800" b="0" u="none" dirty="0">
                <a:hlinkClick r:id="rId2"/>
              </a:rPr>
              <a:t>http://</a:t>
            </a:r>
            <a:r>
              <a:rPr lang="en-US" sz="1800" b="0" u="none" dirty="0" smtClean="0">
                <a:hlinkClick r:id="rId2"/>
              </a:rPr>
              <a:t>nue.okstate.edu/Hand_Planter/osu_hand_planter_workshop.html</a:t>
            </a:r>
            <a:endParaRPr lang="en-US" sz="1800" b="0" u="none" dirty="0" smtClean="0"/>
          </a:p>
          <a:p>
            <a:endParaRPr lang="en-US" sz="1800" b="0" u="none" dirty="0"/>
          </a:p>
        </p:txBody>
      </p:sp>
    </p:spTree>
    <p:extLst>
      <p:ext uri="{BB962C8B-B14F-4D97-AF65-F5344CB8AC3E}">
        <p14:creationId xmlns:p14="http://schemas.microsoft.com/office/powerpoint/2010/main" val="3738270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ttp://nue.okstate.edu/Hand_Planter/Gansu%20-%20March%2029%20-%202008%2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40" y="2819400"/>
            <a:ext cx="2740660" cy="2055495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100" name="Picture 4" descr="http://nue.okstate.edu/Hand_Planter/Gansu%20-%20March%2029%20-%202008%2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95800"/>
            <a:ext cx="2438400" cy="1828800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nue.okstate.edu/Hand_Planter/planter3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6257"/>
            <a:ext cx="2336800" cy="1752600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nue.okstate.edu/Hand_Planter/planter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597343"/>
            <a:ext cx="1928813" cy="2571750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nue.okstate.edu/Hand_Planter/BARI%20&amp;%20BRRI%20-%20May%2028%202008%2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2215444" cy="2952750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nue.okstate.edu/Hand_Planter/IMG_09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2625091" cy="1968818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nue.okstate.edu/Hand_Planter/DSCN12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2603500" cy="1952625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3539527"/>
          </a:xfrm>
        </p:spPr>
        <p:txBody>
          <a:bodyPr>
            <a:noAutofit/>
          </a:bodyPr>
          <a:lstStyle/>
          <a:p>
            <a:r>
              <a:rPr lang="en-US" sz="3200" b="1" u="sng" dirty="0"/>
              <a:t/>
            </a:r>
            <a:br>
              <a:rPr lang="en-US" sz="3200" b="1" u="sng" dirty="0"/>
            </a:br>
            <a:r>
              <a:rPr lang="en-US" sz="3200" b="1" u="sng" dirty="0"/>
              <a:t>Title:</a:t>
            </a:r>
            <a:r>
              <a:rPr lang="en-US" sz="3200" dirty="0"/>
              <a:t>  </a:t>
            </a:r>
            <a:r>
              <a:rPr lang="en-US" sz="3200" b="1" dirty="0"/>
              <a:t>Refinement/Extension of the OSU </a:t>
            </a:r>
            <a:r>
              <a:rPr lang="en-US" sz="3200" b="1" dirty="0" err="1"/>
              <a:t>Singulating</a:t>
            </a:r>
            <a:r>
              <a:rPr lang="en-US" sz="3200" b="1" dirty="0"/>
              <a:t> Hand Planter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 smtClean="0"/>
          </a:p>
          <a:p>
            <a:r>
              <a:rPr lang="en-US" sz="2400" dirty="0" smtClean="0"/>
              <a:t>(</a:t>
            </a:r>
            <a:r>
              <a:rPr lang="en-US" sz="2400" dirty="0"/>
              <a:t>TBDP II, invention disclosed, need for “gap” funding)</a:t>
            </a:r>
          </a:p>
          <a:p>
            <a:endParaRPr lang="en-US" sz="2800" b="1" u="sng" dirty="0" smtClean="0"/>
          </a:p>
          <a:p>
            <a:endParaRPr lang="en-US" sz="2800" b="1" u="sng" dirty="0" smtClean="0"/>
          </a:p>
          <a:p>
            <a:r>
              <a:rPr lang="en-US" sz="2800" b="1" u="sng" dirty="0" smtClean="0"/>
              <a:t>Principal </a:t>
            </a:r>
            <a:r>
              <a:rPr lang="en-US" sz="2800" b="1" u="sng" dirty="0"/>
              <a:t>Investigators:</a:t>
            </a:r>
            <a:r>
              <a:rPr lang="en-US" sz="2800" u="sng" dirty="0"/>
              <a:t>  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dirty="0"/>
              <a:t>Randy </a:t>
            </a:r>
            <a:r>
              <a:rPr lang="en-US" dirty="0" smtClean="0"/>
              <a:t>Taylor, BAE randy.taylor@okstate.edu</a:t>
            </a:r>
            <a:br>
              <a:rPr lang="en-US" dirty="0" smtClean="0"/>
            </a:br>
            <a:r>
              <a:rPr lang="en-US" dirty="0" smtClean="0"/>
              <a:t>Bill Raun,  PASS bill.raun@okstate.edu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Joshua </a:t>
            </a:r>
            <a:r>
              <a:rPr lang="en-US" dirty="0"/>
              <a:t>Ringer</a:t>
            </a:r>
            <a:br>
              <a:rPr lang="en-US" dirty="0"/>
            </a:br>
            <a:r>
              <a:rPr lang="en-US" dirty="0" err="1"/>
              <a:t>Indigdev</a:t>
            </a:r>
            <a:r>
              <a:rPr lang="en-US" dirty="0"/>
              <a:t> LLC (</a:t>
            </a:r>
            <a:r>
              <a:rPr lang="en-US" u="sng" dirty="0">
                <a:hlinkClick r:id="rId2"/>
              </a:rPr>
              <a:t>www.indigdev.com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601 S. Washington PMB 234</a:t>
            </a:r>
            <a:br>
              <a:rPr lang="en-US" dirty="0"/>
            </a:br>
            <a:r>
              <a:rPr lang="en-US" dirty="0"/>
              <a:t>Stillwater, OK 74074</a:t>
            </a:r>
            <a:br>
              <a:rPr lang="en-US" dirty="0"/>
            </a:br>
            <a:r>
              <a:rPr lang="en-US" dirty="0" smtClean="0"/>
              <a:t>joshuaringer@indigdev.org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99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610600" cy="389348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2"/>
              </a:rPr>
              <a:t>http://nue.okstate.edu/Hand_Planter/osu_hand_planter_workshop.html</a:t>
            </a:r>
            <a:r>
              <a:rPr lang="en-US" dirty="0"/>
              <a:t>) .  </a:t>
            </a:r>
            <a:r>
              <a:rPr lang="en-US" dirty="0" smtClean="0"/>
              <a:t>Heightened </a:t>
            </a:r>
            <a:r>
              <a:rPr lang="en-US" dirty="0"/>
              <a:t>level of </a:t>
            </a:r>
            <a:r>
              <a:rPr lang="en-US" dirty="0" smtClean="0"/>
              <a:t>demand,  now need </a:t>
            </a:r>
            <a:r>
              <a:rPr lang="en-US" dirty="0"/>
              <a:t>commercial plan.  </a:t>
            </a:r>
            <a:r>
              <a:rPr lang="en-US" dirty="0" smtClean="0"/>
              <a:t>OSU </a:t>
            </a:r>
            <a:r>
              <a:rPr lang="en-US" dirty="0"/>
              <a:t>hand planter </a:t>
            </a:r>
            <a:r>
              <a:rPr lang="en-US" dirty="0" smtClean="0"/>
              <a:t>close to being on </a:t>
            </a:r>
            <a:r>
              <a:rPr lang="en-US" dirty="0"/>
              <a:t>a world </a:t>
            </a:r>
            <a:r>
              <a:rPr lang="en-US" dirty="0" smtClean="0"/>
              <a:t>stage</a:t>
            </a:r>
            <a:endParaRPr lang="en-US" dirty="0"/>
          </a:p>
          <a:p>
            <a:r>
              <a:rPr lang="en-US" dirty="0"/>
              <a:t>OSU Invention Record and Report Form:  </a:t>
            </a:r>
            <a:br>
              <a:rPr lang="en-US" dirty="0"/>
            </a:br>
            <a:r>
              <a:rPr lang="en-US" dirty="0"/>
              <a:t>IRR submitted, </a:t>
            </a:r>
            <a:r>
              <a:rPr lang="en-US" dirty="0" err="1"/>
              <a:t>Singulating</a:t>
            </a:r>
            <a:r>
              <a:rPr lang="en-US" dirty="0"/>
              <a:t> Hand Planter # 2013-001</a:t>
            </a:r>
          </a:p>
          <a:p>
            <a:r>
              <a:rPr lang="en-US" dirty="0"/>
              <a:t>Plan for </a:t>
            </a:r>
            <a:r>
              <a:rPr lang="en-US" dirty="0" smtClean="0"/>
              <a:t>commercialization, patent </a:t>
            </a:r>
            <a:r>
              <a:rPr lang="en-US" dirty="0"/>
              <a:t>currently being sought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Actual </a:t>
            </a:r>
            <a:r>
              <a:rPr lang="en-US" dirty="0"/>
              <a:t>interest:  </a:t>
            </a:r>
            <a:r>
              <a:rPr lang="en-US" dirty="0" err="1"/>
              <a:t>Indigdev</a:t>
            </a:r>
            <a:r>
              <a:rPr lang="en-US" dirty="0"/>
              <a:t> LLC (</a:t>
            </a:r>
            <a:r>
              <a:rPr lang="en-US" dirty="0">
                <a:hlinkClick r:id="rId3"/>
              </a:rPr>
              <a:t>www.indigdev.com</a:t>
            </a:r>
            <a:r>
              <a:rPr lang="en-US" dirty="0"/>
              <a:t>, 601 S. Washington PMB 234, Stillwater, OK 74074) has tentatively committed to license and market </a:t>
            </a:r>
            <a:r>
              <a:rPr lang="en-US" dirty="0" smtClean="0"/>
              <a:t>OSU hand planters.  Local</a:t>
            </a:r>
            <a:r>
              <a:rPr lang="en-US" dirty="0"/>
              <a:t>, Oklahoma owned company that presently employs several OSU graduates.  </a:t>
            </a:r>
          </a:p>
          <a:p>
            <a:r>
              <a:rPr lang="en-US" dirty="0"/>
              <a:t>Long-term impact for Oklahoma:  </a:t>
            </a:r>
            <a:r>
              <a:rPr lang="en-US" dirty="0" smtClean="0"/>
              <a:t>OSU </a:t>
            </a:r>
            <a:r>
              <a:rPr lang="en-US" dirty="0"/>
              <a:t>hand planter </a:t>
            </a:r>
            <a:r>
              <a:rPr lang="en-US" dirty="0" smtClean="0"/>
              <a:t>can be adapted </a:t>
            </a:r>
            <a:r>
              <a:rPr lang="en-US" dirty="0"/>
              <a:t>to </a:t>
            </a:r>
            <a:r>
              <a:rPr lang="en-US" dirty="0" smtClean="0"/>
              <a:t>any </a:t>
            </a:r>
            <a:r>
              <a:rPr lang="en-US" dirty="0"/>
              <a:t>seed </a:t>
            </a:r>
            <a:r>
              <a:rPr lang="en-US" dirty="0" smtClean="0"/>
              <a:t>that would be planted </a:t>
            </a:r>
            <a:r>
              <a:rPr lang="en-US" dirty="0"/>
              <a:t>by hand.  </a:t>
            </a:r>
            <a:r>
              <a:rPr lang="en-US" dirty="0" smtClean="0"/>
              <a:t>Alternative </a:t>
            </a:r>
            <a:r>
              <a:rPr lang="en-US" dirty="0"/>
              <a:t>drums for fertilizer </a:t>
            </a:r>
            <a:r>
              <a:rPr lang="en-US" dirty="0" smtClean="0"/>
              <a:t>application</a:t>
            </a:r>
          </a:p>
          <a:p>
            <a:r>
              <a:rPr lang="en-US" dirty="0" smtClean="0"/>
              <a:t>Has </a:t>
            </a:r>
            <a:r>
              <a:rPr lang="en-US" dirty="0"/>
              <a:t>a broad market </a:t>
            </a:r>
            <a:r>
              <a:rPr lang="en-US" dirty="0" smtClean="0"/>
              <a:t>in addition to developing world corn, with </a:t>
            </a:r>
            <a:r>
              <a:rPr lang="en-US" dirty="0"/>
              <a:t>homeowners for gardens, and food plots for those in the wildlife industry.  </a:t>
            </a:r>
            <a:endParaRPr lang="en-US" dirty="0" smtClean="0"/>
          </a:p>
          <a:p>
            <a:r>
              <a:rPr lang="en-US" dirty="0" smtClean="0"/>
              <a:t>Reciprocating </a:t>
            </a:r>
            <a:r>
              <a:rPr lang="en-US" dirty="0"/>
              <a:t>drum design </a:t>
            </a:r>
            <a:r>
              <a:rPr lang="en-US" dirty="0" smtClean="0"/>
              <a:t>includes </a:t>
            </a:r>
            <a:r>
              <a:rPr lang="en-US" dirty="0"/>
              <a:t>vested IP interests that belong to </a:t>
            </a:r>
            <a:r>
              <a:rPr lang="en-US" dirty="0" smtClean="0"/>
              <a:t>OSU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729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8305800" cy="457200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tabLst>
                <a:tab pos="2511425" algn="l"/>
              </a:tabLst>
            </a:pPr>
            <a:r>
              <a:rPr lang="en-US" b="1" u="sng" dirty="0"/>
              <a:t>Project </a:t>
            </a:r>
            <a:r>
              <a:rPr lang="en-US" b="1" u="sng" dirty="0" smtClean="0"/>
              <a:t>timeline </a:t>
            </a:r>
            <a:endParaRPr lang="en-US" dirty="0"/>
          </a:p>
          <a:p>
            <a:r>
              <a:rPr lang="en-US" dirty="0"/>
              <a:t> </a:t>
            </a:r>
          </a:p>
          <a:p>
            <a:pPr defTabSz="1030288">
              <a:tabLst>
                <a:tab pos="2573338" algn="l"/>
              </a:tabLst>
            </a:pPr>
            <a:r>
              <a:rPr lang="en-US" u="sng" dirty="0"/>
              <a:t>Date, </a:t>
            </a:r>
            <a:r>
              <a:rPr lang="en-US" u="sng" dirty="0" smtClean="0"/>
              <a:t>2014</a:t>
            </a:r>
            <a:r>
              <a:rPr lang="en-US" u="sng" dirty="0"/>
              <a:t>	Activity</a:t>
            </a:r>
            <a:endParaRPr lang="en-US" dirty="0"/>
          </a:p>
          <a:p>
            <a:pPr defTabSz="1030288">
              <a:tabLst>
                <a:tab pos="2573338" algn="l"/>
              </a:tabLst>
            </a:pPr>
            <a:r>
              <a:rPr lang="en-US" dirty="0"/>
              <a:t>March 	Completion of </a:t>
            </a:r>
            <a:r>
              <a:rPr lang="en-US" dirty="0" smtClean="0"/>
              <a:t>P-II </a:t>
            </a:r>
            <a:r>
              <a:rPr lang="en-US" dirty="0"/>
              <a:t>design </a:t>
            </a:r>
          </a:p>
          <a:p>
            <a:pPr defTabSz="1030288">
              <a:tabLst>
                <a:tab pos="2573338" algn="l"/>
              </a:tabLst>
            </a:pPr>
            <a:r>
              <a:rPr lang="en-US" dirty="0"/>
              <a:t>April	Production and </a:t>
            </a:r>
            <a:r>
              <a:rPr lang="en-US" dirty="0" smtClean="0"/>
              <a:t>testing</a:t>
            </a:r>
            <a:endParaRPr lang="en-US" dirty="0"/>
          </a:p>
          <a:p>
            <a:pPr defTabSz="1030288">
              <a:tabLst>
                <a:tab pos="2573338" algn="l"/>
              </a:tabLst>
            </a:pPr>
            <a:r>
              <a:rPr lang="en-US" dirty="0"/>
              <a:t>May-August	Prototype testing in Oklahoma, El Salvador, Thailand</a:t>
            </a:r>
          </a:p>
          <a:p>
            <a:pPr defTabSz="1030288">
              <a:tabLst>
                <a:tab pos="2573338" algn="l"/>
              </a:tabLst>
            </a:pPr>
            <a:r>
              <a:rPr lang="en-US" dirty="0"/>
              <a:t>	     Field trials (planting all the way through harvest)</a:t>
            </a:r>
          </a:p>
          <a:p>
            <a:pPr defTabSz="1030288">
              <a:tabLst>
                <a:tab pos="2573338" algn="l"/>
              </a:tabLst>
            </a:pPr>
            <a:r>
              <a:rPr lang="en-US" dirty="0" smtClean="0"/>
              <a:t>Sep - October</a:t>
            </a:r>
            <a:r>
              <a:rPr lang="en-US" dirty="0"/>
              <a:t>	Data analysis, re-design, </a:t>
            </a:r>
            <a:r>
              <a:rPr lang="en-US" dirty="0" smtClean="0"/>
              <a:t>P-III </a:t>
            </a:r>
            <a:r>
              <a:rPr lang="en-US" dirty="0"/>
              <a:t>construct</a:t>
            </a:r>
          </a:p>
          <a:p>
            <a:pPr defTabSz="1030288">
              <a:tabLst>
                <a:tab pos="2573338" algn="l"/>
              </a:tabLst>
            </a:pPr>
            <a:r>
              <a:rPr lang="en-US" dirty="0" smtClean="0"/>
              <a:t>Nov - December</a:t>
            </a:r>
            <a:r>
              <a:rPr lang="en-US" dirty="0"/>
              <a:t>	Production scale hand planter released</a:t>
            </a:r>
          </a:p>
          <a:p>
            <a:pPr defTabSz="1030288">
              <a:tabLst>
                <a:tab pos="2573338" algn="l"/>
              </a:tabLst>
            </a:pPr>
            <a:r>
              <a:rPr lang="en-US" dirty="0" smtClean="0"/>
              <a:t>January 2015</a:t>
            </a:r>
            <a:r>
              <a:rPr lang="en-US" dirty="0"/>
              <a:t>	Final annual report submitted to </a:t>
            </a:r>
            <a:r>
              <a:rPr lang="en-US" dirty="0" smtClean="0"/>
              <a:t>TBDP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48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539527"/>
          </a:xfrm>
        </p:spPr>
        <p:txBody>
          <a:bodyPr>
            <a:normAutofit/>
          </a:bodyPr>
          <a:lstStyle/>
          <a:p>
            <a:pPr>
              <a:tabLst>
                <a:tab pos="5033963" algn="l"/>
                <a:tab pos="7367588" algn="r"/>
              </a:tabLst>
            </a:pPr>
            <a:r>
              <a:rPr lang="en-US" dirty="0"/>
              <a:t>Proposed budget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smtClean="0"/>
              <a:t>n</a:t>
            </a:r>
            <a:r>
              <a:rPr lang="en-US" dirty="0"/>
              <a:t>	Cost</a:t>
            </a:r>
            <a:br>
              <a:rPr lang="en-US" dirty="0"/>
            </a:br>
            <a:r>
              <a:rPr lang="en-US" dirty="0"/>
              <a:t>Local construction of </a:t>
            </a:r>
            <a:r>
              <a:rPr lang="en-US" dirty="0" smtClean="0"/>
              <a:t>P-II OSU </a:t>
            </a:r>
            <a:r>
              <a:rPr lang="en-US" dirty="0"/>
              <a:t>planters	</a:t>
            </a:r>
            <a:r>
              <a:rPr lang="en-US" dirty="0" smtClean="0"/>
              <a:t>20 </a:t>
            </a:r>
            <a:r>
              <a:rPr lang="en-US" dirty="0"/>
              <a:t>($500 </a:t>
            </a:r>
            <a:r>
              <a:rPr lang="en-US" dirty="0" err="1"/>
              <a:t>ea</a:t>
            </a:r>
            <a:r>
              <a:rPr lang="en-US" dirty="0" smtClean="0"/>
              <a:t>)	$</a:t>
            </a:r>
            <a:r>
              <a:rPr lang="en-US" dirty="0"/>
              <a:t>10,000</a:t>
            </a:r>
            <a:br>
              <a:rPr lang="en-US" dirty="0"/>
            </a:br>
            <a:r>
              <a:rPr lang="en-US" dirty="0"/>
              <a:t>By-site support for planter </a:t>
            </a:r>
            <a:r>
              <a:rPr lang="en-US" dirty="0" smtClean="0"/>
              <a:t>evaluation	20 </a:t>
            </a:r>
            <a:r>
              <a:rPr lang="en-US" dirty="0"/>
              <a:t>($400 </a:t>
            </a:r>
            <a:r>
              <a:rPr lang="en-US" dirty="0" err="1"/>
              <a:t>ea</a:t>
            </a:r>
            <a:r>
              <a:rPr lang="en-US" dirty="0"/>
              <a:t>)	$8,000</a:t>
            </a:r>
            <a:br>
              <a:rPr lang="en-US" dirty="0"/>
            </a:br>
            <a:r>
              <a:rPr lang="en-US" dirty="0"/>
              <a:t>   (includes gas money, misc. expenses)</a:t>
            </a:r>
            <a:br>
              <a:rPr lang="en-US" dirty="0"/>
            </a:br>
            <a:r>
              <a:rPr lang="en-US" dirty="0"/>
              <a:t>Data analysis and re-design	1	$3,000</a:t>
            </a:r>
            <a:br>
              <a:rPr lang="en-US" dirty="0"/>
            </a:br>
            <a:r>
              <a:rPr lang="en-US" dirty="0" smtClean="0"/>
              <a:t>P-III </a:t>
            </a:r>
            <a:r>
              <a:rPr lang="en-US" dirty="0"/>
              <a:t>design, manufacture and testing	1	$5,000 </a:t>
            </a:r>
            <a:br>
              <a:rPr lang="en-US" dirty="0"/>
            </a:br>
            <a:r>
              <a:rPr lang="en-US" dirty="0"/>
              <a:t>Initial manufacturing injection molding 	20 ($250 </a:t>
            </a:r>
            <a:r>
              <a:rPr lang="en-US" dirty="0" err="1"/>
              <a:t>ea</a:t>
            </a:r>
            <a:r>
              <a:rPr lang="en-US" dirty="0"/>
              <a:t>)	$5,000</a:t>
            </a:r>
            <a:br>
              <a:rPr lang="en-US" dirty="0"/>
            </a:br>
            <a:r>
              <a:rPr lang="en-US" dirty="0"/>
              <a:t>Project Reporting	1	$</a:t>
            </a:r>
            <a:r>
              <a:rPr lang="en-US" dirty="0" smtClean="0"/>
              <a:t>500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Total 		$31,500</a:t>
            </a:r>
          </a:p>
          <a:p>
            <a:pPr>
              <a:tabLst>
                <a:tab pos="6969125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690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5638800" cy="552401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19400" y="610183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http://nue.okstate.edu/Hand_Planter.htm</a:t>
            </a:r>
          </a:p>
        </p:txBody>
      </p:sp>
    </p:spTree>
    <p:extLst>
      <p:ext uri="{BB962C8B-B14F-4D97-AF65-F5344CB8AC3E}">
        <p14:creationId xmlns:p14="http://schemas.microsoft.com/office/powerpoint/2010/main" val="23713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Pictures\Hand_Planter\IMG_0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8"/>
            <a:ext cx="8775595" cy="655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6096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http://nue.okstate.edu/Hand_Planter.htm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http://nue.okstate.edu/Hand_Planter/agco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67400"/>
            <a:ext cx="1905000" cy="619125"/>
          </a:xfrm>
          <a:prstGeom prst="rect">
            <a:avLst/>
          </a:prstGeom>
          <a:noFill/>
          <a:ln w="190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sa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48350"/>
            <a:ext cx="1085850" cy="638175"/>
          </a:xfrm>
          <a:prstGeom prst="rect">
            <a:avLst/>
          </a:prstGeom>
          <a:noFill/>
          <a:ln w="190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74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http://www.nue.okstate.edu/Hand_Planter/IMG_1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98061"/>
            <a:ext cx="8311187" cy="6355139"/>
          </a:xfrm>
          <a:prstGeom prst="rect">
            <a:avLst/>
          </a:prstGeom>
          <a:noFill/>
          <a:ln>
            <a:solidFill>
              <a:srgbClr val="FF99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44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://nue.okstate.edu/Hand_Planter/IMG_0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28315"/>
            <a:ext cx="8102600" cy="640108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715000"/>
            <a:ext cx="1219200" cy="7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5800" y="304800"/>
            <a:ext cx="716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Dr. Randy Taylor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Dr. </a:t>
            </a:r>
            <a:r>
              <a:rPr lang="en-US" sz="2800" b="1" dirty="0" err="1" smtClean="0">
                <a:solidFill>
                  <a:schemeClr val="bg1"/>
                </a:solidFill>
              </a:rPr>
              <a:t>Nyle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Wollenhaupt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1,000,000 cycles, no failures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1 hectare, 100,000 seeds/ha, 10 years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5257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Regional Trials: El Salvador, Honduras, Thailand, Colombia, Uganda, Zambia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427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6858000" y="5943600"/>
            <a:ext cx="1800225" cy="669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Oklahoma State University">
            <a:hlinkClick r:id="rId4" tooltip="&quot;Oklahoma State University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3600"/>
            <a:ext cx="1065486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nue.okstate.edu/Hand_Planter/IMG_0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467600" cy="5577653"/>
          </a:xfrm>
          <a:prstGeom prst="rect">
            <a:avLst/>
          </a:prstGeom>
          <a:noFill/>
          <a:ln w="190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7400" y="48768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Questions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0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122253"/>
            <a:ext cx="7315200" cy="1154097"/>
          </a:xfrm>
        </p:spPr>
        <p:txBody>
          <a:bodyPr/>
          <a:lstStyle/>
          <a:p>
            <a:r>
              <a:rPr lang="en-US" dirty="0" err="1" smtClean="0"/>
              <a:t>Singulation</a:t>
            </a:r>
            <a:r>
              <a:rPr lang="en-US" dirty="0" smtClean="0"/>
              <a:t> Design</a:t>
            </a:r>
            <a:endParaRPr lang="en-US" dirty="0"/>
          </a:p>
        </p:txBody>
      </p:sp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76350"/>
            <a:ext cx="60962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1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1128"/>
            <a:ext cx="7315200" cy="741872"/>
          </a:xfrm>
        </p:spPr>
        <p:txBody>
          <a:bodyPr/>
          <a:lstStyle/>
          <a:p>
            <a:r>
              <a:rPr lang="en-US" dirty="0" smtClean="0"/>
              <a:t>Reciprocating Drum Action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3" t="12930" r="13706" b="2902"/>
          <a:stretch/>
        </p:blipFill>
        <p:spPr bwMode="auto">
          <a:xfrm>
            <a:off x="228600" y="1447800"/>
            <a:ext cx="2819400" cy="255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t="14252" r="2879" b="4000"/>
          <a:stretch/>
        </p:blipFill>
        <p:spPr bwMode="auto">
          <a:xfrm>
            <a:off x="3275383" y="2663826"/>
            <a:ext cx="2593233" cy="175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13019" r="10588" b="5770"/>
          <a:stretch/>
        </p:blipFill>
        <p:spPr bwMode="auto">
          <a:xfrm>
            <a:off x="6250961" y="2866603"/>
            <a:ext cx="2620895" cy="216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191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Drum position when planter is relaxed.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5383" y="1219200"/>
            <a:ext cx="2593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Drum rotates with the cavity moving back into the seed hopper as the spring is compressed.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50961" y="1371600"/>
            <a:ext cx="2620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 is fully compressed and the singulation drum cavity is exposed to seed in the hopper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5029200"/>
            <a:ext cx="5290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the force on the spring is released, the singulation drum rotates back to the initial ‘relaxed’ position and the seed is dropped.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6010870"/>
            <a:ext cx="8338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Koller</a:t>
            </a:r>
            <a:r>
              <a:rPr lang="en-US" b="1" dirty="0" smtClean="0">
                <a:solidFill>
                  <a:schemeClr val="tx2"/>
                </a:solidFill>
              </a:rPr>
              <a:t>, A. Adrian, William R. Raun, and Randal K. Taylor. 2012. </a:t>
            </a:r>
            <a:r>
              <a:rPr lang="en-US" b="1" dirty="0" err="1" smtClean="0">
                <a:solidFill>
                  <a:schemeClr val="tx2"/>
                </a:solidFill>
              </a:rPr>
              <a:t>Singulating</a:t>
            </a:r>
            <a:r>
              <a:rPr lang="en-US" b="1" dirty="0" smtClean="0">
                <a:solidFill>
                  <a:schemeClr val="tx2"/>
                </a:solidFill>
              </a:rPr>
              <a:t> hand planter and fertilizer applicator.  Serial No. 61/799,338. Disclosure, July 26, 2012.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68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3251200" cy="2438400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  <a:headEnd/>
            <a:tailEnd/>
          </a:ln>
          <a:effectLst/>
        </p:spPr>
      </p:pic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5410200" y="3200400"/>
            <a:ext cx="2590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1,000,000 cycles</a:t>
            </a:r>
          </a:p>
          <a:p>
            <a:r>
              <a:rPr lang="en-US">
                <a:latin typeface="Calibri" pitchFamily="34" charset="0"/>
              </a:rPr>
              <a:t>0.29g/seed</a:t>
            </a:r>
          </a:p>
          <a:p>
            <a:r>
              <a:rPr lang="en-US">
                <a:latin typeface="Calibri" pitchFamily="34" charset="0"/>
              </a:rPr>
              <a:t>60,000 seeds/ha</a:t>
            </a:r>
          </a:p>
          <a:p>
            <a:r>
              <a:rPr lang="en-US">
                <a:latin typeface="Calibri" pitchFamily="34" charset="0"/>
              </a:rPr>
              <a:t>3443 seeds/kg</a:t>
            </a:r>
          </a:p>
          <a:p>
            <a:r>
              <a:rPr lang="en-US">
                <a:latin typeface="Calibri" pitchFamily="34" charset="0"/>
              </a:rPr>
              <a:t>1.0 kg hopper </a:t>
            </a:r>
          </a:p>
          <a:p>
            <a:r>
              <a:rPr lang="en-US">
                <a:latin typeface="Calibri" pitchFamily="34" charset="0"/>
              </a:rPr>
              <a:t>17 times refill</a:t>
            </a:r>
          </a:p>
        </p:txBody>
      </p:sp>
      <p:pic>
        <p:nvPicPr>
          <p:cNvPr id="4098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5600" y="2141538"/>
            <a:ext cx="6096000" cy="4552950"/>
          </a:xfrm>
          <a:prstGeom prst="rect">
            <a:avLst/>
          </a:prstGeom>
          <a:noFill/>
          <a:ln w="19050">
            <a:solidFill>
              <a:srgbClr val="FF99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533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seed size (2653-4344 seeds/kg)</a:t>
            </a:r>
            <a:br>
              <a:rPr lang="en-US" dirty="0" smtClean="0"/>
            </a:br>
            <a:r>
              <a:rPr lang="en-US" dirty="0" smtClean="0"/>
              <a:t>seed type, shape</a:t>
            </a:r>
          </a:p>
          <a:p>
            <a:r>
              <a:rPr lang="en-US" dirty="0" smtClean="0"/>
              <a:t>fertilizer </a:t>
            </a:r>
            <a:endParaRPr lang="en-US" dirty="0"/>
          </a:p>
        </p:txBody>
      </p:sp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990600" y="62484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http://nue.okstate.edu/Hand_Planter.htm</a:t>
            </a:r>
          </a:p>
        </p:txBody>
      </p:sp>
    </p:spTree>
    <p:extLst>
      <p:ext uri="{BB962C8B-B14F-4D97-AF65-F5344CB8AC3E}">
        <p14:creationId xmlns:p14="http://schemas.microsoft.com/office/powerpoint/2010/main" val="18989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876800" cy="36576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3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Hand_Planter\IMG_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3471804" cy="4648200"/>
          </a:xfrm>
          <a:prstGeom prst="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Hand_Planter\hp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1488613" cy="6191573"/>
          </a:xfrm>
          <a:prstGeom prst="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Hand_Planter\drums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90748"/>
            <a:ext cx="2365811" cy="5019676"/>
          </a:xfrm>
          <a:prstGeom prst="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431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600200" y="1524000"/>
            <a:ext cx="76200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T</a:t>
            </a:r>
            <a:r>
              <a:rPr lang="en-US" sz="2000" b="1" u="sng" dirty="0" smtClean="0"/>
              <a:t>echnology </a:t>
            </a:r>
            <a:r>
              <a:rPr lang="en-US" sz="2000" b="1" u="sng" dirty="0"/>
              <a:t>to be </a:t>
            </a:r>
            <a:r>
              <a:rPr lang="en-US" sz="2000" b="1" u="sng" dirty="0" smtClean="0"/>
              <a:t>commercialized (OSU Hand Planter)</a:t>
            </a:r>
            <a:endParaRPr lang="en-US" sz="2000" dirty="0" smtClean="0"/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/>
              <a:t>Remove chemically treated seed from the hands of producers</a:t>
            </a: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/>
              <a:t>Decrease soil erosion via improved plant spacing </a:t>
            </a: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/>
              <a:t>Accommodate mid-season application of urea-N </a:t>
            </a: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/>
              <a:t>Place urea below the surface reducing NH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losses </a:t>
            </a: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/>
              <a:t>Increase corn production and NUE</a:t>
            </a:r>
          </a:p>
          <a:p>
            <a:pPr>
              <a:buClr>
                <a:schemeClr val="accent2"/>
              </a:buClr>
            </a:pPr>
            <a:endParaRPr lang="en-US" sz="2000" dirty="0" smtClean="0"/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endParaRPr lang="en-US" sz="2000" dirty="0" smtClean="0"/>
          </a:p>
          <a:p>
            <a:pPr>
              <a:buClr>
                <a:schemeClr val="accent2"/>
              </a:buClr>
            </a:pP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1143000" cy="539461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809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6301</TotalTime>
  <Words>341</Words>
  <Application>Microsoft Office PowerPoint</Application>
  <PresentationFormat>On-screen Show (4:3)</PresentationFormat>
  <Paragraphs>75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Perspective</vt:lpstr>
      <vt:lpstr>Spring 2014 TBDP Presentation </vt:lpstr>
      <vt:lpstr>PowerPoint Presentation</vt:lpstr>
      <vt:lpstr>PowerPoint Presentation</vt:lpstr>
      <vt:lpstr>Singulation Design</vt:lpstr>
      <vt:lpstr>Reciprocating Drum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http://nue.okstate.edu/Hand_Planter.htm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2014 TBDP Presentation</dc:title>
  <dc:creator>Raun, Bill</dc:creator>
  <cp:lastModifiedBy>Raun, Bill</cp:lastModifiedBy>
  <cp:revision>30</cp:revision>
  <dcterms:created xsi:type="dcterms:W3CDTF">2014-04-19T13:25:03Z</dcterms:created>
  <dcterms:modified xsi:type="dcterms:W3CDTF">2014-05-08T18:57:20Z</dcterms:modified>
</cp:coreProperties>
</file>