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70" r:id="rId13"/>
    <p:sldId id="271" r:id="rId14"/>
    <p:sldId id="273" r:id="rId15"/>
    <p:sldId id="267" r:id="rId16"/>
    <p:sldId id="27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8246" autoAdjust="0"/>
  </p:normalViewPr>
  <p:slideViewPr>
    <p:cSldViewPr>
      <p:cViewPr>
        <p:scale>
          <a:sx n="75" d="100"/>
          <a:sy n="75" d="100"/>
        </p:scale>
        <p:origin x="-552" y="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Grain Yield, 2011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0.16m EFAW</c:v>
          </c:tx>
          <c:xVal>
            <c:numRef>
              <c:f>'2011'!$B$4:$B$6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'2011'!$E$4:$E$6</c:f>
              <c:numCache>
                <c:formatCode>0</c:formatCode>
                <c:ptCount val="3"/>
                <c:pt idx="0">
                  <c:v>3172.7083299999999</c:v>
                </c:pt>
                <c:pt idx="1">
                  <c:v>2663.2083299999999</c:v>
                </c:pt>
                <c:pt idx="2">
                  <c:v>2775.6666700000001</c:v>
                </c:pt>
              </c:numCache>
            </c:numRef>
          </c:yVal>
          <c:smooth val="0"/>
        </c:ser>
        <c:ser>
          <c:idx val="1"/>
          <c:order val="1"/>
          <c:tx>
            <c:v>0.32m EFAW</c:v>
          </c:tx>
          <c:xVal>
            <c:numRef>
              <c:f>'2011'!$B$7:$B$9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'2011'!$E$7:$E$9</c:f>
              <c:numCache>
                <c:formatCode>0</c:formatCode>
                <c:ptCount val="3"/>
                <c:pt idx="0">
                  <c:v>2000</c:v>
                </c:pt>
                <c:pt idx="1">
                  <c:v>2980.3333299999999</c:v>
                </c:pt>
                <c:pt idx="2">
                  <c:v>2364</c:v>
                </c:pt>
              </c:numCache>
            </c:numRef>
          </c:yVal>
          <c:smooth val="0"/>
        </c:ser>
        <c:ser>
          <c:idx val="2"/>
          <c:order val="2"/>
          <c:tx>
            <c:v>0.48m EFAW</c:v>
          </c:tx>
          <c:xVal>
            <c:numRef>
              <c:f>'2011'!$B$10:$B$12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'2011'!$E$10:$E$12</c:f>
              <c:numCache>
                <c:formatCode>0</c:formatCode>
                <c:ptCount val="3"/>
                <c:pt idx="0">
                  <c:v>1877</c:v>
                </c:pt>
                <c:pt idx="1">
                  <c:v>2510.3333299999999</c:v>
                </c:pt>
                <c:pt idx="2">
                  <c:v>2496</c:v>
                </c:pt>
              </c:numCache>
            </c:numRef>
          </c:yVal>
          <c:smooth val="0"/>
        </c:ser>
        <c:ser>
          <c:idx val="3"/>
          <c:order val="3"/>
          <c:tx>
            <c:v>0.16m LCB</c:v>
          </c:tx>
          <c:spPr>
            <a:ln>
              <a:prstDash val="sysDash"/>
            </a:ln>
          </c:spPr>
          <c:xVal>
            <c:numRef>
              <c:f>'2011'!$B$22:$B$24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'2011'!$E$22:$E$24</c:f>
              <c:numCache>
                <c:formatCode>0</c:formatCode>
                <c:ptCount val="3"/>
                <c:pt idx="0">
                  <c:v>1010.66667</c:v>
                </c:pt>
                <c:pt idx="1">
                  <c:v>1341.3333299999999</c:v>
                </c:pt>
                <c:pt idx="2">
                  <c:v>1348.3333299999999</c:v>
                </c:pt>
              </c:numCache>
            </c:numRef>
          </c:yVal>
          <c:smooth val="0"/>
        </c:ser>
        <c:ser>
          <c:idx val="4"/>
          <c:order val="4"/>
          <c:tx>
            <c:v>0.32m LCB</c:v>
          </c:tx>
          <c:spPr>
            <a:ln>
              <a:prstDash val="sysDash"/>
            </a:ln>
          </c:spPr>
          <c:xVal>
            <c:numRef>
              <c:f>'2011'!$B$25:$B$27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'2011'!$E$25:$E$27</c:f>
              <c:numCache>
                <c:formatCode>0</c:formatCode>
                <c:ptCount val="3"/>
                <c:pt idx="0">
                  <c:v>600</c:v>
                </c:pt>
                <c:pt idx="1">
                  <c:v>1381.6666700000001</c:v>
                </c:pt>
                <c:pt idx="2">
                  <c:v>1234.3333299999999</c:v>
                </c:pt>
              </c:numCache>
            </c:numRef>
          </c:yVal>
          <c:smooth val="0"/>
        </c:ser>
        <c:ser>
          <c:idx val="5"/>
          <c:order val="5"/>
          <c:tx>
            <c:v>0.48m LCB</c:v>
          </c:tx>
          <c:spPr>
            <a:ln>
              <a:prstDash val="sysDash"/>
            </a:ln>
          </c:spPr>
          <c:xVal>
            <c:numRef>
              <c:f>'2011'!$B$28:$B$30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'2011'!$E$28:$E$30</c:f>
              <c:numCache>
                <c:formatCode>0</c:formatCode>
                <c:ptCount val="3"/>
                <c:pt idx="0">
                  <c:v>333.66667000000001</c:v>
                </c:pt>
                <c:pt idx="1">
                  <c:v>807.66666999999995</c:v>
                </c:pt>
                <c:pt idx="2">
                  <c:v>852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275264"/>
        <c:axId val="117297920"/>
      </c:scatterChart>
      <c:valAx>
        <c:axId val="117275264"/>
        <c:scaling>
          <c:orientation val="minMax"/>
          <c:max val="3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Seeds per hill</a:t>
                </a:r>
                <a:r>
                  <a:rPr lang="en-US" baseline="30000"/>
                  <a:t>-1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7297920"/>
        <c:crosses val="autoZero"/>
        <c:crossBetween val="midCat"/>
        <c:majorUnit val="1"/>
      </c:valAx>
      <c:valAx>
        <c:axId val="1172979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Grain Yield, kg ha</a:t>
                </a:r>
                <a:r>
                  <a:rPr lang="en-US" baseline="30000"/>
                  <a:t>-1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172752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Grain Yield, 2012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183573928258968"/>
          <c:y val="0.19943314377369495"/>
          <c:w val="0.53766382327209095"/>
          <c:h val="0.59104512977544477"/>
        </c:manualLayout>
      </c:layout>
      <c:scatterChart>
        <c:scatterStyle val="lineMarker"/>
        <c:varyColors val="0"/>
        <c:ser>
          <c:idx val="0"/>
          <c:order val="0"/>
          <c:tx>
            <c:v>0.16m EFAW</c:v>
          </c:tx>
          <c:xVal>
            <c:numRef>
              <c:f>'2012'!$B$17:$B$19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'2012'!$E$17:$E$19</c:f>
              <c:numCache>
                <c:formatCode>0</c:formatCode>
                <c:ptCount val="3"/>
                <c:pt idx="0">
                  <c:v>11064</c:v>
                </c:pt>
                <c:pt idx="1">
                  <c:v>9967.0733</c:v>
                </c:pt>
                <c:pt idx="2">
                  <c:v>9600.8066999999992</c:v>
                </c:pt>
              </c:numCache>
            </c:numRef>
          </c:yVal>
          <c:smooth val="0"/>
        </c:ser>
        <c:ser>
          <c:idx val="1"/>
          <c:order val="1"/>
          <c:tx>
            <c:v>0.32m EFAW</c:v>
          </c:tx>
          <c:xVal>
            <c:numRef>
              <c:f>'2012'!$B$20:$B$22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'2012'!$E$20:$E$22</c:f>
              <c:numCache>
                <c:formatCode>0</c:formatCode>
                <c:ptCount val="3"/>
                <c:pt idx="0">
                  <c:v>6802.6432999999997</c:v>
                </c:pt>
                <c:pt idx="1">
                  <c:v>10583.1767</c:v>
                </c:pt>
                <c:pt idx="2">
                  <c:v>11264.9367</c:v>
                </c:pt>
              </c:numCache>
            </c:numRef>
          </c:yVal>
          <c:smooth val="0"/>
        </c:ser>
        <c:ser>
          <c:idx val="2"/>
          <c:order val="2"/>
          <c:tx>
            <c:v>0.48m EFAW</c:v>
          </c:tx>
          <c:xVal>
            <c:numRef>
              <c:f>'2012'!$B$23:$B$25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'2012'!$E$23:$E$25</c:f>
              <c:numCache>
                <c:formatCode>0</c:formatCode>
                <c:ptCount val="3"/>
                <c:pt idx="0">
                  <c:v>6509.89</c:v>
                </c:pt>
                <c:pt idx="1">
                  <c:v>7423.7866999999997</c:v>
                </c:pt>
                <c:pt idx="2">
                  <c:v>11681.18</c:v>
                </c:pt>
              </c:numCache>
            </c:numRef>
          </c:yVal>
          <c:smooth val="0"/>
        </c:ser>
        <c:ser>
          <c:idx val="3"/>
          <c:order val="3"/>
          <c:tx>
            <c:v>0.16m LCB</c:v>
          </c:tx>
          <c:spPr>
            <a:ln>
              <a:prstDash val="sysDash"/>
            </a:ln>
          </c:spPr>
          <c:xVal>
            <c:numRef>
              <c:f>'2012'!$B$4:$B$6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'2012'!$E$4:$E$6</c:f>
              <c:numCache>
                <c:formatCode>0</c:formatCode>
                <c:ptCount val="3"/>
                <c:pt idx="0">
                  <c:v>2366.1763299999998</c:v>
                </c:pt>
                <c:pt idx="1">
                  <c:v>3880.4933299999998</c:v>
                </c:pt>
                <c:pt idx="2">
                  <c:v>4185.1813300000003</c:v>
                </c:pt>
              </c:numCache>
            </c:numRef>
          </c:yVal>
          <c:smooth val="0"/>
        </c:ser>
        <c:ser>
          <c:idx val="4"/>
          <c:order val="4"/>
          <c:tx>
            <c:v>0.32m LCB</c:v>
          </c:tx>
          <c:spPr>
            <a:ln>
              <a:prstDash val="sysDash"/>
            </a:ln>
          </c:spPr>
          <c:xVal>
            <c:numRef>
              <c:f>'2012'!$B$7:$B$9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'2012'!$E$7:$E$9</c:f>
              <c:numCache>
                <c:formatCode>0</c:formatCode>
                <c:ptCount val="3"/>
                <c:pt idx="0">
                  <c:v>2554.6933300000001</c:v>
                </c:pt>
                <c:pt idx="1">
                  <c:v>1515.9713300000001</c:v>
                </c:pt>
                <c:pt idx="2">
                  <c:v>2445.5913300000002</c:v>
                </c:pt>
              </c:numCache>
            </c:numRef>
          </c:yVal>
          <c:smooth val="0"/>
        </c:ser>
        <c:ser>
          <c:idx val="5"/>
          <c:order val="5"/>
          <c:tx>
            <c:v>0.48m LCB</c:v>
          </c:tx>
          <c:spPr>
            <a:ln>
              <a:prstDash val="sysDash"/>
            </a:ln>
          </c:spPr>
          <c:xVal>
            <c:numRef>
              <c:f>'2012'!$B$10:$B$12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'2012'!$E$10:$E$12</c:f>
              <c:numCache>
                <c:formatCode>0</c:formatCode>
                <c:ptCount val="3"/>
                <c:pt idx="0">
                  <c:v>1859.32133</c:v>
                </c:pt>
                <c:pt idx="1">
                  <c:v>3760.5833299999999</c:v>
                </c:pt>
                <c:pt idx="2">
                  <c:v>2036.3866700000001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871360"/>
        <c:axId val="119881728"/>
      </c:scatterChart>
      <c:valAx>
        <c:axId val="119871360"/>
        <c:scaling>
          <c:orientation val="minMax"/>
          <c:max val="3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Seeds per hill</a:t>
                </a:r>
                <a:r>
                  <a:rPr lang="en-US" baseline="30000"/>
                  <a:t>-1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9881728"/>
        <c:crosses val="autoZero"/>
        <c:crossBetween val="midCat"/>
        <c:majorUnit val="1"/>
      </c:valAx>
      <c:valAx>
        <c:axId val="1198817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Grain Yield, kg ha</a:t>
                </a:r>
                <a:r>
                  <a:rPr lang="en-US" baseline="30000"/>
                  <a:t>-1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198713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IPAR, 2011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IPAR LCB</c:v>
          </c:tx>
          <c:invertIfNegative val="0"/>
          <c:dPt>
            <c:idx val="0"/>
            <c:invertIfNegative val="0"/>
            <c:bubble3D val="0"/>
            <c:spPr>
              <a:solidFill>
                <a:srgbClr val="B32C16"/>
              </a:solidFill>
            </c:spPr>
          </c:dPt>
          <c:dPt>
            <c:idx val="4"/>
            <c:invertIfNegative val="0"/>
            <c:bubble3D val="0"/>
            <c:spPr>
              <a:solidFill>
                <a:srgbClr val="B32C16"/>
              </a:solidFill>
            </c:spPr>
          </c:dPt>
          <c:dPt>
            <c:idx val="8"/>
            <c:invertIfNegative val="0"/>
            <c:bubble3D val="0"/>
            <c:spPr>
              <a:solidFill>
                <a:srgbClr val="B32C16"/>
              </a:solidFill>
            </c:spPr>
          </c:dPt>
          <c:val>
            <c:numRef>
              <c:f>'2011'!$D$22:$D$31</c:f>
              <c:numCache>
                <c:formatCode>0.0</c:formatCode>
                <c:ptCount val="10"/>
                <c:pt idx="0">
                  <c:v>79.099999999999994</c:v>
                </c:pt>
                <c:pt idx="1">
                  <c:v>94</c:v>
                </c:pt>
                <c:pt idx="2">
                  <c:v>91.5</c:v>
                </c:pt>
                <c:pt idx="3">
                  <c:v>71.400000000000006</c:v>
                </c:pt>
                <c:pt idx="4">
                  <c:v>73.7</c:v>
                </c:pt>
                <c:pt idx="5">
                  <c:v>87.1</c:v>
                </c:pt>
                <c:pt idx="6">
                  <c:v>62.3</c:v>
                </c:pt>
                <c:pt idx="7">
                  <c:v>80.7</c:v>
                </c:pt>
                <c:pt idx="8">
                  <c:v>76.2</c:v>
                </c:pt>
                <c:pt idx="9">
                  <c:v>90.8</c:v>
                </c:pt>
              </c:numCache>
            </c:numRef>
          </c:val>
        </c:ser>
        <c:ser>
          <c:idx val="0"/>
          <c:order val="1"/>
          <c:tx>
            <c:v>IPAR EFAW</c:v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</c:spPr>
          </c:dPt>
          <c:val>
            <c:numRef>
              <c:f>'2011'!$D$4:$D$13</c:f>
              <c:numCache>
                <c:formatCode>0.0</c:formatCode>
                <c:ptCount val="10"/>
                <c:pt idx="0">
                  <c:v>57.1</c:v>
                </c:pt>
                <c:pt idx="1">
                  <c:v>67.900000000000006</c:v>
                </c:pt>
                <c:pt idx="2">
                  <c:v>60.5</c:v>
                </c:pt>
                <c:pt idx="3">
                  <c:v>50.7</c:v>
                </c:pt>
                <c:pt idx="4">
                  <c:v>65</c:v>
                </c:pt>
                <c:pt idx="5">
                  <c:v>57.5</c:v>
                </c:pt>
                <c:pt idx="6">
                  <c:v>60.8</c:v>
                </c:pt>
                <c:pt idx="7">
                  <c:v>62.5</c:v>
                </c:pt>
                <c:pt idx="8">
                  <c:v>69.5</c:v>
                </c:pt>
                <c:pt idx="9">
                  <c:v>67.8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52896"/>
        <c:axId val="119954816"/>
      </c:barChart>
      <c:catAx>
        <c:axId val="119952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19954816"/>
        <c:crosses val="autoZero"/>
        <c:auto val="1"/>
        <c:lblAlgn val="ctr"/>
        <c:lblOffset val="100"/>
        <c:noMultiLvlLbl val="0"/>
      </c:catAx>
      <c:valAx>
        <c:axId val="1199548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IPAR, %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19952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IPAR, 2012</a:t>
            </a:r>
          </a:p>
        </c:rich>
      </c:tx>
      <c:layout>
        <c:manualLayout>
          <c:xMode val="edge"/>
          <c:yMode val="edge"/>
          <c:x val="0.38634711286089241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IPAR LCB</c:v>
          </c:tx>
          <c:invertIfNegative val="0"/>
          <c:dPt>
            <c:idx val="0"/>
            <c:invertIfNegative val="0"/>
            <c:bubble3D val="0"/>
            <c:spPr>
              <a:solidFill>
                <a:srgbClr val="B32C16"/>
              </a:solidFill>
            </c:spPr>
          </c:dPt>
          <c:dPt>
            <c:idx val="4"/>
            <c:invertIfNegative val="0"/>
            <c:bubble3D val="0"/>
            <c:spPr>
              <a:solidFill>
                <a:srgbClr val="B32C16"/>
              </a:solidFill>
            </c:spPr>
          </c:dPt>
          <c:dPt>
            <c:idx val="8"/>
            <c:invertIfNegative val="0"/>
            <c:bubble3D val="0"/>
            <c:spPr>
              <a:solidFill>
                <a:srgbClr val="B32C16"/>
              </a:solidFill>
            </c:spPr>
          </c:dPt>
          <c:val>
            <c:numRef>
              <c:f>'2012'!$D$4:$D$13</c:f>
              <c:numCache>
                <c:formatCode>0.0</c:formatCode>
                <c:ptCount val="10"/>
                <c:pt idx="0">
                  <c:v>25.4</c:v>
                </c:pt>
                <c:pt idx="1">
                  <c:v>25.2</c:v>
                </c:pt>
                <c:pt idx="2">
                  <c:v>37</c:v>
                </c:pt>
                <c:pt idx="3">
                  <c:v>28.3</c:v>
                </c:pt>
                <c:pt idx="4">
                  <c:v>20.399999999999999</c:v>
                </c:pt>
                <c:pt idx="5">
                  <c:v>31.4</c:v>
                </c:pt>
                <c:pt idx="6">
                  <c:v>24.4</c:v>
                </c:pt>
                <c:pt idx="7">
                  <c:v>19.8</c:v>
                </c:pt>
                <c:pt idx="8">
                  <c:v>19.7</c:v>
                </c:pt>
                <c:pt idx="9">
                  <c:v>26.3</c:v>
                </c:pt>
              </c:numCache>
            </c:numRef>
          </c:val>
        </c:ser>
        <c:ser>
          <c:idx val="0"/>
          <c:order val="1"/>
          <c:tx>
            <c:v>IPAR EFAW</c:v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</c:spPr>
          </c:dPt>
          <c:val>
            <c:numRef>
              <c:f>'2012'!$D$17:$D$26</c:f>
              <c:numCache>
                <c:formatCode>0.0</c:formatCode>
                <c:ptCount val="10"/>
                <c:pt idx="0">
                  <c:v>50</c:v>
                </c:pt>
                <c:pt idx="1">
                  <c:v>53.7</c:v>
                </c:pt>
                <c:pt idx="2">
                  <c:v>68.099999999999994</c:v>
                </c:pt>
                <c:pt idx="3">
                  <c:v>33.700000000000003</c:v>
                </c:pt>
                <c:pt idx="4">
                  <c:v>53.3</c:v>
                </c:pt>
                <c:pt idx="5">
                  <c:v>49.1</c:v>
                </c:pt>
                <c:pt idx="6">
                  <c:v>29.6</c:v>
                </c:pt>
                <c:pt idx="7">
                  <c:v>40.200000000000003</c:v>
                </c:pt>
                <c:pt idx="8">
                  <c:v>45.9</c:v>
                </c:pt>
                <c:pt idx="9">
                  <c:v>60.8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25088"/>
        <c:axId val="120027008"/>
      </c:barChart>
      <c:catAx>
        <c:axId val="12002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0027008"/>
        <c:crosses val="autoZero"/>
        <c:auto val="1"/>
        <c:lblAlgn val="ctr"/>
        <c:lblOffset val="100"/>
        <c:noMultiLvlLbl val="0"/>
      </c:catAx>
      <c:valAx>
        <c:axId val="1200270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IPAR, %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2002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zh-CN"/>
              <a:t>2011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183573928258968"/>
          <c:y val="0.19480351414406533"/>
          <c:w val="0.7648239282589675"/>
          <c:h val="0.5771562408865558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7.7465660542432202E-2"/>
                  <c:y val="-0.36745990084572761"/>
                </c:manualLayout>
              </c:layout>
              <c:numFmt formatCode="General" sourceLinked="0"/>
            </c:trendlineLbl>
          </c:trendline>
          <c:xVal>
            <c:numRef>
              <c:f>'2011'!$E$39:$E$58</c:f>
              <c:numCache>
                <c:formatCode>0.0</c:formatCode>
                <c:ptCount val="20"/>
                <c:pt idx="0">
                  <c:v>57.1</c:v>
                </c:pt>
                <c:pt idx="1">
                  <c:v>67.900000000000006</c:v>
                </c:pt>
                <c:pt idx="2">
                  <c:v>60.5</c:v>
                </c:pt>
                <c:pt idx="3">
                  <c:v>50.7</c:v>
                </c:pt>
                <c:pt idx="4">
                  <c:v>65</c:v>
                </c:pt>
                <c:pt idx="5">
                  <c:v>57.5</c:v>
                </c:pt>
                <c:pt idx="6">
                  <c:v>60.8</c:v>
                </c:pt>
                <c:pt idx="7">
                  <c:v>62.5</c:v>
                </c:pt>
                <c:pt idx="8">
                  <c:v>69.5</c:v>
                </c:pt>
                <c:pt idx="9">
                  <c:v>67.8</c:v>
                </c:pt>
                <c:pt idx="10">
                  <c:v>79.099999999999994</c:v>
                </c:pt>
                <c:pt idx="11">
                  <c:v>94</c:v>
                </c:pt>
                <c:pt idx="12">
                  <c:v>91.5</c:v>
                </c:pt>
                <c:pt idx="13">
                  <c:v>71.400000000000006</c:v>
                </c:pt>
                <c:pt idx="14">
                  <c:v>73.7</c:v>
                </c:pt>
                <c:pt idx="15">
                  <c:v>87.1</c:v>
                </c:pt>
                <c:pt idx="16">
                  <c:v>62.3</c:v>
                </c:pt>
                <c:pt idx="17">
                  <c:v>80.7</c:v>
                </c:pt>
                <c:pt idx="18">
                  <c:v>76.2</c:v>
                </c:pt>
                <c:pt idx="19">
                  <c:v>90.8</c:v>
                </c:pt>
              </c:numCache>
            </c:numRef>
          </c:xVal>
          <c:yVal>
            <c:numRef>
              <c:f>'2011'!$F$39:$F$58</c:f>
              <c:numCache>
                <c:formatCode>0</c:formatCode>
                <c:ptCount val="20"/>
                <c:pt idx="0">
                  <c:v>3172.7083299999999</c:v>
                </c:pt>
                <c:pt idx="1">
                  <c:v>2663.2083299999999</c:v>
                </c:pt>
                <c:pt idx="2">
                  <c:v>2775.6666700000001</c:v>
                </c:pt>
                <c:pt idx="3">
                  <c:v>2000</c:v>
                </c:pt>
                <c:pt idx="4">
                  <c:v>2980.3333299999999</c:v>
                </c:pt>
                <c:pt idx="5">
                  <c:v>2364</c:v>
                </c:pt>
                <c:pt idx="6">
                  <c:v>1877</c:v>
                </c:pt>
                <c:pt idx="7">
                  <c:v>2510.3333299999999</c:v>
                </c:pt>
                <c:pt idx="8">
                  <c:v>2496</c:v>
                </c:pt>
                <c:pt idx="9">
                  <c:v>2548.3333299999999</c:v>
                </c:pt>
                <c:pt idx="10">
                  <c:v>1010.66667</c:v>
                </c:pt>
                <c:pt idx="11">
                  <c:v>1341.3333299999999</c:v>
                </c:pt>
                <c:pt idx="12">
                  <c:v>1348.3333299999999</c:v>
                </c:pt>
                <c:pt idx="13">
                  <c:v>600</c:v>
                </c:pt>
                <c:pt idx="14">
                  <c:v>1381.6666700000001</c:v>
                </c:pt>
                <c:pt idx="15">
                  <c:v>1234.3333299999999</c:v>
                </c:pt>
                <c:pt idx="16">
                  <c:v>333.66667000000001</c:v>
                </c:pt>
                <c:pt idx="17">
                  <c:v>807.66666999999995</c:v>
                </c:pt>
                <c:pt idx="18">
                  <c:v>852</c:v>
                </c:pt>
                <c:pt idx="19">
                  <c:v>1294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226944"/>
        <c:axId val="120228864"/>
      </c:scatterChart>
      <c:valAx>
        <c:axId val="120226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IPAR, %</a:t>
                </a:r>
                <a:endParaRPr lang="en-US"/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20228864"/>
        <c:crosses val="autoZero"/>
        <c:crossBetween val="midCat"/>
      </c:valAx>
      <c:valAx>
        <c:axId val="120228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Grain Yield, kg ha</a:t>
                </a:r>
                <a:r>
                  <a:rPr lang="en-US" baseline="30000"/>
                  <a:t>-1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2022694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zh-CN"/>
              <a:t>2012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4.6876202974628169E-2"/>
                  <c:y val="-0.10221092155147274"/>
                </c:manualLayout>
              </c:layout>
              <c:numFmt formatCode="General" sourceLinked="0"/>
            </c:trendlineLbl>
          </c:trendline>
          <c:xVal>
            <c:numRef>
              <c:f>'2012'!$D$17:$D$36</c:f>
              <c:numCache>
                <c:formatCode>0.0</c:formatCode>
                <c:ptCount val="20"/>
                <c:pt idx="0">
                  <c:v>50</c:v>
                </c:pt>
                <c:pt idx="1">
                  <c:v>53.7</c:v>
                </c:pt>
                <c:pt idx="2">
                  <c:v>68.099999999999994</c:v>
                </c:pt>
                <c:pt idx="3">
                  <c:v>33.700000000000003</c:v>
                </c:pt>
                <c:pt idx="4">
                  <c:v>53.3</c:v>
                </c:pt>
                <c:pt idx="5">
                  <c:v>49.1</c:v>
                </c:pt>
                <c:pt idx="6">
                  <c:v>29.6</c:v>
                </c:pt>
                <c:pt idx="7">
                  <c:v>40.200000000000003</c:v>
                </c:pt>
                <c:pt idx="8">
                  <c:v>45.9</c:v>
                </c:pt>
                <c:pt idx="9">
                  <c:v>60.8</c:v>
                </c:pt>
                <c:pt idx="10" formatCode="General">
                  <c:v>25.4</c:v>
                </c:pt>
                <c:pt idx="11" formatCode="General">
                  <c:v>25.2</c:v>
                </c:pt>
                <c:pt idx="12" formatCode="General">
                  <c:v>37</c:v>
                </c:pt>
                <c:pt idx="13" formatCode="General">
                  <c:v>28.3</c:v>
                </c:pt>
                <c:pt idx="14" formatCode="General">
                  <c:v>20.399999999999999</c:v>
                </c:pt>
                <c:pt idx="15" formatCode="General">
                  <c:v>31.4</c:v>
                </c:pt>
                <c:pt idx="16" formatCode="General">
                  <c:v>24.4</c:v>
                </c:pt>
                <c:pt idx="17" formatCode="General">
                  <c:v>19.8</c:v>
                </c:pt>
                <c:pt idx="18" formatCode="General">
                  <c:v>19.7</c:v>
                </c:pt>
                <c:pt idx="19" formatCode="General">
                  <c:v>26.3</c:v>
                </c:pt>
              </c:numCache>
            </c:numRef>
          </c:xVal>
          <c:yVal>
            <c:numRef>
              <c:f>'2012'!$E$17:$E$36</c:f>
              <c:numCache>
                <c:formatCode>0</c:formatCode>
                <c:ptCount val="20"/>
                <c:pt idx="0">
                  <c:v>11064</c:v>
                </c:pt>
                <c:pt idx="1">
                  <c:v>9967.0733</c:v>
                </c:pt>
                <c:pt idx="2">
                  <c:v>9600.8066999999992</c:v>
                </c:pt>
                <c:pt idx="3">
                  <c:v>6802.6432999999997</c:v>
                </c:pt>
                <c:pt idx="4">
                  <c:v>10583.1767</c:v>
                </c:pt>
                <c:pt idx="5">
                  <c:v>11264.9367</c:v>
                </c:pt>
                <c:pt idx="6">
                  <c:v>6509.89</c:v>
                </c:pt>
                <c:pt idx="7">
                  <c:v>7423.7866999999997</c:v>
                </c:pt>
                <c:pt idx="8">
                  <c:v>11681.18</c:v>
                </c:pt>
                <c:pt idx="9">
                  <c:v>10167.886699999999</c:v>
                </c:pt>
                <c:pt idx="10">
                  <c:v>2366.1763299999998</c:v>
                </c:pt>
                <c:pt idx="11">
                  <c:v>3880.4933299999998</c:v>
                </c:pt>
                <c:pt idx="12">
                  <c:v>4185.1813300000003</c:v>
                </c:pt>
                <c:pt idx="13">
                  <c:v>2554.6933300000001</c:v>
                </c:pt>
                <c:pt idx="14">
                  <c:v>1515.9713300000001</c:v>
                </c:pt>
                <c:pt idx="15">
                  <c:v>2445.5913300000002</c:v>
                </c:pt>
                <c:pt idx="16">
                  <c:v>1859.32133</c:v>
                </c:pt>
                <c:pt idx="17">
                  <c:v>3760.5833299999999</c:v>
                </c:pt>
                <c:pt idx="18">
                  <c:v>2036.3866700000001</c:v>
                </c:pt>
                <c:pt idx="19">
                  <c:v>3632.39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426496"/>
        <c:axId val="120428416"/>
      </c:scatterChart>
      <c:valAx>
        <c:axId val="120426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IPAR, %</a:t>
                </a: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20428416"/>
        <c:crosses val="autoZero"/>
        <c:crossBetween val="midCat"/>
      </c:valAx>
      <c:valAx>
        <c:axId val="1204284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Grain Yield, kg ha</a:t>
                </a:r>
                <a:r>
                  <a:rPr lang="en-US" baseline="30000"/>
                  <a:t>-1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2042649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Year 2011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46501916729008"/>
          <c:y val="0.19134860870904097"/>
          <c:w val="0.697126439479268"/>
          <c:h val="0.47401428988043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'2012'!$B$25</c:f>
              <c:strCache>
                <c:ptCount val="1"/>
                <c:pt idx="0">
                  <c:v>LCB (Rainfall)</c:v>
                </c:pt>
              </c:strCache>
            </c:strRef>
          </c:tx>
          <c:invertIfNegative val="0"/>
          <c:cat>
            <c:strRef>
              <c:f>'2012'!$A$26:$A$30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'2012'!$B$26:$B$30</c:f>
              <c:numCache>
                <c:formatCode>General</c:formatCode>
                <c:ptCount val="5"/>
                <c:pt idx="0">
                  <c:v>4.3433999999999999</c:v>
                </c:pt>
                <c:pt idx="1">
                  <c:v>11.506200000000002</c:v>
                </c:pt>
                <c:pt idx="2">
                  <c:v>7.3406000000000002</c:v>
                </c:pt>
                <c:pt idx="3">
                  <c:v>0.60960000000000003</c:v>
                </c:pt>
                <c:pt idx="4">
                  <c:v>1.6002000000000001</c:v>
                </c:pt>
              </c:numCache>
            </c:numRef>
          </c:val>
        </c:ser>
        <c:ser>
          <c:idx val="1"/>
          <c:order val="1"/>
          <c:tx>
            <c:strRef>
              <c:f>'2012'!$C$25</c:f>
              <c:strCache>
                <c:ptCount val="1"/>
                <c:pt idx="0">
                  <c:v>Stillwater (Rainfall)</c:v>
                </c:pt>
              </c:strCache>
            </c:strRef>
          </c:tx>
          <c:invertIfNegative val="0"/>
          <c:cat>
            <c:strRef>
              <c:f>'2012'!$A$26:$A$30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'2012'!$C$26:$C$30</c:f>
              <c:numCache>
                <c:formatCode>General</c:formatCode>
                <c:ptCount val="5"/>
                <c:pt idx="0">
                  <c:v>5.0292000000000003</c:v>
                </c:pt>
                <c:pt idx="1">
                  <c:v>9.9314</c:v>
                </c:pt>
                <c:pt idx="2">
                  <c:v>4.3433999999999999</c:v>
                </c:pt>
                <c:pt idx="3">
                  <c:v>1.8542000000000001</c:v>
                </c:pt>
                <c:pt idx="4">
                  <c:v>2.0574000000000003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94944"/>
        <c:axId val="108996864"/>
      </c:barChart>
      <c:lineChart>
        <c:grouping val="standard"/>
        <c:varyColors val="0"/>
        <c:ser>
          <c:idx val="2"/>
          <c:order val="2"/>
          <c:tx>
            <c:strRef>
              <c:f>'2012'!$D$25</c:f>
              <c:strCache>
                <c:ptCount val="1"/>
                <c:pt idx="0">
                  <c:v>LCB (Temp)</c:v>
                </c:pt>
              </c:strCache>
            </c:strRef>
          </c:tx>
          <c:cat>
            <c:strRef>
              <c:f>'2012'!$A$26:$A$30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'2012'!$D$26:$D$30</c:f>
              <c:numCache>
                <c:formatCode>General</c:formatCode>
                <c:ptCount val="5"/>
                <c:pt idx="0">
                  <c:v>17.277777777777779</c:v>
                </c:pt>
                <c:pt idx="1">
                  <c:v>19.944444444444446</c:v>
                </c:pt>
                <c:pt idx="2">
                  <c:v>28.555555555555557</c:v>
                </c:pt>
                <c:pt idx="3">
                  <c:v>31.888888888888889</c:v>
                </c:pt>
                <c:pt idx="4">
                  <c:v>30.611111111111111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'2012'!$E$25</c:f>
              <c:strCache>
                <c:ptCount val="1"/>
                <c:pt idx="0">
                  <c:v>Stillwater (Temp)</c:v>
                </c:pt>
              </c:strCache>
            </c:strRef>
          </c:tx>
          <c:cat>
            <c:strRef>
              <c:f>'2012'!$A$26:$A$30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'2012'!$E$26:$E$30</c:f>
              <c:numCache>
                <c:formatCode>General</c:formatCode>
                <c:ptCount val="5"/>
                <c:pt idx="0">
                  <c:v>17.611111111111111</c:v>
                </c:pt>
                <c:pt idx="1">
                  <c:v>20.166666666666668</c:v>
                </c:pt>
                <c:pt idx="2">
                  <c:v>29</c:v>
                </c:pt>
                <c:pt idx="3">
                  <c:v>32.444444444444443</c:v>
                </c:pt>
                <c:pt idx="4">
                  <c:v>30.777777777777779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00576"/>
        <c:axId val="108999040"/>
      </c:lineChart>
      <c:catAx>
        <c:axId val="10899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08996864"/>
        <c:crosses val="autoZero"/>
        <c:auto val="1"/>
        <c:lblAlgn val="ctr"/>
        <c:lblOffset val="100"/>
        <c:noMultiLvlLbl val="0"/>
      </c:catAx>
      <c:valAx>
        <c:axId val="108996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Rainfall,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994944"/>
        <c:crosses val="autoZero"/>
        <c:crossBetween val="between"/>
      </c:valAx>
      <c:valAx>
        <c:axId val="1089990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09000576"/>
        <c:crosses val="max"/>
        <c:crossBetween val="between"/>
      </c:valAx>
      <c:catAx>
        <c:axId val="109000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089990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6.2425343610719213E-2"/>
          <c:y val="0.80230154564012834"/>
          <c:w val="0.83431745922253475"/>
          <c:h val="0.14599825021872265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Year 2012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46501916729008"/>
          <c:y val="0.19134860870904097"/>
          <c:w val="0.60381929915765364"/>
          <c:h val="0.50734764907456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'2012'!$I$25</c:f>
              <c:strCache>
                <c:ptCount val="1"/>
                <c:pt idx="0">
                  <c:v>LCB (Rainfall)</c:v>
                </c:pt>
              </c:strCache>
            </c:strRef>
          </c:tx>
          <c:invertIfNegative val="0"/>
          <c:cat>
            <c:strRef>
              <c:f>'2012'!$H$26:$H$30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'2012'!$I$26:$I$30</c:f>
              <c:numCache>
                <c:formatCode>General</c:formatCode>
                <c:ptCount val="5"/>
                <c:pt idx="0">
                  <c:v>10.972800000000001</c:v>
                </c:pt>
                <c:pt idx="1">
                  <c:v>1.4224000000000001</c:v>
                </c:pt>
                <c:pt idx="2">
                  <c:v>8.5090000000000003</c:v>
                </c:pt>
                <c:pt idx="3">
                  <c:v>0.20320000000000002</c:v>
                </c:pt>
                <c:pt idx="4">
                  <c:v>6.1214000000000004</c:v>
                </c:pt>
              </c:numCache>
            </c:numRef>
          </c:val>
        </c:ser>
        <c:ser>
          <c:idx val="1"/>
          <c:order val="1"/>
          <c:tx>
            <c:strRef>
              <c:f>'2012'!$J$25</c:f>
              <c:strCache>
                <c:ptCount val="1"/>
                <c:pt idx="0">
                  <c:v>Stillwater (Rainfall)</c:v>
                </c:pt>
              </c:strCache>
            </c:strRef>
          </c:tx>
          <c:invertIfNegative val="0"/>
          <c:cat>
            <c:strRef>
              <c:f>'2012'!$H$26:$H$30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'2012'!$J$26:$J$30</c:f>
              <c:numCache>
                <c:formatCode>General</c:formatCode>
                <c:ptCount val="5"/>
                <c:pt idx="0">
                  <c:v>15.6464</c:v>
                </c:pt>
                <c:pt idx="1">
                  <c:v>2.8448000000000002</c:v>
                </c:pt>
                <c:pt idx="2">
                  <c:v>5.4864000000000006</c:v>
                </c:pt>
                <c:pt idx="3">
                  <c:v>0.17780000000000001</c:v>
                </c:pt>
                <c:pt idx="4">
                  <c:v>6.7056000000000004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68512"/>
        <c:axId val="109170688"/>
      </c:barChart>
      <c:lineChart>
        <c:grouping val="standard"/>
        <c:varyColors val="0"/>
        <c:ser>
          <c:idx val="2"/>
          <c:order val="2"/>
          <c:tx>
            <c:strRef>
              <c:f>'2012'!$K$25</c:f>
              <c:strCache>
                <c:ptCount val="1"/>
                <c:pt idx="0">
                  <c:v>LCB (Temp)</c:v>
                </c:pt>
              </c:strCache>
            </c:strRef>
          </c:tx>
          <c:cat>
            <c:strRef>
              <c:f>'2012'!$H$26:$H$30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'2012'!$K$26:$K$30</c:f>
              <c:numCache>
                <c:formatCode>General</c:formatCode>
                <c:ptCount val="5"/>
                <c:pt idx="0">
                  <c:v>17.722222222222221</c:v>
                </c:pt>
                <c:pt idx="1">
                  <c:v>22.611111111111111</c:v>
                </c:pt>
                <c:pt idx="2">
                  <c:v>25.777777777777782</c:v>
                </c:pt>
                <c:pt idx="3">
                  <c:v>30.388888888888889</c:v>
                </c:pt>
                <c:pt idx="4">
                  <c:v>27.333333333333332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'2012'!$L$25</c:f>
              <c:strCache>
                <c:ptCount val="1"/>
                <c:pt idx="0">
                  <c:v>Stillwater (Temp)</c:v>
                </c:pt>
              </c:strCache>
            </c:strRef>
          </c:tx>
          <c:cat>
            <c:strRef>
              <c:f>'2012'!$H$26:$H$30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'2012'!$L$26:$L$30</c:f>
              <c:numCache>
                <c:formatCode>General</c:formatCode>
                <c:ptCount val="5"/>
                <c:pt idx="0">
                  <c:v>18.277777777777782</c:v>
                </c:pt>
                <c:pt idx="1">
                  <c:v>23.000000000000004</c:v>
                </c:pt>
                <c:pt idx="2">
                  <c:v>26.222222222222221</c:v>
                </c:pt>
                <c:pt idx="3">
                  <c:v>30.888888888888889</c:v>
                </c:pt>
                <c:pt idx="4">
                  <c:v>27.055555555555557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74144"/>
        <c:axId val="109172608"/>
      </c:lineChart>
      <c:catAx>
        <c:axId val="109168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09170688"/>
        <c:crosses val="autoZero"/>
        <c:auto val="1"/>
        <c:lblAlgn val="ctr"/>
        <c:lblOffset val="100"/>
        <c:noMultiLvlLbl val="0"/>
      </c:catAx>
      <c:valAx>
        <c:axId val="109170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Rainfall,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168512"/>
        <c:crosses val="autoZero"/>
        <c:crossBetween val="between"/>
      </c:valAx>
      <c:valAx>
        <c:axId val="1091726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09174144"/>
        <c:crosses val="max"/>
        <c:crossBetween val="between"/>
      </c:valAx>
      <c:catAx>
        <c:axId val="109174144"/>
        <c:scaling>
          <c:orientation val="minMax"/>
        </c:scaling>
        <c:delete val="1"/>
        <c:axPos val="b"/>
        <c:majorTickMark val="out"/>
        <c:minorTickMark val="none"/>
        <c:tickLblPos val="nextTo"/>
        <c:crossAx val="10917260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8.0568340793149645E-2"/>
          <c:y val="0.86526445449434786"/>
          <c:w val="0.70472419812257769"/>
          <c:h val="0.10155367686815409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</cdr:x>
      <cdr:y>0.14583</cdr:y>
    </cdr:from>
    <cdr:to>
      <cdr:x>0.48833</cdr:x>
      <cdr:y>0.22361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2980" y="400050"/>
          <a:ext cx="12496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SED</a:t>
          </a:r>
          <a:r>
            <a:rPr lang="en-US" sz="1100" baseline="-25000"/>
            <a:t>EFAW</a:t>
          </a:r>
          <a:r>
            <a:rPr lang="en-US" sz="1100"/>
            <a:t>=638</a:t>
          </a:r>
        </a:p>
      </cdr:txBody>
    </cdr:sp>
  </cdr:relSizeAnchor>
  <cdr:relSizeAnchor xmlns:cdr="http://schemas.openxmlformats.org/drawingml/2006/chartDrawing">
    <cdr:from>
      <cdr:x>0.17611</cdr:x>
      <cdr:y>0.49074</cdr:y>
    </cdr:from>
    <cdr:to>
      <cdr:x>0.44944</cdr:x>
      <cdr:y>0.56852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05180" y="1346200"/>
          <a:ext cx="12496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SED</a:t>
          </a:r>
          <a:r>
            <a:rPr lang="en-US" sz="1100" baseline="-25000"/>
            <a:t>LCB</a:t>
          </a:r>
          <a:r>
            <a:rPr lang="en-US" sz="1100"/>
            <a:t>=248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0.20333</cdr:x>
      <cdr:y>0.19444</cdr:y>
    </cdr:from>
    <cdr:to>
      <cdr:x>0.51</cdr:x>
      <cdr:y>0.27222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9640" y="533400"/>
          <a:ext cx="14020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SED</a:t>
          </a:r>
          <a:r>
            <a:rPr lang="en-US" sz="1100" baseline="-25000"/>
            <a:t>EFAW</a:t>
          </a:r>
          <a:r>
            <a:rPr lang="en-US" sz="1100"/>
            <a:t>=1327</a:t>
          </a:r>
        </a:p>
      </cdr:txBody>
    </cdr:sp>
  </cdr:relSizeAnchor>
  <cdr:relSizeAnchor xmlns:cdr="http://schemas.openxmlformats.org/drawingml/2006/chartDrawing">
    <cdr:from>
      <cdr:x>0.17444</cdr:x>
      <cdr:y>0.53519</cdr:y>
    </cdr:from>
    <cdr:to>
      <cdr:x>0.48111</cdr:x>
      <cdr:y>0.61296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97560" y="1468120"/>
          <a:ext cx="14020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SED</a:t>
          </a:r>
          <a:r>
            <a:rPr lang="en-US" sz="1100" baseline="-25000"/>
            <a:t>LCB</a:t>
          </a:r>
          <a:r>
            <a:rPr lang="en-US" sz="1100"/>
            <a:t>=1023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0.72667</cdr:x>
      <cdr:y>0.06019</cdr:y>
    </cdr:from>
    <cdr:to>
      <cdr:x>1</cdr:x>
      <cdr:y>0.13796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2320" y="165100"/>
          <a:ext cx="12496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SED</a:t>
          </a:r>
          <a:r>
            <a:rPr lang="en-US" sz="1100" baseline="-25000"/>
            <a:t>EFAW</a:t>
          </a:r>
          <a:r>
            <a:rPr lang="en-US" sz="1100"/>
            <a:t>=8</a:t>
          </a:r>
        </a:p>
      </cdr:txBody>
    </cdr:sp>
  </cdr:relSizeAnchor>
  <cdr:relSizeAnchor xmlns:cdr="http://schemas.openxmlformats.org/drawingml/2006/chartDrawing">
    <cdr:from>
      <cdr:x>0.735</cdr:x>
      <cdr:y>0.15741</cdr:y>
    </cdr:from>
    <cdr:to>
      <cdr:x>0.925</cdr:x>
      <cdr:y>0.23519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60420" y="431800"/>
          <a:ext cx="8686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SED</a:t>
          </a:r>
          <a:r>
            <a:rPr lang="en-US" sz="1100" baseline="-25000"/>
            <a:t>LCB</a:t>
          </a:r>
          <a:r>
            <a:rPr lang="en-US" sz="1100"/>
            <a:t>=7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0.78788</cdr:x>
      <cdr:y>0.20513</cdr:y>
    </cdr:from>
    <cdr:to>
      <cdr:x>0.96844</cdr:x>
      <cdr:y>0.28291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2400" y="609600"/>
          <a:ext cx="908072" cy="231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SED</a:t>
          </a:r>
          <a:r>
            <a:rPr lang="en-US" sz="1100" baseline="-25000" dirty="0"/>
            <a:t>EFAW</a:t>
          </a:r>
          <a:r>
            <a:rPr lang="en-US" sz="1100" dirty="0"/>
            <a:t>=6</a:t>
          </a:r>
        </a:p>
      </cdr:txBody>
    </cdr:sp>
  </cdr:relSizeAnchor>
  <cdr:relSizeAnchor xmlns:cdr="http://schemas.openxmlformats.org/drawingml/2006/chartDrawing">
    <cdr:from>
      <cdr:x>0.78944</cdr:x>
      <cdr:y>0.10185</cdr:y>
    </cdr:from>
    <cdr:to>
      <cdr:x>0.96</cdr:x>
      <cdr:y>0.17963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9340" y="279400"/>
          <a:ext cx="77978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SED</a:t>
          </a:r>
          <a:r>
            <a:rPr lang="en-US" sz="1100" baseline="-25000"/>
            <a:t>LCB</a:t>
          </a:r>
          <a:r>
            <a:rPr lang="en-US" sz="1100"/>
            <a:t>=5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0.88642</cdr:x>
      <cdr:y>0.26667</cdr:y>
    </cdr:from>
    <cdr:to>
      <cdr:x>0.93795</cdr:x>
      <cdr:y>0.64593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>
          <a:off x="4343400" y="914400"/>
          <a:ext cx="252495" cy="1300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latin typeface="+mn-lt"/>
            </a:rPr>
            <a:t>Temperature,</a:t>
          </a:r>
          <a:r>
            <a:rPr lang="en-US" sz="1000" b="1" baseline="0" dirty="0">
              <a:latin typeface="+mn-lt"/>
            </a:rPr>
            <a:t> </a:t>
          </a:r>
          <a:r>
            <a:rPr lang="en-US" sz="1000" b="1" baseline="0" dirty="0">
              <a:latin typeface="+mn-lt"/>
              <a:cs typeface="Calibri"/>
            </a:rPr>
            <a:t>°C</a:t>
          </a:r>
          <a:endParaRPr lang="en-US" sz="1000" b="1" dirty="0">
            <a:latin typeface="+mn-lt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0.79871</cdr:x>
      <cdr:y>0.27422</cdr:y>
    </cdr:from>
    <cdr:to>
      <cdr:x>0.85024</cdr:x>
      <cdr:y>0.65348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>
          <a:off x="3779520" y="765810"/>
          <a:ext cx="243840" cy="1059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r>
            <a:rPr lang="en-US" sz="1000" b="1">
              <a:latin typeface="+mn-lt"/>
            </a:rPr>
            <a:t>Temperature,</a:t>
          </a:r>
          <a:r>
            <a:rPr lang="en-US" sz="1000" b="1" baseline="0">
              <a:latin typeface="+mn-lt"/>
            </a:rPr>
            <a:t> </a:t>
          </a:r>
          <a:r>
            <a:rPr lang="en-US" sz="1000" b="1" baseline="0">
              <a:latin typeface="+mn-lt"/>
              <a:cs typeface="Calibri"/>
            </a:rPr>
            <a:t>°C</a:t>
          </a:r>
          <a:endParaRPr lang="en-US" sz="1000" b="1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C5578-650E-45F7-B365-73A32B1A69F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FB6B-4CB1-4437-9833-1AC6B8DA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1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Hand planting maize simulating of the system used in developing countries by “poking” with a wooden stick to a depth of 0.26m.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FB6B-4CB1-4437-9833-1AC6B8DA5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0A6713-6AC7-4B8F-BDA3-6571637C42E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1A8D9E-E6FA-452B-971E-205005AF0B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chim@vt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nue.okstate.edu/Hand_Planter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sta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.nrcs.usda.gov/technical/JensenPhoto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ue.okstate.edu/Hand_Planter/img21.jp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ue.okstate.edu/Hand_Planter/summary_AGCO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59252"/>
            <a:ext cx="357972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5" b="50000"/>
          <a:stretch/>
        </p:blipFill>
        <p:spPr bwMode="auto">
          <a:xfrm>
            <a:off x="6324600" y="5474491"/>
            <a:ext cx="1866900" cy="12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28800" y="1066800"/>
            <a:ext cx="7010399" cy="1981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Effect </a:t>
            </a:r>
            <a:r>
              <a:rPr lang="en-US" sz="3600" dirty="0">
                <a:latin typeface="Times New Roman" pitchFamily="18" charset="0"/>
                <a:ea typeface="Calibri"/>
                <a:cs typeface="Times New Roman" pitchFamily="18" charset="0"/>
              </a:rPr>
              <a:t>of Seed Distribution and Population on 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Maize Grain Yield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2590800"/>
            <a:ext cx="6362700" cy="1981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smtClean="0"/>
              <a:t>Bee </a:t>
            </a:r>
            <a:r>
              <a:rPr lang="en-US" sz="1800" b="0" dirty="0" err="1" smtClean="0">
                <a:latin typeface="+mn-lt"/>
              </a:rPr>
              <a:t>Khim</a:t>
            </a:r>
            <a:r>
              <a:rPr lang="en-US" sz="1800" b="0" dirty="0" smtClean="0"/>
              <a:t> Chim</a:t>
            </a:r>
          </a:p>
          <a:p>
            <a:r>
              <a:rPr lang="en-US" sz="1800" b="0" dirty="0" smtClean="0"/>
              <a:t>Graduate Student</a:t>
            </a:r>
          </a:p>
          <a:p>
            <a:r>
              <a:rPr lang="en-US" sz="1800" b="0" dirty="0" smtClean="0"/>
              <a:t>Department of Crop, Soil &amp; Environmental Sciences</a:t>
            </a:r>
          </a:p>
          <a:p>
            <a:r>
              <a:rPr lang="en-US" sz="1800" b="0" dirty="0" smtClean="0"/>
              <a:t>Email: </a:t>
            </a:r>
            <a:r>
              <a:rPr lang="en-US" sz="1800" b="0" dirty="0" smtClean="0">
                <a:hlinkClick r:id="rId4"/>
              </a:rPr>
              <a:t>bchim@vt.edu</a:t>
            </a:r>
            <a:r>
              <a:rPr lang="en-US" sz="1800" b="0" dirty="0" smtClean="0"/>
              <a:t> 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7570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2"/>
    </mc:Choice>
    <mc:Fallback xmlns="">
      <p:transition spd="slow" advTm="29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55299"/>
              </p:ext>
            </p:extLst>
          </p:nvPr>
        </p:nvGraphicFramePr>
        <p:xfrm>
          <a:off x="3657600" y="685800"/>
          <a:ext cx="5181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309507"/>
              </p:ext>
            </p:extLst>
          </p:nvPr>
        </p:nvGraphicFramePr>
        <p:xfrm>
          <a:off x="381000" y="3505200"/>
          <a:ext cx="5029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6240" y="1600200"/>
            <a:ext cx="3103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Intercepted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photosynthetically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active radiation (IPAR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between treatments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Lake Carl Blackwell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Efaw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research station, Oklahoma, 2011-2012.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468427"/>
              </p:ext>
            </p:extLst>
          </p:nvPr>
        </p:nvGraphicFramePr>
        <p:xfrm>
          <a:off x="3581400" y="381000"/>
          <a:ext cx="5029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629488"/>
              </p:ext>
            </p:extLst>
          </p:nvPr>
        </p:nvGraphicFramePr>
        <p:xfrm>
          <a:off x="457200" y="3200400"/>
          <a:ext cx="502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6240" y="1600200"/>
            <a:ext cx="3103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Intercepted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photosynthetically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active radiation (IPAR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between treatments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Lake Carl Blackwell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Efaw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research station, Oklahoma, 2011-2012.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Possible Factors?????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4475"/>
            <a:ext cx="3829050" cy="5105400"/>
          </a:xfrm>
          <a:prstGeom prst="rect">
            <a:avLst/>
          </a:prstGeom>
        </p:spPr>
      </p:pic>
      <p:pic>
        <p:nvPicPr>
          <p:cNvPr id="6148" name="Picture 4" descr="http://www.fleetpro.com/newsletter/wp-content/uploads/2011/08/hot-sun-thermo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94" y="3683000"/>
            <a:ext cx="3124200" cy="307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hive.files.wordpress.com/2008/12/worlds-cutest-raccoons-1.jpg?w=500&amp;h=3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b="7596"/>
          <a:stretch/>
        </p:blipFill>
        <p:spPr bwMode="auto">
          <a:xfrm>
            <a:off x="3810000" y="1371600"/>
            <a:ext cx="4108591" cy="2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2400" y="1553216"/>
            <a:ext cx="294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howcard Gothic" pitchFamily="82" charset="0"/>
                <a:cs typeface="Mongolian Baiti" pitchFamily="66" charset="0"/>
              </a:rPr>
              <a:t>Arghh</a:t>
            </a:r>
            <a:r>
              <a:rPr lang="en-US" sz="3600" b="1" dirty="0" smtClean="0">
                <a:latin typeface="Showcard Gothic" pitchFamily="82" charset="0"/>
                <a:cs typeface="Mongolian Baiti" pitchFamily="66" charset="0"/>
              </a:rPr>
              <a:t>!!!!!</a:t>
            </a:r>
            <a:endParaRPr lang="en-US" sz="3600" b="1" dirty="0">
              <a:latin typeface="Showcard Gothic" pitchFamily="82" charset="0"/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Weather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monthly rainfalls (mm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surface air temperature (°C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in Lake Carl Blackwell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Efaw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research station, Oklahoma, 2011-2012.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996011"/>
              </p:ext>
            </p:extLst>
          </p:nvPr>
        </p:nvGraphicFramePr>
        <p:xfrm>
          <a:off x="3733800" y="1828800"/>
          <a:ext cx="487679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82389"/>
              </p:ext>
            </p:extLst>
          </p:nvPr>
        </p:nvGraphicFramePr>
        <p:xfrm>
          <a:off x="228600" y="3962400"/>
          <a:ext cx="4732020" cy="279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65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Trend for decreasing yields with increasing number of seeds per hill (same population) range (200 to 1000 kg/ha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except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Efaw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 station, 2012.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Trend for decreasing IPAR with increasing number of seeds per hill (same population) range ( 6 to 17%) except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Efaw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research station, 2012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IPAR was correlated with final grain yield.  </a:t>
            </a:r>
          </a:p>
          <a:p>
            <a:r>
              <a:rPr lang="en-US" dirty="0" smtClean="0"/>
              <a:t>Excessive </a:t>
            </a:r>
            <a:r>
              <a:rPr lang="en-US" dirty="0"/>
              <a:t>heat lowered yield levels and decreased the ability to decipher treatment </a:t>
            </a:r>
            <a:r>
              <a:rPr lang="en-US" dirty="0" smtClean="0"/>
              <a:t>differences</a:t>
            </a:r>
          </a:p>
          <a:p>
            <a:endParaRPr lang="en-US" dirty="0"/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Current and Future Research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212236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nue.okstate.edu/Hand_Planter/IMG_0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55418"/>
            <a:ext cx="3124200" cy="23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554934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nue.okstate.edu/Hand_Planter.htm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4" name="Picture 6" descr="http://nue.okstate.edu/Hand_Planter/IMG_07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16" y="2817285"/>
            <a:ext cx="3497484" cy="262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Advisor at OSU:     Dr. Bill Raun</a:t>
            </a:r>
          </a:p>
          <a:p>
            <a:r>
              <a:rPr lang="en-US" dirty="0" smtClean="0"/>
              <a:t>Advisor at VT:        Dr. Wade Thomason</a:t>
            </a:r>
          </a:p>
          <a:p>
            <a:r>
              <a:rPr lang="en-US" dirty="0" smtClean="0"/>
              <a:t>Soil fertility Graduate students at Oklahoma State University( Jeremiah Mullock, Emily Rutto, </a:t>
            </a:r>
            <a:r>
              <a:rPr lang="en-US" dirty="0" err="1" smtClean="0"/>
              <a:t>Guilherme</a:t>
            </a:r>
            <a:r>
              <a:rPr lang="en-US" dirty="0" smtClean="0"/>
              <a:t> Torres, Jacob Bushong, </a:t>
            </a:r>
            <a:r>
              <a:rPr lang="en-US" dirty="0" err="1" smtClean="0"/>
              <a:t>Sulochana</a:t>
            </a:r>
            <a:r>
              <a:rPr lang="en-US" dirty="0" smtClean="0"/>
              <a:t> Dhital, Natasha Macnack, Candibyani </a:t>
            </a:r>
            <a:r>
              <a:rPr lang="en-US" dirty="0" err="1" smtClean="0"/>
              <a:t>Fnu</a:t>
            </a:r>
            <a:r>
              <a:rPr lang="en-US" dirty="0" smtClean="0"/>
              <a:t>, Alex Cumbie, Michael Reinert, etc. 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20187"/>
            <a:ext cx="357972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5" b="50000"/>
          <a:stretch/>
        </p:blipFill>
        <p:spPr bwMode="auto">
          <a:xfrm>
            <a:off x="5853347" y="5520187"/>
            <a:ext cx="1866900" cy="12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0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58918"/>
            <a:ext cx="357972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5" b="50000"/>
          <a:stretch/>
        </p:blipFill>
        <p:spPr bwMode="auto">
          <a:xfrm>
            <a:off x="6324600" y="5474491"/>
            <a:ext cx="1866900" cy="12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http://3.bp.blogspot.com/_D274vwEvfTU/S7IL0L3yCoI/AAAAAAAAAFc/2qnq3yss6SI/s1600/Happines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3380"/>
            <a:ext cx="4724400" cy="315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918" y="3886200"/>
            <a:ext cx="8162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Thank you so much for your attention~!!!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518980"/>
              </p:ext>
            </p:extLst>
          </p:nvPr>
        </p:nvGraphicFramePr>
        <p:xfrm>
          <a:off x="381000" y="2015698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86434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United States of America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Sub Saharan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Africa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9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Population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 045, 483, 640*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314, 572, 078*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874, 841, 049†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37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Production (Mt)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840, 308, 214‡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327, 879, 500‡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63, 580, 236‡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70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Area Harvested (Ha)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161, 765,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388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‡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34, 163, 300‡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30,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910, 018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‡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43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Yield (Mt/Ha)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5.20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9.60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2.06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160" y="5627856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 From United States Census, 2012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† From World Bank, 2011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‡ From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www.faostat.org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, 2010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60" y="154895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Production of maize in World, U.S.A and Sub Saharan Africa.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Introduction (cont’d)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20240"/>
            <a:ext cx="450090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" y="5105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http://www.ia.nrcs.usda.gov/technical/JensenPhotos.html</a:t>
            </a:r>
            <a:r>
              <a:rPr lang="en-US" sz="1200" dirty="0" smtClean="0"/>
              <a:t> </a:t>
            </a:r>
          </a:p>
          <a:p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40" y="3383279"/>
            <a:ext cx="3886200" cy="29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1500" y="63246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hlinkClick r:id="rId5"/>
              </a:rPr>
              <a:t>http://nue.okstate.edu/Hand_Planter/img21.jpg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937" y="1529081"/>
            <a:ext cx="43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Developed Countries, maize planting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9022" y="2990054"/>
            <a:ext cx="383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Developing Countries, maize planting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Introduction (cont’d)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Maize area, ha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FAOSTAT, 2010)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Total 				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161, 765, 388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ha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Sub Saharan Africa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30, 910,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018 ha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Planted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hand (60%) *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	  </a:t>
            </a:r>
            <a:r>
              <a:rPr lang="en-US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18, 546, 011 ha</a:t>
            </a:r>
            <a:endParaRPr lang="en-US" sz="2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Potential yield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increase (25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%)*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15, 895, 059 Mg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single seeds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14-17 cm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apart)</a:t>
            </a:r>
          </a:p>
          <a:p>
            <a:pP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Yield increase of 25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60% hand planted maize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worth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more than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4.6 billion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dollars/ year (corn price at $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0.295/kg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*From(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nue.okstate.edu/Hand_Planter/summary_AGCO1.pdf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Literature Review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Plant Spacing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Narrow: tall and weak steam plants,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yield due to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lodging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(Rowland, 1993;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Futuless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et. 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2010)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Wider: Encourage weed and pests infestation, influences maize yield (Whiteman, 1981)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row spacing from 0.35 to 1m will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decrease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grain yield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Riahinia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Dehdashti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2008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Light Interception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Development of crop growth related to light interception (Gardner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1985)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Optimization of light interception increased grain yield (Stewart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., 2003)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Light interception can be increased by reduced row spacing (Andrade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., 2002)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668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determine the value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equadistant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plant spacing when compared to “hills”, placing 2-3 seeds per hill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590800"/>
            <a:ext cx="7467600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8480" y="3291840"/>
            <a:ext cx="7467600" cy="32613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Locations: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Lake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Carl Blackwell research station 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Efaw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research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station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Cropping year: Summer 2011 and Summer 2012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treatments with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replications arranged in RCBD,  middle two rows planted by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hand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Preplant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rate: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395.2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kg N ha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applied in the form of urea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(46-0-0)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Interception,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LI-COR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Materials and Methods (cont’d)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3455"/>
              </p:ext>
            </p:extLst>
          </p:nvPr>
        </p:nvGraphicFramePr>
        <p:xfrm>
          <a:off x="685800" y="1800999"/>
          <a:ext cx="6477000" cy="4800605"/>
        </p:xfrm>
        <a:graphic>
          <a:graphicData uri="http://schemas.openxmlformats.org/drawingml/2006/table">
            <a:tbl>
              <a:tblPr/>
              <a:tblGrid>
                <a:gridCol w="1295400"/>
                <a:gridCol w="1413163"/>
                <a:gridCol w="1840758"/>
                <a:gridCol w="1927679"/>
              </a:tblGrid>
              <a:tr h="77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Seeds Hill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 Between Hills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Estimated Plant Population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Plants ha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81,984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163,968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245,952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40,992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0.32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81,984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122,976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27,328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54,656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81,984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(Twin row)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81,984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133933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Treatment structure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Materials and Methods (cont’d)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4010025" cy="3007519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4" y="1600200"/>
            <a:ext cx="3871296" cy="290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35814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400383"/>
              </p:ext>
            </p:extLst>
          </p:nvPr>
        </p:nvGraphicFramePr>
        <p:xfrm>
          <a:off x="3810000" y="662464"/>
          <a:ext cx="5029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271946"/>
              </p:ext>
            </p:extLst>
          </p:nvPr>
        </p:nvGraphicFramePr>
        <p:xfrm>
          <a:off x="228600" y="3505200"/>
          <a:ext cx="5181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1320" y="16764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Grain yield versus seeds/hill in Lake Carl Blackwell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Efaw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research station, Oklahoma, 2011-2012.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798</Words>
  <Application>Microsoft Office PowerPoint</Application>
  <PresentationFormat>On-screen Show (4:3)</PresentationFormat>
  <Paragraphs>172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Effect of Seed Distribution and Population on Maize Grain Yield </vt:lpstr>
      <vt:lpstr>Introduction</vt:lpstr>
      <vt:lpstr>Introduction (cont’d)</vt:lpstr>
      <vt:lpstr>Introduction (cont’d)</vt:lpstr>
      <vt:lpstr>Literature Review</vt:lpstr>
      <vt:lpstr>Objective</vt:lpstr>
      <vt:lpstr>Materials and Methods (cont’d)</vt:lpstr>
      <vt:lpstr>Materials and Methods (cont’d)</vt:lpstr>
      <vt:lpstr>Results</vt:lpstr>
      <vt:lpstr>Results</vt:lpstr>
      <vt:lpstr>Results</vt:lpstr>
      <vt:lpstr>Possible Factors????? </vt:lpstr>
      <vt:lpstr>Weather</vt:lpstr>
      <vt:lpstr>Conclusion</vt:lpstr>
      <vt:lpstr>Current and Future Research</vt:lpstr>
      <vt:lpstr>Acknowledgement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Seed Distribution and Population on Maize Grain Yield</dc:title>
  <dc:creator>Bee Khim</dc:creator>
  <cp:lastModifiedBy>Bee Khim</cp:lastModifiedBy>
  <cp:revision>67</cp:revision>
  <dcterms:created xsi:type="dcterms:W3CDTF">2012-10-13T19:07:40Z</dcterms:created>
  <dcterms:modified xsi:type="dcterms:W3CDTF">2012-10-19T21:19:48Z</dcterms:modified>
</cp:coreProperties>
</file>