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commentAuthors.xml" ContentType="application/vnd.openxmlformats-officedocument.presentationml.commentAuthors+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3"/>
  </p:notesMasterIdLst>
  <p:sldIdLst>
    <p:sldId id="256" r:id="rId2"/>
  </p:sldIdLst>
  <p:sldSz cx="40233600" cy="37490400"/>
  <p:notesSz cx="6858000" cy="9144000"/>
  <p:defaultTextStyle>
    <a:defPPr>
      <a:defRPr lang="en-US"/>
    </a:defPPr>
    <a:lvl1pPr marL="0" algn="l" defTabSz="4415429" rtl="0" eaLnBrk="1" latinLnBrk="0" hangingPunct="1">
      <a:defRPr sz="8700" kern="1200">
        <a:solidFill>
          <a:schemeClr val="tx1"/>
        </a:solidFill>
        <a:latin typeface="+mn-lt"/>
        <a:ea typeface="+mn-ea"/>
        <a:cs typeface="+mn-cs"/>
      </a:defRPr>
    </a:lvl1pPr>
    <a:lvl2pPr marL="2207712" algn="l" defTabSz="4415429" rtl="0" eaLnBrk="1" latinLnBrk="0" hangingPunct="1">
      <a:defRPr sz="8700" kern="1200">
        <a:solidFill>
          <a:schemeClr val="tx1"/>
        </a:solidFill>
        <a:latin typeface="+mn-lt"/>
        <a:ea typeface="+mn-ea"/>
        <a:cs typeface="+mn-cs"/>
      </a:defRPr>
    </a:lvl2pPr>
    <a:lvl3pPr marL="4415429" algn="l" defTabSz="4415429" rtl="0" eaLnBrk="1" latinLnBrk="0" hangingPunct="1">
      <a:defRPr sz="8700" kern="1200">
        <a:solidFill>
          <a:schemeClr val="tx1"/>
        </a:solidFill>
        <a:latin typeface="+mn-lt"/>
        <a:ea typeface="+mn-ea"/>
        <a:cs typeface="+mn-cs"/>
      </a:defRPr>
    </a:lvl3pPr>
    <a:lvl4pPr marL="6623142" algn="l" defTabSz="4415429" rtl="0" eaLnBrk="1" latinLnBrk="0" hangingPunct="1">
      <a:defRPr sz="8700" kern="1200">
        <a:solidFill>
          <a:schemeClr val="tx1"/>
        </a:solidFill>
        <a:latin typeface="+mn-lt"/>
        <a:ea typeface="+mn-ea"/>
        <a:cs typeface="+mn-cs"/>
      </a:defRPr>
    </a:lvl4pPr>
    <a:lvl5pPr marL="8830854" algn="l" defTabSz="4415429" rtl="0" eaLnBrk="1" latinLnBrk="0" hangingPunct="1">
      <a:defRPr sz="8700" kern="1200">
        <a:solidFill>
          <a:schemeClr val="tx1"/>
        </a:solidFill>
        <a:latin typeface="+mn-lt"/>
        <a:ea typeface="+mn-ea"/>
        <a:cs typeface="+mn-cs"/>
      </a:defRPr>
    </a:lvl5pPr>
    <a:lvl6pPr marL="11038566" algn="l" defTabSz="4415429" rtl="0" eaLnBrk="1" latinLnBrk="0" hangingPunct="1">
      <a:defRPr sz="8700" kern="1200">
        <a:solidFill>
          <a:schemeClr val="tx1"/>
        </a:solidFill>
        <a:latin typeface="+mn-lt"/>
        <a:ea typeface="+mn-ea"/>
        <a:cs typeface="+mn-cs"/>
      </a:defRPr>
    </a:lvl6pPr>
    <a:lvl7pPr marL="13246283" algn="l" defTabSz="4415429" rtl="0" eaLnBrk="1" latinLnBrk="0" hangingPunct="1">
      <a:defRPr sz="8700" kern="1200">
        <a:solidFill>
          <a:schemeClr val="tx1"/>
        </a:solidFill>
        <a:latin typeface="+mn-lt"/>
        <a:ea typeface="+mn-ea"/>
        <a:cs typeface="+mn-cs"/>
      </a:defRPr>
    </a:lvl7pPr>
    <a:lvl8pPr marL="15453995" algn="l" defTabSz="4415429" rtl="0" eaLnBrk="1" latinLnBrk="0" hangingPunct="1">
      <a:defRPr sz="8700" kern="1200">
        <a:solidFill>
          <a:schemeClr val="tx1"/>
        </a:solidFill>
        <a:latin typeface="+mn-lt"/>
        <a:ea typeface="+mn-ea"/>
        <a:cs typeface="+mn-cs"/>
      </a:defRPr>
    </a:lvl8pPr>
    <a:lvl9pPr marL="17661708" algn="l" defTabSz="4415429" rtl="0" eaLnBrk="1" latinLnBrk="0" hangingPunct="1">
      <a:defRPr sz="87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cnack, Natasha" initials="MN" lastIdx="3" clrIdx="0"/>
  <p:cmAuthor id="1" name="Soil Fertility" initials="SF" lastIdx="13" clrIdx="1"/>
  <p:cmAuthor id="2" name="PSS-052" initials="P" lastIdx="4"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824" autoAdjust="0"/>
  </p:normalViewPr>
  <p:slideViewPr>
    <p:cSldViewPr>
      <p:cViewPr>
        <p:scale>
          <a:sx n="23" d="100"/>
          <a:sy n="23" d="100"/>
        </p:scale>
        <p:origin x="-270" y="1068"/>
      </p:cViewPr>
      <p:guideLst>
        <p:guide orient="horz" pos="11808"/>
        <p:guide pos="12672"/>
      </p:guideLst>
    </p:cSldViewPr>
  </p:slideViewPr>
  <p:notesTextViewPr>
    <p:cViewPr>
      <p:scale>
        <a:sx n="1" d="1"/>
        <a:sy n="1" d="1"/>
      </p:scale>
      <p:origin x="0" y="30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46B07C-8539-426E-9B69-AF2FCCB9F86E}" type="datetimeFigureOut">
              <a:rPr lang="en-US" smtClean="0"/>
              <a:pPr/>
              <a:t>10/16/2012</a:t>
            </a:fld>
            <a:endParaRPr lang="en-US"/>
          </a:p>
        </p:txBody>
      </p:sp>
      <p:sp>
        <p:nvSpPr>
          <p:cNvPr id="4" name="Slide Image Placeholder 3"/>
          <p:cNvSpPr>
            <a:spLocks noGrp="1" noRot="1" noChangeAspect="1"/>
          </p:cNvSpPr>
          <p:nvPr>
            <p:ph type="sldImg" idx="2"/>
          </p:nvPr>
        </p:nvSpPr>
        <p:spPr>
          <a:xfrm>
            <a:off x="1589088" y="685800"/>
            <a:ext cx="3679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D583BF-19EB-4D11-B25B-485826A24D4A}" type="slidenum">
              <a:rPr lang="en-US" smtClean="0"/>
              <a:pPr/>
              <a:t>‹#›</a:t>
            </a:fld>
            <a:endParaRPr lang="en-US"/>
          </a:p>
        </p:txBody>
      </p:sp>
    </p:spTree>
    <p:extLst>
      <p:ext uri="{BB962C8B-B14F-4D97-AF65-F5344CB8AC3E}">
        <p14:creationId xmlns:p14="http://schemas.microsoft.com/office/powerpoint/2010/main" xmlns="" val="3460472395"/>
      </p:ext>
    </p:extLst>
  </p:cSld>
  <p:clrMap bg1="lt1" tx1="dk1" bg2="lt2" tx2="dk2" accent1="accent1" accent2="accent2" accent3="accent3" accent4="accent4" accent5="accent5" accent6="accent6" hlink="hlink" folHlink="folHlink"/>
  <p:notesStyle>
    <a:lvl1pPr marL="0" algn="l" defTabSz="893369" rtl="0" eaLnBrk="1" latinLnBrk="0" hangingPunct="1">
      <a:defRPr sz="1200" kern="1200">
        <a:solidFill>
          <a:schemeClr val="tx1"/>
        </a:solidFill>
        <a:latin typeface="+mn-lt"/>
        <a:ea typeface="+mn-ea"/>
        <a:cs typeface="+mn-cs"/>
      </a:defRPr>
    </a:lvl1pPr>
    <a:lvl2pPr marL="446684" algn="l" defTabSz="893369" rtl="0" eaLnBrk="1" latinLnBrk="0" hangingPunct="1">
      <a:defRPr sz="1200" kern="1200">
        <a:solidFill>
          <a:schemeClr val="tx1"/>
        </a:solidFill>
        <a:latin typeface="+mn-lt"/>
        <a:ea typeface="+mn-ea"/>
        <a:cs typeface="+mn-cs"/>
      </a:defRPr>
    </a:lvl2pPr>
    <a:lvl3pPr marL="893369" algn="l" defTabSz="893369" rtl="0" eaLnBrk="1" latinLnBrk="0" hangingPunct="1">
      <a:defRPr sz="1200" kern="1200">
        <a:solidFill>
          <a:schemeClr val="tx1"/>
        </a:solidFill>
        <a:latin typeface="+mn-lt"/>
        <a:ea typeface="+mn-ea"/>
        <a:cs typeface="+mn-cs"/>
      </a:defRPr>
    </a:lvl3pPr>
    <a:lvl4pPr marL="1340053" algn="l" defTabSz="893369" rtl="0" eaLnBrk="1" latinLnBrk="0" hangingPunct="1">
      <a:defRPr sz="1200" kern="1200">
        <a:solidFill>
          <a:schemeClr val="tx1"/>
        </a:solidFill>
        <a:latin typeface="+mn-lt"/>
        <a:ea typeface="+mn-ea"/>
        <a:cs typeface="+mn-cs"/>
      </a:defRPr>
    </a:lvl4pPr>
    <a:lvl5pPr marL="1786738" algn="l" defTabSz="893369" rtl="0" eaLnBrk="1" latinLnBrk="0" hangingPunct="1">
      <a:defRPr sz="1200" kern="1200">
        <a:solidFill>
          <a:schemeClr val="tx1"/>
        </a:solidFill>
        <a:latin typeface="+mn-lt"/>
        <a:ea typeface="+mn-ea"/>
        <a:cs typeface="+mn-cs"/>
      </a:defRPr>
    </a:lvl5pPr>
    <a:lvl6pPr marL="2233422" algn="l" defTabSz="893369" rtl="0" eaLnBrk="1" latinLnBrk="0" hangingPunct="1">
      <a:defRPr sz="1200" kern="1200">
        <a:solidFill>
          <a:schemeClr val="tx1"/>
        </a:solidFill>
        <a:latin typeface="+mn-lt"/>
        <a:ea typeface="+mn-ea"/>
        <a:cs typeface="+mn-cs"/>
      </a:defRPr>
    </a:lvl6pPr>
    <a:lvl7pPr marL="2680106" algn="l" defTabSz="893369" rtl="0" eaLnBrk="1" latinLnBrk="0" hangingPunct="1">
      <a:defRPr sz="1200" kern="1200">
        <a:solidFill>
          <a:schemeClr val="tx1"/>
        </a:solidFill>
        <a:latin typeface="+mn-lt"/>
        <a:ea typeface="+mn-ea"/>
        <a:cs typeface="+mn-cs"/>
      </a:defRPr>
    </a:lvl7pPr>
    <a:lvl8pPr marL="3126791" algn="l" defTabSz="893369" rtl="0" eaLnBrk="1" latinLnBrk="0" hangingPunct="1">
      <a:defRPr sz="1200" kern="1200">
        <a:solidFill>
          <a:schemeClr val="tx1"/>
        </a:solidFill>
        <a:latin typeface="+mn-lt"/>
        <a:ea typeface="+mn-ea"/>
        <a:cs typeface="+mn-cs"/>
      </a:defRPr>
    </a:lvl8pPr>
    <a:lvl9pPr marL="3573475" algn="l" defTabSz="89336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9088" y="685800"/>
            <a:ext cx="3679825" cy="3429000"/>
          </a:xfrm>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 , ** Model significant at 0.05 and 0.01 probability levels, respectively.</a:t>
            </a:r>
          </a:p>
          <a:p>
            <a:r>
              <a:rPr lang="en-US" sz="1200" kern="120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r</a:t>
            </a:r>
            <a:r>
              <a:rPr lang="en-US" sz="1200" kern="1200" dirty="0" smtClean="0">
                <a:solidFill>
                  <a:schemeClr val="tx1"/>
                </a:solidFill>
                <a:latin typeface="+mn-lt"/>
                <a:ea typeface="+mn-ea"/>
                <a:cs typeface="+mn-cs"/>
              </a:rPr>
              <a:t>², proportion of variability in the dependent variable explained by the independent variable by the selected model.</a:t>
            </a:r>
          </a:p>
          <a:p>
            <a:r>
              <a:rPr lang="en-US" sz="1200" kern="1200" dirty="0" smtClean="0">
                <a:solidFill>
                  <a:schemeClr val="tx1"/>
                </a:solidFill>
                <a:latin typeface="+mn-lt"/>
                <a:ea typeface="+mn-ea"/>
                <a:cs typeface="+mn-cs"/>
              </a:rPr>
              <a:t>¶ ns, not significant</a:t>
            </a:r>
          </a:p>
          <a:p>
            <a:r>
              <a:rPr lang="en-US" sz="1200" kern="1200" dirty="0" smtClean="0">
                <a:solidFill>
                  <a:schemeClr val="tx1"/>
                </a:solidFill>
                <a:latin typeface="+mn-lt"/>
                <a:ea typeface="+mn-ea"/>
                <a:cs typeface="+mn-cs"/>
              </a:rPr>
              <a:t>^ , 2</a:t>
            </a:r>
            <a:r>
              <a:rPr lang="en-US" sz="1200" kern="1200" baseline="30000" dirty="0" smtClean="0">
                <a:solidFill>
                  <a:schemeClr val="tx1"/>
                </a:solidFill>
                <a:latin typeface="+mn-lt"/>
                <a:ea typeface="+mn-ea"/>
                <a:cs typeface="+mn-cs"/>
              </a:rPr>
              <a:t>nd</a:t>
            </a:r>
            <a:r>
              <a:rPr lang="en-US" sz="1200" kern="1200" dirty="0" smtClean="0">
                <a:solidFill>
                  <a:schemeClr val="tx1"/>
                </a:solidFill>
                <a:latin typeface="+mn-lt"/>
                <a:ea typeface="+mn-ea"/>
                <a:cs typeface="+mn-cs"/>
              </a:rPr>
              <a:t> order polynomial</a:t>
            </a:r>
          </a:p>
          <a:p>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0D583BF-19EB-4D11-B25B-485826A24D4A}"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17520" y="11646331"/>
            <a:ext cx="34198560" cy="8036137"/>
          </a:xfrm>
        </p:spPr>
        <p:txBody>
          <a:bodyPr/>
          <a:lstStyle/>
          <a:p>
            <a:r>
              <a:rPr lang="en-US" smtClean="0"/>
              <a:t>Click to edit Master title style</a:t>
            </a:r>
            <a:endParaRPr lang="en-US"/>
          </a:p>
        </p:txBody>
      </p:sp>
      <p:sp>
        <p:nvSpPr>
          <p:cNvPr id="3" name="Subtitle 2"/>
          <p:cNvSpPr>
            <a:spLocks noGrp="1"/>
          </p:cNvSpPr>
          <p:nvPr>
            <p:ph type="subTitle" idx="1"/>
          </p:nvPr>
        </p:nvSpPr>
        <p:spPr>
          <a:xfrm>
            <a:off x="6035040" y="21244560"/>
            <a:ext cx="28163520" cy="9580880"/>
          </a:xfrm>
        </p:spPr>
        <p:txBody>
          <a:bodyPr/>
          <a:lstStyle>
            <a:lvl1pPr marL="0" indent="0" algn="ctr">
              <a:buNone/>
              <a:defRPr>
                <a:solidFill>
                  <a:schemeClr val="tx1">
                    <a:tint val="75000"/>
                  </a:schemeClr>
                </a:solidFill>
              </a:defRPr>
            </a:lvl1pPr>
            <a:lvl2pPr marL="2207075" indent="0" algn="ctr">
              <a:buNone/>
              <a:defRPr>
                <a:solidFill>
                  <a:schemeClr val="tx1">
                    <a:tint val="75000"/>
                  </a:schemeClr>
                </a:solidFill>
              </a:defRPr>
            </a:lvl2pPr>
            <a:lvl3pPr marL="4414169" indent="0" algn="ctr">
              <a:buNone/>
              <a:defRPr>
                <a:solidFill>
                  <a:schemeClr val="tx1">
                    <a:tint val="75000"/>
                  </a:schemeClr>
                </a:solidFill>
              </a:defRPr>
            </a:lvl3pPr>
            <a:lvl4pPr marL="6621249" indent="0" algn="ctr">
              <a:buNone/>
              <a:defRPr>
                <a:solidFill>
                  <a:schemeClr val="tx1">
                    <a:tint val="75000"/>
                  </a:schemeClr>
                </a:solidFill>
              </a:defRPr>
            </a:lvl4pPr>
            <a:lvl5pPr marL="8828323" indent="0" algn="ctr">
              <a:buNone/>
              <a:defRPr>
                <a:solidFill>
                  <a:schemeClr val="tx1">
                    <a:tint val="75000"/>
                  </a:schemeClr>
                </a:solidFill>
              </a:defRPr>
            </a:lvl5pPr>
            <a:lvl6pPr marL="11035404" indent="0" algn="ctr">
              <a:buNone/>
              <a:defRPr>
                <a:solidFill>
                  <a:schemeClr val="tx1">
                    <a:tint val="75000"/>
                  </a:schemeClr>
                </a:solidFill>
              </a:defRPr>
            </a:lvl6pPr>
            <a:lvl7pPr marL="13242497" indent="0" algn="ctr">
              <a:buNone/>
              <a:defRPr>
                <a:solidFill>
                  <a:schemeClr val="tx1">
                    <a:tint val="75000"/>
                  </a:schemeClr>
                </a:solidFill>
              </a:defRPr>
            </a:lvl7pPr>
            <a:lvl8pPr marL="15449573" indent="0" algn="ctr">
              <a:buNone/>
              <a:defRPr>
                <a:solidFill>
                  <a:schemeClr val="tx1">
                    <a:tint val="75000"/>
                  </a:schemeClr>
                </a:solidFill>
              </a:defRPr>
            </a:lvl8pPr>
            <a:lvl9pPr marL="1765664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26EA4C-406E-4AE1-9937-D6E09AC2C867}" type="datetimeFigureOut">
              <a:rPr lang="en-US" smtClean="0"/>
              <a:pPr/>
              <a:t>10/16/2012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069854-28A9-42EA-A436-D53CE1B9583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26EA4C-406E-4AE1-9937-D6E09AC2C867}" type="datetimeFigureOut">
              <a:rPr lang="en-US" smtClean="0"/>
              <a:pPr/>
              <a:t>10/16/2012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069854-28A9-42EA-A436-D53CE1B9583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9802257" y="8409340"/>
            <a:ext cx="40282493" cy="179129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54771" y="8409340"/>
            <a:ext cx="120176927" cy="179129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26EA4C-406E-4AE1-9937-D6E09AC2C867}" type="datetimeFigureOut">
              <a:rPr lang="en-US" smtClean="0"/>
              <a:pPr/>
              <a:t>10/16/2012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069854-28A9-42EA-A436-D53CE1B9583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26EA4C-406E-4AE1-9937-D6E09AC2C867}" type="datetimeFigureOut">
              <a:rPr lang="en-US" smtClean="0"/>
              <a:pPr/>
              <a:t>10/16/2012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069854-28A9-42EA-A436-D53CE1B9583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178178" y="24091061"/>
            <a:ext cx="34198560" cy="7446010"/>
          </a:xfrm>
        </p:spPr>
        <p:txBody>
          <a:bodyPr anchor="t"/>
          <a:lstStyle>
            <a:lvl1pPr algn="l">
              <a:defRPr sz="19300" b="1" cap="all"/>
            </a:lvl1pPr>
          </a:lstStyle>
          <a:p>
            <a:r>
              <a:rPr lang="en-US" smtClean="0"/>
              <a:t>Click to edit Master title style</a:t>
            </a:r>
            <a:endParaRPr lang="en-US"/>
          </a:p>
        </p:txBody>
      </p:sp>
      <p:sp>
        <p:nvSpPr>
          <p:cNvPr id="3" name="Text Placeholder 2"/>
          <p:cNvSpPr>
            <a:spLocks noGrp="1"/>
          </p:cNvSpPr>
          <p:nvPr>
            <p:ph type="body" idx="1"/>
          </p:nvPr>
        </p:nvSpPr>
        <p:spPr>
          <a:xfrm>
            <a:off x="3178178" y="15890064"/>
            <a:ext cx="34198560" cy="8201022"/>
          </a:xfrm>
        </p:spPr>
        <p:txBody>
          <a:bodyPr anchor="b"/>
          <a:lstStyle>
            <a:lvl1pPr marL="0" indent="0">
              <a:buNone/>
              <a:defRPr sz="9700">
                <a:solidFill>
                  <a:schemeClr val="tx1">
                    <a:tint val="75000"/>
                  </a:schemeClr>
                </a:solidFill>
              </a:defRPr>
            </a:lvl1pPr>
            <a:lvl2pPr marL="2207075" indent="0">
              <a:buNone/>
              <a:defRPr sz="8700">
                <a:solidFill>
                  <a:schemeClr val="tx1">
                    <a:tint val="75000"/>
                  </a:schemeClr>
                </a:solidFill>
              </a:defRPr>
            </a:lvl2pPr>
            <a:lvl3pPr marL="4414169" indent="0">
              <a:buNone/>
              <a:defRPr sz="7700">
                <a:solidFill>
                  <a:schemeClr val="tx1">
                    <a:tint val="75000"/>
                  </a:schemeClr>
                </a:solidFill>
              </a:defRPr>
            </a:lvl3pPr>
            <a:lvl4pPr marL="6621249" indent="0">
              <a:buNone/>
              <a:defRPr sz="6700">
                <a:solidFill>
                  <a:schemeClr val="tx1">
                    <a:tint val="75000"/>
                  </a:schemeClr>
                </a:solidFill>
              </a:defRPr>
            </a:lvl4pPr>
            <a:lvl5pPr marL="8828323" indent="0">
              <a:buNone/>
              <a:defRPr sz="6700">
                <a:solidFill>
                  <a:schemeClr val="tx1">
                    <a:tint val="75000"/>
                  </a:schemeClr>
                </a:solidFill>
              </a:defRPr>
            </a:lvl5pPr>
            <a:lvl6pPr marL="11035404" indent="0">
              <a:buNone/>
              <a:defRPr sz="6700">
                <a:solidFill>
                  <a:schemeClr val="tx1">
                    <a:tint val="75000"/>
                  </a:schemeClr>
                </a:solidFill>
              </a:defRPr>
            </a:lvl6pPr>
            <a:lvl7pPr marL="13242497" indent="0">
              <a:buNone/>
              <a:defRPr sz="6700">
                <a:solidFill>
                  <a:schemeClr val="tx1">
                    <a:tint val="75000"/>
                  </a:schemeClr>
                </a:solidFill>
              </a:defRPr>
            </a:lvl7pPr>
            <a:lvl8pPr marL="15449573" indent="0">
              <a:buNone/>
              <a:defRPr sz="6700">
                <a:solidFill>
                  <a:schemeClr val="tx1">
                    <a:tint val="75000"/>
                  </a:schemeClr>
                </a:solidFill>
              </a:defRPr>
            </a:lvl8pPr>
            <a:lvl9pPr marL="17656647"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26EA4C-406E-4AE1-9937-D6E09AC2C867}" type="datetimeFigureOut">
              <a:rPr lang="en-US" smtClean="0"/>
              <a:pPr/>
              <a:t>10/16/2012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069854-28A9-42EA-A436-D53CE1B9583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54795" y="48989227"/>
            <a:ext cx="80229710" cy="138549589"/>
          </a:xfrm>
        </p:spPr>
        <p:txBody>
          <a:bodyPr/>
          <a:lstStyle>
            <a:lvl1pPr>
              <a:defRPr sz="13500"/>
            </a:lvl1pPr>
            <a:lvl2pPr>
              <a:defRPr sz="11600"/>
            </a:lvl2pPr>
            <a:lvl3pPr>
              <a:defRPr sz="9700"/>
            </a:lvl3pPr>
            <a:lvl4pPr>
              <a:defRPr sz="8700"/>
            </a:lvl4pPr>
            <a:lvl5pPr>
              <a:defRPr sz="8700"/>
            </a:lvl5pPr>
            <a:lvl6pPr>
              <a:defRPr sz="8700"/>
            </a:lvl6pPr>
            <a:lvl7pPr>
              <a:defRPr sz="8700"/>
            </a:lvl7pPr>
            <a:lvl8pPr>
              <a:defRPr sz="8700"/>
            </a:lvl8pPr>
            <a:lvl9pPr>
              <a:defRPr sz="8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9855067" y="48989227"/>
            <a:ext cx="80229710" cy="138549589"/>
          </a:xfrm>
        </p:spPr>
        <p:txBody>
          <a:bodyPr/>
          <a:lstStyle>
            <a:lvl1pPr>
              <a:defRPr sz="13500"/>
            </a:lvl1pPr>
            <a:lvl2pPr>
              <a:defRPr sz="11600"/>
            </a:lvl2pPr>
            <a:lvl3pPr>
              <a:defRPr sz="9700"/>
            </a:lvl3pPr>
            <a:lvl4pPr>
              <a:defRPr sz="8700"/>
            </a:lvl4pPr>
            <a:lvl5pPr>
              <a:defRPr sz="8700"/>
            </a:lvl5pPr>
            <a:lvl6pPr>
              <a:defRPr sz="8700"/>
            </a:lvl6pPr>
            <a:lvl7pPr>
              <a:defRPr sz="8700"/>
            </a:lvl7pPr>
            <a:lvl8pPr>
              <a:defRPr sz="8700"/>
            </a:lvl8pPr>
            <a:lvl9pPr>
              <a:defRPr sz="8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26EA4C-406E-4AE1-9937-D6E09AC2C867}" type="datetimeFigureOut">
              <a:rPr lang="en-US" smtClean="0"/>
              <a:pPr/>
              <a:t>10/16/2012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069854-28A9-42EA-A436-D53CE1B9583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11680" y="1501355"/>
            <a:ext cx="36210240" cy="6248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011681" y="8391954"/>
            <a:ext cx="17776827" cy="3497365"/>
          </a:xfrm>
        </p:spPr>
        <p:txBody>
          <a:bodyPr anchor="b"/>
          <a:lstStyle>
            <a:lvl1pPr marL="0" indent="0">
              <a:buNone/>
              <a:defRPr sz="11600" b="1"/>
            </a:lvl1pPr>
            <a:lvl2pPr marL="2207075" indent="0">
              <a:buNone/>
              <a:defRPr sz="9700" b="1"/>
            </a:lvl2pPr>
            <a:lvl3pPr marL="4414169" indent="0">
              <a:buNone/>
              <a:defRPr sz="8700" b="1"/>
            </a:lvl3pPr>
            <a:lvl4pPr marL="6621249" indent="0">
              <a:buNone/>
              <a:defRPr sz="7700" b="1"/>
            </a:lvl4pPr>
            <a:lvl5pPr marL="8828323" indent="0">
              <a:buNone/>
              <a:defRPr sz="7700" b="1"/>
            </a:lvl5pPr>
            <a:lvl6pPr marL="11035404" indent="0">
              <a:buNone/>
              <a:defRPr sz="7700" b="1"/>
            </a:lvl6pPr>
            <a:lvl7pPr marL="13242497" indent="0">
              <a:buNone/>
              <a:defRPr sz="7700" b="1"/>
            </a:lvl7pPr>
            <a:lvl8pPr marL="15449573" indent="0">
              <a:buNone/>
              <a:defRPr sz="7700" b="1"/>
            </a:lvl8pPr>
            <a:lvl9pPr marL="17656647"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2011681" y="11889319"/>
            <a:ext cx="17776827" cy="21600375"/>
          </a:xfrm>
        </p:spPr>
        <p:txBody>
          <a:bodyPr/>
          <a:lstStyle>
            <a:lvl1pPr>
              <a:defRPr sz="11600"/>
            </a:lvl1pPr>
            <a:lvl2pPr>
              <a:defRPr sz="9700"/>
            </a:lvl2pPr>
            <a:lvl3pPr>
              <a:defRPr sz="87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0438137" y="8391954"/>
            <a:ext cx="17783810" cy="3497365"/>
          </a:xfrm>
        </p:spPr>
        <p:txBody>
          <a:bodyPr anchor="b"/>
          <a:lstStyle>
            <a:lvl1pPr marL="0" indent="0">
              <a:buNone/>
              <a:defRPr sz="11600" b="1"/>
            </a:lvl1pPr>
            <a:lvl2pPr marL="2207075" indent="0">
              <a:buNone/>
              <a:defRPr sz="9700" b="1"/>
            </a:lvl2pPr>
            <a:lvl3pPr marL="4414169" indent="0">
              <a:buNone/>
              <a:defRPr sz="8700" b="1"/>
            </a:lvl3pPr>
            <a:lvl4pPr marL="6621249" indent="0">
              <a:buNone/>
              <a:defRPr sz="7700" b="1"/>
            </a:lvl4pPr>
            <a:lvl5pPr marL="8828323" indent="0">
              <a:buNone/>
              <a:defRPr sz="7700" b="1"/>
            </a:lvl5pPr>
            <a:lvl6pPr marL="11035404" indent="0">
              <a:buNone/>
              <a:defRPr sz="7700" b="1"/>
            </a:lvl6pPr>
            <a:lvl7pPr marL="13242497" indent="0">
              <a:buNone/>
              <a:defRPr sz="7700" b="1"/>
            </a:lvl7pPr>
            <a:lvl8pPr marL="15449573" indent="0">
              <a:buNone/>
              <a:defRPr sz="7700" b="1"/>
            </a:lvl8pPr>
            <a:lvl9pPr marL="17656647"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20438137" y="11889319"/>
            <a:ext cx="17783810" cy="21600375"/>
          </a:xfrm>
        </p:spPr>
        <p:txBody>
          <a:bodyPr/>
          <a:lstStyle>
            <a:lvl1pPr>
              <a:defRPr sz="11600"/>
            </a:lvl1pPr>
            <a:lvl2pPr>
              <a:defRPr sz="9700"/>
            </a:lvl2pPr>
            <a:lvl3pPr>
              <a:defRPr sz="87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26EA4C-406E-4AE1-9937-D6E09AC2C867}" type="datetimeFigureOut">
              <a:rPr lang="en-US" smtClean="0"/>
              <a:pPr/>
              <a:t>10/16/2012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069854-28A9-42EA-A436-D53CE1B9583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26EA4C-406E-4AE1-9937-D6E09AC2C867}" type="datetimeFigureOut">
              <a:rPr lang="en-US" smtClean="0"/>
              <a:pPr/>
              <a:t>10/16/2012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069854-28A9-42EA-A436-D53CE1B9583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26EA4C-406E-4AE1-9937-D6E09AC2C867}" type="datetimeFigureOut">
              <a:rPr lang="en-US" smtClean="0"/>
              <a:pPr/>
              <a:t>10/16/2012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069854-28A9-42EA-A436-D53CE1B9583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1707" y="1492673"/>
            <a:ext cx="13236578" cy="6352540"/>
          </a:xfrm>
        </p:spPr>
        <p:txBody>
          <a:bodyPr anchor="b"/>
          <a:lstStyle>
            <a:lvl1pPr algn="l">
              <a:defRPr sz="9700" b="1"/>
            </a:lvl1pPr>
          </a:lstStyle>
          <a:p>
            <a:r>
              <a:rPr lang="en-US" smtClean="0"/>
              <a:t>Click to edit Master title style</a:t>
            </a:r>
            <a:endParaRPr lang="en-US"/>
          </a:p>
        </p:txBody>
      </p:sp>
      <p:sp>
        <p:nvSpPr>
          <p:cNvPr id="3" name="Content Placeholder 2"/>
          <p:cNvSpPr>
            <a:spLocks noGrp="1"/>
          </p:cNvSpPr>
          <p:nvPr>
            <p:ph idx="1"/>
          </p:nvPr>
        </p:nvSpPr>
        <p:spPr>
          <a:xfrm>
            <a:off x="15730219" y="1492693"/>
            <a:ext cx="22491701" cy="31997018"/>
          </a:xfrm>
        </p:spPr>
        <p:txBody>
          <a:bodyPr/>
          <a:lstStyle>
            <a:lvl1pPr>
              <a:defRPr sz="15400"/>
            </a:lvl1pPr>
            <a:lvl2pPr>
              <a:defRPr sz="13500"/>
            </a:lvl2pPr>
            <a:lvl3pPr>
              <a:defRPr sz="11600"/>
            </a:lvl3pPr>
            <a:lvl4pPr>
              <a:defRPr sz="9700"/>
            </a:lvl4pPr>
            <a:lvl5pPr>
              <a:defRPr sz="9700"/>
            </a:lvl5pPr>
            <a:lvl6pPr>
              <a:defRPr sz="9700"/>
            </a:lvl6pPr>
            <a:lvl7pPr>
              <a:defRPr sz="9700"/>
            </a:lvl7pPr>
            <a:lvl8pPr>
              <a:defRPr sz="9700"/>
            </a:lvl8pPr>
            <a:lvl9pPr>
              <a:defRPr sz="9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011707" y="7845233"/>
            <a:ext cx="13236578" cy="25644478"/>
          </a:xfrm>
        </p:spPr>
        <p:txBody>
          <a:bodyPr/>
          <a:lstStyle>
            <a:lvl1pPr marL="0" indent="0">
              <a:buNone/>
              <a:defRPr sz="6700"/>
            </a:lvl1pPr>
            <a:lvl2pPr marL="2207075" indent="0">
              <a:buNone/>
              <a:defRPr sz="5800"/>
            </a:lvl2pPr>
            <a:lvl3pPr marL="4414169" indent="0">
              <a:buNone/>
              <a:defRPr sz="4800"/>
            </a:lvl3pPr>
            <a:lvl4pPr marL="6621249" indent="0">
              <a:buNone/>
              <a:defRPr sz="4300"/>
            </a:lvl4pPr>
            <a:lvl5pPr marL="8828323" indent="0">
              <a:buNone/>
              <a:defRPr sz="4300"/>
            </a:lvl5pPr>
            <a:lvl6pPr marL="11035404" indent="0">
              <a:buNone/>
              <a:defRPr sz="4300"/>
            </a:lvl6pPr>
            <a:lvl7pPr marL="13242497" indent="0">
              <a:buNone/>
              <a:defRPr sz="4300"/>
            </a:lvl7pPr>
            <a:lvl8pPr marL="15449573" indent="0">
              <a:buNone/>
              <a:defRPr sz="4300"/>
            </a:lvl8pPr>
            <a:lvl9pPr marL="17656647"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26EA4C-406E-4AE1-9937-D6E09AC2C867}" type="datetimeFigureOut">
              <a:rPr lang="en-US" smtClean="0"/>
              <a:pPr/>
              <a:t>10/16/2012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069854-28A9-42EA-A436-D53CE1B9583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86067" y="26243281"/>
            <a:ext cx="24140160" cy="3098168"/>
          </a:xfrm>
        </p:spPr>
        <p:txBody>
          <a:bodyPr anchor="b"/>
          <a:lstStyle>
            <a:lvl1pPr algn="l">
              <a:defRPr sz="9700" b="1"/>
            </a:lvl1pPr>
          </a:lstStyle>
          <a:p>
            <a:r>
              <a:rPr lang="en-US" smtClean="0"/>
              <a:t>Click to edit Master title style</a:t>
            </a:r>
            <a:endParaRPr lang="en-US"/>
          </a:p>
        </p:txBody>
      </p:sp>
      <p:sp>
        <p:nvSpPr>
          <p:cNvPr id="3" name="Picture Placeholder 2"/>
          <p:cNvSpPr>
            <a:spLocks noGrp="1"/>
          </p:cNvSpPr>
          <p:nvPr>
            <p:ph type="pic" idx="1"/>
          </p:nvPr>
        </p:nvSpPr>
        <p:spPr>
          <a:xfrm>
            <a:off x="7886067" y="3349837"/>
            <a:ext cx="24140160" cy="22494240"/>
          </a:xfrm>
        </p:spPr>
        <p:txBody>
          <a:bodyPr/>
          <a:lstStyle>
            <a:lvl1pPr marL="0" indent="0">
              <a:buNone/>
              <a:defRPr sz="15400"/>
            </a:lvl1pPr>
            <a:lvl2pPr marL="2207075" indent="0">
              <a:buNone/>
              <a:defRPr sz="13500"/>
            </a:lvl2pPr>
            <a:lvl3pPr marL="4414169" indent="0">
              <a:buNone/>
              <a:defRPr sz="11600"/>
            </a:lvl3pPr>
            <a:lvl4pPr marL="6621249" indent="0">
              <a:buNone/>
              <a:defRPr sz="9700"/>
            </a:lvl4pPr>
            <a:lvl5pPr marL="8828323" indent="0">
              <a:buNone/>
              <a:defRPr sz="9700"/>
            </a:lvl5pPr>
            <a:lvl6pPr marL="11035404" indent="0">
              <a:buNone/>
              <a:defRPr sz="9700"/>
            </a:lvl6pPr>
            <a:lvl7pPr marL="13242497" indent="0">
              <a:buNone/>
              <a:defRPr sz="9700"/>
            </a:lvl7pPr>
            <a:lvl8pPr marL="15449573" indent="0">
              <a:buNone/>
              <a:defRPr sz="9700"/>
            </a:lvl8pPr>
            <a:lvl9pPr marL="17656647" indent="0">
              <a:buNone/>
              <a:defRPr sz="9700"/>
            </a:lvl9pPr>
          </a:lstStyle>
          <a:p>
            <a:endParaRPr lang="en-US"/>
          </a:p>
        </p:txBody>
      </p:sp>
      <p:sp>
        <p:nvSpPr>
          <p:cNvPr id="4" name="Text Placeholder 3"/>
          <p:cNvSpPr>
            <a:spLocks noGrp="1"/>
          </p:cNvSpPr>
          <p:nvPr>
            <p:ph type="body" sz="half" idx="2"/>
          </p:nvPr>
        </p:nvSpPr>
        <p:spPr>
          <a:xfrm>
            <a:off x="7886067" y="29341449"/>
            <a:ext cx="24140160" cy="4399912"/>
          </a:xfrm>
        </p:spPr>
        <p:txBody>
          <a:bodyPr/>
          <a:lstStyle>
            <a:lvl1pPr marL="0" indent="0">
              <a:buNone/>
              <a:defRPr sz="6700"/>
            </a:lvl1pPr>
            <a:lvl2pPr marL="2207075" indent="0">
              <a:buNone/>
              <a:defRPr sz="5800"/>
            </a:lvl2pPr>
            <a:lvl3pPr marL="4414169" indent="0">
              <a:buNone/>
              <a:defRPr sz="4800"/>
            </a:lvl3pPr>
            <a:lvl4pPr marL="6621249" indent="0">
              <a:buNone/>
              <a:defRPr sz="4300"/>
            </a:lvl4pPr>
            <a:lvl5pPr marL="8828323" indent="0">
              <a:buNone/>
              <a:defRPr sz="4300"/>
            </a:lvl5pPr>
            <a:lvl6pPr marL="11035404" indent="0">
              <a:buNone/>
              <a:defRPr sz="4300"/>
            </a:lvl6pPr>
            <a:lvl7pPr marL="13242497" indent="0">
              <a:buNone/>
              <a:defRPr sz="4300"/>
            </a:lvl7pPr>
            <a:lvl8pPr marL="15449573" indent="0">
              <a:buNone/>
              <a:defRPr sz="4300"/>
            </a:lvl8pPr>
            <a:lvl9pPr marL="17656647"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26EA4C-406E-4AE1-9937-D6E09AC2C867}" type="datetimeFigureOut">
              <a:rPr lang="en-US" smtClean="0"/>
              <a:pPr/>
              <a:t>10/16/2012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069854-28A9-42EA-A436-D53CE1B9583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11680" y="1501355"/>
            <a:ext cx="36210240" cy="6248400"/>
          </a:xfrm>
          <a:prstGeom prst="rect">
            <a:avLst/>
          </a:prstGeom>
        </p:spPr>
        <p:txBody>
          <a:bodyPr vert="horz" lIns="441415" tIns="220715" rIns="441415" bIns="22071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011680" y="8747792"/>
            <a:ext cx="36210240" cy="24741931"/>
          </a:xfrm>
          <a:prstGeom prst="rect">
            <a:avLst/>
          </a:prstGeom>
        </p:spPr>
        <p:txBody>
          <a:bodyPr vert="horz" lIns="441415" tIns="220715" rIns="441415" bIns="22071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011680" y="34748054"/>
            <a:ext cx="9387840" cy="1996017"/>
          </a:xfrm>
          <a:prstGeom prst="rect">
            <a:avLst/>
          </a:prstGeom>
        </p:spPr>
        <p:txBody>
          <a:bodyPr vert="horz" lIns="441415" tIns="220715" rIns="441415" bIns="220715" rtlCol="0" anchor="ctr"/>
          <a:lstStyle>
            <a:lvl1pPr algn="l">
              <a:defRPr sz="5800">
                <a:solidFill>
                  <a:schemeClr val="tx1">
                    <a:tint val="75000"/>
                  </a:schemeClr>
                </a:solidFill>
              </a:defRPr>
            </a:lvl1pPr>
          </a:lstStyle>
          <a:p>
            <a:fld id="{7A26EA4C-406E-4AE1-9937-D6E09AC2C867}" type="datetimeFigureOut">
              <a:rPr lang="en-US" smtClean="0"/>
              <a:pPr/>
              <a:t>10/16/2012</a:t>
            </a:fld>
            <a:endParaRPr lang="en-US"/>
          </a:p>
        </p:txBody>
      </p:sp>
      <p:sp>
        <p:nvSpPr>
          <p:cNvPr id="5" name="Footer Placeholder 4"/>
          <p:cNvSpPr>
            <a:spLocks noGrp="1"/>
          </p:cNvSpPr>
          <p:nvPr>
            <p:ph type="ftr" sz="quarter" idx="3"/>
          </p:nvPr>
        </p:nvSpPr>
        <p:spPr>
          <a:xfrm>
            <a:off x="13746480" y="34748054"/>
            <a:ext cx="12740640" cy="1996017"/>
          </a:xfrm>
          <a:prstGeom prst="rect">
            <a:avLst/>
          </a:prstGeom>
        </p:spPr>
        <p:txBody>
          <a:bodyPr vert="horz" lIns="441415" tIns="220715" rIns="441415" bIns="220715" rtlCol="0" anchor="ctr"/>
          <a:lstStyle>
            <a:lvl1pPr algn="ctr">
              <a:defRPr sz="5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8834080" y="34748054"/>
            <a:ext cx="9387840" cy="1996017"/>
          </a:xfrm>
          <a:prstGeom prst="rect">
            <a:avLst/>
          </a:prstGeom>
        </p:spPr>
        <p:txBody>
          <a:bodyPr vert="horz" lIns="441415" tIns="220715" rIns="441415" bIns="220715" rtlCol="0" anchor="ctr"/>
          <a:lstStyle>
            <a:lvl1pPr algn="r">
              <a:defRPr sz="5800">
                <a:solidFill>
                  <a:schemeClr val="tx1">
                    <a:tint val="75000"/>
                  </a:schemeClr>
                </a:solidFill>
              </a:defRPr>
            </a:lvl1pPr>
          </a:lstStyle>
          <a:p>
            <a:fld id="{E3069854-28A9-42EA-A436-D53CE1B9583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4414169" rtl="0" eaLnBrk="1" latinLnBrk="0" hangingPunct="1">
        <a:spcBef>
          <a:spcPct val="0"/>
        </a:spcBef>
        <a:buNone/>
        <a:defRPr sz="21200" kern="1200">
          <a:solidFill>
            <a:schemeClr val="tx1"/>
          </a:solidFill>
          <a:latin typeface="+mj-lt"/>
          <a:ea typeface="+mj-ea"/>
          <a:cs typeface="+mj-cs"/>
        </a:defRPr>
      </a:lvl1pPr>
    </p:titleStyle>
    <p:bodyStyle>
      <a:lvl1pPr marL="1655310" indent="-1655310" algn="l" defTabSz="4414169"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86511" indent="-1379432" algn="l" defTabSz="4414169"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517699" indent="-1103550" algn="l" defTabSz="4414169"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724788" indent="-1103550" algn="l" defTabSz="4414169" rtl="0" eaLnBrk="1" latinLnBrk="0" hangingPunct="1">
        <a:spcBef>
          <a:spcPct val="20000"/>
        </a:spcBef>
        <a:buFont typeface="Arial" pitchFamily="34" charset="0"/>
        <a:buChar char="–"/>
        <a:defRPr sz="9700" kern="1200">
          <a:solidFill>
            <a:schemeClr val="tx1"/>
          </a:solidFill>
          <a:latin typeface="+mn-lt"/>
          <a:ea typeface="+mn-ea"/>
          <a:cs typeface="+mn-cs"/>
        </a:defRPr>
      </a:lvl4pPr>
      <a:lvl5pPr marL="9931873" indent="-1103550" algn="l" defTabSz="4414169" rtl="0" eaLnBrk="1" latinLnBrk="0" hangingPunct="1">
        <a:spcBef>
          <a:spcPct val="20000"/>
        </a:spcBef>
        <a:buFont typeface="Arial" pitchFamily="34" charset="0"/>
        <a:buChar char="»"/>
        <a:defRPr sz="9700" kern="1200">
          <a:solidFill>
            <a:schemeClr val="tx1"/>
          </a:solidFill>
          <a:latin typeface="+mn-lt"/>
          <a:ea typeface="+mn-ea"/>
          <a:cs typeface="+mn-cs"/>
        </a:defRPr>
      </a:lvl5pPr>
      <a:lvl6pPr marL="12138948" indent="-1103550" algn="l" defTabSz="4414169" rtl="0" eaLnBrk="1" latinLnBrk="0" hangingPunct="1">
        <a:spcBef>
          <a:spcPct val="20000"/>
        </a:spcBef>
        <a:buFont typeface="Arial" pitchFamily="34" charset="0"/>
        <a:buChar char="•"/>
        <a:defRPr sz="9700" kern="1200">
          <a:solidFill>
            <a:schemeClr val="tx1"/>
          </a:solidFill>
          <a:latin typeface="+mn-lt"/>
          <a:ea typeface="+mn-ea"/>
          <a:cs typeface="+mn-cs"/>
        </a:defRPr>
      </a:lvl6pPr>
      <a:lvl7pPr marL="14346023" indent="-1103550" algn="l" defTabSz="4414169" rtl="0" eaLnBrk="1" latinLnBrk="0" hangingPunct="1">
        <a:spcBef>
          <a:spcPct val="20000"/>
        </a:spcBef>
        <a:buFont typeface="Arial" pitchFamily="34" charset="0"/>
        <a:buChar char="•"/>
        <a:defRPr sz="9700" kern="1200">
          <a:solidFill>
            <a:schemeClr val="tx1"/>
          </a:solidFill>
          <a:latin typeface="+mn-lt"/>
          <a:ea typeface="+mn-ea"/>
          <a:cs typeface="+mn-cs"/>
        </a:defRPr>
      </a:lvl7pPr>
      <a:lvl8pPr marL="16553121" indent="-1103550" algn="l" defTabSz="4414169" rtl="0" eaLnBrk="1" latinLnBrk="0" hangingPunct="1">
        <a:spcBef>
          <a:spcPct val="20000"/>
        </a:spcBef>
        <a:buFont typeface="Arial" pitchFamily="34" charset="0"/>
        <a:buChar char="•"/>
        <a:defRPr sz="9700" kern="1200">
          <a:solidFill>
            <a:schemeClr val="tx1"/>
          </a:solidFill>
          <a:latin typeface="+mn-lt"/>
          <a:ea typeface="+mn-ea"/>
          <a:cs typeface="+mn-cs"/>
        </a:defRPr>
      </a:lvl8pPr>
      <a:lvl9pPr marL="18760197" indent="-1103550" algn="l" defTabSz="4414169" rtl="0" eaLnBrk="1" latinLnBrk="0" hangingPunct="1">
        <a:spcBef>
          <a:spcPct val="20000"/>
        </a:spcBef>
        <a:buFont typeface="Arial" pitchFamily="34" charset="0"/>
        <a:buChar char="•"/>
        <a:defRPr sz="9700" kern="1200">
          <a:solidFill>
            <a:schemeClr val="tx1"/>
          </a:solidFill>
          <a:latin typeface="+mn-lt"/>
          <a:ea typeface="+mn-ea"/>
          <a:cs typeface="+mn-cs"/>
        </a:defRPr>
      </a:lvl9pPr>
    </p:bodyStyle>
    <p:otherStyle>
      <a:defPPr>
        <a:defRPr lang="en-US"/>
      </a:defPPr>
      <a:lvl1pPr marL="0" algn="l" defTabSz="4414169" rtl="0" eaLnBrk="1" latinLnBrk="0" hangingPunct="1">
        <a:defRPr sz="8700" kern="1200">
          <a:solidFill>
            <a:schemeClr val="tx1"/>
          </a:solidFill>
          <a:latin typeface="+mn-lt"/>
          <a:ea typeface="+mn-ea"/>
          <a:cs typeface="+mn-cs"/>
        </a:defRPr>
      </a:lvl1pPr>
      <a:lvl2pPr marL="2207075" algn="l" defTabSz="4414169" rtl="0" eaLnBrk="1" latinLnBrk="0" hangingPunct="1">
        <a:defRPr sz="8700" kern="1200">
          <a:solidFill>
            <a:schemeClr val="tx1"/>
          </a:solidFill>
          <a:latin typeface="+mn-lt"/>
          <a:ea typeface="+mn-ea"/>
          <a:cs typeface="+mn-cs"/>
        </a:defRPr>
      </a:lvl2pPr>
      <a:lvl3pPr marL="4414169" algn="l" defTabSz="4414169" rtl="0" eaLnBrk="1" latinLnBrk="0" hangingPunct="1">
        <a:defRPr sz="8700" kern="1200">
          <a:solidFill>
            <a:schemeClr val="tx1"/>
          </a:solidFill>
          <a:latin typeface="+mn-lt"/>
          <a:ea typeface="+mn-ea"/>
          <a:cs typeface="+mn-cs"/>
        </a:defRPr>
      </a:lvl3pPr>
      <a:lvl4pPr marL="6621249" algn="l" defTabSz="4414169" rtl="0" eaLnBrk="1" latinLnBrk="0" hangingPunct="1">
        <a:defRPr sz="8700" kern="1200">
          <a:solidFill>
            <a:schemeClr val="tx1"/>
          </a:solidFill>
          <a:latin typeface="+mn-lt"/>
          <a:ea typeface="+mn-ea"/>
          <a:cs typeface="+mn-cs"/>
        </a:defRPr>
      </a:lvl4pPr>
      <a:lvl5pPr marL="8828323" algn="l" defTabSz="4414169" rtl="0" eaLnBrk="1" latinLnBrk="0" hangingPunct="1">
        <a:defRPr sz="8700" kern="1200">
          <a:solidFill>
            <a:schemeClr val="tx1"/>
          </a:solidFill>
          <a:latin typeface="+mn-lt"/>
          <a:ea typeface="+mn-ea"/>
          <a:cs typeface="+mn-cs"/>
        </a:defRPr>
      </a:lvl5pPr>
      <a:lvl6pPr marL="11035404" algn="l" defTabSz="4414169" rtl="0" eaLnBrk="1" latinLnBrk="0" hangingPunct="1">
        <a:defRPr sz="8700" kern="1200">
          <a:solidFill>
            <a:schemeClr val="tx1"/>
          </a:solidFill>
          <a:latin typeface="+mn-lt"/>
          <a:ea typeface="+mn-ea"/>
          <a:cs typeface="+mn-cs"/>
        </a:defRPr>
      </a:lvl6pPr>
      <a:lvl7pPr marL="13242497" algn="l" defTabSz="4414169" rtl="0" eaLnBrk="1" latinLnBrk="0" hangingPunct="1">
        <a:defRPr sz="8700" kern="1200">
          <a:solidFill>
            <a:schemeClr val="tx1"/>
          </a:solidFill>
          <a:latin typeface="+mn-lt"/>
          <a:ea typeface="+mn-ea"/>
          <a:cs typeface="+mn-cs"/>
        </a:defRPr>
      </a:lvl7pPr>
      <a:lvl8pPr marL="15449573" algn="l" defTabSz="4414169" rtl="0" eaLnBrk="1" latinLnBrk="0" hangingPunct="1">
        <a:defRPr sz="8700" kern="1200">
          <a:solidFill>
            <a:schemeClr val="tx1"/>
          </a:solidFill>
          <a:latin typeface="+mn-lt"/>
          <a:ea typeface="+mn-ea"/>
          <a:cs typeface="+mn-cs"/>
        </a:defRPr>
      </a:lvl8pPr>
      <a:lvl9pPr marL="17656647" algn="l" defTabSz="4414169" rtl="0" eaLnBrk="1" latinLnBrk="0" hangingPunct="1">
        <a:defRPr sz="8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jpe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434"/>
          <p:cNvSpPr txBox="1">
            <a:spLocks noChangeArrowheads="1"/>
          </p:cNvSpPr>
          <p:nvPr/>
        </p:nvSpPr>
        <p:spPr bwMode="auto">
          <a:xfrm>
            <a:off x="0" y="36545015"/>
            <a:ext cx="40233600" cy="998143"/>
          </a:xfrm>
          <a:prstGeom prst="rect">
            <a:avLst/>
          </a:prstGeom>
          <a:solidFill>
            <a:schemeClr val="tx1"/>
          </a:solidFill>
          <a:ln w="9525">
            <a:solidFill>
              <a:srgbClr val="EE5B00"/>
            </a:solidFill>
            <a:miter lim="800000"/>
            <a:headEnd/>
            <a:tailEnd/>
          </a:ln>
        </p:spPr>
        <p:txBody>
          <a:bodyPr wrap="square" lIns="89329" tIns="44665" rIns="89329" bIns="44665" anchor="ctr">
            <a:spAutoFit/>
          </a:bodyPr>
          <a:lstStyle/>
          <a:p>
            <a:r>
              <a:rPr lang="en-US" sz="5800" b="1" dirty="0" smtClean="0">
                <a:solidFill>
                  <a:srgbClr val="FF6600"/>
                </a:solidFill>
                <a:latin typeface="Arial" charset="0"/>
                <a:cs typeface="Arial" charset="0"/>
              </a:rPr>
              <a:t>                           O   </a:t>
            </a:r>
            <a:r>
              <a:rPr lang="en-US" sz="5800" b="1" dirty="0">
                <a:solidFill>
                  <a:srgbClr val="FF6600"/>
                </a:solidFill>
                <a:latin typeface="Arial" charset="0"/>
                <a:cs typeface="Arial" charset="0"/>
              </a:rPr>
              <a:t>K   L   A   H   O   M   A       S   T   A   T   E       U   N   I   V   E   R   S   I   T   Y</a:t>
            </a:r>
          </a:p>
        </p:txBody>
      </p:sp>
      <p:cxnSp>
        <p:nvCxnSpPr>
          <p:cNvPr id="6" name="Straight Connector 5"/>
          <p:cNvCxnSpPr/>
          <p:nvPr/>
        </p:nvCxnSpPr>
        <p:spPr>
          <a:xfrm>
            <a:off x="0" y="4091214"/>
            <a:ext cx="40233600" cy="0"/>
          </a:xfrm>
          <a:prstGeom prst="line">
            <a:avLst/>
          </a:prstGeom>
          <a:ln>
            <a:solidFill>
              <a:schemeClr val="accent5">
                <a:lumMod val="75000"/>
              </a:schemeClr>
            </a:solidFill>
          </a:ln>
        </p:spPr>
        <p:style>
          <a:lnRef idx="3">
            <a:schemeClr val="accent6"/>
          </a:lnRef>
          <a:fillRef idx="0">
            <a:schemeClr val="accent6"/>
          </a:fillRef>
          <a:effectRef idx="2">
            <a:schemeClr val="accent6"/>
          </a:effectRef>
          <a:fontRef idx="minor">
            <a:schemeClr val="tx1"/>
          </a:fontRef>
        </p:style>
      </p:cxnSp>
      <p:cxnSp>
        <p:nvCxnSpPr>
          <p:cNvPr id="7" name="Straight Connector 6"/>
          <p:cNvCxnSpPr/>
          <p:nvPr/>
        </p:nvCxnSpPr>
        <p:spPr>
          <a:xfrm flipH="1">
            <a:off x="12883793" y="4091214"/>
            <a:ext cx="2" cy="32506557"/>
          </a:xfrm>
          <a:prstGeom prst="line">
            <a:avLst/>
          </a:prstGeom>
          <a:ln>
            <a:solidFill>
              <a:schemeClr val="accent5">
                <a:lumMod val="75000"/>
              </a:schemeClr>
            </a:solidFill>
          </a:ln>
        </p:spPr>
        <p:style>
          <a:lnRef idx="3">
            <a:schemeClr val="accent6"/>
          </a:lnRef>
          <a:fillRef idx="0">
            <a:schemeClr val="accent6"/>
          </a:fillRef>
          <a:effectRef idx="2">
            <a:schemeClr val="accent6"/>
          </a:effectRef>
          <a:fontRef idx="minor">
            <a:schemeClr val="tx1"/>
          </a:fontRef>
        </p:style>
      </p:cxnSp>
      <p:sp>
        <p:nvSpPr>
          <p:cNvPr id="9" name="TextBox 8"/>
          <p:cNvSpPr txBox="1"/>
          <p:nvPr/>
        </p:nvSpPr>
        <p:spPr>
          <a:xfrm>
            <a:off x="1431536" y="4239988"/>
            <a:ext cx="9537273" cy="991473"/>
          </a:xfrm>
          <a:prstGeom prst="rect">
            <a:avLst/>
          </a:prstGeom>
          <a:noFill/>
        </p:spPr>
        <p:txBody>
          <a:bodyPr wrap="square" lIns="89329" tIns="44665" rIns="89329" bIns="44665" rtlCol="0">
            <a:spAutoFit/>
          </a:bodyPr>
          <a:lstStyle/>
          <a:p>
            <a:pPr algn="ctr"/>
            <a:r>
              <a:rPr lang="en-US" sz="5900" dirty="0" smtClean="0">
                <a:latin typeface="Times New Roman" pitchFamily="18" charset="0"/>
                <a:cs typeface="Times New Roman" pitchFamily="18" charset="0"/>
              </a:rPr>
              <a:t>Rationale</a:t>
            </a:r>
            <a:endParaRPr lang="en-US" sz="5900" dirty="0">
              <a:latin typeface="Times New Roman" pitchFamily="18" charset="0"/>
              <a:cs typeface="Times New Roman" pitchFamily="18" charset="0"/>
            </a:endParaRPr>
          </a:p>
        </p:txBody>
      </p:sp>
      <p:sp>
        <p:nvSpPr>
          <p:cNvPr id="11" name="TextBox 10"/>
          <p:cNvSpPr txBox="1"/>
          <p:nvPr/>
        </p:nvSpPr>
        <p:spPr>
          <a:xfrm>
            <a:off x="2486348" y="1710871"/>
            <a:ext cx="34959531" cy="3860465"/>
          </a:xfrm>
          <a:prstGeom prst="rect">
            <a:avLst/>
          </a:prstGeom>
          <a:noFill/>
        </p:spPr>
        <p:txBody>
          <a:bodyPr wrap="square" lIns="89329" tIns="44665" rIns="89329" bIns="44665" rtlCol="0">
            <a:spAutoFit/>
          </a:bodyPr>
          <a:lstStyle/>
          <a:p>
            <a:pPr algn="ctr"/>
            <a:r>
              <a:rPr lang="en-US" sz="4800" dirty="0" smtClean="0">
                <a:latin typeface="Times New Roman" pitchFamily="18" charset="0"/>
                <a:cs typeface="Times New Roman" pitchFamily="18" charset="0"/>
              </a:rPr>
              <a:t>N. Macnack¹, J. Kelly², J. Mullock¹, I. Ortiz-Monasterio</a:t>
            </a:r>
            <a:r>
              <a:rPr lang="en-US" sz="4800" baseline="30000" dirty="0" smtClean="0">
                <a:latin typeface="Times New Roman" pitchFamily="18" charset="0"/>
                <a:cs typeface="Times New Roman" pitchFamily="18" charset="0"/>
              </a:rPr>
              <a:t>3</a:t>
            </a:r>
            <a:r>
              <a:rPr lang="en-US" sz="4800" dirty="0" smtClean="0">
                <a:latin typeface="Times New Roman" pitchFamily="18" charset="0"/>
                <a:cs typeface="Times New Roman" pitchFamily="18" charset="0"/>
              </a:rPr>
              <a:t>, and W. Raun¹. </a:t>
            </a:r>
          </a:p>
          <a:p>
            <a:pPr algn="ctr"/>
            <a:r>
              <a:rPr lang="en-US" sz="4800" dirty="0" smtClean="0">
                <a:latin typeface="Times New Roman" pitchFamily="18" charset="0"/>
                <a:cs typeface="Times New Roman" pitchFamily="18" charset="0"/>
              </a:rPr>
              <a:t>¹Plant and Soil Sciences, Oklahoma State University, and </a:t>
            </a:r>
            <a:r>
              <a:rPr lang="en-US" sz="4800" baseline="30000" dirty="0" smtClean="0">
                <a:latin typeface="Times New Roman" pitchFamily="18" charset="0"/>
                <a:cs typeface="Times New Roman" pitchFamily="18" charset="0"/>
              </a:rPr>
              <a:t>3</a:t>
            </a:r>
            <a:r>
              <a:rPr lang="en-US" sz="4800" dirty="0" smtClean="0">
                <a:latin typeface="Times New Roman" pitchFamily="18" charset="0"/>
                <a:cs typeface="Times New Roman" pitchFamily="18" charset="0"/>
              </a:rPr>
              <a:t>CIMMYT</a:t>
            </a:r>
          </a:p>
          <a:p>
            <a:pPr algn="ctr"/>
            <a:r>
              <a:rPr lang="en-US" sz="4800" dirty="0" smtClean="0">
                <a:latin typeface="Times New Roman" pitchFamily="18" charset="0"/>
                <a:cs typeface="Times New Roman" pitchFamily="18" charset="0"/>
              </a:rPr>
              <a:t>² Max Birney Aerial Spraying Inc. Sublette, KS</a:t>
            </a:r>
          </a:p>
          <a:p>
            <a:pPr algn="ctr"/>
            <a:endParaRPr lang="en-US" sz="4800" dirty="0" smtClean="0">
              <a:latin typeface="Times New Roman" pitchFamily="18" charset="0"/>
              <a:cs typeface="Times New Roman" pitchFamily="18" charset="0"/>
            </a:endParaRPr>
          </a:p>
          <a:p>
            <a:pPr algn="ctr"/>
            <a:endParaRPr lang="en-US" sz="4800" dirty="0">
              <a:latin typeface="Times New Roman" pitchFamily="18" charset="0"/>
              <a:cs typeface="Times New Roman" pitchFamily="18" charset="0"/>
            </a:endParaRPr>
          </a:p>
        </p:txBody>
      </p:sp>
      <p:sp>
        <p:nvSpPr>
          <p:cNvPr id="15" name="TextBox 14"/>
          <p:cNvSpPr txBox="1"/>
          <p:nvPr/>
        </p:nvSpPr>
        <p:spPr>
          <a:xfrm>
            <a:off x="904126" y="10860317"/>
            <a:ext cx="11150886" cy="1171742"/>
          </a:xfrm>
          <a:prstGeom prst="rect">
            <a:avLst/>
          </a:prstGeom>
          <a:noFill/>
        </p:spPr>
        <p:txBody>
          <a:bodyPr wrap="square" lIns="89329" tIns="44665" rIns="89329" bIns="44665" rtlCol="0">
            <a:spAutoFit/>
          </a:bodyPr>
          <a:lstStyle/>
          <a:p>
            <a:r>
              <a:rPr lang="en-US" sz="3500" dirty="0" smtClean="0">
                <a:latin typeface="Times New Roman" pitchFamily="18" charset="0"/>
                <a:cs typeface="Times New Roman" pitchFamily="18" charset="0"/>
              </a:rPr>
              <a:t>Evaluate the relationships between stalk diameter, plant height, NDVI, and final maize grain yield.  </a:t>
            </a:r>
            <a:endParaRPr lang="en-US" sz="3500" dirty="0">
              <a:latin typeface="Times New Roman" pitchFamily="18" charset="0"/>
              <a:cs typeface="Times New Roman" pitchFamily="18" charset="0"/>
            </a:endParaRPr>
          </a:p>
        </p:txBody>
      </p:sp>
      <p:sp>
        <p:nvSpPr>
          <p:cNvPr id="16" name="TextBox 15"/>
          <p:cNvSpPr txBox="1"/>
          <p:nvPr/>
        </p:nvSpPr>
        <p:spPr>
          <a:xfrm>
            <a:off x="1506877" y="21274314"/>
            <a:ext cx="9191948" cy="976450"/>
          </a:xfrm>
          <a:prstGeom prst="rect">
            <a:avLst/>
          </a:prstGeom>
          <a:noFill/>
        </p:spPr>
        <p:txBody>
          <a:bodyPr wrap="square" lIns="89329" tIns="44665" rIns="89329" bIns="44665" rtlCol="0">
            <a:spAutoFit/>
          </a:bodyPr>
          <a:lstStyle/>
          <a:p>
            <a:pPr algn="ctr"/>
            <a:r>
              <a:rPr lang="en-US" sz="5800" dirty="0" smtClean="0">
                <a:latin typeface="Times New Roman" pitchFamily="18" charset="0"/>
                <a:cs typeface="Times New Roman" pitchFamily="18" charset="0"/>
              </a:rPr>
              <a:t>Materials and Methods</a:t>
            </a:r>
            <a:endParaRPr lang="en-US" sz="5800" dirty="0">
              <a:latin typeface="Times New Roman" pitchFamily="18" charset="0"/>
              <a:cs typeface="Times New Roman" pitchFamily="18" charset="0"/>
            </a:endParaRPr>
          </a:p>
        </p:txBody>
      </p:sp>
      <p:sp>
        <p:nvSpPr>
          <p:cNvPr id="17" name="TextBox 16"/>
          <p:cNvSpPr txBox="1"/>
          <p:nvPr/>
        </p:nvSpPr>
        <p:spPr>
          <a:xfrm>
            <a:off x="753439" y="22390100"/>
            <a:ext cx="11226229" cy="10508439"/>
          </a:xfrm>
          <a:prstGeom prst="rect">
            <a:avLst/>
          </a:prstGeom>
          <a:noFill/>
        </p:spPr>
        <p:txBody>
          <a:bodyPr wrap="square" lIns="89329" tIns="44665" rIns="89329" bIns="44665" rtlCol="0">
            <a:spAutoFit/>
          </a:bodyPr>
          <a:lstStyle/>
          <a:p>
            <a:pPr marL="856082" indent="-589330" algn="just">
              <a:spcAft>
                <a:spcPts val="1173"/>
              </a:spcAft>
              <a:buFont typeface="Wingdings" pitchFamily="2" charset="2"/>
              <a:buChar char="§"/>
            </a:pPr>
            <a:r>
              <a:rPr lang="en-US" sz="3500" dirty="0" smtClean="0">
                <a:latin typeface="Times New Roman" pitchFamily="18" charset="0"/>
                <a:cs typeface="Times New Roman" pitchFamily="18" charset="0"/>
              </a:rPr>
              <a:t>Site-years: </a:t>
            </a:r>
          </a:p>
          <a:p>
            <a:pPr marL="856082" indent="-589330" algn="just">
              <a:spcAft>
                <a:spcPts val="1173"/>
              </a:spcAft>
            </a:pPr>
            <a:r>
              <a:rPr lang="en-US" sz="3500" dirty="0" smtClean="0">
                <a:latin typeface="Times New Roman" pitchFamily="18" charset="0"/>
                <a:cs typeface="Times New Roman" pitchFamily="18" charset="0"/>
              </a:rPr>
              <a:t>       </a:t>
            </a:r>
            <a:r>
              <a:rPr lang="en-US" sz="3500" dirty="0" err="1" smtClean="0">
                <a:latin typeface="Times New Roman" pitchFamily="18" charset="0"/>
                <a:cs typeface="Times New Roman" pitchFamily="18" charset="0"/>
              </a:rPr>
              <a:t>Efaw</a:t>
            </a:r>
            <a:r>
              <a:rPr lang="en-US" sz="3500" dirty="0" smtClean="0">
                <a:latin typeface="Times New Roman" pitchFamily="18" charset="0"/>
                <a:cs typeface="Times New Roman" pitchFamily="18" charset="0"/>
              </a:rPr>
              <a:t> Research Station,  Stillwater, OK., 2009-2011</a:t>
            </a:r>
          </a:p>
          <a:p>
            <a:pPr marL="856082" indent="-589330" algn="just">
              <a:spcAft>
                <a:spcPts val="1173"/>
              </a:spcAft>
            </a:pPr>
            <a:r>
              <a:rPr lang="en-US" sz="3500" dirty="0" smtClean="0">
                <a:latin typeface="Times New Roman" pitchFamily="18" charset="0"/>
                <a:cs typeface="Times New Roman" pitchFamily="18" charset="0"/>
              </a:rPr>
              <a:t>       Lake Carl </a:t>
            </a:r>
            <a:r>
              <a:rPr lang="en-US" sz="3500" dirty="0" err="1" smtClean="0">
                <a:latin typeface="Times New Roman" pitchFamily="18" charset="0"/>
                <a:cs typeface="Times New Roman" pitchFamily="18" charset="0"/>
              </a:rPr>
              <a:t>Blackwell,Stillwater,OK</a:t>
            </a:r>
            <a:r>
              <a:rPr lang="en-US" sz="3500" dirty="0" smtClean="0">
                <a:latin typeface="Times New Roman" pitchFamily="18" charset="0"/>
                <a:cs typeface="Times New Roman" pitchFamily="18" charset="0"/>
              </a:rPr>
              <a:t>., 2009-2012</a:t>
            </a:r>
          </a:p>
          <a:p>
            <a:pPr marL="856082" indent="-589330" algn="just">
              <a:spcAft>
                <a:spcPts val="1173"/>
              </a:spcAft>
            </a:pPr>
            <a:r>
              <a:rPr lang="en-US" sz="3500" dirty="0" smtClean="0">
                <a:latin typeface="Times New Roman" pitchFamily="18" charset="0"/>
                <a:cs typeface="Times New Roman" pitchFamily="18" charset="0"/>
              </a:rPr>
              <a:t>       Eastern Research Station, (Haskell, OK.), 2009-2010                                </a:t>
            </a:r>
          </a:p>
          <a:p>
            <a:pPr marL="856082" indent="-589330" algn="just">
              <a:spcAft>
                <a:spcPts val="1173"/>
              </a:spcAft>
            </a:pPr>
            <a:r>
              <a:rPr lang="en-US" sz="3500" dirty="0" smtClean="0">
                <a:latin typeface="Times New Roman" pitchFamily="18" charset="0"/>
                <a:cs typeface="Times New Roman" pitchFamily="18" charset="0"/>
              </a:rPr>
              <a:t>       Ciudad Obregon, Mexico, 2010</a:t>
            </a:r>
          </a:p>
          <a:p>
            <a:pPr marL="267992" algn="just">
              <a:spcAft>
                <a:spcPts val="1173"/>
              </a:spcAft>
              <a:buFont typeface="Wingdings" pitchFamily="2" charset="2"/>
              <a:buChar char="§"/>
            </a:pPr>
            <a:r>
              <a:rPr lang="en-US" sz="3500" dirty="0" smtClean="0">
                <a:latin typeface="Times New Roman" pitchFamily="18" charset="0"/>
                <a:cs typeface="Times New Roman" pitchFamily="18" charset="0"/>
              </a:rPr>
              <a:t>   NDVI measurements using bike sensor (shaft encoder)         </a:t>
            </a:r>
          </a:p>
          <a:p>
            <a:pPr marL="267992" algn="just">
              <a:spcAft>
                <a:spcPts val="1173"/>
              </a:spcAft>
            </a:pPr>
            <a:r>
              <a:rPr lang="en-US" sz="3500" dirty="0" smtClean="0">
                <a:latin typeface="Times New Roman" pitchFamily="18" charset="0"/>
                <a:cs typeface="Times New Roman" pitchFamily="18" charset="0"/>
              </a:rPr>
              <a:t>    (</a:t>
            </a:r>
            <a:r>
              <a:rPr lang="en-US" sz="3500" dirty="0" err="1" smtClean="0">
                <a:latin typeface="Times New Roman" pitchFamily="18" charset="0"/>
                <a:cs typeface="Times New Roman" pitchFamily="18" charset="0"/>
              </a:rPr>
              <a:t>GreenSeeker</a:t>
            </a:r>
            <a:r>
              <a:rPr lang="en-US" sz="3500" baseline="30000" dirty="0" err="1" smtClean="0">
                <a:latin typeface="Times New Roman" pitchFamily="18" charset="0"/>
                <a:cs typeface="Times New Roman" pitchFamily="18" charset="0"/>
              </a:rPr>
              <a:t>TM</a:t>
            </a:r>
            <a:r>
              <a:rPr lang="en-US" sz="3500" dirty="0" smtClean="0">
                <a:latin typeface="Times New Roman" pitchFamily="18" charset="0"/>
                <a:cs typeface="Times New Roman" pitchFamily="18" charset="0"/>
              </a:rPr>
              <a:t>) (Fig. 1). </a:t>
            </a:r>
          </a:p>
          <a:p>
            <a:pPr marL="856082" indent="-589330" algn="just">
              <a:spcAft>
                <a:spcPts val="1173"/>
              </a:spcAft>
              <a:buFont typeface="Wingdings" pitchFamily="2" charset="2"/>
              <a:buChar char="§"/>
            </a:pPr>
            <a:r>
              <a:rPr lang="en-US" sz="3500" dirty="0" smtClean="0">
                <a:latin typeface="Times New Roman" pitchFamily="18" charset="0"/>
                <a:cs typeface="Times New Roman" pitchFamily="18" charset="0"/>
              </a:rPr>
              <a:t>NDVI, individual plant height and stalk diameter  </a:t>
            </a:r>
          </a:p>
          <a:p>
            <a:pPr marL="267992" algn="just">
              <a:spcAft>
                <a:spcPts val="1173"/>
              </a:spcAft>
            </a:pPr>
            <a:r>
              <a:rPr lang="en-US" sz="3500" dirty="0" smtClean="0">
                <a:latin typeface="Times New Roman" pitchFamily="18" charset="0"/>
                <a:cs typeface="Times New Roman" pitchFamily="18" charset="0"/>
              </a:rPr>
              <a:t>     at V6-VT growth stages in selected corn rows (Fig 2).</a:t>
            </a:r>
          </a:p>
          <a:p>
            <a:pPr marL="267992" algn="just">
              <a:spcAft>
                <a:spcPts val="1173"/>
              </a:spcAft>
              <a:buFont typeface="Wingdings" pitchFamily="2" charset="2"/>
              <a:buChar char="§"/>
            </a:pPr>
            <a:r>
              <a:rPr lang="en-US" sz="3500" dirty="0" smtClean="0">
                <a:latin typeface="Times New Roman" pitchFamily="18" charset="0"/>
                <a:cs typeface="Times New Roman" pitchFamily="18" charset="0"/>
              </a:rPr>
              <a:t>   Pre-plant N rates 0, 45, 90, and 180 kg N ha</a:t>
            </a:r>
            <a:r>
              <a:rPr lang="en-US" sz="3500" baseline="30000" dirty="0" smtClean="0">
                <a:latin typeface="Times New Roman" pitchFamily="18" charset="0"/>
                <a:cs typeface="Times New Roman" pitchFamily="18" charset="0"/>
              </a:rPr>
              <a:t>-1</a:t>
            </a:r>
            <a:r>
              <a:rPr lang="en-US" sz="3500" dirty="0" smtClean="0">
                <a:latin typeface="Times New Roman" pitchFamily="18" charset="0"/>
                <a:cs typeface="Times New Roman" pitchFamily="18" charset="0"/>
              </a:rPr>
              <a:t>, </a:t>
            </a:r>
          </a:p>
          <a:p>
            <a:pPr marL="267992" algn="just">
              <a:spcAft>
                <a:spcPts val="1173"/>
              </a:spcAft>
            </a:pPr>
            <a:r>
              <a:rPr lang="en-US" sz="3500" dirty="0" smtClean="0">
                <a:latin typeface="Times New Roman" pitchFamily="18" charset="0"/>
                <a:cs typeface="Times New Roman" pitchFamily="18" charset="0"/>
              </a:rPr>
              <a:t>     Oklahoma, and 35, 70, and 245 kg N ha</a:t>
            </a:r>
            <a:r>
              <a:rPr lang="en-US" sz="3500" baseline="30000" dirty="0" smtClean="0"/>
              <a:t>-1</a:t>
            </a:r>
            <a:r>
              <a:rPr lang="en-US" sz="3500" dirty="0" smtClean="0">
                <a:latin typeface="Times New Roman" pitchFamily="18" charset="0"/>
                <a:cs typeface="Times New Roman" pitchFamily="18" charset="0"/>
              </a:rPr>
              <a:t>, Mexico. </a:t>
            </a:r>
            <a:endParaRPr lang="en-US" sz="3500" baseline="30000" dirty="0" smtClean="0">
              <a:effectLst>
                <a:outerShdw blurRad="38100" dist="38100" dir="2700000" algn="tl">
                  <a:srgbClr val="000000">
                    <a:alpha val="43137"/>
                  </a:srgbClr>
                </a:outerShdw>
              </a:effectLst>
              <a:latin typeface="Times New Roman" pitchFamily="18" charset="0"/>
              <a:cs typeface="Times New Roman" pitchFamily="18" charset="0"/>
            </a:endParaRPr>
          </a:p>
          <a:p>
            <a:pPr marL="267992" algn="just">
              <a:spcAft>
                <a:spcPts val="1173"/>
              </a:spcAft>
              <a:buFont typeface="Wingdings" pitchFamily="2" charset="2"/>
              <a:buChar char="§"/>
            </a:pPr>
            <a:r>
              <a:rPr lang="en-US" sz="3500" dirty="0" smtClean="0">
                <a:latin typeface="Times New Roman" pitchFamily="18" charset="0"/>
                <a:cs typeface="Times New Roman" pitchFamily="18" charset="0"/>
              </a:rPr>
              <a:t>   Linear and  non -linear regression analysis using SAS.  </a:t>
            </a:r>
          </a:p>
          <a:p>
            <a:pPr marL="267992" algn="just">
              <a:spcAft>
                <a:spcPts val="1173"/>
              </a:spcAft>
            </a:pPr>
            <a:r>
              <a:rPr lang="en-US" sz="3500" dirty="0" smtClean="0">
                <a:latin typeface="Times New Roman" pitchFamily="18" charset="0"/>
                <a:cs typeface="Times New Roman" pitchFamily="18" charset="0"/>
              </a:rPr>
              <a:t>     </a:t>
            </a:r>
          </a:p>
          <a:p>
            <a:pPr marL="267992" algn="just">
              <a:spcAft>
                <a:spcPts val="1173"/>
              </a:spcAft>
              <a:buFont typeface="Wingdings" pitchFamily="2" charset="2"/>
              <a:buChar char="ü"/>
            </a:pPr>
            <a:endParaRPr lang="en-US" sz="3400" dirty="0" smtClean="0">
              <a:latin typeface="Times New Roman" pitchFamily="18" charset="0"/>
              <a:cs typeface="Times New Roman" pitchFamily="18" charset="0"/>
            </a:endParaRPr>
          </a:p>
          <a:p>
            <a:pPr marL="267992" algn="just">
              <a:spcAft>
                <a:spcPts val="1173"/>
              </a:spcAft>
              <a:buFont typeface="Wingdings" pitchFamily="2" charset="2"/>
              <a:buChar char="ü"/>
            </a:pPr>
            <a:endParaRPr lang="en-US" sz="3400" dirty="0">
              <a:latin typeface="Times New Roman" pitchFamily="18" charset="0"/>
              <a:cs typeface="Times New Roman" pitchFamily="18" charset="0"/>
            </a:endParaRPr>
          </a:p>
        </p:txBody>
      </p:sp>
      <p:sp>
        <p:nvSpPr>
          <p:cNvPr id="20" name="TextBox 19"/>
          <p:cNvSpPr txBox="1"/>
          <p:nvPr/>
        </p:nvSpPr>
        <p:spPr>
          <a:xfrm>
            <a:off x="13561891" y="4165600"/>
            <a:ext cx="11075540" cy="976450"/>
          </a:xfrm>
          <a:prstGeom prst="rect">
            <a:avLst/>
          </a:prstGeom>
          <a:noFill/>
        </p:spPr>
        <p:txBody>
          <a:bodyPr wrap="square" lIns="89329" tIns="44665" rIns="89329" bIns="44665" rtlCol="0">
            <a:spAutoFit/>
          </a:bodyPr>
          <a:lstStyle/>
          <a:p>
            <a:pPr algn="ctr"/>
            <a:r>
              <a:rPr lang="en-US" sz="5800" dirty="0" smtClean="0">
                <a:latin typeface="Times New Roman" pitchFamily="18" charset="0"/>
                <a:cs typeface="Times New Roman" pitchFamily="18" charset="0"/>
              </a:rPr>
              <a:t>Results</a:t>
            </a:r>
            <a:endParaRPr lang="en-US" sz="5800" dirty="0">
              <a:latin typeface="Times New Roman" pitchFamily="18" charset="0"/>
              <a:cs typeface="Times New Roman" pitchFamily="18" charset="0"/>
            </a:endParaRPr>
          </a:p>
        </p:txBody>
      </p:sp>
      <p:sp>
        <p:nvSpPr>
          <p:cNvPr id="21" name="Rectangle 4"/>
          <p:cNvSpPr>
            <a:spLocks noChangeArrowheads="1"/>
          </p:cNvSpPr>
          <p:nvPr/>
        </p:nvSpPr>
        <p:spPr bwMode="auto">
          <a:xfrm>
            <a:off x="1" y="24167"/>
            <a:ext cx="180467" cy="397979"/>
          </a:xfrm>
          <a:prstGeom prst="rect">
            <a:avLst/>
          </a:prstGeom>
          <a:noFill/>
          <a:ln w="9525">
            <a:noFill/>
            <a:miter lim="800000"/>
            <a:headEnd/>
            <a:tailEnd/>
          </a:ln>
          <a:effectLst/>
        </p:spPr>
        <p:txBody>
          <a:bodyPr vert="horz" wrap="none" lIns="89329" tIns="44665" rIns="89329" bIns="44665" numCol="1" anchor="ctr" anchorCtr="0" compatLnSpc="1">
            <a:prstTxWarp prst="textNoShape">
              <a:avLst/>
            </a:prstTxWarp>
            <a:spAutoFit/>
          </a:bodyPr>
          <a:lstStyle/>
          <a:p>
            <a:pPr defTabSz="893304" fontAlgn="base">
              <a:spcBef>
                <a:spcPct val="0"/>
              </a:spcBef>
              <a:spcAft>
                <a:spcPct val="0"/>
              </a:spcAft>
            </a:pPr>
            <a:endParaRPr lang="en-US" sz="2000" dirty="0" smtClean="0">
              <a:latin typeface="Arial" pitchFamily="34" charset="0"/>
              <a:cs typeface="Arial" pitchFamily="34" charset="0"/>
            </a:endParaRPr>
          </a:p>
        </p:txBody>
      </p:sp>
      <p:sp>
        <p:nvSpPr>
          <p:cNvPr id="22" name="Rectangle 5"/>
          <p:cNvSpPr>
            <a:spLocks noChangeArrowheads="1"/>
          </p:cNvSpPr>
          <p:nvPr/>
        </p:nvSpPr>
        <p:spPr bwMode="auto">
          <a:xfrm>
            <a:off x="1" y="24167"/>
            <a:ext cx="180467" cy="397979"/>
          </a:xfrm>
          <a:prstGeom prst="rect">
            <a:avLst/>
          </a:prstGeom>
          <a:noFill/>
          <a:ln w="9525">
            <a:noFill/>
            <a:miter lim="800000"/>
            <a:headEnd/>
            <a:tailEnd/>
          </a:ln>
          <a:effectLst/>
        </p:spPr>
        <p:txBody>
          <a:bodyPr vert="horz" wrap="none" lIns="89329" tIns="44665" rIns="89329" bIns="44665" numCol="1" anchor="ctr" anchorCtr="0" compatLnSpc="1">
            <a:prstTxWarp prst="textNoShape">
              <a:avLst/>
            </a:prstTxWarp>
            <a:spAutoFit/>
          </a:bodyPr>
          <a:lstStyle/>
          <a:p>
            <a:pPr defTabSz="893304" fontAlgn="base">
              <a:spcBef>
                <a:spcPct val="0"/>
              </a:spcBef>
              <a:spcAft>
                <a:spcPct val="0"/>
              </a:spcAft>
            </a:pPr>
            <a:endParaRPr lang="en-US" sz="2000" dirty="0" smtClean="0">
              <a:latin typeface="Arial" pitchFamily="34" charset="0"/>
              <a:cs typeface="Arial" pitchFamily="34" charset="0"/>
            </a:endParaRPr>
          </a:p>
        </p:txBody>
      </p:sp>
      <p:sp>
        <p:nvSpPr>
          <p:cNvPr id="28" name="TextBox 27"/>
          <p:cNvSpPr txBox="1"/>
          <p:nvPr/>
        </p:nvSpPr>
        <p:spPr>
          <a:xfrm>
            <a:off x="26375360" y="24175357"/>
            <a:ext cx="12808449" cy="976450"/>
          </a:xfrm>
          <a:prstGeom prst="rect">
            <a:avLst/>
          </a:prstGeom>
          <a:noFill/>
        </p:spPr>
        <p:txBody>
          <a:bodyPr wrap="square" lIns="89329" tIns="44665" rIns="89329" bIns="44665" rtlCol="0">
            <a:spAutoFit/>
          </a:bodyPr>
          <a:lstStyle/>
          <a:p>
            <a:pPr algn="ctr"/>
            <a:r>
              <a:rPr lang="en-US" sz="5800" dirty="0" smtClean="0">
                <a:latin typeface="Times New Roman" pitchFamily="18" charset="0"/>
                <a:cs typeface="Times New Roman" pitchFamily="18" charset="0"/>
              </a:rPr>
              <a:t>Conclusions</a:t>
            </a:r>
            <a:endParaRPr lang="en-US" sz="5800" dirty="0">
              <a:latin typeface="Times New Roman" pitchFamily="18" charset="0"/>
              <a:cs typeface="Times New Roman" pitchFamily="18" charset="0"/>
            </a:endParaRPr>
          </a:p>
        </p:txBody>
      </p:sp>
      <p:sp>
        <p:nvSpPr>
          <p:cNvPr id="29" name="TextBox 28"/>
          <p:cNvSpPr txBox="1"/>
          <p:nvPr/>
        </p:nvSpPr>
        <p:spPr>
          <a:xfrm>
            <a:off x="26449867" y="25291143"/>
            <a:ext cx="12484450" cy="10508439"/>
          </a:xfrm>
          <a:prstGeom prst="rect">
            <a:avLst/>
          </a:prstGeom>
          <a:noFill/>
        </p:spPr>
        <p:txBody>
          <a:bodyPr wrap="square" lIns="89329" tIns="44665" rIns="89329" bIns="44665" rtlCol="0">
            <a:spAutoFit/>
          </a:bodyPr>
          <a:lstStyle/>
          <a:p>
            <a:pPr marL="558313" indent="-558313">
              <a:buFont typeface="Wingdings" pitchFamily="2" charset="2"/>
              <a:buChar char="§"/>
            </a:pPr>
            <a:r>
              <a:rPr lang="en-US" sz="3500" dirty="0" smtClean="0">
                <a:latin typeface="Times New Roman" pitchFamily="18" charset="0"/>
                <a:cs typeface="Times New Roman" pitchFamily="18" charset="0"/>
              </a:rPr>
              <a:t>Excessive heat and raccoon damage lowered yields  in 2011 and 2012. </a:t>
            </a:r>
          </a:p>
          <a:p>
            <a:pPr>
              <a:buFont typeface="Wingdings" pitchFamily="2" charset="2"/>
              <a:buChar char="§"/>
            </a:pPr>
            <a:r>
              <a:rPr lang="en-US" sz="3500" dirty="0" smtClean="0">
                <a:latin typeface="Times New Roman" pitchFamily="18" charset="0"/>
                <a:cs typeface="Times New Roman" pitchFamily="18" charset="0"/>
              </a:rPr>
              <a:t>   Correlation between stalk diameter and grain yield highly </a:t>
            </a:r>
          </a:p>
          <a:p>
            <a:r>
              <a:rPr lang="en-US" sz="3500" dirty="0" smtClean="0">
                <a:latin typeface="Times New Roman" pitchFamily="18" charset="0"/>
                <a:cs typeface="Times New Roman" pitchFamily="18" charset="0"/>
              </a:rPr>
              <a:t>     variable across sites and years.</a:t>
            </a:r>
          </a:p>
          <a:p>
            <a:pPr>
              <a:buFont typeface="Wingdings" pitchFamily="2" charset="2"/>
              <a:buChar char="§"/>
            </a:pPr>
            <a:r>
              <a:rPr lang="en-US" sz="3500" dirty="0" smtClean="0">
                <a:latin typeface="Times New Roman" pitchFamily="18" charset="0"/>
                <a:cs typeface="Times New Roman" pitchFamily="18" charset="0"/>
              </a:rPr>
              <a:t>   Stalk diameter X height was better correlated with by plant grain  </a:t>
            </a:r>
          </a:p>
          <a:p>
            <a:r>
              <a:rPr lang="en-US" sz="3500" dirty="0" smtClean="0">
                <a:latin typeface="Times New Roman" pitchFamily="18" charset="0"/>
                <a:cs typeface="Times New Roman" pitchFamily="18" charset="0"/>
              </a:rPr>
              <a:t>     yield than NDVI.</a:t>
            </a:r>
          </a:p>
          <a:p>
            <a:pPr>
              <a:buFont typeface="Wingdings" pitchFamily="2" charset="2"/>
              <a:buChar char="§"/>
            </a:pPr>
            <a:r>
              <a:rPr lang="en-US" sz="3500" dirty="0" smtClean="0">
                <a:latin typeface="Times New Roman" pitchFamily="18" charset="0"/>
                <a:cs typeface="Times New Roman" pitchFamily="18" charset="0"/>
              </a:rPr>
              <a:t>   Stalk diameter X plant height had improved correlation with  </a:t>
            </a:r>
          </a:p>
          <a:p>
            <a:r>
              <a:rPr lang="en-US" sz="3500" dirty="0" smtClean="0">
                <a:latin typeface="Times New Roman" pitchFamily="18" charset="0"/>
                <a:cs typeface="Times New Roman" pitchFamily="18" charset="0"/>
              </a:rPr>
              <a:t>     yield compared to plant height alone in 2009 and 2010.</a:t>
            </a:r>
          </a:p>
          <a:p>
            <a:pPr marL="558313" indent="-558313">
              <a:buFont typeface="Wingdings" pitchFamily="2" charset="2"/>
              <a:buChar char="§"/>
            </a:pPr>
            <a:r>
              <a:rPr lang="en-US" sz="3500" dirty="0" smtClean="0">
                <a:latin typeface="Times New Roman" pitchFamily="18" charset="0"/>
                <a:cs typeface="Times New Roman" pitchFamily="18" charset="0"/>
              </a:rPr>
              <a:t>Overall, plant height at V6 and V8 was positively correlated with by-plant grain yield.</a:t>
            </a:r>
          </a:p>
          <a:p>
            <a:pPr marL="558313" indent="-558313">
              <a:buFont typeface="Wingdings" pitchFamily="2" charset="2"/>
              <a:buChar char="§"/>
            </a:pPr>
            <a:r>
              <a:rPr lang="en-US" sz="3500" dirty="0" smtClean="0">
                <a:latin typeface="Times New Roman" pitchFamily="18" charset="0"/>
                <a:cs typeface="Times New Roman" pitchFamily="18" charset="0"/>
              </a:rPr>
              <a:t>Stalk diameter X plant height was a good predictor of grain yield from V8-V12 in 2009 and 2010. </a:t>
            </a:r>
          </a:p>
          <a:p>
            <a:pPr marL="558313" indent="-558313">
              <a:buFont typeface="Wingdings" pitchFamily="2" charset="2"/>
              <a:buChar char="§"/>
            </a:pPr>
            <a:r>
              <a:rPr lang="en-US" sz="3500" dirty="0" smtClean="0">
                <a:latin typeface="Times New Roman" pitchFamily="18" charset="0"/>
                <a:cs typeface="Times New Roman" pitchFamily="18" charset="0"/>
              </a:rPr>
              <a:t>Stalk diameter and plant height are physiological traits that could be used to refine current mid-season fertilizer N recommendations.</a:t>
            </a:r>
          </a:p>
          <a:p>
            <a:pPr marL="558313" indent="-558313"/>
            <a:endParaRPr lang="en-US" sz="3500" dirty="0" smtClean="0">
              <a:latin typeface="Times New Roman" pitchFamily="18" charset="0"/>
              <a:cs typeface="Times New Roman" pitchFamily="18" charset="0"/>
            </a:endParaRPr>
          </a:p>
          <a:p>
            <a:pPr marL="558313" indent="-558313"/>
            <a:endParaRPr lang="en-US" sz="3500" dirty="0" smtClean="0">
              <a:latin typeface="Times New Roman" pitchFamily="18" charset="0"/>
              <a:cs typeface="Times New Roman" pitchFamily="18" charset="0"/>
            </a:endParaRPr>
          </a:p>
          <a:p>
            <a:pPr marL="558313" indent="-558313">
              <a:buFont typeface="Wingdings" pitchFamily="2" charset="2"/>
              <a:buChar char="§"/>
            </a:pPr>
            <a:endParaRPr lang="en-US" sz="3400" dirty="0">
              <a:latin typeface="Times New Roman" pitchFamily="18" charset="0"/>
              <a:cs typeface="Times New Roman" pitchFamily="18" charset="0"/>
            </a:endParaRPr>
          </a:p>
          <a:p>
            <a:endParaRPr lang="en-US" sz="3400" dirty="0">
              <a:latin typeface="Times New Roman" pitchFamily="18" charset="0"/>
              <a:cs typeface="Times New Roman" pitchFamily="18" charset="0"/>
            </a:endParaRPr>
          </a:p>
        </p:txBody>
      </p:sp>
      <p:sp>
        <p:nvSpPr>
          <p:cNvPr id="43" name="TextBox 42"/>
          <p:cNvSpPr txBox="1"/>
          <p:nvPr/>
        </p:nvSpPr>
        <p:spPr>
          <a:xfrm>
            <a:off x="1130157" y="36002686"/>
            <a:ext cx="9945385" cy="510755"/>
          </a:xfrm>
          <a:prstGeom prst="rect">
            <a:avLst/>
          </a:prstGeom>
          <a:noFill/>
        </p:spPr>
        <p:txBody>
          <a:bodyPr wrap="square" lIns="89329" tIns="44665" rIns="89329" bIns="44665" rtlCol="0">
            <a:spAutoFit/>
          </a:bodyPr>
          <a:lstStyle/>
          <a:p>
            <a:r>
              <a:rPr lang="en-US" sz="2700" dirty="0" smtClean="0">
                <a:latin typeface="Times New Roman" pitchFamily="18" charset="0"/>
                <a:cs typeface="Times New Roman" pitchFamily="18" charset="0"/>
              </a:rPr>
              <a:t>Figure 2. Measuring stalk diameter and plant height</a:t>
            </a:r>
            <a:endParaRPr lang="en-US" sz="2700" dirty="0">
              <a:latin typeface="Times New Roman" pitchFamily="18" charset="0"/>
              <a:cs typeface="Times New Roman" pitchFamily="18" charset="0"/>
            </a:endParaRPr>
          </a:p>
        </p:txBody>
      </p:sp>
      <p:sp>
        <p:nvSpPr>
          <p:cNvPr id="2" name="TextBox 1"/>
          <p:cNvSpPr txBox="1"/>
          <p:nvPr/>
        </p:nvSpPr>
        <p:spPr>
          <a:xfrm>
            <a:off x="26294995" y="33622343"/>
            <a:ext cx="12720093" cy="976450"/>
          </a:xfrm>
          <a:prstGeom prst="rect">
            <a:avLst/>
          </a:prstGeom>
          <a:noFill/>
        </p:spPr>
        <p:txBody>
          <a:bodyPr wrap="square" lIns="89329" tIns="44665" rIns="89329" bIns="44665" rtlCol="0">
            <a:spAutoFit/>
          </a:bodyPr>
          <a:lstStyle/>
          <a:p>
            <a:pPr algn="ctr"/>
            <a:r>
              <a:rPr lang="en-US" sz="5800" dirty="0" smtClean="0">
                <a:latin typeface="Times New Roman" pitchFamily="18" charset="0"/>
                <a:cs typeface="Times New Roman" pitchFamily="18" charset="0"/>
              </a:rPr>
              <a:t>           Acknowledgments</a:t>
            </a:r>
            <a:endParaRPr lang="en-US" sz="5800" dirty="0">
              <a:latin typeface="Times New Roman" pitchFamily="18" charset="0"/>
              <a:cs typeface="Times New Roman" pitchFamily="18" charset="0"/>
            </a:endParaRPr>
          </a:p>
        </p:txBody>
      </p:sp>
      <p:sp>
        <p:nvSpPr>
          <p:cNvPr id="3" name="TextBox 2"/>
          <p:cNvSpPr txBox="1"/>
          <p:nvPr/>
        </p:nvSpPr>
        <p:spPr>
          <a:xfrm>
            <a:off x="26370337" y="34812516"/>
            <a:ext cx="12883794" cy="1171742"/>
          </a:xfrm>
          <a:prstGeom prst="rect">
            <a:avLst/>
          </a:prstGeom>
          <a:noFill/>
        </p:spPr>
        <p:txBody>
          <a:bodyPr wrap="square" lIns="89329" tIns="44665" rIns="89329" bIns="44665" rtlCol="0">
            <a:spAutoFit/>
          </a:bodyPr>
          <a:lstStyle/>
          <a:p>
            <a:pPr marL="558313" indent="-558313">
              <a:buFont typeface="Wingdings" pitchFamily="2" charset="2"/>
              <a:buChar char="§"/>
            </a:pPr>
            <a:r>
              <a:rPr lang="en-US" sz="3500" dirty="0" smtClean="0">
                <a:latin typeface="Times New Roman" pitchFamily="18" charset="0"/>
                <a:cs typeface="Times New Roman" pitchFamily="18" charset="0"/>
              </a:rPr>
              <a:t>Oklahoma State University, Department of Plant and Soil Sciences</a:t>
            </a:r>
          </a:p>
          <a:p>
            <a:pPr marL="558313" indent="-558313">
              <a:buFont typeface="Wingdings" pitchFamily="2" charset="2"/>
              <a:buChar char="§"/>
            </a:pPr>
            <a:r>
              <a:rPr lang="en-US" sz="3500" dirty="0" smtClean="0">
                <a:latin typeface="Times New Roman" pitchFamily="18" charset="0"/>
                <a:cs typeface="Times New Roman" pitchFamily="18" charset="0"/>
              </a:rPr>
              <a:t>Soil Fertility Graduate Students</a:t>
            </a:r>
            <a:endParaRPr lang="en-US" sz="3500" dirty="0">
              <a:latin typeface="Times New Roman" pitchFamily="18" charset="0"/>
              <a:cs typeface="Times New Roman" pitchFamily="18" charset="0"/>
            </a:endParaRPr>
          </a:p>
        </p:txBody>
      </p:sp>
      <p:pic>
        <p:nvPicPr>
          <p:cNvPr id="1026" name="Picture 2" descr="C:\Users\PSS-052\Pictures\IMG_0106.JPG"/>
          <p:cNvPicPr>
            <a:picLocks noChangeAspect="1" noChangeArrowheads="1"/>
          </p:cNvPicPr>
          <p:nvPr/>
        </p:nvPicPr>
        <p:blipFill>
          <a:blip r:embed="rId3" cstate="print"/>
          <a:srcRect/>
          <a:stretch>
            <a:fillRect/>
          </a:stretch>
        </p:blipFill>
        <p:spPr bwMode="auto">
          <a:xfrm>
            <a:off x="1054814" y="30721300"/>
            <a:ext cx="5349411" cy="5207000"/>
          </a:xfrm>
          <a:prstGeom prst="rect">
            <a:avLst/>
          </a:prstGeom>
          <a:noFill/>
        </p:spPr>
      </p:pic>
      <p:pic>
        <p:nvPicPr>
          <p:cNvPr id="1029" name="Picture 5" descr="C:\Users\PSS-052\Pictures\New sensor\IMG_0457.JPG"/>
          <p:cNvPicPr>
            <a:picLocks noChangeAspect="1" noChangeArrowheads="1"/>
          </p:cNvPicPr>
          <p:nvPr/>
        </p:nvPicPr>
        <p:blipFill>
          <a:blip r:embed="rId4" cstate="print"/>
          <a:srcRect/>
          <a:stretch>
            <a:fillRect/>
          </a:stretch>
        </p:blipFill>
        <p:spPr bwMode="auto">
          <a:xfrm>
            <a:off x="6630257" y="30721301"/>
            <a:ext cx="5349411" cy="5204025"/>
          </a:xfrm>
          <a:prstGeom prst="rect">
            <a:avLst/>
          </a:prstGeom>
          <a:noFill/>
        </p:spPr>
      </p:pic>
      <p:sp>
        <p:nvSpPr>
          <p:cNvPr id="1030" name="Rectangle 6"/>
          <p:cNvSpPr>
            <a:spLocks noChangeArrowheads="1"/>
          </p:cNvSpPr>
          <p:nvPr/>
        </p:nvSpPr>
        <p:spPr bwMode="auto">
          <a:xfrm>
            <a:off x="3315130" y="431803"/>
            <a:ext cx="36072729" cy="1305920"/>
          </a:xfrm>
          <a:prstGeom prst="rect">
            <a:avLst/>
          </a:prstGeom>
          <a:noFill/>
          <a:ln w="9525">
            <a:noFill/>
            <a:miter lim="800000"/>
            <a:headEnd/>
            <a:tailEnd/>
          </a:ln>
          <a:effectLst/>
        </p:spPr>
        <p:txBody>
          <a:bodyPr vert="horz" wrap="none" lIns="89329" tIns="44665" rIns="89329" bIns="44665" numCol="1" anchor="ctr" anchorCtr="0" compatLnSpc="1">
            <a:prstTxWarp prst="textNoShape">
              <a:avLst/>
            </a:prstTxWarp>
            <a:spAutoFit/>
          </a:bodyPr>
          <a:lstStyle/>
          <a:p>
            <a:pPr defTabSz="893304" fontAlgn="base">
              <a:spcBef>
                <a:spcPct val="0"/>
              </a:spcBef>
              <a:spcAft>
                <a:spcPct val="0"/>
              </a:spcAft>
            </a:pPr>
            <a:r>
              <a:rPr lang="en-US" sz="7700" dirty="0" smtClean="0">
                <a:latin typeface="Times New Roman" pitchFamily="18" charset="0"/>
                <a:ea typeface="Times New Roman" pitchFamily="18" charset="0"/>
                <a:cs typeface="Times New Roman" pitchFamily="18" charset="0"/>
              </a:rPr>
              <a:t>By-plant Prediction of Maize (</a:t>
            </a:r>
            <a:r>
              <a:rPr lang="en-US" sz="7700" dirty="0" err="1" smtClean="0">
                <a:latin typeface="Times New Roman" pitchFamily="18" charset="0"/>
                <a:ea typeface="Times New Roman" pitchFamily="18" charset="0"/>
                <a:cs typeface="Times New Roman" pitchFamily="18" charset="0"/>
              </a:rPr>
              <a:t>Zea</a:t>
            </a:r>
            <a:r>
              <a:rPr lang="en-US" sz="7700" dirty="0" smtClean="0">
                <a:latin typeface="Times New Roman" pitchFamily="18" charset="0"/>
                <a:ea typeface="Times New Roman" pitchFamily="18" charset="0"/>
                <a:cs typeface="Times New Roman" pitchFamily="18" charset="0"/>
              </a:rPr>
              <a:t> Mays L.) Yield using Stalk Diameter and Plant Height</a:t>
            </a:r>
            <a:endParaRPr lang="en-US" sz="7700" dirty="0" smtClean="0">
              <a:latin typeface="Arial" pitchFamily="34" charset="0"/>
              <a:cs typeface="Arial" pitchFamily="34" charset="0"/>
            </a:endParaRPr>
          </a:p>
        </p:txBody>
      </p:sp>
      <p:pic>
        <p:nvPicPr>
          <p:cNvPr id="41" name="Picture 40"/>
          <p:cNvPicPr>
            <a:picLocks noChangeAspect="1"/>
          </p:cNvPicPr>
          <p:nvPr/>
        </p:nvPicPr>
        <p:blipFill>
          <a:blip r:embed="rId5" cstate="print">
            <a:extLst>
              <a:ext uri="{BEBA8EAE-BF5A-486C-A8C5-ECC9F3942E4B}">
                <a14:imgProps xmlns:a14="http://schemas.microsoft.com/office/drawing/2010/main" xmlns="">
                  <a14:imgLayer r:embed="rId6">
                    <a14:imgEffect>
                      <a14:backgroundRemoval t="2500" b="94412" l="5000" r="97667">
                        <a14:foregroundMark x1="46333" y1="23824" x2="46333" y2="23824"/>
                        <a14:foregroundMark x1="51333" y1="20735" x2="51333" y2="20735"/>
                        <a14:foregroundMark x1="48667" y1="3529" x2="48667" y2="3529"/>
                        <a14:foregroundMark x1="63000" y1="20147" x2="63000" y2="20147"/>
                        <a14:foregroundMark x1="71500" y1="19706" x2="71500" y2="19706"/>
                        <a14:foregroundMark x1="68500" y1="19853" x2="68500" y2="19853"/>
                        <a14:foregroundMark x1="65333" y1="20000" x2="65333" y2="20000"/>
                        <a14:foregroundMark x1="76000" y1="19853" x2="76000" y2="19853"/>
                        <a14:foregroundMark x1="73833" y1="20000" x2="73833" y2="20000"/>
                        <a14:foregroundMark x1="78667" y1="19853" x2="78667" y2="19853"/>
                        <a14:foregroundMark x1="82667" y1="19853" x2="82667" y2="19853"/>
                        <a14:foregroundMark x1="81500" y1="19706" x2="81500" y2="19706"/>
                        <a14:foregroundMark x1="85000" y1="20735" x2="85000" y2="20735"/>
                        <a14:foregroundMark x1="85833" y1="21912" x2="85833" y2="21912"/>
                        <a14:foregroundMark x1="89333" y1="23971" x2="89333" y2="23971"/>
                        <a14:foregroundMark x1="91500" y1="26029" x2="91500" y2="26029"/>
                        <a14:foregroundMark x1="90667" y1="25147" x2="90667" y2="25147"/>
                        <a14:foregroundMark x1="88333" y1="23676" x2="88333" y2="23676"/>
                        <a14:foregroundMark x1="49000" y1="21618" x2="49000" y2="21618"/>
                        <a14:foregroundMark x1="47333" y1="22941" x2="47333" y2="22941"/>
                        <a14:foregroundMark x1="37833" y1="24706" x2="37833" y2="24706"/>
                        <a14:foregroundMark x1="34167" y1="46471" x2="34167" y2="46471"/>
                        <a14:foregroundMark x1="37500" y1="58529" x2="37500" y2="58529"/>
                        <a14:foregroundMark x1="41000" y1="60882" x2="41000" y2="60882"/>
                        <a14:foregroundMark x1="43333" y1="60882" x2="43333" y2="60882"/>
                        <a14:foregroundMark x1="39333" y1="59559" x2="39333" y2="59559"/>
                        <a14:foregroundMark x1="46333" y1="60882" x2="46333" y2="60882"/>
                        <a14:foregroundMark x1="51333" y1="61176" x2="51333" y2="61176"/>
                        <a14:foregroundMark x1="49500" y1="61029" x2="49500" y2="61029"/>
                        <a14:foregroundMark x1="56167" y1="61029" x2="56167" y2="61029"/>
                        <a14:foregroundMark x1="60000" y1="61176" x2="60000" y2="61176"/>
                        <a14:foregroundMark x1="54333" y1="61029" x2="54333" y2="61029"/>
                        <a14:foregroundMark x1="58333" y1="60735" x2="58333" y2="60735"/>
                        <a14:foregroundMark x1="72000" y1="60294" x2="72000" y2="60294"/>
                        <a14:foregroundMark x1="76333" y1="58824" x2="76333" y2="58824"/>
                        <a14:foregroundMark x1="73833" y1="59559" x2="73833" y2="59559"/>
                        <a14:foregroundMark x1="68500" y1="60882" x2="68500" y2="60882"/>
                        <a14:foregroundMark x1="65000" y1="61029" x2="65000" y2="61029"/>
                        <a14:foregroundMark x1="62000" y1="61029" x2="62000" y2="61029"/>
                        <a14:foregroundMark x1="67000" y1="60882" x2="67000" y2="60882"/>
                        <a14:foregroundMark x1="70333" y1="60441" x2="70333" y2="60441"/>
                        <a14:foregroundMark x1="81833" y1="49853" x2="81833" y2="49853"/>
                        <a14:foregroundMark x1="82667" y1="47941" x2="82667" y2="47941"/>
                        <a14:foregroundMark x1="83500" y1="47059" x2="83500" y2="47059"/>
                        <a14:foregroundMark x1="85000" y1="46618" x2="85000" y2="46618"/>
                        <a14:foregroundMark x1="88000" y1="46765" x2="88000" y2="46765"/>
                        <a14:foregroundMark x1="93000" y1="37353" x2="93000" y2="37353"/>
                        <a14:foregroundMark x1="93500" y1="45294" x2="93500" y2="45294"/>
                        <a14:foregroundMark x1="91000" y1="46618" x2="91000" y2="46618"/>
                        <a14:foregroundMark x1="92333" y1="46176" x2="92333" y2="46176"/>
                        <a14:foregroundMark x1="86500" y1="46765" x2="86500" y2="46765"/>
                        <a14:foregroundMark x1="89167" y1="46618" x2="89167" y2="46618"/>
                        <a14:foregroundMark x1="97833" y1="35147" x2="97833" y2="35147"/>
                        <a14:foregroundMark x1="97000" y1="37941" x2="97000" y2="37941"/>
                        <a14:foregroundMark x1="95333" y1="41324" x2="95333" y2="41324"/>
                        <a14:foregroundMark x1="94500" y1="43824" x2="94500" y2="43824"/>
                        <a14:foregroundMark x1="96000" y1="39559" x2="96000" y2="39559"/>
                        <a14:foregroundMark x1="90000" y1="34706" x2="90000" y2="34706"/>
                        <a14:foregroundMark x1="91500" y1="34412" x2="91500" y2="34412"/>
                        <a14:foregroundMark x1="93667" y1="34265" x2="93667" y2="34265"/>
                        <a14:foregroundMark x1="96500" y1="34412" x2="96500" y2="34412"/>
                        <a14:foregroundMark x1="89000" y1="32500" x2="89000" y2="32500"/>
                        <a14:foregroundMark x1="90667" y1="28824" x2="90667" y2="28824"/>
                        <a14:foregroundMark x1="91167" y1="27647" x2="91167" y2="27647"/>
                        <a14:foregroundMark x1="89833" y1="30735" x2="89833" y2="30735"/>
                        <a14:foregroundMark x1="75333" y1="33382" x2="75333" y2="33382"/>
                        <a14:foregroundMark x1="60500" y1="33529" x2="60500" y2="33529"/>
                        <a14:foregroundMark x1="57000" y1="34118" x2="57000" y2="34118"/>
                        <a14:foregroundMark x1="72167" y1="47059" x2="72167" y2="47059"/>
                        <a14:foregroundMark x1="65500" y1="51029" x2="65500" y2="51029"/>
                        <a14:foregroundMark x1="35000" y1="48235" x2="35000" y2="48235"/>
                        <a14:foregroundMark x1="31333" y1="46765" x2="31333" y2="46765"/>
                        <a14:foregroundMark x1="42500" y1="29706" x2="42500" y2="29706"/>
                        <a14:foregroundMark x1="43667" y1="27500" x2="43667" y2="27500"/>
                        <a14:foregroundMark x1="79667" y1="60735" x2="79667" y2="60735"/>
                        <a14:foregroundMark x1="78500" y1="66912" x2="78500" y2="66912"/>
                        <a14:foregroundMark x1="87000" y1="66029" x2="87000" y2="66029"/>
                        <a14:foregroundMark x1="95333" y1="65588" x2="95333" y2="65588"/>
                        <a14:foregroundMark x1="70333" y1="66324" x2="70333" y2="66324"/>
                        <a14:foregroundMark x1="54333" y1="67059" x2="54333" y2="67059"/>
                        <a14:foregroundMark x1="45833" y1="65882" x2="45833" y2="65882"/>
                        <a14:foregroundMark x1="39167" y1="66324" x2="39167" y2="66324"/>
                        <a14:foregroundMark x1="33500" y1="66324" x2="33500" y2="66324"/>
                        <a14:foregroundMark x1="30667" y1="67500" x2="30667" y2="67500"/>
                        <a14:foregroundMark x1="22667" y1="66176" x2="22667" y2="66176"/>
                        <a14:foregroundMark x1="17500" y1="66618" x2="17500" y2="66618"/>
                        <a14:foregroundMark x1="9000" y1="65588" x2="9000" y2="65588"/>
                        <a14:foregroundMark x1="5000" y1="65588" x2="5000" y2="65588"/>
                        <a14:foregroundMark x1="27500" y1="78088" x2="27500" y2="78088"/>
                        <a14:foregroundMark x1="36667" y1="77206" x2="36667" y2="77206"/>
                        <a14:foregroundMark x1="41333" y1="76176" x2="41333" y2="76176"/>
                        <a14:foregroundMark x1="47833" y1="76765" x2="47833" y2="76765"/>
                        <a14:foregroundMark x1="56500" y1="76324" x2="56500" y2="76324"/>
                        <a14:foregroundMark x1="67333" y1="77206" x2="67333" y2="77206"/>
                        <a14:foregroundMark x1="88667" y1="89412" x2="88667" y2="89412"/>
                        <a14:foregroundMark x1="91500" y1="91912" x2="91500" y2="91912"/>
                        <a14:foregroundMark x1="79000" y1="91176" x2="79000" y2="91176"/>
                        <a14:foregroundMark x1="76167" y1="89853" x2="76167" y2="89853"/>
                        <a14:foregroundMark x1="72167" y1="89559" x2="72167" y2="89559"/>
                        <a14:foregroundMark x1="67833" y1="89706" x2="67833" y2="89706"/>
                        <a14:foregroundMark x1="62667" y1="90441" x2="62667" y2="90441"/>
                        <a14:foregroundMark x1="56167" y1="89265" x2="56167" y2="89265"/>
                        <a14:foregroundMark x1="51000" y1="90294" x2="51000" y2="90294"/>
                        <a14:foregroundMark x1="51000" y1="87059" x2="51000" y2="87059"/>
                        <a14:foregroundMark x1="47000" y1="89265" x2="47000" y2="89265"/>
                        <a14:foregroundMark x1="35667" y1="86912" x2="35667" y2="86912"/>
                        <a14:foregroundMark x1="27667" y1="87941" x2="27667" y2="87941"/>
                        <a14:foregroundMark x1="24833" y1="90000" x2="24833" y2="90000"/>
                        <a14:foregroundMark x1="25167" y1="86912" x2="25167" y2="86912"/>
                        <a14:foregroundMark x1="20833" y1="89265" x2="20833" y2="89265"/>
                        <a14:foregroundMark x1="6833" y1="87647" x2="6833" y2="87647"/>
                        <a14:foregroundMark x1="73833" y1="30000" x2="73833" y2="30000"/>
                        <a14:foregroundMark x1="58500" y1="94412" x2="58500" y2="94412"/>
                        <a14:foregroundMark x1="34667" y1="49559" x2="34667" y2="49559"/>
                        <a14:foregroundMark x1="39167" y1="34412" x2="39167" y2="34412"/>
                        <a14:foregroundMark x1="40500" y1="33971" x2="40500" y2="33971"/>
                        <a14:foregroundMark x1="44667" y1="25588" x2="44667" y2="25588"/>
                        <a14:foregroundMark x1="44333" y1="26765" x2="44333" y2="26765"/>
                        <a14:foregroundMark x1="43167" y1="28824" x2="43167" y2="28824"/>
                        <a14:foregroundMark x1="41833" y1="31618" x2="41833" y2="31618"/>
                        <a14:foregroundMark x1="61667" y1="31618" x2="61667" y2="31618"/>
                        <a14:foregroundMark x1="66333" y1="31618" x2="66333" y2="31618"/>
                        <a14:foregroundMark x1="72667" y1="31618" x2="72667" y2="31618"/>
                        <a14:foregroundMark x1="74000" y1="29118" x2="74000" y2="29118"/>
                        <a14:foregroundMark x1="71500" y1="28824" x2="71500" y2="28824"/>
                        <a14:foregroundMark x1="68500" y1="28824" x2="68500" y2="28824"/>
                        <a14:foregroundMark x1="64833" y1="28824" x2="64833" y2="28824"/>
                        <a14:foregroundMark x1="62000" y1="28382" x2="62000" y2="28382"/>
                        <a14:foregroundMark x1="60167" y1="29118" x2="60167" y2="29118"/>
                        <a14:foregroundMark x1="59000" y1="30147" x2="59000" y2="30147"/>
                        <a14:foregroundMark x1="59000" y1="31618" x2="59000" y2="31618"/>
                        <a14:foregroundMark x1="59667" y1="31618" x2="59667" y2="31618"/>
                        <a14:foregroundMark x1="63167" y1="31765" x2="63167" y2="31765"/>
                        <a14:foregroundMark x1="64167" y1="31765" x2="64167" y2="31765"/>
                        <a14:foregroundMark x1="66833" y1="31765" x2="66833" y2="31765"/>
                        <a14:foregroundMark x1="68167" y1="31765" x2="68167" y2="31765"/>
                        <a14:foregroundMark x1="69667" y1="31618" x2="69667" y2="31618"/>
                        <a14:foregroundMark x1="67500" y1="31618" x2="67500" y2="31618"/>
                        <a14:foregroundMark x1="67333" y1="31765" x2="67333" y2="31765"/>
                        <a14:foregroundMark x1="67500" y1="28676" x2="67500" y2="28676"/>
                        <a14:foregroundMark x1="51500" y1="49412" x2="51500" y2="49412"/>
                        <a14:foregroundMark x1="50833" y1="50882" x2="50833" y2="50882"/>
                        <a14:foregroundMark x1="50167" y1="52647" x2="50167" y2="52647"/>
                        <a14:foregroundMark x1="51667" y1="52353" x2="51667" y2="52353"/>
                        <a14:foregroundMark x1="53333" y1="52206" x2="53333" y2="52206"/>
                        <a14:foregroundMark x1="55833" y1="52500" x2="55833" y2="52500"/>
                        <a14:foregroundMark x1="57833" y1="52353" x2="57833" y2="52353"/>
                        <a14:foregroundMark x1="60500" y1="52206" x2="60500" y2="52206"/>
                        <a14:foregroundMark x1="63000" y1="52500" x2="63000" y2="52500"/>
                        <a14:foregroundMark x1="64833" y1="52353" x2="64833" y2="52353"/>
                        <a14:foregroundMark x1="65833" y1="49853" x2="65833" y2="49853"/>
                        <a14:foregroundMark x1="64333" y1="49559" x2="64333" y2="49559"/>
                        <a14:foregroundMark x1="62000" y1="49559" x2="62000" y2="49559"/>
                        <a14:foregroundMark x1="59000" y1="49559" x2="59000" y2="49559"/>
                        <a14:foregroundMark x1="55833" y1="49559" x2="55833" y2="49559"/>
                        <a14:foregroundMark x1="54167" y1="49412" x2="54167" y2="49412"/>
                        <a14:foregroundMark x1="41000" y1="32794" x2="41000" y2="32794"/>
                        <a14:foregroundMark x1="44833" y1="61029" x2="44833" y2="61029"/>
                        <a14:foregroundMark x1="48167" y1="61029" x2="48167" y2="61029"/>
                        <a14:foregroundMark x1="62333" y1="61029" x2="62333" y2="61029"/>
                        <a14:foregroundMark x1="63500" y1="61176" x2="63500" y2="61176"/>
                        <a14:foregroundMark x1="82667" y1="48971" x2="82667" y2="48971"/>
                        <a14:foregroundMark x1="97167" y1="36176" x2="97167" y2="36176"/>
                        <a14:foregroundMark x1="61333" y1="52647" x2="61333" y2="52647"/>
                        <a14:foregroundMark x1="59167" y1="52206" x2="59167" y2="52206"/>
                        <a14:foregroundMark x1="56667" y1="52500" x2="56667" y2="52500"/>
                        <a14:foregroundMark x1="55167" y1="52647" x2="55167" y2="52647"/>
                        <a14:foregroundMark x1="54500" y1="52206" x2="54500" y2="52206"/>
                        <a14:foregroundMark x1="62000" y1="52059" x2="62000" y2="52059"/>
                        <a14:foregroundMark x1="86833" y1="22794" x2="86833" y2="22794"/>
                        <a14:foregroundMark x1="95167" y1="42647" x2="95167" y2="42647"/>
                        <a14:foregroundMark x1="65333" y1="67941" x2="65333" y2="67941"/>
                        <a14:backgroundMark x1="57833" y1="90735" x2="57833" y2="90735"/>
                        <a14:backgroundMark x1="81667" y1="90735" x2="81667" y2="90735"/>
                        <a14:backgroundMark x1="68000" y1="75147" x2="68000" y2="75147"/>
                        <a14:backgroundMark x1="88333" y1="67353" x2="88333" y2="67353"/>
                        <a14:backgroundMark x1="32333" y1="67647" x2="32333" y2="67647"/>
                        <a14:backgroundMark x1="32167" y1="66324" x2="32167" y2="66324"/>
                        <a14:backgroundMark x1="24500" y1="67206" x2="24500" y2="67206"/>
                        <a14:backgroundMark x1="15667" y1="66176" x2="15667" y2="66176"/>
                        <a14:backgroundMark x1="7333" y1="66471" x2="7333" y2="66471"/>
                        <a14:backgroundMark x1="28500" y1="48971" x2="28500" y2="48971"/>
                        <a14:backgroundMark x1="30667" y1="48971" x2="30667" y2="48971"/>
                        <a14:backgroundMark x1="48000" y1="18824" x2="48000" y2="18824"/>
                        <a14:backgroundMark x1="45500" y1="22206" x2="45500" y2="22206"/>
                        <a14:backgroundMark x1="44000" y1="24559" x2="44000" y2="24559"/>
                        <a14:backgroundMark x1="42333" y1="26471" x2="42333" y2="26471"/>
                        <a14:backgroundMark x1="41000" y1="29412" x2="41000" y2="29412"/>
                        <a14:backgroundMark x1="39000" y1="33088" x2="39000" y2="33088"/>
                        <a14:backgroundMark x1="42167" y1="28088" x2="42167" y2="28088"/>
                        <a14:backgroundMark x1="40167" y1="32206" x2="40167" y2="32206"/>
                        <a14:backgroundMark x1="33833" y1="47941" x2="33833" y2="47941"/>
                        <a14:backgroundMark x1="67333" y1="30000" x2="67333" y2="30000"/>
                        <a14:backgroundMark x1="71500" y1="30147" x2="71500" y2="30147"/>
                        <a14:backgroundMark x1="68667" y1="30735" x2="68667" y2="30735"/>
                        <a14:backgroundMark x1="65833" y1="30294" x2="65833" y2="30294"/>
                        <a14:backgroundMark x1="62833" y1="30294" x2="62833" y2="30294"/>
                        <a14:backgroundMark x1="61333" y1="30294" x2="61333" y2="30294"/>
                        <a14:backgroundMark x1="60500" y1="30735" x2="60500" y2="30735"/>
                        <a14:backgroundMark x1="72167" y1="29853" x2="72167" y2="29853"/>
                        <a14:backgroundMark x1="72000" y1="30735" x2="72000" y2="30735"/>
                        <a14:backgroundMark x1="57000" y1="50882" x2="57000" y2="50882"/>
                        <a14:backgroundMark x1="55000" y1="51029" x2="55000" y2="51029"/>
                        <a14:backgroundMark x1="53000" y1="50882" x2="53000" y2="50882"/>
                        <a14:backgroundMark x1="52333" y1="50441" x2="52333" y2="50441"/>
                        <a14:backgroundMark x1="52000" y1="51176" x2="52000" y2="51176"/>
                        <a14:backgroundMark x1="59667" y1="51029" x2="59667" y2="51029"/>
                        <a14:backgroundMark x1="61167" y1="51029" x2="61167" y2="51029"/>
                        <a14:backgroundMark x1="62333" y1="51029" x2="62333" y2="51029"/>
                        <a14:backgroundMark x1="63667" y1="51029" x2="63667" y2="51029"/>
                        <a14:backgroundMark x1="64167" y1="66176" x2="64167" y2="66176"/>
                        <a14:backgroundMark x1="71167" y1="65147" x2="71167" y2="65147"/>
                      </a14:backgroundRemoval>
                    </a14:imgEffect>
                  </a14:imgLayer>
                </a14:imgProps>
              </a:ext>
              <a:ext uri="{28A0092B-C50C-407E-A947-70E740481C1C}">
                <a14:useLocalDpi xmlns:a14="http://schemas.microsoft.com/office/drawing/2010/main" xmlns="" val="0"/>
              </a:ext>
            </a:extLst>
          </a:blip>
          <a:stretch>
            <a:fillRect/>
          </a:stretch>
        </p:blipFill>
        <p:spPr>
          <a:xfrm>
            <a:off x="1" y="520700"/>
            <a:ext cx="3089094" cy="2677885"/>
          </a:xfrm>
          <a:prstGeom prst="rect">
            <a:avLst/>
          </a:prstGeom>
        </p:spPr>
      </p:pic>
      <p:sp>
        <p:nvSpPr>
          <p:cNvPr id="45" name="TextBox 44"/>
          <p:cNvSpPr txBox="1"/>
          <p:nvPr/>
        </p:nvSpPr>
        <p:spPr>
          <a:xfrm>
            <a:off x="2712378" y="9595759"/>
            <a:ext cx="7157663" cy="991481"/>
          </a:xfrm>
          <a:prstGeom prst="rect">
            <a:avLst/>
          </a:prstGeom>
          <a:noFill/>
        </p:spPr>
        <p:txBody>
          <a:bodyPr wrap="square" lIns="89337" tIns="44668" rIns="89337" bIns="44668" rtlCol="0">
            <a:spAutoFit/>
          </a:bodyPr>
          <a:lstStyle/>
          <a:p>
            <a:pPr algn="ctr"/>
            <a:r>
              <a:rPr lang="en-US" sz="5900" dirty="0" smtClean="0">
                <a:latin typeface="Times New Roman" pitchFamily="18" charset="0"/>
                <a:cs typeface="Times New Roman" pitchFamily="18" charset="0"/>
              </a:rPr>
              <a:t>Objective</a:t>
            </a:r>
            <a:endParaRPr lang="en-US" sz="5900" dirty="0">
              <a:latin typeface="Times New Roman" pitchFamily="18" charset="0"/>
              <a:cs typeface="Times New Roman" pitchFamily="18" charset="0"/>
            </a:endParaRPr>
          </a:p>
        </p:txBody>
      </p:sp>
      <p:pic>
        <p:nvPicPr>
          <p:cNvPr id="5" name="Picture 2" descr="C:\Users\PSS-052\Pictures\JPK, bike sensor in operation.JPG"/>
          <p:cNvPicPr>
            <a:picLocks noChangeAspect="1" noChangeArrowheads="1"/>
          </p:cNvPicPr>
          <p:nvPr/>
        </p:nvPicPr>
        <p:blipFill>
          <a:blip r:embed="rId7" cstate="print"/>
          <a:srcRect/>
          <a:stretch>
            <a:fillRect/>
          </a:stretch>
        </p:blipFill>
        <p:spPr bwMode="auto">
          <a:xfrm>
            <a:off x="828782" y="12496800"/>
            <a:ext cx="11075541" cy="7884886"/>
          </a:xfrm>
          <a:prstGeom prst="rect">
            <a:avLst/>
          </a:prstGeom>
          <a:noFill/>
        </p:spPr>
      </p:pic>
      <p:sp>
        <p:nvSpPr>
          <p:cNvPr id="36" name="TextBox 35"/>
          <p:cNvSpPr txBox="1"/>
          <p:nvPr/>
        </p:nvSpPr>
        <p:spPr>
          <a:xfrm>
            <a:off x="828782" y="5132617"/>
            <a:ext cx="11602949" cy="4416593"/>
          </a:xfrm>
          <a:prstGeom prst="rect">
            <a:avLst/>
          </a:prstGeom>
          <a:noFill/>
        </p:spPr>
        <p:txBody>
          <a:bodyPr wrap="square" lIns="89337" tIns="44668" rIns="89337" bIns="44668" rtlCol="0">
            <a:spAutoFit/>
          </a:bodyPr>
          <a:lstStyle/>
          <a:p>
            <a:r>
              <a:rPr lang="en-US" sz="3500" dirty="0" smtClean="0">
                <a:latin typeface="Times New Roman" pitchFamily="18" charset="0"/>
                <a:cs typeface="Times New Roman" pitchFamily="18" charset="0"/>
              </a:rPr>
              <a:t>The algorithm presently used at Oklahoma State University for nitrogen (N) fertilizer recommendation utilizes the normalized difference vegetation index (NDVI) to predict yield potential, and the response index using N Rich Strips. Besides NDVI, other parameters such as plant height and stalk diameter can be utilized to predict yield</a:t>
            </a:r>
            <a:r>
              <a:rPr lang="en-US" sz="3500" dirty="0" smtClean="0"/>
              <a:t>. </a:t>
            </a:r>
            <a:r>
              <a:rPr lang="en-US" sz="3500" dirty="0" smtClean="0">
                <a:latin typeface="Times New Roman" pitchFamily="18" charset="0"/>
                <a:cs typeface="Times New Roman" pitchFamily="18" charset="0"/>
              </a:rPr>
              <a:t>Combining these factors could aid in refining current mid-season N  fertilizer recommendations in Maize (</a:t>
            </a:r>
            <a:r>
              <a:rPr lang="en-US" sz="3500" i="1" dirty="0" err="1" smtClean="0">
                <a:latin typeface="Times New Roman" pitchFamily="18" charset="0"/>
                <a:cs typeface="Times New Roman" pitchFamily="18" charset="0"/>
              </a:rPr>
              <a:t>Zea</a:t>
            </a:r>
            <a:r>
              <a:rPr lang="en-US" sz="3500" i="1" dirty="0" smtClean="0">
                <a:latin typeface="Times New Roman" pitchFamily="18" charset="0"/>
                <a:cs typeface="Times New Roman" pitchFamily="18" charset="0"/>
              </a:rPr>
              <a:t> Maize </a:t>
            </a:r>
            <a:r>
              <a:rPr lang="en-US" sz="3500" dirty="0" smtClean="0">
                <a:latin typeface="Times New Roman" pitchFamily="18" charset="0"/>
                <a:cs typeface="Times New Roman" pitchFamily="18" charset="0"/>
              </a:rPr>
              <a:t>L.). </a:t>
            </a:r>
            <a:endParaRPr lang="en-US" sz="3400" dirty="0">
              <a:latin typeface="Times New Roman" pitchFamily="18" charset="0"/>
              <a:cs typeface="Times New Roman" pitchFamily="18" charset="0"/>
            </a:endParaRPr>
          </a:p>
        </p:txBody>
      </p:sp>
      <p:sp>
        <p:nvSpPr>
          <p:cNvPr id="39" name="TextBox 38"/>
          <p:cNvSpPr txBox="1"/>
          <p:nvPr/>
        </p:nvSpPr>
        <p:spPr>
          <a:xfrm>
            <a:off x="828784" y="20530457"/>
            <a:ext cx="12689806" cy="510755"/>
          </a:xfrm>
          <a:prstGeom prst="rect">
            <a:avLst/>
          </a:prstGeom>
          <a:noFill/>
        </p:spPr>
        <p:txBody>
          <a:bodyPr wrap="square" lIns="89329" tIns="44665" rIns="89329" bIns="44665" rtlCol="0">
            <a:spAutoFit/>
          </a:bodyPr>
          <a:lstStyle/>
          <a:p>
            <a:r>
              <a:rPr lang="en-US" sz="2700" dirty="0" smtClean="0">
                <a:latin typeface="Times New Roman" pitchFamily="18" charset="0"/>
                <a:cs typeface="Times New Roman" pitchFamily="18" charset="0"/>
              </a:rPr>
              <a:t>Figure 1. Reflectance measurement using the bike sensor</a:t>
            </a:r>
            <a:endParaRPr lang="en-US" sz="2700" dirty="0">
              <a:latin typeface="Times New Roman" pitchFamily="18" charset="0"/>
              <a:cs typeface="Times New Roman" pitchFamily="18" charset="0"/>
            </a:endParaRPr>
          </a:p>
        </p:txBody>
      </p:sp>
      <p:sp>
        <p:nvSpPr>
          <p:cNvPr id="51" name="TextBox 50"/>
          <p:cNvSpPr txBox="1"/>
          <p:nvPr/>
        </p:nvSpPr>
        <p:spPr>
          <a:xfrm>
            <a:off x="13187680" y="28564115"/>
            <a:ext cx="11354292" cy="951977"/>
          </a:xfrm>
          <a:prstGeom prst="rect">
            <a:avLst/>
          </a:prstGeom>
          <a:noFill/>
        </p:spPr>
        <p:txBody>
          <a:bodyPr wrap="square" lIns="89329" tIns="44665" rIns="89329" bIns="44665" rtlCol="0">
            <a:spAutoFit/>
          </a:bodyPr>
          <a:lstStyle/>
          <a:p>
            <a:r>
              <a:rPr lang="en-US" sz="2700" dirty="0" smtClean="0">
                <a:latin typeface="Times New Roman" pitchFamily="18" charset="0"/>
                <a:cs typeface="Times New Roman" pitchFamily="18" charset="0"/>
              </a:rPr>
              <a:t>Figure  3. Grain yield versus stalk diameter at growth stage V8, </a:t>
            </a:r>
            <a:r>
              <a:rPr lang="en-US" sz="2700" dirty="0" err="1" smtClean="0">
                <a:latin typeface="Times New Roman" pitchFamily="18" charset="0"/>
                <a:cs typeface="Times New Roman" pitchFamily="18" charset="0"/>
              </a:rPr>
              <a:t>Efaw</a:t>
            </a:r>
            <a:r>
              <a:rPr lang="en-US" sz="2700" dirty="0" smtClean="0">
                <a:latin typeface="Times New Roman" pitchFamily="18" charset="0"/>
                <a:cs typeface="Times New Roman" pitchFamily="18" charset="0"/>
              </a:rPr>
              <a:t>, OK. 2010-2011.</a:t>
            </a:r>
            <a:endParaRPr lang="en-US" sz="2700" dirty="0">
              <a:latin typeface="Times New Roman" pitchFamily="18" charset="0"/>
              <a:cs typeface="Times New Roman" pitchFamily="18" charset="0"/>
            </a:endParaRPr>
          </a:p>
        </p:txBody>
      </p:sp>
      <p:cxnSp>
        <p:nvCxnSpPr>
          <p:cNvPr id="54" name="Straight Connector 53"/>
          <p:cNvCxnSpPr/>
          <p:nvPr/>
        </p:nvCxnSpPr>
        <p:spPr>
          <a:xfrm>
            <a:off x="26068962" y="4091214"/>
            <a:ext cx="0" cy="32506557"/>
          </a:xfrm>
          <a:prstGeom prst="line">
            <a:avLst/>
          </a:prstGeom>
          <a:ln>
            <a:solidFill>
              <a:schemeClr val="accent5">
                <a:lumMod val="75000"/>
              </a:schemeClr>
            </a:solidFill>
          </a:ln>
        </p:spPr>
        <p:style>
          <a:lnRef idx="3">
            <a:schemeClr val="accent6"/>
          </a:lnRef>
          <a:fillRef idx="0">
            <a:schemeClr val="accent6"/>
          </a:fillRef>
          <a:effectRef idx="2">
            <a:schemeClr val="accent6"/>
          </a:effectRef>
          <a:fontRef idx="minor">
            <a:schemeClr val="tx1"/>
          </a:fontRef>
        </p:style>
      </p:cxnSp>
      <p:sp>
        <p:nvSpPr>
          <p:cNvPr id="58" name="TextBox 57"/>
          <p:cNvSpPr txBox="1"/>
          <p:nvPr/>
        </p:nvSpPr>
        <p:spPr>
          <a:xfrm>
            <a:off x="26596368" y="22464487"/>
            <a:ext cx="11354292" cy="951977"/>
          </a:xfrm>
          <a:prstGeom prst="rect">
            <a:avLst/>
          </a:prstGeom>
          <a:noFill/>
        </p:spPr>
        <p:txBody>
          <a:bodyPr wrap="square" lIns="89329" tIns="44665" rIns="89329" bIns="44665" rtlCol="0">
            <a:spAutoFit/>
          </a:bodyPr>
          <a:lstStyle/>
          <a:p>
            <a:r>
              <a:rPr lang="en-US" sz="2700" dirty="0" smtClean="0">
                <a:latin typeface="Times New Roman" pitchFamily="18" charset="0"/>
                <a:cs typeface="Times New Roman" pitchFamily="18" charset="0"/>
              </a:rPr>
              <a:t>Figure  5. Grain yield versus stalk diameter at growth stage V8, </a:t>
            </a:r>
            <a:r>
              <a:rPr lang="en-US" sz="2700" dirty="0" err="1" smtClean="0">
                <a:latin typeface="Times New Roman" pitchFamily="18" charset="0"/>
                <a:cs typeface="Times New Roman" pitchFamily="18" charset="0"/>
              </a:rPr>
              <a:t>Efaw</a:t>
            </a:r>
            <a:r>
              <a:rPr lang="en-US" sz="2700" dirty="0" smtClean="0">
                <a:latin typeface="Times New Roman" pitchFamily="18" charset="0"/>
                <a:cs typeface="Times New Roman" pitchFamily="18" charset="0"/>
              </a:rPr>
              <a:t>, Haskell, and Lake Carl Blackwell, OK. 2009-2012.</a:t>
            </a:r>
            <a:endParaRPr lang="en-US" sz="2700" dirty="0">
              <a:latin typeface="Times New Roman" pitchFamily="18" charset="0"/>
              <a:cs typeface="Times New Roman" pitchFamily="18" charset="0"/>
            </a:endParaRPr>
          </a:p>
        </p:txBody>
      </p:sp>
      <p:sp>
        <p:nvSpPr>
          <p:cNvPr id="37" name="TextBox 36"/>
          <p:cNvSpPr txBox="1"/>
          <p:nvPr/>
        </p:nvSpPr>
        <p:spPr>
          <a:xfrm>
            <a:off x="13109824" y="28415344"/>
            <a:ext cx="12582418" cy="8846452"/>
          </a:xfrm>
          <a:prstGeom prst="rect">
            <a:avLst/>
          </a:prstGeom>
          <a:noFill/>
        </p:spPr>
        <p:txBody>
          <a:bodyPr wrap="square" lIns="89337" tIns="44668" rIns="89337" bIns="44668" rtlCol="0">
            <a:spAutoFit/>
          </a:bodyPr>
          <a:lstStyle/>
          <a:p>
            <a:endParaRPr lang="en-US" sz="3500" dirty="0" smtClean="0">
              <a:latin typeface="Times New Roman" pitchFamily="18" charset="0"/>
              <a:cs typeface="Times New Roman" pitchFamily="18" charset="0"/>
            </a:endParaRPr>
          </a:p>
          <a:p>
            <a:endParaRPr lang="en-US" sz="3500" dirty="0" smtClean="0">
              <a:latin typeface="Times New Roman" pitchFamily="18" charset="0"/>
              <a:cs typeface="Times New Roman" pitchFamily="18" charset="0"/>
            </a:endParaRPr>
          </a:p>
          <a:p>
            <a:pPr>
              <a:buFont typeface="Wingdings" pitchFamily="2" charset="2"/>
              <a:buChar char="§"/>
            </a:pPr>
            <a:r>
              <a:rPr lang="en-US" sz="3500" dirty="0" smtClean="0">
                <a:latin typeface="Times New Roman" pitchFamily="18" charset="0"/>
                <a:cs typeface="Times New Roman" pitchFamily="18" charset="0"/>
              </a:rPr>
              <a:t> In 2009 and 2010, plant height at V10 and V12 explained 52 and </a:t>
            </a:r>
          </a:p>
          <a:p>
            <a:r>
              <a:rPr lang="en-US" sz="3500" dirty="0" smtClean="0">
                <a:latin typeface="Times New Roman" pitchFamily="18" charset="0"/>
                <a:cs typeface="Times New Roman" pitchFamily="18" charset="0"/>
              </a:rPr>
              <a:t>   53% of the yield variability, respectively. </a:t>
            </a:r>
          </a:p>
          <a:p>
            <a:pPr>
              <a:buFont typeface="Wingdings" pitchFamily="2" charset="2"/>
              <a:buChar char="§"/>
            </a:pPr>
            <a:r>
              <a:rPr lang="en-US" sz="3500" dirty="0" smtClean="0">
                <a:latin typeface="Times New Roman" pitchFamily="18" charset="0"/>
                <a:cs typeface="Times New Roman" pitchFamily="18" charset="0"/>
              </a:rPr>
              <a:t> Across all sites and years, plant height at V6 and V8  </a:t>
            </a:r>
          </a:p>
          <a:p>
            <a:r>
              <a:rPr lang="en-US" sz="3500" dirty="0" smtClean="0">
                <a:latin typeface="Times New Roman" pitchFamily="18" charset="0"/>
                <a:cs typeface="Times New Roman" pitchFamily="18" charset="0"/>
              </a:rPr>
              <a:t>   positively correlated with grain yield, with r</a:t>
            </a:r>
            <a:r>
              <a:rPr lang="en-US" sz="3100" baseline="30000" dirty="0" smtClean="0">
                <a:latin typeface="Times New Roman" pitchFamily="18" charset="0"/>
                <a:cs typeface="Times New Roman" pitchFamily="18" charset="0"/>
              </a:rPr>
              <a:t>2</a:t>
            </a:r>
            <a:r>
              <a:rPr lang="en-US" sz="3100" dirty="0" smtClean="0">
                <a:latin typeface="Times New Roman" pitchFamily="18" charset="0"/>
                <a:cs typeface="Times New Roman" pitchFamily="18" charset="0"/>
              </a:rPr>
              <a:t> </a:t>
            </a:r>
            <a:r>
              <a:rPr lang="en-US" sz="3900" dirty="0" smtClean="0">
                <a:latin typeface="Times New Roman" pitchFamily="18" charset="0"/>
                <a:cs typeface="Times New Roman" pitchFamily="18" charset="0"/>
              </a:rPr>
              <a:t>of</a:t>
            </a:r>
            <a:r>
              <a:rPr lang="en-US" sz="3500" dirty="0" smtClean="0">
                <a:latin typeface="Times New Roman" pitchFamily="18" charset="0"/>
                <a:cs typeface="Times New Roman" pitchFamily="18" charset="0"/>
              </a:rPr>
              <a:t>  0.39 and 0.25, </a:t>
            </a:r>
          </a:p>
          <a:p>
            <a:r>
              <a:rPr lang="en-US" sz="3500" dirty="0" smtClean="0">
                <a:latin typeface="Times New Roman" pitchFamily="18" charset="0"/>
                <a:cs typeface="Times New Roman" pitchFamily="18" charset="0"/>
              </a:rPr>
              <a:t>   respectively (Table 1). </a:t>
            </a:r>
          </a:p>
          <a:p>
            <a:pPr>
              <a:buFont typeface="Wingdings" pitchFamily="2" charset="2"/>
              <a:buChar char="§"/>
            </a:pPr>
            <a:r>
              <a:rPr lang="en-US" sz="3500" dirty="0" smtClean="0">
                <a:latin typeface="Times New Roman" pitchFamily="18" charset="0"/>
                <a:cs typeface="Times New Roman" pitchFamily="18" charset="0"/>
              </a:rPr>
              <a:t> Across all years stalk diameter at V8 at </a:t>
            </a:r>
            <a:r>
              <a:rPr lang="en-US" sz="3500" dirty="0" err="1" smtClean="0">
                <a:latin typeface="Times New Roman" pitchFamily="18" charset="0"/>
                <a:cs typeface="Times New Roman" pitchFamily="18" charset="0"/>
              </a:rPr>
              <a:t>Efaw</a:t>
            </a:r>
            <a:r>
              <a:rPr lang="en-US" sz="3500" dirty="0" smtClean="0">
                <a:latin typeface="Times New Roman" pitchFamily="18" charset="0"/>
                <a:cs typeface="Times New Roman" pitchFamily="18" charset="0"/>
              </a:rPr>
              <a:t>, r</a:t>
            </a:r>
            <a:r>
              <a:rPr lang="en-US" sz="3500" baseline="30000" dirty="0" smtClean="0">
                <a:latin typeface="Times New Roman" pitchFamily="18" charset="0"/>
                <a:cs typeface="Times New Roman" pitchFamily="18" charset="0"/>
              </a:rPr>
              <a:t>2</a:t>
            </a:r>
            <a:r>
              <a:rPr lang="en-US" sz="3500" dirty="0" smtClean="0">
                <a:latin typeface="Times New Roman" pitchFamily="18" charset="0"/>
                <a:cs typeface="Times New Roman" pitchFamily="18" charset="0"/>
              </a:rPr>
              <a:t> of 0.26 (Fig. 3).</a:t>
            </a:r>
          </a:p>
          <a:p>
            <a:pPr>
              <a:buFont typeface="Wingdings" pitchFamily="2" charset="2"/>
              <a:buChar char="§"/>
            </a:pPr>
            <a:r>
              <a:rPr lang="en-US" sz="3500" dirty="0" smtClean="0">
                <a:latin typeface="Times New Roman" pitchFamily="18" charset="0"/>
                <a:cs typeface="Times New Roman" pitchFamily="18" charset="0"/>
              </a:rPr>
              <a:t> Stalk diameter X plant height at V12 , was highly correlated with    </a:t>
            </a:r>
          </a:p>
          <a:p>
            <a:r>
              <a:rPr lang="en-US" sz="3500" dirty="0" smtClean="0">
                <a:latin typeface="Times New Roman" pitchFamily="18" charset="0"/>
                <a:cs typeface="Times New Roman" pitchFamily="18" charset="0"/>
              </a:rPr>
              <a:t>   grain yield, r²of 0.67 at Lake Carl Blackwell  (Fig. 4).</a:t>
            </a:r>
          </a:p>
          <a:p>
            <a:pPr>
              <a:buFont typeface="Wingdings" pitchFamily="2" charset="2"/>
              <a:buChar char="§"/>
            </a:pPr>
            <a:r>
              <a:rPr lang="en-US" sz="3500" dirty="0" smtClean="0">
                <a:latin typeface="Times New Roman" pitchFamily="18" charset="0"/>
                <a:cs typeface="Times New Roman" pitchFamily="18" charset="0"/>
              </a:rPr>
              <a:t> From 2009-2012, positive correlation between grain yield and  </a:t>
            </a:r>
          </a:p>
          <a:p>
            <a:r>
              <a:rPr lang="en-US" sz="3500" dirty="0" smtClean="0">
                <a:latin typeface="Times New Roman" pitchFamily="18" charset="0"/>
                <a:cs typeface="Times New Roman" pitchFamily="18" charset="0"/>
              </a:rPr>
              <a:t>   stalk  diameter X plant height at V8 with r</a:t>
            </a:r>
            <a:r>
              <a:rPr lang="en-US" sz="3500" baseline="30000" dirty="0" smtClean="0">
                <a:latin typeface="Times New Roman" pitchFamily="18" charset="0"/>
                <a:cs typeface="Times New Roman" pitchFamily="18" charset="0"/>
              </a:rPr>
              <a:t>2</a:t>
            </a:r>
            <a:r>
              <a:rPr lang="en-US" sz="3500" dirty="0" smtClean="0">
                <a:latin typeface="Times New Roman" pitchFamily="18" charset="0"/>
                <a:cs typeface="Times New Roman" pitchFamily="18" charset="0"/>
              </a:rPr>
              <a:t> of  0.17 averaged over  </a:t>
            </a:r>
          </a:p>
          <a:p>
            <a:r>
              <a:rPr lang="en-US" sz="3500" dirty="0" smtClean="0">
                <a:latin typeface="Times New Roman" pitchFamily="18" charset="0"/>
                <a:cs typeface="Times New Roman" pitchFamily="18" charset="0"/>
              </a:rPr>
              <a:t>   </a:t>
            </a:r>
            <a:r>
              <a:rPr lang="en-US" sz="3500" dirty="0" err="1" smtClean="0">
                <a:latin typeface="Times New Roman" pitchFamily="18" charset="0"/>
                <a:cs typeface="Times New Roman" pitchFamily="18" charset="0"/>
              </a:rPr>
              <a:t>Efaw</a:t>
            </a:r>
            <a:r>
              <a:rPr lang="en-US" sz="3500" dirty="0" smtClean="0">
                <a:latin typeface="Times New Roman" pitchFamily="18" charset="0"/>
                <a:cs typeface="Times New Roman" pitchFamily="18" charset="0"/>
              </a:rPr>
              <a:t>, Haskell, and Lake Carl Blackwell, respectively (Fig. 5).</a:t>
            </a:r>
          </a:p>
          <a:p>
            <a:pPr>
              <a:buFont typeface="Wingdings" pitchFamily="2" charset="2"/>
              <a:buChar char="§"/>
            </a:pPr>
            <a:r>
              <a:rPr lang="en-US" sz="3500" dirty="0" smtClean="0">
                <a:latin typeface="Times New Roman" pitchFamily="18" charset="0"/>
                <a:cs typeface="Times New Roman" pitchFamily="18" charset="0"/>
              </a:rPr>
              <a:t> By-plant biomass highly correlated with stalk diameter  </a:t>
            </a:r>
          </a:p>
          <a:p>
            <a:r>
              <a:rPr lang="en-US" sz="3500" dirty="0" smtClean="0">
                <a:latin typeface="Times New Roman" pitchFamily="18" charset="0"/>
                <a:cs typeface="Times New Roman" pitchFamily="18" charset="0"/>
              </a:rPr>
              <a:t>   (r</a:t>
            </a:r>
            <a:r>
              <a:rPr lang="en-US" sz="3500" baseline="30000" dirty="0" smtClean="0">
                <a:latin typeface="Times New Roman" pitchFamily="18" charset="0"/>
                <a:cs typeface="Times New Roman" pitchFamily="18" charset="0"/>
              </a:rPr>
              <a:t>2</a:t>
            </a:r>
            <a:r>
              <a:rPr lang="en-US" sz="3500" dirty="0" smtClean="0">
                <a:latin typeface="Times New Roman" pitchFamily="18" charset="0"/>
                <a:cs typeface="Times New Roman" pitchFamily="18" charset="0"/>
              </a:rPr>
              <a:t>=0.68), Ciudad Obregon, Mexico. </a:t>
            </a:r>
          </a:p>
          <a:p>
            <a:endParaRPr lang="en-US" sz="3500" dirty="0" smtClean="0">
              <a:latin typeface="Times New Roman" pitchFamily="18" charset="0"/>
              <a:cs typeface="Times New Roman" pitchFamily="18" charset="0"/>
            </a:endParaRPr>
          </a:p>
        </p:txBody>
      </p:sp>
      <p:sp>
        <p:nvSpPr>
          <p:cNvPr id="44" name="TextBox 43"/>
          <p:cNvSpPr txBox="1"/>
          <p:nvPr/>
        </p:nvSpPr>
        <p:spPr>
          <a:xfrm>
            <a:off x="26673387" y="12124872"/>
            <a:ext cx="11354292" cy="931382"/>
          </a:xfrm>
          <a:prstGeom prst="rect">
            <a:avLst/>
          </a:prstGeom>
          <a:noFill/>
        </p:spPr>
        <p:txBody>
          <a:bodyPr wrap="square" lIns="89329" tIns="44665" rIns="89329" bIns="44665" rtlCol="0">
            <a:spAutoFit/>
          </a:bodyPr>
          <a:lstStyle/>
          <a:p>
            <a:r>
              <a:rPr lang="en-US" sz="2700" dirty="0" smtClean="0">
                <a:latin typeface="Times New Roman" pitchFamily="18" charset="0"/>
                <a:cs typeface="Times New Roman" pitchFamily="18" charset="0"/>
              </a:rPr>
              <a:t>Figure  4. Grain yield versus stalk diameter x plant height at growth stage V12, Lake Carl Blackwell, OK. 2010.</a:t>
            </a:r>
            <a:endParaRPr lang="en-US" sz="2700" dirty="0">
              <a:latin typeface="Times New Roman" pitchFamily="18" charset="0"/>
              <a:cs typeface="Times New Roman" pitchFamily="18" charset="0"/>
            </a:endParaRPr>
          </a:p>
        </p:txBody>
      </p:sp>
      <p:sp>
        <p:nvSpPr>
          <p:cNvPr id="2049" name="Rectangle 1"/>
          <p:cNvSpPr>
            <a:spLocks noChangeArrowheads="1"/>
          </p:cNvSpPr>
          <p:nvPr/>
        </p:nvSpPr>
        <p:spPr bwMode="auto">
          <a:xfrm>
            <a:off x="13486544" y="5281386"/>
            <a:ext cx="11678292" cy="1772647"/>
          </a:xfrm>
          <a:prstGeom prst="rect">
            <a:avLst/>
          </a:prstGeom>
          <a:noFill/>
          <a:ln w="9525">
            <a:noFill/>
            <a:miter lim="800000"/>
            <a:headEnd/>
            <a:tailEnd/>
          </a:ln>
          <a:effectLst/>
        </p:spPr>
        <p:txBody>
          <a:bodyPr vert="horz" wrap="square" lIns="89337" tIns="44668" rIns="89337" bIns="44668" numCol="1" anchor="ctr" anchorCtr="0" compatLnSpc="1">
            <a:prstTxWarp prst="textNoShape">
              <a:avLst/>
            </a:prstTxWarp>
            <a:spAutoFit/>
          </a:bodyPr>
          <a:lstStyle/>
          <a:p>
            <a:pPr defTabSz="893369" fontAlgn="base">
              <a:spcBef>
                <a:spcPct val="0"/>
              </a:spcBef>
              <a:spcAft>
                <a:spcPct val="0"/>
              </a:spcAft>
              <a:tabLst>
                <a:tab pos="1340053" algn="l"/>
                <a:tab pos="2903449" algn="l"/>
                <a:tab pos="4746022" algn="l"/>
              </a:tabLst>
            </a:pPr>
            <a:r>
              <a:rPr lang="en-US" sz="2700" b="1" dirty="0" smtClean="0">
                <a:latin typeface="Times New Roman" pitchFamily="18" charset="0"/>
                <a:ea typeface="Times New Roman" pitchFamily="18" charset="0"/>
                <a:cs typeface="Times New Roman" pitchFamily="18" charset="0"/>
              </a:rPr>
              <a:t>Table 1. Linear relationship between by-plant grain yield and measured plant height, stalk diameter, and NDVI, at V6, V8, V10, V12, and VT corn growth stages, averaged across locations and years in Oklahoma and linear relationship between by plant and stalk diameter in Mexico, V15 in 2010.</a:t>
            </a:r>
            <a:endParaRPr lang="en-US" sz="2700" b="1" dirty="0" smtClean="0">
              <a:latin typeface="Arial" pitchFamily="34" charset="0"/>
              <a:cs typeface="Arial" pitchFamily="34" charset="0"/>
            </a:endParaRPr>
          </a:p>
        </p:txBody>
      </p:sp>
      <p:graphicFrame>
        <p:nvGraphicFramePr>
          <p:cNvPr id="40" name="Table 39"/>
          <p:cNvGraphicFramePr>
            <a:graphicFrameLocks noGrp="1"/>
          </p:cNvGraphicFramePr>
          <p:nvPr/>
        </p:nvGraphicFramePr>
        <p:xfrm>
          <a:off x="13486547" y="7215414"/>
          <a:ext cx="11904323" cy="12934188"/>
        </p:xfrm>
        <a:graphic>
          <a:graphicData uri="http://schemas.openxmlformats.org/drawingml/2006/table">
            <a:tbl>
              <a:tblPr/>
              <a:tblGrid>
                <a:gridCol w="2265861"/>
                <a:gridCol w="4056173"/>
                <a:gridCol w="3356833"/>
                <a:gridCol w="2225456"/>
              </a:tblGrid>
              <a:tr h="479044">
                <a:tc>
                  <a:txBody>
                    <a:bodyPr/>
                    <a:lstStyle/>
                    <a:p>
                      <a:pPr marL="0" marR="0">
                        <a:lnSpc>
                          <a:spcPct val="115000"/>
                        </a:lnSpc>
                        <a:spcBef>
                          <a:spcPts val="0"/>
                        </a:spcBef>
                        <a:spcAft>
                          <a:spcPts val="0"/>
                        </a:spcAft>
                        <a:tabLst>
                          <a:tab pos="1371600" algn="l"/>
                          <a:tab pos="2971800" algn="l"/>
                          <a:tab pos="4857750" algn="l"/>
                        </a:tabLst>
                      </a:pPr>
                      <a:r>
                        <a:rPr lang="en-US" sz="2700" dirty="0">
                          <a:solidFill>
                            <a:srgbClr val="000000"/>
                          </a:solidFill>
                          <a:latin typeface="Times New Roman"/>
                          <a:ea typeface="Times New Roman"/>
                          <a:cs typeface="Times New Roman"/>
                        </a:rPr>
                        <a:t>Growth stage</a:t>
                      </a:r>
                      <a:endParaRPr lang="en-US" sz="2700" dirty="0">
                        <a:solidFill>
                          <a:srgbClr val="000000"/>
                        </a:solidFill>
                        <a:latin typeface="Calibri"/>
                        <a:ea typeface="Times New Roman"/>
                        <a:cs typeface="Times New Roman"/>
                      </a:endParaRPr>
                    </a:p>
                  </a:txBody>
                  <a:tcPr marL="67810" marR="6781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15000"/>
                        </a:lnSpc>
                        <a:spcBef>
                          <a:spcPts val="0"/>
                        </a:spcBef>
                        <a:spcAft>
                          <a:spcPts val="0"/>
                        </a:spcAft>
                        <a:tabLst>
                          <a:tab pos="1371600" algn="l"/>
                          <a:tab pos="2971800" algn="l"/>
                          <a:tab pos="4857750" algn="l"/>
                        </a:tabLst>
                      </a:pPr>
                      <a:r>
                        <a:rPr lang="en-US" sz="2700" dirty="0">
                          <a:solidFill>
                            <a:srgbClr val="000000"/>
                          </a:solidFill>
                          <a:latin typeface="Times New Roman"/>
                          <a:ea typeface="Times New Roman"/>
                          <a:cs typeface="Times New Roman"/>
                        </a:rPr>
                        <a:t>Independent</a:t>
                      </a:r>
                      <a:endParaRPr lang="en-US" sz="2700" dirty="0">
                        <a:solidFill>
                          <a:srgbClr val="000000"/>
                        </a:solidFill>
                        <a:latin typeface="Calibri"/>
                        <a:ea typeface="Times New Roman"/>
                        <a:cs typeface="Times New Roman"/>
                      </a:endParaRPr>
                    </a:p>
                  </a:txBody>
                  <a:tcPr marL="67810" marR="6781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15000"/>
                        </a:lnSpc>
                        <a:spcBef>
                          <a:spcPts val="0"/>
                        </a:spcBef>
                        <a:spcAft>
                          <a:spcPts val="0"/>
                        </a:spcAft>
                        <a:tabLst>
                          <a:tab pos="1371600" algn="l"/>
                          <a:tab pos="2971800" algn="l"/>
                          <a:tab pos="4857750" algn="l"/>
                        </a:tabLst>
                      </a:pPr>
                      <a:r>
                        <a:rPr lang="en-US" sz="2700">
                          <a:solidFill>
                            <a:srgbClr val="000000"/>
                          </a:solidFill>
                          <a:latin typeface="Times New Roman"/>
                          <a:ea typeface="Times New Roman"/>
                          <a:cs typeface="Times New Roman"/>
                        </a:rPr>
                        <a:t>Dependent</a:t>
                      </a:r>
                      <a:endParaRPr lang="en-US" sz="2700">
                        <a:solidFill>
                          <a:srgbClr val="000000"/>
                        </a:solidFill>
                        <a:latin typeface="Calibri"/>
                        <a:ea typeface="Times New Roman"/>
                        <a:cs typeface="Times New Roman"/>
                      </a:endParaRPr>
                    </a:p>
                  </a:txBody>
                  <a:tcPr marL="67810" marR="6781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15000"/>
                        </a:lnSpc>
                        <a:spcBef>
                          <a:spcPts val="0"/>
                        </a:spcBef>
                        <a:spcAft>
                          <a:spcPts val="0"/>
                        </a:spcAft>
                        <a:tabLst>
                          <a:tab pos="1371600" algn="l"/>
                          <a:tab pos="2971800" algn="l"/>
                          <a:tab pos="4857750" algn="l"/>
                        </a:tabLst>
                      </a:pPr>
                      <a:r>
                        <a:rPr lang="en-US" sz="2700">
                          <a:solidFill>
                            <a:srgbClr val="000000"/>
                          </a:solidFill>
                          <a:latin typeface="Times New Roman"/>
                          <a:ea typeface="Times New Roman"/>
                          <a:cs typeface="Times New Roman"/>
                        </a:rPr>
                        <a:t>r</a:t>
                      </a:r>
                      <a:r>
                        <a:rPr lang="en-US" sz="2700" baseline="30000">
                          <a:solidFill>
                            <a:srgbClr val="000000"/>
                          </a:solidFill>
                          <a:latin typeface="Times New Roman"/>
                          <a:ea typeface="Times New Roman"/>
                          <a:cs typeface="Times New Roman"/>
                        </a:rPr>
                        <a:t>2</a:t>
                      </a:r>
                      <a:r>
                        <a:rPr lang="en-US" sz="2700">
                          <a:solidFill>
                            <a:srgbClr val="000000"/>
                          </a:solidFill>
                          <a:latin typeface="Times New Roman"/>
                          <a:ea typeface="Times New Roman"/>
                          <a:cs typeface="Times New Roman"/>
                        </a:rPr>
                        <a:t>‡</a:t>
                      </a:r>
                      <a:endParaRPr lang="en-US" sz="2700">
                        <a:solidFill>
                          <a:srgbClr val="000000"/>
                        </a:solidFill>
                        <a:latin typeface="Calibri"/>
                        <a:ea typeface="Times New Roman"/>
                        <a:cs typeface="Times New Roman"/>
                      </a:endParaRPr>
                    </a:p>
                  </a:txBody>
                  <a:tcPr marL="67810" marR="6781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479044">
                <a:tc>
                  <a:txBody>
                    <a:bodyPr/>
                    <a:lstStyle/>
                    <a:p>
                      <a:pPr marL="0" marR="0">
                        <a:lnSpc>
                          <a:spcPct val="115000"/>
                        </a:lnSpc>
                        <a:spcBef>
                          <a:spcPts val="0"/>
                        </a:spcBef>
                        <a:spcAft>
                          <a:spcPts val="0"/>
                        </a:spcAft>
                        <a:tabLst>
                          <a:tab pos="1371600" algn="l"/>
                          <a:tab pos="2971800" algn="l"/>
                          <a:tab pos="4857750" algn="l"/>
                        </a:tabLst>
                      </a:pPr>
                      <a:r>
                        <a:rPr lang="en-US" sz="2700">
                          <a:solidFill>
                            <a:srgbClr val="000000"/>
                          </a:solidFill>
                          <a:latin typeface="Times New Roman"/>
                          <a:ea typeface="Times New Roman"/>
                          <a:cs typeface="Times New Roman"/>
                        </a:rPr>
                        <a:t>V6</a:t>
                      </a:r>
                      <a:endParaRPr lang="en-US" sz="2700">
                        <a:solidFill>
                          <a:srgbClr val="000000"/>
                        </a:solidFill>
                        <a:latin typeface="Calibri"/>
                        <a:ea typeface="Times New Roman"/>
                        <a:cs typeface="Times New Roman"/>
                      </a:endParaRPr>
                    </a:p>
                  </a:txBody>
                  <a:tcPr marL="67810" marR="67810" marT="0" marB="0">
                    <a:lnL>
                      <a:noFill/>
                    </a:lnL>
                    <a:lnR>
                      <a:noFill/>
                    </a:lnR>
                    <a:lnT w="12700" cap="flat" cmpd="sng" algn="ctr">
                      <a:solidFill>
                        <a:srgbClr val="000000"/>
                      </a:solidFill>
                      <a:prstDash val="solid"/>
                      <a:round/>
                      <a:headEnd type="none" w="med" len="med"/>
                      <a:tailEnd type="none" w="med" len="med"/>
                    </a:lnT>
                    <a:lnB>
                      <a:noFill/>
                    </a:lnB>
                    <a:solidFill>
                      <a:schemeClr val="bg1">
                        <a:lumMod val="95000"/>
                      </a:schemeClr>
                    </a:solidFill>
                  </a:tcPr>
                </a:tc>
                <a:tc>
                  <a:txBody>
                    <a:bodyPr/>
                    <a:lstStyle/>
                    <a:p>
                      <a:pPr marL="0" marR="0">
                        <a:lnSpc>
                          <a:spcPct val="115000"/>
                        </a:lnSpc>
                        <a:spcBef>
                          <a:spcPts val="0"/>
                        </a:spcBef>
                        <a:spcAft>
                          <a:spcPts val="0"/>
                        </a:spcAft>
                        <a:tabLst>
                          <a:tab pos="1371600" algn="l"/>
                          <a:tab pos="2971800" algn="l"/>
                          <a:tab pos="4857750" algn="l"/>
                        </a:tabLst>
                      </a:pPr>
                      <a:r>
                        <a:rPr lang="en-US" sz="2700">
                          <a:solidFill>
                            <a:srgbClr val="000000"/>
                          </a:solidFill>
                          <a:latin typeface="Times New Roman"/>
                          <a:ea typeface="Times New Roman"/>
                          <a:cs typeface="Times New Roman"/>
                        </a:rPr>
                        <a:t>Height, cm</a:t>
                      </a:r>
                      <a:endParaRPr lang="en-US" sz="2700">
                        <a:solidFill>
                          <a:srgbClr val="000000"/>
                        </a:solidFill>
                        <a:latin typeface="Calibri"/>
                        <a:ea typeface="Times New Roman"/>
                        <a:cs typeface="Times New Roman"/>
                      </a:endParaRPr>
                    </a:p>
                  </a:txBody>
                  <a:tcPr marL="67810" marR="67810" marT="0" marB="0">
                    <a:lnL>
                      <a:noFill/>
                    </a:lnL>
                    <a:lnR>
                      <a:noFill/>
                    </a:lnR>
                    <a:lnT w="12700" cap="flat" cmpd="sng" algn="ctr">
                      <a:solidFill>
                        <a:srgbClr val="000000"/>
                      </a:solidFill>
                      <a:prstDash val="solid"/>
                      <a:round/>
                      <a:headEnd type="none" w="med" len="med"/>
                      <a:tailEnd type="none" w="med" len="med"/>
                    </a:lnT>
                    <a:lnB>
                      <a:noFill/>
                    </a:lnB>
                    <a:solidFill>
                      <a:schemeClr val="bg1">
                        <a:lumMod val="95000"/>
                      </a:schemeClr>
                    </a:solidFill>
                  </a:tcPr>
                </a:tc>
                <a:tc>
                  <a:txBody>
                    <a:bodyPr/>
                    <a:lstStyle/>
                    <a:p>
                      <a:pPr marL="0" marR="0">
                        <a:lnSpc>
                          <a:spcPct val="115000"/>
                        </a:lnSpc>
                        <a:spcBef>
                          <a:spcPts val="0"/>
                        </a:spcBef>
                        <a:spcAft>
                          <a:spcPts val="0"/>
                        </a:spcAft>
                        <a:tabLst>
                          <a:tab pos="1371600" algn="l"/>
                          <a:tab pos="2971800" algn="l"/>
                          <a:tab pos="4857750" algn="l"/>
                        </a:tabLst>
                      </a:pPr>
                      <a:r>
                        <a:rPr lang="en-US" sz="2700">
                          <a:solidFill>
                            <a:srgbClr val="000000"/>
                          </a:solidFill>
                          <a:latin typeface="Times New Roman"/>
                          <a:ea typeface="Times New Roman"/>
                          <a:cs typeface="Times New Roman"/>
                        </a:rPr>
                        <a:t>Grain yield, kg ha</a:t>
                      </a:r>
                      <a:r>
                        <a:rPr lang="en-US" sz="2700" baseline="30000">
                          <a:solidFill>
                            <a:srgbClr val="000000"/>
                          </a:solidFill>
                          <a:latin typeface="Times New Roman"/>
                          <a:ea typeface="Times New Roman"/>
                          <a:cs typeface="Times New Roman"/>
                        </a:rPr>
                        <a:t>-1</a:t>
                      </a:r>
                      <a:endParaRPr lang="en-US" sz="2700">
                        <a:solidFill>
                          <a:srgbClr val="000000"/>
                        </a:solidFill>
                        <a:latin typeface="Calibri"/>
                        <a:ea typeface="Times New Roman"/>
                        <a:cs typeface="Times New Roman"/>
                      </a:endParaRPr>
                    </a:p>
                  </a:txBody>
                  <a:tcPr marL="67810" marR="67810" marT="0" marB="0">
                    <a:lnL>
                      <a:noFill/>
                    </a:lnL>
                    <a:lnR>
                      <a:noFill/>
                    </a:lnR>
                    <a:lnT w="12700" cap="flat" cmpd="sng" algn="ctr">
                      <a:solidFill>
                        <a:srgbClr val="000000"/>
                      </a:solidFill>
                      <a:prstDash val="solid"/>
                      <a:round/>
                      <a:headEnd type="none" w="med" len="med"/>
                      <a:tailEnd type="none" w="med" len="med"/>
                    </a:lnT>
                    <a:lnB>
                      <a:noFill/>
                    </a:lnB>
                    <a:solidFill>
                      <a:schemeClr val="bg1">
                        <a:lumMod val="95000"/>
                      </a:schemeClr>
                    </a:solidFill>
                  </a:tcPr>
                </a:tc>
                <a:tc>
                  <a:txBody>
                    <a:bodyPr/>
                    <a:lstStyle/>
                    <a:p>
                      <a:pPr marL="0" marR="0">
                        <a:lnSpc>
                          <a:spcPct val="115000"/>
                        </a:lnSpc>
                        <a:spcBef>
                          <a:spcPts val="0"/>
                        </a:spcBef>
                        <a:spcAft>
                          <a:spcPts val="0"/>
                        </a:spcAft>
                        <a:tabLst>
                          <a:tab pos="1371600" algn="l"/>
                          <a:tab pos="2971800" algn="l"/>
                          <a:tab pos="4857750" algn="l"/>
                        </a:tabLst>
                      </a:pPr>
                      <a:r>
                        <a:rPr lang="en-US" sz="2700">
                          <a:solidFill>
                            <a:srgbClr val="000000"/>
                          </a:solidFill>
                          <a:latin typeface="Times New Roman"/>
                          <a:ea typeface="Times New Roman"/>
                          <a:cs typeface="Times New Roman"/>
                        </a:rPr>
                        <a:t>0.39**</a:t>
                      </a:r>
                      <a:endParaRPr lang="en-US" sz="2700">
                        <a:solidFill>
                          <a:srgbClr val="000000"/>
                        </a:solidFill>
                        <a:latin typeface="Calibri"/>
                        <a:ea typeface="Times New Roman"/>
                        <a:cs typeface="Times New Roman"/>
                      </a:endParaRPr>
                    </a:p>
                  </a:txBody>
                  <a:tcPr marL="67810" marR="67810" marT="0" marB="0">
                    <a:lnL>
                      <a:noFill/>
                    </a:lnL>
                    <a:lnR>
                      <a:noFill/>
                    </a:lnR>
                    <a:lnT w="12700" cap="flat" cmpd="sng" algn="ctr">
                      <a:solidFill>
                        <a:srgbClr val="000000"/>
                      </a:solidFill>
                      <a:prstDash val="solid"/>
                      <a:round/>
                      <a:headEnd type="none" w="med" len="med"/>
                      <a:tailEnd type="none" w="med" len="med"/>
                    </a:lnT>
                    <a:lnB>
                      <a:noFill/>
                    </a:lnB>
                    <a:solidFill>
                      <a:schemeClr val="bg1">
                        <a:lumMod val="95000"/>
                      </a:schemeClr>
                    </a:solidFill>
                  </a:tcPr>
                </a:tc>
              </a:tr>
              <a:tr h="479044">
                <a:tc>
                  <a:txBody>
                    <a:bodyPr/>
                    <a:lstStyle/>
                    <a:p>
                      <a:pPr marL="0" marR="0">
                        <a:lnSpc>
                          <a:spcPct val="115000"/>
                        </a:lnSpc>
                        <a:spcBef>
                          <a:spcPts val="0"/>
                        </a:spcBef>
                        <a:spcAft>
                          <a:spcPts val="0"/>
                        </a:spcAft>
                        <a:tabLst>
                          <a:tab pos="1371600" algn="l"/>
                          <a:tab pos="2971800" algn="l"/>
                          <a:tab pos="4857750" algn="l"/>
                        </a:tabLst>
                      </a:pPr>
                      <a:endParaRPr lang="en-US" sz="2700">
                        <a:solidFill>
                          <a:srgbClr val="000000"/>
                        </a:solidFill>
                        <a:latin typeface="Times New Roman"/>
                        <a:ea typeface="Times New Roman"/>
                        <a:cs typeface="Times New Roman"/>
                      </a:endParaRPr>
                    </a:p>
                  </a:txBody>
                  <a:tcPr marL="67810" marR="67810" marT="0" marB="0">
                    <a:lnL>
                      <a:noFill/>
                    </a:lnL>
                    <a:lnR>
                      <a:noFill/>
                    </a:lnR>
                    <a:lnT>
                      <a:noFill/>
                    </a:lnT>
                    <a:lnB>
                      <a:noFill/>
                    </a:lnB>
                    <a:solidFill>
                      <a:schemeClr val="bg1">
                        <a:lumMod val="95000"/>
                      </a:schemeClr>
                    </a:solidFill>
                  </a:tcPr>
                </a:tc>
                <a:tc>
                  <a:txBody>
                    <a:bodyPr/>
                    <a:lstStyle/>
                    <a:p>
                      <a:pPr marL="0" marR="0">
                        <a:lnSpc>
                          <a:spcPct val="115000"/>
                        </a:lnSpc>
                        <a:spcBef>
                          <a:spcPts val="0"/>
                        </a:spcBef>
                        <a:spcAft>
                          <a:spcPts val="0"/>
                        </a:spcAft>
                        <a:tabLst>
                          <a:tab pos="1371600" algn="l"/>
                          <a:tab pos="2971800" algn="l"/>
                          <a:tab pos="4857750" algn="l"/>
                        </a:tabLst>
                      </a:pPr>
                      <a:r>
                        <a:rPr lang="en-US" sz="2700">
                          <a:solidFill>
                            <a:srgbClr val="000000"/>
                          </a:solidFill>
                          <a:latin typeface="Times New Roman"/>
                          <a:ea typeface="Times New Roman"/>
                          <a:cs typeface="Times New Roman"/>
                        </a:rPr>
                        <a:t>Stalk diameter</a:t>
                      </a:r>
                      <a:endParaRPr lang="en-US" sz="2700">
                        <a:solidFill>
                          <a:srgbClr val="000000"/>
                        </a:solidFill>
                        <a:latin typeface="Calibri"/>
                        <a:ea typeface="Times New Roman"/>
                        <a:cs typeface="Times New Roman"/>
                      </a:endParaRPr>
                    </a:p>
                  </a:txBody>
                  <a:tcPr marL="67810" marR="67810" marT="0" marB="0">
                    <a:lnL>
                      <a:noFill/>
                    </a:lnL>
                    <a:lnR>
                      <a:noFill/>
                    </a:lnR>
                    <a:lnT>
                      <a:noFill/>
                    </a:lnT>
                    <a:lnB>
                      <a:noFill/>
                    </a:lnB>
                    <a:solidFill>
                      <a:schemeClr val="bg1">
                        <a:lumMod val="95000"/>
                      </a:schemeClr>
                    </a:solidFill>
                  </a:tcPr>
                </a:tc>
                <a:tc>
                  <a:txBody>
                    <a:bodyPr/>
                    <a:lstStyle/>
                    <a:p>
                      <a:pPr marL="0" marR="0">
                        <a:lnSpc>
                          <a:spcPct val="115000"/>
                        </a:lnSpc>
                        <a:spcBef>
                          <a:spcPts val="0"/>
                        </a:spcBef>
                        <a:spcAft>
                          <a:spcPts val="0"/>
                        </a:spcAft>
                        <a:tabLst>
                          <a:tab pos="1371600" algn="l"/>
                          <a:tab pos="2971800" algn="l"/>
                          <a:tab pos="4857750" algn="l"/>
                        </a:tabLst>
                      </a:pPr>
                      <a:endParaRPr lang="en-US" sz="2700">
                        <a:solidFill>
                          <a:srgbClr val="000000"/>
                        </a:solidFill>
                        <a:latin typeface="Times New Roman"/>
                        <a:ea typeface="Times New Roman"/>
                        <a:cs typeface="Times New Roman"/>
                      </a:endParaRPr>
                    </a:p>
                  </a:txBody>
                  <a:tcPr marL="67810" marR="67810" marT="0" marB="0">
                    <a:lnL>
                      <a:noFill/>
                    </a:lnL>
                    <a:lnR>
                      <a:noFill/>
                    </a:lnR>
                    <a:lnT>
                      <a:noFill/>
                    </a:lnT>
                    <a:lnB>
                      <a:noFill/>
                    </a:lnB>
                    <a:solidFill>
                      <a:schemeClr val="bg1">
                        <a:lumMod val="95000"/>
                      </a:schemeClr>
                    </a:solidFill>
                  </a:tcPr>
                </a:tc>
                <a:tc>
                  <a:txBody>
                    <a:bodyPr/>
                    <a:lstStyle/>
                    <a:p>
                      <a:pPr marL="0" marR="0">
                        <a:lnSpc>
                          <a:spcPct val="115000"/>
                        </a:lnSpc>
                        <a:spcBef>
                          <a:spcPts val="0"/>
                        </a:spcBef>
                        <a:spcAft>
                          <a:spcPts val="0"/>
                        </a:spcAft>
                        <a:tabLst>
                          <a:tab pos="1371600" algn="l"/>
                          <a:tab pos="2971800" algn="l"/>
                          <a:tab pos="4857750" algn="l"/>
                        </a:tabLst>
                      </a:pPr>
                      <a:r>
                        <a:rPr lang="en-US" sz="2700">
                          <a:solidFill>
                            <a:srgbClr val="000000"/>
                          </a:solidFill>
                          <a:latin typeface="Times New Roman"/>
                          <a:ea typeface="Times New Roman"/>
                          <a:cs typeface="Times New Roman"/>
                        </a:rPr>
                        <a:t>0.09*</a:t>
                      </a:r>
                      <a:endParaRPr lang="en-US" sz="2700">
                        <a:solidFill>
                          <a:srgbClr val="000000"/>
                        </a:solidFill>
                        <a:latin typeface="Calibri"/>
                        <a:ea typeface="Times New Roman"/>
                        <a:cs typeface="Times New Roman"/>
                      </a:endParaRPr>
                    </a:p>
                  </a:txBody>
                  <a:tcPr marL="67810" marR="67810" marT="0" marB="0">
                    <a:lnL>
                      <a:noFill/>
                    </a:lnL>
                    <a:lnR>
                      <a:noFill/>
                    </a:lnR>
                    <a:lnT>
                      <a:noFill/>
                    </a:lnT>
                    <a:lnB>
                      <a:noFill/>
                    </a:lnB>
                    <a:solidFill>
                      <a:schemeClr val="bg1">
                        <a:lumMod val="95000"/>
                      </a:schemeClr>
                    </a:solidFill>
                  </a:tcPr>
                </a:tc>
              </a:tr>
              <a:tr h="479044">
                <a:tc>
                  <a:txBody>
                    <a:bodyPr/>
                    <a:lstStyle/>
                    <a:p>
                      <a:pPr marL="0" marR="0">
                        <a:lnSpc>
                          <a:spcPct val="115000"/>
                        </a:lnSpc>
                        <a:spcBef>
                          <a:spcPts val="0"/>
                        </a:spcBef>
                        <a:spcAft>
                          <a:spcPts val="0"/>
                        </a:spcAft>
                        <a:tabLst>
                          <a:tab pos="1371600" algn="l"/>
                          <a:tab pos="2971800" algn="l"/>
                          <a:tab pos="4857750" algn="l"/>
                        </a:tabLst>
                      </a:pPr>
                      <a:endParaRPr lang="en-US" sz="2700">
                        <a:solidFill>
                          <a:srgbClr val="000000"/>
                        </a:solidFill>
                        <a:latin typeface="Times New Roman"/>
                        <a:ea typeface="Times New Roman"/>
                        <a:cs typeface="Times New Roman"/>
                      </a:endParaRPr>
                    </a:p>
                  </a:txBody>
                  <a:tcPr marL="67810" marR="67810" marT="0" marB="0">
                    <a:lnL>
                      <a:noFill/>
                    </a:lnL>
                    <a:lnR>
                      <a:noFill/>
                    </a:lnR>
                    <a:lnT>
                      <a:noFill/>
                    </a:lnT>
                    <a:lnB>
                      <a:noFill/>
                    </a:lnB>
                    <a:solidFill>
                      <a:schemeClr val="bg1">
                        <a:lumMod val="95000"/>
                      </a:schemeClr>
                    </a:solidFill>
                  </a:tcPr>
                </a:tc>
                <a:tc>
                  <a:txBody>
                    <a:bodyPr/>
                    <a:lstStyle/>
                    <a:p>
                      <a:pPr marL="0" marR="0">
                        <a:lnSpc>
                          <a:spcPct val="115000"/>
                        </a:lnSpc>
                        <a:spcBef>
                          <a:spcPts val="0"/>
                        </a:spcBef>
                        <a:spcAft>
                          <a:spcPts val="0"/>
                        </a:spcAft>
                        <a:tabLst>
                          <a:tab pos="1371600" algn="l"/>
                          <a:tab pos="2971800" algn="l"/>
                          <a:tab pos="4857750" algn="l"/>
                        </a:tabLst>
                      </a:pPr>
                      <a:r>
                        <a:rPr lang="en-US" sz="2700">
                          <a:solidFill>
                            <a:srgbClr val="000000"/>
                          </a:solidFill>
                          <a:latin typeface="Times New Roman"/>
                          <a:ea typeface="Times New Roman"/>
                          <a:cs typeface="Times New Roman"/>
                        </a:rPr>
                        <a:t>Stalk diameter*height</a:t>
                      </a:r>
                      <a:endParaRPr lang="en-US" sz="2700">
                        <a:solidFill>
                          <a:srgbClr val="000000"/>
                        </a:solidFill>
                        <a:latin typeface="Calibri"/>
                        <a:ea typeface="Times New Roman"/>
                        <a:cs typeface="Times New Roman"/>
                      </a:endParaRPr>
                    </a:p>
                  </a:txBody>
                  <a:tcPr marL="67810" marR="67810" marT="0" marB="0">
                    <a:lnL>
                      <a:noFill/>
                    </a:lnL>
                    <a:lnR>
                      <a:noFill/>
                    </a:lnR>
                    <a:lnT>
                      <a:noFill/>
                    </a:lnT>
                    <a:lnB>
                      <a:noFill/>
                    </a:lnB>
                    <a:solidFill>
                      <a:schemeClr val="bg1">
                        <a:lumMod val="95000"/>
                      </a:schemeClr>
                    </a:solidFill>
                  </a:tcPr>
                </a:tc>
                <a:tc>
                  <a:txBody>
                    <a:bodyPr/>
                    <a:lstStyle/>
                    <a:p>
                      <a:pPr marL="0" marR="0">
                        <a:lnSpc>
                          <a:spcPct val="115000"/>
                        </a:lnSpc>
                        <a:spcBef>
                          <a:spcPts val="0"/>
                        </a:spcBef>
                        <a:spcAft>
                          <a:spcPts val="0"/>
                        </a:spcAft>
                        <a:tabLst>
                          <a:tab pos="1371600" algn="l"/>
                          <a:tab pos="2971800" algn="l"/>
                          <a:tab pos="4857750" algn="l"/>
                        </a:tabLst>
                      </a:pPr>
                      <a:endParaRPr lang="en-US" sz="2700">
                        <a:solidFill>
                          <a:srgbClr val="000000"/>
                        </a:solidFill>
                        <a:latin typeface="Times New Roman"/>
                        <a:ea typeface="Times New Roman"/>
                        <a:cs typeface="Times New Roman"/>
                      </a:endParaRPr>
                    </a:p>
                  </a:txBody>
                  <a:tcPr marL="67810" marR="67810" marT="0" marB="0">
                    <a:lnL>
                      <a:noFill/>
                    </a:lnL>
                    <a:lnR>
                      <a:noFill/>
                    </a:lnR>
                    <a:lnT>
                      <a:noFill/>
                    </a:lnT>
                    <a:lnB>
                      <a:noFill/>
                    </a:lnB>
                    <a:solidFill>
                      <a:schemeClr val="bg1">
                        <a:lumMod val="95000"/>
                      </a:schemeClr>
                    </a:solidFill>
                  </a:tcPr>
                </a:tc>
                <a:tc>
                  <a:txBody>
                    <a:bodyPr/>
                    <a:lstStyle/>
                    <a:p>
                      <a:pPr marL="0" marR="0">
                        <a:lnSpc>
                          <a:spcPct val="115000"/>
                        </a:lnSpc>
                        <a:spcBef>
                          <a:spcPts val="0"/>
                        </a:spcBef>
                        <a:spcAft>
                          <a:spcPts val="0"/>
                        </a:spcAft>
                        <a:tabLst>
                          <a:tab pos="1371600" algn="l"/>
                          <a:tab pos="2971800" algn="l"/>
                          <a:tab pos="4857750" algn="l"/>
                        </a:tabLst>
                      </a:pPr>
                      <a:r>
                        <a:rPr lang="en-US" sz="2700">
                          <a:solidFill>
                            <a:srgbClr val="000000"/>
                          </a:solidFill>
                          <a:latin typeface="Times New Roman"/>
                          <a:ea typeface="Times New Roman"/>
                          <a:cs typeface="Times New Roman"/>
                        </a:rPr>
                        <a:t>0.02</a:t>
                      </a:r>
                      <a:r>
                        <a:rPr lang="en-US" sz="2700" baseline="30000">
                          <a:solidFill>
                            <a:srgbClr val="000000"/>
                          </a:solidFill>
                          <a:latin typeface="Times New Roman"/>
                          <a:ea typeface="Times New Roman"/>
                          <a:cs typeface="Times New Roman"/>
                        </a:rPr>
                        <a:t>¶</a:t>
                      </a:r>
                      <a:endParaRPr lang="en-US" sz="2700">
                        <a:solidFill>
                          <a:srgbClr val="000000"/>
                        </a:solidFill>
                        <a:latin typeface="Calibri"/>
                        <a:ea typeface="Times New Roman"/>
                        <a:cs typeface="Times New Roman"/>
                      </a:endParaRPr>
                    </a:p>
                  </a:txBody>
                  <a:tcPr marL="67810" marR="67810" marT="0" marB="0">
                    <a:lnL>
                      <a:noFill/>
                    </a:lnL>
                    <a:lnR>
                      <a:noFill/>
                    </a:lnR>
                    <a:lnT>
                      <a:noFill/>
                    </a:lnT>
                    <a:lnB>
                      <a:noFill/>
                    </a:lnB>
                    <a:solidFill>
                      <a:schemeClr val="bg1">
                        <a:lumMod val="95000"/>
                      </a:schemeClr>
                    </a:solidFill>
                  </a:tcPr>
                </a:tc>
              </a:tr>
              <a:tr h="479044">
                <a:tc>
                  <a:txBody>
                    <a:bodyPr/>
                    <a:lstStyle/>
                    <a:p>
                      <a:pPr marL="0" marR="0">
                        <a:lnSpc>
                          <a:spcPct val="115000"/>
                        </a:lnSpc>
                        <a:spcBef>
                          <a:spcPts val="0"/>
                        </a:spcBef>
                        <a:spcAft>
                          <a:spcPts val="0"/>
                        </a:spcAft>
                        <a:tabLst>
                          <a:tab pos="1371600" algn="l"/>
                          <a:tab pos="2971800" algn="l"/>
                          <a:tab pos="4857750" algn="l"/>
                        </a:tabLst>
                      </a:pPr>
                      <a:endParaRPr lang="en-US" sz="2700">
                        <a:solidFill>
                          <a:srgbClr val="000000"/>
                        </a:solidFill>
                        <a:latin typeface="Times New Roman"/>
                        <a:ea typeface="Times New Roman"/>
                        <a:cs typeface="Times New Roman"/>
                      </a:endParaRPr>
                    </a:p>
                  </a:txBody>
                  <a:tcPr marL="67810" marR="67810" marT="0" marB="0">
                    <a:lnL>
                      <a:noFill/>
                    </a:lnL>
                    <a:lnR>
                      <a:noFill/>
                    </a:lnR>
                    <a:lnT>
                      <a:noFill/>
                    </a:lnT>
                    <a:lnB>
                      <a:noFill/>
                    </a:lnB>
                    <a:solidFill>
                      <a:schemeClr val="bg1">
                        <a:lumMod val="95000"/>
                      </a:schemeClr>
                    </a:solidFill>
                  </a:tcPr>
                </a:tc>
                <a:tc>
                  <a:txBody>
                    <a:bodyPr/>
                    <a:lstStyle/>
                    <a:p>
                      <a:pPr marL="0" marR="0">
                        <a:lnSpc>
                          <a:spcPct val="115000"/>
                        </a:lnSpc>
                        <a:spcBef>
                          <a:spcPts val="0"/>
                        </a:spcBef>
                        <a:spcAft>
                          <a:spcPts val="0"/>
                        </a:spcAft>
                        <a:tabLst>
                          <a:tab pos="1371600" algn="l"/>
                          <a:tab pos="2971800" algn="l"/>
                          <a:tab pos="4857750" algn="l"/>
                        </a:tabLst>
                      </a:pPr>
                      <a:r>
                        <a:rPr lang="en-US" sz="2700">
                          <a:solidFill>
                            <a:srgbClr val="000000"/>
                          </a:solidFill>
                          <a:latin typeface="Times New Roman"/>
                          <a:ea typeface="Times New Roman"/>
                          <a:cs typeface="Times New Roman"/>
                        </a:rPr>
                        <a:t>NDVI</a:t>
                      </a:r>
                      <a:endParaRPr lang="en-US" sz="2700">
                        <a:solidFill>
                          <a:srgbClr val="000000"/>
                        </a:solidFill>
                        <a:latin typeface="Calibri"/>
                        <a:ea typeface="Times New Roman"/>
                        <a:cs typeface="Times New Roman"/>
                      </a:endParaRPr>
                    </a:p>
                  </a:txBody>
                  <a:tcPr marL="67810" marR="67810" marT="0" marB="0">
                    <a:lnL>
                      <a:noFill/>
                    </a:lnL>
                    <a:lnR>
                      <a:noFill/>
                    </a:lnR>
                    <a:lnT>
                      <a:noFill/>
                    </a:lnT>
                    <a:lnB>
                      <a:noFill/>
                    </a:lnB>
                    <a:solidFill>
                      <a:schemeClr val="bg1">
                        <a:lumMod val="95000"/>
                      </a:schemeClr>
                    </a:solidFill>
                  </a:tcPr>
                </a:tc>
                <a:tc>
                  <a:txBody>
                    <a:bodyPr/>
                    <a:lstStyle/>
                    <a:p>
                      <a:pPr marL="0" marR="0">
                        <a:lnSpc>
                          <a:spcPct val="115000"/>
                        </a:lnSpc>
                        <a:spcBef>
                          <a:spcPts val="0"/>
                        </a:spcBef>
                        <a:spcAft>
                          <a:spcPts val="0"/>
                        </a:spcAft>
                        <a:tabLst>
                          <a:tab pos="1371600" algn="l"/>
                          <a:tab pos="2971800" algn="l"/>
                          <a:tab pos="4857750" algn="l"/>
                        </a:tabLst>
                      </a:pPr>
                      <a:endParaRPr lang="en-US" sz="2700">
                        <a:solidFill>
                          <a:srgbClr val="000000"/>
                        </a:solidFill>
                        <a:latin typeface="Times New Roman"/>
                        <a:ea typeface="Times New Roman"/>
                        <a:cs typeface="Times New Roman"/>
                      </a:endParaRPr>
                    </a:p>
                  </a:txBody>
                  <a:tcPr marL="67810" marR="67810" marT="0" marB="0">
                    <a:lnL>
                      <a:noFill/>
                    </a:lnL>
                    <a:lnR>
                      <a:noFill/>
                    </a:lnR>
                    <a:lnT>
                      <a:noFill/>
                    </a:lnT>
                    <a:lnB>
                      <a:noFill/>
                    </a:lnB>
                    <a:solidFill>
                      <a:schemeClr val="bg1">
                        <a:lumMod val="95000"/>
                      </a:schemeClr>
                    </a:solidFill>
                  </a:tcPr>
                </a:tc>
                <a:tc>
                  <a:txBody>
                    <a:bodyPr/>
                    <a:lstStyle/>
                    <a:p>
                      <a:pPr marL="0" marR="0">
                        <a:lnSpc>
                          <a:spcPct val="115000"/>
                        </a:lnSpc>
                        <a:spcBef>
                          <a:spcPts val="0"/>
                        </a:spcBef>
                        <a:spcAft>
                          <a:spcPts val="0"/>
                        </a:spcAft>
                        <a:tabLst>
                          <a:tab pos="1371600" algn="l"/>
                          <a:tab pos="2971800" algn="l"/>
                          <a:tab pos="4857750" algn="l"/>
                        </a:tabLst>
                      </a:pPr>
                      <a:r>
                        <a:rPr lang="en-US" sz="2700">
                          <a:solidFill>
                            <a:srgbClr val="000000"/>
                          </a:solidFill>
                          <a:latin typeface="Times New Roman"/>
                          <a:ea typeface="Times New Roman"/>
                          <a:cs typeface="Times New Roman"/>
                        </a:rPr>
                        <a:t>0.05</a:t>
                      </a:r>
                      <a:r>
                        <a:rPr lang="en-US" sz="2700" baseline="30000">
                          <a:solidFill>
                            <a:srgbClr val="000000"/>
                          </a:solidFill>
                          <a:latin typeface="Times New Roman"/>
                          <a:ea typeface="Times New Roman"/>
                          <a:cs typeface="Times New Roman"/>
                        </a:rPr>
                        <a:t>¶</a:t>
                      </a:r>
                      <a:endParaRPr lang="en-US" sz="2700">
                        <a:solidFill>
                          <a:srgbClr val="000000"/>
                        </a:solidFill>
                        <a:latin typeface="Calibri"/>
                        <a:ea typeface="Times New Roman"/>
                        <a:cs typeface="Times New Roman"/>
                      </a:endParaRPr>
                    </a:p>
                  </a:txBody>
                  <a:tcPr marL="67810" marR="67810" marT="0" marB="0">
                    <a:lnL>
                      <a:noFill/>
                    </a:lnL>
                    <a:lnR>
                      <a:noFill/>
                    </a:lnR>
                    <a:lnT>
                      <a:noFill/>
                    </a:lnT>
                    <a:lnB>
                      <a:noFill/>
                    </a:lnB>
                    <a:solidFill>
                      <a:schemeClr val="bg1">
                        <a:lumMod val="95000"/>
                      </a:schemeClr>
                    </a:solidFill>
                  </a:tcPr>
                </a:tc>
              </a:tr>
              <a:tr h="479044">
                <a:tc>
                  <a:txBody>
                    <a:bodyPr/>
                    <a:lstStyle/>
                    <a:p>
                      <a:pPr marL="0" marR="0">
                        <a:lnSpc>
                          <a:spcPct val="115000"/>
                        </a:lnSpc>
                        <a:spcBef>
                          <a:spcPts val="0"/>
                        </a:spcBef>
                        <a:spcAft>
                          <a:spcPts val="0"/>
                        </a:spcAft>
                        <a:tabLst>
                          <a:tab pos="1371600" algn="l"/>
                          <a:tab pos="2971800" algn="l"/>
                          <a:tab pos="4857750" algn="l"/>
                        </a:tabLst>
                      </a:pPr>
                      <a:endParaRPr lang="en-US" sz="2700">
                        <a:solidFill>
                          <a:srgbClr val="000000"/>
                        </a:solidFill>
                        <a:latin typeface="Calibri"/>
                        <a:ea typeface="Times New Roman"/>
                        <a:cs typeface="Times New Roman"/>
                      </a:endParaRPr>
                    </a:p>
                  </a:txBody>
                  <a:tcPr marL="67810" marR="67810" marT="0" marB="0">
                    <a:lnL>
                      <a:noFill/>
                    </a:lnL>
                    <a:lnR>
                      <a:noFill/>
                    </a:lnR>
                    <a:lnT>
                      <a:noFill/>
                    </a:lnT>
                    <a:lnB>
                      <a:noFill/>
                    </a:lnB>
                    <a:solidFill>
                      <a:schemeClr val="bg1">
                        <a:lumMod val="95000"/>
                      </a:schemeClr>
                    </a:solidFill>
                  </a:tcPr>
                </a:tc>
                <a:tc>
                  <a:txBody>
                    <a:bodyPr/>
                    <a:lstStyle/>
                    <a:p>
                      <a:pPr marL="0" marR="0">
                        <a:lnSpc>
                          <a:spcPct val="115000"/>
                        </a:lnSpc>
                        <a:spcBef>
                          <a:spcPts val="0"/>
                        </a:spcBef>
                        <a:spcAft>
                          <a:spcPts val="0"/>
                        </a:spcAft>
                        <a:tabLst>
                          <a:tab pos="1371600" algn="l"/>
                          <a:tab pos="2971800" algn="l"/>
                          <a:tab pos="4857750" algn="l"/>
                        </a:tabLst>
                      </a:pPr>
                      <a:r>
                        <a:rPr lang="en-US" sz="2700">
                          <a:solidFill>
                            <a:srgbClr val="000000"/>
                          </a:solidFill>
                          <a:latin typeface="Times New Roman"/>
                          <a:ea typeface="Times New Roman"/>
                          <a:cs typeface="Times New Roman"/>
                        </a:rPr>
                        <a:t>NDVI*height</a:t>
                      </a:r>
                      <a:endParaRPr lang="en-US" sz="2700">
                        <a:solidFill>
                          <a:srgbClr val="000000"/>
                        </a:solidFill>
                        <a:latin typeface="Calibri"/>
                        <a:ea typeface="Times New Roman"/>
                        <a:cs typeface="Times New Roman"/>
                      </a:endParaRPr>
                    </a:p>
                  </a:txBody>
                  <a:tcPr marL="67810" marR="67810" marT="0" marB="0">
                    <a:lnL>
                      <a:noFill/>
                    </a:lnL>
                    <a:lnR>
                      <a:noFill/>
                    </a:lnR>
                    <a:lnT>
                      <a:noFill/>
                    </a:lnT>
                    <a:lnB>
                      <a:noFill/>
                    </a:lnB>
                    <a:solidFill>
                      <a:schemeClr val="bg1">
                        <a:lumMod val="95000"/>
                      </a:schemeClr>
                    </a:solidFill>
                  </a:tcPr>
                </a:tc>
                <a:tc>
                  <a:txBody>
                    <a:bodyPr/>
                    <a:lstStyle/>
                    <a:p>
                      <a:pPr marL="0" marR="0">
                        <a:lnSpc>
                          <a:spcPct val="115000"/>
                        </a:lnSpc>
                        <a:spcBef>
                          <a:spcPts val="0"/>
                        </a:spcBef>
                        <a:spcAft>
                          <a:spcPts val="0"/>
                        </a:spcAft>
                        <a:tabLst>
                          <a:tab pos="1371600" algn="l"/>
                          <a:tab pos="2971800" algn="l"/>
                          <a:tab pos="4857750" algn="l"/>
                        </a:tabLst>
                      </a:pPr>
                      <a:endParaRPr lang="en-US" sz="2700">
                        <a:solidFill>
                          <a:srgbClr val="000000"/>
                        </a:solidFill>
                        <a:latin typeface="Times New Roman"/>
                        <a:ea typeface="Times New Roman"/>
                        <a:cs typeface="Times New Roman"/>
                      </a:endParaRPr>
                    </a:p>
                  </a:txBody>
                  <a:tcPr marL="67810" marR="67810" marT="0" marB="0">
                    <a:lnL>
                      <a:noFill/>
                    </a:lnL>
                    <a:lnR>
                      <a:noFill/>
                    </a:lnR>
                    <a:lnT>
                      <a:noFill/>
                    </a:lnT>
                    <a:lnB>
                      <a:noFill/>
                    </a:lnB>
                    <a:solidFill>
                      <a:schemeClr val="bg1">
                        <a:lumMod val="95000"/>
                      </a:schemeClr>
                    </a:solidFill>
                  </a:tcPr>
                </a:tc>
                <a:tc>
                  <a:txBody>
                    <a:bodyPr/>
                    <a:lstStyle/>
                    <a:p>
                      <a:pPr marL="0" marR="0">
                        <a:lnSpc>
                          <a:spcPct val="115000"/>
                        </a:lnSpc>
                        <a:spcBef>
                          <a:spcPts val="0"/>
                        </a:spcBef>
                        <a:spcAft>
                          <a:spcPts val="0"/>
                        </a:spcAft>
                        <a:tabLst>
                          <a:tab pos="1371600" algn="l"/>
                          <a:tab pos="2971800" algn="l"/>
                          <a:tab pos="4857750" algn="l"/>
                        </a:tabLst>
                      </a:pPr>
                      <a:r>
                        <a:rPr lang="en-US" sz="2700">
                          <a:solidFill>
                            <a:srgbClr val="000000"/>
                          </a:solidFill>
                          <a:latin typeface="Times New Roman"/>
                          <a:ea typeface="Times New Roman"/>
                          <a:cs typeface="Times New Roman"/>
                        </a:rPr>
                        <a:t>0.02</a:t>
                      </a:r>
                      <a:r>
                        <a:rPr lang="en-US" sz="2700" baseline="30000">
                          <a:solidFill>
                            <a:srgbClr val="000000"/>
                          </a:solidFill>
                          <a:latin typeface="Times New Roman"/>
                          <a:ea typeface="Times New Roman"/>
                          <a:cs typeface="Times New Roman"/>
                        </a:rPr>
                        <a:t>¶</a:t>
                      </a:r>
                      <a:endParaRPr lang="en-US" sz="2700">
                        <a:solidFill>
                          <a:srgbClr val="000000"/>
                        </a:solidFill>
                        <a:latin typeface="Calibri"/>
                        <a:ea typeface="Times New Roman"/>
                        <a:cs typeface="Times New Roman"/>
                      </a:endParaRPr>
                    </a:p>
                  </a:txBody>
                  <a:tcPr marL="67810" marR="67810" marT="0" marB="0">
                    <a:lnL>
                      <a:noFill/>
                    </a:lnL>
                    <a:lnR>
                      <a:noFill/>
                    </a:lnR>
                    <a:lnT>
                      <a:noFill/>
                    </a:lnT>
                    <a:lnB>
                      <a:noFill/>
                    </a:lnB>
                    <a:solidFill>
                      <a:schemeClr val="bg1">
                        <a:lumMod val="95000"/>
                      </a:schemeClr>
                    </a:solidFill>
                  </a:tcPr>
                </a:tc>
              </a:tr>
              <a:tr h="479044">
                <a:tc>
                  <a:txBody>
                    <a:bodyPr/>
                    <a:lstStyle/>
                    <a:p>
                      <a:pPr marL="0" marR="0">
                        <a:lnSpc>
                          <a:spcPct val="115000"/>
                        </a:lnSpc>
                        <a:spcBef>
                          <a:spcPts val="0"/>
                        </a:spcBef>
                        <a:spcAft>
                          <a:spcPts val="0"/>
                        </a:spcAft>
                        <a:tabLst>
                          <a:tab pos="1371600" algn="l"/>
                          <a:tab pos="2971800" algn="l"/>
                          <a:tab pos="4857750" algn="l"/>
                        </a:tabLst>
                      </a:pPr>
                      <a:r>
                        <a:rPr lang="en-US" sz="2700">
                          <a:solidFill>
                            <a:srgbClr val="000000"/>
                          </a:solidFill>
                          <a:latin typeface="Times New Roman"/>
                          <a:ea typeface="Times New Roman"/>
                          <a:cs typeface="Times New Roman"/>
                        </a:rPr>
                        <a:t> V8</a:t>
                      </a:r>
                      <a:endParaRPr lang="en-US" sz="2700">
                        <a:solidFill>
                          <a:srgbClr val="000000"/>
                        </a:solidFill>
                        <a:latin typeface="Calibri"/>
                        <a:ea typeface="Times New Roman"/>
                        <a:cs typeface="Times New Roman"/>
                      </a:endParaRPr>
                    </a:p>
                  </a:txBody>
                  <a:tcPr marL="67810" marR="67810" marT="0" marB="0">
                    <a:lnL>
                      <a:noFill/>
                    </a:lnL>
                    <a:lnR>
                      <a:noFill/>
                    </a:lnR>
                    <a:lnT>
                      <a:noFill/>
                    </a:lnT>
                    <a:lnB>
                      <a:noFill/>
                    </a:lnB>
                    <a:solidFill>
                      <a:schemeClr val="bg1">
                        <a:lumMod val="95000"/>
                      </a:schemeClr>
                    </a:solidFill>
                  </a:tcPr>
                </a:tc>
                <a:tc>
                  <a:txBody>
                    <a:bodyPr/>
                    <a:lstStyle/>
                    <a:p>
                      <a:pPr marL="0" marR="0">
                        <a:lnSpc>
                          <a:spcPct val="115000"/>
                        </a:lnSpc>
                        <a:spcBef>
                          <a:spcPts val="0"/>
                        </a:spcBef>
                        <a:spcAft>
                          <a:spcPts val="0"/>
                        </a:spcAft>
                        <a:tabLst>
                          <a:tab pos="1371600" algn="l"/>
                          <a:tab pos="2971800" algn="l"/>
                          <a:tab pos="4857750" algn="l"/>
                        </a:tabLst>
                      </a:pPr>
                      <a:r>
                        <a:rPr lang="en-US" sz="2700">
                          <a:solidFill>
                            <a:srgbClr val="000000"/>
                          </a:solidFill>
                          <a:latin typeface="Times New Roman"/>
                          <a:ea typeface="Times New Roman"/>
                          <a:cs typeface="Times New Roman"/>
                        </a:rPr>
                        <a:t>Height</a:t>
                      </a:r>
                      <a:endParaRPr lang="en-US" sz="2700">
                        <a:solidFill>
                          <a:srgbClr val="000000"/>
                        </a:solidFill>
                        <a:latin typeface="Calibri"/>
                        <a:ea typeface="Times New Roman"/>
                        <a:cs typeface="Times New Roman"/>
                      </a:endParaRPr>
                    </a:p>
                  </a:txBody>
                  <a:tcPr marL="67810" marR="67810" marT="0" marB="0">
                    <a:lnL>
                      <a:noFill/>
                    </a:lnL>
                    <a:lnR>
                      <a:noFill/>
                    </a:lnR>
                    <a:lnT>
                      <a:noFill/>
                    </a:lnT>
                    <a:lnB>
                      <a:noFill/>
                    </a:lnB>
                    <a:solidFill>
                      <a:schemeClr val="bg1">
                        <a:lumMod val="95000"/>
                      </a:schemeClr>
                    </a:solidFill>
                  </a:tcPr>
                </a:tc>
                <a:tc>
                  <a:txBody>
                    <a:bodyPr/>
                    <a:lstStyle/>
                    <a:p>
                      <a:pPr marL="0" marR="0">
                        <a:lnSpc>
                          <a:spcPct val="115000"/>
                        </a:lnSpc>
                        <a:spcBef>
                          <a:spcPts val="0"/>
                        </a:spcBef>
                        <a:spcAft>
                          <a:spcPts val="0"/>
                        </a:spcAft>
                        <a:tabLst>
                          <a:tab pos="1371600" algn="l"/>
                          <a:tab pos="2971800" algn="l"/>
                          <a:tab pos="4857750" algn="l"/>
                        </a:tabLst>
                      </a:pPr>
                      <a:r>
                        <a:rPr lang="en-US" sz="2700">
                          <a:solidFill>
                            <a:srgbClr val="000000"/>
                          </a:solidFill>
                          <a:latin typeface="Times New Roman"/>
                          <a:ea typeface="Times New Roman"/>
                          <a:cs typeface="Times New Roman"/>
                        </a:rPr>
                        <a:t>Grain yield, kg ha</a:t>
                      </a:r>
                      <a:r>
                        <a:rPr lang="en-US" sz="2700" baseline="30000">
                          <a:solidFill>
                            <a:srgbClr val="000000"/>
                          </a:solidFill>
                          <a:latin typeface="Times New Roman"/>
                          <a:ea typeface="Times New Roman"/>
                          <a:cs typeface="Times New Roman"/>
                        </a:rPr>
                        <a:t>-1</a:t>
                      </a:r>
                      <a:endParaRPr lang="en-US" sz="2700">
                        <a:solidFill>
                          <a:srgbClr val="000000"/>
                        </a:solidFill>
                        <a:latin typeface="Calibri"/>
                        <a:ea typeface="Times New Roman"/>
                        <a:cs typeface="Times New Roman"/>
                      </a:endParaRPr>
                    </a:p>
                  </a:txBody>
                  <a:tcPr marL="67810" marR="67810" marT="0" marB="0">
                    <a:lnL>
                      <a:noFill/>
                    </a:lnL>
                    <a:lnR>
                      <a:noFill/>
                    </a:lnR>
                    <a:lnT>
                      <a:noFill/>
                    </a:lnT>
                    <a:lnB>
                      <a:noFill/>
                    </a:lnB>
                    <a:solidFill>
                      <a:schemeClr val="bg1">
                        <a:lumMod val="95000"/>
                      </a:schemeClr>
                    </a:solidFill>
                  </a:tcPr>
                </a:tc>
                <a:tc>
                  <a:txBody>
                    <a:bodyPr/>
                    <a:lstStyle/>
                    <a:p>
                      <a:pPr marL="0" marR="0">
                        <a:lnSpc>
                          <a:spcPct val="115000"/>
                        </a:lnSpc>
                        <a:spcBef>
                          <a:spcPts val="0"/>
                        </a:spcBef>
                        <a:spcAft>
                          <a:spcPts val="0"/>
                        </a:spcAft>
                        <a:tabLst>
                          <a:tab pos="1371600" algn="l"/>
                          <a:tab pos="2971800" algn="l"/>
                          <a:tab pos="4857750" algn="l"/>
                        </a:tabLst>
                      </a:pPr>
                      <a:r>
                        <a:rPr lang="en-US" sz="2700">
                          <a:solidFill>
                            <a:srgbClr val="000000"/>
                          </a:solidFill>
                          <a:latin typeface="Times New Roman"/>
                          <a:ea typeface="Times New Roman"/>
                          <a:cs typeface="Times New Roman"/>
                        </a:rPr>
                        <a:t>0.25**</a:t>
                      </a:r>
                      <a:endParaRPr lang="en-US" sz="2700">
                        <a:solidFill>
                          <a:srgbClr val="000000"/>
                        </a:solidFill>
                        <a:latin typeface="Calibri"/>
                        <a:ea typeface="Times New Roman"/>
                        <a:cs typeface="Times New Roman"/>
                      </a:endParaRPr>
                    </a:p>
                  </a:txBody>
                  <a:tcPr marL="67810" marR="67810" marT="0" marB="0">
                    <a:lnL>
                      <a:noFill/>
                    </a:lnL>
                    <a:lnR>
                      <a:noFill/>
                    </a:lnR>
                    <a:lnT>
                      <a:noFill/>
                    </a:lnT>
                    <a:lnB>
                      <a:noFill/>
                    </a:lnB>
                    <a:solidFill>
                      <a:schemeClr val="bg1">
                        <a:lumMod val="95000"/>
                      </a:schemeClr>
                    </a:solidFill>
                  </a:tcPr>
                </a:tc>
              </a:tr>
              <a:tr h="479044">
                <a:tc>
                  <a:txBody>
                    <a:bodyPr/>
                    <a:lstStyle/>
                    <a:p>
                      <a:pPr marL="0" marR="0">
                        <a:lnSpc>
                          <a:spcPct val="115000"/>
                        </a:lnSpc>
                        <a:spcBef>
                          <a:spcPts val="0"/>
                        </a:spcBef>
                        <a:spcAft>
                          <a:spcPts val="0"/>
                        </a:spcAft>
                        <a:tabLst>
                          <a:tab pos="1371600" algn="l"/>
                          <a:tab pos="2971800" algn="l"/>
                          <a:tab pos="4857750" algn="l"/>
                        </a:tabLst>
                      </a:pPr>
                      <a:endParaRPr lang="en-US" sz="2700">
                        <a:solidFill>
                          <a:srgbClr val="000000"/>
                        </a:solidFill>
                        <a:latin typeface="Times New Roman"/>
                        <a:ea typeface="Times New Roman"/>
                        <a:cs typeface="Times New Roman"/>
                      </a:endParaRPr>
                    </a:p>
                  </a:txBody>
                  <a:tcPr marL="67810" marR="67810" marT="0" marB="0">
                    <a:lnL>
                      <a:noFill/>
                    </a:lnL>
                    <a:lnR>
                      <a:noFill/>
                    </a:lnR>
                    <a:lnT>
                      <a:noFill/>
                    </a:lnT>
                    <a:lnB>
                      <a:noFill/>
                    </a:lnB>
                    <a:solidFill>
                      <a:schemeClr val="bg1">
                        <a:lumMod val="95000"/>
                      </a:schemeClr>
                    </a:solidFill>
                  </a:tcPr>
                </a:tc>
                <a:tc>
                  <a:txBody>
                    <a:bodyPr/>
                    <a:lstStyle/>
                    <a:p>
                      <a:pPr marL="0" marR="0">
                        <a:lnSpc>
                          <a:spcPct val="115000"/>
                        </a:lnSpc>
                        <a:spcBef>
                          <a:spcPts val="0"/>
                        </a:spcBef>
                        <a:spcAft>
                          <a:spcPts val="0"/>
                        </a:spcAft>
                        <a:tabLst>
                          <a:tab pos="1371600" algn="l"/>
                          <a:tab pos="2971800" algn="l"/>
                          <a:tab pos="4857750" algn="l"/>
                        </a:tabLst>
                      </a:pPr>
                      <a:r>
                        <a:rPr lang="en-US" sz="2700">
                          <a:solidFill>
                            <a:srgbClr val="000000"/>
                          </a:solidFill>
                          <a:latin typeface="Times New Roman"/>
                          <a:ea typeface="Times New Roman"/>
                          <a:cs typeface="Times New Roman"/>
                        </a:rPr>
                        <a:t>Stalk diameter</a:t>
                      </a:r>
                      <a:endParaRPr lang="en-US" sz="2700">
                        <a:solidFill>
                          <a:srgbClr val="000000"/>
                        </a:solidFill>
                        <a:latin typeface="Calibri"/>
                        <a:ea typeface="Times New Roman"/>
                        <a:cs typeface="Times New Roman"/>
                      </a:endParaRPr>
                    </a:p>
                  </a:txBody>
                  <a:tcPr marL="67810" marR="67810" marT="0" marB="0">
                    <a:lnL>
                      <a:noFill/>
                    </a:lnL>
                    <a:lnR>
                      <a:noFill/>
                    </a:lnR>
                    <a:lnT>
                      <a:noFill/>
                    </a:lnT>
                    <a:lnB>
                      <a:noFill/>
                    </a:lnB>
                    <a:solidFill>
                      <a:schemeClr val="bg1">
                        <a:lumMod val="95000"/>
                      </a:schemeClr>
                    </a:solidFill>
                  </a:tcPr>
                </a:tc>
                <a:tc>
                  <a:txBody>
                    <a:bodyPr/>
                    <a:lstStyle/>
                    <a:p>
                      <a:pPr marL="0" marR="0">
                        <a:lnSpc>
                          <a:spcPct val="115000"/>
                        </a:lnSpc>
                        <a:spcBef>
                          <a:spcPts val="0"/>
                        </a:spcBef>
                        <a:spcAft>
                          <a:spcPts val="0"/>
                        </a:spcAft>
                        <a:tabLst>
                          <a:tab pos="1371600" algn="l"/>
                          <a:tab pos="2971800" algn="l"/>
                          <a:tab pos="4857750" algn="l"/>
                        </a:tabLst>
                      </a:pPr>
                      <a:endParaRPr lang="en-US" sz="2700">
                        <a:solidFill>
                          <a:srgbClr val="000000"/>
                        </a:solidFill>
                        <a:latin typeface="Times New Roman"/>
                        <a:ea typeface="Times New Roman"/>
                        <a:cs typeface="Times New Roman"/>
                      </a:endParaRPr>
                    </a:p>
                  </a:txBody>
                  <a:tcPr marL="67810" marR="67810" marT="0" marB="0">
                    <a:lnL>
                      <a:noFill/>
                    </a:lnL>
                    <a:lnR>
                      <a:noFill/>
                    </a:lnR>
                    <a:lnT>
                      <a:noFill/>
                    </a:lnT>
                    <a:lnB>
                      <a:noFill/>
                    </a:lnB>
                    <a:solidFill>
                      <a:schemeClr val="bg1">
                        <a:lumMod val="95000"/>
                      </a:schemeClr>
                    </a:solidFill>
                  </a:tcPr>
                </a:tc>
                <a:tc>
                  <a:txBody>
                    <a:bodyPr/>
                    <a:lstStyle/>
                    <a:p>
                      <a:pPr marL="0" marR="0">
                        <a:lnSpc>
                          <a:spcPct val="115000"/>
                        </a:lnSpc>
                        <a:spcBef>
                          <a:spcPts val="0"/>
                        </a:spcBef>
                        <a:spcAft>
                          <a:spcPts val="0"/>
                        </a:spcAft>
                        <a:tabLst>
                          <a:tab pos="1371600" algn="l"/>
                          <a:tab pos="2971800" algn="l"/>
                          <a:tab pos="4857750" algn="l"/>
                        </a:tabLst>
                      </a:pPr>
                      <a:r>
                        <a:rPr lang="en-US" sz="2700">
                          <a:solidFill>
                            <a:srgbClr val="000000"/>
                          </a:solidFill>
                          <a:latin typeface="Times New Roman"/>
                          <a:ea typeface="Times New Roman"/>
                          <a:cs typeface="Times New Roman"/>
                        </a:rPr>
                        <a:t>0.03*</a:t>
                      </a:r>
                      <a:endParaRPr lang="en-US" sz="2700">
                        <a:solidFill>
                          <a:srgbClr val="000000"/>
                        </a:solidFill>
                        <a:latin typeface="Calibri"/>
                        <a:ea typeface="Times New Roman"/>
                        <a:cs typeface="Times New Roman"/>
                      </a:endParaRPr>
                    </a:p>
                  </a:txBody>
                  <a:tcPr marL="67810" marR="67810" marT="0" marB="0">
                    <a:lnL>
                      <a:noFill/>
                    </a:lnL>
                    <a:lnR>
                      <a:noFill/>
                    </a:lnR>
                    <a:lnT>
                      <a:noFill/>
                    </a:lnT>
                    <a:lnB>
                      <a:noFill/>
                    </a:lnB>
                    <a:solidFill>
                      <a:schemeClr val="bg1">
                        <a:lumMod val="95000"/>
                      </a:schemeClr>
                    </a:solidFill>
                  </a:tcPr>
                </a:tc>
              </a:tr>
              <a:tr h="479044">
                <a:tc>
                  <a:txBody>
                    <a:bodyPr/>
                    <a:lstStyle/>
                    <a:p>
                      <a:pPr marL="0" marR="0">
                        <a:lnSpc>
                          <a:spcPct val="115000"/>
                        </a:lnSpc>
                        <a:spcBef>
                          <a:spcPts val="0"/>
                        </a:spcBef>
                        <a:spcAft>
                          <a:spcPts val="0"/>
                        </a:spcAft>
                        <a:tabLst>
                          <a:tab pos="1371600" algn="l"/>
                          <a:tab pos="2971800" algn="l"/>
                          <a:tab pos="4857750" algn="l"/>
                        </a:tabLst>
                      </a:pPr>
                      <a:endParaRPr lang="en-US" sz="2700">
                        <a:solidFill>
                          <a:srgbClr val="000000"/>
                        </a:solidFill>
                        <a:latin typeface="Times New Roman"/>
                        <a:ea typeface="Times New Roman"/>
                        <a:cs typeface="Times New Roman"/>
                      </a:endParaRPr>
                    </a:p>
                  </a:txBody>
                  <a:tcPr marL="67810" marR="67810" marT="0" marB="0">
                    <a:lnL>
                      <a:noFill/>
                    </a:lnL>
                    <a:lnR>
                      <a:noFill/>
                    </a:lnR>
                    <a:lnT>
                      <a:noFill/>
                    </a:lnT>
                    <a:lnB>
                      <a:noFill/>
                    </a:lnB>
                    <a:solidFill>
                      <a:schemeClr val="bg1">
                        <a:lumMod val="95000"/>
                      </a:schemeClr>
                    </a:solidFill>
                  </a:tcPr>
                </a:tc>
                <a:tc>
                  <a:txBody>
                    <a:bodyPr/>
                    <a:lstStyle/>
                    <a:p>
                      <a:pPr marL="0" marR="0">
                        <a:lnSpc>
                          <a:spcPct val="115000"/>
                        </a:lnSpc>
                        <a:spcBef>
                          <a:spcPts val="0"/>
                        </a:spcBef>
                        <a:spcAft>
                          <a:spcPts val="0"/>
                        </a:spcAft>
                        <a:tabLst>
                          <a:tab pos="1371600" algn="l"/>
                          <a:tab pos="2971800" algn="l"/>
                          <a:tab pos="4857750" algn="l"/>
                        </a:tabLst>
                      </a:pPr>
                      <a:r>
                        <a:rPr lang="en-US" sz="2700">
                          <a:solidFill>
                            <a:srgbClr val="000000"/>
                          </a:solidFill>
                          <a:latin typeface="Times New Roman"/>
                          <a:ea typeface="Times New Roman"/>
                          <a:cs typeface="Times New Roman"/>
                        </a:rPr>
                        <a:t>Stalk diameter*height</a:t>
                      </a:r>
                      <a:endParaRPr lang="en-US" sz="2700">
                        <a:solidFill>
                          <a:srgbClr val="000000"/>
                        </a:solidFill>
                        <a:latin typeface="Calibri"/>
                        <a:ea typeface="Times New Roman"/>
                        <a:cs typeface="Times New Roman"/>
                      </a:endParaRPr>
                    </a:p>
                  </a:txBody>
                  <a:tcPr marL="67810" marR="67810" marT="0" marB="0">
                    <a:lnL>
                      <a:noFill/>
                    </a:lnL>
                    <a:lnR>
                      <a:noFill/>
                    </a:lnR>
                    <a:lnT>
                      <a:noFill/>
                    </a:lnT>
                    <a:lnB>
                      <a:noFill/>
                    </a:lnB>
                    <a:solidFill>
                      <a:schemeClr val="bg1">
                        <a:lumMod val="95000"/>
                      </a:schemeClr>
                    </a:solidFill>
                  </a:tcPr>
                </a:tc>
                <a:tc>
                  <a:txBody>
                    <a:bodyPr/>
                    <a:lstStyle/>
                    <a:p>
                      <a:pPr marL="0" marR="0">
                        <a:lnSpc>
                          <a:spcPct val="115000"/>
                        </a:lnSpc>
                        <a:spcBef>
                          <a:spcPts val="0"/>
                        </a:spcBef>
                        <a:spcAft>
                          <a:spcPts val="0"/>
                        </a:spcAft>
                        <a:tabLst>
                          <a:tab pos="1371600" algn="l"/>
                          <a:tab pos="2971800" algn="l"/>
                          <a:tab pos="4857750" algn="l"/>
                        </a:tabLst>
                      </a:pPr>
                      <a:endParaRPr lang="en-US" sz="2700">
                        <a:solidFill>
                          <a:srgbClr val="000000"/>
                        </a:solidFill>
                        <a:latin typeface="Times New Roman"/>
                        <a:ea typeface="Times New Roman"/>
                        <a:cs typeface="Times New Roman"/>
                      </a:endParaRPr>
                    </a:p>
                  </a:txBody>
                  <a:tcPr marL="67810" marR="67810" marT="0" marB="0">
                    <a:lnL>
                      <a:noFill/>
                    </a:lnL>
                    <a:lnR>
                      <a:noFill/>
                    </a:lnR>
                    <a:lnT>
                      <a:noFill/>
                    </a:lnT>
                    <a:lnB>
                      <a:noFill/>
                    </a:lnB>
                    <a:solidFill>
                      <a:schemeClr val="bg1">
                        <a:lumMod val="95000"/>
                      </a:schemeClr>
                    </a:solidFill>
                  </a:tcPr>
                </a:tc>
                <a:tc>
                  <a:txBody>
                    <a:bodyPr/>
                    <a:lstStyle/>
                    <a:p>
                      <a:pPr marL="0" marR="0">
                        <a:lnSpc>
                          <a:spcPct val="115000"/>
                        </a:lnSpc>
                        <a:spcBef>
                          <a:spcPts val="0"/>
                        </a:spcBef>
                        <a:spcAft>
                          <a:spcPts val="0"/>
                        </a:spcAft>
                        <a:tabLst>
                          <a:tab pos="1371600" algn="l"/>
                          <a:tab pos="2971800" algn="l"/>
                          <a:tab pos="4857750" algn="l"/>
                        </a:tabLst>
                      </a:pPr>
                      <a:r>
                        <a:rPr lang="en-US" sz="2700" dirty="0">
                          <a:solidFill>
                            <a:srgbClr val="000000"/>
                          </a:solidFill>
                          <a:latin typeface="Times New Roman"/>
                          <a:ea typeface="Times New Roman"/>
                          <a:cs typeface="Times New Roman"/>
                        </a:rPr>
                        <a:t>0.17**</a:t>
                      </a:r>
                      <a:endParaRPr lang="en-US" sz="2700" dirty="0">
                        <a:solidFill>
                          <a:srgbClr val="000000"/>
                        </a:solidFill>
                        <a:latin typeface="Calibri"/>
                        <a:ea typeface="Times New Roman"/>
                        <a:cs typeface="Times New Roman"/>
                      </a:endParaRPr>
                    </a:p>
                  </a:txBody>
                  <a:tcPr marL="67810" marR="67810" marT="0" marB="0">
                    <a:lnL>
                      <a:noFill/>
                    </a:lnL>
                    <a:lnR>
                      <a:noFill/>
                    </a:lnR>
                    <a:lnT>
                      <a:noFill/>
                    </a:lnT>
                    <a:lnB>
                      <a:noFill/>
                    </a:lnB>
                    <a:solidFill>
                      <a:schemeClr val="bg1">
                        <a:lumMod val="95000"/>
                      </a:schemeClr>
                    </a:solidFill>
                  </a:tcPr>
                </a:tc>
              </a:tr>
              <a:tr h="479044">
                <a:tc>
                  <a:txBody>
                    <a:bodyPr/>
                    <a:lstStyle/>
                    <a:p>
                      <a:pPr marL="0" marR="0">
                        <a:lnSpc>
                          <a:spcPct val="115000"/>
                        </a:lnSpc>
                        <a:spcBef>
                          <a:spcPts val="0"/>
                        </a:spcBef>
                        <a:spcAft>
                          <a:spcPts val="0"/>
                        </a:spcAft>
                        <a:tabLst>
                          <a:tab pos="1371600" algn="l"/>
                          <a:tab pos="2971800" algn="l"/>
                          <a:tab pos="4857750" algn="l"/>
                        </a:tabLst>
                      </a:pPr>
                      <a:endParaRPr lang="en-US" sz="2700">
                        <a:solidFill>
                          <a:srgbClr val="000000"/>
                        </a:solidFill>
                        <a:latin typeface="Times New Roman"/>
                        <a:ea typeface="Times New Roman"/>
                        <a:cs typeface="Times New Roman"/>
                      </a:endParaRPr>
                    </a:p>
                  </a:txBody>
                  <a:tcPr marL="67810" marR="67810" marT="0" marB="0">
                    <a:lnL>
                      <a:noFill/>
                    </a:lnL>
                    <a:lnR>
                      <a:noFill/>
                    </a:lnR>
                    <a:lnT>
                      <a:noFill/>
                    </a:lnT>
                    <a:lnB>
                      <a:noFill/>
                    </a:lnB>
                    <a:solidFill>
                      <a:schemeClr val="bg1">
                        <a:lumMod val="95000"/>
                      </a:schemeClr>
                    </a:solidFill>
                  </a:tcPr>
                </a:tc>
                <a:tc>
                  <a:txBody>
                    <a:bodyPr/>
                    <a:lstStyle/>
                    <a:p>
                      <a:pPr marL="0" marR="0">
                        <a:lnSpc>
                          <a:spcPct val="115000"/>
                        </a:lnSpc>
                        <a:spcBef>
                          <a:spcPts val="0"/>
                        </a:spcBef>
                        <a:spcAft>
                          <a:spcPts val="0"/>
                        </a:spcAft>
                        <a:tabLst>
                          <a:tab pos="1371600" algn="l"/>
                          <a:tab pos="2971800" algn="l"/>
                          <a:tab pos="4857750" algn="l"/>
                        </a:tabLst>
                      </a:pPr>
                      <a:r>
                        <a:rPr lang="en-US" sz="2700">
                          <a:solidFill>
                            <a:srgbClr val="000000"/>
                          </a:solidFill>
                          <a:latin typeface="Times New Roman"/>
                          <a:ea typeface="Times New Roman"/>
                          <a:cs typeface="Times New Roman"/>
                        </a:rPr>
                        <a:t>NDVI</a:t>
                      </a:r>
                      <a:endParaRPr lang="en-US" sz="2700">
                        <a:solidFill>
                          <a:srgbClr val="000000"/>
                        </a:solidFill>
                        <a:latin typeface="Calibri"/>
                        <a:ea typeface="Times New Roman"/>
                        <a:cs typeface="Times New Roman"/>
                      </a:endParaRPr>
                    </a:p>
                  </a:txBody>
                  <a:tcPr marL="67810" marR="67810" marT="0" marB="0">
                    <a:lnL>
                      <a:noFill/>
                    </a:lnL>
                    <a:lnR>
                      <a:noFill/>
                    </a:lnR>
                    <a:lnT>
                      <a:noFill/>
                    </a:lnT>
                    <a:lnB>
                      <a:noFill/>
                    </a:lnB>
                    <a:solidFill>
                      <a:schemeClr val="bg1">
                        <a:lumMod val="95000"/>
                      </a:schemeClr>
                    </a:solidFill>
                  </a:tcPr>
                </a:tc>
                <a:tc>
                  <a:txBody>
                    <a:bodyPr/>
                    <a:lstStyle/>
                    <a:p>
                      <a:pPr marL="0" marR="0">
                        <a:lnSpc>
                          <a:spcPct val="115000"/>
                        </a:lnSpc>
                        <a:spcBef>
                          <a:spcPts val="0"/>
                        </a:spcBef>
                        <a:spcAft>
                          <a:spcPts val="0"/>
                        </a:spcAft>
                        <a:tabLst>
                          <a:tab pos="1371600" algn="l"/>
                          <a:tab pos="2971800" algn="l"/>
                          <a:tab pos="4857750" algn="l"/>
                        </a:tabLst>
                      </a:pPr>
                      <a:endParaRPr lang="en-US" sz="2700">
                        <a:solidFill>
                          <a:srgbClr val="000000"/>
                        </a:solidFill>
                        <a:latin typeface="Times New Roman"/>
                        <a:ea typeface="Times New Roman"/>
                        <a:cs typeface="Times New Roman"/>
                      </a:endParaRPr>
                    </a:p>
                  </a:txBody>
                  <a:tcPr marL="67810" marR="67810" marT="0" marB="0">
                    <a:lnL>
                      <a:noFill/>
                    </a:lnL>
                    <a:lnR>
                      <a:noFill/>
                    </a:lnR>
                    <a:lnT>
                      <a:noFill/>
                    </a:lnT>
                    <a:lnB>
                      <a:noFill/>
                    </a:lnB>
                    <a:solidFill>
                      <a:schemeClr val="bg1">
                        <a:lumMod val="95000"/>
                      </a:schemeClr>
                    </a:solidFill>
                  </a:tcPr>
                </a:tc>
                <a:tc>
                  <a:txBody>
                    <a:bodyPr/>
                    <a:lstStyle/>
                    <a:p>
                      <a:pPr marL="0" marR="0">
                        <a:lnSpc>
                          <a:spcPct val="115000"/>
                        </a:lnSpc>
                        <a:spcBef>
                          <a:spcPts val="0"/>
                        </a:spcBef>
                        <a:spcAft>
                          <a:spcPts val="0"/>
                        </a:spcAft>
                        <a:tabLst>
                          <a:tab pos="1371600" algn="l"/>
                          <a:tab pos="2971800" algn="l"/>
                          <a:tab pos="4857750" algn="l"/>
                        </a:tabLst>
                      </a:pPr>
                      <a:r>
                        <a:rPr lang="en-US" sz="2700">
                          <a:solidFill>
                            <a:srgbClr val="000000"/>
                          </a:solidFill>
                          <a:latin typeface="Times New Roman"/>
                          <a:ea typeface="Times New Roman"/>
                          <a:cs typeface="Times New Roman"/>
                        </a:rPr>
                        <a:t>0.06**</a:t>
                      </a:r>
                      <a:endParaRPr lang="en-US" sz="2700">
                        <a:solidFill>
                          <a:srgbClr val="000000"/>
                        </a:solidFill>
                        <a:latin typeface="Calibri"/>
                        <a:ea typeface="Times New Roman"/>
                        <a:cs typeface="Times New Roman"/>
                      </a:endParaRPr>
                    </a:p>
                  </a:txBody>
                  <a:tcPr marL="67810" marR="67810" marT="0" marB="0">
                    <a:lnL>
                      <a:noFill/>
                    </a:lnL>
                    <a:lnR>
                      <a:noFill/>
                    </a:lnR>
                    <a:lnT>
                      <a:noFill/>
                    </a:lnT>
                    <a:lnB>
                      <a:noFill/>
                    </a:lnB>
                    <a:solidFill>
                      <a:schemeClr val="bg1">
                        <a:lumMod val="95000"/>
                      </a:schemeClr>
                    </a:solidFill>
                  </a:tcPr>
                </a:tc>
              </a:tr>
              <a:tr h="479044">
                <a:tc>
                  <a:txBody>
                    <a:bodyPr/>
                    <a:lstStyle/>
                    <a:p>
                      <a:pPr marL="0" marR="0">
                        <a:lnSpc>
                          <a:spcPct val="115000"/>
                        </a:lnSpc>
                        <a:spcBef>
                          <a:spcPts val="0"/>
                        </a:spcBef>
                        <a:spcAft>
                          <a:spcPts val="0"/>
                        </a:spcAft>
                        <a:tabLst>
                          <a:tab pos="1371600" algn="l"/>
                          <a:tab pos="2971800" algn="l"/>
                          <a:tab pos="4857750" algn="l"/>
                        </a:tabLst>
                      </a:pPr>
                      <a:endParaRPr lang="en-US" sz="2700" dirty="0">
                        <a:solidFill>
                          <a:srgbClr val="000000"/>
                        </a:solidFill>
                        <a:latin typeface="Times New Roman"/>
                        <a:ea typeface="Times New Roman"/>
                        <a:cs typeface="Times New Roman"/>
                      </a:endParaRPr>
                    </a:p>
                  </a:txBody>
                  <a:tcPr marL="67810" marR="67810" marT="0" marB="0">
                    <a:lnL>
                      <a:noFill/>
                    </a:lnL>
                    <a:lnR>
                      <a:noFill/>
                    </a:lnR>
                    <a:lnT>
                      <a:noFill/>
                    </a:lnT>
                    <a:lnB>
                      <a:noFill/>
                    </a:lnB>
                    <a:solidFill>
                      <a:schemeClr val="bg1">
                        <a:lumMod val="95000"/>
                      </a:schemeClr>
                    </a:solidFill>
                  </a:tcPr>
                </a:tc>
                <a:tc>
                  <a:txBody>
                    <a:bodyPr/>
                    <a:lstStyle/>
                    <a:p>
                      <a:pPr marL="0" marR="0">
                        <a:lnSpc>
                          <a:spcPct val="115000"/>
                        </a:lnSpc>
                        <a:spcBef>
                          <a:spcPts val="0"/>
                        </a:spcBef>
                        <a:spcAft>
                          <a:spcPts val="0"/>
                        </a:spcAft>
                        <a:tabLst>
                          <a:tab pos="1371600" algn="l"/>
                          <a:tab pos="2971800" algn="l"/>
                          <a:tab pos="4857750" algn="l"/>
                        </a:tabLst>
                      </a:pPr>
                      <a:r>
                        <a:rPr lang="en-US" sz="2700">
                          <a:solidFill>
                            <a:srgbClr val="000000"/>
                          </a:solidFill>
                          <a:latin typeface="Times New Roman"/>
                          <a:ea typeface="Times New Roman"/>
                          <a:cs typeface="Times New Roman"/>
                        </a:rPr>
                        <a:t>NDVI*height</a:t>
                      </a:r>
                      <a:endParaRPr lang="en-US" sz="2700">
                        <a:solidFill>
                          <a:srgbClr val="000000"/>
                        </a:solidFill>
                        <a:latin typeface="Calibri"/>
                        <a:ea typeface="Times New Roman"/>
                        <a:cs typeface="Times New Roman"/>
                      </a:endParaRPr>
                    </a:p>
                  </a:txBody>
                  <a:tcPr marL="67810" marR="67810" marT="0" marB="0">
                    <a:lnL>
                      <a:noFill/>
                    </a:lnL>
                    <a:lnR>
                      <a:noFill/>
                    </a:lnR>
                    <a:lnT>
                      <a:noFill/>
                    </a:lnT>
                    <a:lnB>
                      <a:noFill/>
                    </a:lnB>
                    <a:solidFill>
                      <a:schemeClr val="bg1">
                        <a:lumMod val="95000"/>
                      </a:schemeClr>
                    </a:solidFill>
                  </a:tcPr>
                </a:tc>
                <a:tc>
                  <a:txBody>
                    <a:bodyPr/>
                    <a:lstStyle/>
                    <a:p>
                      <a:pPr marL="0" marR="0">
                        <a:lnSpc>
                          <a:spcPct val="115000"/>
                        </a:lnSpc>
                        <a:spcBef>
                          <a:spcPts val="0"/>
                        </a:spcBef>
                        <a:spcAft>
                          <a:spcPts val="0"/>
                        </a:spcAft>
                        <a:tabLst>
                          <a:tab pos="1371600" algn="l"/>
                          <a:tab pos="2971800" algn="l"/>
                          <a:tab pos="4857750" algn="l"/>
                        </a:tabLst>
                      </a:pPr>
                      <a:endParaRPr lang="en-US" sz="2700">
                        <a:solidFill>
                          <a:srgbClr val="000000"/>
                        </a:solidFill>
                        <a:latin typeface="Times New Roman"/>
                        <a:ea typeface="Times New Roman"/>
                        <a:cs typeface="Times New Roman"/>
                      </a:endParaRPr>
                    </a:p>
                  </a:txBody>
                  <a:tcPr marL="67810" marR="67810" marT="0" marB="0">
                    <a:lnL>
                      <a:noFill/>
                    </a:lnL>
                    <a:lnR>
                      <a:noFill/>
                    </a:lnR>
                    <a:lnT>
                      <a:noFill/>
                    </a:lnT>
                    <a:lnB>
                      <a:noFill/>
                    </a:lnB>
                    <a:solidFill>
                      <a:schemeClr val="bg1">
                        <a:lumMod val="95000"/>
                      </a:schemeClr>
                    </a:solidFill>
                  </a:tcPr>
                </a:tc>
                <a:tc>
                  <a:txBody>
                    <a:bodyPr/>
                    <a:lstStyle/>
                    <a:p>
                      <a:pPr marL="0" marR="0">
                        <a:lnSpc>
                          <a:spcPct val="115000"/>
                        </a:lnSpc>
                        <a:spcBef>
                          <a:spcPts val="0"/>
                        </a:spcBef>
                        <a:spcAft>
                          <a:spcPts val="0"/>
                        </a:spcAft>
                        <a:tabLst>
                          <a:tab pos="1371600" algn="l"/>
                          <a:tab pos="2971800" algn="l"/>
                          <a:tab pos="4857750" algn="l"/>
                        </a:tabLst>
                      </a:pPr>
                      <a:r>
                        <a:rPr lang="en-US" sz="2700">
                          <a:solidFill>
                            <a:srgbClr val="000000"/>
                          </a:solidFill>
                          <a:latin typeface="Times New Roman"/>
                          <a:ea typeface="Times New Roman"/>
                          <a:cs typeface="Times New Roman"/>
                        </a:rPr>
                        <a:t>0.23**</a:t>
                      </a:r>
                      <a:endParaRPr lang="en-US" sz="2700">
                        <a:solidFill>
                          <a:srgbClr val="000000"/>
                        </a:solidFill>
                        <a:latin typeface="Calibri"/>
                        <a:ea typeface="Times New Roman"/>
                        <a:cs typeface="Times New Roman"/>
                      </a:endParaRPr>
                    </a:p>
                  </a:txBody>
                  <a:tcPr marL="67810" marR="67810" marT="0" marB="0">
                    <a:lnL>
                      <a:noFill/>
                    </a:lnL>
                    <a:lnR>
                      <a:noFill/>
                    </a:lnR>
                    <a:lnT>
                      <a:noFill/>
                    </a:lnT>
                    <a:lnB>
                      <a:noFill/>
                    </a:lnB>
                    <a:solidFill>
                      <a:schemeClr val="bg1">
                        <a:lumMod val="95000"/>
                      </a:schemeClr>
                    </a:solidFill>
                  </a:tcPr>
                </a:tc>
              </a:tr>
              <a:tr h="479044">
                <a:tc>
                  <a:txBody>
                    <a:bodyPr/>
                    <a:lstStyle/>
                    <a:p>
                      <a:pPr marL="0" marR="0">
                        <a:lnSpc>
                          <a:spcPct val="115000"/>
                        </a:lnSpc>
                        <a:spcBef>
                          <a:spcPts val="0"/>
                        </a:spcBef>
                        <a:spcAft>
                          <a:spcPts val="0"/>
                        </a:spcAft>
                        <a:tabLst>
                          <a:tab pos="1371600" algn="l"/>
                          <a:tab pos="2971800" algn="l"/>
                          <a:tab pos="4857750" algn="l"/>
                        </a:tabLst>
                      </a:pPr>
                      <a:r>
                        <a:rPr lang="en-US" sz="2700">
                          <a:solidFill>
                            <a:srgbClr val="000000"/>
                          </a:solidFill>
                          <a:latin typeface="Times New Roman"/>
                          <a:ea typeface="Times New Roman"/>
                          <a:cs typeface="Times New Roman"/>
                        </a:rPr>
                        <a:t>V10</a:t>
                      </a:r>
                      <a:endParaRPr lang="en-US" sz="2700">
                        <a:solidFill>
                          <a:srgbClr val="000000"/>
                        </a:solidFill>
                        <a:latin typeface="Calibri"/>
                        <a:ea typeface="Times New Roman"/>
                        <a:cs typeface="Times New Roman"/>
                      </a:endParaRPr>
                    </a:p>
                  </a:txBody>
                  <a:tcPr marL="67810" marR="67810" marT="0" marB="0">
                    <a:lnL>
                      <a:noFill/>
                    </a:lnL>
                    <a:lnR>
                      <a:noFill/>
                    </a:lnR>
                    <a:lnT>
                      <a:noFill/>
                    </a:lnT>
                    <a:lnB>
                      <a:noFill/>
                    </a:lnB>
                    <a:solidFill>
                      <a:schemeClr val="bg1">
                        <a:lumMod val="95000"/>
                      </a:schemeClr>
                    </a:solidFill>
                  </a:tcPr>
                </a:tc>
                <a:tc>
                  <a:txBody>
                    <a:bodyPr/>
                    <a:lstStyle/>
                    <a:p>
                      <a:pPr marL="0" marR="0">
                        <a:lnSpc>
                          <a:spcPct val="115000"/>
                        </a:lnSpc>
                        <a:spcBef>
                          <a:spcPts val="0"/>
                        </a:spcBef>
                        <a:spcAft>
                          <a:spcPts val="0"/>
                        </a:spcAft>
                        <a:tabLst>
                          <a:tab pos="1371600" algn="l"/>
                          <a:tab pos="2971800" algn="l"/>
                          <a:tab pos="4857750" algn="l"/>
                        </a:tabLst>
                      </a:pPr>
                      <a:r>
                        <a:rPr lang="en-US" sz="2700">
                          <a:solidFill>
                            <a:srgbClr val="000000"/>
                          </a:solidFill>
                          <a:latin typeface="Times New Roman"/>
                          <a:ea typeface="Times New Roman"/>
                          <a:cs typeface="Times New Roman"/>
                        </a:rPr>
                        <a:t>Height</a:t>
                      </a:r>
                      <a:endParaRPr lang="en-US" sz="2700">
                        <a:solidFill>
                          <a:srgbClr val="000000"/>
                        </a:solidFill>
                        <a:latin typeface="Calibri"/>
                        <a:ea typeface="Times New Roman"/>
                        <a:cs typeface="Times New Roman"/>
                      </a:endParaRPr>
                    </a:p>
                  </a:txBody>
                  <a:tcPr marL="67810" marR="67810" marT="0" marB="0">
                    <a:lnL>
                      <a:noFill/>
                    </a:lnL>
                    <a:lnR>
                      <a:noFill/>
                    </a:lnR>
                    <a:lnT>
                      <a:noFill/>
                    </a:lnT>
                    <a:lnB>
                      <a:noFill/>
                    </a:lnB>
                    <a:solidFill>
                      <a:schemeClr val="bg1">
                        <a:lumMod val="95000"/>
                      </a:schemeClr>
                    </a:solidFill>
                  </a:tcPr>
                </a:tc>
                <a:tc>
                  <a:txBody>
                    <a:bodyPr/>
                    <a:lstStyle/>
                    <a:p>
                      <a:pPr marL="0" marR="0">
                        <a:lnSpc>
                          <a:spcPct val="115000"/>
                        </a:lnSpc>
                        <a:spcBef>
                          <a:spcPts val="0"/>
                        </a:spcBef>
                        <a:spcAft>
                          <a:spcPts val="0"/>
                        </a:spcAft>
                        <a:tabLst>
                          <a:tab pos="1371600" algn="l"/>
                          <a:tab pos="2971800" algn="l"/>
                          <a:tab pos="4857750" algn="l"/>
                        </a:tabLst>
                      </a:pPr>
                      <a:r>
                        <a:rPr lang="en-US" sz="2700">
                          <a:solidFill>
                            <a:srgbClr val="000000"/>
                          </a:solidFill>
                          <a:latin typeface="Times New Roman"/>
                          <a:ea typeface="Times New Roman"/>
                          <a:cs typeface="Times New Roman"/>
                        </a:rPr>
                        <a:t>Grain yield, kg ha</a:t>
                      </a:r>
                      <a:r>
                        <a:rPr lang="en-US" sz="2700" baseline="30000">
                          <a:solidFill>
                            <a:srgbClr val="000000"/>
                          </a:solidFill>
                          <a:latin typeface="Times New Roman"/>
                          <a:ea typeface="Times New Roman"/>
                          <a:cs typeface="Times New Roman"/>
                        </a:rPr>
                        <a:t>-1</a:t>
                      </a:r>
                      <a:endParaRPr lang="en-US" sz="2700">
                        <a:solidFill>
                          <a:srgbClr val="000000"/>
                        </a:solidFill>
                        <a:latin typeface="Calibri"/>
                        <a:ea typeface="Times New Roman"/>
                        <a:cs typeface="Times New Roman"/>
                      </a:endParaRPr>
                    </a:p>
                  </a:txBody>
                  <a:tcPr marL="67810" marR="67810" marT="0" marB="0">
                    <a:lnL>
                      <a:noFill/>
                    </a:lnL>
                    <a:lnR>
                      <a:noFill/>
                    </a:lnR>
                    <a:lnT>
                      <a:noFill/>
                    </a:lnT>
                    <a:lnB>
                      <a:noFill/>
                    </a:lnB>
                    <a:solidFill>
                      <a:schemeClr val="bg1">
                        <a:lumMod val="95000"/>
                      </a:schemeClr>
                    </a:solidFill>
                  </a:tcPr>
                </a:tc>
                <a:tc>
                  <a:txBody>
                    <a:bodyPr/>
                    <a:lstStyle/>
                    <a:p>
                      <a:pPr marL="0" marR="0">
                        <a:lnSpc>
                          <a:spcPct val="115000"/>
                        </a:lnSpc>
                        <a:spcBef>
                          <a:spcPts val="0"/>
                        </a:spcBef>
                        <a:spcAft>
                          <a:spcPts val="0"/>
                        </a:spcAft>
                        <a:tabLst>
                          <a:tab pos="1371600" algn="l"/>
                          <a:tab pos="2971800" algn="l"/>
                          <a:tab pos="4857750" algn="l"/>
                        </a:tabLst>
                      </a:pPr>
                      <a:r>
                        <a:rPr lang="en-US" sz="2700">
                          <a:solidFill>
                            <a:srgbClr val="000000"/>
                          </a:solidFill>
                          <a:latin typeface="Times New Roman"/>
                          <a:ea typeface="Times New Roman"/>
                          <a:cs typeface="Times New Roman"/>
                        </a:rPr>
                        <a:t>0.04**</a:t>
                      </a:r>
                      <a:endParaRPr lang="en-US" sz="2700">
                        <a:solidFill>
                          <a:srgbClr val="000000"/>
                        </a:solidFill>
                        <a:latin typeface="Calibri"/>
                        <a:ea typeface="Times New Roman"/>
                        <a:cs typeface="Times New Roman"/>
                      </a:endParaRPr>
                    </a:p>
                  </a:txBody>
                  <a:tcPr marL="67810" marR="67810" marT="0" marB="0">
                    <a:lnL>
                      <a:noFill/>
                    </a:lnL>
                    <a:lnR>
                      <a:noFill/>
                    </a:lnR>
                    <a:lnT>
                      <a:noFill/>
                    </a:lnT>
                    <a:lnB>
                      <a:noFill/>
                    </a:lnB>
                    <a:solidFill>
                      <a:schemeClr val="bg1">
                        <a:lumMod val="95000"/>
                      </a:schemeClr>
                    </a:solidFill>
                  </a:tcPr>
                </a:tc>
              </a:tr>
              <a:tr h="479044">
                <a:tc>
                  <a:txBody>
                    <a:bodyPr/>
                    <a:lstStyle/>
                    <a:p>
                      <a:pPr marL="0" marR="0">
                        <a:lnSpc>
                          <a:spcPct val="115000"/>
                        </a:lnSpc>
                        <a:spcBef>
                          <a:spcPts val="0"/>
                        </a:spcBef>
                        <a:spcAft>
                          <a:spcPts val="0"/>
                        </a:spcAft>
                        <a:tabLst>
                          <a:tab pos="1371600" algn="l"/>
                          <a:tab pos="2971800" algn="l"/>
                          <a:tab pos="4857750" algn="l"/>
                        </a:tabLst>
                      </a:pPr>
                      <a:endParaRPr lang="en-US" sz="2700">
                        <a:solidFill>
                          <a:srgbClr val="000000"/>
                        </a:solidFill>
                        <a:latin typeface="Times New Roman"/>
                        <a:ea typeface="Times New Roman"/>
                        <a:cs typeface="Times New Roman"/>
                      </a:endParaRPr>
                    </a:p>
                  </a:txBody>
                  <a:tcPr marL="67810" marR="67810" marT="0" marB="0">
                    <a:lnL>
                      <a:noFill/>
                    </a:lnL>
                    <a:lnR>
                      <a:noFill/>
                    </a:lnR>
                    <a:lnT>
                      <a:noFill/>
                    </a:lnT>
                    <a:lnB>
                      <a:noFill/>
                    </a:lnB>
                    <a:solidFill>
                      <a:schemeClr val="bg1">
                        <a:lumMod val="95000"/>
                      </a:schemeClr>
                    </a:solidFill>
                  </a:tcPr>
                </a:tc>
                <a:tc>
                  <a:txBody>
                    <a:bodyPr/>
                    <a:lstStyle/>
                    <a:p>
                      <a:pPr marL="0" marR="0">
                        <a:lnSpc>
                          <a:spcPct val="115000"/>
                        </a:lnSpc>
                        <a:spcBef>
                          <a:spcPts val="0"/>
                        </a:spcBef>
                        <a:spcAft>
                          <a:spcPts val="0"/>
                        </a:spcAft>
                        <a:tabLst>
                          <a:tab pos="1371600" algn="l"/>
                          <a:tab pos="2971800" algn="l"/>
                          <a:tab pos="4857750" algn="l"/>
                        </a:tabLst>
                      </a:pPr>
                      <a:r>
                        <a:rPr lang="en-US" sz="2700">
                          <a:solidFill>
                            <a:srgbClr val="000000"/>
                          </a:solidFill>
                          <a:latin typeface="Times New Roman"/>
                          <a:ea typeface="Times New Roman"/>
                          <a:cs typeface="Times New Roman"/>
                        </a:rPr>
                        <a:t>Stalk diameter</a:t>
                      </a:r>
                      <a:endParaRPr lang="en-US" sz="2700">
                        <a:solidFill>
                          <a:srgbClr val="000000"/>
                        </a:solidFill>
                        <a:latin typeface="Calibri"/>
                        <a:ea typeface="Times New Roman"/>
                        <a:cs typeface="Times New Roman"/>
                      </a:endParaRPr>
                    </a:p>
                  </a:txBody>
                  <a:tcPr marL="67810" marR="67810" marT="0" marB="0">
                    <a:lnL>
                      <a:noFill/>
                    </a:lnL>
                    <a:lnR>
                      <a:noFill/>
                    </a:lnR>
                    <a:lnT>
                      <a:noFill/>
                    </a:lnT>
                    <a:lnB>
                      <a:noFill/>
                    </a:lnB>
                    <a:solidFill>
                      <a:schemeClr val="bg1">
                        <a:lumMod val="95000"/>
                      </a:schemeClr>
                    </a:solidFill>
                  </a:tcPr>
                </a:tc>
                <a:tc>
                  <a:txBody>
                    <a:bodyPr/>
                    <a:lstStyle/>
                    <a:p>
                      <a:pPr marL="0" marR="0">
                        <a:lnSpc>
                          <a:spcPct val="115000"/>
                        </a:lnSpc>
                        <a:spcBef>
                          <a:spcPts val="0"/>
                        </a:spcBef>
                        <a:spcAft>
                          <a:spcPts val="0"/>
                        </a:spcAft>
                        <a:tabLst>
                          <a:tab pos="1371600" algn="l"/>
                          <a:tab pos="2971800" algn="l"/>
                          <a:tab pos="4857750" algn="l"/>
                        </a:tabLst>
                      </a:pPr>
                      <a:endParaRPr lang="en-US" sz="2700">
                        <a:solidFill>
                          <a:srgbClr val="000000"/>
                        </a:solidFill>
                        <a:latin typeface="Times New Roman"/>
                        <a:ea typeface="Times New Roman"/>
                        <a:cs typeface="Times New Roman"/>
                      </a:endParaRPr>
                    </a:p>
                  </a:txBody>
                  <a:tcPr marL="67810" marR="67810" marT="0" marB="0">
                    <a:lnL>
                      <a:noFill/>
                    </a:lnL>
                    <a:lnR>
                      <a:noFill/>
                    </a:lnR>
                    <a:lnT>
                      <a:noFill/>
                    </a:lnT>
                    <a:lnB>
                      <a:noFill/>
                    </a:lnB>
                    <a:solidFill>
                      <a:schemeClr val="bg1">
                        <a:lumMod val="95000"/>
                      </a:schemeClr>
                    </a:solidFill>
                  </a:tcPr>
                </a:tc>
                <a:tc>
                  <a:txBody>
                    <a:bodyPr/>
                    <a:lstStyle/>
                    <a:p>
                      <a:pPr marL="0" marR="0">
                        <a:lnSpc>
                          <a:spcPct val="115000"/>
                        </a:lnSpc>
                        <a:spcBef>
                          <a:spcPts val="0"/>
                        </a:spcBef>
                        <a:spcAft>
                          <a:spcPts val="0"/>
                        </a:spcAft>
                        <a:tabLst>
                          <a:tab pos="1371600" algn="l"/>
                          <a:tab pos="2971800" algn="l"/>
                          <a:tab pos="4857750" algn="l"/>
                        </a:tabLst>
                      </a:pPr>
                      <a:r>
                        <a:rPr lang="en-US" sz="2700">
                          <a:solidFill>
                            <a:srgbClr val="000000"/>
                          </a:solidFill>
                          <a:latin typeface="Times New Roman"/>
                          <a:ea typeface="Times New Roman"/>
                          <a:cs typeface="Times New Roman"/>
                        </a:rPr>
                        <a:t>0.06**</a:t>
                      </a:r>
                      <a:endParaRPr lang="en-US" sz="2700">
                        <a:solidFill>
                          <a:srgbClr val="000000"/>
                        </a:solidFill>
                        <a:latin typeface="Calibri"/>
                        <a:ea typeface="Times New Roman"/>
                        <a:cs typeface="Times New Roman"/>
                      </a:endParaRPr>
                    </a:p>
                  </a:txBody>
                  <a:tcPr marL="67810" marR="67810" marT="0" marB="0">
                    <a:lnL>
                      <a:noFill/>
                    </a:lnL>
                    <a:lnR>
                      <a:noFill/>
                    </a:lnR>
                    <a:lnT>
                      <a:noFill/>
                    </a:lnT>
                    <a:lnB>
                      <a:noFill/>
                    </a:lnB>
                    <a:solidFill>
                      <a:schemeClr val="bg1">
                        <a:lumMod val="95000"/>
                      </a:schemeClr>
                    </a:solidFill>
                  </a:tcPr>
                </a:tc>
              </a:tr>
              <a:tr h="479044">
                <a:tc>
                  <a:txBody>
                    <a:bodyPr/>
                    <a:lstStyle/>
                    <a:p>
                      <a:pPr marL="0" marR="0">
                        <a:lnSpc>
                          <a:spcPct val="115000"/>
                        </a:lnSpc>
                        <a:spcBef>
                          <a:spcPts val="0"/>
                        </a:spcBef>
                        <a:spcAft>
                          <a:spcPts val="0"/>
                        </a:spcAft>
                        <a:tabLst>
                          <a:tab pos="1371600" algn="l"/>
                          <a:tab pos="2971800" algn="l"/>
                          <a:tab pos="4857750" algn="l"/>
                        </a:tabLst>
                      </a:pPr>
                      <a:endParaRPr lang="en-US" sz="2700">
                        <a:solidFill>
                          <a:srgbClr val="000000"/>
                        </a:solidFill>
                        <a:latin typeface="Times New Roman"/>
                        <a:ea typeface="Times New Roman"/>
                        <a:cs typeface="Times New Roman"/>
                      </a:endParaRPr>
                    </a:p>
                  </a:txBody>
                  <a:tcPr marL="67810" marR="67810" marT="0" marB="0">
                    <a:lnL>
                      <a:noFill/>
                    </a:lnL>
                    <a:lnR>
                      <a:noFill/>
                    </a:lnR>
                    <a:lnT>
                      <a:noFill/>
                    </a:lnT>
                    <a:lnB>
                      <a:noFill/>
                    </a:lnB>
                    <a:solidFill>
                      <a:schemeClr val="bg1">
                        <a:lumMod val="95000"/>
                      </a:schemeClr>
                    </a:solidFill>
                  </a:tcPr>
                </a:tc>
                <a:tc>
                  <a:txBody>
                    <a:bodyPr/>
                    <a:lstStyle/>
                    <a:p>
                      <a:pPr marL="0" marR="0">
                        <a:lnSpc>
                          <a:spcPct val="115000"/>
                        </a:lnSpc>
                        <a:spcBef>
                          <a:spcPts val="0"/>
                        </a:spcBef>
                        <a:spcAft>
                          <a:spcPts val="0"/>
                        </a:spcAft>
                        <a:tabLst>
                          <a:tab pos="1371600" algn="l"/>
                          <a:tab pos="2971800" algn="l"/>
                          <a:tab pos="4857750" algn="l"/>
                        </a:tabLst>
                      </a:pPr>
                      <a:r>
                        <a:rPr lang="en-US" sz="2700">
                          <a:solidFill>
                            <a:srgbClr val="000000"/>
                          </a:solidFill>
                          <a:latin typeface="Times New Roman"/>
                          <a:ea typeface="Times New Roman"/>
                          <a:cs typeface="Times New Roman"/>
                        </a:rPr>
                        <a:t>Stalk diameter*height</a:t>
                      </a:r>
                      <a:endParaRPr lang="en-US" sz="2700">
                        <a:solidFill>
                          <a:srgbClr val="000000"/>
                        </a:solidFill>
                        <a:latin typeface="Calibri"/>
                        <a:ea typeface="Times New Roman"/>
                        <a:cs typeface="Times New Roman"/>
                      </a:endParaRPr>
                    </a:p>
                  </a:txBody>
                  <a:tcPr marL="67810" marR="67810" marT="0" marB="0">
                    <a:lnL>
                      <a:noFill/>
                    </a:lnL>
                    <a:lnR>
                      <a:noFill/>
                    </a:lnR>
                    <a:lnT>
                      <a:noFill/>
                    </a:lnT>
                    <a:lnB>
                      <a:noFill/>
                    </a:lnB>
                    <a:solidFill>
                      <a:schemeClr val="bg1">
                        <a:lumMod val="95000"/>
                      </a:schemeClr>
                    </a:solidFill>
                  </a:tcPr>
                </a:tc>
                <a:tc>
                  <a:txBody>
                    <a:bodyPr/>
                    <a:lstStyle/>
                    <a:p>
                      <a:pPr marL="0" marR="0">
                        <a:lnSpc>
                          <a:spcPct val="115000"/>
                        </a:lnSpc>
                        <a:spcBef>
                          <a:spcPts val="0"/>
                        </a:spcBef>
                        <a:spcAft>
                          <a:spcPts val="0"/>
                        </a:spcAft>
                        <a:tabLst>
                          <a:tab pos="1371600" algn="l"/>
                          <a:tab pos="2971800" algn="l"/>
                          <a:tab pos="4857750" algn="l"/>
                        </a:tabLst>
                      </a:pPr>
                      <a:endParaRPr lang="en-US" sz="2300" dirty="0">
                        <a:solidFill>
                          <a:srgbClr val="000000"/>
                        </a:solidFill>
                        <a:latin typeface="Times New Roman"/>
                        <a:ea typeface="Times New Roman"/>
                        <a:cs typeface="Times New Roman"/>
                      </a:endParaRPr>
                    </a:p>
                  </a:txBody>
                  <a:tcPr marL="67810" marR="67810" marT="0" marB="0">
                    <a:lnL>
                      <a:noFill/>
                    </a:lnL>
                    <a:lnR>
                      <a:noFill/>
                    </a:lnR>
                    <a:lnT>
                      <a:noFill/>
                    </a:lnT>
                    <a:lnB>
                      <a:noFill/>
                    </a:lnB>
                    <a:solidFill>
                      <a:schemeClr val="bg1">
                        <a:lumMod val="95000"/>
                      </a:schemeClr>
                    </a:solidFill>
                  </a:tcPr>
                </a:tc>
                <a:tc>
                  <a:txBody>
                    <a:bodyPr/>
                    <a:lstStyle/>
                    <a:p>
                      <a:pPr marL="0" marR="0">
                        <a:lnSpc>
                          <a:spcPct val="115000"/>
                        </a:lnSpc>
                        <a:spcBef>
                          <a:spcPts val="0"/>
                        </a:spcBef>
                        <a:spcAft>
                          <a:spcPts val="0"/>
                        </a:spcAft>
                        <a:tabLst>
                          <a:tab pos="1371600" algn="l"/>
                          <a:tab pos="2971800" algn="l"/>
                          <a:tab pos="4857750" algn="l"/>
                        </a:tabLst>
                      </a:pPr>
                      <a:r>
                        <a:rPr lang="en-US" sz="2700">
                          <a:solidFill>
                            <a:srgbClr val="000000"/>
                          </a:solidFill>
                          <a:latin typeface="Times New Roman"/>
                          <a:ea typeface="Times New Roman"/>
                          <a:cs typeface="Times New Roman"/>
                        </a:rPr>
                        <a:t>0.08**</a:t>
                      </a:r>
                      <a:endParaRPr lang="en-US" sz="2700">
                        <a:solidFill>
                          <a:srgbClr val="000000"/>
                        </a:solidFill>
                        <a:latin typeface="Calibri"/>
                        <a:ea typeface="Times New Roman"/>
                        <a:cs typeface="Times New Roman"/>
                      </a:endParaRPr>
                    </a:p>
                  </a:txBody>
                  <a:tcPr marL="67810" marR="67810" marT="0" marB="0">
                    <a:lnL>
                      <a:noFill/>
                    </a:lnL>
                    <a:lnR>
                      <a:noFill/>
                    </a:lnR>
                    <a:lnT>
                      <a:noFill/>
                    </a:lnT>
                    <a:lnB>
                      <a:noFill/>
                    </a:lnB>
                    <a:solidFill>
                      <a:schemeClr val="bg1">
                        <a:lumMod val="95000"/>
                      </a:schemeClr>
                    </a:solidFill>
                  </a:tcPr>
                </a:tc>
              </a:tr>
              <a:tr h="479044">
                <a:tc>
                  <a:txBody>
                    <a:bodyPr/>
                    <a:lstStyle/>
                    <a:p>
                      <a:pPr marL="0" marR="0">
                        <a:lnSpc>
                          <a:spcPct val="115000"/>
                        </a:lnSpc>
                        <a:spcBef>
                          <a:spcPts val="0"/>
                        </a:spcBef>
                        <a:spcAft>
                          <a:spcPts val="0"/>
                        </a:spcAft>
                        <a:tabLst>
                          <a:tab pos="1371600" algn="l"/>
                          <a:tab pos="2971800" algn="l"/>
                          <a:tab pos="4857750" algn="l"/>
                        </a:tabLst>
                      </a:pPr>
                      <a:endParaRPr lang="en-US" sz="2700">
                        <a:solidFill>
                          <a:srgbClr val="000000"/>
                        </a:solidFill>
                        <a:latin typeface="Times New Roman"/>
                        <a:ea typeface="Times New Roman"/>
                        <a:cs typeface="Times New Roman"/>
                      </a:endParaRPr>
                    </a:p>
                  </a:txBody>
                  <a:tcPr marL="67810" marR="67810" marT="0" marB="0">
                    <a:lnL>
                      <a:noFill/>
                    </a:lnL>
                    <a:lnR>
                      <a:noFill/>
                    </a:lnR>
                    <a:lnT>
                      <a:noFill/>
                    </a:lnT>
                    <a:lnB>
                      <a:noFill/>
                    </a:lnB>
                    <a:solidFill>
                      <a:schemeClr val="bg1">
                        <a:lumMod val="95000"/>
                      </a:schemeClr>
                    </a:solidFill>
                  </a:tcPr>
                </a:tc>
                <a:tc>
                  <a:txBody>
                    <a:bodyPr/>
                    <a:lstStyle/>
                    <a:p>
                      <a:pPr marL="0" marR="0">
                        <a:lnSpc>
                          <a:spcPct val="115000"/>
                        </a:lnSpc>
                        <a:spcBef>
                          <a:spcPts val="0"/>
                        </a:spcBef>
                        <a:spcAft>
                          <a:spcPts val="0"/>
                        </a:spcAft>
                        <a:tabLst>
                          <a:tab pos="1371600" algn="l"/>
                          <a:tab pos="2971800" algn="l"/>
                          <a:tab pos="4857750" algn="l"/>
                        </a:tabLst>
                      </a:pPr>
                      <a:r>
                        <a:rPr lang="en-US" sz="2700">
                          <a:solidFill>
                            <a:srgbClr val="000000"/>
                          </a:solidFill>
                          <a:latin typeface="Times New Roman"/>
                          <a:ea typeface="Times New Roman"/>
                          <a:cs typeface="Times New Roman"/>
                        </a:rPr>
                        <a:t>NDVI</a:t>
                      </a:r>
                      <a:endParaRPr lang="en-US" sz="2700">
                        <a:solidFill>
                          <a:srgbClr val="000000"/>
                        </a:solidFill>
                        <a:latin typeface="Calibri"/>
                        <a:ea typeface="Times New Roman"/>
                        <a:cs typeface="Times New Roman"/>
                      </a:endParaRPr>
                    </a:p>
                  </a:txBody>
                  <a:tcPr marL="67810" marR="67810" marT="0" marB="0">
                    <a:lnL>
                      <a:noFill/>
                    </a:lnL>
                    <a:lnR>
                      <a:noFill/>
                    </a:lnR>
                    <a:lnT>
                      <a:noFill/>
                    </a:lnT>
                    <a:lnB>
                      <a:noFill/>
                    </a:lnB>
                    <a:solidFill>
                      <a:schemeClr val="bg1">
                        <a:lumMod val="95000"/>
                      </a:schemeClr>
                    </a:solidFill>
                  </a:tcPr>
                </a:tc>
                <a:tc>
                  <a:txBody>
                    <a:bodyPr/>
                    <a:lstStyle/>
                    <a:p>
                      <a:pPr marL="0" marR="0">
                        <a:lnSpc>
                          <a:spcPct val="115000"/>
                        </a:lnSpc>
                        <a:spcBef>
                          <a:spcPts val="0"/>
                        </a:spcBef>
                        <a:spcAft>
                          <a:spcPts val="0"/>
                        </a:spcAft>
                        <a:tabLst>
                          <a:tab pos="1371600" algn="l"/>
                          <a:tab pos="2971800" algn="l"/>
                          <a:tab pos="4857750" algn="l"/>
                        </a:tabLst>
                      </a:pPr>
                      <a:endParaRPr lang="en-US" sz="2700">
                        <a:solidFill>
                          <a:srgbClr val="000000"/>
                        </a:solidFill>
                        <a:latin typeface="Times New Roman"/>
                        <a:ea typeface="Times New Roman"/>
                        <a:cs typeface="Times New Roman"/>
                      </a:endParaRPr>
                    </a:p>
                  </a:txBody>
                  <a:tcPr marL="67810" marR="67810" marT="0" marB="0">
                    <a:lnL>
                      <a:noFill/>
                    </a:lnL>
                    <a:lnR>
                      <a:noFill/>
                    </a:lnR>
                    <a:lnT>
                      <a:noFill/>
                    </a:lnT>
                    <a:lnB>
                      <a:noFill/>
                    </a:lnB>
                    <a:solidFill>
                      <a:schemeClr val="bg1">
                        <a:lumMod val="95000"/>
                      </a:schemeClr>
                    </a:solidFill>
                  </a:tcPr>
                </a:tc>
                <a:tc>
                  <a:txBody>
                    <a:bodyPr/>
                    <a:lstStyle/>
                    <a:p>
                      <a:pPr marL="0" marR="0">
                        <a:lnSpc>
                          <a:spcPct val="115000"/>
                        </a:lnSpc>
                        <a:spcBef>
                          <a:spcPts val="0"/>
                        </a:spcBef>
                        <a:spcAft>
                          <a:spcPts val="0"/>
                        </a:spcAft>
                        <a:tabLst>
                          <a:tab pos="1371600" algn="l"/>
                          <a:tab pos="2971800" algn="l"/>
                          <a:tab pos="4857750" algn="l"/>
                        </a:tabLst>
                      </a:pPr>
                      <a:r>
                        <a:rPr lang="en-US" sz="2700">
                          <a:solidFill>
                            <a:srgbClr val="000000"/>
                          </a:solidFill>
                          <a:latin typeface="Times New Roman"/>
                          <a:ea typeface="Times New Roman"/>
                          <a:cs typeface="Times New Roman"/>
                        </a:rPr>
                        <a:t>0.04**</a:t>
                      </a:r>
                      <a:endParaRPr lang="en-US" sz="2700">
                        <a:solidFill>
                          <a:srgbClr val="000000"/>
                        </a:solidFill>
                        <a:latin typeface="Calibri"/>
                        <a:ea typeface="Times New Roman"/>
                        <a:cs typeface="Times New Roman"/>
                      </a:endParaRPr>
                    </a:p>
                  </a:txBody>
                  <a:tcPr marL="67810" marR="67810" marT="0" marB="0">
                    <a:lnL>
                      <a:noFill/>
                    </a:lnL>
                    <a:lnR>
                      <a:noFill/>
                    </a:lnR>
                    <a:lnT>
                      <a:noFill/>
                    </a:lnT>
                    <a:lnB>
                      <a:noFill/>
                    </a:lnB>
                    <a:solidFill>
                      <a:schemeClr val="bg1">
                        <a:lumMod val="95000"/>
                      </a:schemeClr>
                    </a:solidFill>
                  </a:tcPr>
                </a:tc>
              </a:tr>
              <a:tr h="479044">
                <a:tc>
                  <a:txBody>
                    <a:bodyPr/>
                    <a:lstStyle/>
                    <a:p>
                      <a:pPr marL="0" marR="0">
                        <a:lnSpc>
                          <a:spcPct val="115000"/>
                        </a:lnSpc>
                        <a:spcBef>
                          <a:spcPts val="0"/>
                        </a:spcBef>
                        <a:spcAft>
                          <a:spcPts val="0"/>
                        </a:spcAft>
                        <a:tabLst>
                          <a:tab pos="1371600" algn="l"/>
                          <a:tab pos="2971800" algn="l"/>
                          <a:tab pos="4857750" algn="l"/>
                        </a:tabLst>
                      </a:pPr>
                      <a:endParaRPr lang="en-US" sz="2700">
                        <a:solidFill>
                          <a:srgbClr val="000000"/>
                        </a:solidFill>
                        <a:latin typeface="Times New Roman"/>
                        <a:ea typeface="Times New Roman"/>
                        <a:cs typeface="Times New Roman"/>
                      </a:endParaRPr>
                    </a:p>
                  </a:txBody>
                  <a:tcPr marL="67810" marR="67810" marT="0" marB="0">
                    <a:lnL>
                      <a:noFill/>
                    </a:lnL>
                    <a:lnR>
                      <a:noFill/>
                    </a:lnR>
                    <a:lnT>
                      <a:noFill/>
                    </a:lnT>
                    <a:lnB>
                      <a:noFill/>
                    </a:lnB>
                    <a:solidFill>
                      <a:schemeClr val="bg1">
                        <a:lumMod val="95000"/>
                      </a:schemeClr>
                    </a:solidFill>
                  </a:tcPr>
                </a:tc>
                <a:tc>
                  <a:txBody>
                    <a:bodyPr/>
                    <a:lstStyle/>
                    <a:p>
                      <a:pPr marL="0" marR="0">
                        <a:lnSpc>
                          <a:spcPct val="115000"/>
                        </a:lnSpc>
                        <a:spcBef>
                          <a:spcPts val="0"/>
                        </a:spcBef>
                        <a:spcAft>
                          <a:spcPts val="0"/>
                        </a:spcAft>
                        <a:tabLst>
                          <a:tab pos="1371600" algn="l"/>
                          <a:tab pos="2971800" algn="l"/>
                          <a:tab pos="4857750" algn="l"/>
                        </a:tabLst>
                      </a:pPr>
                      <a:r>
                        <a:rPr lang="en-US" sz="2500" dirty="0">
                          <a:solidFill>
                            <a:srgbClr val="000000"/>
                          </a:solidFill>
                          <a:latin typeface="Times New Roman"/>
                          <a:ea typeface="Times New Roman"/>
                          <a:cs typeface="Times New Roman"/>
                        </a:rPr>
                        <a:t>NDVI*height</a:t>
                      </a:r>
                      <a:endParaRPr lang="en-US" sz="2500" dirty="0">
                        <a:solidFill>
                          <a:srgbClr val="000000"/>
                        </a:solidFill>
                        <a:latin typeface="Calibri"/>
                        <a:ea typeface="Times New Roman"/>
                        <a:cs typeface="Times New Roman"/>
                      </a:endParaRPr>
                    </a:p>
                  </a:txBody>
                  <a:tcPr marL="67810" marR="67810" marT="0" marB="0">
                    <a:lnL>
                      <a:noFill/>
                    </a:lnL>
                    <a:lnR>
                      <a:noFill/>
                    </a:lnR>
                    <a:lnT>
                      <a:noFill/>
                    </a:lnT>
                    <a:lnB>
                      <a:noFill/>
                    </a:lnB>
                    <a:solidFill>
                      <a:schemeClr val="bg1">
                        <a:lumMod val="95000"/>
                      </a:schemeClr>
                    </a:solidFill>
                  </a:tcPr>
                </a:tc>
                <a:tc>
                  <a:txBody>
                    <a:bodyPr/>
                    <a:lstStyle/>
                    <a:p>
                      <a:pPr marL="0" marR="0">
                        <a:lnSpc>
                          <a:spcPct val="115000"/>
                        </a:lnSpc>
                        <a:spcBef>
                          <a:spcPts val="0"/>
                        </a:spcBef>
                        <a:spcAft>
                          <a:spcPts val="0"/>
                        </a:spcAft>
                        <a:tabLst>
                          <a:tab pos="1371600" algn="l"/>
                          <a:tab pos="2971800" algn="l"/>
                          <a:tab pos="4857750" algn="l"/>
                        </a:tabLst>
                      </a:pPr>
                      <a:endParaRPr lang="en-US" sz="2700" dirty="0">
                        <a:solidFill>
                          <a:srgbClr val="000000"/>
                        </a:solidFill>
                        <a:latin typeface="Times New Roman"/>
                        <a:ea typeface="Times New Roman"/>
                        <a:cs typeface="Times New Roman"/>
                      </a:endParaRPr>
                    </a:p>
                  </a:txBody>
                  <a:tcPr marL="67810" marR="67810" marT="0" marB="0">
                    <a:lnL>
                      <a:noFill/>
                    </a:lnL>
                    <a:lnR>
                      <a:noFill/>
                    </a:lnR>
                    <a:lnT>
                      <a:noFill/>
                    </a:lnT>
                    <a:lnB>
                      <a:noFill/>
                    </a:lnB>
                    <a:solidFill>
                      <a:schemeClr val="bg1">
                        <a:lumMod val="95000"/>
                      </a:schemeClr>
                    </a:solidFill>
                  </a:tcPr>
                </a:tc>
                <a:tc>
                  <a:txBody>
                    <a:bodyPr/>
                    <a:lstStyle/>
                    <a:p>
                      <a:pPr marL="0" marR="0">
                        <a:lnSpc>
                          <a:spcPct val="115000"/>
                        </a:lnSpc>
                        <a:spcBef>
                          <a:spcPts val="0"/>
                        </a:spcBef>
                        <a:spcAft>
                          <a:spcPts val="0"/>
                        </a:spcAft>
                        <a:tabLst>
                          <a:tab pos="1371600" algn="l"/>
                          <a:tab pos="2971800" algn="l"/>
                          <a:tab pos="4857750" algn="l"/>
                        </a:tabLst>
                      </a:pPr>
                      <a:r>
                        <a:rPr lang="en-US" sz="2700">
                          <a:solidFill>
                            <a:srgbClr val="000000"/>
                          </a:solidFill>
                          <a:latin typeface="Times New Roman"/>
                          <a:ea typeface="Times New Roman"/>
                          <a:cs typeface="Times New Roman"/>
                        </a:rPr>
                        <a:t>0.06**</a:t>
                      </a:r>
                      <a:endParaRPr lang="en-US" sz="2700">
                        <a:solidFill>
                          <a:srgbClr val="000000"/>
                        </a:solidFill>
                        <a:latin typeface="Calibri"/>
                        <a:ea typeface="Times New Roman"/>
                        <a:cs typeface="Times New Roman"/>
                      </a:endParaRPr>
                    </a:p>
                  </a:txBody>
                  <a:tcPr marL="67810" marR="67810" marT="0" marB="0">
                    <a:lnL>
                      <a:noFill/>
                    </a:lnL>
                    <a:lnR>
                      <a:noFill/>
                    </a:lnR>
                    <a:lnT>
                      <a:noFill/>
                    </a:lnT>
                    <a:lnB>
                      <a:noFill/>
                    </a:lnB>
                    <a:solidFill>
                      <a:schemeClr val="bg1">
                        <a:lumMod val="95000"/>
                      </a:schemeClr>
                    </a:solidFill>
                  </a:tcPr>
                </a:tc>
              </a:tr>
              <a:tr h="479044">
                <a:tc>
                  <a:txBody>
                    <a:bodyPr/>
                    <a:lstStyle/>
                    <a:p>
                      <a:pPr marL="0" marR="0">
                        <a:lnSpc>
                          <a:spcPct val="115000"/>
                        </a:lnSpc>
                        <a:spcBef>
                          <a:spcPts val="0"/>
                        </a:spcBef>
                        <a:spcAft>
                          <a:spcPts val="0"/>
                        </a:spcAft>
                        <a:tabLst>
                          <a:tab pos="1371600" algn="l"/>
                          <a:tab pos="2971800" algn="l"/>
                          <a:tab pos="4857750" algn="l"/>
                        </a:tabLst>
                      </a:pPr>
                      <a:r>
                        <a:rPr lang="en-US" sz="2700">
                          <a:solidFill>
                            <a:srgbClr val="000000"/>
                          </a:solidFill>
                          <a:latin typeface="Times New Roman"/>
                          <a:ea typeface="Times New Roman"/>
                          <a:cs typeface="Times New Roman"/>
                        </a:rPr>
                        <a:t>V12</a:t>
                      </a:r>
                      <a:endParaRPr lang="en-US" sz="2700">
                        <a:solidFill>
                          <a:srgbClr val="000000"/>
                        </a:solidFill>
                        <a:latin typeface="Calibri"/>
                        <a:ea typeface="Times New Roman"/>
                        <a:cs typeface="Times New Roman"/>
                      </a:endParaRPr>
                    </a:p>
                  </a:txBody>
                  <a:tcPr marL="67810" marR="67810" marT="0" marB="0">
                    <a:lnL>
                      <a:noFill/>
                    </a:lnL>
                    <a:lnR>
                      <a:noFill/>
                    </a:lnR>
                    <a:lnT>
                      <a:noFill/>
                    </a:lnT>
                    <a:lnB>
                      <a:noFill/>
                    </a:lnB>
                    <a:solidFill>
                      <a:schemeClr val="bg1">
                        <a:lumMod val="95000"/>
                      </a:schemeClr>
                    </a:solidFill>
                  </a:tcPr>
                </a:tc>
                <a:tc>
                  <a:txBody>
                    <a:bodyPr/>
                    <a:lstStyle/>
                    <a:p>
                      <a:pPr marL="0" marR="0">
                        <a:lnSpc>
                          <a:spcPct val="115000"/>
                        </a:lnSpc>
                        <a:spcBef>
                          <a:spcPts val="0"/>
                        </a:spcBef>
                        <a:spcAft>
                          <a:spcPts val="0"/>
                        </a:spcAft>
                        <a:tabLst>
                          <a:tab pos="1371600" algn="l"/>
                          <a:tab pos="2971800" algn="l"/>
                          <a:tab pos="4857750" algn="l"/>
                        </a:tabLst>
                      </a:pPr>
                      <a:r>
                        <a:rPr lang="en-US" sz="2700">
                          <a:solidFill>
                            <a:srgbClr val="000000"/>
                          </a:solidFill>
                          <a:latin typeface="Times New Roman"/>
                          <a:ea typeface="Times New Roman"/>
                          <a:cs typeface="Times New Roman"/>
                        </a:rPr>
                        <a:t>Height</a:t>
                      </a:r>
                      <a:endParaRPr lang="en-US" sz="2700">
                        <a:solidFill>
                          <a:srgbClr val="000000"/>
                        </a:solidFill>
                        <a:latin typeface="Calibri"/>
                        <a:ea typeface="Times New Roman"/>
                        <a:cs typeface="Times New Roman"/>
                      </a:endParaRPr>
                    </a:p>
                  </a:txBody>
                  <a:tcPr marL="67810" marR="67810" marT="0" marB="0">
                    <a:lnL>
                      <a:noFill/>
                    </a:lnL>
                    <a:lnR>
                      <a:noFill/>
                    </a:lnR>
                    <a:lnT>
                      <a:noFill/>
                    </a:lnT>
                    <a:lnB>
                      <a:noFill/>
                    </a:lnB>
                    <a:solidFill>
                      <a:schemeClr val="bg1">
                        <a:lumMod val="95000"/>
                      </a:schemeClr>
                    </a:solidFill>
                  </a:tcPr>
                </a:tc>
                <a:tc>
                  <a:txBody>
                    <a:bodyPr/>
                    <a:lstStyle/>
                    <a:p>
                      <a:pPr marL="0" marR="0">
                        <a:lnSpc>
                          <a:spcPct val="115000"/>
                        </a:lnSpc>
                        <a:spcBef>
                          <a:spcPts val="0"/>
                        </a:spcBef>
                        <a:spcAft>
                          <a:spcPts val="0"/>
                        </a:spcAft>
                        <a:tabLst>
                          <a:tab pos="1371600" algn="l"/>
                          <a:tab pos="2971800" algn="l"/>
                          <a:tab pos="4857750" algn="l"/>
                        </a:tabLst>
                      </a:pPr>
                      <a:r>
                        <a:rPr lang="en-US" sz="2700">
                          <a:solidFill>
                            <a:srgbClr val="000000"/>
                          </a:solidFill>
                          <a:latin typeface="Times New Roman"/>
                          <a:ea typeface="Times New Roman"/>
                          <a:cs typeface="Times New Roman"/>
                        </a:rPr>
                        <a:t>Grain yield, kg ha</a:t>
                      </a:r>
                      <a:r>
                        <a:rPr lang="en-US" sz="2700" baseline="30000">
                          <a:solidFill>
                            <a:srgbClr val="000000"/>
                          </a:solidFill>
                          <a:latin typeface="Times New Roman"/>
                          <a:ea typeface="Times New Roman"/>
                          <a:cs typeface="Times New Roman"/>
                        </a:rPr>
                        <a:t>-1</a:t>
                      </a:r>
                      <a:endParaRPr lang="en-US" sz="2700">
                        <a:solidFill>
                          <a:srgbClr val="000000"/>
                        </a:solidFill>
                        <a:latin typeface="Calibri"/>
                        <a:ea typeface="Times New Roman"/>
                        <a:cs typeface="Times New Roman"/>
                      </a:endParaRPr>
                    </a:p>
                  </a:txBody>
                  <a:tcPr marL="67810" marR="67810" marT="0" marB="0">
                    <a:lnL>
                      <a:noFill/>
                    </a:lnL>
                    <a:lnR>
                      <a:noFill/>
                    </a:lnR>
                    <a:lnT>
                      <a:noFill/>
                    </a:lnT>
                    <a:lnB>
                      <a:noFill/>
                    </a:lnB>
                    <a:solidFill>
                      <a:schemeClr val="bg1">
                        <a:lumMod val="95000"/>
                      </a:schemeClr>
                    </a:solidFill>
                  </a:tcPr>
                </a:tc>
                <a:tc>
                  <a:txBody>
                    <a:bodyPr/>
                    <a:lstStyle/>
                    <a:p>
                      <a:pPr marL="0" marR="0">
                        <a:lnSpc>
                          <a:spcPct val="115000"/>
                        </a:lnSpc>
                        <a:spcBef>
                          <a:spcPts val="0"/>
                        </a:spcBef>
                        <a:spcAft>
                          <a:spcPts val="0"/>
                        </a:spcAft>
                        <a:tabLst>
                          <a:tab pos="1371600" algn="l"/>
                          <a:tab pos="2971800" algn="l"/>
                          <a:tab pos="4857750" algn="l"/>
                        </a:tabLst>
                      </a:pPr>
                      <a:r>
                        <a:rPr lang="en-US" sz="2700">
                          <a:solidFill>
                            <a:srgbClr val="000000"/>
                          </a:solidFill>
                          <a:latin typeface="Times New Roman"/>
                          <a:ea typeface="Times New Roman"/>
                          <a:cs typeface="Times New Roman"/>
                        </a:rPr>
                        <a:t>0.04**</a:t>
                      </a:r>
                      <a:endParaRPr lang="en-US" sz="2700">
                        <a:solidFill>
                          <a:srgbClr val="000000"/>
                        </a:solidFill>
                        <a:latin typeface="Calibri"/>
                        <a:ea typeface="Times New Roman"/>
                        <a:cs typeface="Times New Roman"/>
                      </a:endParaRPr>
                    </a:p>
                  </a:txBody>
                  <a:tcPr marL="67810" marR="67810" marT="0" marB="0">
                    <a:lnL>
                      <a:noFill/>
                    </a:lnL>
                    <a:lnR>
                      <a:noFill/>
                    </a:lnR>
                    <a:lnT>
                      <a:noFill/>
                    </a:lnT>
                    <a:lnB>
                      <a:noFill/>
                    </a:lnB>
                    <a:solidFill>
                      <a:schemeClr val="bg1">
                        <a:lumMod val="95000"/>
                      </a:schemeClr>
                    </a:solidFill>
                  </a:tcPr>
                </a:tc>
              </a:tr>
              <a:tr h="479044">
                <a:tc>
                  <a:txBody>
                    <a:bodyPr/>
                    <a:lstStyle/>
                    <a:p>
                      <a:pPr marL="0" marR="0">
                        <a:lnSpc>
                          <a:spcPct val="115000"/>
                        </a:lnSpc>
                        <a:spcBef>
                          <a:spcPts val="0"/>
                        </a:spcBef>
                        <a:spcAft>
                          <a:spcPts val="0"/>
                        </a:spcAft>
                        <a:tabLst>
                          <a:tab pos="1371600" algn="l"/>
                          <a:tab pos="2971800" algn="l"/>
                          <a:tab pos="4857750" algn="l"/>
                        </a:tabLst>
                      </a:pPr>
                      <a:endParaRPr lang="en-US" sz="2700">
                        <a:solidFill>
                          <a:srgbClr val="000000"/>
                        </a:solidFill>
                        <a:latin typeface="Times New Roman"/>
                        <a:ea typeface="Times New Roman"/>
                        <a:cs typeface="Times New Roman"/>
                      </a:endParaRPr>
                    </a:p>
                  </a:txBody>
                  <a:tcPr marL="67810" marR="67810" marT="0" marB="0">
                    <a:lnL>
                      <a:noFill/>
                    </a:lnL>
                    <a:lnR>
                      <a:noFill/>
                    </a:lnR>
                    <a:lnT>
                      <a:noFill/>
                    </a:lnT>
                    <a:lnB>
                      <a:noFill/>
                    </a:lnB>
                    <a:solidFill>
                      <a:schemeClr val="bg1">
                        <a:lumMod val="95000"/>
                      </a:schemeClr>
                    </a:solidFill>
                  </a:tcPr>
                </a:tc>
                <a:tc>
                  <a:txBody>
                    <a:bodyPr/>
                    <a:lstStyle/>
                    <a:p>
                      <a:pPr marL="0" marR="0">
                        <a:lnSpc>
                          <a:spcPct val="115000"/>
                        </a:lnSpc>
                        <a:spcBef>
                          <a:spcPts val="0"/>
                        </a:spcBef>
                        <a:spcAft>
                          <a:spcPts val="0"/>
                        </a:spcAft>
                        <a:tabLst>
                          <a:tab pos="1371600" algn="l"/>
                          <a:tab pos="2971800" algn="l"/>
                          <a:tab pos="4857750" algn="l"/>
                        </a:tabLst>
                      </a:pPr>
                      <a:r>
                        <a:rPr lang="en-US" sz="2700" dirty="0">
                          <a:solidFill>
                            <a:srgbClr val="000000"/>
                          </a:solidFill>
                          <a:latin typeface="Times New Roman"/>
                          <a:ea typeface="Times New Roman"/>
                          <a:cs typeface="Times New Roman"/>
                        </a:rPr>
                        <a:t>Stalk diameter</a:t>
                      </a:r>
                      <a:endParaRPr lang="en-US" sz="2700" dirty="0">
                        <a:solidFill>
                          <a:srgbClr val="000000"/>
                        </a:solidFill>
                        <a:latin typeface="Calibri"/>
                        <a:ea typeface="Times New Roman"/>
                        <a:cs typeface="Times New Roman"/>
                      </a:endParaRPr>
                    </a:p>
                  </a:txBody>
                  <a:tcPr marL="67810" marR="67810" marT="0" marB="0">
                    <a:lnL>
                      <a:noFill/>
                    </a:lnL>
                    <a:lnR>
                      <a:noFill/>
                    </a:lnR>
                    <a:lnT>
                      <a:noFill/>
                    </a:lnT>
                    <a:lnB>
                      <a:noFill/>
                    </a:lnB>
                    <a:solidFill>
                      <a:schemeClr val="bg1">
                        <a:lumMod val="95000"/>
                      </a:schemeClr>
                    </a:solidFill>
                  </a:tcPr>
                </a:tc>
                <a:tc>
                  <a:txBody>
                    <a:bodyPr/>
                    <a:lstStyle/>
                    <a:p>
                      <a:pPr marL="0" marR="0">
                        <a:lnSpc>
                          <a:spcPct val="115000"/>
                        </a:lnSpc>
                        <a:spcBef>
                          <a:spcPts val="0"/>
                        </a:spcBef>
                        <a:spcAft>
                          <a:spcPts val="0"/>
                        </a:spcAft>
                        <a:tabLst>
                          <a:tab pos="1371600" algn="l"/>
                          <a:tab pos="2971800" algn="l"/>
                          <a:tab pos="4857750" algn="l"/>
                        </a:tabLst>
                      </a:pPr>
                      <a:endParaRPr lang="en-US" sz="2700">
                        <a:solidFill>
                          <a:srgbClr val="000000"/>
                        </a:solidFill>
                        <a:latin typeface="Times New Roman"/>
                        <a:ea typeface="Times New Roman"/>
                        <a:cs typeface="Times New Roman"/>
                      </a:endParaRPr>
                    </a:p>
                  </a:txBody>
                  <a:tcPr marL="67810" marR="67810" marT="0" marB="0">
                    <a:lnL>
                      <a:noFill/>
                    </a:lnL>
                    <a:lnR>
                      <a:noFill/>
                    </a:lnR>
                    <a:lnT>
                      <a:noFill/>
                    </a:lnT>
                    <a:lnB>
                      <a:noFill/>
                    </a:lnB>
                    <a:solidFill>
                      <a:schemeClr val="bg1">
                        <a:lumMod val="95000"/>
                      </a:schemeClr>
                    </a:solidFill>
                  </a:tcPr>
                </a:tc>
                <a:tc>
                  <a:txBody>
                    <a:bodyPr/>
                    <a:lstStyle/>
                    <a:p>
                      <a:pPr marL="0" marR="0">
                        <a:lnSpc>
                          <a:spcPct val="115000"/>
                        </a:lnSpc>
                        <a:spcBef>
                          <a:spcPts val="0"/>
                        </a:spcBef>
                        <a:spcAft>
                          <a:spcPts val="0"/>
                        </a:spcAft>
                        <a:tabLst>
                          <a:tab pos="1371600" algn="l"/>
                          <a:tab pos="2971800" algn="l"/>
                          <a:tab pos="4857750" algn="l"/>
                        </a:tabLst>
                      </a:pPr>
                      <a:r>
                        <a:rPr lang="en-US" sz="2700">
                          <a:solidFill>
                            <a:srgbClr val="000000"/>
                          </a:solidFill>
                          <a:latin typeface="Times New Roman"/>
                          <a:ea typeface="Times New Roman"/>
                          <a:cs typeface="Times New Roman"/>
                        </a:rPr>
                        <a:t>0.13**</a:t>
                      </a:r>
                      <a:endParaRPr lang="en-US" sz="2700">
                        <a:solidFill>
                          <a:srgbClr val="000000"/>
                        </a:solidFill>
                        <a:latin typeface="Calibri"/>
                        <a:ea typeface="Times New Roman"/>
                        <a:cs typeface="Times New Roman"/>
                      </a:endParaRPr>
                    </a:p>
                  </a:txBody>
                  <a:tcPr marL="67810" marR="67810" marT="0" marB="0">
                    <a:lnL>
                      <a:noFill/>
                    </a:lnL>
                    <a:lnR>
                      <a:noFill/>
                    </a:lnR>
                    <a:lnT>
                      <a:noFill/>
                    </a:lnT>
                    <a:lnB>
                      <a:noFill/>
                    </a:lnB>
                    <a:solidFill>
                      <a:schemeClr val="bg1">
                        <a:lumMod val="95000"/>
                      </a:schemeClr>
                    </a:solidFill>
                  </a:tcPr>
                </a:tc>
              </a:tr>
              <a:tr h="479044">
                <a:tc>
                  <a:txBody>
                    <a:bodyPr/>
                    <a:lstStyle/>
                    <a:p>
                      <a:pPr marL="0" marR="0">
                        <a:lnSpc>
                          <a:spcPct val="115000"/>
                        </a:lnSpc>
                        <a:spcBef>
                          <a:spcPts val="0"/>
                        </a:spcBef>
                        <a:spcAft>
                          <a:spcPts val="0"/>
                        </a:spcAft>
                        <a:tabLst>
                          <a:tab pos="1371600" algn="l"/>
                          <a:tab pos="2971800" algn="l"/>
                          <a:tab pos="4857750" algn="l"/>
                        </a:tabLst>
                      </a:pPr>
                      <a:endParaRPr lang="en-US" sz="2700">
                        <a:solidFill>
                          <a:srgbClr val="000000"/>
                        </a:solidFill>
                        <a:latin typeface="Times New Roman"/>
                        <a:ea typeface="Times New Roman"/>
                        <a:cs typeface="Times New Roman"/>
                      </a:endParaRPr>
                    </a:p>
                  </a:txBody>
                  <a:tcPr marL="67810" marR="67810" marT="0" marB="0">
                    <a:lnL>
                      <a:noFill/>
                    </a:lnL>
                    <a:lnR>
                      <a:noFill/>
                    </a:lnR>
                    <a:lnT>
                      <a:noFill/>
                    </a:lnT>
                    <a:lnB>
                      <a:noFill/>
                    </a:lnB>
                    <a:solidFill>
                      <a:schemeClr val="bg1">
                        <a:lumMod val="95000"/>
                      </a:schemeClr>
                    </a:solidFill>
                  </a:tcPr>
                </a:tc>
                <a:tc>
                  <a:txBody>
                    <a:bodyPr/>
                    <a:lstStyle/>
                    <a:p>
                      <a:pPr marL="0" marR="0">
                        <a:lnSpc>
                          <a:spcPct val="115000"/>
                        </a:lnSpc>
                        <a:spcBef>
                          <a:spcPts val="0"/>
                        </a:spcBef>
                        <a:spcAft>
                          <a:spcPts val="0"/>
                        </a:spcAft>
                        <a:tabLst>
                          <a:tab pos="1371600" algn="l"/>
                          <a:tab pos="2971800" algn="l"/>
                          <a:tab pos="4857750" algn="l"/>
                        </a:tabLst>
                      </a:pPr>
                      <a:r>
                        <a:rPr lang="en-US" sz="2700">
                          <a:solidFill>
                            <a:srgbClr val="000000"/>
                          </a:solidFill>
                          <a:latin typeface="Times New Roman"/>
                          <a:ea typeface="Times New Roman"/>
                          <a:cs typeface="Times New Roman"/>
                        </a:rPr>
                        <a:t>Stalk diameter*height</a:t>
                      </a:r>
                      <a:endParaRPr lang="en-US" sz="2700">
                        <a:solidFill>
                          <a:srgbClr val="000000"/>
                        </a:solidFill>
                        <a:latin typeface="Calibri"/>
                        <a:ea typeface="Times New Roman"/>
                        <a:cs typeface="Times New Roman"/>
                      </a:endParaRPr>
                    </a:p>
                  </a:txBody>
                  <a:tcPr marL="67810" marR="67810" marT="0" marB="0">
                    <a:lnL>
                      <a:noFill/>
                    </a:lnL>
                    <a:lnR>
                      <a:noFill/>
                    </a:lnR>
                    <a:lnT>
                      <a:noFill/>
                    </a:lnT>
                    <a:lnB>
                      <a:noFill/>
                    </a:lnB>
                    <a:solidFill>
                      <a:schemeClr val="bg1">
                        <a:lumMod val="95000"/>
                      </a:schemeClr>
                    </a:solidFill>
                  </a:tcPr>
                </a:tc>
                <a:tc>
                  <a:txBody>
                    <a:bodyPr/>
                    <a:lstStyle/>
                    <a:p>
                      <a:pPr marL="0" marR="0">
                        <a:lnSpc>
                          <a:spcPct val="115000"/>
                        </a:lnSpc>
                        <a:spcBef>
                          <a:spcPts val="0"/>
                        </a:spcBef>
                        <a:spcAft>
                          <a:spcPts val="0"/>
                        </a:spcAft>
                        <a:tabLst>
                          <a:tab pos="1371600" algn="l"/>
                          <a:tab pos="2971800" algn="l"/>
                          <a:tab pos="4857750" algn="l"/>
                        </a:tabLst>
                      </a:pPr>
                      <a:endParaRPr lang="en-US" sz="2700">
                        <a:solidFill>
                          <a:srgbClr val="000000"/>
                        </a:solidFill>
                        <a:latin typeface="Times New Roman"/>
                        <a:ea typeface="Times New Roman"/>
                        <a:cs typeface="Times New Roman"/>
                      </a:endParaRPr>
                    </a:p>
                  </a:txBody>
                  <a:tcPr marL="67810" marR="67810" marT="0" marB="0">
                    <a:lnL>
                      <a:noFill/>
                    </a:lnL>
                    <a:lnR>
                      <a:noFill/>
                    </a:lnR>
                    <a:lnT>
                      <a:noFill/>
                    </a:lnT>
                    <a:lnB>
                      <a:noFill/>
                    </a:lnB>
                    <a:solidFill>
                      <a:schemeClr val="bg1">
                        <a:lumMod val="95000"/>
                      </a:schemeClr>
                    </a:solidFill>
                  </a:tcPr>
                </a:tc>
                <a:tc>
                  <a:txBody>
                    <a:bodyPr/>
                    <a:lstStyle/>
                    <a:p>
                      <a:pPr marL="0" marR="0">
                        <a:lnSpc>
                          <a:spcPct val="115000"/>
                        </a:lnSpc>
                        <a:spcBef>
                          <a:spcPts val="0"/>
                        </a:spcBef>
                        <a:spcAft>
                          <a:spcPts val="0"/>
                        </a:spcAft>
                        <a:tabLst>
                          <a:tab pos="1371600" algn="l"/>
                          <a:tab pos="2971800" algn="l"/>
                          <a:tab pos="4857750" algn="l"/>
                        </a:tabLst>
                      </a:pPr>
                      <a:r>
                        <a:rPr lang="en-US" sz="2700">
                          <a:solidFill>
                            <a:srgbClr val="000000"/>
                          </a:solidFill>
                          <a:latin typeface="Times New Roman"/>
                          <a:ea typeface="Times New Roman"/>
                          <a:cs typeface="Times New Roman"/>
                        </a:rPr>
                        <a:t>0.11**</a:t>
                      </a:r>
                      <a:endParaRPr lang="en-US" sz="2700">
                        <a:solidFill>
                          <a:srgbClr val="000000"/>
                        </a:solidFill>
                        <a:latin typeface="Calibri"/>
                        <a:ea typeface="Times New Roman"/>
                        <a:cs typeface="Times New Roman"/>
                      </a:endParaRPr>
                    </a:p>
                  </a:txBody>
                  <a:tcPr marL="67810" marR="67810" marT="0" marB="0">
                    <a:lnL>
                      <a:noFill/>
                    </a:lnL>
                    <a:lnR>
                      <a:noFill/>
                    </a:lnR>
                    <a:lnT>
                      <a:noFill/>
                    </a:lnT>
                    <a:lnB>
                      <a:noFill/>
                    </a:lnB>
                    <a:solidFill>
                      <a:schemeClr val="bg1">
                        <a:lumMod val="95000"/>
                      </a:schemeClr>
                    </a:solidFill>
                  </a:tcPr>
                </a:tc>
              </a:tr>
              <a:tr h="479044">
                <a:tc>
                  <a:txBody>
                    <a:bodyPr/>
                    <a:lstStyle/>
                    <a:p>
                      <a:pPr marL="0" marR="0">
                        <a:lnSpc>
                          <a:spcPct val="115000"/>
                        </a:lnSpc>
                        <a:spcBef>
                          <a:spcPts val="0"/>
                        </a:spcBef>
                        <a:spcAft>
                          <a:spcPts val="0"/>
                        </a:spcAft>
                        <a:tabLst>
                          <a:tab pos="1371600" algn="l"/>
                          <a:tab pos="2971800" algn="l"/>
                          <a:tab pos="4857750" algn="l"/>
                        </a:tabLst>
                      </a:pPr>
                      <a:endParaRPr lang="en-US" sz="2700">
                        <a:solidFill>
                          <a:srgbClr val="000000"/>
                        </a:solidFill>
                        <a:latin typeface="Calibri"/>
                        <a:ea typeface="Times New Roman"/>
                        <a:cs typeface="Times New Roman"/>
                      </a:endParaRPr>
                    </a:p>
                  </a:txBody>
                  <a:tcPr marL="67810" marR="67810" marT="0" marB="0">
                    <a:lnL>
                      <a:noFill/>
                    </a:lnL>
                    <a:lnR>
                      <a:noFill/>
                    </a:lnR>
                    <a:lnT>
                      <a:noFill/>
                    </a:lnT>
                    <a:lnB>
                      <a:noFill/>
                    </a:lnB>
                    <a:solidFill>
                      <a:schemeClr val="bg1">
                        <a:lumMod val="95000"/>
                      </a:schemeClr>
                    </a:solidFill>
                  </a:tcPr>
                </a:tc>
                <a:tc>
                  <a:txBody>
                    <a:bodyPr/>
                    <a:lstStyle/>
                    <a:p>
                      <a:pPr marL="0" marR="0">
                        <a:lnSpc>
                          <a:spcPct val="115000"/>
                        </a:lnSpc>
                        <a:spcBef>
                          <a:spcPts val="0"/>
                        </a:spcBef>
                        <a:spcAft>
                          <a:spcPts val="0"/>
                        </a:spcAft>
                        <a:tabLst>
                          <a:tab pos="1371600" algn="l"/>
                          <a:tab pos="2971800" algn="l"/>
                          <a:tab pos="4857750" algn="l"/>
                        </a:tabLst>
                      </a:pPr>
                      <a:r>
                        <a:rPr lang="en-US" sz="2700">
                          <a:solidFill>
                            <a:srgbClr val="000000"/>
                          </a:solidFill>
                          <a:latin typeface="Times New Roman"/>
                          <a:ea typeface="Times New Roman"/>
                          <a:cs typeface="Times New Roman"/>
                        </a:rPr>
                        <a:t>NDVI</a:t>
                      </a:r>
                      <a:endParaRPr lang="en-US" sz="2700">
                        <a:solidFill>
                          <a:srgbClr val="000000"/>
                        </a:solidFill>
                        <a:latin typeface="Calibri"/>
                        <a:ea typeface="Times New Roman"/>
                        <a:cs typeface="Times New Roman"/>
                      </a:endParaRPr>
                    </a:p>
                  </a:txBody>
                  <a:tcPr marL="67810" marR="67810" marT="0" marB="0">
                    <a:lnL>
                      <a:noFill/>
                    </a:lnL>
                    <a:lnR>
                      <a:noFill/>
                    </a:lnR>
                    <a:lnT>
                      <a:noFill/>
                    </a:lnT>
                    <a:lnB>
                      <a:noFill/>
                    </a:lnB>
                    <a:solidFill>
                      <a:schemeClr val="bg1">
                        <a:lumMod val="95000"/>
                      </a:schemeClr>
                    </a:solidFill>
                  </a:tcPr>
                </a:tc>
                <a:tc>
                  <a:txBody>
                    <a:bodyPr/>
                    <a:lstStyle/>
                    <a:p>
                      <a:pPr marL="0" marR="0">
                        <a:lnSpc>
                          <a:spcPct val="115000"/>
                        </a:lnSpc>
                        <a:spcBef>
                          <a:spcPts val="0"/>
                        </a:spcBef>
                        <a:spcAft>
                          <a:spcPts val="0"/>
                        </a:spcAft>
                        <a:tabLst>
                          <a:tab pos="1371600" algn="l"/>
                          <a:tab pos="2971800" algn="l"/>
                          <a:tab pos="4857750" algn="l"/>
                        </a:tabLst>
                      </a:pPr>
                      <a:endParaRPr lang="en-US" sz="2700">
                        <a:solidFill>
                          <a:srgbClr val="000000"/>
                        </a:solidFill>
                        <a:latin typeface="Times New Roman"/>
                        <a:ea typeface="Times New Roman"/>
                        <a:cs typeface="Times New Roman"/>
                      </a:endParaRPr>
                    </a:p>
                  </a:txBody>
                  <a:tcPr marL="67810" marR="67810" marT="0" marB="0">
                    <a:lnL>
                      <a:noFill/>
                    </a:lnL>
                    <a:lnR>
                      <a:noFill/>
                    </a:lnR>
                    <a:lnT>
                      <a:noFill/>
                    </a:lnT>
                    <a:lnB>
                      <a:noFill/>
                    </a:lnB>
                    <a:solidFill>
                      <a:schemeClr val="bg1">
                        <a:lumMod val="95000"/>
                      </a:schemeClr>
                    </a:solidFill>
                  </a:tcPr>
                </a:tc>
                <a:tc>
                  <a:txBody>
                    <a:bodyPr/>
                    <a:lstStyle/>
                    <a:p>
                      <a:pPr marL="0" marR="0">
                        <a:lnSpc>
                          <a:spcPct val="115000"/>
                        </a:lnSpc>
                        <a:spcBef>
                          <a:spcPts val="0"/>
                        </a:spcBef>
                        <a:spcAft>
                          <a:spcPts val="0"/>
                        </a:spcAft>
                        <a:tabLst>
                          <a:tab pos="1371600" algn="l"/>
                          <a:tab pos="2971800" algn="l"/>
                          <a:tab pos="4857750" algn="l"/>
                        </a:tabLst>
                      </a:pPr>
                      <a:r>
                        <a:rPr lang="en-US" sz="2700">
                          <a:solidFill>
                            <a:srgbClr val="000000"/>
                          </a:solidFill>
                          <a:latin typeface="Times New Roman"/>
                          <a:ea typeface="Times New Roman"/>
                          <a:cs typeface="Times New Roman"/>
                        </a:rPr>
                        <a:t>0.01*</a:t>
                      </a:r>
                      <a:endParaRPr lang="en-US" sz="2700">
                        <a:solidFill>
                          <a:srgbClr val="000000"/>
                        </a:solidFill>
                        <a:latin typeface="Calibri"/>
                        <a:ea typeface="Times New Roman"/>
                        <a:cs typeface="Times New Roman"/>
                      </a:endParaRPr>
                    </a:p>
                  </a:txBody>
                  <a:tcPr marL="67810" marR="67810" marT="0" marB="0">
                    <a:lnL>
                      <a:noFill/>
                    </a:lnL>
                    <a:lnR>
                      <a:noFill/>
                    </a:lnR>
                    <a:lnT>
                      <a:noFill/>
                    </a:lnT>
                    <a:lnB>
                      <a:noFill/>
                    </a:lnB>
                    <a:solidFill>
                      <a:schemeClr val="bg1">
                        <a:lumMod val="95000"/>
                      </a:schemeClr>
                    </a:solidFill>
                  </a:tcPr>
                </a:tc>
              </a:tr>
              <a:tr h="479044">
                <a:tc>
                  <a:txBody>
                    <a:bodyPr/>
                    <a:lstStyle/>
                    <a:p>
                      <a:pPr marL="0" marR="0">
                        <a:lnSpc>
                          <a:spcPct val="115000"/>
                        </a:lnSpc>
                        <a:spcBef>
                          <a:spcPts val="0"/>
                        </a:spcBef>
                        <a:spcAft>
                          <a:spcPts val="0"/>
                        </a:spcAft>
                        <a:tabLst>
                          <a:tab pos="1371600" algn="l"/>
                          <a:tab pos="2971800" algn="l"/>
                          <a:tab pos="4857750" algn="l"/>
                        </a:tabLst>
                      </a:pPr>
                      <a:endParaRPr lang="en-US" sz="2700">
                        <a:solidFill>
                          <a:srgbClr val="000000"/>
                        </a:solidFill>
                        <a:latin typeface="Calibri"/>
                        <a:ea typeface="Times New Roman"/>
                        <a:cs typeface="Times New Roman"/>
                      </a:endParaRPr>
                    </a:p>
                  </a:txBody>
                  <a:tcPr marL="67810" marR="67810" marT="0" marB="0">
                    <a:lnL>
                      <a:noFill/>
                    </a:lnL>
                    <a:lnR>
                      <a:noFill/>
                    </a:lnR>
                    <a:lnT>
                      <a:noFill/>
                    </a:lnT>
                    <a:lnB>
                      <a:noFill/>
                    </a:lnB>
                    <a:solidFill>
                      <a:schemeClr val="bg1">
                        <a:lumMod val="95000"/>
                      </a:schemeClr>
                    </a:solidFill>
                  </a:tcPr>
                </a:tc>
                <a:tc>
                  <a:txBody>
                    <a:bodyPr/>
                    <a:lstStyle/>
                    <a:p>
                      <a:pPr marL="0" marR="0">
                        <a:lnSpc>
                          <a:spcPct val="115000"/>
                        </a:lnSpc>
                        <a:spcBef>
                          <a:spcPts val="0"/>
                        </a:spcBef>
                        <a:spcAft>
                          <a:spcPts val="0"/>
                        </a:spcAft>
                        <a:tabLst>
                          <a:tab pos="1371600" algn="l"/>
                          <a:tab pos="2971800" algn="l"/>
                          <a:tab pos="4857750" algn="l"/>
                        </a:tabLst>
                      </a:pPr>
                      <a:r>
                        <a:rPr lang="en-US" sz="2700">
                          <a:solidFill>
                            <a:srgbClr val="000000"/>
                          </a:solidFill>
                          <a:latin typeface="Times New Roman"/>
                          <a:ea typeface="Times New Roman"/>
                          <a:cs typeface="Times New Roman"/>
                        </a:rPr>
                        <a:t>NDVI*height</a:t>
                      </a:r>
                      <a:endParaRPr lang="en-US" sz="2700">
                        <a:solidFill>
                          <a:srgbClr val="000000"/>
                        </a:solidFill>
                        <a:latin typeface="Calibri"/>
                        <a:ea typeface="Times New Roman"/>
                        <a:cs typeface="Times New Roman"/>
                      </a:endParaRPr>
                    </a:p>
                  </a:txBody>
                  <a:tcPr marL="67810" marR="67810" marT="0" marB="0">
                    <a:lnL>
                      <a:noFill/>
                    </a:lnL>
                    <a:lnR>
                      <a:noFill/>
                    </a:lnR>
                    <a:lnT>
                      <a:noFill/>
                    </a:lnT>
                    <a:lnB>
                      <a:noFill/>
                    </a:lnB>
                    <a:solidFill>
                      <a:schemeClr val="bg1">
                        <a:lumMod val="95000"/>
                      </a:schemeClr>
                    </a:solidFill>
                  </a:tcPr>
                </a:tc>
                <a:tc>
                  <a:txBody>
                    <a:bodyPr/>
                    <a:lstStyle/>
                    <a:p>
                      <a:pPr marL="0" marR="0">
                        <a:lnSpc>
                          <a:spcPct val="115000"/>
                        </a:lnSpc>
                        <a:spcBef>
                          <a:spcPts val="0"/>
                        </a:spcBef>
                        <a:spcAft>
                          <a:spcPts val="0"/>
                        </a:spcAft>
                        <a:tabLst>
                          <a:tab pos="1371600" algn="l"/>
                          <a:tab pos="2971800" algn="l"/>
                          <a:tab pos="4857750" algn="l"/>
                        </a:tabLst>
                      </a:pPr>
                      <a:endParaRPr lang="en-US" sz="2700">
                        <a:solidFill>
                          <a:srgbClr val="000000"/>
                        </a:solidFill>
                        <a:latin typeface="Times New Roman"/>
                        <a:ea typeface="Times New Roman"/>
                        <a:cs typeface="Times New Roman"/>
                      </a:endParaRPr>
                    </a:p>
                  </a:txBody>
                  <a:tcPr marL="67810" marR="67810" marT="0" marB="0">
                    <a:lnL>
                      <a:noFill/>
                    </a:lnL>
                    <a:lnR>
                      <a:noFill/>
                    </a:lnR>
                    <a:lnT>
                      <a:noFill/>
                    </a:lnT>
                    <a:lnB>
                      <a:noFill/>
                    </a:lnB>
                    <a:solidFill>
                      <a:schemeClr val="bg1">
                        <a:lumMod val="95000"/>
                      </a:schemeClr>
                    </a:solidFill>
                  </a:tcPr>
                </a:tc>
                <a:tc>
                  <a:txBody>
                    <a:bodyPr/>
                    <a:lstStyle/>
                    <a:p>
                      <a:pPr marL="0" marR="0">
                        <a:lnSpc>
                          <a:spcPct val="115000"/>
                        </a:lnSpc>
                        <a:spcBef>
                          <a:spcPts val="0"/>
                        </a:spcBef>
                        <a:spcAft>
                          <a:spcPts val="0"/>
                        </a:spcAft>
                        <a:tabLst>
                          <a:tab pos="1371600" algn="l"/>
                          <a:tab pos="2971800" algn="l"/>
                          <a:tab pos="4857750" algn="l"/>
                        </a:tabLst>
                      </a:pPr>
                      <a:r>
                        <a:rPr lang="en-US" sz="2700">
                          <a:solidFill>
                            <a:srgbClr val="000000"/>
                          </a:solidFill>
                          <a:latin typeface="Times New Roman"/>
                          <a:ea typeface="Times New Roman"/>
                          <a:cs typeface="Times New Roman"/>
                        </a:rPr>
                        <a:t>0.04**</a:t>
                      </a:r>
                      <a:endParaRPr lang="en-US" sz="2700">
                        <a:solidFill>
                          <a:srgbClr val="000000"/>
                        </a:solidFill>
                        <a:latin typeface="Calibri"/>
                        <a:ea typeface="Times New Roman"/>
                        <a:cs typeface="Times New Roman"/>
                      </a:endParaRPr>
                    </a:p>
                  </a:txBody>
                  <a:tcPr marL="67810" marR="67810" marT="0" marB="0">
                    <a:lnL>
                      <a:noFill/>
                    </a:lnL>
                    <a:lnR>
                      <a:noFill/>
                    </a:lnR>
                    <a:lnT>
                      <a:noFill/>
                    </a:lnT>
                    <a:lnB>
                      <a:noFill/>
                    </a:lnB>
                    <a:solidFill>
                      <a:schemeClr val="bg1">
                        <a:lumMod val="95000"/>
                      </a:schemeClr>
                    </a:solidFill>
                  </a:tcPr>
                </a:tc>
              </a:tr>
              <a:tr h="479044">
                <a:tc>
                  <a:txBody>
                    <a:bodyPr/>
                    <a:lstStyle/>
                    <a:p>
                      <a:pPr marL="0" marR="0">
                        <a:lnSpc>
                          <a:spcPct val="115000"/>
                        </a:lnSpc>
                        <a:spcBef>
                          <a:spcPts val="0"/>
                        </a:spcBef>
                        <a:spcAft>
                          <a:spcPts val="0"/>
                        </a:spcAft>
                        <a:tabLst>
                          <a:tab pos="1371600" algn="l"/>
                          <a:tab pos="2971800" algn="l"/>
                          <a:tab pos="4857750" algn="l"/>
                        </a:tabLst>
                      </a:pPr>
                      <a:r>
                        <a:rPr lang="en-US" sz="2700">
                          <a:solidFill>
                            <a:srgbClr val="000000"/>
                          </a:solidFill>
                          <a:latin typeface="Times New Roman"/>
                          <a:ea typeface="Times New Roman"/>
                          <a:cs typeface="Times New Roman"/>
                        </a:rPr>
                        <a:t>VT</a:t>
                      </a:r>
                      <a:endParaRPr lang="en-US" sz="2700">
                        <a:solidFill>
                          <a:srgbClr val="000000"/>
                        </a:solidFill>
                        <a:latin typeface="Calibri"/>
                        <a:ea typeface="Times New Roman"/>
                        <a:cs typeface="Times New Roman"/>
                      </a:endParaRPr>
                    </a:p>
                  </a:txBody>
                  <a:tcPr marL="67810" marR="67810" marT="0" marB="0">
                    <a:lnL>
                      <a:noFill/>
                    </a:lnL>
                    <a:lnR>
                      <a:noFill/>
                    </a:lnR>
                    <a:lnT>
                      <a:noFill/>
                    </a:lnT>
                    <a:lnB>
                      <a:noFill/>
                    </a:lnB>
                    <a:solidFill>
                      <a:schemeClr val="bg1">
                        <a:lumMod val="95000"/>
                      </a:schemeClr>
                    </a:solidFill>
                  </a:tcPr>
                </a:tc>
                <a:tc>
                  <a:txBody>
                    <a:bodyPr/>
                    <a:lstStyle/>
                    <a:p>
                      <a:pPr marL="0" marR="0">
                        <a:lnSpc>
                          <a:spcPct val="115000"/>
                        </a:lnSpc>
                        <a:spcBef>
                          <a:spcPts val="0"/>
                        </a:spcBef>
                        <a:spcAft>
                          <a:spcPts val="0"/>
                        </a:spcAft>
                        <a:tabLst>
                          <a:tab pos="1371600" algn="l"/>
                          <a:tab pos="2971800" algn="l"/>
                          <a:tab pos="4857750" algn="l"/>
                        </a:tabLst>
                      </a:pPr>
                      <a:r>
                        <a:rPr lang="en-US" sz="2700">
                          <a:solidFill>
                            <a:srgbClr val="000000"/>
                          </a:solidFill>
                          <a:latin typeface="Times New Roman"/>
                          <a:ea typeface="Times New Roman"/>
                          <a:cs typeface="Times New Roman"/>
                        </a:rPr>
                        <a:t>Height</a:t>
                      </a:r>
                      <a:endParaRPr lang="en-US" sz="2700">
                        <a:solidFill>
                          <a:srgbClr val="000000"/>
                        </a:solidFill>
                        <a:latin typeface="Calibri"/>
                        <a:ea typeface="Times New Roman"/>
                        <a:cs typeface="Times New Roman"/>
                      </a:endParaRPr>
                    </a:p>
                  </a:txBody>
                  <a:tcPr marL="67810" marR="67810" marT="0" marB="0">
                    <a:lnL>
                      <a:noFill/>
                    </a:lnL>
                    <a:lnR>
                      <a:noFill/>
                    </a:lnR>
                    <a:lnT>
                      <a:noFill/>
                    </a:lnT>
                    <a:lnB>
                      <a:noFill/>
                    </a:lnB>
                    <a:solidFill>
                      <a:schemeClr val="bg1">
                        <a:lumMod val="95000"/>
                      </a:schemeClr>
                    </a:solidFill>
                  </a:tcPr>
                </a:tc>
                <a:tc>
                  <a:txBody>
                    <a:bodyPr/>
                    <a:lstStyle/>
                    <a:p>
                      <a:pPr marL="0" marR="0">
                        <a:lnSpc>
                          <a:spcPct val="115000"/>
                        </a:lnSpc>
                        <a:spcBef>
                          <a:spcPts val="0"/>
                        </a:spcBef>
                        <a:spcAft>
                          <a:spcPts val="0"/>
                        </a:spcAft>
                        <a:tabLst>
                          <a:tab pos="1371600" algn="l"/>
                          <a:tab pos="2971800" algn="l"/>
                          <a:tab pos="4857750" algn="l"/>
                        </a:tabLst>
                      </a:pPr>
                      <a:r>
                        <a:rPr lang="en-US" sz="2700">
                          <a:solidFill>
                            <a:srgbClr val="000000"/>
                          </a:solidFill>
                          <a:latin typeface="Times New Roman"/>
                          <a:ea typeface="Times New Roman"/>
                          <a:cs typeface="Times New Roman"/>
                        </a:rPr>
                        <a:t>Grain yield, kg ha</a:t>
                      </a:r>
                      <a:r>
                        <a:rPr lang="en-US" sz="2700" baseline="30000">
                          <a:solidFill>
                            <a:srgbClr val="000000"/>
                          </a:solidFill>
                          <a:latin typeface="Times New Roman"/>
                          <a:ea typeface="Times New Roman"/>
                          <a:cs typeface="Times New Roman"/>
                        </a:rPr>
                        <a:t>-1</a:t>
                      </a:r>
                      <a:endParaRPr lang="en-US" sz="2700">
                        <a:solidFill>
                          <a:srgbClr val="000000"/>
                        </a:solidFill>
                        <a:latin typeface="Calibri"/>
                        <a:ea typeface="Times New Roman"/>
                        <a:cs typeface="Times New Roman"/>
                      </a:endParaRPr>
                    </a:p>
                  </a:txBody>
                  <a:tcPr marL="67810" marR="67810" marT="0" marB="0">
                    <a:lnL>
                      <a:noFill/>
                    </a:lnL>
                    <a:lnR>
                      <a:noFill/>
                    </a:lnR>
                    <a:lnT>
                      <a:noFill/>
                    </a:lnT>
                    <a:lnB>
                      <a:noFill/>
                    </a:lnB>
                    <a:solidFill>
                      <a:schemeClr val="bg1">
                        <a:lumMod val="95000"/>
                      </a:schemeClr>
                    </a:solidFill>
                  </a:tcPr>
                </a:tc>
                <a:tc>
                  <a:txBody>
                    <a:bodyPr/>
                    <a:lstStyle/>
                    <a:p>
                      <a:pPr marL="0" marR="0">
                        <a:lnSpc>
                          <a:spcPct val="115000"/>
                        </a:lnSpc>
                        <a:spcBef>
                          <a:spcPts val="0"/>
                        </a:spcBef>
                        <a:spcAft>
                          <a:spcPts val="0"/>
                        </a:spcAft>
                        <a:tabLst>
                          <a:tab pos="1371600" algn="l"/>
                          <a:tab pos="2971800" algn="l"/>
                          <a:tab pos="4857750" algn="l"/>
                        </a:tabLst>
                      </a:pPr>
                      <a:r>
                        <a:rPr lang="en-US" sz="2700">
                          <a:solidFill>
                            <a:srgbClr val="000000"/>
                          </a:solidFill>
                          <a:latin typeface="Times New Roman"/>
                          <a:ea typeface="Times New Roman"/>
                          <a:cs typeface="Times New Roman"/>
                        </a:rPr>
                        <a:t>0.11**</a:t>
                      </a:r>
                      <a:endParaRPr lang="en-US" sz="2700">
                        <a:solidFill>
                          <a:srgbClr val="000000"/>
                        </a:solidFill>
                        <a:latin typeface="Calibri"/>
                        <a:ea typeface="Times New Roman"/>
                        <a:cs typeface="Times New Roman"/>
                      </a:endParaRPr>
                    </a:p>
                  </a:txBody>
                  <a:tcPr marL="67810" marR="67810" marT="0" marB="0">
                    <a:lnL>
                      <a:noFill/>
                    </a:lnL>
                    <a:lnR>
                      <a:noFill/>
                    </a:lnR>
                    <a:lnT>
                      <a:noFill/>
                    </a:lnT>
                    <a:lnB>
                      <a:noFill/>
                    </a:lnB>
                    <a:solidFill>
                      <a:schemeClr val="bg1">
                        <a:lumMod val="95000"/>
                      </a:schemeClr>
                    </a:solidFill>
                  </a:tcPr>
                </a:tc>
              </a:tr>
              <a:tr h="479044">
                <a:tc>
                  <a:txBody>
                    <a:bodyPr/>
                    <a:lstStyle/>
                    <a:p>
                      <a:pPr marL="0" marR="0">
                        <a:lnSpc>
                          <a:spcPct val="115000"/>
                        </a:lnSpc>
                        <a:spcBef>
                          <a:spcPts val="0"/>
                        </a:spcBef>
                        <a:spcAft>
                          <a:spcPts val="0"/>
                        </a:spcAft>
                        <a:tabLst>
                          <a:tab pos="1371600" algn="l"/>
                          <a:tab pos="2971800" algn="l"/>
                          <a:tab pos="4857750" algn="l"/>
                        </a:tabLst>
                      </a:pPr>
                      <a:endParaRPr lang="en-US" sz="2700">
                        <a:solidFill>
                          <a:srgbClr val="000000"/>
                        </a:solidFill>
                        <a:latin typeface="Calibri"/>
                        <a:ea typeface="Times New Roman"/>
                        <a:cs typeface="Times New Roman"/>
                      </a:endParaRPr>
                    </a:p>
                  </a:txBody>
                  <a:tcPr marL="67810" marR="67810" marT="0" marB="0">
                    <a:lnL>
                      <a:noFill/>
                    </a:lnL>
                    <a:lnR>
                      <a:noFill/>
                    </a:lnR>
                    <a:lnT>
                      <a:noFill/>
                    </a:lnT>
                    <a:lnB>
                      <a:noFill/>
                    </a:lnB>
                    <a:solidFill>
                      <a:schemeClr val="bg1">
                        <a:lumMod val="95000"/>
                      </a:schemeClr>
                    </a:solidFill>
                  </a:tcPr>
                </a:tc>
                <a:tc>
                  <a:txBody>
                    <a:bodyPr/>
                    <a:lstStyle/>
                    <a:p>
                      <a:pPr marL="0" marR="0">
                        <a:lnSpc>
                          <a:spcPct val="115000"/>
                        </a:lnSpc>
                        <a:spcBef>
                          <a:spcPts val="0"/>
                        </a:spcBef>
                        <a:spcAft>
                          <a:spcPts val="0"/>
                        </a:spcAft>
                        <a:tabLst>
                          <a:tab pos="1371600" algn="l"/>
                          <a:tab pos="2971800" algn="l"/>
                          <a:tab pos="4857750" algn="l"/>
                        </a:tabLst>
                      </a:pPr>
                      <a:r>
                        <a:rPr lang="en-US" sz="2700">
                          <a:solidFill>
                            <a:srgbClr val="000000"/>
                          </a:solidFill>
                          <a:latin typeface="Times New Roman"/>
                          <a:ea typeface="Times New Roman"/>
                          <a:cs typeface="Times New Roman"/>
                        </a:rPr>
                        <a:t>Stalk diameter</a:t>
                      </a:r>
                      <a:endParaRPr lang="en-US" sz="2700">
                        <a:solidFill>
                          <a:srgbClr val="000000"/>
                        </a:solidFill>
                        <a:latin typeface="Calibri"/>
                        <a:ea typeface="Times New Roman"/>
                        <a:cs typeface="Times New Roman"/>
                      </a:endParaRPr>
                    </a:p>
                  </a:txBody>
                  <a:tcPr marL="67810" marR="67810" marT="0" marB="0">
                    <a:lnL>
                      <a:noFill/>
                    </a:lnL>
                    <a:lnR>
                      <a:noFill/>
                    </a:lnR>
                    <a:lnT>
                      <a:noFill/>
                    </a:lnT>
                    <a:lnB>
                      <a:noFill/>
                    </a:lnB>
                    <a:solidFill>
                      <a:schemeClr val="bg1">
                        <a:lumMod val="95000"/>
                      </a:schemeClr>
                    </a:solidFill>
                  </a:tcPr>
                </a:tc>
                <a:tc>
                  <a:txBody>
                    <a:bodyPr/>
                    <a:lstStyle/>
                    <a:p>
                      <a:pPr marL="0" marR="0">
                        <a:lnSpc>
                          <a:spcPct val="115000"/>
                        </a:lnSpc>
                        <a:spcBef>
                          <a:spcPts val="0"/>
                        </a:spcBef>
                        <a:spcAft>
                          <a:spcPts val="0"/>
                        </a:spcAft>
                        <a:tabLst>
                          <a:tab pos="1371600" algn="l"/>
                          <a:tab pos="2971800" algn="l"/>
                          <a:tab pos="4857750" algn="l"/>
                        </a:tabLst>
                      </a:pPr>
                      <a:endParaRPr lang="en-US" sz="2700">
                        <a:solidFill>
                          <a:srgbClr val="000000"/>
                        </a:solidFill>
                        <a:latin typeface="Times New Roman"/>
                        <a:ea typeface="Times New Roman"/>
                        <a:cs typeface="Times New Roman"/>
                      </a:endParaRPr>
                    </a:p>
                  </a:txBody>
                  <a:tcPr marL="67810" marR="67810" marT="0" marB="0">
                    <a:lnL>
                      <a:noFill/>
                    </a:lnL>
                    <a:lnR>
                      <a:noFill/>
                    </a:lnR>
                    <a:lnT>
                      <a:noFill/>
                    </a:lnT>
                    <a:lnB>
                      <a:noFill/>
                    </a:lnB>
                    <a:solidFill>
                      <a:schemeClr val="bg1">
                        <a:lumMod val="95000"/>
                      </a:schemeClr>
                    </a:solidFill>
                  </a:tcPr>
                </a:tc>
                <a:tc>
                  <a:txBody>
                    <a:bodyPr/>
                    <a:lstStyle/>
                    <a:p>
                      <a:pPr marL="0" marR="0">
                        <a:lnSpc>
                          <a:spcPct val="115000"/>
                        </a:lnSpc>
                        <a:spcBef>
                          <a:spcPts val="0"/>
                        </a:spcBef>
                        <a:spcAft>
                          <a:spcPts val="0"/>
                        </a:spcAft>
                        <a:tabLst>
                          <a:tab pos="1371600" algn="l"/>
                          <a:tab pos="2971800" algn="l"/>
                          <a:tab pos="4857750" algn="l"/>
                        </a:tabLst>
                      </a:pPr>
                      <a:r>
                        <a:rPr lang="en-US" sz="2700">
                          <a:solidFill>
                            <a:srgbClr val="000000"/>
                          </a:solidFill>
                          <a:latin typeface="Times New Roman"/>
                          <a:ea typeface="Times New Roman"/>
                          <a:cs typeface="Times New Roman"/>
                        </a:rPr>
                        <a:t>0.08**</a:t>
                      </a:r>
                      <a:endParaRPr lang="en-US" sz="2700">
                        <a:solidFill>
                          <a:srgbClr val="000000"/>
                        </a:solidFill>
                        <a:latin typeface="Calibri"/>
                        <a:ea typeface="Times New Roman"/>
                        <a:cs typeface="Times New Roman"/>
                      </a:endParaRPr>
                    </a:p>
                  </a:txBody>
                  <a:tcPr marL="67810" marR="67810" marT="0" marB="0">
                    <a:lnL>
                      <a:noFill/>
                    </a:lnL>
                    <a:lnR>
                      <a:noFill/>
                    </a:lnR>
                    <a:lnT>
                      <a:noFill/>
                    </a:lnT>
                    <a:lnB>
                      <a:noFill/>
                    </a:lnB>
                    <a:solidFill>
                      <a:schemeClr val="bg1">
                        <a:lumMod val="95000"/>
                      </a:schemeClr>
                    </a:solidFill>
                  </a:tcPr>
                </a:tc>
              </a:tr>
              <a:tr h="479044">
                <a:tc>
                  <a:txBody>
                    <a:bodyPr/>
                    <a:lstStyle/>
                    <a:p>
                      <a:pPr marL="0" marR="0">
                        <a:lnSpc>
                          <a:spcPct val="115000"/>
                        </a:lnSpc>
                        <a:spcBef>
                          <a:spcPts val="0"/>
                        </a:spcBef>
                        <a:spcAft>
                          <a:spcPts val="0"/>
                        </a:spcAft>
                        <a:tabLst>
                          <a:tab pos="1371600" algn="l"/>
                          <a:tab pos="2971800" algn="l"/>
                          <a:tab pos="4857750" algn="l"/>
                        </a:tabLst>
                      </a:pPr>
                      <a:endParaRPr lang="en-US" sz="2700">
                        <a:solidFill>
                          <a:srgbClr val="000000"/>
                        </a:solidFill>
                        <a:latin typeface="Calibri"/>
                        <a:ea typeface="Times New Roman"/>
                        <a:cs typeface="Times New Roman"/>
                      </a:endParaRPr>
                    </a:p>
                  </a:txBody>
                  <a:tcPr marL="67810" marR="67810" marT="0" marB="0">
                    <a:lnL>
                      <a:noFill/>
                    </a:lnL>
                    <a:lnR>
                      <a:noFill/>
                    </a:lnR>
                    <a:lnT>
                      <a:noFill/>
                    </a:lnT>
                    <a:lnB>
                      <a:noFill/>
                    </a:lnB>
                    <a:solidFill>
                      <a:schemeClr val="bg1">
                        <a:lumMod val="95000"/>
                      </a:schemeClr>
                    </a:solidFill>
                  </a:tcPr>
                </a:tc>
                <a:tc>
                  <a:txBody>
                    <a:bodyPr/>
                    <a:lstStyle/>
                    <a:p>
                      <a:pPr marL="0" marR="0">
                        <a:lnSpc>
                          <a:spcPct val="115000"/>
                        </a:lnSpc>
                        <a:spcBef>
                          <a:spcPts val="0"/>
                        </a:spcBef>
                        <a:spcAft>
                          <a:spcPts val="0"/>
                        </a:spcAft>
                        <a:tabLst>
                          <a:tab pos="1371600" algn="l"/>
                          <a:tab pos="2971800" algn="l"/>
                          <a:tab pos="4857750" algn="l"/>
                        </a:tabLst>
                      </a:pPr>
                      <a:r>
                        <a:rPr lang="en-US" sz="2700">
                          <a:solidFill>
                            <a:srgbClr val="000000"/>
                          </a:solidFill>
                          <a:latin typeface="Times New Roman"/>
                          <a:ea typeface="Times New Roman"/>
                          <a:cs typeface="Times New Roman"/>
                        </a:rPr>
                        <a:t>Stalk diameter*height</a:t>
                      </a:r>
                      <a:endParaRPr lang="en-US" sz="2700">
                        <a:solidFill>
                          <a:srgbClr val="000000"/>
                        </a:solidFill>
                        <a:latin typeface="Calibri"/>
                        <a:ea typeface="Times New Roman"/>
                        <a:cs typeface="Times New Roman"/>
                      </a:endParaRPr>
                    </a:p>
                  </a:txBody>
                  <a:tcPr marL="67810" marR="67810" marT="0" marB="0">
                    <a:lnL>
                      <a:noFill/>
                    </a:lnL>
                    <a:lnR>
                      <a:noFill/>
                    </a:lnR>
                    <a:lnT>
                      <a:noFill/>
                    </a:lnT>
                    <a:lnB>
                      <a:noFill/>
                    </a:lnB>
                    <a:solidFill>
                      <a:schemeClr val="bg1">
                        <a:lumMod val="95000"/>
                      </a:schemeClr>
                    </a:solidFill>
                  </a:tcPr>
                </a:tc>
                <a:tc>
                  <a:txBody>
                    <a:bodyPr/>
                    <a:lstStyle/>
                    <a:p>
                      <a:pPr marL="0" marR="0">
                        <a:lnSpc>
                          <a:spcPct val="115000"/>
                        </a:lnSpc>
                        <a:spcBef>
                          <a:spcPts val="0"/>
                        </a:spcBef>
                        <a:spcAft>
                          <a:spcPts val="0"/>
                        </a:spcAft>
                        <a:tabLst>
                          <a:tab pos="1371600" algn="l"/>
                          <a:tab pos="2971800" algn="l"/>
                          <a:tab pos="4857750" algn="l"/>
                        </a:tabLst>
                      </a:pPr>
                      <a:endParaRPr lang="en-US" sz="2700">
                        <a:solidFill>
                          <a:srgbClr val="000000"/>
                        </a:solidFill>
                        <a:latin typeface="Times New Roman"/>
                        <a:ea typeface="Times New Roman"/>
                        <a:cs typeface="Times New Roman"/>
                      </a:endParaRPr>
                    </a:p>
                  </a:txBody>
                  <a:tcPr marL="67810" marR="67810" marT="0" marB="0">
                    <a:lnL>
                      <a:noFill/>
                    </a:lnL>
                    <a:lnR>
                      <a:noFill/>
                    </a:lnR>
                    <a:lnT>
                      <a:noFill/>
                    </a:lnT>
                    <a:lnB>
                      <a:noFill/>
                    </a:lnB>
                    <a:solidFill>
                      <a:schemeClr val="bg1">
                        <a:lumMod val="95000"/>
                      </a:schemeClr>
                    </a:solidFill>
                  </a:tcPr>
                </a:tc>
                <a:tc>
                  <a:txBody>
                    <a:bodyPr/>
                    <a:lstStyle/>
                    <a:p>
                      <a:pPr marL="0" marR="0">
                        <a:lnSpc>
                          <a:spcPct val="115000"/>
                        </a:lnSpc>
                        <a:spcBef>
                          <a:spcPts val="0"/>
                        </a:spcBef>
                        <a:spcAft>
                          <a:spcPts val="0"/>
                        </a:spcAft>
                        <a:tabLst>
                          <a:tab pos="1371600" algn="l"/>
                          <a:tab pos="2971800" algn="l"/>
                          <a:tab pos="4857750" algn="l"/>
                        </a:tabLst>
                      </a:pPr>
                      <a:r>
                        <a:rPr lang="en-US" sz="2700">
                          <a:solidFill>
                            <a:srgbClr val="000000"/>
                          </a:solidFill>
                          <a:latin typeface="Times New Roman"/>
                          <a:ea typeface="Times New Roman"/>
                          <a:cs typeface="Times New Roman"/>
                        </a:rPr>
                        <a:t>0.14**</a:t>
                      </a:r>
                      <a:endParaRPr lang="en-US" sz="2700">
                        <a:solidFill>
                          <a:srgbClr val="000000"/>
                        </a:solidFill>
                        <a:latin typeface="Calibri"/>
                        <a:ea typeface="Times New Roman"/>
                        <a:cs typeface="Times New Roman"/>
                      </a:endParaRPr>
                    </a:p>
                  </a:txBody>
                  <a:tcPr marL="67810" marR="67810" marT="0" marB="0">
                    <a:lnL>
                      <a:noFill/>
                    </a:lnL>
                    <a:lnR>
                      <a:noFill/>
                    </a:lnR>
                    <a:lnT>
                      <a:noFill/>
                    </a:lnT>
                    <a:lnB>
                      <a:noFill/>
                    </a:lnB>
                    <a:solidFill>
                      <a:schemeClr val="bg1">
                        <a:lumMod val="95000"/>
                      </a:schemeClr>
                    </a:solidFill>
                  </a:tcPr>
                </a:tc>
              </a:tr>
              <a:tr h="479044">
                <a:tc>
                  <a:txBody>
                    <a:bodyPr/>
                    <a:lstStyle/>
                    <a:p>
                      <a:pPr marL="0" marR="0">
                        <a:lnSpc>
                          <a:spcPct val="115000"/>
                        </a:lnSpc>
                        <a:spcBef>
                          <a:spcPts val="0"/>
                        </a:spcBef>
                        <a:spcAft>
                          <a:spcPts val="0"/>
                        </a:spcAft>
                        <a:tabLst>
                          <a:tab pos="1371600" algn="l"/>
                          <a:tab pos="2971800" algn="l"/>
                          <a:tab pos="4857750" algn="l"/>
                        </a:tabLst>
                      </a:pPr>
                      <a:endParaRPr lang="en-US" sz="2700">
                        <a:solidFill>
                          <a:srgbClr val="000000"/>
                        </a:solidFill>
                        <a:latin typeface="Calibri"/>
                        <a:ea typeface="Times New Roman"/>
                        <a:cs typeface="Times New Roman"/>
                      </a:endParaRPr>
                    </a:p>
                  </a:txBody>
                  <a:tcPr marL="67810" marR="67810" marT="0" marB="0">
                    <a:lnL>
                      <a:noFill/>
                    </a:lnL>
                    <a:lnR>
                      <a:noFill/>
                    </a:lnR>
                    <a:lnT>
                      <a:noFill/>
                    </a:lnT>
                    <a:lnB>
                      <a:noFill/>
                    </a:lnB>
                    <a:solidFill>
                      <a:schemeClr val="bg1">
                        <a:lumMod val="95000"/>
                      </a:schemeClr>
                    </a:solidFill>
                  </a:tcPr>
                </a:tc>
                <a:tc>
                  <a:txBody>
                    <a:bodyPr/>
                    <a:lstStyle/>
                    <a:p>
                      <a:pPr marL="0" marR="0">
                        <a:lnSpc>
                          <a:spcPct val="115000"/>
                        </a:lnSpc>
                        <a:spcBef>
                          <a:spcPts val="0"/>
                        </a:spcBef>
                        <a:spcAft>
                          <a:spcPts val="0"/>
                        </a:spcAft>
                        <a:tabLst>
                          <a:tab pos="1371600" algn="l"/>
                          <a:tab pos="2971800" algn="l"/>
                          <a:tab pos="4857750" algn="l"/>
                        </a:tabLst>
                      </a:pPr>
                      <a:r>
                        <a:rPr lang="en-US" sz="2700">
                          <a:solidFill>
                            <a:srgbClr val="000000"/>
                          </a:solidFill>
                          <a:latin typeface="Times New Roman"/>
                          <a:ea typeface="Times New Roman"/>
                          <a:cs typeface="Times New Roman"/>
                        </a:rPr>
                        <a:t>NDVI</a:t>
                      </a:r>
                      <a:endParaRPr lang="en-US" sz="2700">
                        <a:solidFill>
                          <a:srgbClr val="000000"/>
                        </a:solidFill>
                        <a:latin typeface="Calibri"/>
                        <a:ea typeface="Times New Roman"/>
                        <a:cs typeface="Times New Roman"/>
                      </a:endParaRPr>
                    </a:p>
                  </a:txBody>
                  <a:tcPr marL="67810" marR="67810" marT="0" marB="0">
                    <a:lnL>
                      <a:noFill/>
                    </a:lnL>
                    <a:lnR>
                      <a:noFill/>
                    </a:lnR>
                    <a:lnT>
                      <a:noFill/>
                    </a:lnT>
                    <a:lnB>
                      <a:noFill/>
                    </a:lnB>
                    <a:solidFill>
                      <a:schemeClr val="bg1">
                        <a:lumMod val="95000"/>
                      </a:schemeClr>
                    </a:solidFill>
                  </a:tcPr>
                </a:tc>
                <a:tc>
                  <a:txBody>
                    <a:bodyPr/>
                    <a:lstStyle/>
                    <a:p>
                      <a:pPr marL="0" marR="0">
                        <a:lnSpc>
                          <a:spcPct val="115000"/>
                        </a:lnSpc>
                        <a:spcBef>
                          <a:spcPts val="0"/>
                        </a:spcBef>
                        <a:spcAft>
                          <a:spcPts val="0"/>
                        </a:spcAft>
                        <a:tabLst>
                          <a:tab pos="1371600" algn="l"/>
                          <a:tab pos="2971800" algn="l"/>
                          <a:tab pos="4857750" algn="l"/>
                        </a:tabLst>
                      </a:pPr>
                      <a:endParaRPr lang="en-US" sz="2700">
                        <a:solidFill>
                          <a:srgbClr val="000000"/>
                        </a:solidFill>
                        <a:latin typeface="Times New Roman"/>
                        <a:ea typeface="Times New Roman"/>
                        <a:cs typeface="Times New Roman"/>
                      </a:endParaRPr>
                    </a:p>
                  </a:txBody>
                  <a:tcPr marL="67810" marR="67810" marT="0" marB="0">
                    <a:lnL>
                      <a:noFill/>
                    </a:lnL>
                    <a:lnR>
                      <a:noFill/>
                    </a:lnR>
                    <a:lnT>
                      <a:noFill/>
                    </a:lnT>
                    <a:lnB>
                      <a:noFill/>
                    </a:lnB>
                    <a:solidFill>
                      <a:schemeClr val="bg1">
                        <a:lumMod val="95000"/>
                      </a:schemeClr>
                    </a:solidFill>
                  </a:tcPr>
                </a:tc>
                <a:tc>
                  <a:txBody>
                    <a:bodyPr/>
                    <a:lstStyle/>
                    <a:p>
                      <a:pPr marL="0" marR="0">
                        <a:lnSpc>
                          <a:spcPct val="115000"/>
                        </a:lnSpc>
                        <a:spcBef>
                          <a:spcPts val="0"/>
                        </a:spcBef>
                        <a:spcAft>
                          <a:spcPts val="0"/>
                        </a:spcAft>
                        <a:tabLst>
                          <a:tab pos="1371600" algn="l"/>
                          <a:tab pos="2971800" algn="l"/>
                          <a:tab pos="4857750" algn="l"/>
                        </a:tabLst>
                      </a:pPr>
                      <a:r>
                        <a:rPr lang="en-US" sz="2700" dirty="0">
                          <a:solidFill>
                            <a:srgbClr val="000000"/>
                          </a:solidFill>
                          <a:latin typeface="Times New Roman"/>
                          <a:ea typeface="Times New Roman"/>
                          <a:cs typeface="Times New Roman"/>
                        </a:rPr>
                        <a:t>0.05**</a:t>
                      </a:r>
                      <a:endParaRPr lang="en-US" sz="2700" dirty="0">
                        <a:solidFill>
                          <a:srgbClr val="000000"/>
                        </a:solidFill>
                        <a:latin typeface="Calibri"/>
                        <a:ea typeface="Times New Roman"/>
                        <a:cs typeface="Times New Roman"/>
                      </a:endParaRPr>
                    </a:p>
                  </a:txBody>
                  <a:tcPr marL="67810" marR="67810" marT="0" marB="0">
                    <a:lnL>
                      <a:noFill/>
                    </a:lnL>
                    <a:lnR>
                      <a:noFill/>
                    </a:lnR>
                    <a:lnT>
                      <a:noFill/>
                    </a:lnT>
                    <a:lnB>
                      <a:noFill/>
                    </a:lnB>
                    <a:solidFill>
                      <a:schemeClr val="bg1">
                        <a:lumMod val="95000"/>
                      </a:schemeClr>
                    </a:solidFill>
                  </a:tcPr>
                </a:tc>
              </a:tr>
              <a:tr h="479044">
                <a:tc>
                  <a:txBody>
                    <a:bodyPr/>
                    <a:lstStyle/>
                    <a:p>
                      <a:pPr marL="0" marR="0">
                        <a:lnSpc>
                          <a:spcPct val="115000"/>
                        </a:lnSpc>
                        <a:spcBef>
                          <a:spcPts val="0"/>
                        </a:spcBef>
                        <a:spcAft>
                          <a:spcPts val="0"/>
                        </a:spcAft>
                        <a:tabLst>
                          <a:tab pos="1371600" algn="l"/>
                          <a:tab pos="2971800" algn="l"/>
                          <a:tab pos="4857750" algn="l"/>
                        </a:tabLst>
                      </a:pPr>
                      <a:endParaRPr lang="en-US" sz="2700">
                        <a:solidFill>
                          <a:srgbClr val="000000"/>
                        </a:solidFill>
                        <a:latin typeface="Calibri"/>
                        <a:ea typeface="Times New Roman"/>
                        <a:cs typeface="Times New Roman"/>
                      </a:endParaRPr>
                    </a:p>
                  </a:txBody>
                  <a:tcPr marL="67810" marR="67810" marT="0" marB="0">
                    <a:lnL>
                      <a:noFill/>
                    </a:lnL>
                    <a:lnR>
                      <a:noFill/>
                    </a:lnR>
                    <a:lnT>
                      <a:noFill/>
                    </a:lnT>
                    <a:lnB>
                      <a:noFill/>
                    </a:lnB>
                    <a:solidFill>
                      <a:schemeClr val="bg1">
                        <a:lumMod val="95000"/>
                      </a:schemeClr>
                    </a:solidFill>
                  </a:tcPr>
                </a:tc>
                <a:tc>
                  <a:txBody>
                    <a:bodyPr/>
                    <a:lstStyle/>
                    <a:p>
                      <a:pPr marL="0" marR="0">
                        <a:lnSpc>
                          <a:spcPct val="115000"/>
                        </a:lnSpc>
                        <a:spcBef>
                          <a:spcPts val="0"/>
                        </a:spcBef>
                        <a:spcAft>
                          <a:spcPts val="0"/>
                        </a:spcAft>
                        <a:tabLst>
                          <a:tab pos="1371600" algn="l"/>
                          <a:tab pos="2971800" algn="l"/>
                          <a:tab pos="4857750" algn="l"/>
                        </a:tabLst>
                      </a:pPr>
                      <a:r>
                        <a:rPr lang="en-US" sz="2700">
                          <a:solidFill>
                            <a:srgbClr val="000000"/>
                          </a:solidFill>
                          <a:latin typeface="Times New Roman"/>
                          <a:ea typeface="Times New Roman"/>
                          <a:cs typeface="Times New Roman"/>
                        </a:rPr>
                        <a:t>NDVI*height</a:t>
                      </a:r>
                      <a:endParaRPr lang="en-US" sz="2700">
                        <a:solidFill>
                          <a:srgbClr val="000000"/>
                        </a:solidFill>
                        <a:latin typeface="Calibri"/>
                        <a:ea typeface="Times New Roman"/>
                        <a:cs typeface="Times New Roman"/>
                      </a:endParaRPr>
                    </a:p>
                  </a:txBody>
                  <a:tcPr marL="67810" marR="67810" marT="0" marB="0">
                    <a:lnL>
                      <a:noFill/>
                    </a:lnL>
                    <a:lnR>
                      <a:noFill/>
                    </a:lnR>
                    <a:lnT>
                      <a:noFill/>
                    </a:lnT>
                    <a:lnB>
                      <a:noFill/>
                    </a:lnB>
                    <a:solidFill>
                      <a:schemeClr val="bg1">
                        <a:lumMod val="95000"/>
                      </a:schemeClr>
                    </a:solidFill>
                  </a:tcPr>
                </a:tc>
                <a:tc>
                  <a:txBody>
                    <a:bodyPr/>
                    <a:lstStyle/>
                    <a:p>
                      <a:pPr marL="0" marR="0">
                        <a:lnSpc>
                          <a:spcPct val="115000"/>
                        </a:lnSpc>
                        <a:spcBef>
                          <a:spcPts val="0"/>
                        </a:spcBef>
                        <a:spcAft>
                          <a:spcPts val="0"/>
                        </a:spcAft>
                        <a:tabLst>
                          <a:tab pos="1371600" algn="l"/>
                          <a:tab pos="2971800" algn="l"/>
                          <a:tab pos="4857750" algn="l"/>
                        </a:tabLst>
                      </a:pPr>
                      <a:endParaRPr lang="en-US" sz="2700">
                        <a:solidFill>
                          <a:srgbClr val="000000"/>
                        </a:solidFill>
                        <a:latin typeface="Times New Roman"/>
                        <a:ea typeface="Times New Roman"/>
                        <a:cs typeface="Times New Roman"/>
                      </a:endParaRPr>
                    </a:p>
                  </a:txBody>
                  <a:tcPr marL="67810" marR="67810" marT="0" marB="0">
                    <a:lnL>
                      <a:noFill/>
                    </a:lnL>
                    <a:lnR>
                      <a:noFill/>
                    </a:lnR>
                    <a:lnT>
                      <a:noFill/>
                    </a:lnT>
                    <a:lnB>
                      <a:noFill/>
                    </a:lnB>
                    <a:solidFill>
                      <a:schemeClr val="bg1">
                        <a:lumMod val="95000"/>
                      </a:schemeClr>
                    </a:solidFill>
                  </a:tcPr>
                </a:tc>
                <a:tc>
                  <a:txBody>
                    <a:bodyPr/>
                    <a:lstStyle/>
                    <a:p>
                      <a:pPr marL="0" marR="0">
                        <a:lnSpc>
                          <a:spcPct val="115000"/>
                        </a:lnSpc>
                        <a:spcBef>
                          <a:spcPts val="0"/>
                        </a:spcBef>
                        <a:spcAft>
                          <a:spcPts val="0"/>
                        </a:spcAft>
                        <a:tabLst>
                          <a:tab pos="1371600" algn="l"/>
                          <a:tab pos="2971800" algn="l"/>
                          <a:tab pos="4857750" algn="l"/>
                        </a:tabLst>
                      </a:pPr>
                      <a:r>
                        <a:rPr lang="en-US" sz="2700">
                          <a:solidFill>
                            <a:srgbClr val="000000"/>
                          </a:solidFill>
                          <a:latin typeface="Times New Roman"/>
                          <a:ea typeface="Times New Roman"/>
                          <a:cs typeface="Times New Roman"/>
                        </a:rPr>
                        <a:t>0.02**</a:t>
                      </a:r>
                      <a:endParaRPr lang="en-US" sz="2700">
                        <a:solidFill>
                          <a:srgbClr val="000000"/>
                        </a:solidFill>
                        <a:latin typeface="Calibri"/>
                        <a:ea typeface="Times New Roman"/>
                        <a:cs typeface="Times New Roman"/>
                      </a:endParaRPr>
                    </a:p>
                  </a:txBody>
                  <a:tcPr marL="67810" marR="67810" marT="0" marB="0">
                    <a:lnL>
                      <a:noFill/>
                    </a:lnL>
                    <a:lnR>
                      <a:noFill/>
                    </a:lnR>
                    <a:lnT>
                      <a:noFill/>
                    </a:lnT>
                    <a:lnB>
                      <a:noFill/>
                    </a:lnB>
                    <a:solidFill>
                      <a:schemeClr val="bg1">
                        <a:lumMod val="95000"/>
                      </a:schemeClr>
                    </a:solidFill>
                  </a:tcPr>
                </a:tc>
              </a:tr>
              <a:tr h="479044">
                <a:tc>
                  <a:txBody>
                    <a:bodyPr/>
                    <a:lstStyle/>
                    <a:p>
                      <a:pPr marL="0" marR="0">
                        <a:lnSpc>
                          <a:spcPct val="115000"/>
                        </a:lnSpc>
                        <a:spcBef>
                          <a:spcPts val="0"/>
                        </a:spcBef>
                        <a:spcAft>
                          <a:spcPts val="0"/>
                        </a:spcAft>
                        <a:tabLst>
                          <a:tab pos="1371600" algn="l"/>
                          <a:tab pos="2971800" algn="l"/>
                          <a:tab pos="4857750" algn="l"/>
                        </a:tabLst>
                      </a:pPr>
                      <a:r>
                        <a:rPr lang="en-US" sz="2700" dirty="0">
                          <a:solidFill>
                            <a:srgbClr val="000000"/>
                          </a:solidFill>
                          <a:latin typeface="Times New Roman"/>
                          <a:ea typeface="Times New Roman"/>
                          <a:cs typeface="Times New Roman"/>
                        </a:rPr>
                        <a:t>V15</a:t>
                      </a:r>
                      <a:endParaRPr lang="en-US" sz="2700" dirty="0">
                        <a:solidFill>
                          <a:srgbClr val="000000"/>
                        </a:solidFill>
                        <a:latin typeface="Calibri"/>
                        <a:ea typeface="Times New Roman"/>
                        <a:cs typeface="Times New Roman"/>
                      </a:endParaRPr>
                    </a:p>
                  </a:txBody>
                  <a:tcPr marL="67810" marR="67810" marT="0" marB="0">
                    <a:lnL>
                      <a:noFill/>
                    </a:lnL>
                    <a:lnR>
                      <a:noFill/>
                    </a:lnR>
                    <a:lnT>
                      <a:noFill/>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nSpc>
                          <a:spcPct val="115000"/>
                        </a:lnSpc>
                        <a:spcBef>
                          <a:spcPts val="0"/>
                        </a:spcBef>
                        <a:spcAft>
                          <a:spcPts val="0"/>
                        </a:spcAft>
                        <a:tabLst>
                          <a:tab pos="1371600" algn="l"/>
                          <a:tab pos="2971800" algn="l"/>
                          <a:tab pos="4857750" algn="l"/>
                        </a:tabLst>
                      </a:pPr>
                      <a:r>
                        <a:rPr lang="en-US" sz="2700" dirty="0">
                          <a:solidFill>
                            <a:srgbClr val="000000"/>
                          </a:solidFill>
                          <a:latin typeface="Times New Roman"/>
                          <a:ea typeface="Times New Roman"/>
                          <a:cs typeface="Times New Roman"/>
                        </a:rPr>
                        <a:t>Stalk diameter</a:t>
                      </a:r>
                      <a:endParaRPr lang="en-US" sz="2700" dirty="0">
                        <a:solidFill>
                          <a:srgbClr val="000000"/>
                        </a:solidFill>
                        <a:latin typeface="Calibri"/>
                        <a:ea typeface="Times New Roman"/>
                        <a:cs typeface="Times New Roman"/>
                      </a:endParaRPr>
                    </a:p>
                  </a:txBody>
                  <a:tcPr marL="67810" marR="67810" marT="0" marB="0">
                    <a:lnL>
                      <a:noFill/>
                    </a:lnL>
                    <a:lnR>
                      <a:noFill/>
                    </a:lnR>
                    <a:lnT>
                      <a:noFill/>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nSpc>
                          <a:spcPct val="115000"/>
                        </a:lnSpc>
                        <a:spcBef>
                          <a:spcPts val="0"/>
                        </a:spcBef>
                        <a:spcAft>
                          <a:spcPts val="0"/>
                        </a:spcAft>
                        <a:tabLst>
                          <a:tab pos="1371600" algn="l"/>
                          <a:tab pos="2971800" algn="l"/>
                          <a:tab pos="4857750" algn="l"/>
                        </a:tabLst>
                      </a:pPr>
                      <a:r>
                        <a:rPr lang="en-US" sz="2700" dirty="0">
                          <a:solidFill>
                            <a:srgbClr val="000000"/>
                          </a:solidFill>
                          <a:latin typeface="Times New Roman"/>
                          <a:ea typeface="Times New Roman"/>
                          <a:cs typeface="Times New Roman"/>
                        </a:rPr>
                        <a:t>Biomass, kg plant</a:t>
                      </a:r>
                      <a:r>
                        <a:rPr lang="en-US" sz="2700" baseline="30000" dirty="0">
                          <a:solidFill>
                            <a:srgbClr val="000000"/>
                          </a:solidFill>
                          <a:latin typeface="Times New Roman"/>
                          <a:ea typeface="Times New Roman"/>
                          <a:cs typeface="Times New Roman"/>
                        </a:rPr>
                        <a:t>-1</a:t>
                      </a:r>
                      <a:endParaRPr lang="en-US" sz="2700" dirty="0">
                        <a:solidFill>
                          <a:srgbClr val="000000"/>
                        </a:solidFill>
                        <a:latin typeface="Calibri"/>
                        <a:ea typeface="Times New Roman"/>
                        <a:cs typeface="Times New Roman"/>
                      </a:endParaRPr>
                    </a:p>
                  </a:txBody>
                  <a:tcPr marL="67810" marR="67810" marT="0" marB="0">
                    <a:lnL>
                      <a:noFill/>
                    </a:lnL>
                    <a:lnR>
                      <a:noFill/>
                    </a:lnR>
                    <a:lnT>
                      <a:noFill/>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nSpc>
                          <a:spcPct val="115000"/>
                        </a:lnSpc>
                        <a:spcBef>
                          <a:spcPts val="0"/>
                        </a:spcBef>
                        <a:spcAft>
                          <a:spcPts val="0"/>
                        </a:spcAft>
                        <a:tabLst>
                          <a:tab pos="1371600" algn="l"/>
                          <a:tab pos="2971800" algn="l"/>
                          <a:tab pos="4857750" algn="l"/>
                        </a:tabLst>
                      </a:pPr>
                      <a:r>
                        <a:rPr lang="en-US" sz="2700" dirty="0">
                          <a:solidFill>
                            <a:srgbClr val="000000"/>
                          </a:solidFill>
                          <a:latin typeface="Times New Roman"/>
                          <a:ea typeface="Times New Roman"/>
                          <a:cs typeface="Times New Roman"/>
                        </a:rPr>
                        <a:t>0.68**^</a:t>
                      </a:r>
                      <a:endParaRPr lang="en-US" sz="2700" dirty="0">
                        <a:solidFill>
                          <a:srgbClr val="000000"/>
                        </a:solidFill>
                        <a:latin typeface="Calibri"/>
                        <a:ea typeface="Times New Roman"/>
                        <a:cs typeface="Times New Roman"/>
                      </a:endParaRPr>
                    </a:p>
                  </a:txBody>
                  <a:tcPr marL="67810" marR="67810" marT="0" marB="0">
                    <a:lnL>
                      <a:noFill/>
                    </a:lnL>
                    <a:lnR>
                      <a:noFill/>
                    </a:lnR>
                    <a:lnT>
                      <a:noFill/>
                    </a:lnT>
                    <a:lnB w="12700" cap="flat" cmpd="sng" algn="ctr">
                      <a:solidFill>
                        <a:srgbClr val="000000"/>
                      </a:solidFill>
                      <a:prstDash val="solid"/>
                      <a:round/>
                      <a:headEnd type="none" w="med" len="med"/>
                      <a:tailEnd type="none" w="med" len="med"/>
                    </a:lnB>
                    <a:solidFill>
                      <a:schemeClr val="bg1">
                        <a:lumMod val="95000"/>
                      </a:schemeClr>
                    </a:solidFill>
                  </a:tcPr>
                </a:tc>
              </a:tr>
            </a:tbl>
          </a:graphicData>
        </a:graphic>
      </p:graphicFrame>
      <p:pic>
        <p:nvPicPr>
          <p:cNvPr id="1028" name="Picture 4"/>
          <p:cNvPicPr>
            <a:picLocks noChangeAspect="1" noChangeArrowheads="1"/>
          </p:cNvPicPr>
          <p:nvPr/>
        </p:nvPicPr>
        <p:blipFill>
          <a:blip r:embed="rId8" cstate="print"/>
          <a:srcRect/>
          <a:stretch>
            <a:fillRect/>
          </a:stretch>
        </p:blipFill>
        <p:spPr bwMode="auto">
          <a:xfrm>
            <a:off x="13260513" y="21051157"/>
            <a:ext cx="12205699" cy="7587343"/>
          </a:xfrm>
          <a:prstGeom prst="rect">
            <a:avLst/>
          </a:prstGeom>
          <a:noFill/>
          <a:ln w="9525">
            <a:noFill/>
            <a:miter lim="800000"/>
            <a:headEnd/>
            <a:tailEnd/>
          </a:ln>
        </p:spPr>
      </p:pic>
      <p:pic>
        <p:nvPicPr>
          <p:cNvPr id="12" name="Picture 2"/>
          <p:cNvPicPr>
            <a:picLocks noChangeAspect="1" noChangeArrowheads="1"/>
          </p:cNvPicPr>
          <p:nvPr/>
        </p:nvPicPr>
        <p:blipFill>
          <a:blip r:embed="rId9" cstate="print"/>
          <a:srcRect/>
          <a:stretch>
            <a:fillRect/>
          </a:stretch>
        </p:blipFill>
        <p:spPr bwMode="auto">
          <a:xfrm>
            <a:off x="26596369" y="13910129"/>
            <a:ext cx="13034481" cy="8628743"/>
          </a:xfrm>
          <a:prstGeom prst="rect">
            <a:avLst/>
          </a:prstGeom>
          <a:noFill/>
          <a:ln w="9525">
            <a:noFill/>
            <a:miter lim="800000"/>
            <a:headEnd/>
            <a:tailEnd/>
          </a:ln>
        </p:spPr>
      </p:pic>
      <p:sp>
        <p:nvSpPr>
          <p:cNvPr id="42" name="TextBox 41"/>
          <p:cNvSpPr txBox="1"/>
          <p:nvPr/>
        </p:nvSpPr>
        <p:spPr>
          <a:xfrm>
            <a:off x="13411200" y="20158529"/>
            <a:ext cx="11979668" cy="1875312"/>
          </a:xfrm>
          <a:prstGeom prst="rect">
            <a:avLst/>
          </a:prstGeom>
          <a:noFill/>
        </p:spPr>
        <p:txBody>
          <a:bodyPr wrap="square" lIns="89337" tIns="44668" rIns="89337" bIns="44668" rtlCol="0">
            <a:spAutoFit/>
          </a:bodyPr>
          <a:lstStyle/>
          <a:p>
            <a:r>
              <a:rPr lang="en-US" sz="2000" dirty="0" smtClean="0">
                <a:latin typeface="Times New Roman" pitchFamily="18" charset="0"/>
                <a:cs typeface="Times New Roman" pitchFamily="18" charset="0"/>
              </a:rPr>
              <a:t>* , ** Model significant at 0.05 and 0.01 probability levels, respectively. </a:t>
            </a:r>
          </a:p>
          <a:p>
            <a:r>
              <a:rPr lang="en-US" sz="2000" dirty="0" smtClean="0">
                <a:latin typeface="Times New Roman" pitchFamily="18" charset="0"/>
                <a:cs typeface="Times New Roman" pitchFamily="18" charset="0"/>
              </a:rPr>
              <a:t>‡ </a:t>
            </a:r>
            <a:r>
              <a:rPr lang="en-US" sz="2000" i="1" dirty="0" smtClean="0">
                <a:latin typeface="Times New Roman" pitchFamily="18" charset="0"/>
                <a:cs typeface="Times New Roman" pitchFamily="18" charset="0"/>
              </a:rPr>
              <a:t>r</a:t>
            </a:r>
            <a:r>
              <a:rPr lang="en-US" sz="2000" dirty="0" smtClean="0">
                <a:latin typeface="Times New Roman" pitchFamily="18" charset="0"/>
                <a:cs typeface="Times New Roman" pitchFamily="18" charset="0"/>
              </a:rPr>
              <a:t>², proportion of variability in the dependent variable explained by the independent variable by the selected model.</a:t>
            </a:r>
          </a:p>
          <a:p>
            <a:r>
              <a:rPr lang="en-US" sz="2000" b="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 ns, not significant. ^ , 2</a:t>
            </a:r>
            <a:r>
              <a:rPr lang="en-US" sz="2000" baseline="30000" dirty="0" smtClean="0">
                <a:latin typeface="Times New Roman" pitchFamily="18" charset="0"/>
                <a:cs typeface="Times New Roman" pitchFamily="18" charset="0"/>
              </a:rPr>
              <a:t>nd</a:t>
            </a:r>
            <a:r>
              <a:rPr lang="en-US" sz="2000" dirty="0" smtClean="0">
                <a:latin typeface="Times New Roman" pitchFamily="18" charset="0"/>
                <a:cs typeface="Times New Roman" pitchFamily="18" charset="0"/>
              </a:rPr>
              <a:t> order polynomial</a:t>
            </a:r>
          </a:p>
          <a:p>
            <a:endParaRPr lang="en-US" sz="3500" dirty="0">
              <a:latin typeface="Times New Roman" pitchFamily="18" charset="0"/>
              <a:cs typeface="Times New Roman" pitchFamily="18" charset="0"/>
            </a:endParaRPr>
          </a:p>
        </p:txBody>
      </p:sp>
      <p:pic>
        <p:nvPicPr>
          <p:cNvPr id="18" name="Picture 6"/>
          <p:cNvPicPr>
            <a:picLocks noChangeAspect="1" noChangeArrowheads="1"/>
          </p:cNvPicPr>
          <p:nvPr/>
        </p:nvPicPr>
        <p:blipFill>
          <a:blip r:embed="rId10" cstate="print"/>
          <a:srcRect/>
          <a:stretch>
            <a:fillRect/>
          </a:stretch>
        </p:blipFill>
        <p:spPr bwMode="auto">
          <a:xfrm>
            <a:off x="26521024" y="4537528"/>
            <a:ext cx="13486544" cy="7661729"/>
          </a:xfrm>
          <a:prstGeom prst="rect">
            <a:avLst/>
          </a:prstGeom>
          <a:noFill/>
          <a:ln w="9525">
            <a:noFill/>
            <a:miter lim="800000"/>
            <a:headEnd/>
            <a:tailEnd/>
          </a:ln>
        </p:spPr>
      </p:pic>
    </p:spTree>
    <p:extLst>
      <p:ext uri="{BB962C8B-B14F-4D97-AF65-F5344CB8AC3E}">
        <p14:creationId xmlns:p14="http://schemas.microsoft.com/office/powerpoint/2010/main" xmlns="" val="14414878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2269</TotalTime>
  <Words>960</Words>
  <Application>Microsoft Office PowerPoint</Application>
  <PresentationFormat>Custom</PresentationFormat>
  <Paragraphs>138</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Slide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soil fertility</dc:creator>
  <cp:lastModifiedBy>PSS-052</cp:lastModifiedBy>
  <cp:revision>66</cp:revision>
  <dcterms:created xsi:type="dcterms:W3CDTF">2011-10-12T18:01:07Z</dcterms:created>
  <dcterms:modified xsi:type="dcterms:W3CDTF">2012-10-16T15:19:14Z</dcterms:modified>
</cp:coreProperties>
</file>