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8404800" cy="38404800"/>
  <p:notesSz cx="7010400" cy="9296400"/>
  <p:defaultTextStyle>
    <a:defPPr>
      <a:defRPr lang="en-US"/>
    </a:defPPr>
    <a:lvl1pPr marL="0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72924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45848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818772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91696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64620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637544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910469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83393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SS-052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4" autoAdjust="0"/>
  </p:normalViewPr>
  <p:slideViewPr>
    <p:cSldViewPr>
      <p:cViewPr>
        <p:scale>
          <a:sx n="35" d="100"/>
          <a:sy n="35" d="100"/>
        </p:scale>
        <p:origin x="-426" y="2874"/>
      </p:cViewPr>
      <p:guideLst>
        <p:guide orient="horz" pos="12096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K:\PREUANDIST\PreUAN_2012_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K:\PREUANDIST\PreUAN_2012_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REUANDIST\PreUAN_2012_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REUANDIST\PreUAN_201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56</c:v>
          </c:tx>
          <c:spPr>
            <a:ln w="50800">
              <a:solidFill>
                <a:schemeClr val="accent1"/>
              </a:solidFill>
            </a:ln>
          </c:spPr>
          <c:marker>
            <c:symbol val="diamond"/>
            <c:size val="11"/>
            <c:spPr>
              <a:solidFill>
                <a:schemeClr val="accent1"/>
              </a:solidFill>
            </c:spPr>
          </c:marker>
          <c:xVal>
            <c:numRef>
              <c:f>LCB_MEANS!$A$5:$A$9</c:f>
              <c:numCache>
                <c:formatCode>General</c:formatCode>
                <c:ptCount val="5"/>
                <c:pt idx="0">
                  <c:v>0</c:v>
                </c:pt>
                <c:pt idx="1">
                  <c:v>7.6</c:v>
                </c:pt>
                <c:pt idx="2">
                  <c:v>15.2</c:v>
                </c:pt>
                <c:pt idx="3">
                  <c:v>25.4</c:v>
                </c:pt>
                <c:pt idx="4">
                  <c:v>38.1</c:v>
                </c:pt>
              </c:numCache>
            </c:numRef>
          </c:xVal>
          <c:yVal>
            <c:numRef>
              <c:f>LCB_MEANS!$J$5:$J$9</c:f>
              <c:numCache>
                <c:formatCode>General</c:formatCode>
                <c:ptCount val="5"/>
                <c:pt idx="0">
                  <c:v>2673.886669999999</c:v>
                </c:pt>
                <c:pt idx="1">
                  <c:v>3035.95667</c:v>
                </c:pt>
                <c:pt idx="2">
                  <c:v>3491.5</c:v>
                </c:pt>
                <c:pt idx="3">
                  <c:v>2219.883330000001</c:v>
                </c:pt>
                <c:pt idx="4">
                  <c:v>3794.1266699999987</c:v>
                </c:pt>
              </c:numCache>
            </c:numRef>
          </c:yVal>
          <c:smooth val="0"/>
        </c:ser>
        <c:ser>
          <c:idx val="1"/>
          <c:order val="1"/>
          <c:tx>
            <c:v>112</c:v>
          </c:tx>
          <c:spPr>
            <a:ln w="50800"/>
          </c:spPr>
          <c:marker>
            <c:symbol val="square"/>
            <c:size val="11"/>
          </c:marker>
          <c:xVal>
            <c:numRef>
              <c:f>LCB_MEANS!$A$5:$A$9</c:f>
              <c:numCache>
                <c:formatCode>General</c:formatCode>
                <c:ptCount val="5"/>
                <c:pt idx="0">
                  <c:v>0</c:v>
                </c:pt>
                <c:pt idx="1">
                  <c:v>7.6</c:v>
                </c:pt>
                <c:pt idx="2">
                  <c:v>15.2</c:v>
                </c:pt>
                <c:pt idx="3">
                  <c:v>25.4</c:v>
                </c:pt>
                <c:pt idx="4">
                  <c:v>38.1</c:v>
                </c:pt>
              </c:numCache>
            </c:numRef>
          </c:xVal>
          <c:yVal>
            <c:numRef>
              <c:f>LCB_MEANS!$J$10:$J$14</c:f>
              <c:numCache>
                <c:formatCode>General</c:formatCode>
                <c:ptCount val="5"/>
                <c:pt idx="0">
                  <c:v>2941.9466699999989</c:v>
                </c:pt>
                <c:pt idx="1">
                  <c:v>2407.923330000001</c:v>
                </c:pt>
                <c:pt idx="2">
                  <c:v>2878.863330000001</c:v>
                </c:pt>
                <c:pt idx="3">
                  <c:v>3285.03</c:v>
                </c:pt>
                <c:pt idx="4">
                  <c:v>3073.48</c:v>
                </c:pt>
              </c:numCache>
            </c:numRef>
          </c:yVal>
          <c:smooth val="0"/>
        </c:ser>
        <c:ser>
          <c:idx val="2"/>
          <c:order val="2"/>
          <c:tx>
            <c:v>224</c:v>
          </c:tx>
          <c:marker>
            <c:symbol val="triangle"/>
            <c:size val="13"/>
          </c:marker>
          <c:xVal>
            <c:numRef>
              <c:f>LCB_MEANS!$A$7</c:f>
              <c:numCache>
                <c:formatCode>General</c:formatCode>
                <c:ptCount val="1"/>
                <c:pt idx="0">
                  <c:v>15.2</c:v>
                </c:pt>
              </c:numCache>
            </c:numRef>
          </c:xVal>
          <c:yVal>
            <c:numRef>
              <c:f>LCB_MEANS!$J$17</c:f>
              <c:numCache>
                <c:formatCode>General</c:formatCode>
                <c:ptCount val="1"/>
                <c:pt idx="0">
                  <c:v>4464.3100000000004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66944"/>
        <c:axId val="33677312"/>
      </c:scatterChart>
      <c:valAx>
        <c:axId val="33666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Preplant N Placement from Row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677312"/>
        <c:crosses val="autoZero"/>
        <c:crossBetween val="midCat"/>
      </c:valAx>
      <c:valAx>
        <c:axId val="33677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Grain Yield (kg ha-1)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666944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56</c:v>
          </c:tx>
          <c:spPr>
            <a:ln w="50800"/>
          </c:spPr>
          <c:marker>
            <c:symbol val="diamond"/>
            <c:size val="11"/>
          </c:marker>
          <c:xVal>
            <c:numRef>
              <c:f>HEN_MEANS!$A$3:$A$7</c:f>
              <c:numCache>
                <c:formatCode>General</c:formatCode>
                <c:ptCount val="5"/>
                <c:pt idx="0">
                  <c:v>0</c:v>
                </c:pt>
                <c:pt idx="1">
                  <c:v>7.6</c:v>
                </c:pt>
                <c:pt idx="2">
                  <c:v>15.2</c:v>
                </c:pt>
                <c:pt idx="3">
                  <c:v>25.4</c:v>
                </c:pt>
                <c:pt idx="4">
                  <c:v>38.1</c:v>
                </c:pt>
              </c:numCache>
            </c:numRef>
          </c:xVal>
          <c:yVal>
            <c:numRef>
              <c:f>HEN_MEANS!$F$3:$F$7</c:f>
              <c:numCache>
                <c:formatCode>General</c:formatCode>
                <c:ptCount val="5"/>
                <c:pt idx="0">
                  <c:v>2011.78</c:v>
                </c:pt>
                <c:pt idx="1">
                  <c:v>1652.8733299999994</c:v>
                </c:pt>
                <c:pt idx="2">
                  <c:v>2079.6433299999999</c:v>
                </c:pt>
                <c:pt idx="3">
                  <c:v>2548.4130400000008</c:v>
                </c:pt>
                <c:pt idx="4">
                  <c:v>2393.0700000000002</c:v>
                </c:pt>
              </c:numCache>
            </c:numRef>
          </c:yVal>
          <c:smooth val="0"/>
        </c:ser>
        <c:ser>
          <c:idx val="1"/>
          <c:order val="1"/>
          <c:tx>
            <c:v>112</c:v>
          </c:tx>
          <c:spPr>
            <a:ln w="50800"/>
          </c:spPr>
          <c:marker>
            <c:symbol val="square"/>
            <c:size val="11"/>
          </c:marker>
          <c:xVal>
            <c:numRef>
              <c:f>HEN_MEANS!$A$3:$A$7</c:f>
              <c:numCache>
                <c:formatCode>General</c:formatCode>
                <c:ptCount val="5"/>
                <c:pt idx="0">
                  <c:v>0</c:v>
                </c:pt>
                <c:pt idx="1">
                  <c:v>7.6</c:v>
                </c:pt>
                <c:pt idx="2">
                  <c:v>15.2</c:v>
                </c:pt>
                <c:pt idx="3">
                  <c:v>25.4</c:v>
                </c:pt>
                <c:pt idx="4">
                  <c:v>38.1</c:v>
                </c:pt>
              </c:numCache>
            </c:numRef>
          </c:xVal>
          <c:yVal>
            <c:numRef>
              <c:f>HEN_MEANS!$F$8:$F$12</c:f>
              <c:numCache>
                <c:formatCode>General</c:formatCode>
                <c:ptCount val="5"/>
                <c:pt idx="0">
                  <c:v>1829.2930399999998</c:v>
                </c:pt>
                <c:pt idx="1">
                  <c:v>1815.02927</c:v>
                </c:pt>
                <c:pt idx="2">
                  <c:v>1615.9966700000004</c:v>
                </c:pt>
                <c:pt idx="3">
                  <c:v>2386.0333300000016</c:v>
                </c:pt>
                <c:pt idx="4">
                  <c:v>2306.8200000000002</c:v>
                </c:pt>
              </c:numCache>
            </c:numRef>
          </c:yVal>
          <c:smooth val="0"/>
        </c:ser>
        <c:ser>
          <c:idx val="2"/>
          <c:order val="2"/>
          <c:tx>
            <c:v>224</c:v>
          </c:tx>
          <c:marker>
            <c:symbol val="triangle"/>
            <c:size val="13"/>
          </c:marker>
          <c:xVal>
            <c:numRef>
              <c:f>HEN_MEANS!$A$5</c:f>
              <c:numCache>
                <c:formatCode>General</c:formatCode>
                <c:ptCount val="1"/>
                <c:pt idx="0">
                  <c:v>15.2</c:v>
                </c:pt>
              </c:numCache>
            </c:numRef>
          </c:xVal>
          <c:yVal>
            <c:numRef>
              <c:f>HEN_MEANS!$F$15</c:f>
              <c:numCache>
                <c:formatCode>General</c:formatCode>
                <c:ptCount val="1"/>
                <c:pt idx="0">
                  <c:v>1402.8433299999995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89184"/>
        <c:axId val="40595456"/>
      </c:scatterChart>
      <c:valAx>
        <c:axId val="40589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Preplant</a:t>
                </a:r>
                <a:r>
                  <a:rPr lang="en-US" dirty="0"/>
                  <a:t> N Placement from Row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595456"/>
        <c:crosses val="autoZero"/>
        <c:crossBetween val="midCat"/>
      </c:valAx>
      <c:valAx>
        <c:axId val="40595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Grain Yield (kg ha-1)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589184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18503028887126"/>
          <c:y val="7.0206446519041441E-2"/>
          <c:w val="0.72824910252149555"/>
          <c:h val="0.78372440075306249"/>
        </c:manualLayout>
      </c:layout>
      <c:barChart>
        <c:barDir val="col"/>
        <c:grouping val="clustered"/>
        <c:varyColors val="0"/>
        <c:ser>
          <c:idx val="3"/>
          <c:order val="0"/>
          <c:tx>
            <c:v>0</c:v>
          </c:tx>
          <c:invertIfNegative val="0"/>
          <c:errBars>
            <c:errBarType val="both"/>
            <c:errValType val="cust"/>
            <c:noEndCap val="0"/>
            <c:plus>
              <c:numRef>
                <c:f>LCB_MEANS!$G$24</c:f>
                <c:numCache>
                  <c:formatCode>General</c:formatCode>
                  <c:ptCount val="1"/>
                  <c:pt idx="0">
                    <c:v>434.60480009621017</c:v>
                  </c:pt>
                </c:numCache>
              </c:numRef>
            </c:plus>
            <c:minus>
              <c:numRef>
                <c:f>LCB_MEANS!$G$24</c:f>
                <c:numCache>
                  <c:formatCode>General</c:formatCode>
                  <c:ptCount val="1"/>
                  <c:pt idx="0">
                    <c:v>434.60480009621017</c:v>
                  </c:pt>
                </c:numCache>
              </c:numRef>
            </c:minus>
            <c:spPr>
              <a:ln w="25400"/>
            </c:spPr>
          </c:errBars>
          <c:val>
            <c:numRef>
              <c:f>LCB_MEANS!$E$24</c:f>
              <c:numCache>
                <c:formatCode>General</c:formatCode>
                <c:ptCount val="1"/>
                <c:pt idx="0">
                  <c:v>3461.1099999999997</c:v>
                </c:pt>
              </c:numCache>
            </c:numRef>
          </c:val>
        </c:ser>
        <c:ser>
          <c:idx val="0"/>
          <c:order val="1"/>
          <c:tx>
            <c:strRef>
              <c:f>LCB_MEANS!$B$25</c:f>
              <c:strCache>
                <c:ptCount val="1"/>
                <c:pt idx="0">
                  <c:v>56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LCB_MEANS!$G$25</c:f>
                <c:numCache>
                  <c:formatCode>General</c:formatCode>
                  <c:ptCount val="1"/>
                  <c:pt idx="0">
                    <c:v>195.48496141647323</c:v>
                  </c:pt>
                </c:numCache>
              </c:numRef>
            </c:plus>
            <c:minus>
              <c:numRef>
                <c:f>LCB_MEANS!$G$25</c:f>
                <c:numCache>
                  <c:formatCode>General</c:formatCode>
                  <c:ptCount val="1"/>
                  <c:pt idx="0">
                    <c:v>195.48496141647323</c:v>
                  </c:pt>
                </c:numCache>
              </c:numRef>
            </c:minus>
            <c:spPr>
              <a:ln w="25400"/>
            </c:spPr>
          </c:errBars>
          <c:cat>
            <c:numRef>
              <c:f>LCB_MEANS!$B$26</c:f>
              <c:numCache>
                <c:formatCode>General</c:formatCode>
                <c:ptCount val="1"/>
                <c:pt idx="0">
                  <c:v>112</c:v>
                </c:pt>
              </c:numCache>
            </c:numRef>
          </c:cat>
          <c:val>
            <c:numRef>
              <c:f>LCB_MEANS!$E$25</c:f>
              <c:numCache>
                <c:formatCode>General</c:formatCode>
                <c:ptCount val="1"/>
                <c:pt idx="0">
                  <c:v>3034.07</c:v>
                </c:pt>
              </c:numCache>
            </c:numRef>
          </c:val>
        </c:ser>
        <c:ser>
          <c:idx val="1"/>
          <c:order val="2"/>
          <c:tx>
            <c:strRef>
              <c:f>LCB_MEANS!$B$26</c:f>
              <c:strCache>
                <c:ptCount val="1"/>
                <c:pt idx="0">
                  <c:v>112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LCB_MEANS!$G$26</c:f>
                <c:numCache>
                  <c:formatCode>General</c:formatCode>
                  <c:ptCount val="1"/>
                  <c:pt idx="0">
                    <c:v>158.24751753713758</c:v>
                  </c:pt>
                </c:numCache>
              </c:numRef>
            </c:plus>
            <c:minus>
              <c:numRef>
                <c:f>LCB_MEANS!$G$26</c:f>
                <c:numCache>
                  <c:formatCode>General</c:formatCode>
                  <c:ptCount val="1"/>
                  <c:pt idx="0">
                    <c:v>158.24751753713758</c:v>
                  </c:pt>
                </c:numCache>
              </c:numRef>
            </c:minus>
            <c:spPr>
              <a:ln w="25400"/>
            </c:spPr>
          </c:errBars>
          <c:cat>
            <c:numRef>
              <c:f>LCB_MEANS!$B$26</c:f>
              <c:numCache>
                <c:formatCode>General</c:formatCode>
                <c:ptCount val="1"/>
                <c:pt idx="0">
                  <c:v>112</c:v>
                </c:pt>
              </c:numCache>
            </c:numRef>
          </c:cat>
          <c:val>
            <c:numRef>
              <c:f>LCB_MEANS!$E$26</c:f>
              <c:numCache>
                <c:formatCode>General</c:formatCode>
                <c:ptCount val="1"/>
                <c:pt idx="0">
                  <c:v>2917.4500000000007</c:v>
                </c:pt>
              </c:numCache>
            </c:numRef>
          </c:val>
        </c:ser>
        <c:ser>
          <c:idx val="2"/>
          <c:order val="3"/>
          <c:tx>
            <c:strRef>
              <c:f>LCB_MEANS!$B$27</c:f>
              <c:strCache>
                <c:ptCount val="1"/>
                <c:pt idx="0">
                  <c:v>224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LCB_MEANS!$G$27</c:f>
                <c:numCache>
                  <c:formatCode>General</c:formatCode>
                  <c:ptCount val="1"/>
                  <c:pt idx="0">
                    <c:v>1054.818941809446</c:v>
                  </c:pt>
                </c:numCache>
              </c:numRef>
            </c:plus>
            <c:minus>
              <c:numRef>
                <c:f>LCB_MEANS!$G$27</c:f>
                <c:numCache>
                  <c:formatCode>General</c:formatCode>
                  <c:ptCount val="1"/>
                  <c:pt idx="0">
                    <c:v>1054.818941809446</c:v>
                  </c:pt>
                </c:numCache>
              </c:numRef>
            </c:minus>
            <c:spPr>
              <a:ln w="25400"/>
            </c:spPr>
          </c:errBars>
          <c:cat>
            <c:numRef>
              <c:f>LCB_MEANS!$B$26</c:f>
              <c:numCache>
                <c:formatCode>General</c:formatCode>
                <c:ptCount val="1"/>
                <c:pt idx="0">
                  <c:v>112</c:v>
                </c:pt>
              </c:numCache>
            </c:numRef>
          </c:cat>
          <c:val>
            <c:numRef>
              <c:f>LCB_MEANS!$E$27</c:f>
              <c:numCache>
                <c:formatCode>General</c:formatCode>
                <c:ptCount val="1"/>
                <c:pt idx="0">
                  <c:v>4464.3100000000004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76832"/>
        <c:axId val="47978752"/>
      </c:barChart>
      <c:catAx>
        <c:axId val="47976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Preplant</a:t>
                </a:r>
                <a:r>
                  <a:rPr lang="en-US" dirty="0"/>
                  <a:t> N Rate (kg N ha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47978752"/>
        <c:crosses val="autoZero"/>
        <c:auto val="1"/>
        <c:lblAlgn val="ctr"/>
        <c:lblOffset val="100"/>
        <c:tickLblSkip val="50"/>
        <c:tickMarkSkip val="10"/>
        <c:noMultiLvlLbl val="0"/>
      </c:catAx>
      <c:valAx>
        <c:axId val="47978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Grain Yield (kg ha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976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v>0</c:v>
          </c:tx>
          <c:invertIfNegative val="0"/>
          <c:errBars>
            <c:errBarType val="both"/>
            <c:errValType val="cust"/>
            <c:noEndCap val="0"/>
            <c:plus>
              <c:numRef>
                <c:f>HEN_MEANS!$F$21</c:f>
                <c:numCache>
                  <c:formatCode>General</c:formatCode>
                  <c:ptCount val="1"/>
                  <c:pt idx="0">
                    <c:v>158.19397375795742</c:v>
                  </c:pt>
                </c:numCache>
              </c:numRef>
            </c:plus>
            <c:minus>
              <c:numRef>
                <c:f>HEN_MEANS!$F$21</c:f>
                <c:numCache>
                  <c:formatCode>General</c:formatCode>
                  <c:ptCount val="1"/>
                  <c:pt idx="0">
                    <c:v>158.19397375795742</c:v>
                  </c:pt>
                </c:numCache>
              </c:numRef>
            </c:minus>
            <c:spPr>
              <a:ln w="25400"/>
            </c:spPr>
          </c:errBars>
          <c:val>
            <c:numRef>
              <c:f>HEN_MEANS!$D$21</c:f>
              <c:numCache>
                <c:formatCode>General</c:formatCode>
                <c:ptCount val="1"/>
                <c:pt idx="0">
                  <c:v>1869.28</c:v>
                </c:pt>
              </c:numCache>
            </c:numRef>
          </c:val>
        </c:ser>
        <c:ser>
          <c:idx val="0"/>
          <c:order val="1"/>
          <c:tx>
            <c:strRef>
              <c:f>HEN_MEANS!$A$22</c:f>
              <c:strCache>
                <c:ptCount val="1"/>
                <c:pt idx="0">
                  <c:v>56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HEN_MEANS!$F$22</c:f>
                <c:numCache>
                  <c:formatCode>General</c:formatCode>
                  <c:ptCount val="1"/>
                  <c:pt idx="0">
                    <c:v>109.30984794218153</c:v>
                  </c:pt>
                </c:numCache>
              </c:numRef>
            </c:plus>
            <c:minus>
              <c:numRef>
                <c:f>HEN_MEANS!$F$22</c:f>
                <c:numCache>
                  <c:formatCode>General</c:formatCode>
                  <c:ptCount val="1"/>
                  <c:pt idx="0">
                    <c:v>109.30984794218153</c:v>
                  </c:pt>
                </c:numCache>
              </c:numRef>
            </c:minus>
            <c:spPr>
              <a:ln w="25400"/>
            </c:spPr>
          </c:errBars>
          <c:val>
            <c:numRef>
              <c:f>HEN_MEANS!$D$22</c:f>
              <c:numCache>
                <c:formatCode>General</c:formatCode>
                <c:ptCount val="1"/>
                <c:pt idx="0">
                  <c:v>2103.2350000000001</c:v>
                </c:pt>
              </c:numCache>
            </c:numRef>
          </c:val>
        </c:ser>
        <c:ser>
          <c:idx val="1"/>
          <c:order val="2"/>
          <c:tx>
            <c:strRef>
              <c:f>HEN_MEANS!$A$23</c:f>
              <c:strCache>
                <c:ptCount val="1"/>
                <c:pt idx="0">
                  <c:v>112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HEN_MEANS!$F$23</c:f>
                <c:numCache>
                  <c:formatCode>General</c:formatCode>
                  <c:ptCount val="1"/>
                  <c:pt idx="0">
                    <c:v>165.02330837700572</c:v>
                  </c:pt>
                </c:numCache>
              </c:numRef>
            </c:plus>
            <c:minus>
              <c:numRef>
                <c:f>HEN_MEANS!$F$23</c:f>
                <c:numCache>
                  <c:formatCode>General</c:formatCode>
                  <c:ptCount val="1"/>
                  <c:pt idx="0">
                    <c:v>165.02330837700572</c:v>
                  </c:pt>
                </c:numCache>
              </c:numRef>
            </c:minus>
            <c:spPr>
              <a:ln w="25400"/>
            </c:spPr>
          </c:errBars>
          <c:val>
            <c:numRef>
              <c:f>HEN_MEANS!$D$23</c:f>
              <c:numCache>
                <c:formatCode>General</c:formatCode>
                <c:ptCount val="1"/>
                <c:pt idx="0">
                  <c:v>2010.4269200000001</c:v>
                </c:pt>
              </c:numCache>
            </c:numRef>
          </c:val>
        </c:ser>
        <c:ser>
          <c:idx val="2"/>
          <c:order val="3"/>
          <c:tx>
            <c:strRef>
              <c:f>HEN_MEANS!$A$24</c:f>
              <c:strCache>
                <c:ptCount val="1"/>
                <c:pt idx="0">
                  <c:v>224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HEN_MEANS!$F$24</c:f>
                <c:numCache>
                  <c:formatCode>General</c:formatCode>
                  <c:ptCount val="1"/>
                  <c:pt idx="0">
                    <c:v>274.24137786507214</c:v>
                  </c:pt>
                </c:numCache>
              </c:numRef>
            </c:plus>
            <c:minus>
              <c:numRef>
                <c:f>HEN_MEANS!$F$24</c:f>
                <c:numCache>
                  <c:formatCode>General</c:formatCode>
                  <c:ptCount val="1"/>
                  <c:pt idx="0">
                    <c:v>274.24137786507214</c:v>
                  </c:pt>
                </c:numCache>
              </c:numRef>
            </c:minus>
            <c:spPr>
              <a:ln w="25400"/>
            </c:spPr>
          </c:errBars>
          <c:val>
            <c:numRef>
              <c:f>HEN_MEANS!$D$24</c:f>
              <c:numCache>
                <c:formatCode>General</c:formatCode>
                <c:ptCount val="1"/>
                <c:pt idx="0">
                  <c:v>1612.9001900000001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07424"/>
        <c:axId val="48017792"/>
      </c:barChart>
      <c:catAx>
        <c:axId val="4800742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Preplant N Rate (kg N ha-1)</a:t>
                </a:r>
              </a:p>
            </c:rich>
          </c:tx>
          <c:layout>
            <c:manualLayout>
              <c:xMode val="edge"/>
              <c:yMode val="edge"/>
              <c:x val="0.33556540056638712"/>
              <c:y val="0.87553011026293459"/>
            </c:manualLayout>
          </c:layout>
          <c:overlay val="0"/>
        </c:title>
        <c:majorTickMark val="none"/>
        <c:minorTickMark val="none"/>
        <c:tickLblPos val="none"/>
        <c:crossAx val="48017792"/>
        <c:crosses val="autoZero"/>
        <c:auto val="1"/>
        <c:lblAlgn val="ctr"/>
        <c:lblOffset val="100"/>
        <c:noMultiLvlLbl val="0"/>
      </c:catAx>
      <c:valAx>
        <c:axId val="48017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Grain Yield (kg ha-1)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0074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0.21153</cdr:x>
      <cdr:y>0.07925</cdr:y>
    </cdr:from>
    <cdr:to>
      <cdr:x>0.46132</cdr:x>
      <cdr:y>0.15329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524" y="592041"/>
          <a:ext cx="2551356" cy="553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/>
            <a:t>SED=638</a:t>
          </a:r>
          <a:endParaRPr lang="en-US" sz="2000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0.20143</cdr:x>
      <cdr:y>0.09909</cdr:y>
    </cdr:from>
    <cdr:to>
      <cdr:x>0.45123</cdr:x>
      <cdr:y>0.17313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7400" y="740258"/>
          <a:ext cx="2551356" cy="553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/>
            <a:t>SED=391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BC4B86-AC86-4711-ADD4-DC7453E5255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CAEC58-2BF0-4CEA-AB58-437D80F5D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FADC4-1D58-41C7-ABE4-D700219B9DE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62125" y="696913"/>
            <a:ext cx="34861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9C0E5-AD6F-41F6-A67B-7D37C75F8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8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9C0E5-AD6F-41F6-A67B-7D37C75F81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0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1930383"/>
            <a:ext cx="3264408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21762720"/>
            <a:ext cx="2688336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7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4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18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91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63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10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8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8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2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537976"/>
            <a:ext cx="8641080" cy="327685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537976"/>
            <a:ext cx="25283160" cy="327685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1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4678644"/>
            <a:ext cx="32644080" cy="7627620"/>
          </a:xfrm>
        </p:spPr>
        <p:txBody>
          <a:bodyPr anchor="t"/>
          <a:lstStyle>
            <a:lvl1pPr algn="l">
              <a:defRPr sz="19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6277598"/>
            <a:ext cx="32644080" cy="8401047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72924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45848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1877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091696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36462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637544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5910469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183393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8961125"/>
            <a:ext cx="16962120" cy="25345393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8961125"/>
            <a:ext cx="16962120" cy="25345393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4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596635"/>
            <a:ext cx="16968790" cy="3582667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72924" indent="0">
              <a:buNone/>
              <a:defRPr sz="9900" b="1"/>
            </a:lvl2pPr>
            <a:lvl3pPr marL="4545848" indent="0">
              <a:buNone/>
              <a:defRPr sz="8900" b="1"/>
            </a:lvl3pPr>
            <a:lvl4pPr marL="6818772" indent="0">
              <a:buNone/>
              <a:defRPr sz="8000" b="1"/>
            </a:lvl4pPr>
            <a:lvl5pPr marL="9091696" indent="0">
              <a:buNone/>
              <a:defRPr sz="8000" b="1"/>
            </a:lvl5pPr>
            <a:lvl6pPr marL="11364620" indent="0">
              <a:buNone/>
              <a:defRPr sz="8000" b="1"/>
            </a:lvl6pPr>
            <a:lvl7pPr marL="13637544" indent="0">
              <a:buNone/>
              <a:defRPr sz="8000" b="1"/>
            </a:lvl7pPr>
            <a:lvl8pPr marL="15910469" indent="0">
              <a:buNone/>
              <a:defRPr sz="8000" b="1"/>
            </a:lvl8pPr>
            <a:lvl9pPr marL="18183393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12179302"/>
            <a:ext cx="16968790" cy="22127213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9" y="8596635"/>
            <a:ext cx="16975455" cy="3582667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72924" indent="0">
              <a:buNone/>
              <a:defRPr sz="9900" b="1"/>
            </a:lvl2pPr>
            <a:lvl3pPr marL="4545848" indent="0">
              <a:buNone/>
              <a:defRPr sz="8900" b="1"/>
            </a:lvl3pPr>
            <a:lvl4pPr marL="6818772" indent="0">
              <a:buNone/>
              <a:defRPr sz="8000" b="1"/>
            </a:lvl4pPr>
            <a:lvl5pPr marL="9091696" indent="0">
              <a:buNone/>
              <a:defRPr sz="8000" b="1"/>
            </a:lvl5pPr>
            <a:lvl6pPr marL="11364620" indent="0">
              <a:buNone/>
              <a:defRPr sz="8000" b="1"/>
            </a:lvl6pPr>
            <a:lvl7pPr marL="13637544" indent="0">
              <a:buNone/>
              <a:defRPr sz="8000" b="1"/>
            </a:lvl7pPr>
            <a:lvl8pPr marL="15910469" indent="0">
              <a:buNone/>
              <a:defRPr sz="8000" b="1"/>
            </a:lvl8pPr>
            <a:lvl9pPr marL="18183393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9" y="12179302"/>
            <a:ext cx="16975455" cy="22127213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0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9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4" y="1529080"/>
            <a:ext cx="12634915" cy="6507480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1" y="1529085"/>
            <a:ext cx="21469350" cy="32777433"/>
          </a:xfrm>
        </p:spPr>
        <p:txBody>
          <a:bodyPr/>
          <a:lstStyle>
            <a:lvl1pPr>
              <a:defRPr sz="159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4" y="8036564"/>
            <a:ext cx="12634915" cy="26269953"/>
          </a:xfrm>
        </p:spPr>
        <p:txBody>
          <a:bodyPr/>
          <a:lstStyle>
            <a:lvl1pPr marL="0" indent="0">
              <a:buNone/>
              <a:defRPr sz="7000"/>
            </a:lvl1pPr>
            <a:lvl2pPr marL="2272924" indent="0">
              <a:buNone/>
              <a:defRPr sz="6000"/>
            </a:lvl2pPr>
            <a:lvl3pPr marL="4545848" indent="0">
              <a:buNone/>
              <a:defRPr sz="5000"/>
            </a:lvl3pPr>
            <a:lvl4pPr marL="6818772" indent="0">
              <a:buNone/>
              <a:defRPr sz="4500"/>
            </a:lvl4pPr>
            <a:lvl5pPr marL="9091696" indent="0">
              <a:buNone/>
              <a:defRPr sz="4500"/>
            </a:lvl5pPr>
            <a:lvl6pPr marL="11364620" indent="0">
              <a:buNone/>
              <a:defRPr sz="4500"/>
            </a:lvl6pPr>
            <a:lvl7pPr marL="13637544" indent="0">
              <a:buNone/>
              <a:defRPr sz="4500"/>
            </a:lvl7pPr>
            <a:lvl8pPr marL="15910469" indent="0">
              <a:buNone/>
              <a:defRPr sz="4500"/>
            </a:lvl8pPr>
            <a:lvl9pPr marL="18183393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6883361"/>
            <a:ext cx="23042880" cy="3173733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3431540"/>
            <a:ext cx="23042880" cy="23042880"/>
          </a:xfrm>
        </p:spPr>
        <p:txBody>
          <a:bodyPr/>
          <a:lstStyle>
            <a:lvl1pPr marL="0" indent="0">
              <a:buNone/>
              <a:defRPr sz="15900"/>
            </a:lvl1pPr>
            <a:lvl2pPr marL="2272924" indent="0">
              <a:buNone/>
              <a:defRPr sz="13900"/>
            </a:lvl2pPr>
            <a:lvl3pPr marL="4545848" indent="0">
              <a:buNone/>
              <a:defRPr sz="11900"/>
            </a:lvl3pPr>
            <a:lvl4pPr marL="6818772" indent="0">
              <a:buNone/>
              <a:defRPr sz="9900"/>
            </a:lvl4pPr>
            <a:lvl5pPr marL="9091696" indent="0">
              <a:buNone/>
              <a:defRPr sz="9900"/>
            </a:lvl5pPr>
            <a:lvl6pPr marL="11364620" indent="0">
              <a:buNone/>
              <a:defRPr sz="9900"/>
            </a:lvl6pPr>
            <a:lvl7pPr marL="13637544" indent="0">
              <a:buNone/>
              <a:defRPr sz="9900"/>
            </a:lvl7pPr>
            <a:lvl8pPr marL="15910469" indent="0">
              <a:buNone/>
              <a:defRPr sz="9900"/>
            </a:lvl8pPr>
            <a:lvl9pPr marL="18183393" indent="0">
              <a:buNone/>
              <a:defRPr sz="9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30057094"/>
            <a:ext cx="23042880" cy="4507227"/>
          </a:xfrm>
        </p:spPr>
        <p:txBody>
          <a:bodyPr/>
          <a:lstStyle>
            <a:lvl1pPr marL="0" indent="0">
              <a:buNone/>
              <a:defRPr sz="7000"/>
            </a:lvl1pPr>
            <a:lvl2pPr marL="2272924" indent="0">
              <a:buNone/>
              <a:defRPr sz="6000"/>
            </a:lvl2pPr>
            <a:lvl3pPr marL="4545848" indent="0">
              <a:buNone/>
              <a:defRPr sz="5000"/>
            </a:lvl3pPr>
            <a:lvl4pPr marL="6818772" indent="0">
              <a:buNone/>
              <a:defRPr sz="4500"/>
            </a:lvl4pPr>
            <a:lvl5pPr marL="9091696" indent="0">
              <a:buNone/>
              <a:defRPr sz="4500"/>
            </a:lvl5pPr>
            <a:lvl6pPr marL="11364620" indent="0">
              <a:buNone/>
              <a:defRPr sz="4500"/>
            </a:lvl6pPr>
            <a:lvl7pPr marL="13637544" indent="0">
              <a:buNone/>
              <a:defRPr sz="4500"/>
            </a:lvl7pPr>
            <a:lvl8pPr marL="15910469" indent="0">
              <a:buNone/>
              <a:defRPr sz="4500"/>
            </a:lvl8pPr>
            <a:lvl9pPr marL="18183393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537973"/>
            <a:ext cx="34564320" cy="6400800"/>
          </a:xfrm>
          <a:prstGeom prst="rect">
            <a:avLst/>
          </a:prstGeom>
        </p:spPr>
        <p:txBody>
          <a:bodyPr vert="horz" lIns="454585" tIns="227292" rIns="454585" bIns="2272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961125"/>
            <a:ext cx="34564320" cy="25345393"/>
          </a:xfrm>
          <a:prstGeom prst="rect">
            <a:avLst/>
          </a:prstGeom>
        </p:spPr>
        <p:txBody>
          <a:bodyPr vert="horz" lIns="454585" tIns="227292" rIns="454585" bIns="2272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5595563"/>
            <a:ext cx="8961120" cy="2044700"/>
          </a:xfrm>
          <a:prstGeom prst="rect">
            <a:avLst/>
          </a:prstGeom>
        </p:spPr>
        <p:txBody>
          <a:bodyPr vert="horz" lIns="454585" tIns="227292" rIns="454585" bIns="227292" rtlCol="0" anchor="ctr"/>
          <a:lstStyle>
            <a:lvl1pPr algn="l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05AEF-EEB9-4040-B82F-83C67D2A9922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35595563"/>
            <a:ext cx="12161520" cy="2044700"/>
          </a:xfrm>
          <a:prstGeom prst="rect">
            <a:avLst/>
          </a:prstGeom>
        </p:spPr>
        <p:txBody>
          <a:bodyPr vert="horz" lIns="454585" tIns="227292" rIns="454585" bIns="227292" rtlCol="0" anchor="ctr"/>
          <a:lstStyle>
            <a:lvl1pPr algn="ct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35595563"/>
            <a:ext cx="8961120" cy="2044700"/>
          </a:xfrm>
          <a:prstGeom prst="rect">
            <a:avLst/>
          </a:prstGeom>
        </p:spPr>
        <p:txBody>
          <a:bodyPr vert="horz" lIns="454585" tIns="227292" rIns="454585" bIns="227292" rtlCol="0" anchor="ctr"/>
          <a:lstStyle>
            <a:lvl1pPr algn="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8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45848" rtl="0" eaLnBrk="1" latinLnBrk="0" hangingPunct="1">
        <a:spcBef>
          <a:spcPct val="0"/>
        </a:spcBef>
        <a:buNone/>
        <a:defRPr sz="2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4693" indent="-1704693" algn="l" defTabSz="4545848" rtl="0" eaLnBrk="1" latinLnBrk="0" hangingPunct="1">
        <a:spcBef>
          <a:spcPct val="20000"/>
        </a:spcBef>
        <a:buFont typeface="Arial" pitchFamily="34" charset="0"/>
        <a:buChar char="•"/>
        <a:defRPr sz="15900" kern="1200">
          <a:solidFill>
            <a:schemeClr val="tx1"/>
          </a:solidFill>
          <a:latin typeface="+mn-lt"/>
          <a:ea typeface="+mn-ea"/>
          <a:cs typeface="+mn-cs"/>
        </a:defRPr>
      </a:lvl1pPr>
      <a:lvl2pPr marL="3693502" indent="-1420578" algn="l" defTabSz="4545848" rtl="0" eaLnBrk="1" latinLnBrk="0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82310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55234" indent="-1136462" algn="l" defTabSz="4545848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8158" indent="-1136462" algn="l" defTabSz="4545848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01082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74007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046931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319855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72924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45848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818772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91696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64620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37544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469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83393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25447"/>
            <a:ext cx="384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496800" y="5833018"/>
            <a:ext cx="0" cy="32579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4412" l="5000" r="97667">
                        <a14:foregroundMark x1="46333" y1="23824" x2="46333" y2="23824"/>
                        <a14:foregroundMark x1="51333" y1="20735" x2="51333" y2="20735"/>
                        <a14:foregroundMark x1="48667" y1="3529" x2="48667" y2="3529"/>
                        <a14:foregroundMark x1="63000" y1="20147" x2="63000" y2="20147"/>
                        <a14:foregroundMark x1="71500" y1="19706" x2="71500" y2="19706"/>
                        <a14:foregroundMark x1="68500" y1="19853" x2="68500" y2="19853"/>
                        <a14:foregroundMark x1="65333" y1="20000" x2="65333" y2="20000"/>
                        <a14:foregroundMark x1="76000" y1="19853" x2="76000" y2="19853"/>
                        <a14:foregroundMark x1="73833" y1="20000" x2="73833" y2="20000"/>
                        <a14:foregroundMark x1="78667" y1="19853" x2="78667" y2="19853"/>
                        <a14:foregroundMark x1="82667" y1="19853" x2="82667" y2="19853"/>
                        <a14:foregroundMark x1="81500" y1="19706" x2="81500" y2="19706"/>
                        <a14:foregroundMark x1="85000" y1="20735" x2="85000" y2="20735"/>
                        <a14:foregroundMark x1="85833" y1="21912" x2="85833" y2="21912"/>
                        <a14:foregroundMark x1="89333" y1="23971" x2="89333" y2="23971"/>
                        <a14:foregroundMark x1="91500" y1="26029" x2="91500" y2="26029"/>
                        <a14:foregroundMark x1="90667" y1="25147" x2="90667" y2="25147"/>
                        <a14:foregroundMark x1="88333" y1="23676" x2="88333" y2="23676"/>
                        <a14:foregroundMark x1="49000" y1="21618" x2="49000" y2="21618"/>
                        <a14:foregroundMark x1="47333" y1="22941" x2="47333" y2="22941"/>
                        <a14:foregroundMark x1="37833" y1="24706" x2="37833" y2="24706"/>
                        <a14:foregroundMark x1="34167" y1="46471" x2="34167" y2="46471"/>
                        <a14:foregroundMark x1="37500" y1="58529" x2="37500" y2="58529"/>
                        <a14:foregroundMark x1="41000" y1="60882" x2="41000" y2="60882"/>
                        <a14:foregroundMark x1="43333" y1="60882" x2="43333" y2="60882"/>
                        <a14:foregroundMark x1="39333" y1="59559" x2="39333" y2="59559"/>
                        <a14:foregroundMark x1="46333" y1="60882" x2="46333" y2="60882"/>
                        <a14:foregroundMark x1="51333" y1="61176" x2="51333" y2="61176"/>
                        <a14:foregroundMark x1="49500" y1="61029" x2="49500" y2="61029"/>
                        <a14:foregroundMark x1="56167" y1="61029" x2="56167" y2="61029"/>
                        <a14:foregroundMark x1="60000" y1="61176" x2="60000" y2="61176"/>
                        <a14:foregroundMark x1="54333" y1="61029" x2="54333" y2="61029"/>
                        <a14:foregroundMark x1="58333" y1="60735" x2="58333" y2="60735"/>
                        <a14:foregroundMark x1="72000" y1="60294" x2="72000" y2="60294"/>
                        <a14:foregroundMark x1="76333" y1="58824" x2="76333" y2="58824"/>
                        <a14:foregroundMark x1="73833" y1="59559" x2="73833" y2="59559"/>
                        <a14:foregroundMark x1="68500" y1="60882" x2="68500" y2="60882"/>
                        <a14:foregroundMark x1="65000" y1="61029" x2="65000" y2="61029"/>
                        <a14:foregroundMark x1="62000" y1="61029" x2="62000" y2="61029"/>
                        <a14:foregroundMark x1="67000" y1="60882" x2="67000" y2="60882"/>
                        <a14:foregroundMark x1="70333" y1="60441" x2="70333" y2="60441"/>
                        <a14:foregroundMark x1="81833" y1="49853" x2="81833" y2="49853"/>
                        <a14:foregroundMark x1="82667" y1="47941" x2="82667" y2="47941"/>
                        <a14:foregroundMark x1="83500" y1="47059" x2="83500" y2="47059"/>
                        <a14:foregroundMark x1="85000" y1="46618" x2="85000" y2="46618"/>
                        <a14:foregroundMark x1="88000" y1="46765" x2="88000" y2="46765"/>
                        <a14:foregroundMark x1="93000" y1="37353" x2="93000" y2="37353"/>
                        <a14:foregroundMark x1="93500" y1="45294" x2="93500" y2="45294"/>
                        <a14:foregroundMark x1="91000" y1="46618" x2="91000" y2="46618"/>
                        <a14:foregroundMark x1="92333" y1="46176" x2="92333" y2="46176"/>
                        <a14:foregroundMark x1="86500" y1="46765" x2="86500" y2="46765"/>
                        <a14:foregroundMark x1="89167" y1="46618" x2="89167" y2="46618"/>
                        <a14:foregroundMark x1="97833" y1="35147" x2="97833" y2="35147"/>
                        <a14:foregroundMark x1="97000" y1="37941" x2="97000" y2="37941"/>
                        <a14:foregroundMark x1="95333" y1="41324" x2="95333" y2="41324"/>
                        <a14:foregroundMark x1="94500" y1="43824" x2="94500" y2="43824"/>
                        <a14:foregroundMark x1="96000" y1="39559" x2="96000" y2="39559"/>
                        <a14:foregroundMark x1="90000" y1="34706" x2="90000" y2="34706"/>
                        <a14:foregroundMark x1="91500" y1="34412" x2="91500" y2="34412"/>
                        <a14:foregroundMark x1="93667" y1="34265" x2="93667" y2="34265"/>
                        <a14:foregroundMark x1="96500" y1="34412" x2="96500" y2="34412"/>
                        <a14:foregroundMark x1="89000" y1="32500" x2="89000" y2="32500"/>
                        <a14:foregroundMark x1="90667" y1="28824" x2="90667" y2="28824"/>
                        <a14:foregroundMark x1="91167" y1="27647" x2="91167" y2="27647"/>
                        <a14:foregroundMark x1="89833" y1="30735" x2="89833" y2="30735"/>
                        <a14:foregroundMark x1="75333" y1="33382" x2="75333" y2="33382"/>
                        <a14:foregroundMark x1="60500" y1="33529" x2="60500" y2="33529"/>
                        <a14:foregroundMark x1="57000" y1="34118" x2="57000" y2="34118"/>
                        <a14:foregroundMark x1="72167" y1="47059" x2="72167" y2="47059"/>
                        <a14:foregroundMark x1="65500" y1="51029" x2="65500" y2="51029"/>
                        <a14:foregroundMark x1="35000" y1="48235" x2="35000" y2="48235"/>
                        <a14:foregroundMark x1="31333" y1="46765" x2="31333" y2="46765"/>
                        <a14:foregroundMark x1="42500" y1="29706" x2="42500" y2="29706"/>
                        <a14:foregroundMark x1="43667" y1="27500" x2="43667" y2="27500"/>
                        <a14:foregroundMark x1="79667" y1="60735" x2="79667" y2="60735"/>
                        <a14:foregroundMark x1="78500" y1="66912" x2="78500" y2="66912"/>
                        <a14:foregroundMark x1="87000" y1="66029" x2="87000" y2="66029"/>
                        <a14:foregroundMark x1="95333" y1="65588" x2="95333" y2="65588"/>
                        <a14:foregroundMark x1="70333" y1="66324" x2="70333" y2="66324"/>
                        <a14:foregroundMark x1="54333" y1="67059" x2="54333" y2="67059"/>
                        <a14:foregroundMark x1="45833" y1="65882" x2="45833" y2="65882"/>
                        <a14:foregroundMark x1="39167" y1="66324" x2="39167" y2="66324"/>
                        <a14:foregroundMark x1="33500" y1="66324" x2="33500" y2="66324"/>
                        <a14:foregroundMark x1="30667" y1="67500" x2="30667" y2="67500"/>
                        <a14:foregroundMark x1="22667" y1="66176" x2="22667" y2="66176"/>
                        <a14:foregroundMark x1="17500" y1="66618" x2="17500" y2="66618"/>
                        <a14:foregroundMark x1="9000" y1="65588" x2="9000" y2="65588"/>
                        <a14:foregroundMark x1="5000" y1="65588" x2="5000" y2="65588"/>
                        <a14:foregroundMark x1="27500" y1="78088" x2="27500" y2="78088"/>
                        <a14:foregroundMark x1="36667" y1="77206" x2="36667" y2="77206"/>
                        <a14:foregroundMark x1="41333" y1="76176" x2="41333" y2="76176"/>
                        <a14:foregroundMark x1="47833" y1="76765" x2="47833" y2="76765"/>
                        <a14:foregroundMark x1="56500" y1="76324" x2="56500" y2="76324"/>
                        <a14:foregroundMark x1="67333" y1="77206" x2="67333" y2="77206"/>
                        <a14:foregroundMark x1="88667" y1="89412" x2="88667" y2="89412"/>
                        <a14:foregroundMark x1="91500" y1="91912" x2="91500" y2="91912"/>
                        <a14:foregroundMark x1="79000" y1="91176" x2="79000" y2="91176"/>
                        <a14:foregroundMark x1="76167" y1="89853" x2="76167" y2="89853"/>
                        <a14:foregroundMark x1="72167" y1="89559" x2="72167" y2="89559"/>
                        <a14:foregroundMark x1="67833" y1="89706" x2="67833" y2="89706"/>
                        <a14:foregroundMark x1="62667" y1="90441" x2="62667" y2="90441"/>
                        <a14:foregroundMark x1="56167" y1="89265" x2="56167" y2="89265"/>
                        <a14:foregroundMark x1="51000" y1="90294" x2="51000" y2="90294"/>
                        <a14:foregroundMark x1="51000" y1="87059" x2="51000" y2="87059"/>
                        <a14:foregroundMark x1="47000" y1="89265" x2="47000" y2="89265"/>
                        <a14:foregroundMark x1="35667" y1="86912" x2="35667" y2="86912"/>
                        <a14:foregroundMark x1="27667" y1="87941" x2="27667" y2="87941"/>
                        <a14:foregroundMark x1="24833" y1="90000" x2="24833" y2="90000"/>
                        <a14:foregroundMark x1="25167" y1="86912" x2="25167" y2="86912"/>
                        <a14:foregroundMark x1="20833" y1="89265" x2="20833" y2="89265"/>
                        <a14:foregroundMark x1="6833" y1="87647" x2="6833" y2="87647"/>
                        <a14:foregroundMark x1="73833" y1="30000" x2="73833" y2="30000"/>
                        <a14:foregroundMark x1="58500" y1="94412" x2="58500" y2="94412"/>
                        <a14:foregroundMark x1="34667" y1="49559" x2="34667" y2="49559"/>
                        <a14:foregroundMark x1="39167" y1="34412" x2="39167" y2="34412"/>
                        <a14:foregroundMark x1="40500" y1="33971" x2="40500" y2="33971"/>
                        <a14:foregroundMark x1="44667" y1="25588" x2="44667" y2="25588"/>
                        <a14:foregroundMark x1="44333" y1="26765" x2="44333" y2="26765"/>
                        <a14:foregroundMark x1="43167" y1="28824" x2="43167" y2="28824"/>
                        <a14:foregroundMark x1="41833" y1="31618" x2="41833" y2="31618"/>
                        <a14:foregroundMark x1="61667" y1="31618" x2="61667" y2="31618"/>
                        <a14:foregroundMark x1="66333" y1="31618" x2="66333" y2="31618"/>
                        <a14:foregroundMark x1="72667" y1="31618" x2="72667" y2="31618"/>
                        <a14:foregroundMark x1="74000" y1="29118" x2="74000" y2="29118"/>
                        <a14:foregroundMark x1="71500" y1="28824" x2="71500" y2="28824"/>
                        <a14:foregroundMark x1="68500" y1="28824" x2="68500" y2="28824"/>
                        <a14:foregroundMark x1="64833" y1="28824" x2="64833" y2="28824"/>
                        <a14:foregroundMark x1="62000" y1="28382" x2="62000" y2="28382"/>
                        <a14:foregroundMark x1="60167" y1="29118" x2="60167" y2="29118"/>
                        <a14:foregroundMark x1="59000" y1="30147" x2="59000" y2="30147"/>
                        <a14:foregroundMark x1="59000" y1="31618" x2="59000" y2="31618"/>
                        <a14:foregroundMark x1="59667" y1="31618" x2="59667" y2="31618"/>
                        <a14:foregroundMark x1="63167" y1="31765" x2="63167" y2="31765"/>
                        <a14:foregroundMark x1="64167" y1="31765" x2="64167" y2="31765"/>
                        <a14:foregroundMark x1="66833" y1="31765" x2="66833" y2="31765"/>
                        <a14:foregroundMark x1="68167" y1="31765" x2="68167" y2="31765"/>
                        <a14:foregroundMark x1="69667" y1="31618" x2="69667" y2="31618"/>
                        <a14:foregroundMark x1="67500" y1="31618" x2="67500" y2="31618"/>
                        <a14:foregroundMark x1="67333" y1="31765" x2="67333" y2="31765"/>
                        <a14:foregroundMark x1="67500" y1="28676" x2="67500" y2="28676"/>
                        <a14:foregroundMark x1="51500" y1="49412" x2="51500" y2="49412"/>
                        <a14:foregroundMark x1="50833" y1="50882" x2="50833" y2="50882"/>
                        <a14:foregroundMark x1="50167" y1="52647" x2="50167" y2="52647"/>
                        <a14:foregroundMark x1="51667" y1="52353" x2="51667" y2="52353"/>
                        <a14:foregroundMark x1="53333" y1="52206" x2="53333" y2="52206"/>
                        <a14:foregroundMark x1="55833" y1="52500" x2="55833" y2="52500"/>
                        <a14:foregroundMark x1="57833" y1="52353" x2="57833" y2="52353"/>
                        <a14:foregroundMark x1="60500" y1="52206" x2="60500" y2="52206"/>
                        <a14:foregroundMark x1="63000" y1="52500" x2="63000" y2="52500"/>
                        <a14:foregroundMark x1="64833" y1="52353" x2="64833" y2="52353"/>
                        <a14:foregroundMark x1="65833" y1="49853" x2="65833" y2="49853"/>
                        <a14:foregroundMark x1="64333" y1="49559" x2="64333" y2="49559"/>
                        <a14:foregroundMark x1="62000" y1="49559" x2="62000" y2="49559"/>
                        <a14:foregroundMark x1="59000" y1="49559" x2="59000" y2="49559"/>
                        <a14:foregroundMark x1="55833" y1="49559" x2="55833" y2="49559"/>
                        <a14:foregroundMark x1="54167" y1="49412" x2="54167" y2="49412"/>
                        <a14:foregroundMark x1="41000" y1="32794" x2="41000" y2="32794"/>
                        <a14:foregroundMark x1="44833" y1="61029" x2="44833" y2="61029"/>
                        <a14:foregroundMark x1="48167" y1="61029" x2="48167" y2="61029"/>
                        <a14:foregroundMark x1="62333" y1="61029" x2="62333" y2="61029"/>
                        <a14:foregroundMark x1="63500" y1="61176" x2="63500" y2="61176"/>
                        <a14:foregroundMark x1="82667" y1="48971" x2="82667" y2="48971"/>
                        <a14:foregroundMark x1="97167" y1="36176" x2="97167" y2="36176"/>
                        <a14:foregroundMark x1="61333" y1="52647" x2="61333" y2="52647"/>
                        <a14:foregroundMark x1="59167" y1="52206" x2="59167" y2="52206"/>
                        <a14:foregroundMark x1="56667" y1="52500" x2="56667" y2="52500"/>
                        <a14:foregroundMark x1="55167" y1="52647" x2="55167" y2="52647"/>
                        <a14:foregroundMark x1="54500" y1="52206" x2="54500" y2="52206"/>
                        <a14:foregroundMark x1="62000" y1="52059" x2="62000" y2="52059"/>
                        <a14:foregroundMark x1="86833" y1="22794" x2="86833" y2="22794"/>
                        <a14:foregroundMark x1="95167" y1="42647" x2="95167" y2="42647"/>
                        <a14:foregroundMark x1="65333" y1="67941" x2="65333" y2="67941"/>
                        <a14:backgroundMark x1="57833" y1="90735" x2="57833" y2="90735"/>
                        <a14:backgroundMark x1="81667" y1="90735" x2="81667" y2="90735"/>
                        <a14:backgroundMark x1="68000" y1="75147" x2="68000" y2="75147"/>
                        <a14:backgroundMark x1="88333" y1="67353" x2="88333" y2="67353"/>
                        <a14:backgroundMark x1="32333" y1="67647" x2="32333" y2="67647"/>
                        <a14:backgroundMark x1="32167" y1="66324" x2="32167" y2="66324"/>
                        <a14:backgroundMark x1="24500" y1="67206" x2="24500" y2="67206"/>
                        <a14:backgroundMark x1="15667" y1="66176" x2="15667" y2="66176"/>
                        <a14:backgroundMark x1="7333" y1="66471" x2="7333" y2="66471"/>
                        <a14:backgroundMark x1="28500" y1="48971" x2="28500" y2="48971"/>
                        <a14:backgroundMark x1="30667" y1="48971" x2="30667" y2="48971"/>
                        <a14:backgroundMark x1="48000" y1="18824" x2="48000" y2="18824"/>
                        <a14:backgroundMark x1="45500" y1="22206" x2="45500" y2="22206"/>
                        <a14:backgroundMark x1="44000" y1="24559" x2="44000" y2="24559"/>
                        <a14:backgroundMark x1="42333" y1="26471" x2="42333" y2="26471"/>
                        <a14:backgroundMark x1="41000" y1="29412" x2="41000" y2="29412"/>
                        <a14:backgroundMark x1="39000" y1="33088" x2="39000" y2="33088"/>
                        <a14:backgroundMark x1="42167" y1="28088" x2="42167" y2="28088"/>
                        <a14:backgroundMark x1="40167" y1="32206" x2="40167" y2="32206"/>
                        <a14:backgroundMark x1="33833" y1="47941" x2="33833" y2="47941"/>
                        <a14:backgroundMark x1="67333" y1="30000" x2="67333" y2="30000"/>
                        <a14:backgroundMark x1="71500" y1="30147" x2="71500" y2="30147"/>
                        <a14:backgroundMark x1="68667" y1="30735" x2="68667" y2="30735"/>
                        <a14:backgroundMark x1="65833" y1="30294" x2="65833" y2="30294"/>
                        <a14:backgroundMark x1="62833" y1="30294" x2="62833" y2="30294"/>
                        <a14:backgroundMark x1="61333" y1="30294" x2="61333" y2="30294"/>
                        <a14:backgroundMark x1="60500" y1="30735" x2="60500" y2="30735"/>
                        <a14:backgroundMark x1="72167" y1="29853" x2="72167" y2="29853"/>
                        <a14:backgroundMark x1="72000" y1="30735" x2="72000" y2="30735"/>
                        <a14:backgroundMark x1="57000" y1="50882" x2="57000" y2="50882"/>
                        <a14:backgroundMark x1="55000" y1="51029" x2="55000" y2="51029"/>
                        <a14:backgroundMark x1="53000" y1="50882" x2="53000" y2="50882"/>
                        <a14:backgroundMark x1="52333" y1="50441" x2="52333" y2="50441"/>
                        <a14:backgroundMark x1="52000" y1="51176" x2="52000" y2="51176"/>
                        <a14:backgroundMark x1="59667" y1="51029" x2="59667" y2="51029"/>
                        <a14:backgroundMark x1="61167" y1="51029" x2="61167" y2="51029"/>
                        <a14:backgroundMark x1="62333" y1="51029" x2="62333" y2="51029"/>
                        <a14:backgroundMark x1="63667" y1="51029" x2="63667" y2="51029"/>
                        <a14:backgroundMark x1="64167" y1="66176" x2="64167" y2="66176"/>
                        <a14:backgroundMark x1="71167" y1="65147" x2="71167" y2="65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2" y="152400"/>
            <a:ext cx="5092708" cy="5771735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26060400" y="5825447"/>
            <a:ext cx="0" cy="32579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24500" y="642010"/>
            <a:ext cx="27355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Maize </a:t>
            </a:r>
            <a:r>
              <a:rPr lang="en-US" sz="8000" b="1" dirty="0" smtClean="0"/>
              <a:t>Grain </a:t>
            </a:r>
            <a:r>
              <a:rPr lang="en-US" sz="8000" b="1" dirty="0"/>
              <a:t>Yield </a:t>
            </a:r>
            <a:r>
              <a:rPr lang="en-US" sz="8000" b="1" dirty="0" smtClean="0"/>
              <a:t>Response </a:t>
            </a:r>
            <a:r>
              <a:rPr lang="en-US" sz="8000" b="1" dirty="0"/>
              <a:t>to </a:t>
            </a:r>
            <a:r>
              <a:rPr lang="en-US" sz="8000" b="1" dirty="0" err="1"/>
              <a:t>Preplant</a:t>
            </a:r>
            <a:r>
              <a:rPr lang="en-US" sz="8000" b="1" dirty="0"/>
              <a:t> Nitrogen Placement At Different Distances f</a:t>
            </a:r>
            <a:r>
              <a:rPr lang="en-US" sz="8000" b="1" dirty="0" smtClean="0"/>
              <a:t>rom </a:t>
            </a:r>
            <a:r>
              <a:rPr lang="en-US" sz="8000" b="1" dirty="0"/>
              <a:t>the </a:t>
            </a:r>
            <a:r>
              <a:rPr lang="en-US" sz="8000" b="1" dirty="0" smtClean="0"/>
              <a:t>Row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6600" dirty="0" smtClean="0"/>
              <a:t>J.L. Mullock</a:t>
            </a:r>
            <a:r>
              <a:rPr lang="en-US" sz="6600" baseline="30000" dirty="0" smtClean="0"/>
              <a:t>1</a:t>
            </a:r>
            <a:r>
              <a:rPr lang="en-US" sz="6600" dirty="0" smtClean="0"/>
              <a:t>, J.T. Bushong</a:t>
            </a:r>
            <a:r>
              <a:rPr lang="en-US" sz="6600" baseline="30000" dirty="0" smtClean="0"/>
              <a:t>1</a:t>
            </a:r>
            <a:r>
              <a:rPr lang="en-US" sz="6600" dirty="0" smtClean="0"/>
              <a:t>, B. Chim</a:t>
            </a:r>
            <a:r>
              <a:rPr lang="en-US" sz="6600" baseline="30000" dirty="0" smtClean="0"/>
              <a:t>2</a:t>
            </a:r>
            <a:r>
              <a:rPr lang="en-US" sz="6600" dirty="0" smtClean="0"/>
              <a:t>, W.R. Raun</a:t>
            </a:r>
            <a:r>
              <a:rPr lang="en-US" sz="6600" baseline="30000" dirty="0" smtClean="0"/>
              <a:t>1</a:t>
            </a:r>
            <a:r>
              <a:rPr lang="en-US" sz="6600" dirty="0" smtClean="0"/>
              <a:t>, and R.K. Taylor</a:t>
            </a:r>
            <a:r>
              <a:rPr lang="en-US" sz="6600" baseline="30000" dirty="0" smtClean="0"/>
              <a:t>3</a:t>
            </a:r>
          </a:p>
          <a:p>
            <a:pPr algn="ctr"/>
            <a:endParaRPr lang="en-US" sz="1400" baseline="30000" dirty="0" smtClean="0"/>
          </a:p>
          <a:p>
            <a:pPr algn="ctr"/>
            <a:r>
              <a:rPr lang="en-US" sz="4400" dirty="0" smtClean="0"/>
              <a:t> 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Plant &amp; Soil Sciences, Oklahoma State University,  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Crop </a:t>
            </a:r>
            <a:r>
              <a:rPr lang="en-US" sz="3600" dirty="0"/>
              <a:t>&amp; Soil Environmental </a:t>
            </a:r>
            <a:r>
              <a:rPr lang="en-US" sz="3600" dirty="0" smtClean="0"/>
              <a:t>Science, Virginia Tech, 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 Bio-Systems &amp; Agriculture Engineering, Oklahoma State University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947627"/>
            <a:ext cx="10208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/>
              <a:t>INTRODUCTION</a:t>
            </a:r>
            <a:endParaRPr lang="en-US" sz="6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934200"/>
            <a:ext cx="111230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itchFamily="34" charset="0"/>
              <a:buChar char="•"/>
            </a:pPr>
            <a:r>
              <a:rPr lang="en-US" sz="4400" dirty="0" smtClean="0"/>
              <a:t>Equipment with RTK Global Positioning Systems correction can provide </a:t>
            </a:r>
            <a:r>
              <a:rPr lang="en-US" sz="4400" dirty="0" smtClean="0"/>
              <a:t>sub-inch </a:t>
            </a:r>
            <a:r>
              <a:rPr lang="en-US" sz="4400" dirty="0" smtClean="0"/>
              <a:t>accuracy for nitrogen (N) applications</a:t>
            </a:r>
            <a:endParaRPr lang="en-US" sz="4400" dirty="0" smtClean="0">
              <a:solidFill>
                <a:srgbClr val="FF0000"/>
              </a:solidFill>
            </a:endParaRPr>
          </a:p>
          <a:p>
            <a:pPr marL="1143000" indent="-1143000">
              <a:buFont typeface="Arial" pitchFamily="34" charset="0"/>
              <a:buChar char="•"/>
            </a:pPr>
            <a:r>
              <a:rPr lang="en-US" sz="4400" dirty="0" smtClean="0"/>
              <a:t>Maize grain yield has shown a positive response to mid-season N applied at distances closer to the row</a:t>
            </a:r>
            <a:endParaRPr lang="en-US" sz="4400" dirty="0" smtClean="0">
              <a:solidFill>
                <a:srgbClr val="FF0000"/>
              </a:solidFill>
            </a:endParaRPr>
          </a:p>
          <a:p>
            <a:pPr marL="1143000" indent="-1143000">
              <a:buFont typeface="Arial" pitchFamily="34" charset="0"/>
              <a:buChar char="•"/>
            </a:pPr>
            <a:r>
              <a:rPr lang="en-US" sz="4400" dirty="0" smtClean="0"/>
              <a:t>This benefit was </a:t>
            </a:r>
            <a:r>
              <a:rPr lang="en-US" sz="4400" dirty="0" smtClean="0"/>
              <a:t>greater under </a:t>
            </a:r>
            <a:r>
              <a:rPr lang="en-US" sz="4400" dirty="0" smtClean="0"/>
              <a:t>hot, dry conditions.</a:t>
            </a:r>
            <a:endParaRPr lang="en-US" sz="72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4412" l="5000" r="97667">
                        <a14:foregroundMark x1="46333" y1="23824" x2="46333" y2="23824"/>
                        <a14:foregroundMark x1="51333" y1="20735" x2="51333" y2="20735"/>
                        <a14:foregroundMark x1="48667" y1="3529" x2="48667" y2="3529"/>
                        <a14:foregroundMark x1="63000" y1="20147" x2="63000" y2="20147"/>
                        <a14:foregroundMark x1="71500" y1="19706" x2="71500" y2="19706"/>
                        <a14:foregroundMark x1="68500" y1="19853" x2="68500" y2="19853"/>
                        <a14:foregroundMark x1="65333" y1="20000" x2="65333" y2="20000"/>
                        <a14:foregroundMark x1="76000" y1="19853" x2="76000" y2="19853"/>
                        <a14:foregroundMark x1="73833" y1="20000" x2="73833" y2="20000"/>
                        <a14:foregroundMark x1="78667" y1="19853" x2="78667" y2="19853"/>
                        <a14:foregroundMark x1="82667" y1="19853" x2="82667" y2="19853"/>
                        <a14:foregroundMark x1="81500" y1="19706" x2="81500" y2="19706"/>
                        <a14:foregroundMark x1="85000" y1="20735" x2="85000" y2="20735"/>
                        <a14:foregroundMark x1="85833" y1="21912" x2="85833" y2="21912"/>
                        <a14:foregroundMark x1="89333" y1="23971" x2="89333" y2="23971"/>
                        <a14:foregroundMark x1="91500" y1="26029" x2="91500" y2="26029"/>
                        <a14:foregroundMark x1="90667" y1="25147" x2="90667" y2="25147"/>
                        <a14:foregroundMark x1="88333" y1="23676" x2="88333" y2="23676"/>
                        <a14:foregroundMark x1="49000" y1="21618" x2="49000" y2="21618"/>
                        <a14:foregroundMark x1="47333" y1="22941" x2="47333" y2="22941"/>
                        <a14:foregroundMark x1="37833" y1="24706" x2="37833" y2="24706"/>
                        <a14:foregroundMark x1="34167" y1="46471" x2="34167" y2="46471"/>
                        <a14:foregroundMark x1="37500" y1="58529" x2="37500" y2="58529"/>
                        <a14:foregroundMark x1="41000" y1="60882" x2="41000" y2="60882"/>
                        <a14:foregroundMark x1="43333" y1="60882" x2="43333" y2="60882"/>
                        <a14:foregroundMark x1="39333" y1="59559" x2="39333" y2="59559"/>
                        <a14:foregroundMark x1="46333" y1="60882" x2="46333" y2="60882"/>
                        <a14:foregroundMark x1="51333" y1="61176" x2="51333" y2="61176"/>
                        <a14:foregroundMark x1="49500" y1="61029" x2="49500" y2="61029"/>
                        <a14:foregroundMark x1="56167" y1="61029" x2="56167" y2="61029"/>
                        <a14:foregroundMark x1="60000" y1="61176" x2="60000" y2="61176"/>
                        <a14:foregroundMark x1="54333" y1="61029" x2="54333" y2="61029"/>
                        <a14:foregroundMark x1="58333" y1="60735" x2="58333" y2="60735"/>
                        <a14:foregroundMark x1="72000" y1="60294" x2="72000" y2="60294"/>
                        <a14:foregroundMark x1="76333" y1="58824" x2="76333" y2="58824"/>
                        <a14:foregroundMark x1="73833" y1="59559" x2="73833" y2="59559"/>
                        <a14:foregroundMark x1="68500" y1="60882" x2="68500" y2="60882"/>
                        <a14:foregroundMark x1="65000" y1="61029" x2="65000" y2="61029"/>
                        <a14:foregroundMark x1="62000" y1="61029" x2="62000" y2="61029"/>
                        <a14:foregroundMark x1="67000" y1="60882" x2="67000" y2="60882"/>
                        <a14:foregroundMark x1="70333" y1="60441" x2="70333" y2="60441"/>
                        <a14:foregroundMark x1="81833" y1="49853" x2="81833" y2="49853"/>
                        <a14:foregroundMark x1="82667" y1="47941" x2="82667" y2="47941"/>
                        <a14:foregroundMark x1="83500" y1="47059" x2="83500" y2="47059"/>
                        <a14:foregroundMark x1="85000" y1="46618" x2="85000" y2="46618"/>
                        <a14:foregroundMark x1="88000" y1="46765" x2="88000" y2="46765"/>
                        <a14:foregroundMark x1="93000" y1="37353" x2="93000" y2="37353"/>
                        <a14:foregroundMark x1="93500" y1="45294" x2="93500" y2="45294"/>
                        <a14:foregroundMark x1="91000" y1="46618" x2="91000" y2="46618"/>
                        <a14:foregroundMark x1="92333" y1="46176" x2="92333" y2="46176"/>
                        <a14:foregroundMark x1="86500" y1="46765" x2="86500" y2="46765"/>
                        <a14:foregroundMark x1="89167" y1="46618" x2="89167" y2="46618"/>
                        <a14:foregroundMark x1="97833" y1="35147" x2="97833" y2="35147"/>
                        <a14:foregroundMark x1="97000" y1="37941" x2="97000" y2="37941"/>
                        <a14:foregroundMark x1="95333" y1="41324" x2="95333" y2="41324"/>
                        <a14:foregroundMark x1="94500" y1="43824" x2="94500" y2="43824"/>
                        <a14:foregroundMark x1="96000" y1="39559" x2="96000" y2="39559"/>
                        <a14:foregroundMark x1="90000" y1="34706" x2="90000" y2="34706"/>
                        <a14:foregroundMark x1="91500" y1="34412" x2="91500" y2="34412"/>
                        <a14:foregroundMark x1="93667" y1="34265" x2="93667" y2="34265"/>
                        <a14:foregroundMark x1="96500" y1="34412" x2="96500" y2="34412"/>
                        <a14:foregroundMark x1="89000" y1="32500" x2="89000" y2="32500"/>
                        <a14:foregroundMark x1="90667" y1="28824" x2="90667" y2="28824"/>
                        <a14:foregroundMark x1="91167" y1="27647" x2="91167" y2="27647"/>
                        <a14:foregroundMark x1="89833" y1="30735" x2="89833" y2="30735"/>
                        <a14:foregroundMark x1="75333" y1="33382" x2="75333" y2="33382"/>
                        <a14:foregroundMark x1="60500" y1="33529" x2="60500" y2="33529"/>
                        <a14:foregroundMark x1="57000" y1="34118" x2="57000" y2="34118"/>
                        <a14:foregroundMark x1="72167" y1="47059" x2="72167" y2="47059"/>
                        <a14:foregroundMark x1="65500" y1="51029" x2="65500" y2="51029"/>
                        <a14:foregroundMark x1="35000" y1="48235" x2="35000" y2="48235"/>
                        <a14:foregroundMark x1="31333" y1="46765" x2="31333" y2="46765"/>
                        <a14:foregroundMark x1="42500" y1="29706" x2="42500" y2="29706"/>
                        <a14:foregroundMark x1="43667" y1="27500" x2="43667" y2="27500"/>
                        <a14:foregroundMark x1="79667" y1="60735" x2="79667" y2="60735"/>
                        <a14:foregroundMark x1="78500" y1="66912" x2="78500" y2="66912"/>
                        <a14:foregroundMark x1="87000" y1="66029" x2="87000" y2="66029"/>
                        <a14:foregroundMark x1="95333" y1="65588" x2="95333" y2="65588"/>
                        <a14:foregroundMark x1="70333" y1="66324" x2="70333" y2="66324"/>
                        <a14:foregroundMark x1="54333" y1="67059" x2="54333" y2="67059"/>
                        <a14:foregroundMark x1="45833" y1="65882" x2="45833" y2="65882"/>
                        <a14:foregroundMark x1="39167" y1="66324" x2="39167" y2="66324"/>
                        <a14:foregroundMark x1="33500" y1="66324" x2="33500" y2="66324"/>
                        <a14:foregroundMark x1="30667" y1="67500" x2="30667" y2="67500"/>
                        <a14:foregroundMark x1="22667" y1="66176" x2="22667" y2="66176"/>
                        <a14:foregroundMark x1="17500" y1="66618" x2="17500" y2="66618"/>
                        <a14:foregroundMark x1="9000" y1="65588" x2="9000" y2="65588"/>
                        <a14:foregroundMark x1="5000" y1="65588" x2="5000" y2="65588"/>
                        <a14:foregroundMark x1="27500" y1="78088" x2="27500" y2="78088"/>
                        <a14:foregroundMark x1="36667" y1="77206" x2="36667" y2="77206"/>
                        <a14:foregroundMark x1="41333" y1="76176" x2="41333" y2="76176"/>
                        <a14:foregroundMark x1="47833" y1="76765" x2="47833" y2="76765"/>
                        <a14:foregroundMark x1="56500" y1="76324" x2="56500" y2="76324"/>
                        <a14:foregroundMark x1="67333" y1="77206" x2="67333" y2="77206"/>
                        <a14:foregroundMark x1="88667" y1="89412" x2="88667" y2="89412"/>
                        <a14:foregroundMark x1="91500" y1="91912" x2="91500" y2="91912"/>
                        <a14:foregroundMark x1="79000" y1="91176" x2="79000" y2="91176"/>
                        <a14:foregroundMark x1="76167" y1="89853" x2="76167" y2="89853"/>
                        <a14:foregroundMark x1="72167" y1="89559" x2="72167" y2="89559"/>
                        <a14:foregroundMark x1="67833" y1="89706" x2="67833" y2="89706"/>
                        <a14:foregroundMark x1="62667" y1="90441" x2="62667" y2="90441"/>
                        <a14:foregroundMark x1="56167" y1="89265" x2="56167" y2="89265"/>
                        <a14:foregroundMark x1="51000" y1="90294" x2="51000" y2="90294"/>
                        <a14:foregroundMark x1="51000" y1="87059" x2="51000" y2="87059"/>
                        <a14:foregroundMark x1="47000" y1="89265" x2="47000" y2="89265"/>
                        <a14:foregroundMark x1="35667" y1="86912" x2="35667" y2="86912"/>
                        <a14:foregroundMark x1="27667" y1="87941" x2="27667" y2="87941"/>
                        <a14:foregroundMark x1="24833" y1="90000" x2="24833" y2="90000"/>
                        <a14:foregroundMark x1="25167" y1="86912" x2="25167" y2="86912"/>
                        <a14:foregroundMark x1="20833" y1="89265" x2="20833" y2="89265"/>
                        <a14:foregroundMark x1="6833" y1="87647" x2="6833" y2="87647"/>
                        <a14:foregroundMark x1="73833" y1="30000" x2="73833" y2="30000"/>
                        <a14:foregroundMark x1="58500" y1="94412" x2="58500" y2="94412"/>
                        <a14:foregroundMark x1="34667" y1="49559" x2="34667" y2="49559"/>
                        <a14:foregroundMark x1="39167" y1="34412" x2="39167" y2="34412"/>
                        <a14:foregroundMark x1="40500" y1="33971" x2="40500" y2="33971"/>
                        <a14:foregroundMark x1="44667" y1="25588" x2="44667" y2="25588"/>
                        <a14:foregroundMark x1="44333" y1="26765" x2="44333" y2="26765"/>
                        <a14:foregroundMark x1="43167" y1="28824" x2="43167" y2="28824"/>
                        <a14:foregroundMark x1="41833" y1="31618" x2="41833" y2="31618"/>
                        <a14:foregroundMark x1="61667" y1="31618" x2="61667" y2="31618"/>
                        <a14:foregroundMark x1="66333" y1="31618" x2="66333" y2="31618"/>
                        <a14:foregroundMark x1="72667" y1="31618" x2="72667" y2="31618"/>
                        <a14:foregroundMark x1="74000" y1="29118" x2="74000" y2="29118"/>
                        <a14:foregroundMark x1="71500" y1="28824" x2="71500" y2="28824"/>
                        <a14:foregroundMark x1="68500" y1="28824" x2="68500" y2="28824"/>
                        <a14:foregroundMark x1="64833" y1="28824" x2="64833" y2="28824"/>
                        <a14:foregroundMark x1="62000" y1="28382" x2="62000" y2="28382"/>
                        <a14:foregroundMark x1="60167" y1="29118" x2="60167" y2="29118"/>
                        <a14:foregroundMark x1="59000" y1="30147" x2="59000" y2="30147"/>
                        <a14:foregroundMark x1="59000" y1="31618" x2="59000" y2="31618"/>
                        <a14:foregroundMark x1="59667" y1="31618" x2="59667" y2="31618"/>
                        <a14:foregroundMark x1="63167" y1="31765" x2="63167" y2="31765"/>
                        <a14:foregroundMark x1="64167" y1="31765" x2="64167" y2="31765"/>
                        <a14:foregroundMark x1="66833" y1="31765" x2="66833" y2="31765"/>
                        <a14:foregroundMark x1="68167" y1="31765" x2="68167" y2="31765"/>
                        <a14:foregroundMark x1="69667" y1="31618" x2="69667" y2="31618"/>
                        <a14:foregroundMark x1="67500" y1="31618" x2="67500" y2="31618"/>
                        <a14:foregroundMark x1="67333" y1="31765" x2="67333" y2="31765"/>
                        <a14:foregroundMark x1="67500" y1="28676" x2="67500" y2="28676"/>
                        <a14:foregroundMark x1="51500" y1="49412" x2="51500" y2="49412"/>
                        <a14:foregroundMark x1="50833" y1="50882" x2="50833" y2="50882"/>
                        <a14:foregroundMark x1="50167" y1="52647" x2="50167" y2="52647"/>
                        <a14:foregroundMark x1="51667" y1="52353" x2="51667" y2="52353"/>
                        <a14:foregroundMark x1="53333" y1="52206" x2="53333" y2="52206"/>
                        <a14:foregroundMark x1="55833" y1="52500" x2="55833" y2="52500"/>
                        <a14:foregroundMark x1="57833" y1="52353" x2="57833" y2="52353"/>
                        <a14:foregroundMark x1="60500" y1="52206" x2="60500" y2="52206"/>
                        <a14:foregroundMark x1="63000" y1="52500" x2="63000" y2="52500"/>
                        <a14:foregroundMark x1="64833" y1="52353" x2="64833" y2="52353"/>
                        <a14:foregroundMark x1="65833" y1="49853" x2="65833" y2="49853"/>
                        <a14:foregroundMark x1="64333" y1="49559" x2="64333" y2="49559"/>
                        <a14:foregroundMark x1="62000" y1="49559" x2="62000" y2="49559"/>
                        <a14:foregroundMark x1="59000" y1="49559" x2="59000" y2="49559"/>
                        <a14:foregroundMark x1="55833" y1="49559" x2="55833" y2="49559"/>
                        <a14:foregroundMark x1="54167" y1="49412" x2="54167" y2="49412"/>
                        <a14:foregroundMark x1="41000" y1="32794" x2="41000" y2="32794"/>
                        <a14:foregroundMark x1="44833" y1="61029" x2="44833" y2="61029"/>
                        <a14:foregroundMark x1="48167" y1="61029" x2="48167" y2="61029"/>
                        <a14:foregroundMark x1="62333" y1="61029" x2="62333" y2="61029"/>
                        <a14:foregroundMark x1="63500" y1="61176" x2="63500" y2="61176"/>
                        <a14:foregroundMark x1="82667" y1="48971" x2="82667" y2="48971"/>
                        <a14:foregroundMark x1="97167" y1="36176" x2="97167" y2="36176"/>
                        <a14:foregroundMark x1="61333" y1="52647" x2="61333" y2="52647"/>
                        <a14:foregroundMark x1="59167" y1="52206" x2="59167" y2="52206"/>
                        <a14:foregroundMark x1="56667" y1="52500" x2="56667" y2="52500"/>
                        <a14:foregroundMark x1="55167" y1="52647" x2="55167" y2="52647"/>
                        <a14:foregroundMark x1="54500" y1="52206" x2="54500" y2="52206"/>
                        <a14:foregroundMark x1="62000" y1="52059" x2="62000" y2="52059"/>
                        <a14:foregroundMark x1="86833" y1="22794" x2="86833" y2="22794"/>
                        <a14:foregroundMark x1="95167" y1="42647" x2="95167" y2="42647"/>
                        <a14:foregroundMark x1="65333" y1="67941" x2="65333" y2="67941"/>
                        <a14:backgroundMark x1="57833" y1="90735" x2="57833" y2="90735"/>
                        <a14:backgroundMark x1="81667" y1="90735" x2="81667" y2="90735"/>
                        <a14:backgroundMark x1="68000" y1="75147" x2="68000" y2="75147"/>
                        <a14:backgroundMark x1="88333" y1="67353" x2="88333" y2="67353"/>
                        <a14:backgroundMark x1="32333" y1="67647" x2="32333" y2="67647"/>
                        <a14:backgroundMark x1="32167" y1="66324" x2="32167" y2="66324"/>
                        <a14:backgroundMark x1="24500" y1="67206" x2="24500" y2="67206"/>
                        <a14:backgroundMark x1="15667" y1="66176" x2="15667" y2="66176"/>
                        <a14:backgroundMark x1="7333" y1="66471" x2="7333" y2="66471"/>
                        <a14:backgroundMark x1="28500" y1="48971" x2="28500" y2="48971"/>
                        <a14:backgroundMark x1="30667" y1="48971" x2="30667" y2="48971"/>
                        <a14:backgroundMark x1="48000" y1="18824" x2="48000" y2="18824"/>
                        <a14:backgroundMark x1="45500" y1="22206" x2="45500" y2="22206"/>
                        <a14:backgroundMark x1="44000" y1="24559" x2="44000" y2="24559"/>
                        <a14:backgroundMark x1="42333" y1="26471" x2="42333" y2="26471"/>
                        <a14:backgroundMark x1="41000" y1="29412" x2="41000" y2="29412"/>
                        <a14:backgroundMark x1="39000" y1="33088" x2="39000" y2="33088"/>
                        <a14:backgroundMark x1="42167" y1="28088" x2="42167" y2="28088"/>
                        <a14:backgroundMark x1="40167" y1="32206" x2="40167" y2="32206"/>
                        <a14:backgroundMark x1="33833" y1="47941" x2="33833" y2="47941"/>
                        <a14:backgroundMark x1="67333" y1="30000" x2="67333" y2="30000"/>
                        <a14:backgroundMark x1="71500" y1="30147" x2="71500" y2="30147"/>
                        <a14:backgroundMark x1="68667" y1="30735" x2="68667" y2="30735"/>
                        <a14:backgroundMark x1="65833" y1="30294" x2="65833" y2="30294"/>
                        <a14:backgroundMark x1="62833" y1="30294" x2="62833" y2="30294"/>
                        <a14:backgroundMark x1="61333" y1="30294" x2="61333" y2="30294"/>
                        <a14:backgroundMark x1="60500" y1="30735" x2="60500" y2="30735"/>
                        <a14:backgroundMark x1="72167" y1="29853" x2="72167" y2="29853"/>
                        <a14:backgroundMark x1="72000" y1="30735" x2="72000" y2="30735"/>
                        <a14:backgroundMark x1="57000" y1="50882" x2="57000" y2="50882"/>
                        <a14:backgroundMark x1="55000" y1="51029" x2="55000" y2="51029"/>
                        <a14:backgroundMark x1="53000" y1="50882" x2="53000" y2="50882"/>
                        <a14:backgroundMark x1="52333" y1="50441" x2="52333" y2="50441"/>
                        <a14:backgroundMark x1="52000" y1="51176" x2="52000" y2="51176"/>
                        <a14:backgroundMark x1="59667" y1="51029" x2="59667" y2="51029"/>
                        <a14:backgroundMark x1="61167" y1="51029" x2="61167" y2="51029"/>
                        <a14:backgroundMark x1="62333" y1="51029" x2="62333" y2="51029"/>
                        <a14:backgroundMark x1="63667" y1="51029" x2="63667" y2="51029"/>
                        <a14:backgroundMark x1="64167" y1="66176" x2="64167" y2="66176"/>
                        <a14:backgroundMark x1="71167" y1="65147" x2="71167" y2="65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216" y="152400"/>
            <a:ext cx="5092708" cy="577173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2000" y="12725400"/>
            <a:ext cx="10208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/>
              <a:t>OBJECTIVE</a:t>
            </a:r>
            <a:endParaRPr lang="en-US" sz="6600" b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" y="13741063"/>
            <a:ext cx="111230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itchFamily="34" charset="0"/>
              <a:buChar char="•"/>
            </a:pPr>
            <a:r>
              <a:rPr lang="en-US" sz="4400" dirty="0" smtClean="0"/>
              <a:t>This study was conducted to evaluate the effect of </a:t>
            </a:r>
            <a:r>
              <a:rPr lang="en-US" sz="4400" dirty="0" err="1" smtClean="0"/>
              <a:t>preplant</a:t>
            </a:r>
            <a:r>
              <a:rPr lang="en-US" sz="4400" dirty="0" smtClean="0"/>
              <a:t> N placement at different distances from maize rows on grain yield</a:t>
            </a:r>
            <a:endParaRPr lang="en-US" sz="4400" dirty="0"/>
          </a:p>
        </p:txBody>
      </p:sp>
      <p:sp>
        <p:nvSpPr>
          <p:cNvPr id="37" name="TextBox 36"/>
          <p:cNvSpPr txBox="1"/>
          <p:nvPr/>
        </p:nvSpPr>
        <p:spPr>
          <a:xfrm>
            <a:off x="1143000" y="24841200"/>
            <a:ext cx="10208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/>
              <a:t>MATERIALS &amp; METHODS</a:t>
            </a:r>
            <a:endParaRPr lang="en-US" sz="6000" b="1" u="sng" dirty="0"/>
          </a:p>
        </p:txBody>
      </p:sp>
      <p:sp>
        <p:nvSpPr>
          <p:cNvPr id="43" name="TextBox 42"/>
          <p:cNvSpPr txBox="1"/>
          <p:nvPr/>
        </p:nvSpPr>
        <p:spPr>
          <a:xfrm>
            <a:off x="838200" y="25908000"/>
            <a:ext cx="113538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itchFamily="34" charset="0"/>
              <a:buChar char="•"/>
            </a:pPr>
            <a:r>
              <a:rPr lang="en-US" sz="4400" dirty="0" smtClean="0"/>
              <a:t>Study was conducted at two </a:t>
            </a:r>
            <a:r>
              <a:rPr lang="en-US" sz="4400" dirty="0" err="1" smtClean="0"/>
              <a:t>dryland</a:t>
            </a:r>
            <a:r>
              <a:rPr lang="en-US" sz="4400" dirty="0" smtClean="0"/>
              <a:t> </a:t>
            </a:r>
            <a:r>
              <a:rPr lang="en-US" sz="4400" dirty="0" smtClean="0"/>
              <a:t>locations, summer </a:t>
            </a:r>
            <a:r>
              <a:rPr lang="en-US" sz="4400" dirty="0" smtClean="0"/>
              <a:t>of 2012 </a:t>
            </a:r>
            <a:endParaRPr lang="en-US" sz="4400" dirty="0"/>
          </a:p>
          <a:p>
            <a:pPr marL="3415924" lvl="1" indent="-1143000">
              <a:buFont typeface="Arial" pitchFamily="34" charset="0"/>
              <a:buChar char="•"/>
            </a:pPr>
            <a:r>
              <a:rPr lang="en-US" sz="3600" dirty="0" smtClean="0"/>
              <a:t>Lake Carl Blackwell (LCB) - (Pulaski coarse-loamy, mixed, </a:t>
            </a:r>
            <a:r>
              <a:rPr lang="en-US" sz="3600" dirty="0" err="1" smtClean="0"/>
              <a:t>superactive</a:t>
            </a:r>
            <a:r>
              <a:rPr lang="en-US" sz="3600" dirty="0" smtClean="0"/>
              <a:t>, nonacid, thermic </a:t>
            </a:r>
            <a:r>
              <a:rPr lang="en-US" sz="3600" dirty="0" err="1" smtClean="0"/>
              <a:t>Udic</a:t>
            </a:r>
            <a:r>
              <a:rPr lang="en-US" sz="3600" dirty="0" smtClean="0"/>
              <a:t> </a:t>
            </a:r>
            <a:r>
              <a:rPr lang="en-US" sz="3600" dirty="0" err="1" smtClean="0"/>
              <a:t>Ustifluvents</a:t>
            </a:r>
            <a:r>
              <a:rPr lang="en-US" sz="3600" dirty="0" smtClean="0"/>
              <a:t>) </a:t>
            </a:r>
          </a:p>
          <a:p>
            <a:pPr marL="3415924" lvl="1" indent="-1143000">
              <a:buFont typeface="Arial" pitchFamily="34" charset="0"/>
              <a:buChar char="•"/>
            </a:pPr>
            <a:r>
              <a:rPr lang="en-US" sz="3600" dirty="0" smtClean="0"/>
              <a:t>Hennessey - (Bethany fine, mixed, </a:t>
            </a:r>
            <a:r>
              <a:rPr lang="en-US" sz="3600" dirty="0" err="1" smtClean="0"/>
              <a:t>superactive</a:t>
            </a:r>
            <a:r>
              <a:rPr lang="en-US" sz="3600" dirty="0" smtClean="0"/>
              <a:t>, thermic </a:t>
            </a:r>
            <a:r>
              <a:rPr lang="en-US" sz="3600" dirty="0" err="1" smtClean="0"/>
              <a:t>Pachic</a:t>
            </a:r>
            <a:r>
              <a:rPr lang="en-US" sz="3600" dirty="0" smtClean="0"/>
              <a:t> </a:t>
            </a:r>
            <a:r>
              <a:rPr lang="en-US" sz="3600" dirty="0" err="1" smtClean="0"/>
              <a:t>Paleustolls</a:t>
            </a:r>
            <a:r>
              <a:rPr lang="en-US" sz="3600" dirty="0" smtClean="0"/>
              <a:t>)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4400" dirty="0" err="1" smtClean="0"/>
              <a:t>Preplant</a:t>
            </a:r>
            <a:r>
              <a:rPr lang="en-US" sz="4400" dirty="0" smtClean="0"/>
              <a:t> N </a:t>
            </a:r>
            <a:r>
              <a:rPr lang="en-US" sz="4400" dirty="0" smtClean="0"/>
              <a:t>rates, 0</a:t>
            </a:r>
            <a:r>
              <a:rPr lang="en-US" sz="4400" dirty="0" smtClean="0"/>
              <a:t>, 56, 112, </a:t>
            </a:r>
            <a:r>
              <a:rPr lang="en-US" sz="4400" dirty="0" smtClean="0"/>
              <a:t>&amp; </a:t>
            </a:r>
            <a:r>
              <a:rPr lang="en-US" sz="4400" dirty="0" smtClean="0"/>
              <a:t>224 kg N </a:t>
            </a:r>
            <a:r>
              <a:rPr lang="en-US" sz="4400" dirty="0" smtClean="0"/>
              <a:t>ha</a:t>
            </a:r>
            <a:r>
              <a:rPr lang="en-US" sz="4400" baseline="30000" dirty="0" smtClean="0"/>
              <a:t>-1</a:t>
            </a:r>
            <a:endParaRPr lang="en-US" sz="4400" dirty="0" smtClean="0">
              <a:solidFill>
                <a:srgbClr val="FF0000"/>
              </a:solidFill>
            </a:endParaRPr>
          </a:p>
          <a:p>
            <a:pPr marL="1143000" indent="-1143000">
              <a:buFont typeface="Arial" pitchFamily="34" charset="0"/>
              <a:buChar char="•"/>
            </a:pPr>
            <a:r>
              <a:rPr lang="en-US" sz="4400" dirty="0" smtClean="0"/>
              <a:t>Nitrogen was applied in the form of urea-ammonium nitrate (28-0-0</a:t>
            </a:r>
            <a:r>
              <a:rPr lang="en-US" sz="4400" dirty="0" smtClean="0"/>
              <a:t>)</a:t>
            </a:r>
            <a:endParaRPr lang="en-US" sz="4400" dirty="0" smtClean="0">
              <a:solidFill>
                <a:srgbClr val="FF0000"/>
              </a:solidFill>
            </a:endParaRPr>
          </a:p>
          <a:p>
            <a:pPr marL="1143000" indent="-1143000">
              <a:buFont typeface="Arial" pitchFamily="34" charset="0"/>
              <a:buChar char="•"/>
            </a:pPr>
            <a:r>
              <a:rPr lang="en-US" sz="4400" dirty="0" err="1" smtClean="0"/>
              <a:t>Preplant</a:t>
            </a:r>
            <a:r>
              <a:rPr lang="en-US" sz="4400" dirty="0" smtClean="0"/>
              <a:t> N distances from </a:t>
            </a:r>
            <a:r>
              <a:rPr lang="en-US" sz="4400" dirty="0" smtClean="0"/>
              <a:t>the </a:t>
            </a:r>
            <a:r>
              <a:rPr lang="en-US" sz="4400" dirty="0" smtClean="0"/>
              <a:t>maize </a:t>
            </a:r>
            <a:r>
              <a:rPr lang="en-US" sz="4400" dirty="0" smtClean="0"/>
              <a:t>row </a:t>
            </a:r>
            <a:r>
              <a:rPr lang="en-US" sz="4400" dirty="0" smtClean="0"/>
              <a:t>were 0, 8, 15, 25, and 38 cm.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4400" dirty="0" smtClean="0"/>
              <a:t>Treatments were arranged in a RCBD with 3 replications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98079" y="6314797"/>
            <a:ext cx="10208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/>
              <a:t>RESULTS</a:t>
            </a:r>
            <a:endParaRPr lang="en-US" sz="6000" b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8763000" y="21717000"/>
            <a:ext cx="9448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Lcb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041600" y="31470600"/>
            <a:ext cx="80772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/>
              <a:t>CONCLUSIONS</a:t>
            </a:r>
            <a:endParaRPr lang="en-US" sz="6600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13944600" y="16383000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Figure 2. Mean maize grain yield response to </a:t>
            </a:r>
            <a:r>
              <a:rPr lang="en-US" sz="2800" dirty="0" err="1" smtClean="0"/>
              <a:t>preplant</a:t>
            </a:r>
            <a:r>
              <a:rPr lang="en-US" sz="2800" dirty="0" smtClean="0"/>
              <a:t> N rate, Lake Carl Blackwell, OK, 2012.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3944599" y="34747200"/>
            <a:ext cx="10362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Figure 3. Mean maize grain yield response to </a:t>
            </a:r>
            <a:r>
              <a:rPr lang="en-US" sz="2800" dirty="0" err="1" smtClean="0"/>
              <a:t>preplant</a:t>
            </a:r>
            <a:r>
              <a:rPr lang="en-US" sz="2800" dirty="0" smtClean="0"/>
              <a:t> N rate, Hennessey, OK, 2012.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7508200" y="13487400"/>
            <a:ext cx="1013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Figure 4. Mean maize grain yield response to </a:t>
            </a:r>
            <a:r>
              <a:rPr lang="en-US" sz="2800" dirty="0" err="1" smtClean="0"/>
              <a:t>preplant</a:t>
            </a:r>
            <a:r>
              <a:rPr lang="en-US" sz="2800" dirty="0" smtClean="0"/>
              <a:t> N placement at different distances from </a:t>
            </a:r>
            <a:r>
              <a:rPr lang="en-US" sz="2800" dirty="0" smtClean="0"/>
              <a:t>the maize row, </a:t>
            </a:r>
            <a:r>
              <a:rPr lang="en-US" sz="2800" dirty="0" smtClean="0"/>
              <a:t>Lake Carl Blackwell, OK, 2012.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6974800" y="30327600"/>
            <a:ext cx="1082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Figure  5. Mean maize grain yield response to </a:t>
            </a:r>
            <a:r>
              <a:rPr lang="en-US" sz="2800" dirty="0" err="1" smtClean="0"/>
              <a:t>preplant</a:t>
            </a:r>
            <a:r>
              <a:rPr lang="en-US" sz="2800" dirty="0" smtClean="0"/>
              <a:t> N placement at different distances </a:t>
            </a:r>
            <a:r>
              <a:rPr lang="en-US" sz="2800" dirty="0" smtClean="0"/>
              <a:t>from the </a:t>
            </a:r>
            <a:r>
              <a:rPr lang="en-US" sz="2800" dirty="0" smtClean="0"/>
              <a:t>maize </a:t>
            </a:r>
            <a:r>
              <a:rPr lang="en-US" sz="2800" dirty="0" smtClean="0"/>
              <a:t>row, </a:t>
            </a:r>
            <a:r>
              <a:rPr lang="en-US" sz="2800" dirty="0" smtClean="0"/>
              <a:t>Hennessey, OK, 2012.</a:t>
            </a:r>
            <a:endParaRPr lang="en-US" sz="28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 r="9457" b="23469"/>
          <a:stretch>
            <a:fillRect/>
          </a:stretch>
        </p:blipFill>
        <p:spPr>
          <a:xfrm>
            <a:off x="914400" y="16348500"/>
            <a:ext cx="10737761" cy="662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36470451"/>
            <a:ext cx="38404800" cy="19343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3438" y="36329629"/>
            <a:ext cx="291779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i="1" dirty="0" smtClean="0">
                <a:solidFill>
                  <a:srgbClr val="FF6600"/>
                </a:solidFill>
              </a:rPr>
              <a:t>OKLAHOMA STATE UNIVERSITY</a:t>
            </a:r>
            <a:endParaRPr lang="en-US" sz="13800" b="1" i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9051" y="23159048"/>
            <a:ext cx="10733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1. </a:t>
            </a:r>
            <a:r>
              <a:rPr lang="en-US" sz="2400" dirty="0" err="1" smtClean="0"/>
              <a:t>Preplant</a:t>
            </a:r>
            <a:r>
              <a:rPr lang="en-US" sz="2400" dirty="0" smtClean="0"/>
              <a:t> N applicator  with moveable toolbar to change distance from </a:t>
            </a:r>
            <a:r>
              <a:rPr lang="en-US" sz="2400" dirty="0" smtClean="0"/>
              <a:t>the planted </a:t>
            </a:r>
            <a:r>
              <a:rPr lang="en-US" sz="2400" dirty="0" smtClean="0"/>
              <a:t>row mounted on an RTK equipped tractor. 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13030200" y="17678400"/>
            <a:ext cx="125730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/>
              <a:t>Preplant</a:t>
            </a:r>
            <a:r>
              <a:rPr lang="en-US" sz="4400" u="sng" dirty="0" smtClean="0"/>
              <a:t> N Rate</a:t>
            </a:r>
          </a:p>
          <a:p>
            <a:endParaRPr lang="en-US" sz="4000" b="1" i="1" dirty="0"/>
          </a:p>
          <a:p>
            <a:pPr marL="685800" indent="-685800">
              <a:buFont typeface="Arial" pitchFamily="34" charset="0"/>
              <a:buChar char="•"/>
            </a:pPr>
            <a:r>
              <a:rPr lang="en-US" sz="4400" dirty="0" smtClean="0"/>
              <a:t>LAKE CARL BLACKWELL</a:t>
            </a:r>
          </a:p>
          <a:p>
            <a:pPr marL="2958724" lvl="1" indent="-685800">
              <a:buFont typeface="Arial" pitchFamily="34" charset="0"/>
              <a:buChar char="•"/>
            </a:pPr>
            <a:r>
              <a:rPr lang="en-US" sz="4000" dirty="0" smtClean="0"/>
              <a:t>Over-all average yield of 3168 kg ha</a:t>
            </a:r>
            <a:r>
              <a:rPr lang="en-US" sz="4000" baseline="30000" dirty="0" smtClean="0"/>
              <a:t>-1</a:t>
            </a:r>
          </a:p>
          <a:p>
            <a:pPr marL="2958724" lvl="1" indent="-685800">
              <a:buFont typeface="Arial" pitchFamily="34" charset="0"/>
              <a:buChar char="•"/>
            </a:pPr>
            <a:r>
              <a:rPr lang="en-US" sz="4000" dirty="0"/>
              <a:t>N</a:t>
            </a:r>
            <a:r>
              <a:rPr lang="en-US" sz="4000" dirty="0" smtClean="0"/>
              <a:t>o significant main effect of N-rate (</a:t>
            </a:r>
            <a:r>
              <a:rPr lang="el-GR" sz="4000" dirty="0" smtClean="0"/>
              <a:t>α</a:t>
            </a:r>
            <a:r>
              <a:rPr lang="en-US" sz="4000" dirty="0" smtClean="0"/>
              <a:t>=0.10)</a:t>
            </a:r>
          </a:p>
          <a:p>
            <a:pPr marL="2958724" lvl="1" indent="-685800">
              <a:buFont typeface="Arial" pitchFamily="34" charset="0"/>
              <a:buChar char="•"/>
            </a:pPr>
            <a:r>
              <a:rPr lang="en-US" sz="4000" dirty="0" smtClean="0"/>
              <a:t>Quadratic trend for N-rate (</a:t>
            </a:r>
            <a:r>
              <a:rPr lang="el-GR" sz="4000" dirty="0" smtClean="0"/>
              <a:t>α</a:t>
            </a:r>
            <a:r>
              <a:rPr lang="en-US" sz="4000" dirty="0" smtClean="0"/>
              <a:t>=0.10)</a:t>
            </a:r>
          </a:p>
          <a:p>
            <a:pPr marL="2958724" lvl="1" indent="-685800">
              <a:buFont typeface="Arial" pitchFamily="34" charset="0"/>
              <a:buChar char="•"/>
            </a:pPr>
            <a:r>
              <a:rPr lang="en-US" sz="4000" dirty="0" smtClean="0"/>
              <a:t>No linear or cubic trend for N-rate</a:t>
            </a:r>
            <a:endParaRPr lang="en-US" sz="4000" dirty="0"/>
          </a:p>
          <a:p>
            <a:pPr marL="2958724" lvl="1" indent="-685800"/>
            <a:endParaRPr lang="en-US" sz="3600" dirty="0" smtClean="0"/>
          </a:p>
          <a:p>
            <a:pPr marL="685800" indent="-685800">
              <a:buFont typeface="Arial" pitchFamily="34" charset="0"/>
              <a:buChar char="•"/>
            </a:pPr>
            <a:r>
              <a:rPr lang="en-US" sz="4400" dirty="0" smtClean="0"/>
              <a:t>HENNESSEY</a:t>
            </a:r>
          </a:p>
          <a:p>
            <a:pPr marL="2958724" lvl="1" indent="-685800">
              <a:buFont typeface="Arial" pitchFamily="34" charset="0"/>
              <a:buChar char="•"/>
            </a:pPr>
            <a:r>
              <a:rPr lang="en-US" sz="4000" dirty="0" smtClean="0"/>
              <a:t>Over-all location yield average of 1981 kg ha</a:t>
            </a:r>
            <a:r>
              <a:rPr lang="en-US" sz="4000" baseline="30000" dirty="0" smtClean="0"/>
              <a:t>-1</a:t>
            </a:r>
            <a:endParaRPr lang="en-US" sz="4000" dirty="0" smtClean="0"/>
          </a:p>
          <a:p>
            <a:pPr marL="2958724" lvl="1" indent="-685800">
              <a:buFont typeface="Arial" pitchFamily="34" charset="0"/>
              <a:buChar char="•"/>
            </a:pPr>
            <a:r>
              <a:rPr lang="en-US" sz="4000" dirty="0" smtClean="0"/>
              <a:t>No significant main effect of N rate </a:t>
            </a:r>
          </a:p>
          <a:p>
            <a:pPr marL="2958724" lvl="1" indent="-685800">
              <a:buFont typeface="Arial" pitchFamily="34" charset="0"/>
              <a:buChar char="•"/>
            </a:pPr>
            <a:r>
              <a:rPr lang="en-US" sz="4000" dirty="0" smtClean="0"/>
              <a:t>No linear, quadratic, or cubic trend for N-rate</a:t>
            </a:r>
          </a:p>
          <a:p>
            <a:pPr marL="2958724" lvl="1" indent="-685800">
              <a:buFont typeface="Arial" pitchFamily="34" charset="0"/>
              <a:buChar char="•"/>
            </a:pPr>
            <a:endParaRPr lang="en-US" sz="3600" dirty="0" smtClean="0"/>
          </a:p>
          <a:p>
            <a:pPr marL="2958724" lvl="1" indent="-685800">
              <a:buFont typeface="Arial" pitchFamily="34" charset="0"/>
              <a:buChar char="•"/>
            </a:pPr>
            <a:endParaRPr 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26517600" y="14859000"/>
            <a:ext cx="1150620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/>
              <a:t>Preplant</a:t>
            </a:r>
            <a:r>
              <a:rPr lang="en-US" sz="4400" u="sng" dirty="0" smtClean="0"/>
              <a:t> N </a:t>
            </a:r>
            <a:r>
              <a:rPr lang="en-US" sz="4400" u="sng" dirty="0" smtClean="0"/>
              <a:t>Placement, </a:t>
            </a:r>
            <a:r>
              <a:rPr lang="en-US" sz="4400" u="sng" dirty="0" smtClean="0"/>
              <a:t>from Row</a:t>
            </a:r>
          </a:p>
          <a:p>
            <a:endParaRPr lang="en-US" sz="3600" b="1" i="1" dirty="0"/>
          </a:p>
          <a:p>
            <a:pPr marL="685800" indent="-685800">
              <a:buFont typeface="Arial" pitchFamily="34" charset="0"/>
              <a:buChar char="•"/>
            </a:pPr>
            <a:r>
              <a:rPr lang="en-US" sz="4400" dirty="0" smtClean="0"/>
              <a:t>LAKE CARL BLACKWELL</a:t>
            </a:r>
          </a:p>
          <a:p>
            <a:pPr marL="2958724" lvl="1" indent="-685800">
              <a:buFont typeface="Arial" pitchFamily="34" charset="0"/>
              <a:buChar char="•"/>
            </a:pPr>
            <a:r>
              <a:rPr lang="en-US" sz="4000" dirty="0" smtClean="0"/>
              <a:t>No significant main effect for </a:t>
            </a:r>
            <a:r>
              <a:rPr lang="en-US" sz="4000" dirty="0" err="1" smtClean="0"/>
              <a:t>preplant</a:t>
            </a:r>
            <a:r>
              <a:rPr lang="en-US" sz="4000" dirty="0" smtClean="0"/>
              <a:t> </a:t>
            </a:r>
            <a:r>
              <a:rPr lang="en-US" sz="4000" dirty="0" smtClean="0"/>
              <a:t>placement, </a:t>
            </a:r>
            <a:r>
              <a:rPr lang="en-US" sz="4000" dirty="0" smtClean="0"/>
              <a:t>from </a:t>
            </a:r>
            <a:r>
              <a:rPr lang="en-US" sz="4000" dirty="0" smtClean="0"/>
              <a:t>row</a:t>
            </a:r>
            <a:endParaRPr lang="en-US" sz="4000" dirty="0"/>
          </a:p>
          <a:p>
            <a:pPr marL="2958724" lvl="1" indent="-685800">
              <a:buFont typeface="Arial" pitchFamily="34" charset="0"/>
              <a:buChar char="•"/>
            </a:pPr>
            <a:r>
              <a:rPr lang="en-US" sz="4000" dirty="0"/>
              <a:t>T</a:t>
            </a:r>
            <a:r>
              <a:rPr lang="en-US" sz="4000" dirty="0" smtClean="0"/>
              <a:t>rend </a:t>
            </a:r>
            <a:r>
              <a:rPr lang="en-US" sz="4000" dirty="0" smtClean="0"/>
              <a:t>analyses </a:t>
            </a:r>
            <a:r>
              <a:rPr lang="en-US" sz="4000" dirty="0" smtClean="0"/>
              <a:t>not </a:t>
            </a:r>
            <a:r>
              <a:rPr lang="en-US" sz="4000" dirty="0" smtClean="0"/>
              <a:t>significant</a:t>
            </a:r>
          </a:p>
          <a:p>
            <a:pPr marL="2958724" lvl="1" indent="-685800">
              <a:buFont typeface="Arial" pitchFamily="34" charset="0"/>
              <a:buChar char="•"/>
            </a:pPr>
            <a:endParaRPr lang="en-US" sz="3600" dirty="0" smtClean="0"/>
          </a:p>
          <a:p>
            <a:pPr marL="685800" indent="-685800">
              <a:buFont typeface="Arial" pitchFamily="34" charset="0"/>
              <a:buChar char="•"/>
            </a:pPr>
            <a:r>
              <a:rPr lang="en-US" sz="4400" dirty="0" smtClean="0"/>
              <a:t>HENNESSEY</a:t>
            </a:r>
          </a:p>
          <a:p>
            <a:pPr marL="2958724" lvl="1" indent="-685800">
              <a:buFont typeface="Arial" pitchFamily="34" charset="0"/>
              <a:buChar char="•"/>
            </a:pPr>
            <a:r>
              <a:rPr lang="en-US" sz="4000" dirty="0" smtClean="0"/>
              <a:t>Significant linear trend yield to increase with increased placement of N from </a:t>
            </a:r>
            <a:r>
              <a:rPr lang="en-US" sz="4000" dirty="0" smtClean="0"/>
              <a:t>the row </a:t>
            </a:r>
            <a:r>
              <a:rPr lang="en-US" sz="4000" dirty="0" smtClean="0"/>
              <a:t>(</a:t>
            </a:r>
            <a:r>
              <a:rPr lang="el-GR" sz="4000" dirty="0" smtClean="0"/>
              <a:t>α</a:t>
            </a:r>
            <a:r>
              <a:rPr lang="en-US" sz="4000" dirty="0" smtClean="0"/>
              <a:t>=0.05)</a:t>
            </a:r>
          </a:p>
          <a:p>
            <a:pPr marL="2958724" lvl="1" indent="-685800">
              <a:buFont typeface="Arial" pitchFamily="34" charset="0"/>
              <a:buChar char="•"/>
            </a:pPr>
            <a:r>
              <a:rPr lang="en-US" sz="4000" dirty="0" smtClean="0"/>
              <a:t>Quadratic </a:t>
            </a:r>
            <a:r>
              <a:rPr lang="en-US" sz="4000" dirty="0" smtClean="0"/>
              <a:t>trend, </a:t>
            </a:r>
            <a:r>
              <a:rPr lang="en-US" sz="4000" dirty="0" smtClean="0"/>
              <a:t>not significant</a:t>
            </a:r>
          </a:p>
          <a:p>
            <a:pPr marL="2958724" lvl="1" indent="-685800">
              <a:buFont typeface="Arial" pitchFamily="34" charset="0"/>
              <a:buChar char="•"/>
            </a:pPr>
            <a:r>
              <a:rPr lang="en-US" sz="4000" dirty="0" smtClean="0"/>
              <a:t>Cubic trend for placement (</a:t>
            </a:r>
            <a:r>
              <a:rPr lang="el-GR" sz="4000" dirty="0" smtClean="0"/>
              <a:t>α</a:t>
            </a:r>
            <a:r>
              <a:rPr lang="en-US" sz="4000" dirty="0" smtClean="0"/>
              <a:t>=0.10)</a:t>
            </a:r>
            <a:endParaRPr lang="en-US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26060400" y="32918399"/>
            <a:ext cx="1173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6488" indent="-649288">
              <a:buFont typeface="Arial" pitchFamily="34" charset="0"/>
              <a:buChar char="•"/>
            </a:pPr>
            <a:r>
              <a:rPr lang="en-US" sz="4000" dirty="0" smtClean="0"/>
              <a:t>Yield levels were low at both locations, and response to N placement </a:t>
            </a:r>
            <a:r>
              <a:rPr lang="en-US" sz="4000" dirty="0" smtClean="0"/>
              <a:t>was </a:t>
            </a:r>
            <a:r>
              <a:rPr lang="en-US" sz="4000" dirty="0" smtClean="0"/>
              <a:t>reduced</a:t>
            </a:r>
          </a:p>
          <a:p>
            <a:pPr marL="1106488" indent="-649288">
              <a:buFont typeface="Arial" pitchFamily="34" charset="0"/>
              <a:buChar char="•"/>
            </a:pPr>
            <a:endParaRPr lang="en-US" sz="4000" dirty="0" smtClean="0"/>
          </a:p>
          <a:p>
            <a:pPr marL="1106488" indent="-649288">
              <a:buFont typeface="Arial" pitchFamily="34" charset="0"/>
              <a:buChar char="•"/>
            </a:pPr>
            <a:r>
              <a:rPr lang="en-US" sz="4000" dirty="0" smtClean="0"/>
              <a:t>After </a:t>
            </a:r>
            <a:r>
              <a:rPr lang="en-US" sz="4000" smtClean="0"/>
              <a:t>2 </a:t>
            </a:r>
            <a:r>
              <a:rPr lang="en-US" sz="4000" smtClean="0"/>
              <a:t>site-years, </a:t>
            </a:r>
            <a:r>
              <a:rPr lang="en-US" sz="4000" dirty="0" smtClean="0"/>
              <a:t>results are inconclusive and evaluation will be continued</a:t>
            </a:r>
          </a:p>
          <a:p>
            <a:endParaRPr lang="en-US" sz="4000" b="1" dirty="0"/>
          </a:p>
        </p:txBody>
      </p:sp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731754"/>
              </p:ext>
            </p:extLst>
          </p:nvPr>
        </p:nvGraphicFramePr>
        <p:xfrm>
          <a:off x="27278076" y="6016752"/>
          <a:ext cx="10213848" cy="747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659368"/>
              </p:ext>
            </p:extLst>
          </p:nvPr>
        </p:nvGraphicFramePr>
        <p:xfrm>
          <a:off x="26974800" y="22973206"/>
          <a:ext cx="10213848" cy="747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487001"/>
              </p:ext>
            </p:extLst>
          </p:nvPr>
        </p:nvGraphicFramePr>
        <p:xfrm>
          <a:off x="13219176" y="7963452"/>
          <a:ext cx="12042648" cy="838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138318"/>
              </p:ext>
            </p:extLst>
          </p:nvPr>
        </p:nvGraphicFramePr>
        <p:xfrm>
          <a:off x="13295376" y="26348615"/>
          <a:ext cx="12042648" cy="838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9526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564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</dc:creator>
  <cp:lastModifiedBy>bill raun</cp:lastModifiedBy>
  <cp:revision>93</cp:revision>
  <cp:lastPrinted>2011-10-05T21:14:23Z</cp:lastPrinted>
  <dcterms:created xsi:type="dcterms:W3CDTF">2011-10-05T14:04:07Z</dcterms:created>
  <dcterms:modified xsi:type="dcterms:W3CDTF">2012-10-18T21:42:08Z</dcterms:modified>
</cp:coreProperties>
</file>