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062400" cy="38404800"/>
  <p:notesSz cx="6858000" cy="9144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S-052" initials="P" lastIdx="11" clrIdx="0"/>
  <p:cmAuthor id="1" name="Sulocha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42096" autoAdjust="0"/>
  </p:normalViewPr>
  <p:slideViewPr>
    <p:cSldViewPr>
      <p:cViewPr>
        <p:scale>
          <a:sx n="50" d="100"/>
          <a:sy n="50" d="100"/>
        </p:scale>
        <p:origin x="1974" y="-72"/>
      </p:cViewPr>
      <p:guideLst>
        <p:guide orient="horz" pos="12096"/>
        <p:guide pos="13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3B6D2-4D58-40CF-B251-624B2D258EC0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52575" y="685800"/>
            <a:ext cx="375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55080-E090-42CE-AB8A-D8FB8EEC6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52575" y="685800"/>
            <a:ext cx="37528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152453" indent="-58636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234544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328361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422178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515996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609813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703631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797448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6EC15-B658-4B7F-BCE9-BE555D392EE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1930383"/>
            <a:ext cx="357530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21762720"/>
            <a:ext cx="294436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537976"/>
            <a:ext cx="946404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537976"/>
            <a:ext cx="2769108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4678644"/>
            <a:ext cx="35753040" cy="762762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6277599"/>
            <a:ext cx="35753040" cy="8401047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8961127"/>
            <a:ext cx="18577560" cy="25345393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8961127"/>
            <a:ext cx="18577560" cy="25345393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596637"/>
            <a:ext cx="18584865" cy="3582667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2179304"/>
            <a:ext cx="18584865" cy="22127213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9" y="8596637"/>
            <a:ext cx="18592165" cy="3582667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9" y="12179304"/>
            <a:ext cx="18592165" cy="22127213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5" y="1529080"/>
            <a:ext cx="13838240" cy="650748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529086"/>
            <a:ext cx="23514051" cy="32777433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5" y="8036564"/>
            <a:ext cx="13838240" cy="26269953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6883364"/>
            <a:ext cx="25237440" cy="3173733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431540"/>
            <a:ext cx="25237440" cy="2304288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30057097"/>
            <a:ext cx="25237440" cy="4507227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537973"/>
            <a:ext cx="37856160" cy="64008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961127"/>
            <a:ext cx="37856160" cy="25345393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5595563"/>
            <a:ext cx="9814560" cy="20447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5595563"/>
            <a:ext cx="13319760" cy="20447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5595563"/>
            <a:ext cx="9814560" cy="20447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6" descr="Resear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2" y="184026"/>
            <a:ext cx="5559638" cy="45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8"/>
          <p:cNvSpPr txBox="1">
            <a:spLocks noChangeArrowheads="1"/>
          </p:cNvSpPr>
          <p:nvPr/>
        </p:nvSpPr>
        <p:spPr bwMode="auto">
          <a:xfrm rot="10800000">
            <a:off x="1" y="5532120"/>
            <a:ext cx="1426340" cy="32918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eaVert" lIns="96673" tIns="48334" rIns="96673" bIns="48334">
            <a:spAutoFit/>
          </a:bodyPr>
          <a:lstStyle>
            <a:lvl1pPr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b="1" dirty="0">
                <a:solidFill>
                  <a:srgbClr val="D9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 K L A H O M A     S T A T E     U N I V E R S I T Y</a:t>
            </a:r>
          </a:p>
        </p:txBody>
      </p:sp>
      <p:sp>
        <p:nvSpPr>
          <p:cNvPr id="2061" name="Text Box 9"/>
          <p:cNvSpPr txBox="1">
            <a:spLocks noChangeArrowheads="1"/>
          </p:cNvSpPr>
          <p:nvPr/>
        </p:nvSpPr>
        <p:spPr bwMode="auto">
          <a:xfrm>
            <a:off x="40614600" y="5697415"/>
            <a:ext cx="1426340" cy="327495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eaVert" lIns="96673" tIns="48334" rIns="96673" bIns="48334">
            <a:spAutoFit/>
          </a:bodyPr>
          <a:lstStyle>
            <a:lvl1pPr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b="1" dirty="0">
                <a:solidFill>
                  <a:srgbClr val="D9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 L A N T     &amp;     S O I L    S C I E N C E S</a:t>
            </a: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 rot="-5400000">
            <a:off x="20382549" y="17674434"/>
            <a:ext cx="1426340" cy="400343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eaVert" wrap="square" lIns="96673" tIns="48334" rIns="96673" bIns="48334">
            <a:spAutoFit/>
          </a:bodyPr>
          <a:lstStyle>
            <a:lvl1pPr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b="1" dirty="0">
                <a:solidFill>
                  <a:srgbClr val="D9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 O I L    N U T R I E N T    M A N A G E M E N 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1439" y="433137"/>
            <a:ext cx="36208737" cy="3021489"/>
          </a:xfrm>
          <a:prstGeom prst="rect">
            <a:avLst/>
          </a:prstGeom>
          <a:noFill/>
        </p:spPr>
        <p:txBody>
          <a:bodyPr wrap="square" lIns="96673" tIns="48334" rIns="96673" bIns="48334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INFLUENCE OF FOLIAR SULFUR, CHLORIDE AND NITROGEN ON WINTER WHEAT GRAIN YIELD AND QUALITY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7811" y="3165231"/>
            <a:ext cx="28157156" cy="3360044"/>
          </a:xfrm>
          <a:prstGeom prst="rect">
            <a:avLst/>
          </a:prstGeom>
          <a:noFill/>
        </p:spPr>
        <p:txBody>
          <a:bodyPr wrap="square" lIns="96673" tIns="48334" rIns="96673" bIns="48334" rtlCol="0">
            <a:spAutoFit/>
          </a:bodyPr>
          <a:lstStyle/>
          <a:p>
            <a:pPr algn="ctr" eaLnBrk="1" hangingPunct="1"/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S.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Dhital¹, 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B.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Chim², 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J.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Mullock¹, 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W.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Raun¹.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¹Department 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 Plant and Soil Sciences, Oklahoma State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</a:t>
            </a:r>
          </a:p>
          <a:p>
            <a:pPr algn="ctr" eaLnBrk="1" hangingPunct="1"/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²Department of crop, Soil and Environmental Sciences, Virginia Tech</a:t>
            </a:r>
          </a:p>
          <a:p>
            <a:pPr algn="ctr" eaLnBrk="1" hangingPunct="1"/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4668" y="5750169"/>
            <a:ext cx="12949220" cy="990164"/>
          </a:xfrm>
          <a:prstGeom prst="rect">
            <a:avLst/>
          </a:prstGeom>
          <a:noFill/>
        </p:spPr>
        <p:txBody>
          <a:bodyPr wrap="square" lIns="96673" tIns="48334" rIns="96673" bIns="48334" rtlCol="0">
            <a:spAutoFit/>
          </a:bodyPr>
          <a:lstStyle/>
          <a:p>
            <a:pPr algn="ctr"/>
            <a:r>
              <a:rPr lang="en-US" sz="5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INTRODUCTION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3747" y="6894416"/>
            <a:ext cx="13044253" cy="6006922"/>
          </a:xfrm>
          <a:prstGeom prst="rect">
            <a:avLst/>
          </a:prstGeom>
          <a:noFill/>
        </p:spPr>
        <p:txBody>
          <a:bodyPr wrap="square" lIns="96673" tIns="48334" rIns="96673" bIns="48334" rtlCol="0">
            <a:spAutoFit/>
          </a:bodyPr>
          <a:lstStyle/>
          <a:p>
            <a:pPr algn="just"/>
            <a:r>
              <a:rPr lang="en-US" sz="4800" b="1" dirty="0" smtClean="0"/>
              <a:t>Optimum </a:t>
            </a:r>
            <a:r>
              <a:rPr lang="en-US" sz="4800" b="1" dirty="0"/>
              <a:t>use of nitrogen (N) is a key component in improving </a:t>
            </a:r>
            <a:r>
              <a:rPr lang="en-US" sz="4800" b="1" dirty="0" smtClean="0"/>
              <a:t>grain yield and quality in winter wheat (</a:t>
            </a:r>
            <a:r>
              <a:rPr lang="en-US" sz="4800" b="1" dirty="0" err="1" smtClean="0"/>
              <a:t>Triticum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aestivum</a:t>
            </a:r>
            <a:r>
              <a:rPr lang="en-US" sz="4800" b="1" dirty="0" smtClean="0"/>
              <a:t> L.). The </a:t>
            </a:r>
            <a:r>
              <a:rPr lang="en-US" sz="4800" b="1" dirty="0"/>
              <a:t>combined effect of other nutrients with N can have a positive impact on crop production.  Use of sulfur (S) and chloride (</a:t>
            </a:r>
            <a:r>
              <a:rPr lang="en-US" sz="4800" b="1" dirty="0" err="1"/>
              <a:t>Cl</a:t>
            </a:r>
            <a:r>
              <a:rPr lang="en-US" sz="4800" b="1" dirty="0"/>
              <a:t>) with N is considered to be more effective in optimizing </a:t>
            </a:r>
            <a:r>
              <a:rPr lang="en-US" sz="4800" b="1" dirty="0" smtClean="0"/>
              <a:t>wheat grain </a:t>
            </a:r>
            <a:r>
              <a:rPr lang="en-US" sz="4800" b="1" dirty="0"/>
              <a:t>yield and grain protein.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8467" y="12318997"/>
            <a:ext cx="12338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OBJECTIVE</a:t>
            </a:r>
            <a:endParaRPr lang="en-US" sz="5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336" y="20778434"/>
            <a:ext cx="102507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7964" y="16992600"/>
            <a:ext cx="129800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MATERIALS  AND METHODS</a:t>
            </a:r>
            <a:endParaRPr lang="en-US" sz="5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354" y="13435548"/>
            <a:ext cx="12865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T</a:t>
            </a:r>
            <a:r>
              <a:rPr lang="en-US" sz="4800" b="1" dirty="0" smtClean="0"/>
              <a:t>o </a:t>
            </a:r>
            <a:r>
              <a:rPr lang="en-US" sz="4800" b="1" dirty="0"/>
              <a:t>determine the benefits of foliar N application, before flowering, on winter wheat grain yields </a:t>
            </a:r>
            <a:r>
              <a:rPr lang="en-US" sz="4800" b="1" dirty="0" smtClean="0"/>
              <a:t>and to </a:t>
            </a:r>
            <a:r>
              <a:rPr lang="en-US" sz="4800" b="1" dirty="0"/>
              <a:t>determine the synergistic effects of applying foliar N, S, and </a:t>
            </a:r>
            <a:r>
              <a:rPr lang="en-US" sz="4800" b="1" dirty="0" err="1"/>
              <a:t>Cl</a:t>
            </a:r>
            <a:r>
              <a:rPr lang="en-US" sz="4800" b="1" dirty="0"/>
              <a:t> on winter wheat grain yield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6852" y="18151327"/>
            <a:ext cx="12838748" cy="1314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 smtClean="0"/>
              <a:t>Two sites: Lake Carl  Blackwell  and </a:t>
            </a:r>
            <a:r>
              <a:rPr lang="en-US" sz="4800" b="1" dirty="0" err="1" smtClean="0"/>
              <a:t>Lahoma</a:t>
            </a:r>
            <a:r>
              <a:rPr lang="en-US" sz="4800" b="1" dirty="0" smtClean="0"/>
              <a:t>.</a:t>
            </a:r>
            <a:endParaRPr lang="en-US" sz="4800" b="1" dirty="0"/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 RCBD with 4 replications and 16 treatments.</a:t>
            </a:r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Treatments received </a:t>
            </a:r>
            <a:r>
              <a:rPr lang="en-US" sz="4800" b="1" dirty="0" err="1"/>
              <a:t>preplant</a:t>
            </a:r>
            <a:r>
              <a:rPr lang="en-US" sz="4800" b="1" dirty="0"/>
              <a:t>  Urea Ammonium Nitrate (UAN) 0, 40, 80 kg N ha</a:t>
            </a:r>
            <a:r>
              <a:rPr lang="en-US" sz="4800" b="1" baseline="30000" dirty="0"/>
              <a:t>-1</a:t>
            </a:r>
            <a:r>
              <a:rPr lang="en-US" sz="4800" b="1" dirty="0"/>
              <a:t> . </a:t>
            </a:r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UAN &amp; NSURE were used as Foliar N source</a:t>
            </a:r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10 kg N ha</a:t>
            </a:r>
            <a:r>
              <a:rPr lang="en-US" sz="4800" b="1" baseline="30000" dirty="0"/>
              <a:t>-1</a:t>
            </a:r>
            <a:r>
              <a:rPr lang="en-US" sz="4800" b="1" dirty="0"/>
              <a:t> and 20 kg N ha</a:t>
            </a:r>
            <a:r>
              <a:rPr lang="en-US" sz="4800" b="1" baseline="30000" dirty="0"/>
              <a:t>-1</a:t>
            </a:r>
            <a:r>
              <a:rPr lang="en-US" sz="4800" b="1" dirty="0"/>
              <a:t> was applied  at  pre-flowering  growth stage.</a:t>
            </a:r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Gypsum was used as </a:t>
            </a:r>
            <a:r>
              <a:rPr lang="en-US" sz="4800" b="1" dirty="0" smtClean="0"/>
              <a:t>the S </a:t>
            </a:r>
            <a:r>
              <a:rPr lang="en-US" sz="4800" b="1" dirty="0"/>
              <a:t>source and applied  at </a:t>
            </a:r>
            <a:r>
              <a:rPr lang="en-US" sz="4800" b="1" dirty="0" smtClean="0"/>
              <a:t>6 </a:t>
            </a:r>
            <a:r>
              <a:rPr lang="en-US" sz="4800" b="1" dirty="0"/>
              <a:t>kg S ha</a:t>
            </a:r>
            <a:r>
              <a:rPr lang="en-US" sz="4800" b="1" baseline="30000" dirty="0"/>
              <a:t>-1</a:t>
            </a:r>
            <a:r>
              <a:rPr lang="en-US" sz="4800" b="1" dirty="0"/>
              <a:t> . </a:t>
            </a:r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Half of each plot in rep. 4 and treatment 16 in each rep  received </a:t>
            </a:r>
            <a:r>
              <a:rPr lang="en-US" sz="4800" b="1" dirty="0" smtClean="0"/>
              <a:t>foliar </a:t>
            </a:r>
            <a:r>
              <a:rPr lang="en-US" sz="4800" b="1" dirty="0" err="1" smtClean="0"/>
              <a:t>Cl</a:t>
            </a:r>
            <a:r>
              <a:rPr lang="en-US" sz="4800" b="1" dirty="0" smtClean="0"/>
              <a:t> </a:t>
            </a:r>
            <a:r>
              <a:rPr lang="en-US" sz="4800" b="1" dirty="0"/>
              <a:t>as CaCl</a:t>
            </a:r>
            <a:r>
              <a:rPr lang="en-US" sz="4800" b="1" baseline="-25000" dirty="0"/>
              <a:t>2</a:t>
            </a:r>
            <a:r>
              <a:rPr lang="en-US" sz="4800" b="1" dirty="0"/>
              <a:t> at </a:t>
            </a:r>
            <a:r>
              <a:rPr lang="en-US" sz="4800" b="1" dirty="0" smtClean="0"/>
              <a:t>10 </a:t>
            </a:r>
            <a:r>
              <a:rPr lang="en-US" sz="4800" b="1" dirty="0"/>
              <a:t>kg </a:t>
            </a:r>
            <a:r>
              <a:rPr lang="en-US" sz="4800" b="1" dirty="0" err="1"/>
              <a:t>Cl</a:t>
            </a:r>
            <a:r>
              <a:rPr lang="en-US" sz="4800" b="1" dirty="0"/>
              <a:t> ha</a:t>
            </a:r>
            <a:r>
              <a:rPr lang="en-US" sz="4800" b="1" baseline="30000" dirty="0"/>
              <a:t>-1.</a:t>
            </a:r>
            <a:r>
              <a:rPr lang="en-US" sz="4800" b="1" dirty="0"/>
              <a:t> .</a:t>
            </a:r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Grain yield, protein, and  P concentration (GPC) were determined for each treatment.</a:t>
            </a:r>
          </a:p>
          <a:p>
            <a:pPr marL="685800" indent="-685800" defTabSz="4702175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/>
              <a:t> Data was analyzed using non-orthogonal </a:t>
            </a:r>
            <a:r>
              <a:rPr lang="en-US" sz="4800" b="1" dirty="0" smtClean="0"/>
              <a:t>  contrasts </a:t>
            </a:r>
            <a:r>
              <a:rPr lang="en-US" sz="4800" b="1" dirty="0"/>
              <a:t>in </a:t>
            </a:r>
            <a:r>
              <a:rPr lang="en-US" sz="4800" b="1" dirty="0" smtClean="0"/>
              <a:t>SAS.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83000" y="5873115"/>
            <a:ext cx="86378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RESULTS</a:t>
            </a:r>
            <a:endParaRPr lang="en-US" sz="5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74182" y="6740333"/>
            <a:ext cx="1231403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Table 1</a:t>
            </a:r>
            <a:r>
              <a:rPr lang="en-US" sz="4000" b="1" dirty="0" smtClean="0"/>
              <a:t>: Treatment means for grain yield, grain N and </a:t>
            </a:r>
            <a:r>
              <a:rPr lang="en-US" sz="4000" b="1" dirty="0"/>
              <a:t>g</a:t>
            </a:r>
            <a:r>
              <a:rPr lang="en-US" sz="4000" b="1" dirty="0" smtClean="0"/>
              <a:t>rain protein, Lake Carl Blackwell , OK, 2012</a:t>
            </a:r>
            <a:endParaRPr lang="en-US" sz="4000" b="1" dirty="0"/>
          </a:p>
        </p:txBody>
      </p:sp>
      <p:pic>
        <p:nvPicPr>
          <p:cNvPr id="1026" name="Picture 2" descr="C:\Users\Sulochana\Desktop\IMG_507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165800"/>
            <a:ext cx="4691266" cy="4929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S:\Thesis\LCB and LAH pic\1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9009"/>
          <a:stretch/>
        </p:blipFill>
        <p:spPr bwMode="auto">
          <a:xfrm>
            <a:off x="6629400" y="31165800"/>
            <a:ext cx="7401380" cy="4923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524000" y="36172914"/>
            <a:ext cx="480713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CO</a:t>
            </a:r>
            <a:r>
              <a:rPr lang="en-US" sz="2000" baseline="-25000" dirty="0" smtClean="0">
                <a:latin typeface="Arial Rounded MT Bold" pitchFamily="34" charset="0"/>
              </a:rPr>
              <a:t>2</a:t>
            </a:r>
            <a:r>
              <a:rPr lang="en-US" sz="2000" dirty="0" smtClean="0">
                <a:latin typeface="Arial Rounded MT Bold" pitchFamily="34" charset="0"/>
              </a:rPr>
              <a:t>Backpack Sprayer for foliar application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8920" y="36161580"/>
            <a:ext cx="749808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Rounded MT Bold" pitchFamily="34" charset="0"/>
              </a:rPr>
              <a:t>F</a:t>
            </a:r>
            <a:r>
              <a:rPr lang="en-US" sz="2000" dirty="0" err="1" smtClean="0">
                <a:latin typeface="Arial Rounded MT Bold" pitchFamily="34" charset="0"/>
              </a:rPr>
              <a:t>eekes</a:t>
            </a:r>
            <a:r>
              <a:rPr lang="en-US" sz="2000" dirty="0" smtClean="0">
                <a:latin typeface="Arial Rounded MT Bold" pitchFamily="34" charset="0"/>
              </a:rPr>
              <a:t> 4 Growth stage wheat, Lake Carl Blackwell, OK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55739" y="28498801"/>
            <a:ext cx="127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28105" y="5556739"/>
            <a:ext cx="26095" cy="314574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0" y="5556739"/>
            <a:ext cx="42062400" cy="844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5" name="TextBox 2054"/>
          <p:cNvSpPr txBox="1"/>
          <p:nvPr/>
        </p:nvSpPr>
        <p:spPr>
          <a:xfrm>
            <a:off x="28197313" y="28837355"/>
            <a:ext cx="1186047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CONCLUSIONS</a:t>
            </a:r>
            <a:endParaRPr lang="en-US" sz="5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27965400" y="30094773"/>
            <a:ext cx="12486017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just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4800" b="1" dirty="0" smtClean="0"/>
              <a:t>Treatment </a:t>
            </a:r>
            <a:r>
              <a:rPr lang="en-US" sz="4800" b="1" dirty="0"/>
              <a:t>v</a:t>
            </a:r>
            <a:r>
              <a:rPr lang="en-US" sz="4800" b="1" dirty="0" smtClean="0"/>
              <a:t>s</a:t>
            </a:r>
            <a:r>
              <a:rPr lang="en-US" sz="4800" b="1" dirty="0"/>
              <a:t>. Control and </a:t>
            </a:r>
            <a:r>
              <a:rPr lang="en-US" sz="4800" b="1" dirty="0" err="1"/>
              <a:t>p</a:t>
            </a:r>
            <a:r>
              <a:rPr lang="en-US" sz="4800" b="1" dirty="0" err="1" smtClean="0"/>
              <a:t>replant</a:t>
            </a:r>
            <a:r>
              <a:rPr lang="en-US" sz="4800" b="1" dirty="0" smtClean="0"/>
              <a:t> </a:t>
            </a:r>
            <a:r>
              <a:rPr lang="en-US" sz="4800" b="1" dirty="0"/>
              <a:t>l</a:t>
            </a:r>
            <a:r>
              <a:rPr lang="en-US" sz="4800" b="1" dirty="0" smtClean="0"/>
              <a:t>inear </a:t>
            </a:r>
            <a:r>
              <a:rPr lang="en-US" sz="4800" b="1" dirty="0"/>
              <a:t>N  </a:t>
            </a:r>
            <a:r>
              <a:rPr lang="en-US" sz="4800" b="1" dirty="0" smtClean="0"/>
              <a:t>contrasts were </a:t>
            </a:r>
            <a:r>
              <a:rPr lang="en-US" sz="4800" b="1" dirty="0"/>
              <a:t>significantly different for both </a:t>
            </a:r>
            <a:r>
              <a:rPr lang="en-US" sz="4800" b="1" dirty="0" smtClean="0"/>
              <a:t>locations</a:t>
            </a:r>
            <a:endParaRPr lang="en-US" sz="4800" b="1" dirty="0"/>
          </a:p>
          <a:p>
            <a:pPr marL="685800" indent="-685800">
              <a:buClr>
                <a:srgbClr val="92D050"/>
              </a:buClr>
              <a:buFont typeface="Wingdings" pitchFamily="2" charset="2"/>
              <a:buChar char="v"/>
            </a:pPr>
            <a:endParaRPr lang="en-US" sz="4800" b="1" dirty="0" smtClean="0"/>
          </a:p>
          <a:p>
            <a:pPr marL="685800" indent="-685800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4800" b="1" dirty="0" smtClean="0"/>
              <a:t>Chloride </a:t>
            </a:r>
            <a:r>
              <a:rPr lang="en-US" sz="4800" b="1" dirty="0" smtClean="0"/>
              <a:t>increased yield at </a:t>
            </a:r>
            <a:r>
              <a:rPr lang="en-US" sz="4800" b="1" dirty="0" err="1" smtClean="0"/>
              <a:t>Lahoma</a:t>
            </a:r>
            <a:endParaRPr lang="en-US" sz="4800" b="1" dirty="0" smtClean="0"/>
          </a:p>
          <a:p>
            <a:pPr marL="685800" indent="-685800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4800" b="1" dirty="0" smtClean="0"/>
              <a:t>N+S increased yield at both locations</a:t>
            </a:r>
            <a:endParaRPr lang="en-US" sz="4800" b="1" dirty="0"/>
          </a:p>
        </p:txBody>
      </p:sp>
      <p:sp>
        <p:nvSpPr>
          <p:cNvPr id="2063" name="TextBox 2062"/>
          <p:cNvSpPr txBox="1"/>
          <p:nvPr/>
        </p:nvSpPr>
        <p:spPr>
          <a:xfrm>
            <a:off x="14782800" y="30629754"/>
            <a:ext cx="12511676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 algn="just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4800" b="1" dirty="0" smtClean="0">
                <a:solidFill>
                  <a:schemeClr val="tx1"/>
                </a:solidFill>
              </a:rPr>
              <a:t>Yield</a:t>
            </a:r>
            <a:r>
              <a:rPr lang="en-US" sz="4800" b="1" dirty="0" smtClean="0"/>
              <a:t> </a:t>
            </a:r>
            <a:r>
              <a:rPr lang="en-US" sz="4800" b="1" dirty="0"/>
              <a:t>was </a:t>
            </a:r>
            <a:r>
              <a:rPr lang="en-US" sz="4800" b="1" dirty="0" smtClean="0"/>
              <a:t>higher at Lake Carl </a:t>
            </a:r>
            <a:r>
              <a:rPr lang="en-US" sz="4800" b="1" dirty="0" smtClean="0"/>
              <a:t>Blackwell and </a:t>
            </a:r>
            <a:r>
              <a:rPr lang="en-US" sz="4800" b="1" dirty="0" smtClean="0"/>
              <a:t>grain protein was higher at </a:t>
            </a:r>
            <a:r>
              <a:rPr lang="en-US" sz="4800" b="1" dirty="0" err="1" smtClean="0"/>
              <a:t>Lahoma</a:t>
            </a:r>
            <a:endParaRPr lang="en-US" sz="4800" b="1" dirty="0" smtClean="0"/>
          </a:p>
          <a:p>
            <a:pPr marL="914400" indent="-914400" algn="just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4800" b="1" dirty="0" smtClean="0"/>
              <a:t>Grain yield inversely </a:t>
            </a:r>
            <a:r>
              <a:rPr lang="en-US" sz="4800" b="1" dirty="0" smtClean="0"/>
              <a:t>correlated </a:t>
            </a:r>
            <a:r>
              <a:rPr lang="en-US" sz="4800" b="1" dirty="0"/>
              <a:t>with </a:t>
            </a:r>
            <a:r>
              <a:rPr lang="en-US" sz="4800" b="1" dirty="0" smtClean="0"/>
              <a:t>grain protein</a:t>
            </a:r>
            <a:endParaRPr lang="en-US" sz="4800" b="1" dirty="0" smtClean="0"/>
          </a:p>
          <a:p>
            <a:pPr marL="914400" indent="-914400" algn="just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4800" b="1" dirty="0"/>
              <a:t>Grain yield, and </a:t>
            </a:r>
            <a:r>
              <a:rPr lang="en-US" sz="4800" b="1" dirty="0" smtClean="0">
                <a:solidFill>
                  <a:schemeClr val="tx1"/>
                </a:solidFill>
              </a:rPr>
              <a:t>g</a:t>
            </a:r>
            <a:r>
              <a:rPr lang="en-US" sz="4800" b="1" dirty="0" smtClean="0"/>
              <a:t>rain </a:t>
            </a:r>
            <a:r>
              <a:rPr lang="en-US" sz="4800" b="1" dirty="0" smtClean="0">
                <a:solidFill>
                  <a:schemeClr val="tx1"/>
                </a:solidFill>
              </a:rPr>
              <a:t>p</a:t>
            </a:r>
            <a:r>
              <a:rPr lang="en-US" sz="4800" b="1" dirty="0" smtClean="0"/>
              <a:t>rotein  increased with </a:t>
            </a:r>
            <a:r>
              <a:rPr lang="en-US" sz="4800" b="1" dirty="0"/>
              <a:t>the  application of 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p</a:t>
            </a:r>
            <a:r>
              <a:rPr lang="en-US" sz="4800" b="1" dirty="0" err="1" smtClean="0"/>
              <a:t>replant</a:t>
            </a:r>
            <a:r>
              <a:rPr lang="en-US" sz="4800" b="1" dirty="0" smtClean="0"/>
              <a:t> N and Foliar </a:t>
            </a:r>
            <a:r>
              <a:rPr lang="en-US" sz="4800" b="1" dirty="0" smtClean="0"/>
              <a:t>N</a:t>
            </a:r>
            <a:endParaRPr lang="en-US" sz="4800" b="1" dirty="0"/>
          </a:p>
        </p:txBody>
      </p:sp>
      <p:pic>
        <p:nvPicPr>
          <p:cNvPr id="1028" name="Picture 4" descr="C:\Users\Sulochana\Pictures\Poster\sulfu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0" y="17144999"/>
            <a:ext cx="12573000" cy="9028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4" name="Straight Connector 23"/>
          <p:cNvCxnSpPr/>
          <p:nvPr/>
        </p:nvCxnSpPr>
        <p:spPr>
          <a:xfrm>
            <a:off x="27508200" y="5638800"/>
            <a:ext cx="0" cy="3126406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2" name="Picture 8" descr="C:\Users\Sulochana\Pictures\Poster\Nsour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0" y="6077529"/>
            <a:ext cx="12496800" cy="8245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1" name="TextBox 30"/>
          <p:cNvSpPr txBox="1"/>
          <p:nvPr/>
        </p:nvSpPr>
        <p:spPr>
          <a:xfrm>
            <a:off x="14782800" y="19789676"/>
            <a:ext cx="127254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 algn="just"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 smtClean="0"/>
              <a:t>Mean </a:t>
            </a:r>
            <a:r>
              <a:rPr lang="en-US" sz="4800" b="1" dirty="0" smtClean="0"/>
              <a:t>yield  and grain protein increased with </a:t>
            </a:r>
            <a:r>
              <a:rPr lang="en-US" sz="4800" b="1" dirty="0" err="1" smtClean="0"/>
              <a:t>preplant</a:t>
            </a:r>
            <a:r>
              <a:rPr lang="en-US" sz="4800" b="1" dirty="0" smtClean="0"/>
              <a:t> linear N  rate at both locations.</a:t>
            </a:r>
            <a:endParaRPr lang="en-US" sz="4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7813000" y="14467522"/>
            <a:ext cx="125730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just"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4800" b="1" dirty="0" smtClean="0"/>
              <a:t>Mean yields </a:t>
            </a:r>
            <a:r>
              <a:rPr lang="en-US" sz="4800" b="1" dirty="0" smtClean="0"/>
              <a:t>higher for NSURE at </a:t>
            </a:r>
            <a:r>
              <a:rPr lang="en-US" sz="4800" b="1" dirty="0" err="1" smtClean="0"/>
              <a:t>Lahoma</a:t>
            </a:r>
            <a:r>
              <a:rPr lang="en-US" sz="4800" b="1" dirty="0" smtClean="0"/>
              <a:t>,  UAN  higher for  </a:t>
            </a:r>
            <a:r>
              <a:rPr lang="en-US" sz="4800" b="1" dirty="0" smtClean="0"/>
              <a:t>most  treatments at </a:t>
            </a:r>
            <a:r>
              <a:rPr lang="en-US" sz="4800" b="1" dirty="0" smtClean="0"/>
              <a:t>LCB</a:t>
            </a:r>
            <a:endParaRPr lang="en-US" sz="4800" b="1" dirty="0"/>
          </a:p>
        </p:txBody>
      </p:sp>
      <p:sp>
        <p:nvSpPr>
          <p:cNvPr id="2049" name="TextBox 2048"/>
          <p:cNvSpPr txBox="1"/>
          <p:nvPr/>
        </p:nvSpPr>
        <p:spPr>
          <a:xfrm>
            <a:off x="27889200" y="26289000"/>
            <a:ext cx="1234331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 algn="just">
              <a:buClr>
                <a:srgbClr val="92D050"/>
              </a:buClr>
              <a:buFont typeface="Wingdings" pitchFamily="2" charset="2"/>
              <a:buChar char="v"/>
            </a:pPr>
            <a:r>
              <a:rPr lang="en-US" sz="4800" b="1" dirty="0" smtClean="0"/>
              <a:t>N (40 or 80) + 6 kg S/ha was </a:t>
            </a:r>
            <a:r>
              <a:rPr lang="en-US" sz="4800" b="1" dirty="0" smtClean="0"/>
              <a:t>effective at LCB </a:t>
            </a:r>
            <a:r>
              <a:rPr lang="en-US" sz="4800" b="1" dirty="0" smtClean="0"/>
              <a:t>and LAH</a:t>
            </a:r>
            <a:endParaRPr lang="en-US" sz="4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45356"/>
              </p:ext>
            </p:extLst>
          </p:nvPr>
        </p:nvGraphicFramePr>
        <p:xfrm>
          <a:off x="14878564" y="8305800"/>
          <a:ext cx="12332361" cy="1128760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91972"/>
                <a:gridCol w="2023866"/>
                <a:gridCol w="1939804"/>
                <a:gridCol w="1891466"/>
                <a:gridCol w="1891466"/>
                <a:gridCol w="1702321"/>
                <a:gridCol w="1891466"/>
              </a:tblGrid>
              <a:tr h="1091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n>
                            <a:noFill/>
                          </a:ln>
                          <a:effectLst/>
                        </a:rPr>
                        <a:t>Trt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n>
                            <a:noFill/>
                          </a:ln>
                          <a:effectLst/>
                        </a:rPr>
                        <a:t>Preplant</a:t>
                      </a:r>
                      <a:endParaRPr lang="en-US" sz="320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N kg ha</a:t>
                      </a:r>
                      <a:r>
                        <a:rPr lang="en-US" sz="320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Foliar N Source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Foliar N kg ha</a:t>
                      </a:r>
                      <a:r>
                        <a:rPr lang="en-US" sz="320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Foliar S kg ha</a:t>
                      </a:r>
                      <a:r>
                        <a:rPr lang="en-US" sz="320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Yield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kg ha</a:t>
                      </a:r>
                      <a:r>
                        <a:rPr lang="en-US" sz="320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Grain 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noFill/>
                          </a:ln>
                          <a:effectLst/>
                        </a:rPr>
                        <a:t>mg kg</a:t>
                      </a:r>
                      <a:r>
                        <a:rPr lang="en-US" sz="320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Check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1700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144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Check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2797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154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2351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2815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166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NSURE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2304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171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2327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174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3192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NSURE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2903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166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Check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2044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182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2804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158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2641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174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lang="en-US" sz="2800" b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NSURE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2684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174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2760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171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UAN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2345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186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NSURE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2288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169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lang="en-US" sz="2800" b="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NSURE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en-US" sz="28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2945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177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3600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n>
                            <a:noFill/>
                          </a:ln>
                          <a:effectLst/>
                        </a:rPr>
                        <a:t>CV, %</a:t>
                      </a:r>
                      <a:endParaRPr lang="en-US" sz="4000" b="1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lang="en-US" sz="4000" b="1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lang="en-US" sz="4000" b="1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US" sz="360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3600" dirty="0">
                        <a:ln>
                          <a:noFill/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n>
                            <a:noFill/>
                          </a:ln>
                          <a:effectLst/>
                        </a:rPr>
                        <a:t>SED</a:t>
                      </a:r>
                      <a:endParaRPr lang="en-US" sz="4000" b="1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131</a:t>
                      </a:r>
                      <a:endParaRPr lang="en-US" sz="4000" b="1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en-US" sz="4000" b="1" dirty="0">
                        <a:ln>
                          <a:noFill/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 descr="C:\Users\Sulochana\Pictures\Poster\GPC 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22364602"/>
            <a:ext cx="12511675" cy="8039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28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err="1">
            <a:latin typeface="Arial Rounded MT Bold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640</Words>
  <Application>Microsoft Office PowerPoint</Application>
  <PresentationFormat>Custom</PresentationFormat>
  <Paragraphs>156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Sulochana</dc:creator>
  <cp:lastModifiedBy>bill raun</cp:lastModifiedBy>
  <cp:revision>90</cp:revision>
  <dcterms:created xsi:type="dcterms:W3CDTF">2006-08-16T00:00:00Z</dcterms:created>
  <dcterms:modified xsi:type="dcterms:W3CDTF">2012-10-16T15:26:16Z</dcterms:modified>
</cp:coreProperties>
</file>