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6" r:id="rId5"/>
    <p:sldId id="268" r:id="rId6"/>
    <p:sldId id="267" r:id="rId7"/>
    <p:sldId id="258" r:id="rId8"/>
    <p:sldId id="257" r:id="rId9"/>
    <p:sldId id="259" r:id="rId10"/>
    <p:sldId id="260" r:id="rId11"/>
    <p:sldId id="261" r:id="rId12"/>
    <p:sldId id="262" r:id="rId13"/>
    <p:sldId id="265" r:id="rId14"/>
    <p:sldId id="272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423534558180228"/>
          <c:y val="2.8252405949256341E-2"/>
          <c:w val="0.7899011373578303"/>
          <c:h val="0.83167031204432784"/>
        </c:manualLayout>
      </c:layout>
      <c:scatterChart>
        <c:scatterStyle val="lineMarker"/>
        <c:varyColors val="0"/>
        <c:ser>
          <c:idx val="0"/>
          <c:order val="0"/>
          <c:tx>
            <c:strRef>
              <c:f>Issues!$C$20</c:f>
              <c:strCache>
                <c:ptCount val="1"/>
                <c:pt idx="0">
                  <c:v>Tot. Submitted</c:v>
                </c:pt>
              </c:strCache>
            </c:strRef>
          </c:tx>
          <c:spPr>
            <a:ln w="47625">
              <a:noFill/>
            </a:ln>
          </c:spPr>
          <c:xVal>
            <c:numRef>
              <c:f>Issues!$B$21:$B$30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</c:numCache>
            </c:numRef>
          </c:xVal>
          <c:yVal>
            <c:numRef>
              <c:f>Issues!$C$21:$C$30</c:f>
              <c:numCache>
                <c:formatCode>General</c:formatCode>
                <c:ptCount val="10"/>
                <c:pt idx="0">
                  <c:v>328</c:v>
                </c:pt>
                <c:pt idx="1">
                  <c:v>328</c:v>
                </c:pt>
                <c:pt idx="2">
                  <c:v>324</c:v>
                </c:pt>
                <c:pt idx="3">
                  <c:v>362</c:v>
                </c:pt>
                <c:pt idx="4">
                  <c:v>373</c:v>
                </c:pt>
                <c:pt idx="5">
                  <c:v>415</c:v>
                </c:pt>
                <c:pt idx="6">
                  <c:v>437</c:v>
                </c:pt>
                <c:pt idx="7">
                  <c:v>497</c:v>
                </c:pt>
                <c:pt idx="8">
                  <c:v>521</c:v>
                </c:pt>
                <c:pt idx="9">
                  <c:v>424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Issues!$D$20</c:f>
              <c:strCache>
                <c:ptCount val="1"/>
                <c:pt idx="0">
                  <c:v>International</c:v>
                </c:pt>
              </c:strCache>
            </c:strRef>
          </c:tx>
          <c:spPr>
            <a:ln w="47625">
              <a:noFill/>
            </a:ln>
          </c:spPr>
          <c:xVal>
            <c:numRef>
              <c:f>Issues!$B$21:$B$30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</c:numCache>
            </c:numRef>
          </c:xVal>
          <c:yVal>
            <c:numRef>
              <c:f>Issues!$D$21:$D$30</c:f>
              <c:numCache>
                <c:formatCode>General</c:formatCode>
                <c:ptCount val="10"/>
                <c:pt idx="1">
                  <c:v>102</c:v>
                </c:pt>
                <c:pt idx="2">
                  <c:v>97</c:v>
                </c:pt>
                <c:pt idx="3">
                  <c:v>143</c:v>
                </c:pt>
                <c:pt idx="4">
                  <c:v>150</c:v>
                </c:pt>
                <c:pt idx="5">
                  <c:v>168</c:v>
                </c:pt>
                <c:pt idx="7">
                  <c:v>238</c:v>
                </c:pt>
                <c:pt idx="8">
                  <c:v>262</c:v>
                </c:pt>
                <c:pt idx="9">
                  <c:v>217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Issues!$O$20</c:f>
              <c:strCache>
                <c:ptCount val="1"/>
                <c:pt idx="0">
                  <c:v>USA</c:v>
                </c:pt>
              </c:strCache>
            </c:strRef>
          </c:tx>
          <c:spPr>
            <a:ln w="47625">
              <a:noFill/>
            </a:ln>
          </c:spPr>
          <c:marker>
            <c:symbol val="circle"/>
            <c:size val="8"/>
            <c:spPr>
              <a:solidFill>
                <a:srgbClr val="FFFF00"/>
              </a:solidFill>
            </c:spPr>
          </c:marker>
          <c:xVal>
            <c:numRef>
              <c:f>Issues!$B$21:$B$30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</c:numCache>
            </c:numRef>
          </c:xVal>
          <c:yVal>
            <c:numRef>
              <c:f>Issues!$O$21:$O$30</c:f>
              <c:numCache>
                <c:formatCode>General</c:formatCode>
                <c:ptCount val="10"/>
                <c:pt idx="1">
                  <c:v>226</c:v>
                </c:pt>
                <c:pt idx="2">
                  <c:v>227</c:v>
                </c:pt>
                <c:pt idx="3">
                  <c:v>219</c:v>
                </c:pt>
                <c:pt idx="4">
                  <c:v>223</c:v>
                </c:pt>
                <c:pt idx="5">
                  <c:v>247</c:v>
                </c:pt>
                <c:pt idx="7">
                  <c:v>259</c:v>
                </c:pt>
                <c:pt idx="8">
                  <c:v>259</c:v>
                </c:pt>
                <c:pt idx="9">
                  <c:v>207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0160000"/>
        <c:axId val="50294784"/>
      </c:scatterChart>
      <c:scatterChart>
        <c:scatterStyle val="lineMarker"/>
        <c:varyColors val="0"/>
        <c:ser>
          <c:idx val="2"/>
          <c:order val="2"/>
          <c:tx>
            <c:strRef>
              <c:f>Issues!$N$20</c:f>
              <c:strCache>
                <c:ptCount val="1"/>
                <c:pt idx="0">
                  <c:v>Imp. Fac</c:v>
                </c:pt>
              </c:strCache>
            </c:strRef>
          </c:tx>
          <c:spPr>
            <a:ln w="47625">
              <a:noFill/>
            </a:ln>
          </c:spPr>
          <c:xVal>
            <c:numRef>
              <c:f>Issues!$B$21:$B$30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</c:numCache>
            </c:numRef>
          </c:xVal>
          <c:yVal>
            <c:numRef>
              <c:f>Issues!$N$21:$N$30</c:f>
              <c:numCache>
                <c:formatCode>General</c:formatCode>
                <c:ptCount val="10"/>
                <c:pt idx="0">
                  <c:v>0.88</c:v>
                </c:pt>
                <c:pt idx="1">
                  <c:v>1.2430000000000001</c:v>
                </c:pt>
                <c:pt idx="2">
                  <c:v>1.254</c:v>
                </c:pt>
                <c:pt idx="3">
                  <c:v>1.4730000000000001</c:v>
                </c:pt>
                <c:pt idx="4">
                  <c:v>1.272</c:v>
                </c:pt>
                <c:pt idx="5">
                  <c:v>1.413</c:v>
                </c:pt>
                <c:pt idx="6">
                  <c:v>1.532</c:v>
                </c:pt>
                <c:pt idx="7">
                  <c:v>1.4159999999999999</c:v>
                </c:pt>
                <c:pt idx="8">
                  <c:v>1.7969999999999999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961088"/>
        <c:axId val="50296704"/>
      </c:scatterChart>
      <c:valAx>
        <c:axId val="50160000"/>
        <c:scaling>
          <c:orientation val="minMax"/>
          <c:max val="2012"/>
          <c:min val="2001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50294784"/>
        <c:crosses val="autoZero"/>
        <c:crossBetween val="midCat"/>
      </c:valAx>
      <c:valAx>
        <c:axId val="5029478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Manuscripts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50160000"/>
        <c:crosses val="autoZero"/>
        <c:crossBetween val="midCat"/>
      </c:valAx>
      <c:valAx>
        <c:axId val="50296704"/>
        <c:scaling>
          <c:orientation val="minMax"/>
          <c:min val="1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Impact Factor</a:t>
                </a:r>
              </a:p>
            </c:rich>
          </c:tx>
          <c:layout/>
          <c:overlay val="0"/>
        </c:title>
        <c:numFmt formatCode="0.0" sourceLinked="0"/>
        <c:majorTickMark val="out"/>
        <c:minorTickMark val="none"/>
        <c:tickLblPos val="nextTo"/>
        <c:crossAx val="53961088"/>
        <c:crosses val="max"/>
        <c:crossBetween val="midCat"/>
      </c:valAx>
      <c:valAx>
        <c:axId val="539610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0296704"/>
        <c:crosses val="autoZero"/>
        <c:crossBetween val="midCat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9.0494834934623999E-2"/>
          <c:y val="1.7473232512602591E-2"/>
          <c:w val="0.56247537865106312"/>
          <c:h val="0.21213035870516186"/>
        </c:manualLayout>
      </c:layout>
      <c:overlay val="1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423539704595749"/>
          <c:y val="2.8252405949256341E-2"/>
          <c:w val="0.7899011373578303"/>
          <c:h val="0.83629994167395738"/>
        </c:manualLayout>
      </c:layout>
      <c:scatterChart>
        <c:scatterStyle val="lineMarker"/>
        <c:varyColors val="0"/>
        <c:ser>
          <c:idx val="0"/>
          <c:order val="0"/>
          <c:tx>
            <c:strRef>
              <c:f>Issues!$C$20</c:f>
              <c:strCache>
                <c:ptCount val="1"/>
                <c:pt idx="0">
                  <c:v>Tot. Submitted</c:v>
                </c:pt>
              </c:strCache>
            </c:strRef>
          </c:tx>
          <c:spPr>
            <a:ln w="47625">
              <a:noFill/>
            </a:ln>
          </c:spPr>
          <c:xVal>
            <c:numRef>
              <c:f>Issues!$B$21:$B$30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</c:numCache>
            </c:numRef>
          </c:xVal>
          <c:yVal>
            <c:numRef>
              <c:f>Issues!$C$21:$C$30</c:f>
              <c:numCache>
                <c:formatCode>General</c:formatCode>
                <c:ptCount val="10"/>
                <c:pt idx="0">
                  <c:v>328</c:v>
                </c:pt>
                <c:pt idx="1">
                  <c:v>328</c:v>
                </c:pt>
                <c:pt idx="2">
                  <c:v>324</c:v>
                </c:pt>
                <c:pt idx="3">
                  <c:v>362</c:v>
                </c:pt>
                <c:pt idx="4">
                  <c:v>373</c:v>
                </c:pt>
                <c:pt idx="5">
                  <c:v>415</c:v>
                </c:pt>
                <c:pt idx="6">
                  <c:v>437</c:v>
                </c:pt>
                <c:pt idx="7">
                  <c:v>497</c:v>
                </c:pt>
                <c:pt idx="8">
                  <c:v>521</c:v>
                </c:pt>
                <c:pt idx="9">
                  <c:v>424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Issues!$E$20</c:f>
              <c:strCache>
                <c:ptCount val="1"/>
                <c:pt idx="0">
                  <c:v>Published</c:v>
                </c:pt>
              </c:strCache>
            </c:strRef>
          </c:tx>
          <c:spPr>
            <a:ln w="47625">
              <a:noFill/>
            </a:ln>
          </c:spPr>
          <c:xVal>
            <c:numRef>
              <c:f>Issues!$B$21:$B$30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</c:numCache>
            </c:numRef>
          </c:xVal>
          <c:yVal>
            <c:numRef>
              <c:f>Issues!$E$21:$E$30</c:f>
              <c:numCache>
                <c:formatCode>General</c:formatCode>
                <c:ptCount val="10"/>
                <c:pt idx="0">
                  <c:v>165</c:v>
                </c:pt>
                <c:pt idx="1">
                  <c:v>184</c:v>
                </c:pt>
                <c:pt idx="2">
                  <c:v>208</c:v>
                </c:pt>
                <c:pt idx="3">
                  <c:v>188</c:v>
                </c:pt>
                <c:pt idx="4">
                  <c:v>194</c:v>
                </c:pt>
                <c:pt idx="5">
                  <c:v>203</c:v>
                </c:pt>
                <c:pt idx="6">
                  <c:v>253</c:v>
                </c:pt>
                <c:pt idx="7">
                  <c:v>184</c:v>
                </c:pt>
                <c:pt idx="8">
                  <c:v>206</c:v>
                </c:pt>
                <c:pt idx="9">
                  <c:v>215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475136"/>
        <c:axId val="6481408"/>
      </c:scatterChart>
      <c:scatterChart>
        <c:scatterStyle val="lineMarker"/>
        <c:varyColors val="0"/>
        <c:ser>
          <c:idx val="2"/>
          <c:order val="2"/>
          <c:tx>
            <c:strRef>
              <c:f>Issues!$F$20</c:f>
              <c:strCache>
                <c:ptCount val="1"/>
                <c:pt idx="0">
                  <c:v>% Accepted</c:v>
                </c:pt>
              </c:strCache>
            </c:strRef>
          </c:tx>
          <c:spPr>
            <a:ln w="47625">
              <a:noFill/>
            </a:ln>
          </c:spPr>
          <c:xVal>
            <c:numRef>
              <c:f>Issues!$B$21:$B$30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</c:numCache>
            </c:numRef>
          </c:xVal>
          <c:yVal>
            <c:numRef>
              <c:f>Issues!$F$21:$F$30</c:f>
              <c:numCache>
                <c:formatCode>0.0</c:formatCode>
                <c:ptCount val="10"/>
                <c:pt idx="0">
                  <c:v>50.304878048780488</c:v>
                </c:pt>
                <c:pt idx="1">
                  <c:v>56.09756097560976</c:v>
                </c:pt>
                <c:pt idx="2">
                  <c:v>64.197530864197532</c:v>
                </c:pt>
                <c:pt idx="3">
                  <c:v>51.933701657458563</c:v>
                </c:pt>
                <c:pt idx="4">
                  <c:v>52.010723860589813</c:v>
                </c:pt>
                <c:pt idx="5">
                  <c:v>48.915662650602407</c:v>
                </c:pt>
                <c:pt idx="6">
                  <c:v>57.894736842105267</c:v>
                </c:pt>
                <c:pt idx="7">
                  <c:v>37.022132796780681</c:v>
                </c:pt>
                <c:pt idx="8">
                  <c:v>39.539347408829173</c:v>
                </c:pt>
                <c:pt idx="9">
                  <c:v>50.70754716981132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485504"/>
        <c:axId val="6483328"/>
      </c:scatterChart>
      <c:valAx>
        <c:axId val="6475136"/>
        <c:scaling>
          <c:orientation val="minMax"/>
          <c:max val="2012"/>
          <c:min val="2001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481408"/>
        <c:crosses val="autoZero"/>
        <c:crossBetween val="midCat"/>
      </c:valAx>
      <c:valAx>
        <c:axId val="648140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Manuscripts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475136"/>
        <c:crosses val="autoZero"/>
        <c:crossBetween val="midCat"/>
      </c:valAx>
      <c:valAx>
        <c:axId val="6483328"/>
        <c:scaling>
          <c:orientation val="minMax"/>
          <c:max val="10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 Accepted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6485504"/>
        <c:crosses val="max"/>
        <c:crossBetween val="midCat"/>
      </c:valAx>
      <c:valAx>
        <c:axId val="64855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48332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13444763522206782"/>
          <c:y val="8.8754009915427267E-3"/>
          <c:w val="0.42303188204415632"/>
          <c:h val="0.25578120443277924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A5F1E35-CEA5-4E7C-842C-4B651C6C5FEA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0C0E663-00C6-4AE7-943B-F2C78CCFF7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2" name="Picture 11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228600"/>
            <a:ext cx="1800860" cy="89598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1E35-CEA5-4E7C-842C-4B651C6C5FEA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E663-00C6-4AE7-943B-F2C78CCFF7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1E35-CEA5-4E7C-842C-4B651C6C5FEA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E663-00C6-4AE7-943B-F2C78CCFF7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1E35-CEA5-4E7C-842C-4B651C6C5FEA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E663-00C6-4AE7-943B-F2C78CCFF7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A5F1E35-CEA5-4E7C-842C-4B651C6C5FEA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0C0E663-00C6-4AE7-943B-F2C78CCFF7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9" name="Picture 8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228600"/>
            <a:ext cx="1800860" cy="895985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1E35-CEA5-4E7C-842C-4B651C6C5FEA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E663-00C6-4AE7-943B-F2C78CCFF7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1E35-CEA5-4E7C-842C-4B651C6C5FEA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E663-00C6-4AE7-943B-F2C78CCFF7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1E35-CEA5-4E7C-842C-4B651C6C5FEA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E663-00C6-4AE7-943B-F2C78CCFF7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1E35-CEA5-4E7C-842C-4B651C6C5FEA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E663-00C6-4AE7-943B-F2C78CCFF7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1E35-CEA5-4E7C-842C-4B651C6C5FEA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E663-00C6-4AE7-943B-F2C78CCFF7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1E35-CEA5-4E7C-842C-4B651C6C5FEA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E663-00C6-4AE7-943B-F2C78CCFF7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A5F1E35-CEA5-4E7C-842C-4B651C6C5FEA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C0E663-00C6-4AE7-943B-F2C78CCFF7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1" name="Picture 10"/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304800"/>
            <a:ext cx="1800860" cy="89598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imagojr.com/journalsearch.php?q=15639&amp;tip=si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virtual.parkland.edu/walker102/punct.htm" TargetMode="External"/><Relationship Id="rId2" Type="http://schemas.openxmlformats.org/officeDocument/2006/relationships/hyperlink" Target="https://www.agronomy.org/publications/language-hel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gronomy.org/files/publications/aj-instructions-author.pdf" TargetMode="External"/><Relationship Id="rId4" Type="http://schemas.openxmlformats.org/officeDocument/2006/relationships/hyperlink" Target="http://owl.english.purdue.edu/owl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Agronomy Journal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Editorial Board Meeting</a:t>
            </a:r>
            <a:br>
              <a:rPr lang="en-US" dirty="0" smtClean="0"/>
            </a:br>
            <a:r>
              <a:rPr lang="en-US" dirty="0" smtClean="0"/>
              <a:t>Tuesday, October 23, 2012, 3:00 to 5:00pm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Associate Editor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u="sng" dirty="0" smtClean="0"/>
              <a:t>Average number of papers as Associate Editor</a:t>
            </a:r>
          </a:p>
          <a:p>
            <a:pPr lvl="1"/>
            <a:r>
              <a:rPr lang="en-US" dirty="0" smtClean="0"/>
              <a:t>6 years, 8-12/year</a:t>
            </a:r>
          </a:p>
          <a:p>
            <a:pPr lvl="1"/>
            <a:endParaRPr lang="en-US" dirty="0"/>
          </a:p>
          <a:p>
            <a:pPr>
              <a:buNone/>
            </a:pPr>
            <a:r>
              <a:rPr lang="en-US" u="sng" dirty="0" smtClean="0"/>
              <a:t>Methods</a:t>
            </a:r>
          </a:p>
          <a:p>
            <a:pPr>
              <a:buFontTx/>
              <a:buChar char="-"/>
            </a:pPr>
            <a:r>
              <a:rPr lang="en-US" dirty="0" smtClean="0"/>
              <a:t>Associate Editor</a:t>
            </a:r>
          </a:p>
          <a:p>
            <a:pPr lvl="1">
              <a:buFontTx/>
              <a:buChar char="-"/>
            </a:pPr>
            <a:r>
              <a:rPr lang="en-US" dirty="0" smtClean="0"/>
              <a:t>Assigned paper by the Technical Editor</a:t>
            </a:r>
          </a:p>
          <a:p>
            <a:pPr lvl="1">
              <a:buFontTx/>
              <a:buChar char="-"/>
            </a:pPr>
            <a:r>
              <a:rPr lang="en-US" dirty="0" smtClean="0"/>
              <a:t>Read abstract, methods, conclusions</a:t>
            </a:r>
          </a:p>
          <a:p>
            <a:pPr lvl="1">
              <a:buFontTx/>
              <a:buChar char="-"/>
            </a:pPr>
            <a:r>
              <a:rPr lang="en-US" dirty="0" smtClean="0"/>
              <a:t>Looked at the references (potential key reviewer)</a:t>
            </a:r>
          </a:p>
          <a:p>
            <a:pPr lvl="1">
              <a:buFontTx/>
              <a:buChar char="-"/>
            </a:pPr>
            <a:r>
              <a:rPr lang="en-US" dirty="0" smtClean="0"/>
              <a:t>Identified 2-4 potential reviewers from references</a:t>
            </a:r>
          </a:p>
          <a:p>
            <a:pPr lvl="1">
              <a:buFontTx/>
              <a:buChar char="-"/>
            </a:pPr>
            <a:r>
              <a:rPr lang="en-US" dirty="0" smtClean="0"/>
              <a:t>Called 2-4 of these potential reviewers on the phone.</a:t>
            </a:r>
          </a:p>
          <a:p>
            <a:pPr marL="914400" lvl="1" indent="-514350">
              <a:buAutoNum type="arabicPeriod"/>
            </a:pPr>
            <a:r>
              <a:rPr lang="en-US" dirty="0" smtClean="0"/>
              <a:t>“such and such have referenced your “AJ” paper of 2005.  Commented on the importance of their work, and that being cited was very important.  Once I had them there (respect for their work), I had them on the “hook” and they couldn’t say no to my next sentence, “can you review a paper with some similar work…..”  Using this approach, I never had a potential reviewer say no.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 review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Strengths</a:t>
            </a:r>
          </a:p>
          <a:p>
            <a:pPr lvl="1"/>
            <a:r>
              <a:rPr lang="en-US" dirty="0" smtClean="0"/>
              <a:t>Enlisting reviewers is very impersonal, matter of fact</a:t>
            </a:r>
          </a:p>
          <a:p>
            <a:pPr lvl="1"/>
            <a:r>
              <a:rPr lang="en-US" dirty="0" smtClean="0"/>
              <a:t>Identifying potential AE’s (reviewers) is efficient</a:t>
            </a:r>
          </a:p>
          <a:p>
            <a:pPr lvl="1"/>
            <a:r>
              <a:rPr lang="en-US" dirty="0" smtClean="0"/>
              <a:t>Review time is down</a:t>
            </a:r>
          </a:p>
          <a:p>
            <a:pPr lvl="1"/>
            <a:endParaRPr lang="en-US" dirty="0"/>
          </a:p>
          <a:p>
            <a:r>
              <a:rPr lang="en-US" dirty="0" smtClean="0"/>
              <a:t>Weaknesses</a:t>
            </a:r>
          </a:p>
          <a:p>
            <a:pPr lvl="1"/>
            <a:r>
              <a:rPr lang="en-US" dirty="0" smtClean="0"/>
              <a:t>Little communication between TE’s (now SAE’s)</a:t>
            </a:r>
          </a:p>
          <a:p>
            <a:pPr lvl="1"/>
            <a:r>
              <a:rPr lang="en-US" dirty="0" smtClean="0"/>
              <a:t>Limited editorial board interaction, </a:t>
            </a:r>
          </a:p>
          <a:p>
            <a:pPr lvl="1"/>
            <a:r>
              <a:rPr lang="en-US" dirty="0" smtClean="0"/>
              <a:t>Too many SAE’s, AE’s (reviewers) to encourage any kind of synergy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Sue Ernst</a:t>
            </a:r>
          </a:p>
          <a:p>
            <a:r>
              <a:rPr lang="en-US" sz="2400" dirty="0" smtClean="0"/>
              <a:t>Brett Holte</a:t>
            </a:r>
          </a:p>
          <a:p>
            <a:r>
              <a:rPr lang="en-US" sz="2400" dirty="0" smtClean="0"/>
              <a:t>Brent Godshalk</a:t>
            </a:r>
          </a:p>
          <a:p>
            <a:r>
              <a:rPr lang="en-US" sz="2400" dirty="0" smtClean="0"/>
              <a:t>Warren Dick</a:t>
            </a:r>
          </a:p>
          <a:p>
            <a:r>
              <a:rPr lang="en-US" sz="2400" dirty="0" smtClean="0"/>
              <a:t>Meg Ipsen</a:t>
            </a:r>
          </a:p>
          <a:p>
            <a:r>
              <a:rPr lang="en-US" sz="2400" dirty="0" smtClean="0"/>
              <a:t>Penny Magana</a:t>
            </a:r>
          </a:p>
          <a:p>
            <a:r>
              <a:rPr lang="en-US" sz="2400" dirty="0" smtClean="0"/>
              <a:t>SAE’s</a:t>
            </a:r>
          </a:p>
          <a:p>
            <a:r>
              <a:rPr lang="en-US" sz="2400" dirty="0" smtClean="0"/>
              <a:t>AE’s</a:t>
            </a:r>
          </a:p>
          <a:p>
            <a:pPr marL="0" indent="0">
              <a:buNone/>
            </a:pPr>
            <a:endParaRPr lang="en-US" sz="2400" dirty="0" smtClean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420070"/>
              </p:ext>
            </p:extLst>
          </p:nvPr>
        </p:nvGraphicFramePr>
        <p:xfrm>
          <a:off x="228600" y="1370527"/>
          <a:ext cx="8763000" cy="48016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6826"/>
                <a:gridCol w="1050881"/>
                <a:gridCol w="1559373"/>
                <a:gridCol w="796637"/>
                <a:gridCol w="1389877"/>
                <a:gridCol w="1254278"/>
                <a:gridCol w="1305128"/>
              </a:tblGrid>
              <a:tr h="3372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Past 12 Months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endParaRPr lang="en-US" sz="18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 sz="18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 sz="18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 sz="18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 sz="18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 sz="18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2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Submitted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Accepted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Immediate Reject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Reject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Minor Revision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Major Revision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% Accepted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2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462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191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47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184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149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181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45.30%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258">
                <a:tc>
                  <a:txBody>
                    <a:bodyPr/>
                    <a:lstStyle/>
                    <a:p>
                      <a:endParaRPr lang="en-US" sz="18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11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Journal Statistics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 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 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 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Prior 12 Months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258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Avg. days from submission to first decision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34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258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Avg. Associate Editor turnaround time (days) - Original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19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258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Avg. Reviewer turnaround time (days) - Original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19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258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Avg. Associate Editor turnaround time (days) - Revision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14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258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Avg. Reviewer turnaround time (days) - Revision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14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258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Avg. Time to Assign Reviewer (days) - Original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5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258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Avg. Time to Assign Reviewer (days) - Revision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3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258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Avg. days from submission to final decision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55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468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96786265"/>
              </p:ext>
            </p:extLst>
          </p:nvPr>
        </p:nvGraphicFramePr>
        <p:xfrm>
          <a:off x="1143000" y="1524000"/>
          <a:ext cx="6858000" cy="48005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02968"/>
                <a:gridCol w="1155032"/>
              </a:tblGrid>
              <a:tr h="3804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Manuscripts Submitted by Topic Area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04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1. Agronomic Application of Genetic Resources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17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623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2. Crop Ecology and Physiology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49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623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3. Crop Economics, Production, and Management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67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623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4. Climatology and Water Management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16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623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5. Biometry, Modeling, and Statistics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41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623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6. Soil Fertility and Crop Nutrition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71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804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7. Organic Agriculture and Agroecology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11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804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8. Soil Tillage, Conservation, and Management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23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804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9. Agronomy, Soils, and Environmental Quality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76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623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Urban Agriculture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623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11. Biofuels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18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623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12. Pest Interactions in Agronomic Systems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013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98985710"/>
              </p:ext>
            </p:extLst>
          </p:nvPr>
        </p:nvGraphicFramePr>
        <p:xfrm>
          <a:off x="228600" y="1524000"/>
          <a:ext cx="8686799" cy="426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6222"/>
                <a:gridCol w="1608666"/>
                <a:gridCol w="1731231"/>
                <a:gridCol w="2390018"/>
                <a:gridCol w="1210331"/>
                <a:gridCol w="1210331"/>
              </a:tblGrid>
              <a:tr h="631065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Accept/Release Report by Year Decision Made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10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Year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Accept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Release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Release w/o Review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Total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% Accepted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010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2012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86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150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38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274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31.39%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010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2011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192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168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39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399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48.12%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010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2010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209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283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492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42.48%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010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2009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179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248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7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434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41.24%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010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2008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79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94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196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40.31%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7171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9407885"/>
              </p:ext>
            </p:extLst>
          </p:nvPr>
        </p:nvGraphicFramePr>
        <p:xfrm>
          <a:off x="381000" y="1600200"/>
          <a:ext cx="8458200" cy="36099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2111"/>
                <a:gridCol w="1566333"/>
                <a:gridCol w="1685673"/>
                <a:gridCol w="2327123"/>
                <a:gridCol w="1178480"/>
                <a:gridCol w="1178480"/>
              </a:tblGrid>
              <a:tr h="529644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Accept/Release Report by Year Manuscript Received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96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Year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Accept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Release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Release w/o Review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Total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% Accepted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04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2012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139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172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38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349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39.83%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04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2011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191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167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39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397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48.11%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04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2010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192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281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475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40.42%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04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2009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199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245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28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472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42.16%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04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2008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24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78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102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23.53%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68621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586946"/>
              </p:ext>
            </p:extLst>
          </p:nvPr>
        </p:nvGraphicFramePr>
        <p:xfrm>
          <a:off x="304801" y="1600200"/>
          <a:ext cx="8534399" cy="41910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2098"/>
                <a:gridCol w="1836295"/>
                <a:gridCol w="1976203"/>
                <a:gridCol w="2728210"/>
                <a:gridCol w="1381593"/>
              </a:tblGrid>
              <a:tr h="61979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Submissions Report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97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Year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US Submissions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Intl. Submissions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Total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% Intl.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90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2012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176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220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396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55.56%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90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2011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208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219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427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51.29%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90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2010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258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271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529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51.23%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90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2009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234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232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466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49.79%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902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2008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120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100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220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45.45%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905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228600"/>
            <a:ext cx="8686800" cy="6019800"/>
          </a:xfrm>
        </p:spPr>
        <p:txBody>
          <a:bodyPr>
            <a:noAutofit/>
          </a:bodyPr>
          <a:lstStyle/>
          <a:p>
            <a:pPr marL="1252538" indent="-1252538">
              <a:buNone/>
              <a:tabLst>
                <a:tab pos="1252538" algn="l"/>
              </a:tabLst>
            </a:pPr>
            <a:r>
              <a:rPr lang="en-US" sz="1400" dirty="0"/>
              <a:t>3:00-3:05	Welcome</a:t>
            </a:r>
          </a:p>
          <a:p>
            <a:pPr marL="1252538" indent="-1252538">
              <a:buNone/>
              <a:tabLst>
                <a:tab pos="1252538" algn="l"/>
              </a:tabLst>
            </a:pPr>
            <a:r>
              <a:rPr lang="en-US" sz="1400" dirty="0"/>
              <a:t>3:05-3:20	ASA Publications Director, Mark </a:t>
            </a:r>
            <a:r>
              <a:rPr lang="en-US" sz="1400" dirty="0" smtClean="0"/>
              <a:t>Mandelbaum </a:t>
            </a:r>
            <a:br>
              <a:rPr lang="en-US" sz="1400" dirty="0" smtClean="0"/>
            </a:br>
            <a:r>
              <a:rPr lang="en-US" sz="1400" dirty="0" smtClean="0"/>
              <a:t>Digital </a:t>
            </a:r>
            <a:r>
              <a:rPr lang="en-US" sz="1400" dirty="0"/>
              <a:t>Library and Page charges</a:t>
            </a:r>
          </a:p>
          <a:p>
            <a:pPr marL="1252538" indent="-1252538">
              <a:buNone/>
              <a:tabLst>
                <a:tab pos="1252538" algn="l"/>
              </a:tabLst>
            </a:pPr>
            <a:r>
              <a:rPr lang="en-US" sz="1400" dirty="0"/>
              <a:t>3:20-3:25	Recognize incoming and outgoing Editors</a:t>
            </a:r>
          </a:p>
          <a:p>
            <a:pPr marL="1252538" indent="-1252538">
              <a:buNone/>
              <a:tabLst>
                <a:tab pos="1252538" algn="l"/>
              </a:tabLst>
            </a:pPr>
            <a:r>
              <a:rPr lang="en-US" sz="1400" dirty="0" smtClean="0"/>
              <a:t>3:25-3:30	AJ </a:t>
            </a:r>
            <a:r>
              <a:rPr lang="en-US" sz="1400" dirty="0"/>
              <a:t>Statistics, 2012 (submissions, accepted, rejected, etc.) </a:t>
            </a:r>
            <a:endParaRPr lang="en-US" sz="1400" dirty="0" smtClean="0"/>
          </a:p>
          <a:p>
            <a:pPr marL="1252538" indent="-1252538">
              <a:buNone/>
              <a:tabLst>
                <a:tab pos="1252538" algn="l"/>
              </a:tabLst>
            </a:pPr>
            <a:r>
              <a:rPr lang="en-US" sz="1400" dirty="0"/>
              <a:t>	</a:t>
            </a:r>
            <a:r>
              <a:rPr lang="en-US" sz="1400" dirty="0" smtClean="0"/>
              <a:t>2011 </a:t>
            </a:r>
            <a:r>
              <a:rPr lang="en-US" sz="1400" dirty="0"/>
              <a:t>symposium papers, </a:t>
            </a:r>
            <a:r>
              <a:rPr lang="en-US" sz="1400" dirty="0" smtClean="0"/>
              <a:t> Barry </a:t>
            </a:r>
            <a:r>
              <a:rPr lang="en-US" sz="1400" dirty="0"/>
              <a:t>Glaz</a:t>
            </a:r>
          </a:p>
          <a:p>
            <a:pPr marL="1252538" indent="-1252538">
              <a:buNone/>
              <a:tabLst>
                <a:tab pos="1252538" algn="l"/>
              </a:tabLst>
            </a:pPr>
            <a:r>
              <a:rPr lang="en-US" sz="1400" dirty="0" smtClean="0"/>
              <a:t>3:30-3:40	Managing </a:t>
            </a:r>
            <a:r>
              <a:rPr lang="en-US" sz="1400" dirty="0"/>
              <a:t>Editor’s Report, Sue Ernst (new page charges, electronic only, open access, TOC headings)</a:t>
            </a:r>
          </a:p>
          <a:p>
            <a:pPr marL="1252538" indent="-1252538">
              <a:buNone/>
              <a:tabLst>
                <a:tab pos="1252538" algn="l"/>
              </a:tabLst>
            </a:pPr>
            <a:r>
              <a:rPr lang="en-US" sz="1400" dirty="0"/>
              <a:t>3:40-3:50	Software issues, Brett </a:t>
            </a:r>
            <a:r>
              <a:rPr lang="en-US" sz="1400" dirty="0" smtClean="0"/>
              <a:t>Holte </a:t>
            </a:r>
            <a:endParaRPr lang="en-US" sz="1400" dirty="0"/>
          </a:p>
          <a:p>
            <a:pPr marL="1252538" lvl="1" indent="-1252538">
              <a:buNone/>
              <a:tabLst>
                <a:tab pos="1252538" algn="l"/>
              </a:tabLst>
            </a:pPr>
            <a:r>
              <a:rPr lang="en-US" sz="1200" dirty="0" smtClean="0"/>
              <a:t>Impact </a:t>
            </a:r>
            <a:r>
              <a:rPr lang="en-US" sz="1200" dirty="0"/>
              <a:t>Factor (discussion)</a:t>
            </a:r>
          </a:p>
          <a:p>
            <a:pPr marL="1252538" lvl="1" indent="-1252538">
              <a:buNone/>
              <a:tabLst>
                <a:tab pos="1252538" algn="l"/>
              </a:tabLst>
            </a:pPr>
            <a:r>
              <a:rPr lang="en-US" sz="1200" dirty="0"/>
              <a:t>Need to change due dates by SAE’s</a:t>
            </a:r>
          </a:p>
          <a:p>
            <a:pPr marL="1252538" lvl="1" indent="-1252538">
              <a:buNone/>
              <a:tabLst>
                <a:tab pos="1252538" algn="l"/>
              </a:tabLst>
            </a:pPr>
            <a:r>
              <a:rPr lang="en-US" sz="1200" dirty="0"/>
              <a:t>Easy access to web page showing AJ statistics</a:t>
            </a:r>
          </a:p>
          <a:p>
            <a:pPr marL="1252538" indent="-1252538">
              <a:buNone/>
              <a:tabLst>
                <a:tab pos="1252538" algn="l"/>
              </a:tabLst>
            </a:pPr>
            <a:r>
              <a:rPr lang="en-US" sz="1400" u="sng" dirty="0">
                <a:hlinkClick r:id="rId2"/>
              </a:rPr>
              <a:t>http://www.scimagojr.com/journalsearch.php?q=15639&amp;tip=sid</a:t>
            </a:r>
            <a:endParaRPr lang="en-US" sz="1400" dirty="0"/>
          </a:p>
          <a:p>
            <a:pPr marL="1252538" indent="-1252538">
              <a:buNone/>
              <a:tabLst>
                <a:tab pos="1252538" algn="l"/>
              </a:tabLst>
            </a:pPr>
            <a:endParaRPr lang="en-US" sz="1400" dirty="0"/>
          </a:p>
          <a:p>
            <a:pPr marL="1252538" indent="-1252538">
              <a:buNone/>
              <a:tabLst>
                <a:tab pos="1252538" algn="l"/>
              </a:tabLst>
            </a:pPr>
            <a:r>
              <a:rPr lang="en-US" sz="1400" dirty="0"/>
              <a:t>3:50-4:00	Top reasons why papers are 1) accepted, 2) rejected</a:t>
            </a:r>
          </a:p>
          <a:p>
            <a:pPr marL="1252538" indent="-1252538">
              <a:buNone/>
              <a:tabLst>
                <a:tab pos="1252538" algn="l"/>
              </a:tabLst>
            </a:pPr>
            <a:r>
              <a:rPr lang="en-US" sz="1400" dirty="0"/>
              <a:t>	ASA Abstract, example (326)</a:t>
            </a:r>
          </a:p>
          <a:p>
            <a:pPr marL="1252538" indent="-1252538">
              <a:buNone/>
              <a:tabLst>
                <a:tab pos="1252538" algn="l"/>
              </a:tabLst>
            </a:pPr>
            <a:r>
              <a:rPr lang="en-US" sz="1400" dirty="0"/>
              <a:t>4:00-4:20	AJ Editorial Structure (SAE-AE-SE, versus TE-AE)</a:t>
            </a:r>
          </a:p>
          <a:p>
            <a:pPr marL="1252538" indent="-1252538">
              <a:buNone/>
              <a:tabLst>
                <a:tab pos="1252538" algn="l"/>
              </a:tabLst>
            </a:pPr>
            <a:r>
              <a:rPr lang="en-US" sz="1400" dirty="0"/>
              <a:t>	Utility of the Screening Editor, fake peer reviews</a:t>
            </a:r>
          </a:p>
          <a:p>
            <a:pPr marL="1252538" indent="-1252538">
              <a:buNone/>
              <a:tabLst>
                <a:tab pos="1252538" algn="l"/>
              </a:tabLst>
            </a:pPr>
            <a:r>
              <a:rPr lang="en-US" sz="1400" dirty="0"/>
              <a:t>4:20-4:50	Added issues as raised by SAE’s and AE’s</a:t>
            </a:r>
          </a:p>
          <a:p>
            <a:pPr marL="1252538" indent="-1252538">
              <a:buNone/>
              <a:tabLst>
                <a:tab pos="1252538" algn="l"/>
              </a:tabLst>
            </a:pPr>
            <a:endParaRPr lang="en-US" sz="1400" dirty="0" smtClean="0"/>
          </a:p>
          <a:p>
            <a:pPr marL="1252538" indent="-1252538">
              <a:buNone/>
              <a:tabLst>
                <a:tab pos="1252538" algn="l"/>
              </a:tabLst>
            </a:pPr>
            <a:r>
              <a:rPr lang="en-US" sz="1400" dirty="0" smtClean="0"/>
              <a:t>AJ </a:t>
            </a:r>
            <a:r>
              <a:rPr lang="en-US" sz="1400" dirty="0"/>
              <a:t>board needs to encourage authors to publish in AJ (symposia from the meetings)</a:t>
            </a:r>
            <a:br>
              <a:rPr lang="en-US" sz="1400" dirty="0"/>
            </a:br>
            <a:r>
              <a:rPr lang="en-US" sz="1400" dirty="0"/>
              <a:t>Need for added Crops SAE (genetics)</a:t>
            </a:r>
          </a:p>
          <a:p>
            <a:pPr marL="1252538" indent="-1252538">
              <a:buNone/>
              <a:tabLst>
                <a:tab pos="1252538" algn="l"/>
              </a:tabLst>
            </a:pPr>
            <a:r>
              <a:rPr lang="en-US" sz="1400" dirty="0" smtClean="0"/>
              <a:t>5:00	Adjourn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94669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tabLst>
                <a:tab pos="4859338" algn="l"/>
              </a:tabLs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1/01/2012 to 10/5/2012	364 submitted</a:t>
            </a:r>
          </a:p>
          <a:p>
            <a:pPr marL="594360" lvl="2" indent="0">
              <a:buNone/>
              <a:tabLst>
                <a:tab pos="4859338" algn="l"/>
              </a:tabLs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34 </a:t>
            </a:r>
            <a:r>
              <a:rPr lang="en-US" dirty="0">
                <a:latin typeface="Arial" pitchFamily="34" charset="0"/>
                <a:cs typeface="Arial" pitchFamily="34" charset="0"/>
              </a:rPr>
              <a:t>(9%)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rejected and </a:t>
            </a:r>
            <a:r>
              <a:rPr lang="en-US" dirty="0">
                <a:latin typeface="Arial" pitchFamily="34" charset="0"/>
                <a:cs typeface="Arial" pitchFamily="34" charset="0"/>
              </a:rPr>
              <a:t>not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reviewed</a:t>
            </a:r>
          </a:p>
          <a:p>
            <a:pPr>
              <a:tabLst>
                <a:tab pos="4859338" algn="l"/>
              </a:tabLs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Acceptance, 2012	47%</a:t>
            </a:r>
          </a:p>
          <a:p>
            <a:pPr>
              <a:tabLst>
                <a:tab pos="4859338" algn="l"/>
              </a:tabLs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Expected submissions, 2012	480</a:t>
            </a:r>
          </a:p>
          <a:p>
            <a:pPr>
              <a:tabLst>
                <a:tab pos="4859338" algn="l"/>
              </a:tabLst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tabLst>
                <a:tab pos="4859338" algn="l"/>
              </a:tabLs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26 SAE’s (2 retiring)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94 AE’s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Average papers/SAE, 2012	12  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Range	4-16</a:t>
            </a:r>
          </a:p>
          <a:p>
            <a:pPr>
              <a:tabLst>
                <a:tab pos="4859338" algn="l"/>
              </a:tabLs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Crop science/genetics	SAE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043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Increased submissions: China </a:t>
            </a:r>
            <a:r>
              <a:rPr lang="en-US" dirty="0"/>
              <a:t>and </a:t>
            </a:r>
            <a:r>
              <a:rPr lang="en-US" dirty="0" smtClean="0"/>
              <a:t>India</a:t>
            </a:r>
          </a:p>
          <a:p>
            <a:r>
              <a:rPr lang="en-US" dirty="0" smtClean="0"/>
              <a:t>Added SAE </a:t>
            </a:r>
            <a:r>
              <a:rPr lang="en-US" dirty="0"/>
              <a:t>to assist in better evaluating </a:t>
            </a:r>
            <a:r>
              <a:rPr lang="en-US" dirty="0" smtClean="0"/>
              <a:t>these papers</a:t>
            </a:r>
          </a:p>
          <a:p>
            <a:r>
              <a:rPr lang="en-US" dirty="0"/>
              <a:t>S</a:t>
            </a:r>
            <a:r>
              <a:rPr lang="en-US" dirty="0" smtClean="0"/>
              <a:t>cience </a:t>
            </a:r>
            <a:r>
              <a:rPr lang="en-US" dirty="0"/>
              <a:t>is quite good, but </a:t>
            </a:r>
            <a:r>
              <a:rPr lang="en-US" dirty="0" smtClean="0"/>
              <a:t>struggle </a:t>
            </a:r>
            <a:r>
              <a:rPr lang="en-US" dirty="0"/>
              <a:t>with English </a:t>
            </a:r>
            <a:r>
              <a:rPr lang="en-US" dirty="0" smtClean="0"/>
              <a:t> 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ASA </a:t>
            </a:r>
            <a:r>
              <a:rPr lang="en-US" dirty="0"/>
              <a:t>recommends several web sites that can be used to improve their paper.  </a:t>
            </a:r>
          </a:p>
          <a:p>
            <a:r>
              <a:rPr lang="en-US" u="sng" dirty="0">
                <a:hlinkClick r:id="rId2"/>
              </a:rPr>
              <a:t>https://www.agronomy.org/publications/language-help</a:t>
            </a:r>
            <a:endParaRPr lang="en-US" dirty="0"/>
          </a:p>
          <a:p>
            <a:r>
              <a:rPr lang="en-US" u="sng" dirty="0">
                <a:hlinkClick r:id="rId3"/>
              </a:rPr>
              <a:t>http://virtual.parkland.edu/walker102/punct.htm</a:t>
            </a:r>
            <a:endParaRPr lang="en-US" dirty="0"/>
          </a:p>
          <a:p>
            <a:r>
              <a:rPr lang="en-US" u="sng" dirty="0">
                <a:hlinkClick r:id="rId4"/>
              </a:rPr>
              <a:t>http://owl.english.purdue.edu/owl/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Instructions </a:t>
            </a:r>
            <a:r>
              <a:rPr lang="en-US" dirty="0"/>
              <a:t>to </a:t>
            </a:r>
            <a:r>
              <a:rPr lang="en-US" dirty="0" smtClean="0"/>
              <a:t>Authors</a:t>
            </a:r>
            <a:endParaRPr lang="en-US" dirty="0"/>
          </a:p>
          <a:p>
            <a:r>
              <a:rPr lang="en-US" u="sng" dirty="0" smtClean="0">
                <a:hlinkClick r:id="rId5"/>
              </a:rPr>
              <a:t>https</a:t>
            </a:r>
            <a:r>
              <a:rPr lang="en-US" u="sng" dirty="0">
                <a:hlinkClick r:id="rId5"/>
              </a:rPr>
              <a:t>://</a:t>
            </a:r>
            <a:r>
              <a:rPr lang="en-US" u="sng" dirty="0" smtClean="0">
                <a:hlinkClick r:id="rId5"/>
              </a:rPr>
              <a:t>www.agronomy.org/files/publications/aj-instructions-author.pdf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123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924238966"/>
              </p:ext>
            </p:extLst>
          </p:nvPr>
        </p:nvGraphicFramePr>
        <p:xfrm>
          <a:off x="457200" y="1295400"/>
          <a:ext cx="83058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2864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445201989"/>
              </p:ext>
            </p:extLst>
          </p:nvPr>
        </p:nvGraphicFramePr>
        <p:xfrm>
          <a:off x="609600" y="13716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5672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AJ 2007-08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Editor	</a:t>
            </a:r>
          </a:p>
          <a:p>
            <a:pPr lvl="1"/>
            <a:r>
              <a:rPr lang="en-US" dirty="0" smtClean="0"/>
              <a:t>Technical Editors (4-6 depending on the year)</a:t>
            </a:r>
          </a:p>
          <a:p>
            <a:pPr lvl="2"/>
            <a:r>
              <a:rPr lang="en-US" dirty="0" smtClean="0"/>
              <a:t>Crops (2)</a:t>
            </a:r>
          </a:p>
          <a:p>
            <a:pPr lvl="2"/>
            <a:r>
              <a:rPr lang="en-US" dirty="0" smtClean="0"/>
              <a:t>Production Agriculture</a:t>
            </a:r>
          </a:p>
          <a:p>
            <a:pPr lvl="2"/>
            <a:r>
              <a:rPr lang="en-US" dirty="0" smtClean="0"/>
              <a:t>Biometry</a:t>
            </a:r>
          </a:p>
          <a:p>
            <a:pPr lvl="2"/>
            <a:r>
              <a:rPr lang="en-US" dirty="0" smtClean="0"/>
              <a:t>Modeling</a:t>
            </a:r>
          </a:p>
          <a:p>
            <a:pPr lvl="2"/>
            <a:r>
              <a:rPr lang="en-US" dirty="0" smtClean="0"/>
              <a:t>Soils</a:t>
            </a:r>
          </a:p>
          <a:p>
            <a:pPr lvl="2">
              <a:buNone/>
            </a:pPr>
            <a:endParaRPr lang="en-US" dirty="0"/>
          </a:p>
          <a:p>
            <a:pPr lvl="1"/>
            <a:r>
              <a:rPr lang="en-US" dirty="0" smtClean="0"/>
              <a:t>Associate Editors (4-12 per category)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AJ 2007-08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Manuscripts assigned by the Editor to TE’s</a:t>
            </a:r>
          </a:p>
          <a:p>
            <a:pPr lvl="1"/>
            <a:r>
              <a:rPr lang="en-US" dirty="0" smtClean="0"/>
              <a:t>40% were “soils” papers, and 60% were crops, precision agriculture, biometry, management, etc.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ot all were papers in the actual category each TE was listed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pPr lvl="2"/>
            <a:r>
              <a:rPr lang="en-US" dirty="0" smtClean="0"/>
              <a:t>Some papers returned to authors by the TE without sending them out to an AE.  Reasons, </a:t>
            </a:r>
          </a:p>
          <a:p>
            <a:pPr lvl="3"/>
            <a:r>
              <a:rPr lang="en-US" dirty="0" smtClean="0"/>
              <a:t>1. English was so poor that they would not have been given a fair chance.  Asked the Author to get the paper to an “English Speaker” and for them to correct it.</a:t>
            </a:r>
          </a:p>
          <a:p>
            <a:pPr lvl="3"/>
            <a:r>
              <a:rPr lang="en-US" dirty="0" smtClean="0"/>
              <a:t>2. Clearly something missing in analysis, main Table, Figures, etc.</a:t>
            </a:r>
          </a:p>
          <a:p>
            <a:pPr lvl="3"/>
            <a:r>
              <a:rPr lang="en-US" dirty="0" smtClean="0"/>
              <a:t>3. English units throughout, other units</a:t>
            </a:r>
          </a:p>
          <a:p>
            <a:pPr lvl="3"/>
            <a:endParaRPr lang="en-US" dirty="0" smtClean="0"/>
          </a:p>
          <a:p>
            <a:pPr lvl="1">
              <a:buNone/>
            </a:pP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Editor, 2001-08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u="sng" dirty="0" smtClean="0"/>
              <a:t>Average number of papers as Technical Editor </a:t>
            </a:r>
          </a:p>
          <a:p>
            <a:pPr lvl="1">
              <a:buNone/>
            </a:pPr>
            <a:r>
              <a:rPr lang="en-US" dirty="0" smtClean="0"/>
              <a:t>7+ years, 78/year</a:t>
            </a:r>
          </a:p>
          <a:p>
            <a:pPr lvl="1">
              <a:buNone/>
            </a:pPr>
            <a:r>
              <a:rPr lang="en-US" dirty="0" smtClean="0"/>
              <a:t>Total papers: 516 </a:t>
            </a:r>
          </a:p>
          <a:p>
            <a:pPr lvl="1"/>
            <a:r>
              <a:rPr lang="en-US" dirty="0" smtClean="0"/>
              <a:t>Review time: 141 </a:t>
            </a:r>
            <a:r>
              <a:rPr lang="en-US" dirty="0" smtClean="0">
                <a:latin typeface="Times New Roman"/>
                <a:cs typeface="Times New Roman"/>
              </a:rPr>
              <a:t>± 92 days (includes 2</a:t>
            </a:r>
            <a:r>
              <a:rPr lang="en-US" baseline="30000" dirty="0" smtClean="0">
                <a:latin typeface="Times New Roman"/>
                <a:cs typeface="Times New Roman"/>
              </a:rPr>
              <a:t>nd</a:t>
            </a:r>
            <a:r>
              <a:rPr lang="en-US" dirty="0" smtClean="0">
                <a:latin typeface="Times New Roman"/>
                <a:cs typeface="Times New Roman"/>
              </a:rPr>
              <a:t> review)</a:t>
            </a:r>
            <a:endParaRPr lang="en-US" dirty="0" smtClean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r>
              <a:rPr lang="en-US" u="sng" dirty="0" smtClean="0"/>
              <a:t>Methods</a:t>
            </a:r>
            <a:endParaRPr lang="en-US" u="sng" dirty="0"/>
          </a:p>
          <a:p>
            <a:pPr lvl="1"/>
            <a:r>
              <a:rPr lang="en-US" dirty="0" smtClean="0"/>
              <a:t>Technical Editor</a:t>
            </a:r>
          </a:p>
          <a:p>
            <a:pPr lvl="2"/>
            <a:r>
              <a:rPr lang="en-US" dirty="0" smtClean="0"/>
              <a:t>1. assigned paper by Editor</a:t>
            </a:r>
          </a:p>
          <a:p>
            <a:pPr lvl="2"/>
            <a:r>
              <a:rPr lang="en-US" dirty="0" smtClean="0"/>
              <a:t>2. before assigning paper to AE, checked to see how many papers he/she had in-queue (in process).  </a:t>
            </a:r>
          </a:p>
          <a:p>
            <a:pPr lvl="3"/>
            <a:r>
              <a:rPr lang="en-US" dirty="0" smtClean="0"/>
              <a:t>Did not assign papers to anyone who had 3 papers in-queue (active).</a:t>
            </a:r>
          </a:p>
          <a:p>
            <a:pPr lvl="3"/>
            <a:r>
              <a:rPr lang="en-US" dirty="0" smtClean="0"/>
              <a:t>Seldom assigned papers to anyone who had 2 papers in queue (active).</a:t>
            </a:r>
          </a:p>
          <a:p>
            <a:pPr lvl="2"/>
            <a:r>
              <a:rPr lang="en-US" dirty="0" smtClean="0"/>
              <a:t>3. </a:t>
            </a:r>
            <a:r>
              <a:rPr lang="en-US" sz="2100" b="1" dirty="0" smtClean="0">
                <a:solidFill>
                  <a:srgbClr val="FF0000"/>
                </a:solidFill>
              </a:rPr>
              <a:t>Did not </a:t>
            </a:r>
            <a:r>
              <a:rPr lang="en-US" dirty="0" smtClean="0"/>
              <a:t>assign papers to an AE with outstanding papers or who had a poor processing time record</a:t>
            </a:r>
          </a:p>
          <a:p>
            <a:pPr lvl="2"/>
            <a:r>
              <a:rPr lang="en-US" dirty="0" smtClean="0"/>
              <a:t>4. </a:t>
            </a:r>
            <a:r>
              <a:rPr lang="en-US" sz="2100" b="1" dirty="0" smtClean="0">
                <a:solidFill>
                  <a:srgbClr val="92D050"/>
                </a:solidFill>
              </a:rPr>
              <a:t>Did</a:t>
            </a:r>
            <a:r>
              <a:rPr lang="en-US" dirty="0" smtClean="0"/>
              <a:t> assign papers to an AE who had already processed more than his/her fair share of papers that year, and who only had 2 papers in queue.  (AE’s who just knew how to properly process papers)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2572</TotalTime>
  <Words>822</Words>
  <Application>Microsoft Office PowerPoint</Application>
  <PresentationFormat>On-screen Show (4:3)</PresentationFormat>
  <Paragraphs>279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Origin</vt:lpstr>
      <vt:lpstr>Agronomy Journal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AJ 2007-08</vt:lpstr>
      <vt:lpstr>AJ 2007-08</vt:lpstr>
      <vt:lpstr>Technical Editor, 2001-08</vt:lpstr>
      <vt:lpstr>Associate Editor</vt:lpstr>
      <vt:lpstr>Current review process</vt:lpstr>
      <vt:lpstr>Thank you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Oklahoma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Agronomy Journal</dc:title>
  <dc:creator>Bill Raun</dc:creator>
  <cp:lastModifiedBy>bill raun</cp:lastModifiedBy>
  <cp:revision>15</cp:revision>
  <dcterms:created xsi:type="dcterms:W3CDTF">2011-08-15T12:35:51Z</dcterms:created>
  <dcterms:modified xsi:type="dcterms:W3CDTF">2012-10-17T16:22:05Z</dcterms:modified>
</cp:coreProperties>
</file>