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8404800" cy="38404800"/>
  <p:notesSz cx="7010400" cy="9296400"/>
  <p:defaultTextStyle>
    <a:defPPr>
      <a:defRPr lang="en-US"/>
    </a:defPPr>
    <a:lvl1pPr marL="0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72924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45848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818772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91696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364620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637544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910469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183393" algn="l" defTabSz="4545848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2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SS-052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4" autoAdjust="0"/>
  </p:normalViewPr>
  <p:slideViewPr>
    <p:cSldViewPr>
      <p:cViewPr varScale="1">
        <p:scale>
          <a:sx n="22" d="100"/>
          <a:sy n="22" d="100"/>
        </p:scale>
        <p:origin x="1386" y="18"/>
      </p:cViewPr>
      <p:guideLst>
        <p:guide orient="horz" pos="12096"/>
        <p:guide pos="120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BC4B86-AC86-4711-ADD4-DC7453E5255F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CAEC58-2BF0-4CEA-AB58-437D80F5D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46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FADC4-1D58-41C7-ABE4-D700219B9DEB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62125" y="696913"/>
            <a:ext cx="34861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9C0E5-AD6F-41F6-A67B-7D37C75F8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8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9C0E5-AD6F-41F6-A67B-7D37C75F81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0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11930383"/>
            <a:ext cx="3264408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21762720"/>
            <a:ext cx="2688336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7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45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18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91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6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63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10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8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8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2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1537976"/>
            <a:ext cx="8641080" cy="327685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240" y="1537976"/>
            <a:ext cx="25283160" cy="327685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4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1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5" y="24678644"/>
            <a:ext cx="32644080" cy="7627620"/>
          </a:xfrm>
        </p:spPr>
        <p:txBody>
          <a:bodyPr anchor="t"/>
          <a:lstStyle>
            <a:lvl1pPr algn="l">
              <a:defRPr sz="19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5" y="16277598"/>
            <a:ext cx="32644080" cy="8401047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72924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45848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3pPr>
            <a:lvl4pPr marL="681877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4pPr>
            <a:lvl5pPr marL="9091696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5pPr>
            <a:lvl6pPr marL="1136462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6pPr>
            <a:lvl7pPr marL="13637544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7pPr>
            <a:lvl8pPr marL="15910469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8pPr>
            <a:lvl9pPr marL="18183393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8961125"/>
            <a:ext cx="16962120" cy="25345393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22440" y="8961125"/>
            <a:ext cx="16962120" cy="25345393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4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8596635"/>
            <a:ext cx="16968790" cy="3582667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72924" indent="0">
              <a:buNone/>
              <a:defRPr sz="9900" b="1"/>
            </a:lvl2pPr>
            <a:lvl3pPr marL="4545848" indent="0">
              <a:buNone/>
              <a:defRPr sz="8900" b="1"/>
            </a:lvl3pPr>
            <a:lvl4pPr marL="6818772" indent="0">
              <a:buNone/>
              <a:defRPr sz="8000" b="1"/>
            </a:lvl4pPr>
            <a:lvl5pPr marL="9091696" indent="0">
              <a:buNone/>
              <a:defRPr sz="8000" b="1"/>
            </a:lvl5pPr>
            <a:lvl6pPr marL="11364620" indent="0">
              <a:buNone/>
              <a:defRPr sz="8000" b="1"/>
            </a:lvl6pPr>
            <a:lvl7pPr marL="13637544" indent="0">
              <a:buNone/>
              <a:defRPr sz="8000" b="1"/>
            </a:lvl7pPr>
            <a:lvl8pPr marL="15910469" indent="0">
              <a:buNone/>
              <a:defRPr sz="8000" b="1"/>
            </a:lvl8pPr>
            <a:lvl9pPr marL="18183393" indent="0">
              <a:buNone/>
              <a:defRPr sz="8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0" y="12179302"/>
            <a:ext cx="16968790" cy="22127213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9" y="8596635"/>
            <a:ext cx="16975455" cy="3582667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72924" indent="0">
              <a:buNone/>
              <a:defRPr sz="9900" b="1"/>
            </a:lvl2pPr>
            <a:lvl3pPr marL="4545848" indent="0">
              <a:buNone/>
              <a:defRPr sz="8900" b="1"/>
            </a:lvl3pPr>
            <a:lvl4pPr marL="6818772" indent="0">
              <a:buNone/>
              <a:defRPr sz="8000" b="1"/>
            </a:lvl4pPr>
            <a:lvl5pPr marL="9091696" indent="0">
              <a:buNone/>
              <a:defRPr sz="8000" b="1"/>
            </a:lvl5pPr>
            <a:lvl6pPr marL="11364620" indent="0">
              <a:buNone/>
              <a:defRPr sz="8000" b="1"/>
            </a:lvl6pPr>
            <a:lvl7pPr marL="13637544" indent="0">
              <a:buNone/>
              <a:defRPr sz="8000" b="1"/>
            </a:lvl7pPr>
            <a:lvl8pPr marL="15910469" indent="0">
              <a:buNone/>
              <a:defRPr sz="8000" b="1"/>
            </a:lvl8pPr>
            <a:lvl9pPr marL="18183393" indent="0">
              <a:buNone/>
              <a:defRPr sz="8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9" y="12179302"/>
            <a:ext cx="16975455" cy="22127213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0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9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4" y="1529080"/>
            <a:ext cx="12634915" cy="6507480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1" y="1529085"/>
            <a:ext cx="21469350" cy="32777433"/>
          </a:xfrm>
        </p:spPr>
        <p:txBody>
          <a:bodyPr/>
          <a:lstStyle>
            <a:lvl1pPr>
              <a:defRPr sz="15900"/>
            </a:lvl1pPr>
            <a:lvl2pPr>
              <a:defRPr sz="13900"/>
            </a:lvl2pPr>
            <a:lvl3pPr>
              <a:defRPr sz="119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4" y="8036564"/>
            <a:ext cx="12634915" cy="26269953"/>
          </a:xfrm>
        </p:spPr>
        <p:txBody>
          <a:bodyPr/>
          <a:lstStyle>
            <a:lvl1pPr marL="0" indent="0">
              <a:buNone/>
              <a:defRPr sz="7000"/>
            </a:lvl1pPr>
            <a:lvl2pPr marL="2272924" indent="0">
              <a:buNone/>
              <a:defRPr sz="6000"/>
            </a:lvl2pPr>
            <a:lvl3pPr marL="4545848" indent="0">
              <a:buNone/>
              <a:defRPr sz="5000"/>
            </a:lvl3pPr>
            <a:lvl4pPr marL="6818772" indent="0">
              <a:buNone/>
              <a:defRPr sz="4500"/>
            </a:lvl4pPr>
            <a:lvl5pPr marL="9091696" indent="0">
              <a:buNone/>
              <a:defRPr sz="4500"/>
            </a:lvl5pPr>
            <a:lvl6pPr marL="11364620" indent="0">
              <a:buNone/>
              <a:defRPr sz="4500"/>
            </a:lvl6pPr>
            <a:lvl7pPr marL="13637544" indent="0">
              <a:buNone/>
              <a:defRPr sz="4500"/>
            </a:lvl7pPr>
            <a:lvl8pPr marL="15910469" indent="0">
              <a:buNone/>
              <a:defRPr sz="4500"/>
            </a:lvl8pPr>
            <a:lvl9pPr marL="18183393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4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26883361"/>
            <a:ext cx="23042880" cy="3173733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3431540"/>
            <a:ext cx="23042880" cy="23042880"/>
          </a:xfrm>
        </p:spPr>
        <p:txBody>
          <a:bodyPr/>
          <a:lstStyle>
            <a:lvl1pPr marL="0" indent="0">
              <a:buNone/>
              <a:defRPr sz="15900"/>
            </a:lvl1pPr>
            <a:lvl2pPr marL="2272924" indent="0">
              <a:buNone/>
              <a:defRPr sz="13900"/>
            </a:lvl2pPr>
            <a:lvl3pPr marL="4545848" indent="0">
              <a:buNone/>
              <a:defRPr sz="11900"/>
            </a:lvl3pPr>
            <a:lvl4pPr marL="6818772" indent="0">
              <a:buNone/>
              <a:defRPr sz="9900"/>
            </a:lvl4pPr>
            <a:lvl5pPr marL="9091696" indent="0">
              <a:buNone/>
              <a:defRPr sz="9900"/>
            </a:lvl5pPr>
            <a:lvl6pPr marL="11364620" indent="0">
              <a:buNone/>
              <a:defRPr sz="9900"/>
            </a:lvl6pPr>
            <a:lvl7pPr marL="13637544" indent="0">
              <a:buNone/>
              <a:defRPr sz="9900"/>
            </a:lvl7pPr>
            <a:lvl8pPr marL="15910469" indent="0">
              <a:buNone/>
              <a:defRPr sz="9900"/>
            </a:lvl8pPr>
            <a:lvl9pPr marL="18183393" indent="0">
              <a:buNone/>
              <a:defRPr sz="9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30057094"/>
            <a:ext cx="23042880" cy="4507227"/>
          </a:xfrm>
        </p:spPr>
        <p:txBody>
          <a:bodyPr/>
          <a:lstStyle>
            <a:lvl1pPr marL="0" indent="0">
              <a:buNone/>
              <a:defRPr sz="7000"/>
            </a:lvl1pPr>
            <a:lvl2pPr marL="2272924" indent="0">
              <a:buNone/>
              <a:defRPr sz="6000"/>
            </a:lvl2pPr>
            <a:lvl3pPr marL="4545848" indent="0">
              <a:buNone/>
              <a:defRPr sz="5000"/>
            </a:lvl3pPr>
            <a:lvl4pPr marL="6818772" indent="0">
              <a:buNone/>
              <a:defRPr sz="4500"/>
            </a:lvl4pPr>
            <a:lvl5pPr marL="9091696" indent="0">
              <a:buNone/>
              <a:defRPr sz="4500"/>
            </a:lvl5pPr>
            <a:lvl6pPr marL="11364620" indent="0">
              <a:buNone/>
              <a:defRPr sz="4500"/>
            </a:lvl6pPr>
            <a:lvl7pPr marL="13637544" indent="0">
              <a:buNone/>
              <a:defRPr sz="4500"/>
            </a:lvl7pPr>
            <a:lvl8pPr marL="15910469" indent="0">
              <a:buNone/>
              <a:defRPr sz="4500"/>
            </a:lvl8pPr>
            <a:lvl9pPr marL="18183393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AEF-EEB9-4040-B82F-83C67D2A9922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537973"/>
            <a:ext cx="34564320" cy="6400800"/>
          </a:xfrm>
          <a:prstGeom prst="rect">
            <a:avLst/>
          </a:prstGeom>
        </p:spPr>
        <p:txBody>
          <a:bodyPr vert="horz" lIns="454585" tIns="227292" rIns="454585" bIns="2272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8961125"/>
            <a:ext cx="34564320" cy="25345393"/>
          </a:xfrm>
          <a:prstGeom prst="rect">
            <a:avLst/>
          </a:prstGeom>
        </p:spPr>
        <p:txBody>
          <a:bodyPr vert="horz" lIns="454585" tIns="227292" rIns="454585" bIns="2272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35595563"/>
            <a:ext cx="8961120" cy="2044700"/>
          </a:xfrm>
          <a:prstGeom prst="rect">
            <a:avLst/>
          </a:prstGeom>
        </p:spPr>
        <p:txBody>
          <a:bodyPr vert="horz" lIns="454585" tIns="227292" rIns="454585" bIns="227292" rtlCol="0" anchor="ctr"/>
          <a:lstStyle>
            <a:lvl1pPr algn="l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05AEF-EEB9-4040-B82F-83C67D2A9922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35595563"/>
            <a:ext cx="12161520" cy="2044700"/>
          </a:xfrm>
          <a:prstGeom prst="rect">
            <a:avLst/>
          </a:prstGeom>
        </p:spPr>
        <p:txBody>
          <a:bodyPr vert="horz" lIns="454585" tIns="227292" rIns="454585" bIns="227292" rtlCol="0" anchor="ctr"/>
          <a:lstStyle>
            <a:lvl1pPr algn="ct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35595563"/>
            <a:ext cx="8961120" cy="2044700"/>
          </a:xfrm>
          <a:prstGeom prst="rect">
            <a:avLst/>
          </a:prstGeom>
        </p:spPr>
        <p:txBody>
          <a:bodyPr vert="horz" lIns="454585" tIns="227292" rIns="454585" bIns="227292" rtlCol="0" anchor="ctr"/>
          <a:lstStyle>
            <a:lvl1pPr algn="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4358-6A16-4092-ADE3-46BDC81E6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8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45848" rtl="0" eaLnBrk="1" latinLnBrk="0" hangingPunct="1">
        <a:spcBef>
          <a:spcPct val="0"/>
        </a:spcBef>
        <a:buNone/>
        <a:defRPr sz="2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4693" indent="-1704693" algn="l" defTabSz="4545848" rtl="0" eaLnBrk="1" latinLnBrk="0" hangingPunct="1">
        <a:spcBef>
          <a:spcPct val="20000"/>
        </a:spcBef>
        <a:buFont typeface="Arial" pitchFamily="34" charset="0"/>
        <a:buChar char="•"/>
        <a:defRPr sz="15900" kern="1200">
          <a:solidFill>
            <a:schemeClr val="tx1"/>
          </a:solidFill>
          <a:latin typeface="+mn-lt"/>
          <a:ea typeface="+mn-ea"/>
          <a:cs typeface="+mn-cs"/>
        </a:defRPr>
      </a:lvl1pPr>
      <a:lvl2pPr marL="3693502" indent="-1420578" algn="l" defTabSz="4545848" rtl="0" eaLnBrk="1" latinLnBrk="0" hangingPunct="1">
        <a:spcBef>
          <a:spcPct val="20000"/>
        </a:spcBef>
        <a:buFont typeface="Arial" pitchFamily="34" charset="0"/>
        <a:buChar char="–"/>
        <a:defRPr sz="13900" kern="1200">
          <a:solidFill>
            <a:schemeClr val="tx1"/>
          </a:solidFill>
          <a:latin typeface="+mn-lt"/>
          <a:ea typeface="+mn-ea"/>
          <a:cs typeface="+mn-cs"/>
        </a:defRPr>
      </a:lvl2pPr>
      <a:lvl3pPr marL="5682310" indent="-1136462" algn="l" defTabSz="4545848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7955234" indent="-1136462" algn="l" defTabSz="4545848" rtl="0" eaLnBrk="1" latinLnBrk="0" hangingPunct="1">
        <a:spcBef>
          <a:spcPct val="20000"/>
        </a:spcBef>
        <a:buFont typeface="Arial" pitchFamily="34" charset="0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28158" indent="-1136462" algn="l" defTabSz="4545848" rtl="0" eaLnBrk="1" latinLnBrk="0" hangingPunct="1">
        <a:spcBef>
          <a:spcPct val="20000"/>
        </a:spcBef>
        <a:buFont typeface="Arial" pitchFamily="34" charset="0"/>
        <a:buChar char="»"/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01082" indent="-1136462" algn="l" defTabSz="4545848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774007" indent="-1136462" algn="l" defTabSz="4545848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046931" indent="-1136462" algn="l" defTabSz="4545848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319855" indent="-1136462" algn="l" defTabSz="4545848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72924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45848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818772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91696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64620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637544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0469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83393" algn="l" defTabSz="4545848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jpg"/><Relationship Id="rId3" Type="http://schemas.openxmlformats.org/officeDocument/2006/relationships/image" Target="../media/image1.gif"/><Relationship Id="rId21" Type="http://schemas.openxmlformats.org/officeDocument/2006/relationships/image" Target="../media/image19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953000"/>
            <a:ext cx="384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02821" y="468185"/>
            <a:ext cx="27355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/>
              <a:t>Greenseeker</a:t>
            </a:r>
            <a:r>
              <a:rPr lang="en-US" sz="8000" b="1" dirty="0" smtClean="0"/>
              <a:t> Sensor Development</a:t>
            </a:r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en-US" sz="8000" b="1" dirty="0" smtClean="0"/>
              <a:t>1989-2015</a:t>
            </a:r>
            <a:endParaRPr lang="en-US" sz="1400" b="1" dirty="0" smtClean="0"/>
          </a:p>
          <a:p>
            <a:pPr algn="ctr"/>
            <a:r>
              <a:rPr lang="en-US" sz="6000" dirty="0" smtClean="0"/>
              <a:t>M.L. Stone, J.B. Solie, and W.R. Raun</a:t>
            </a:r>
            <a:endParaRPr lang="en-US" sz="6000" baseline="30000" dirty="0" smtClean="0"/>
          </a:p>
          <a:p>
            <a:pPr algn="ctr"/>
            <a:r>
              <a:rPr lang="en-US" sz="4800" b="1" dirty="0" smtClean="0"/>
              <a:t>Oklahoma State University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51271" y="5373733"/>
            <a:ext cx="10208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/>
              <a:t>TIMELINE</a:t>
            </a:r>
            <a:endParaRPr lang="en-US" sz="6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675346"/>
            <a:ext cx="372618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Initial passive sensors developed in </a:t>
            </a:r>
            <a:r>
              <a:rPr lang="en-US" sz="4400" b="1" dirty="0" smtClean="0"/>
              <a:t>1989</a:t>
            </a:r>
            <a:r>
              <a:rPr lang="en-US" sz="4400" dirty="0" smtClean="0"/>
              <a:t> were for detecting and spraying </a:t>
            </a:r>
            <a:r>
              <a:rPr lang="en-US" sz="4400" dirty="0"/>
              <a:t>weeds. In 1990, the first order bindweed detector/ sprayer was evaluated. By </a:t>
            </a:r>
            <a:r>
              <a:rPr lang="en-US" sz="4400" b="1" dirty="0"/>
              <a:t>1992</a:t>
            </a:r>
            <a:r>
              <a:rPr lang="en-US" sz="4400" dirty="0"/>
              <a:t>, </a:t>
            </a:r>
            <a:r>
              <a:rPr lang="en-US" sz="4400" dirty="0" smtClean="0"/>
              <a:t>engineers and agronomists successfully used NDVI for sensing plant biomass.  In </a:t>
            </a:r>
            <a:r>
              <a:rPr lang="en-US" sz="4400" b="1" dirty="0" smtClean="0"/>
              <a:t>1996</a:t>
            </a:r>
            <a:r>
              <a:rPr lang="en-US" sz="4400" dirty="0" smtClean="0"/>
              <a:t>, the very first variable N rate applicator was built that could sense and treat every 10 ft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at 10 mph.  By </a:t>
            </a:r>
            <a:r>
              <a:rPr lang="en-US" sz="4400" b="1" dirty="0" smtClean="0"/>
              <a:t>1998</a:t>
            </a:r>
            <a:r>
              <a:rPr lang="en-US" sz="4400" dirty="0" smtClean="0"/>
              <a:t>, spring wheat grain yields could be predicted using advanced-passive sensors, </a:t>
            </a:r>
            <a:r>
              <a:rPr lang="en-US" sz="4400" b="1" dirty="0" smtClean="0"/>
              <a:t>CIMMYT, </a:t>
            </a:r>
            <a:r>
              <a:rPr lang="en-US" sz="4400" dirty="0" smtClean="0"/>
              <a:t>Ciudad Obregon, MX.</a:t>
            </a:r>
            <a:endParaRPr lang="en-US" sz="7200" dirty="0"/>
          </a:p>
        </p:txBody>
      </p:sp>
      <p:sp>
        <p:nvSpPr>
          <p:cNvPr id="4" name="Rectangle 3"/>
          <p:cNvSpPr/>
          <p:nvPr/>
        </p:nvSpPr>
        <p:spPr>
          <a:xfrm>
            <a:off x="0" y="36470451"/>
            <a:ext cx="38404800" cy="19343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13438" y="36329629"/>
            <a:ext cx="291779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i="1" dirty="0" smtClean="0">
                <a:solidFill>
                  <a:srgbClr val="FF6600"/>
                </a:solidFill>
              </a:rPr>
              <a:t>OKLAHOMA STATE UNIVERSITY</a:t>
            </a:r>
            <a:endParaRPr lang="en-US" sz="13800" b="1" i="1" dirty="0">
              <a:solidFill>
                <a:srgbClr val="FF66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57" y="991775"/>
            <a:ext cx="4947008" cy="31970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947" y="788993"/>
            <a:ext cx="4947008" cy="3197046"/>
          </a:xfrm>
          <a:prstGeom prst="rect">
            <a:avLst/>
          </a:prstGeom>
        </p:spPr>
      </p:pic>
      <p:pic>
        <p:nvPicPr>
          <p:cNvPr id="48" name="Picture 1631" descr="P10100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119" y="25158291"/>
            <a:ext cx="6160461" cy="462034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525" descr="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119" y="30099000"/>
            <a:ext cx="6182584" cy="473311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632" y="9525000"/>
            <a:ext cx="7857453" cy="594396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293" y="9566148"/>
            <a:ext cx="8338064" cy="476155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93" descr="D:\Images\Misc Precision Ag\Misc Bindweed\Brandi spray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52" y="9582187"/>
            <a:ext cx="5938372" cy="37204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395"/>
          <p:cNvSpPr txBox="1">
            <a:spLocks noChangeArrowheads="1"/>
          </p:cNvSpPr>
          <p:nvPr/>
        </p:nvSpPr>
        <p:spPr bwMode="auto">
          <a:xfrm>
            <a:off x="1600200" y="13522835"/>
            <a:ext cx="2127250" cy="92333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 smtClean="0">
                <a:solidFill>
                  <a:srgbClr val="FF6600"/>
                </a:solidFill>
                <a:latin typeface="Tahoma" panose="020B0604030504040204" pitchFamily="34" charset="0"/>
              </a:rPr>
              <a:t>1989</a:t>
            </a:r>
            <a:endParaRPr lang="en-US" altLang="en-US" sz="5400" b="1" dirty="0">
              <a:solidFill>
                <a:srgbClr val="FF6600"/>
              </a:solidFill>
              <a:latin typeface="Tahoma" panose="020B0604030504040204" pitchFamily="34" charset="0"/>
            </a:endParaRPr>
          </a:p>
        </p:txBody>
      </p:sp>
      <p:sp>
        <p:nvSpPr>
          <p:cNvPr id="60" name="Text Box 395"/>
          <p:cNvSpPr txBox="1">
            <a:spLocks noChangeArrowheads="1"/>
          </p:cNvSpPr>
          <p:nvPr/>
        </p:nvSpPr>
        <p:spPr bwMode="auto">
          <a:xfrm>
            <a:off x="8027988" y="15688270"/>
            <a:ext cx="2127250" cy="92333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 smtClean="0">
                <a:solidFill>
                  <a:srgbClr val="FF6600"/>
                </a:solidFill>
                <a:latin typeface="Tahoma" panose="020B0604030504040204" pitchFamily="34" charset="0"/>
              </a:rPr>
              <a:t>1992</a:t>
            </a:r>
            <a:endParaRPr lang="en-US" altLang="en-US" sz="5400" b="1" dirty="0">
              <a:solidFill>
                <a:srgbClr val="FF6600"/>
              </a:solidFill>
              <a:latin typeface="Tahoma" panose="020B0604030504040204" pitchFamily="34" charset="0"/>
            </a:endParaRPr>
          </a:p>
        </p:txBody>
      </p:sp>
      <p:sp>
        <p:nvSpPr>
          <p:cNvPr id="61" name="Text Box 395"/>
          <p:cNvSpPr txBox="1">
            <a:spLocks noChangeArrowheads="1"/>
          </p:cNvSpPr>
          <p:nvPr/>
        </p:nvSpPr>
        <p:spPr bwMode="auto">
          <a:xfrm>
            <a:off x="16334293" y="14646185"/>
            <a:ext cx="2127250" cy="92333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 smtClean="0">
                <a:solidFill>
                  <a:srgbClr val="FF6600"/>
                </a:solidFill>
                <a:latin typeface="Tahoma" panose="020B0604030504040204" pitchFamily="34" charset="0"/>
              </a:rPr>
              <a:t>1996</a:t>
            </a:r>
            <a:endParaRPr lang="en-US" altLang="en-US" sz="5400" b="1" dirty="0">
              <a:solidFill>
                <a:srgbClr val="FF6600"/>
              </a:solidFill>
              <a:latin typeface="Tahoma" panose="020B0604030504040204" pitchFamily="34" charset="0"/>
            </a:endParaRPr>
          </a:p>
        </p:txBody>
      </p:sp>
      <p:sp>
        <p:nvSpPr>
          <p:cNvPr id="64" name="Text Box 395"/>
          <p:cNvSpPr txBox="1">
            <a:spLocks noChangeArrowheads="1"/>
          </p:cNvSpPr>
          <p:nvPr/>
        </p:nvSpPr>
        <p:spPr bwMode="auto">
          <a:xfrm>
            <a:off x="24845900" y="14446165"/>
            <a:ext cx="2127250" cy="92333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 smtClean="0">
                <a:solidFill>
                  <a:srgbClr val="FF6600"/>
                </a:solidFill>
                <a:latin typeface="Tahoma" panose="020B0604030504040204" pitchFamily="34" charset="0"/>
              </a:rPr>
              <a:t>1998</a:t>
            </a:r>
            <a:endParaRPr lang="en-US" altLang="en-US" sz="5400" b="1" dirty="0">
              <a:solidFill>
                <a:srgbClr val="FF6600"/>
              </a:solidFill>
              <a:latin typeface="Tahoma" panose="020B0604030504040204" pitchFamily="34" charset="0"/>
            </a:endParaRPr>
          </a:p>
        </p:txBody>
      </p:sp>
      <p:pic>
        <p:nvPicPr>
          <p:cNvPr id="65" name="Picture 381" descr="http://www.dasnr.okstate.edu/nitrogen_use/Small_Scale_Variability/Small_4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10" y="14689789"/>
            <a:ext cx="2771775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3" descr="C:\Pictures\Variable Rate Technology\Kyle_Obregon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565" y="9566147"/>
            <a:ext cx="6318928" cy="4739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10" descr="Mexico_021_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119" y="20185610"/>
            <a:ext cx="6160461" cy="462034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3925" y="20202623"/>
            <a:ext cx="11588618" cy="7367389"/>
          </a:xfrm>
          <a:prstGeom prst="rect">
            <a:avLst/>
          </a:prstGeom>
        </p:spPr>
      </p:pic>
      <p:pic>
        <p:nvPicPr>
          <p:cNvPr id="69" name="Picture 19" descr="C:\Pictures\Spatial Variability\Aerial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9724" y="21960236"/>
            <a:ext cx="3505035" cy="2751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8" descr="C:\Pictures\Spatial Variability\1x1efaw2.bm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897" y="21999196"/>
            <a:ext cx="4159533" cy="2712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96" descr="http://www.dasnr.okstate.edu/precision_ag/Field_10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21999196"/>
            <a:ext cx="3657600" cy="27129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31570282" y="12591633"/>
            <a:ext cx="63773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2001,</a:t>
            </a:r>
            <a:r>
              <a:rPr lang="en-US" sz="4400" dirty="0" smtClean="0"/>
              <a:t> commercial scale 60 foot applicator could sense and fertilize every 4 ft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at 15 mph.  </a:t>
            </a:r>
            <a:endParaRPr lang="en-US" sz="7200" dirty="0"/>
          </a:p>
        </p:txBody>
      </p:sp>
      <p:pic>
        <p:nvPicPr>
          <p:cNvPr id="1028" name="Picture 4" descr="http://nue.okstate.edu/CV/RI_CV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1" y="27552302"/>
            <a:ext cx="6223552" cy="835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29747029"/>
            <a:ext cx="10058400" cy="4542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564" y="15803542"/>
            <a:ext cx="12754635" cy="37071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3" name="Text Box 395"/>
          <p:cNvSpPr txBox="1">
            <a:spLocks noChangeArrowheads="1"/>
          </p:cNvSpPr>
          <p:nvPr/>
        </p:nvSpPr>
        <p:spPr bwMode="auto">
          <a:xfrm>
            <a:off x="35667949" y="15954790"/>
            <a:ext cx="2127250" cy="92333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 smtClean="0">
                <a:solidFill>
                  <a:srgbClr val="FF6600"/>
                </a:solidFill>
                <a:latin typeface="Tahoma" panose="020B0604030504040204" pitchFamily="34" charset="0"/>
              </a:rPr>
              <a:t>2001</a:t>
            </a:r>
            <a:endParaRPr lang="en-US" altLang="en-US" sz="5400" b="1" dirty="0">
              <a:solidFill>
                <a:srgbClr val="FF6600"/>
              </a:solidFill>
              <a:latin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17221200"/>
            <a:ext cx="91025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/>
            </a:lvl1pPr>
          </a:lstStyle>
          <a:p>
            <a:r>
              <a:rPr lang="en-US" b="0" dirty="0"/>
              <a:t>In </a:t>
            </a:r>
            <a:r>
              <a:rPr lang="en-US" dirty="0"/>
              <a:t>2002</a:t>
            </a:r>
            <a:r>
              <a:rPr lang="en-US" b="0" dirty="0"/>
              <a:t>, robust prediction of wheat grain yield potential was possible using climatological data that normalized </a:t>
            </a:r>
            <a:r>
              <a:rPr lang="en-US" b="0" dirty="0" smtClean="0"/>
              <a:t>NDVI.</a:t>
            </a:r>
            <a:endParaRPr lang="en-US" b="0" dirty="0"/>
          </a:p>
        </p:txBody>
      </p:sp>
      <p:sp>
        <p:nvSpPr>
          <p:cNvPr id="74" name="Text Box 395"/>
          <p:cNvSpPr txBox="1">
            <a:spLocks noChangeArrowheads="1"/>
          </p:cNvSpPr>
          <p:nvPr/>
        </p:nvSpPr>
        <p:spPr bwMode="auto">
          <a:xfrm>
            <a:off x="2668741" y="23608517"/>
            <a:ext cx="2127250" cy="92333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 smtClean="0">
                <a:solidFill>
                  <a:srgbClr val="FF6600"/>
                </a:solidFill>
                <a:latin typeface="Tahoma" panose="020B0604030504040204" pitchFamily="34" charset="0"/>
              </a:rPr>
              <a:t>2002</a:t>
            </a:r>
            <a:endParaRPr lang="en-US" altLang="en-US" sz="5400" b="1" dirty="0">
              <a:solidFill>
                <a:srgbClr val="FF6600"/>
              </a:solidFill>
              <a:latin typeface="Tahoma" panose="020B0604030504040204" pitchFamily="34" charset="0"/>
            </a:endParaRPr>
          </a:p>
        </p:txBody>
      </p:sp>
      <p:sp>
        <p:nvSpPr>
          <p:cNvPr id="75" name="Text Box 395"/>
          <p:cNvSpPr txBox="1">
            <a:spLocks noChangeArrowheads="1"/>
          </p:cNvSpPr>
          <p:nvPr/>
        </p:nvSpPr>
        <p:spPr bwMode="auto">
          <a:xfrm>
            <a:off x="13815673" y="29861271"/>
            <a:ext cx="2127250" cy="92333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 smtClean="0">
                <a:solidFill>
                  <a:srgbClr val="FF6600"/>
                </a:solidFill>
                <a:latin typeface="Tahoma" panose="020B0604030504040204" pitchFamily="34" charset="0"/>
              </a:rPr>
              <a:t>2007</a:t>
            </a:r>
            <a:endParaRPr lang="en-US" altLang="en-US" sz="5400" b="1" dirty="0">
              <a:solidFill>
                <a:srgbClr val="FF6600"/>
              </a:solidFill>
              <a:latin typeface="Tahoma" panose="020B060403050404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716000" y="26624014"/>
            <a:ext cx="91025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/>
            </a:lvl1pPr>
          </a:lstStyle>
          <a:p>
            <a:r>
              <a:rPr lang="en-US" b="0" dirty="0"/>
              <a:t>In </a:t>
            </a:r>
            <a:r>
              <a:rPr lang="en-US" dirty="0" smtClean="0"/>
              <a:t>2007</a:t>
            </a:r>
            <a:r>
              <a:rPr lang="en-US" b="0" dirty="0" smtClean="0"/>
              <a:t>, sensing and fertilizing corn, by-plant was possible using </a:t>
            </a:r>
            <a:r>
              <a:rPr lang="en-US" b="0" dirty="0" err="1" smtClean="0"/>
              <a:t>Greenseeker</a:t>
            </a:r>
            <a:r>
              <a:rPr lang="en-US" b="0" dirty="0" smtClean="0"/>
              <a:t> sensors and high speed rate controller</a:t>
            </a:r>
            <a:r>
              <a:rPr lang="en-US" b="0" dirty="0"/>
              <a:t>s</a:t>
            </a:r>
          </a:p>
        </p:txBody>
      </p:sp>
      <p:sp>
        <p:nvSpPr>
          <p:cNvPr id="77" name="Text Box 395"/>
          <p:cNvSpPr txBox="1">
            <a:spLocks noChangeArrowheads="1"/>
          </p:cNvSpPr>
          <p:nvPr/>
        </p:nvSpPr>
        <p:spPr bwMode="auto">
          <a:xfrm>
            <a:off x="6701393" y="28918464"/>
            <a:ext cx="2127250" cy="92333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 smtClean="0">
                <a:solidFill>
                  <a:srgbClr val="FF6600"/>
                </a:solidFill>
                <a:latin typeface="Tahoma" panose="020B0604030504040204" pitchFamily="34" charset="0"/>
              </a:rPr>
              <a:t>2003</a:t>
            </a:r>
            <a:endParaRPr lang="en-US" altLang="en-US" sz="5400" b="1" dirty="0">
              <a:solidFill>
                <a:srgbClr val="FF6600"/>
              </a:solidFill>
              <a:latin typeface="Tahoma" panose="020B060403050404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742877" y="29982616"/>
            <a:ext cx="59063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/>
            </a:lvl1pPr>
          </a:lstStyle>
          <a:p>
            <a:r>
              <a:rPr lang="en-US" b="0" dirty="0" err="1" smtClean="0"/>
              <a:t>Greenseeker</a:t>
            </a:r>
            <a:r>
              <a:rPr lang="en-US" b="0" dirty="0" smtClean="0"/>
              <a:t> sensor used to collect coefficient of variation (CV) data to better characterize small scale variability and refine fertilizer N rates</a:t>
            </a:r>
            <a:endParaRPr lang="en-US" b="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113" y="26049013"/>
            <a:ext cx="4905375" cy="5200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800" y="30213300"/>
            <a:ext cx="2667000" cy="1333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9" name="TextBox 78"/>
          <p:cNvSpPr txBox="1"/>
          <p:nvPr/>
        </p:nvSpPr>
        <p:spPr>
          <a:xfrm>
            <a:off x="24422139" y="31717833"/>
            <a:ext cx="66674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/>
            </a:lvl1pPr>
          </a:lstStyle>
          <a:p>
            <a:r>
              <a:rPr lang="en-US" b="0" dirty="0"/>
              <a:t>In </a:t>
            </a:r>
            <a:r>
              <a:rPr lang="en-US" dirty="0" smtClean="0"/>
              <a:t>2008</a:t>
            </a:r>
            <a:r>
              <a:rPr lang="en-US" b="0" dirty="0" smtClean="0"/>
              <a:t>, small scale, more affordable hand held sensor developed, tested and commercialized by Trimble </a:t>
            </a:r>
            <a:endParaRPr lang="en-US" b="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257" y="17307523"/>
            <a:ext cx="6805943" cy="32301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0" name="Text Box 395"/>
          <p:cNvSpPr txBox="1">
            <a:spLocks noChangeArrowheads="1"/>
          </p:cNvSpPr>
          <p:nvPr/>
        </p:nvSpPr>
        <p:spPr bwMode="auto">
          <a:xfrm>
            <a:off x="12725224" y="17403729"/>
            <a:ext cx="2127250" cy="92333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 smtClean="0">
                <a:solidFill>
                  <a:srgbClr val="FF6600"/>
                </a:solidFill>
                <a:latin typeface="Tahoma" panose="020B0604030504040204" pitchFamily="34" charset="0"/>
              </a:rPr>
              <a:t>1995</a:t>
            </a:r>
            <a:endParaRPr lang="en-US" altLang="en-US" sz="5400" b="1" dirty="0">
              <a:solidFill>
                <a:srgbClr val="FF6600"/>
              </a:solidFill>
              <a:latin typeface="Tahoma" panose="020B060403050404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9735800" y="17173221"/>
            <a:ext cx="5406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/>
            </a:lvl1pPr>
          </a:lstStyle>
          <a:p>
            <a:r>
              <a:rPr lang="en-US" b="0" dirty="0" smtClean="0"/>
              <a:t>Accurate prediction of mid-season N rates based on </a:t>
            </a:r>
            <a:r>
              <a:rPr lang="en-US" b="0" dirty="0" err="1" smtClean="0"/>
              <a:t>Greenseeker</a:t>
            </a:r>
            <a:r>
              <a:rPr lang="en-US" b="0" dirty="0" smtClean="0"/>
              <a:t> readings, predicated on having an N Rich Strip (</a:t>
            </a:r>
            <a:r>
              <a:rPr lang="en-US" dirty="0" smtClean="0"/>
              <a:t>1995</a:t>
            </a:r>
            <a:r>
              <a:rPr lang="en-US" b="0" dirty="0" smtClean="0"/>
              <a:t>)</a:t>
            </a:r>
            <a:endParaRPr lang="en-US" b="0" dirty="0"/>
          </a:p>
        </p:txBody>
      </p:sp>
      <p:sp>
        <p:nvSpPr>
          <p:cNvPr id="82" name="Text Box 395"/>
          <p:cNvSpPr txBox="1">
            <a:spLocks noChangeArrowheads="1"/>
          </p:cNvSpPr>
          <p:nvPr/>
        </p:nvSpPr>
        <p:spPr bwMode="auto">
          <a:xfrm>
            <a:off x="24826147" y="25973954"/>
            <a:ext cx="2127250" cy="92333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 smtClean="0">
                <a:solidFill>
                  <a:srgbClr val="FF6600"/>
                </a:solidFill>
                <a:latin typeface="Tahoma" panose="020B0604030504040204" pitchFamily="34" charset="0"/>
              </a:rPr>
              <a:t>2008</a:t>
            </a:r>
            <a:endParaRPr lang="en-US" altLang="en-US" sz="5400" b="1" dirty="0">
              <a:solidFill>
                <a:srgbClr val="FF6600"/>
              </a:solidFill>
              <a:latin typeface="Tahoma" panose="020B060403050404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 rot="16200000">
            <a:off x="26000857" y="24705457"/>
            <a:ext cx="10322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/>
            </a:lvl1pPr>
          </a:lstStyle>
          <a:p>
            <a:r>
              <a:rPr lang="en-US" b="0" dirty="0" err="1" smtClean="0"/>
              <a:t>Greenseeker</a:t>
            </a:r>
            <a:r>
              <a:rPr lang="en-US" b="0" dirty="0" smtClean="0"/>
              <a:t> sensors used all over the world</a:t>
            </a:r>
            <a:endParaRPr lang="en-US" b="0" dirty="0"/>
          </a:p>
        </p:txBody>
      </p:sp>
      <p:sp>
        <p:nvSpPr>
          <p:cNvPr id="23" name="TextBox 22"/>
          <p:cNvSpPr txBox="1"/>
          <p:nvPr/>
        </p:nvSpPr>
        <p:spPr>
          <a:xfrm>
            <a:off x="16192500" y="24833759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0"/>
            </a:lvl1pPr>
          </a:lstStyle>
          <a:p>
            <a:r>
              <a:rPr lang="en-US" dirty="0" smtClean="0"/>
              <a:t>Documenting small scale spatial variability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233</Words>
  <Application>Microsoft Office PowerPoint</Application>
  <PresentationFormat>Custom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</dc:creator>
  <cp:lastModifiedBy>bill raun</cp:lastModifiedBy>
  <cp:revision>112</cp:revision>
  <cp:lastPrinted>2011-10-05T21:14:23Z</cp:lastPrinted>
  <dcterms:created xsi:type="dcterms:W3CDTF">2011-10-05T14:04:07Z</dcterms:created>
  <dcterms:modified xsi:type="dcterms:W3CDTF">2015-02-20T20:51:47Z</dcterms:modified>
</cp:coreProperties>
</file>