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9" r:id="rId3"/>
    <p:sldId id="260" r:id="rId4"/>
    <p:sldId id="261" r:id="rId5"/>
    <p:sldId id="262" r:id="rId6"/>
    <p:sldId id="270" r:id="rId7"/>
    <p:sldId id="271" r:id="rId8"/>
    <p:sldId id="272" r:id="rId9"/>
    <p:sldId id="273" r:id="rId10"/>
    <p:sldId id="274" r:id="rId11"/>
    <p:sldId id="275" r:id="rId12"/>
    <p:sldId id="280" r:id="rId13"/>
    <p:sldId id="291" r:id="rId14"/>
    <p:sldId id="277" r:id="rId15"/>
    <p:sldId id="264" r:id="rId16"/>
    <p:sldId id="290" r:id="rId17"/>
    <p:sldId id="278" r:id="rId18"/>
    <p:sldId id="279" r:id="rId19"/>
    <p:sldId id="289" r:id="rId20"/>
    <p:sldId id="288" r:id="rId21"/>
    <p:sldId id="286" r:id="rId22"/>
    <p:sldId id="282" r:id="rId23"/>
    <p:sldId id="258" r:id="rId24"/>
    <p:sldId id="269" r:id="rId25"/>
    <p:sldId id="283" r:id="rId26"/>
    <p:sldId id="281" r:id="rId27"/>
    <p:sldId id="265" r:id="rId28"/>
    <p:sldId id="28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88067" autoAdjust="0"/>
  </p:normalViewPr>
  <p:slideViewPr>
    <p:cSldViewPr>
      <p:cViewPr varScale="1">
        <p:scale>
          <a:sx n="68" d="100"/>
          <a:sy n="68" d="100"/>
        </p:scale>
        <p:origin x="-122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Documents%20and%20Settings\setaylor\My%20Documents\USCorn1866-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5.5649009782867659E-2"/>
          <c:y val="1.8951612903225806E-2"/>
          <c:w val="0.91050250536864274"/>
          <c:h val="0.88461561256456744"/>
        </c:manualLayout>
      </c:layout>
      <c:scatterChart>
        <c:scatterStyle val="lineMarker"/>
        <c:ser>
          <c:idx val="0"/>
          <c:order val="0"/>
          <c:spPr>
            <a:ln w="63500"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</c:spPr>
          </c:marker>
          <c:xVal>
            <c:numRef>
              <c:f>'IA corn Dev'!$R$1:$R$143</c:f>
              <c:numCache>
                <c:formatCode>General</c:formatCode>
                <c:ptCount val="143"/>
                <c:pt idx="0">
                  <c:v>1945</c:v>
                </c:pt>
                <c:pt idx="1">
                  <c:v>1946</c:v>
                </c:pt>
                <c:pt idx="2">
                  <c:v>1947</c:v>
                </c:pt>
                <c:pt idx="3">
                  <c:v>1948</c:v>
                </c:pt>
                <c:pt idx="4">
                  <c:v>1949</c:v>
                </c:pt>
                <c:pt idx="5">
                  <c:v>1950</c:v>
                </c:pt>
                <c:pt idx="6">
                  <c:v>1951</c:v>
                </c:pt>
                <c:pt idx="7">
                  <c:v>1952</c:v>
                </c:pt>
                <c:pt idx="8">
                  <c:v>1953</c:v>
                </c:pt>
                <c:pt idx="9">
                  <c:v>1954</c:v>
                </c:pt>
                <c:pt idx="10">
                  <c:v>1955</c:v>
                </c:pt>
                <c:pt idx="11">
                  <c:v>1956</c:v>
                </c:pt>
                <c:pt idx="12">
                  <c:v>1957</c:v>
                </c:pt>
                <c:pt idx="13">
                  <c:v>1958</c:v>
                </c:pt>
                <c:pt idx="14">
                  <c:v>1959</c:v>
                </c:pt>
                <c:pt idx="15">
                  <c:v>1960</c:v>
                </c:pt>
                <c:pt idx="16">
                  <c:v>1961</c:v>
                </c:pt>
                <c:pt idx="17">
                  <c:v>1962</c:v>
                </c:pt>
                <c:pt idx="18">
                  <c:v>1963</c:v>
                </c:pt>
                <c:pt idx="19">
                  <c:v>1964</c:v>
                </c:pt>
                <c:pt idx="20">
                  <c:v>1965</c:v>
                </c:pt>
                <c:pt idx="21">
                  <c:v>1966</c:v>
                </c:pt>
                <c:pt idx="22">
                  <c:v>1967</c:v>
                </c:pt>
                <c:pt idx="23">
                  <c:v>1968</c:v>
                </c:pt>
                <c:pt idx="24">
                  <c:v>1969</c:v>
                </c:pt>
                <c:pt idx="25">
                  <c:v>1970</c:v>
                </c:pt>
                <c:pt idx="26">
                  <c:v>1971</c:v>
                </c:pt>
                <c:pt idx="27">
                  <c:v>1972</c:v>
                </c:pt>
                <c:pt idx="28">
                  <c:v>1973</c:v>
                </c:pt>
                <c:pt idx="29">
                  <c:v>1974</c:v>
                </c:pt>
                <c:pt idx="30">
                  <c:v>1975</c:v>
                </c:pt>
                <c:pt idx="31">
                  <c:v>1976</c:v>
                </c:pt>
                <c:pt idx="32">
                  <c:v>1977</c:v>
                </c:pt>
                <c:pt idx="33">
                  <c:v>1978</c:v>
                </c:pt>
                <c:pt idx="34">
                  <c:v>1979</c:v>
                </c:pt>
                <c:pt idx="35">
                  <c:v>1980</c:v>
                </c:pt>
                <c:pt idx="36">
                  <c:v>1981</c:v>
                </c:pt>
                <c:pt idx="37">
                  <c:v>1982</c:v>
                </c:pt>
                <c:pt idx="38">
                  <c:v>1983</c:v>
                </c:pt>
                <c:pt idx="39">
                  <c:v>1984</c:v>
                </c:pt>
                <c:pt idx="40">
                  <c:v>1985</c:v>
                </c:pt>
                <c:pt idx="41">
                  <c:v>1986</c:v>
                </c:pt>
                <c:pt idx="42">
                  <c:v>1987</c:v>
                </c:pt>
                <c:pt idx="43">
                  <c:v>1988</c:v>
                </c:pt>
                <c:pt idx="44">
                  <c:v>1989</c:v>
                </c:pt>
                <c:pt idx="45">
                  <c:v>1990</c:v>
                </c:pt>
                <c:pt idx="46">
                  <c:v>1991</c:v>
                </c:pt>
                <c:pt idx="47">
                  <c:v>1992</c:v>
                </c:pt>
                <c:pt idx="48">
                  <c:v>1993</c:v>
                </c:pt>
                <c:pt idx="49">
                  <c:v>1994</c:v>
                </c:pt>
                <c:pt idx="50">
                  <c:v>1995</c:v>
                </c:pt>
                <c:pt idx="51">
                  <c:v>1996</c:v>
                </c:pt>
                <c:pt idx="52">
                  <c:v>1997</c:v>
                </c:pt>
                <c:pt idx="53">
                  <c:v>1998</c:v>
                </c:pt>
                <c:pt idx="54">
                  <c:v>1999</c:v>
                </c:pt>
                <c:pt idx="55">
                  <c:v>2000</c:v>
                </c:pt>
                <c:pt idx="56">
                  <c:v>2001</c:v>
                </c:pt>
                <c:pt idx="57">
                  <c:v>2002</c:v>
                </c:pt>
                <c:pt idx="58">
                  <c:v>2003</c:v>
                </c:pt>
                <c:pt idx="59">
                  <c:v>2004</c:v>
                </c:pt>
                <c:pt idx="60">
                  <c:v>2005</c:v>
                </c:pt>
                <c:pt idx="61">
                  <c:v>2006</c:v>
                </c:pt>
                <c:pt idx="62">
                  <c:v>2007</c:v>
                </c:pt>
              </c:numCache>
            </c:numRef>
          </c:xVal>
          <c:yVal>
            <c:numRef>
              <c:f>'IA corn Dev'!$S$1:$S$143</c:f>
              <c:numCache>
                <c:formatCode>General</c:formatCode>
                <c:ptCount val="143"/>
                <c:pt idx="0">
                  <c:v>44.5</c:v>
                </c:pt>
                <c:pt idx="1">
                  <c:v>57</c:v>
                </c:pt>
                <c:pt idx="2">
                  <c:v>31</c:v>
                </c:pt>
                <c:pt idx="3">
                  <c:v>60.5</c:v>
                </c:pt>
                <c:pt idx="4">
                  <c:v>47</c:v>
                </c:pt>
                <c:pt idx="5">
                  <c:v>48.5</c:v>
                </c:pt>
                <c:pt idx="6">
                  <c:v>43.5</c:v>
                </c:pt>
                <c:pt idx="7">
                  <c:v>62.5</c:v>
                </c:pt>
                <c:pt idx="8">
                  <c:v>53</c:v>
                </c:pt>
                <c:pt idx="9">
                  <c:v>54.5</c:v>
                </c:pt>
                <c:pt idx="10">
                  <c:v>48.5</c:v>
                </c:pt>
                <c:pt idx="11">
                  <c:v>53.5</c:v>
                </c:pt>
                <c:pt idx="12">
                  <c:v>62</c:v>
                </c:pt>
                <c:pt idx="13">
                  <c:v>66</c:v>
                </c:pt>
                <c:pt idx="14">
                  <c:v>65</c:v>
                </c:pt>
                <c:pt idx="15">
                  <c:v>63.5</c:v>
                </c:pt>
                <c:pt idx="16">
                  <c:v>75.5</c:v>
                </c:pt>
                <c:pt idx="17">
                  <c:v>77</c:v>
                </c:pt>
                <c:pt idx="18">
                  <c:v>80</c:v>
                </c:pt>
                <c:pt idx="19">
                  <c:v>77.5</c:v>
                </c:pt>
                <c:pt idx="20">
                  <c:v>82</c:v>
                </c:pt>
                <c:pt idx="21">
                  <c:v>89</c:v>
                </c:pt>
                <c:pt idx="22">
                  <c:v>88.5</c:v>
                </c:pt>
                <c:pt idx="23">
                  <c:v>93</c:v>
                </c:pt>
                <c:pt idx="24">
                  <c:v>99</c:v>
                </c:pt>
                <c:pt idx="25">
                  <c:v>86</c:v>
                </c:pt>
                <c:pt idx="26">
                  <c:v>102</c:v>
                </c:pt>
                <c:pt idx="27">
                  <c:v>116</c:v>
                </c:pt>
                <c:pt idx="28">
                  <c:v>107</c:v>
                </c:pt>
                <c:pt idx="29">
                  <c:v>80</c:v>
                </c:pt>
                <c:pt idx="30">
                  <c:v>90</c:v>
                </c:pt>
                <c:pt idx="31">
                  <c:v>91</c:v>
                </c:pt>
                <c:pt idx="32">
                  <c:v>86</c:v>
                </c:pt>
                <c:pt idx="33">
                  <c:v>115</c:v>
                </c:pt>
                <c:pt idx="34">
                  <c:v>127</c:v>
                </c:pt>
                <c:pt idx="35">
                  <c:v>110</c:v>
                </c:pt>
                <c:pt idx="36">
                  <c:v>125</c:v>
                </c:pt>
                <c:pt idx="37">
                  <c:v>120</c:v>
                </c:pt>
                <c:pt idx="38">
                  <c:v>87</c:v>
                </c:pt>
                <c:pt idx="39">
                  <c:v>112</c:v>
                </c:pt>
                <c:pt idx="40">
                  <c:v>126</c:v>
                </c:pt>
                <c:pt idx="41">
                  <c:v>135</c:v>
                </c:pt>
                <c:pt idx="42">
                  <c:v>130</c:v>
                </c:pt>
                <c:pt idx="43">
                  <c:v>84</c:v>
                </c:pt>
                <c:pt idx="44">
                  <c:v>118</c:v>
                </c:pt>
                <c:pt idx="45">
                  <c:v>126</c:v>
                </c:pt>
                <c:pt idx="46">
                  <c:v>117</c:v>
                </c:pt>
                <c:pt idx="47">
                  <c:v>147</c:v>
                </c:pt>
                <c:pt idx="48">
                  <c:v>80</c:v>
                </c:pt>
                <c:pt idx="49">
                  <c:v>152</c:v>
                </c:pt>
                <c:pt idx="50">
                  <c:v>123</c:v>
                </c:pt>
                <c:pt idx="51">
                  <c:v>138</c:v>
                </c:pt>
                <c:pt idx="52">
                  <c:v>138</c:v>
                </c:pt>
                <c:pt idx="53">
                  <c:v>145</c:v>
                </c:pt>
                <c:pt idx="54">
                  <c:v>149</c:v>
                </c:pt>
                <c:pt idx="55">
                  <c:v>144</c:v>
                </c:pt>
                <c:pt idx="56">
                  <c:v>146</c:v>
                </c:pt>
                <c:pt idx="57">
                  <c:v>163</c:v>
                </c:pt>
                <c:pt idx="58">
                  <c:v>157</c:v>
                </c:pt>
                <c:pt idx="59">
                  <c:v>181</c:v>
                </c:pt>
                <c:pt idx="60">
                  <c:v>173</c:v>
                </c:pt>
                <c:pt idx="61">
                  <c:v>166</c:v>
                </c:pt>
                <c:pt idx="62">
                  <c:v>171</c:v>
                </c:pt>
              </c:numCache>
            </c:numRef>
          </c:yVal>
        </c:ser>
        <c:axId val="52308992"/>
        <c:axId val="52466816"/>
      </c:scatterChart>
      <c:valAx>
        <c:axId val="5230899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aseline="0">
                <a:latin typeface="Arial Black" pitchFamily="34" charset="0"/>
              </a:defRPr>
            </a:pPr>
            <a:endParaRPr lang="en-US"/>
          </a:p>
        </c:txPr>
        <c:crossAx val="52466816"/>
        <c:crosses val="autoZero"/>
        <c:crossBetween val="midCat"/>
      </c:valAx>
      <c:valAx>
        <c:axId val="5246681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baseline="0">
                <a:latin typeface="Arial Black" pitchFamily="34" charset="0"/>
              </a:defRPr>
            </a:pPr>
            <a:endParaRPr lang="en-US"/>
          </a:p>
        </c:txPr>
        <c:crossAx val="52308992"/>
        <c:crosses val="autoZero"/>
        <c:crossBetween val="midCat"/>
      </c:valAx>
    </c:plotArea>
    <c:plotVisOnly val="1"/>
  </c:chart>
  <c:externalData r:id="rId1"/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0.41818</cdr:x>
      <cdr:y>0.72581</cdr:y>
    </cdr:from>
    <cdr:to>
      <cdr:x>0.93636</cdr:x>
      <cdr:y>0.9125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505185" y="3429000"/>
          <a:ext cx="4343385" cy="8820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sz="2400" b="1" dirty="0" smtClean="0">
              <a:solidFill>
                <a:srgbClr val="C00000"/>
              </a:solidFill>
            </a:rPr>
            <a:t>Should we fertilize for maximum trend line yield every year? </a:t>
          </a:r>
          <a:endParaRPr lang="en-US" sz="2400" b="1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0.06364</cdr:x>
      <cdr:y>0.01613</cdr:y>
    </cdr:from>
    <cdr:to>
      <cdr:x>0.25455</cdr:x>
      <cdr:y>0.48387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33401" y="76201"/>
          <a:ext cx="1600238" cy="2209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sz="2000" dirty="0" smtClean="0"/>
            <a:t>Iowa:</a:t>
          </a:r>
        </a:p>
        <a:p xmlns:a="http://schemas.openxmlformats.org/drawingml/2006/main">
          <a:r>
            <a:rPr lang="en-US" sz="2000" dirty="0" smtClean="0"/>
            <a:t>“Maximum</a:t>
          </a:r>
        </a:p>
        <a:p xmlns:a="http://schemas.openxmlformats.org/drawingml/2006/main">
          <a:r>
            <a:rPr lang="en-US" sz="2000" dirty="0" smtClean="0"/>
            <a:t>Attainable</a:t>
          </a:r>
        </a:p>
        <a:p xmlns:a="http://schemas.openxmlformats.org/drawingml/2006/main">
          <a:r>
            <a:rPr lang="en-US" sz="2000" dirty="0" smtClean="0"/>
            <a:t>Yield”</a:t>
          </a:r>
        </a:p>
        <a:p xmlns:a="http://schemas.openxmlformats.org/drawingml/2006/main">
          <a:r>
            <a:rPr lang="en-US" sz="2000" dirty="0" smtClean="0"/>
            <a:t>Trend Line</a:t>
          </a:r>
        </a:p>
        <a:p xmlns:a="http://schemas.openxmlformats.org/drawingml/2006/main">
          <a:r>
            <a:rPr lang="en-US" sz="2000" dirty="0" smtClean="0"/>
            <a:t>(Yield Goal)</a:t>
          </a:r>
          <a:endParaRPr lang="en-US" sz="2000" dirty="0"/>
        </a:p>
      </cdr:txBody>
    </cdr:sp>
  </cdr:relSizeAnchor>
  <cdr:relSizeAnchor xmlns:cdr="http://schemas.openxmlformats.org/drawingml/2006/chartDrawing">
    <cdr:from>
      <cdr:x>0.89091</cdr:x>
      <cdr:y>0.125</cdr:y>
    </cdr:from>
    <cdr:to>
      <cdr:x>1</cdr:x>
      <cdr:y>0.275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8458200" y="7620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0.21818</cdr:x>
      <cdr:y>0.30645</cdr:y>
    </cdr:from>
    <cdr:to>
      <cdr:x>0.28182</cdr:x>
      <cdr:y>0.5</cdr:y>
    </cdr:to>
    <cdr:sp macro="" textlink="">
      <cdr:nvSpPr>
        <cdr:cNvPr id="9" name="Straight Arrow Connector 8"/>
        <cdr:cNvSpPr/>
      </cdr:nvSpPr>
      <cdr:spPr>
        <a:xfrm xmlns:a="http://schemas.openxmlformats.org/drawingml/2006/main">
          <a:off x="1828801" y="1447800"/>
          <a:ext cx="533399" cy="914400"/>
        </a:xfrm>
        <a:prstGeom xmlns:a="http://schemas.openxmlformats.org/drawingml/2006/main" prst="straightConnector1">
          <a:avLst/>
        </a:prstGeom>
        <a:ln xmlns:a="http://schemas.openxmlformats.org/drawingml/2006/main" w="25400">
          <a:solidFill>
            <a:schemeClr val="accent1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0.79091</cdr:x>
      <cdr:y>0.35</cdr:y>
    </cdr:from>
    <cdr:to>
      <cdr:x>0.95455</cdr:x>
      <cdr:y>0.6375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6629400" y="2133600"/>
          <a:ext cx="1371600" cy="1752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</cdr:x>
      <cdr:y>0.46774</cdr:y>
    </cdr:from>
    <cdr:to>
      <cdr:x>0.94545</cdr:x>
      <cdr:y>0.6875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6705600" y="2209800"/>
          <a:ext cx="1219162" cy="1038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sz="2000" dirty="0" smtClean="0"/>
            <a:t>Actual</a:t>
          </a:r>
        </a:p>
        <a:p xmlns:a="http://schemas.openxmlformats.org/drawingml/2006/main">
          <a:r>
            <a:rPr lang="en-US" sz="2000" dirty="0" smtClean="0"/>
            <a:t>Realized</a:t>
          </a:r>
        </a:p>
        <a:p xmlns:a="http://schemas.openxmlformats.org/drawingml/2006/main">
          <a:r>
            <a:rPr lang="en-US" sz="2000" dirty="0" smtClean="0"/>
            <a:t>Yield</a:t>
          </a:r>
          <a:endParaRPr lang="en-US" sz="2000" dirty="0"/>
        </a:p>
      </cdr:txBody>
    </cdr:sp>
  </cdr:relSizeAnchor>
  <cdr:relSizeAnchor xmlns:cdr="http://schemas.openxmlformats.org/drawingml/2006/chartDrawing">
    <cdr:from>
      <cdr:x>0.69091</cdr:x>
      <cdr:y>0.37097</cdr:y>
    </cdr:from>
    <cdr:to>
      <cdr:x>0.80909</cdr:x>
      <cdr:y>0.5625</cdr:y>
    </cdr:to>
    <cdr:sp macro="" textlink="">
      <cdr:nvSpPr>
        <cdr:cNvPr id="13" name="Straight Arrow Connector 12"/>
        <cdr:cNvSpPr/>
      </cdr:nvSpPr>
      <cdr:spPr>
        <a:xfrm xmlns:a="http://schemas.openxmlformats.org/drawingml/2006/main" rot="10800000">
          <a:off x="5791200" y="1752600"/>
          <a:ext cx="990592" cy="904874"/>
        </a:xfrm>
        <a:prstGeom xmlns:a="http://schemas.openxmlformats.org/drawingml/2006/main" prst="straightConnector1">
          <a:avLst/>
        </a:prstGeom>
        <a:ln xmlns:a="http://schemas.openxmlformats.org/drawingml/2006/main" w="25400">
          <a:solidFill>
            <a:schemeClr val="tx1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0.08182</cdr:x>
      <cdr:y>0.04839</cdr:y>
    </cdr:from>
    <cdr:to>
      <cdr:x>0.82727</cdr:x>
      <cdr:y>0.67742</cdr:y>
    </cdr:to>
    <cdr:sp macro="" textlink="">
      <cdr:nvSpPr>
        <cdr:cNvPr id="16" name="Straight Connector 15"/>
        <cdr:cNvSpPr/>
      </cdr:nvSpPr>
      <cdr:spPr>
        <a:xfrm xmlns:a="http://schemas.openxmlformats.org/drawingml/2006/main" flipV="1">
          <a:off x="685800" y="228600"/>
          <a:ext cx="6248400" cy="2971800"/>
        </a:xfrm>
        <a:prstGeom xmlns:a="http://schemas.openxmlformats.org/drawingml/2006/main" prst="line">
          <a:avLst/>
        </a:prstGeom>
        <a:ln xmlns:a="http://schemas.openxmlformats.org/drawingml/2006/main" w="50800"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EE550-A1E8-4733-BD49-85EE7B7DD434}" type="datetimeFigureOut">
              <a:rPr lang="en-US" smtClean="0"/>
              <a:pPr/>
              <a:t>2/12/2009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66AD9-83E2-47E9-AD01-B8144EB1E71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Stand in for Dr. Bill Raun—the</a:t>
            </a:r>
            <a:r>
              <a:rPr lang="en-US" baseline="0" dirty="0" smtClean="0"/>
              <a:t> father of optical sensing.  P</a:t>
            </a:r>
            <a:r>
              <a:rPr lang="en-US" dirty="0" smtClean="0"/>
              <a:t>ractical vs. Academic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66AD9-83E2-47E9-AD01-B8144EB1E71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smtClean="0"/>
              <a:t>Blue dots = actual</a:t>
            </a:r>
            <a:r>
              <a:rPr lang="en-US" baseline="0" dirty="0" smtClean="0"/>
              <a:t> yield from 100 pre plant, Red squares are predicted yield early February.  Plot average yield is around mid 40 </a:t>
            </a:r>
            <a:r>
              <a:rPr lang="en-US" baseline="0" dirty="0" err="1" smtClean="0"/>
              <a:t>bpa</a:t>
            </a:r>
            <a:r>
              <a:rPr lang="en-US" baseline="0" dirty="0" smtClean="0"/>
              <a:t>.  Prior to 2003, 70 </a:t>
            </a:r>
            <a:r>
              <a:rPr lang="en-US" baseline="0" dirty="0" err="1" smtClean="0"/>
              <a:t>bpa</a:t>
            </a:r>
            <a:r>
              <a:rPr lang="en-US" baseline="0" dirty="0" smtClean="0"/>
              <a:t> was highest recorded yield.</a:t>
            </a:r>
            <a:endParaRPr lang="en-US" dirty="0" smtClean="0"/>
          </a:p>
        </p:txBody>
      </p:sp>
      <p:sp>
        <p:nvSpPr>
          <p:cNvPr id="7066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738AD0C8-8AA0-4622-A100-886B1F9C8F71}" type="slidenum">
              <a:rPr lang="en-US" sz="1200">
                <a:latin typeface="Calibri" pitchFamily="34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19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1CE6FA-61F4-4F5D-8574-5983AB0D6E4D}" type="slidenum">
              <a:rPr lang="en-US"/>
              <a:pPr/>
              <a:t>20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/>
              <a:t>This slide demonstrates the correlation between NDVI @ V9-V10 and ending yield, and how this information drives the Rx generation.</a:t>
            </a:r>
          </a:p>
          <a:p>
            <a:r>
              <a:rPr lang="en-US" dirty="0"/>
              <a:t>In this hypothetical example; If field NDVI is .6 vs. N rich NDVI of .7, then looking at the relationship curve, there is a 43.6 </a:t>
            </a:r>
            <a:r>
              <a:rPr lang="en-US" dirty="0" err="1"/>
              <a:t>bu</a:t>
            </a:r>
            <a:r>
              <a:rPr lang="en-US" dirty="0"/>
              <a:t>/ac difference in yield potential if we do nothing.</a:t>
            </a:r>
          </a:p>
          <a:p>
            <a:r>
              <a:rPr lang="en-US" dirty="0"/>
              <a:t>However, If we intervene with in-season N management we can correct for the N deficiency as follows:</a:t>
            </a:r>
          </a:p>
          <a:p>
            <a:pPr>
              <a:buFontTx/>
              <a:buChar char="•"/>
            </a:pPr>
            <a:r>
              <a:rPr lang="en-US" dirty="0"/>
              <a:t> 43.63 </a:t>
            </a:r>
            <a:r>
              <a:rPr lang="en-US" dirty="0" err="1"/>
              <a:t>bu</a:t>
            </a:r>
            <a:r>
              <a:rPr lang="en-US" dirty="0"/>
              <a:t>/ac opportunity x 1.6% grain N per </a:t>
            </a:r>
            <a:r>
              <a:rPr lang="en-US" dirty="0" err="1"/>
              <a:t>bu</a:t>
            </a:r>
            <a:r>
              <a:rPr lang="en-US" dirty="0"/>
              <a:t> (43.63 </a:t>
            </a:r>
            <a:r>
              <a:rPr lang="en-US" dirty="0" err="1"/>
              <a:t>bpa</a:t>
            </a:r>
            <a:r>
              <a:rPr lang="en-US" dirty="0"/>
              <a:t> x 56 lbs/</a:t>
            </a:r>
            <a:r>
              <a:rPr lang="en-US" dirty="0" err="1"/>
              <a:t>bu</a:t>
            </a:r>
            <a:r>
              <a:rPr lang="en-US" dirty="0"/>
              <a:t> x 1.18% grain N content) equals 28.83</a:t>
            </a:r>
            <a:r>
              <a:rPr lang="en-US" b="1" dirty="0"/>
              <a:t> lbs of N/ac shortage</a:t>
            </a:r>
          </a:p>
          <a:p>
            <a:pPr>
              <a:buFontTx/>
              <a:buChar char="•"/>
            </a:pPr>
            <a:r>
              <a:rPr lang="en-US" dirty="0"/>
              <a:t>28.83 lbs of N/ac divided by (our assumed Nitrogen efficiency factor of) .6 equals </a:t>
            </a:r>
            <a:r>
              <a:rPr lang="en-US" b="1" dirty="0"/>
              <a:t>48 lbs of N to be applied/ac</a:t>
            </a:r>
          </a:p>
          <a:p>
            <a:pPr>
              <a:buFontTx/>
              <a:buChar char="•"/>
            </a:pPr>
            <a:r>
              <a:rPr lang="en-US" dirty="0"/>
              <a:t>48 lbs per acre divided by ~3 lbs per gallon of UAN 28%</a:t>
            </a:r>
            <a:r>
              <a:rPr lang="en-US" b="1" dirty="0"/>
              <a:t> equals 16 </a:t>
            </a:r>
            <a:r>
              <a:rPr lang="en-US" b="1" dirty="0" err="1"/>
              <a:t>gpa</a:t>
            </a:r>
            <a:r>
              <a:rPr lang="en-US" b="1" dirty="0"/>
              <a:t> rate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Transition</a:t>
            </a:r>
            <a:r>
              <a:rPr lang="en-US" baseline="0" dirty="0" smtClean="0"/>
              <a:t> slide: speak to changes in geography/crops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66AD9-83E2-47E9-AD01-B8144EB1E71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B392B1-F522-4F5B-89B5-32385F312868}" type="slidenum">
              <a:rPr lang="en-US" smtClean="0">
                <a:latin typeface="Arial" pitchFamily="34" charset="0"/>
              </a:rPr>
              <a:pPr/>
              <a:t>6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C677C1-BB45-4C6F-AACC-78F80F4906F8}" type="slidenum">
              <a:rPr lang="en-US" smtClean="0">
                <a:latin typeface="Arial" pitchFamily="34" charset="0"/>
              </a:rPr>
              <a:pPr/>
              <a:t>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0199DD-363F-4459-ADCF-69900EF266F9}" type="slidenum">
              <a:rPr lang="en-US" smtClean="0">
                <a:latin typeface="Arial" pitchFamily="34" charset="0"/>
              </a:rPr>
              <a:pPr/>
              <a:t>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DAF41A-15B5-4004-926B-0545016BF44B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30723" name="Rectangle 7"/>
          <p:cNvSpPr txBox="1">
            <a:spLocks noGrp="1" noChangeArrowheads="1"/>
          </p:cNvSpPr>
          <p:nvPr/>
        </p:nvSpPr>
        <p:spPr bwMode="auto">
          <a:xfrm>
            <a:off x="3884613" y="8685787"/>
            <a:ext cx="2971800" cy="456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CFE26AA-B7DF-49B2-94A5-9F2974C51DFC}" type="slidenum">
              <a:rPr lang="en-US" sz="1200">
                <a:latin typeface="Arial" pitchFamily="34" charset="0"/>
              </a:rPr>
              <a:pPr algn="r"/>
              <a:t>10</a:t>
            </a:fld>
            <a:endParaRPr lang="en-US" sz="1200">
              <a:latin typeface="Arial" pitchFamily="34" charset="0"/>
            </a:endParaRPr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673"/>
            <a:ext cx="5486400" cy="411456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/>
              <a:t>This slide illustrates that across a gradient of N rates and a change in soils, NDVI at feekes 5 growth stage correctly estimated end of season </a:t>
            </a:r>
            <a:r>
              <a:rPr lang="en-US" b="1" smtClean="0"/>
              <a:t>yield potential</a:t>
            </a:r>
            <a:r>
              <a:rPr lang="en-US" smtClean="0"/>
              <a:t>.</a:t>
            </a:r>
          </a:p>
          <a:p>
            <a:pPr eaLnBrk="1" hangingPunct="1"/>
            <a:r>
              <a:rPr lang="en-US" smtClean="0"/>
              <a:t>This is because NDVI relative to a time (or heat unit) parameter is an excellent predictor of ending yield.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how plots</a:t>
            </a:r>
            <a:r>
              <a:rPr lang="en-US" baseline="0" dirty="0" smtClean="0"/>
              <a:t> were scored using subjective visual scoring.  Note that the subjective scores had almost no correlation to physically weighed biomass.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66AD9-83E2-47E9-AD01-B8144EB1E71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Notice the red band of</a:t>
            </a:r>
            <a:r>
              <a:rPr lang="en-US" baseline="0" dirty="0" smtClean="0"/>
              <a:t> low yield on the normalized yield map and how inconsistent it is with current year NDVI data.  Historic information would give you a completely different N recommendation that the current year NDVI. </a:t>
            </a:r>
            <a:r>
              <a:rPr lang="en-US" i="1" baseline="0" dirty="0" smtClean="0"/>
              <a:t>(Also note the color scheme on the As Applied map is somewhat counter intuitive)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66AD9-83E2-47E9-AD01-B8144EB1E71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Only when weather cooperates can we capture the “Maximum Attainable Yield” of a given hybrid.  Unfortunately, the weather doesn’t cooperate most years.  In fact, between 1945 and 2007 “Maximum Attainable</a:t>
            </a:r>
            <a:r>
              <a:rPr lang="en-US" baseline="0" dirty="0" smtClean="0"/>
              <a:t> </a:t>
            </a:r>
            <a:r>
              <a:rPr lang="en-US" dirty="0" smtClean="0"/>
              <a:t>Yield” was only achieved 5 times, or once every 12 years on average.  Yet, most producers (and consultants) fertilize for Max Yield every year!</a:t>
            </a: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EA8AF9-CF99-4430-8FFD-A0BE4009A4A6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B696B-FA64-43DA-823E-3E6C25CEBBF2}" type="datetimeFigureOut">
              <a:rPr lang="en-US" smtClean="0"/>
              <a:pPr/>
              <a:t>2/12/2009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BB218-6DE0-4C6A-B1AB-4DD4BE8BAD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B696B-FA64-43DA-823E-3E6C25CEBBF2}" type="datetimeFigureOut">
              <a:rPr lang="en-US" smtClean="0"/>
              <a:pPr/>
              <a:t>2/12/2009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BB218-6DE0-4C6A-B1AB-4DD4BE8BAD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B696B-FA64-43DA-823E-3E6C25CEBBF2}" type="datetimeFigureOut">
              <a:rPr lang="en-US" smtClean="0"/>
              <a:pPr/>
              <a:t>2/12/2009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BB218-6DE0-4C6A-B1AB-4DD4BE8BAD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F3DFA8A-DCBE-4B9C-A492-B646B8F8DF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B696B-FA64-43DA-823E-3E6C25CEBBF2}" type="datetimeFigureOut">
              <a:rPr lang="en-US" smtClean="0"/>
              <a:pPr/>
              <a:t>2/12/2009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BB218-6DE0-4C6A-B1AB-4DD4BE8BAD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B696B-FA64-43DA-823E-3E6C25CEBBF2}" type="datetimeFigureOut">
              <a:rPr lang="en-US" smtClean="0"/>
              <a:pPr/>
              <a:t>2/12/2009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BB218-6DE0-4C6A-B1AB-4DD4BE8BAD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B696B-FA64-43DA-823E-3E6C25CEBBF2}" type="datetimeFigureOut">
              <a:rPr lang="en-US" smtClean="0"/>
              <a:pPr/>
              <a:t>2/12/2009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BB218-6DE0-4C6A-B1AB-4DD4BE8BAD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B696B-FA64-43DA-823E-3E6C25CEBBF2}" type="datetimeFigureOut">
              <a:rPr lang="en-US" smtClean="0"/>
              <a:pPr/>
              <a:t>2/12/2009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BB218-6DE0-4C6A-B1AB-4DD4BE8BAD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B696B-FA64-43DA-823E-3E6C25CEBBF2}" type="datetimeFigureOut">
              <a:rPr lang="en-US" smtClean="0"/>
              <a:pPr/>
              <a:t>2/12/2009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BB218-6DE0-4C6A-B1AB-4DD4BE8BAD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B696B-FA64-43DA-823E-3E6C25CEBBF2}" type="datetimeFigureOut">
              <a:rPr lang="en-US" smtClean="0"/>
              <a:pPr/>
              <a:t>2/12/2009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BB218-6DE0-4C6A-B1AB-4DD4BE8BAD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B696B-FA64-43DA-823E-3E6C25CEBBF2}" type="datetimeFigureOut">
              <a:rPr lang="en-US" smtClean="0"/>
              <a:pPr/>
              <a:t>2/12/2009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BB218-6DE0-4C6A-B1AB-4DD4BE8BAD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B696B-FA64-43DA-823E-3E6C25CEBBF2}" type="datetimeFigureOut">
              <a:rPr lang="en-US" smtClean="0"/>
              <a:pPr/>
              <a:t>2/12/2009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BB218-6DE0-4C6A-B1AB-4DD4BE8BAD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B696B-FA64-43DA-823E-3E6C25CEBBF2}" type="datetimeFigureOut">
              <a:rPr lang="en-US" smtClean="0"/>
              <a:pPr/>
              <a:t>2/12/2009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BB218-6DE0-4C6A-B1AB-4DD4BE8BAD8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jgerhardt@ntechindustries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Microsoft_Office_Excel_97-2003_Worksheet1.xls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5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60271" y="2819400"/>
            <a:ext cx="5483729" cy="403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04800"/>
            <a:ext cx="8305800" cy="3505200"/>
          </a:xfrm>
        </p:spPr>
        <p:txBody>
          <a:bodyPr>
            <a:normAutofit/>
          </a:bodyPr>
          <a:lstStyle/>
          <a:p>
            <a:r>
              <a:rPr lang="en-US" b="1" dirty="0" smtClean="0"/>
              <a:t>GreenSeeker Sensing Technology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New Tools for Your </a:t>
            </a:r>
            <a:br>
              <a:rPr lang="en-US" b="1" dirty="0" smtClean="0"/>
            </a:br>
            <a:r>
              <a:rPr lang="en-US" b="1" dirty="0" smtClean="0"/>
              <a:t>Consulting Toolbox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267200"/>
            <a:ext cx="8077200" cy="22098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Jack Gerhardt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GreenSeeker Product Manager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NDSU Advanced </a:t>
            </a:r>
            <a:r>
              <a:rPr lang="en-US" sz="2400" b="1" smtClean="0">
                <a:solidFill>
                  <a:schemeClr val="tx1"/>
                </a:solidFill>
              </a:rPr>
              <a:t>Crop Advisors </a:t>
            </a:r>
            <a:r>
              <a:rPr lang="en-US" sz="2400" b="1" dirty="0" smtClean="0">
                <a:solidFill>
                  <a:schemeClr val="tx1"/>
                </a:solidFill>
              </a:rPr>
              <a:t>Workshop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February 12, 2009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  <a:hlinkClick r:id="rId4"/>
              </a:rPr>
              <a:t>jgerhardt@ntechindustries.com</a:t>
            </a: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endParaRPr lang="en-US" sz="2400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371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Winter Wheat</a:t>
            </a:r>
            <a:b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Enid, OK 2005</a:t>
            </a:r>
            <a:endParaRPr lang="en-US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118787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304800" y="1524000"/>
          <a:ext cx="8382000" cy="5029200"/>
        </p:xfrm>
        <a:graphic>
          <a:graphicData uri="http://schemas.openxmlformats.org/presentationml/2006/ole">
            <p:oleObj spid="_x0000_s4098" name="Chart" r:id="rId4" imgW="10935000" imgH="5343840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87">
                                            <p:oleChartEl type="series" lvl="1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87">
                                            <p:oleChartEl type="series" lvl="2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18787" grpId="0" bld="series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n-US" b="1" dirty="0" smtClean="0"/>
              <a:t>Misconceptions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i="1" dirty="0" smtClean="0"/>
              <a:t>Fallacy:</a:t>
            </a:r>
            <a:r>
              <a:rPr lang="en-US" i="1" dirty="0" smtClean="0"/>
              <a:t> “I can see variability with my eyes—I don’t need a sensor”</a:t>
            </a:r>
          </a:p>
          <a:p>
            <a:endParaRPr lang="en-US" dirty="0" smtClean="0"/>
          </a:p>
          <a:p>
            <a:r>
              <a:rPr lang="en-US" b="1" dirty="0" smtClean="0"/>
              <a:t>Fact:</a:t>
            </a:r>
            <a:r>
              <a:rPr lang="en-US" dirty="0" smtClean="0"/>
              <a:t> We can see macro variation in a field, but not subtle changes.</a:t>
            </a:r>
          </a:p>
          <a:p>
            <a:r>
              <a:rPr lang="en-US" b="1" dirty="0" smtClean="0"/>
              <a:t>Fact:</a:t>
            </a:r>
            <a:r>
              <a:rPr lang="en-US" dirty="0" smtClean="0"/>
              <a:t> We cannot remember where the variations are and to what degree.</a:t>
            </a:r>
          </a:p>
          <a:p>
            <a:r>
              <a:rPr lang="en-US" b="1" dirty="0" smtClean="0"/>
              <a:t>Fact:</a:t>
            </a:r>
            <a:r>
              <a:rPr lang="en-US" dirty="0" smtClean="0"/>
              <a:t> A flat rate is typically not the optimal answer to variability.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10600" cy="1219200"/>
          </a:xfrm>
        </p:spPr>
        <p:txBody>
          <a:bodyPr>
            <a:normAutofit/>
          </a:bodyPr>
          <a:lstStyle/>
          <a:p>
            <a:r>
              <a:rPr lang="en-US" b="1" dirty="0" smtClean="0"/>
              <a:t>GreenSeeker vs. Subjective Scoring </a:t>
            </a:r>
            <a:endParaRPr lang="en-US" b="1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419600" y="1828800"/>
            <a:ext cx="4724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1752600"/>
            <a:ext cx="4648200" cy="464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572000" y="1752600"/>
            <a:ext cx="4419600" cy="457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6588" y="0"/>
            <a:ext cx="5299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Line 3"/>
          <p:cNvSpPr>
            <a:spLocks noChangeShapeType="1"/>
          </p:cNvSpPr>
          <p:nvPr/>
        </p:nvSpPr>
        <p:spPr bwMode="auto">
          <a:xfrm>
            <a:off x="3429000" y="2667000"/>
            <a:ext cx="2362200" cy="25908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2390775" y="3184525"/>
            <a:ext cx="8953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/>
              <a:t>Injected</a:t>
            </a:r>
          </a:p>
          <a:p>
            <a:pPr algn="ctr"/>
            <a:r>
              <a:rPr lang="en-US" sz="1600"/>
              <a:t>Manure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2870200" y="1447800"/>
            <a:ext cx="16049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FFFF00"/>
                </a:solidFill>
              </a:rPr>
              <a:t>Surface-applied</a:t>
            </a:r>
          </a:p>
          <a:p>
            <a:pPr algn="ctr"/>
            <a:r>
              <a:rPr lang="en-US" sz="1600">
                <a:solidFill>
                  <a:srgbClr val="FFFF00"/>
                </a:solidFill>
              </a:rPr>
              <a:t>Manure</a:t>
            </a:r>
          </a:p>
        </p:txBody>
      </p:sp>
      <p:sp>
        <p:nvSpPr>
          <p:cNvPr id="58374" name="AutoShape 6"/>
          <p:cNvSpPr>
            <a:spLocks/>
          </p:cNvSpPr>
          <p:nvPr/>
        </p:nvSpPr>
        <p:spPr bwMode="auto">
          <a:xfrm rot="-2417978">
            <a:off x="3124200" y="4343400"/>
            <a:ext cx="74613" cy="1828800"/>
          </a:xfrm>
          <a:prstGeom prst="leftBrace">
            <a:avLst>
              <a:gd name="adj1" fmla="val 20425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2733675" y="5275263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47</a:t>
            </a:r>
          </a:p>
        </p:txBody>
      </p:sp>
      <p:sp>
        <p:nvSpPr>
          <p:cNvPr id="58376" name="AutoShape 8"/>
          <p:cNvSpPr>
            <a:spLocks/>
          </p:cNvSpPr>
          <p:nvPr/>
        </p:nvSpPr>
        <p:spPr bwMode="auto">
          <a:xfrm rot="-2417978">
            <a:off x="3554413" y="3914775"/>
            <a:ext cx="74612" cy="1828800"/>
          </a:xfrm>
          <a:prstGeom prst="leftBrace">
            <a:avLst>
              <a:gd name="adj1" fmla="val 20425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3206750" y="478155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60</a:t>
            </a:r>
          </a:p>
        </p:txBody>
      </p:sp>
      <p:sp>
        <p:nvSpPr>
          <p:cNvPr id="58378" name="AutoShape 10"/>
          <p:cNvSpPr>
            <a:spLocks/>
          </p:cNvSpPr>
          <p:nvPr/>
        </p:nvSpPr>
        <p:spPr bwMode="auto">
          <a:xfrm rot="-2417978">
            <a:off x="3887788" y="3581400"/>
            <a:ext cx="74612" cy="1828800"/>
          </a:xfrm>
          <a:prstGeom prst="leftBrace">
            <a:avLst>
              <a:gd name="adj1" fmla="val 20425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79" name="Text Box 11"/>
          <p:cNvSpPr txBox="1">
            <a:spLocks noChangeArrowheads="1"/>
          </p:cNvSpPr>
          <p:nvPr/>
        </p:nvSpPr>
        <p:spPr bwMode="auto">
          <a:xfrm>
            <a:off x="3540125" y="4448175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63</a:t>
            </a:r>
          </a:p>
        </p:txBody>
      </p:sp>
      <p:sp>
        <p:nvSpPr>
          <p:cNvPr id="58380" name="AutoShape 12"/>
          <p:cNvSpPr>
            <a:spLocks/>
          </p:cNvSpPr>
          <p:nvPr/>
        </p:nvSpPr>
        <p:spPr bwMode="auto">
          <a:xfrm rot="-2417978">
            <a:off x="4268788" y="3276600"/>
            <a:ext cx="74612" cy="1828800"/>
          </a:xfrm>
          <a:prstGeom prst="leftBrace">
            <a:avLst>
              <a:gd name="adj1" fmla="val 20425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3921125" y="4143375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75</a:t>
            </a:r>
          </a:p>
        </p:txBody>
      </p:sp>
      <p:sp>
        <p:nvSpPr>
          <p:cNvPr id="58382" name="AutoShape 14"/>
          <p:cNvSpPr>
            <a:spLocks/>
          </p:cNvSpPr>
          <p:nvPr/>
        </p:nvSpPr>
        <p:spPr bwMode="auto">
          <a:xfrm rot="8245473">
            <a:off x="4800600" y="2819400"/>
            <a:ext cx="74613" cy="1828800"/>
          </a:xfrm>
          <a:prstGeom prst="leftBrace">
            <a:avLst>
              <a:gd name="adj1" fmla="val 204254"/>
              <a:gd name="adj2" fmla="val 50000"/>
            </a:avLst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83" name="Text Box 15"/>
          <p:cNvSpPr txBox="1">
            <a:spLocks noChangeArrowheads="1"/>
          </p:cNvSpPr>
          <p:nvPr/>
        </p:nvSpPr>
        <p:spPr bwMode="auto">
          <a:xfrm>
            <a:off x="4800600" y="35052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FFFF00"/>
                </a:solidFill>
              </a:rPr>
              <a:t>78</a:t>
            </a:r>
          </a:p>
        </p:txBody>
      </p:sp>
      <p:sp>
        <p:nvSpPr>
          <p:cNvPr id="58384" name="AutoShape 16"/>
          <p:cNvSpPr>
            <a:spLocks/>
          </p:cNvSpPr>
          <p:nvPr/>
        </p:nvSpPr>
        <p:spPr bwMode="auto">
          <a:xfrm rot="8245473">
            <a:off x="5181600" y="2362200"/>
            <a:ext cx="74613" cy="1828800"/>
          </a:xfrm>
          <a:prstGeom prst="leftBrace">
            <a:avLst>
              <a:gd name="adj1" fmla="val 204254"/>
              <a:gd name="adj2" fmla="val 50000"/>
            </a:avLst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85" name="Text Box 17"/>
          <p:cNvSpPr txBox="1">
            <a:spLocks noChangeArrowheads="1"/>
          </p:cNvSpPr>
          <p:nvPr/>
        </p:nvSpPr>
        <p:spPr bwMode="auto">
          <a:xfrm>
            <a:off x="5181600" y="3048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FFFF00"/>
                </a:solidFill>
              </a:rPr>
              <a:t>70</a:t>
            </a:r>
          </a:p>
        </p:txBody>
      </p:sp>
      <p:sp>
        <p:nvSpPr>
          <p:cNvPr id="58386" name="AutoShape 18"/>
          <p:cNvSpPr>
            <a:spLocks/>
          </p:cNvSpPr>
          <p:nvPr/>
        </p:nvSpPr>
        <p:spPr bwMode="auto">
          <a:xfrm rot="9260854">
            <a:off x="5654675" y="1905000"/>
            <a:ext cx="74613" cy="1828800"/>
          </a:xfrm>
          <a:prstGeom prst="leftBrace">
            <a:avLst>
              <a:gd name="adj1" fmla="val 204254"/>
              <a:gd name="adj2" fmla="val 50000"/>
            </a:avLst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87" name="Text Box 19"/>
          <p:cNvSpPr txBox="1">
            <a:spLocks noChangeArrowheads="1"/>
          </p:cNvSpPr>
          <p:nvPr/>
        </p:nvSpPr>
        <p:spPr bwMode="auto">
          <a:xfrm>
            <a:off x="5638800" y="2590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FFFF00"/>
                </a:solidFill>
              </a:rPr>
              <a:t>70</a:t>
            </a:r>
          </a:p>
        </p:txBody>
      </p:sp>
      <p:sp>
        <p:nvSpPr>
          <p:cNvPr id="58388" name="AutoShape 20"/>
          <p:cNvSpPr>
            <a:spLocks/>
          </p:cNvSpPr>
          <p:nvPr/>
        </p:nvSpPr>
        <p:spPr bwMode="auto">
          <a:xfrm rot="9260854">
            <a:off x="6035675" y="1295400"/>
            <a:ext cx="74613" cy="1828800"/>
          </a:xfrm>
          <a:prstGeom prst="leftBrace">
            <a:avLst>
              <a:gd name="adj1" fmla="val 204254"/>
              <a:gd name="adj2" fmla="val 50000"/>
            </a:avLst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89" name="Text Box 21"/>
          <p:cNvSpPr txBox="1">
            <a:spLocks noChangeArrowheads="1"/>
          </p:cNvSpPr>
          <p:nvPr/>
        </p:nvSpPr>
        <p:spPr bwMode="auto">
          <a:xfrm>
            <a:off x="6019800" y="19812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FFFF00"/>
                </a:solidFill>
              </a:rPr>
              <a:t>72</a:t>
            </a:r>
          </a:p>
        </p:txBody>
      </p:sp>
      <p:sp>
        <p:nvSpPr>
          <p:cNvPr id="58390" name="Text Box 22"/>
          <p:cNvSpPr txBox="1">
            <a:spLocks noChangeArrowheads="1"/>
          </p:cNvSpPr>
          <p:nvPr/>
        </p:nvSpPr>
        <p:spPr bwMode="auto">
          <a:xfrm>
            <a:off x="2216150" y="2779713"/>
            <a:ext cx="125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61 lb N/ac</a:t>
            </a:r>
          </a:p>
        </p:txBody>
      </p:sp>
      <p:sp>
        <p:nvSpPr>
          <p:cNvPr id="58391" name="Text Box 23"/>
          <p:cNvSpPr txBox="1">
            <a:spLocks noChangeArrowheads="1"/>
          </p:cNvSpPr>
          <p:nvPr/>
        </p:nvSpPr>
        <p:spPr bwMode="auto">
          <a:xfrm>
            <a:off x="3048000" y="1981200"/>
            <a:ext cx="1250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72 lb N/ac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4" grpId="0" animBg="1"/>
      <p:bldP spid="58375" grpId="0"/>
      <p:bldP spid="58376" grpId="0" animBg="1"/>
      <p:bldP spid="58377" grpId="0"/>
      <p:bldP spid="58378" grpId="0" animBg="1"/>
      <p:bldP spid="58379" grpId="0"/>
      <p:bldP spid="58380" grpId="0" animBg="1"/>
      <p:bldP spid="58381" grpId="0"/>
      <p:bldP spid="58382" grpId="0" animBg="1"/>
      <p:bldP spid="58383" grpId="0"/>
      <p:bldP spid="58384" grpId="0" animBg="1"/>
      <p:bldP spid="58385" grpId="0"/>
      <p:bldP spid="58386" grpId="0" animBg="1"/>
      <p:bldP spid="58387" grpId="0"/>
      <p:bldP spid="58388" grpId="0" animBg="1"/>
      <p:bldP spid="58389" grpId="0"/>
      <p:bldP spid="58390" grpId="0"/>
      <p:bldP spid="5839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/>
          <a:lstStyle/>
          <a:p>
            <a:r>
              <a:rPr lang="en-US" b="1" dirty="0" smtClean="0"/>
              <a:t>Misconceptions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92500" lnSpcReduction="20000"/>
          </a:bodyPr>
          <a:lstStyle/>
          <a:p>
            <a:r>
              <a:rPr lang="en-US" b="1" i="1" dirty="0" smtClean="0"/>
              <a:t>Fallacy:</a:t>
            </a:r>
            <a:r>
              <a:rPr lang="en-US" i="1" dirty="0" smtClean="0"/>
              <a:t> “I can do variable rate N with historic data—I don’t have the time nor the need for an in-season device.”</a:t>
            </a:r>
          </a:p>
          <a:p>
            <a:endParaRPr lang="en-US" i="1" dirty="0" smtClean="0"/>
          </a:p>
          <a:p>
            <a:r>
              <a:rPr lang="en-US" b="1" dirty="0" smtClean="0"/>
              <a:t>Fact:  </a:t>
            </a:r>
            <a:r>
              <a:rPr lang="en-US" dirty="0" smtClean="0"/>
              <a:t>In certain seasons, 1 year of quality in-season data can be more valuable than 10 years of historic data.</a:t>
            </a:r>
          </a:p>
          <a:p>
            <a:r>
              <a:rPr lang="en-US" b="1" dirty="0" smtClean="0"/>
              <a:t>Fact:</a:t>
            </a:r>
            <a:r>
              <a:rPr lang="en-US" dirty="0" smtClean="0"/>
              <a:t> Normalized information has bias that will limit the high end and over estimate the low end.</a:t>
            </a:r>
          </a:p>
          <a:p>
            <a:r>
              <a:rPr lang="en-US" b="1" dirty="0" smtClean="0"/>
              <a:t>Fact:</a:t>
            </a:r>
            <a:r>
              <a:rPr lang="en-US" dirty="0" smtClean="0"/>
              <a:t> In wet years hills do best, in dry years the bottoms do best.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10600" cy="5334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Current vs. Historic Data</a:t>
            </a: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2000" dirty="0" smtClean="0"/>
              <a:t>Kansas Corn 2008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517525" y="231775"/>
            <a:ext cx="80772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000" b="1" dirty="0">
                <a:latin typeface="Tahoma" pitchFamily="34" charset="0"/>
              </a:rPr>
              <a:t>TEMPORAL VARIABILITY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219200"/>
            <a:ext cx="7624384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b="1" dirty="0" smtClean="0"/>
              <a:t>Misconception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4582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b="1" i="1" dirty="0" smtClean="0"/>
              <a:t>Fallacy: </a:t>
            </a:r>
            <a:r>
              <a:rPr lang="en-US" i="1" dirty="0" smtClean="0"/>
              <a:t>“If you give me your yield goal, I’ll tell you how much nitrogen to apply”</a:t>
            </a:r>
          </a:p>
          <a:p>
            <a:endParaRPr lang="en-US" dirty="0"/>
          </a:p>
          <a:p>
            <a:r>
              <a:rPr lang="en-US" b="1" dirty="0" smtClean="0"/>
              <a:t>Fact:</a:t>
            </a:r>
            <a:r>
              <a:rPr lang="en-US" dirty="0" smtClean="0"/>
              <a:t> “Yield Goal” fertility is a </a:t>
            </a:r>
            <a:r>
              <a:rPr lang="en-US" dirty="0" err="1" smtClean="0"/>
              <a:t>dis</a:t>
            </a:r>
            <a:r>
              <a:rPr lang="en-US" dirty="0" smtClean="0"/>
              <a:t>-service to your clients and the environment.</a:t>
            </a:r>
          </a:p>
          <a:p>
            <a:r>
              <a:rPr lang="en-US" b="1" dirty="0" smtClean="0"/>
              <a:t>Fact:</a:t>
            </a:r>
            <a:r>
              <a:rPr lang="en-US" dirty="0" smtClean="0"/>
              <a:t> </a:t>
            </a:r>
            <a:r>
              <a:rPr lang="en-US" u="sng" dirty="0" smtClean="0"/>
              <a:t>Yield Potential </a:t>
            </a:r>
            <a:r>
              <a:rPr lang="en-US" dirty="0" smtClean="0"/>
              <a:t> or </a:t>
            </a:r>
            <a:r>
              <a:rPr lang="en-US" u="sng" dirty="0" smtClean="0"/>
              <a:t>Realistic Yield Expectation </a:t>
            </a:r>
            <a:r>
              <a:rPr lang="en-US" dirty="0" smtClean="0"/>
              <a:t>(RYE) derived from sensor information and GDD consistently improves Nitrogen Use Efficiency.</a:t>
            </a:r>
          </a:p>
          <a:p>
            <a:r>
              <a:rPr lang="en-US" b="1" dirty="0" smtClean="0"/>
              <a:t>Fact:</a:t>
            </a:r>
            <a:r>
              <a:rPr lang="en-US" dirty="0" smtClean="0"/>
              <a:t> You can’t estimate mineralization rates, residual N, or lost N without in season info.            </a:t>
            </a:r>
            <a:r>
              <a:rPr lang="en-US" sz="2600" i="1" dirty="0" smtClean="0"/>
              <a:t>(ex. Nitrogen Rich Strip vs. Farmer Practice or control area)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990600"/>
          </a:xfrm>
        </p:spPr>
        <p:txBody>
          <a:bodyPr/>
          <a:lstStyle/>
          <a:p>
            <a:r>
              <a:rPr lang="en-US" b="1" dirty="0" smtClean="0"/>
              <a:t>Yield Potential Varies by Year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81000" y="1600200"/>
          <a:ext cx="83820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316" name="TextBox 5"/>
          <p:cNvSpPr txBox="1">
            <a:spLocks noChangeArrowheads="1"/>
          </p:cNvSpPr>
          <p:nvPr/>
        </p:nvSpPr>
        <p:spPr bwMode="auto">
          <a:xfrm>
            <a:off x="838200" y="62484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Source: Elwyn Taylor Iowa State Meteorologist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52838" y="282101"/>
            <a:ext cx="8127691" cy="784700"/>
          </a:xfrm>
          <a:ln w="6350" cap="rnd"/>
        </p:spPr>
        <p:txBody>
          <a:bodyPr rtlCol="0" anchor="b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kern="1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alibri" pitchFamily="34" charset="0"/>
              </a:rPr>
              <a:t>Sensor Based Yield Potential (Feb) vs. Harvest Yield</a:t>
            </a:r>
            <a:endParaRPr lang="en-US" sz="3200" b="1" kern="12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Calibri" pitchFamily="34" charset="0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marL="273050" indent="-273050"/>
            <a:endParaRPr lang="en-US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marL="273050" indent="-273050"/>
            <a:endParaRPr lang="en-US" smtClean="0"/>
          </a:p>
        </p:txBody>
      </p:sp>
      <p:pic>
        <p:nvPicPr>
          <p:cNvPr id="2355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659" y="1524000"/>
            <a:ext cx="8724741" cy="518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5410200"/>
            <a:ext cx="2362200" cy="14477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Agenda</a:t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81200"/>
            <a:ext cx="8153400" cy="4495800"/>
          </a:xfrm>
        </p:spPr>
        <p:txBody>
          <a:bodyPr>
            <a:normAutofit/>
          </a:bodyPr>
          <a:lstStyle/>
          <a:p>
            <a:r>
              <a:rPr lang="en-US" dirty="0" smtClean="0"/>
              <a:t>GreenSeeker Adoption &amp; Current Technology</a:t>
            </a:r>
          </a:p>
          <a:p>
            <a:endParaRPr lang="en-US" dirty="0" smtClean="0"/>
          </a:p>
          <a:p>
            <a:r>
              <a:rPr lang="en-US" dirty="0" smtClean="0"/>
              <a:t>Common Misconceptions &amp; Objections</a:t>
            </a:r>
          </a:p>
          <a:p>
            <a:endParaRPr lang="en-US" dirty="0" smtClean="0"/>
          </a:p>
          <a:p>
            <a:r>
              <a:rPr lang="en-US" dirty="0" smtClean="0"/>
              <a:t>Why Add GreenSeeker to your Toolbox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066800"/>
          </a:xfrm>
        </p:spPr>
        <p:txBody>
          <a:bodyPr/>
          <a:lstStyle/>
          <a:p>
            <a:r>
              <a:rPr lang="en-US" b="1" dirty="0"/>
              <a:t>US Corn: NDVI vs. Yield</a:t>
            </a: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3">
            <a:lum contrast="6000"/>
          </a:blip>
          <a:srcRect/>
          <a:stretch>
            <a:fillRect/>
          </a:stretch>
        </p:blipFill>
        <p:spPr>
          <a:xfrm>
            <a:off x="304800" y="1371600"/>
            <a:ext cx="8458200" cy="5257800"/>
          </a:xfrm>
          <a:noFill/>
          <a:ln/>
        </p:spPr>
      </p:pic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6629400" y="44196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990600" y="4419600"/>
            <a:ext cx="563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 flipV="1">
            <a:off x="5791200" y="4876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 flipV="1">
            <a:off x="990600" y="4876800"/>
            <a:ext cx="480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2286000" y="4419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2362200" y="4419600"/>
            <a:ext cx="137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43.6 bu/ac</a:t>
            </a:r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 flipH="1">
            <a:off x="6629400" y="5334000"/>
            <a:ext cx="685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7239000" y="4953000"/>
            <a:ext cx="9144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/>
              <a:t>N Rich</a:t>
            </a:r>
          </a:p>
          <a:p>
            <a:pPr>
              <a:spcBef>
                <a:spcPct val="50000"/>
              </a:spcBef>
            </a:pPr>
            <a:r>
              <a:rPr lang="en-US" sz="1800" b="1"/>
              <a:t>Strip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2286000" y="3886200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Rx:16 gpa 28% UAN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  <p:bldP spid="4101" grpId="0" animBg="1"/>
      <p:bldP spid="4102" grpId="0" animBg="1"/>
      <p:bldP spid="4103" grpId="0" animBg="1"/>
      <p:bldP spid="4104" grpId="0" animBg="1"/>
      <p:bldP spid="4105" grpId="0" autoUpdateAnimBg="0"/>
      <p:bldP spid="4106" grpId="0" animBg="1"/>
      <p:bldP spid="4107" grpId="0" autoUpdateAnimBg="0"/>
      <p:bldP spid="4108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b="1" dirty="0" smtClean="0"/>
              <a:t>What are Growers Saying?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334000"/>
          </a:xfrm>
        </p:spPr>
        <p:txBody>
          <a:bodyPr>
            <a:normAutofit/>
          </a:bodyPr>
          <a:lstStyle/>
          <a:p>
            <a:r>
              <a:rPr lang="en-US" b="1" dirty="0" smtClean="0"/>
              <a:t>2008 North Dakota Farmer comments:</a:t>
            </a:r>
          </a:p>
          <a:p>
            <a:pPr lvl="1"/>
            <a:r>
              <a:rPr lang="en-US" dirty="0" smtClean="0"/>
              <a:t>“In the past, I had protein all over the board. Sometimes 10.5%, often in the 11% range.”</a:t>
            </a:r>
          </a:p>
          <a:p>
            <a:pPr lvl="1"/>
            <a:r>
              <a:rPr lang="en-US" dirty="0" smtClean="0"/>
              <a:t>“This year what was encouraging to me was the variable rate application with GS gave me a consistent 12.25 to 12 ¾.” </a:t>
            </a:r>
          </a:p>
          <a:p>
            <a:pPr lvl="1"/>
            <a:r>
              <a:rPr lang="en-US" dirty="0" smtClean="0"/>
              <a:t>“I figured I got an extra $10/a on protein. Just on the protein side alone, I got a 3:1 return on the extra investment in fertilizer.”</a:t>
            </a:r>
          </a:p>
          <a:p>
            <a:pPr lvl="1"/>
            <a:r>
              <a:rPr lang="en-US" dirty="0" smtClean="0"/>
              <a:t>“I am pleased with the GS. What I saw on winter wheat convinces me that it is an excellent tool.”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>
            <a:normAutofit/>
          </a:bodyPr>
          <a:lstStyle/>
          <a:p>
            <a:r>
              <a:rPr lang="en-US" b="1" dirty="0" smtClean="0"/>
              <a:t>What are Consultants Saying?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5257800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2008 Missouri Crop Consultant comments:</a:t>
            </a:r>
          </a:p>
          <a:p>
            <a:pPr lvl="1"/>
            <a:r>
              <a:rPr lang="en-US" dirty="0" smtClean="0"/>
              <a:t>"GS helps me in my work. It reduces my headaches in prescribing inputs. It puts it on just like I want it. It takes a load off me.“</a:t>
            </a:r>
          </a:p>
          <a:p>
            <a:pPr lvl="1"/>
            <a:r>
              <a:rPr lang="en-US" dirty="0" smtClean="0"/>
              <a:t>"I loved it. It is so far ahead of </a:t>
            </a:r>
            <a:r>
              <a:rPr lang="en-US" dirty="0" err="1" smtClean="0"/>
              <a:t>InTime</a:t>
            </a:r>
            <a:r>
              <a:rPr lang="en-US" dirty="0" smtClean="0"/>
              <a:t> [aerial imagery] you don’t want to use those two in the same sentence.“</a:t>
            </a:r>
          </a:p>
          <a:p>
            <a:pPr lvl="1"/>
            <a:r>
              <a:rPr lang="en-US" dirty="0" smtClean="0"/>
              <a:t>"It is untouched compared to other technologies. We had fields that looked like a tabletop when we got through with them.”</a:t>
            </a:r>
          </a:p>
          <a:p>
            <a:pPr lvl="1"/>
            <a:r>
              <a:rPr lang="en-US" dirty="0" smtClean="0"/>
              <a:t>“Eager to use GS more extensively with N on corn in 09.”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114800" y="457200"/>
            <a:ext cx="43434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0"/>
          <a:ext cx="3470196" cy="4495800"/>
        </p:xfrm>
        <a:graphic>
          <a:graphicData uri="http://schemas.openxmlformats.org/presentationml/2006/ole">
            <p:oleObj spid="_x0000_s2050" name="Acrobat Document" r:id="rId3" imgW="5828995" imgH="7543800" progId="AcroExch.Document.7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114800" y="381000"/>
            <a:ext cx="441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North Dakota Spring Wheat</a:t>
            </a:r>
          </a:p>
          <a:p>
            <a:r>
              <a:rPr lang="en-US" b="1" dirty="0" smtClean="0"/>
              <a:t>2008 GreenSeeker Variable Rate Side Dress</a:t>
            </a:r>
          </a:p>
          <a:p>
            <a:r>
              <a:rPr lang="en-US" b="1" dirty="0" smtClean="0"/>
              <a:t>3-20 GPA  </a:t>
            </a:r>
            <a:endParaRPr lang="en-US" b="1" dirty="0"/>
          </a:p>
        </p:txBody>
      </p:sp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3003550" y="1397000"/>
          <a:ext cx="3136900" cy="4064000"/>
        </p:xfrm>
        <a:graphic>
          <a:graphicData uri="http://schemas.openxmlformats.org/presentationml/2006/ole">
            <p:oleObj spid="_x0000_s2053" name="Acrobat Document" r:id="rId4" imgW="5828995" imgH="7543800" progId="AcroExch.Document.7">
              <p:embed/>
            </p:oleObj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5715000" y="2415571"/>
          <a:ext cx="3429000" cy="4442429"/>
        </p:xfrm>
        <a:graphic>
          <a:graphicData uri="http://schemas.openxmlformats.org/presentationml/2006/ole">
            <p:oleObj spid="_x0000_s2052" name="Acrobat Document" r:id="rId5" imgW="5828995" imgH="754380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114800" y="304800"/>
            <a:ext cx="44196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3581400" cy="5029200"/>
        </p:xfrm>
        <a:graphic>
          <a:graphicData uri="http://schemas.openxmlformats.org/presentationml/2006/ole">
            <p:oleObj spid="_x0000_s3074" name="Acrobat Document" r:id="rId3" imgW="5828995" imgH="7543800" progId="AcroExch.Document.7">
              <p:embed/>
            </p:oleObj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3124200" y="1219200"/>
          <a:ext cx="3352800" cy="4064000"/>
        </p:xfrm>
        <a:graphic>
          <a:graphicData uri="http://schemas.openxmlformats.org/presentationml/2006/ole">
            <p:oleObj spid="_x0000_s3075" name="Acrobat Document" r:id="rId4" imgW="5828995" imgH="7543800" progId="AcroExch.Document.7">
              <p:embed/>
            </p:oleObj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5867400" y="2794000"/>
          <a:ext cx="3352800" cy="4064000"/>
        </p:xfrm>
        <a:graphic>
          <a:graphicData uri="http://schemas.openxmlformats.org/presentationml/2006/ole">
            <p:oleObj spid="_x0000_s3076" name="Acrobat Document" r:id="rId5" imgW="5828995" imgH="7543800" progId="AcroExch.Document.7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267200" y="304800"/>
            <a:ext cx="434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North Dakota Spring Wheat</a:t>
            </a:r>
          </a:p>
          <a:p>
            <a:r>
              <a:rPr lang="en-US" b="1" dirty="0" smtClean="0"/>
              <a:t>2008 GreenSeeker Variable Rate Top Dress</a:t>
            </a:r>
          </a:p>
          <a:p>
            <a:r>
              <a:rPr lang="en-US" b="1" dirty="0" smtClean="0"/>
              <a:t>9-23 GPA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Adding GreenSeeker to Your Toolbox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305800" cy="4953000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Considerations for mapping services:</a:t>
            </a:r>
          </a:p>
          <a:p>
            <a:pPr lvl="1"/>
            <a:r>
              <a:rPr lang="en-US" dirty="0" smtClean="0"/>
              <a:t>Give clients a “</a:t>
            </a:r>
            <a:r>
              <a:rPr lang="en-US" i="1" dirty="0" smtClean="0"/>
              <a:t>visual”</a:t>
            </a:r>
            <a:r>
              <a:rPr lang="en-US" dirty="0" smtClean="0"/>
              <a:t> to add value to your services.</a:t>
            </a:r>
          </a:p>
          <a:p>
            <a:pPr lvl="1"/>
            <a:r>
              <a:rPr lang="en-US" dirty="0" smtClean="0"/>
              <a:t>Increase profit margins on custom application through map generation on standard field passes.</a:t>
            </a:r>
          </a:p>
          <a:p>
            <a:pPr lvl="1"/>
            <a:r>
              <a:rPr lang="en-US" dirty="0" smtClean="0"/>
              <a:t>Streamline scouting &amp; sampling efforts by recognizing &amp; getting to “opportunity spots” quickly.</a:t>
            </a:r>
          </a:p>
          <a:p>
            <a:pPr lvl="1"/>
            <a:r>
              <a:rPr lang="en-US" dirty="0" smtClean="0"/>
              <a:t>Utilize in-season sensor information to fine tune recommendations.</a:t>
            </a:r>
          </a:p>
          <a:p>
            <a:pPr lvl="1"/>
            <a:r>
              <a:rPr lang="en-US" dirty="0" smtClean="0"/>
              <a:t>Grow clients by differentiating your offering.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Adding GreenSeeker to Your Toolbox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458200" cy="5029200"/>
          </a:xfrm>
        </p:spPr>
        <p:txBody>
          <a:bodyPr>
            <a:normAutofit/>
          </a:bodyPr>
          <a:lstStyle/>
          <a:p>
            <a:r>
              <a:rPr lang="en-US" b="1" dirty="0" smtClean="0"/>
              <a:t>Considerations for Real Time Variable Rate</a:t>
            </a:r>
          </a:p>
          <a:p>
            <a:pPr lvl="1"/>
            <a:r>
              <a:rPr lang="en-US" dirty="0" smtClean="0"/>
              <a:t>Reduce hours of tedious, undervalued work in Rx generation.</a:t>
            </a:r>
          </a:p>
          <a:p>
            <a:pPr lvl="1"/>
            <a:r>
              <a:rPr lang="en-US" dirty="0" smtClean="0"/>
              <a:t>Spend more time in the field where you can create value.</a:t>
            </a:r>
          </a:p>
          <a:p>
            <a:pPr lvl="1"/>
            <a:r>
              <a:rPr lang="en-US" dirty="0" smtClean="0"/>
              <a:t>Customize GreenSeeker Rx to meet your objectives.</a:t>
            </a:r>
          </a:p>
          <a:p>
            <a:pPr lvl="1"/>
            <a:r>
              <a:rPr lang="en-US" dirty="0" smtClean="0"/>
              <a:t>Add high margin custom application acres to your equipment. </a:t>
            </a:r>
            <a:r>
              <a:rPr lang="en-US" sz="2000" dirty="0" smtClean="0"/>
              <a:t>(MN Coop </a:t>
            </a:r>
            <a:r>
              <a:rPr lang="en-US" sz="2000" smtClean="0"/>
              <a:t>added </a:t>
            </a:r>
            <a:r>
              <a:rPr lang="en-US" sz="2000" smtClean="0"/>
              <a:t>5000 </a:t>
            </a:r>
            <a:r>
              <a:rPr lang="en-US" sz="2000" dirty="0" smtClean="0"/>
              <a:t>new acres for 2009)</a:t>
            </a:r>
            <a:endParaRPr lang="en-US" sz="2460" dirty="0" smtClean="0"/>
          </a:p>
          <a:p>
            <a:pPr lvl="1"/>
            <a:r>
              <a:rPr lang="en-US" dirty="0" smtClean="0"/>
              <a:t>Become a GreenSeeker Dealer </a:t>
            </a:r>
          </a:p>
          <a:p>
            <a:pPr lvl="2"/>
            <a:r>
              <a:rPr lang="en-US" sz="2000" dirty="0" smtClean="0"/>
              <a:t>(KS </a:t>
            </a:r>
            <a:r>
              <a:rPr lang="en-US" sz="2000" dirty="0" smtClean="0"/>
              <a:t>consultant sold $</a:t>
            </a:r>
            <a:r>
              <a:rPr lang="en-US" sz="2000" dirty="0" smtClean="0"/>
              <a:t>250,000+ </a:t>
            </a:r>
            <a:r>
              <a:rPr lang="en-US" sz="2000" dirty="0" smtClean="0"/>
              <a:t>of GS in &lt;2 yrs)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Documents and Settings\Jack\My Documents\My Pictures\SD Wheat 6.07\South Dakota Wheat6.07 003.jpg"/>
          <p:cNvPicPr>
            <a:picLocks noChangeAspect="1" noChangeArrowheads="1"/>
          </p:cNvPicPr>
          <p:nvPr/>
        </p:nvPicPr>
        <p:blipFill>
          <a:blip r:embed="rId2" cstate="print">
            <a:lum bright="12000" contrast="-15000"/>
          </a:blip>
          <a:srcRect/>
          <a:stretch>
            <a:fillRect/>
          </a:stretch>
        </p:blipFill>
        <p:spPr bwMode="auto">
          <a:xfrm>
            <a:off x="0" y="354365"/>
            <a:ext cx="9144000" cy="650363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4478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Conclusion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447800"/>
            <a:ext cx="8382000" cy="51816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GreenSeeker Technology is being adopted worldwide.</a:t>
            </a:r>
          </a:p>
          <a:p>
            <a:r>
              <a:rPr lang="en-US" sz="2800" b="1" dirty="0" smtClean="0"/>
              <a:t>Farmer experiences has been overwhelmingly positive.</a:t>
            </a:r>
          </a:p>
          <a:p>
            <a:r>
              <a:rPr lang="en-US" sz="2800" b="1" dirty="0" smtClean="0"/>
              <a:t>It is not a silver bullet, but it is a tool that can overcome many of the common nitrogen misconceptions.</a:t>
            </a:r>
          </a:p>
          <a:p>
            <a:r>
              <a:rPr lang="en-US" sz="2800" b="1" dirty="0" smtClean="0"/>
              <a:t>Hand held sensing and/or basic mapping is good place to start.</a:t>
            </a:r>
          </a:p>
          <a:p>
            <a:r>
              <a:rPr lang="en-US" sz="2800" b="1" dirty="0" smtClean="0"/>
              <a:t>Question: Will your business lead or follow?</a:t>
            </a:r>
            <a:endParaRPr lang="en-US" b="1" dirty="0" smtClean="0"/>
          </a:p>
          <a:p>
            <a:endParaRPr lang="en-US" sz="2800" b="1" dirty="0"/>
          </a:p>
          <a:p>
            <a:endParaRPr lang="en-US" sz="2800" b="1" dirty="0"/>
          </a:p>
          <a:p>
            <a:endParaRPr lang="en-US" sz="2800" dirty="0"/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003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3048000"/>
            <a:ext cx="50292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nitrogen sensors, nitrogen use efficiency, nitrogen manageme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9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037" descr="100_1599"/>
          <p:cNvPicPr>
            <a:picLocks noChangeAspect="1" noChangeArrowheads="1"/>
          </p:cNvPicPr>
          <p:nvPr/>
        </p:nvPicPr>
        <p:blipFill>
          <a:blip r:embed="rId4">
            <a:lum contrast="32000"/>
          </a:blip>
          <a:srcRect/>
          <a:stretch>
            <a:fillRect/>
          </a:stretch>
        </p:blipFill>
        <p:spPr>
          <a:xfrm>
            <a:off x="4495800" y="0"/>
            <a:ext cx="4648200" cy="3136774"/>
          </a:xfrm>
          <a:prstGeom prst="rect">
            <a:avLst/>
          </a:prstGeom>
          <a:noFill/>
          <a:ln/>
        </p:spPr>
      </p:pic>
      <p:sp>
        <p:nvSpPr>
          <p:cNvPr id="5" name="TextBox 4"/>
          <p:cNvSpPr txBox="1"/>
          <p:nvPr/>
        </p:nvSpPr>
        <p:spPr>
          <a:xfrm>
            <a:off x="3276600" y="2438400"/>
            <a:ext cx="457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</a:rPr>
              <a:t>Thank You</a:t>
            </a:r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19600" y="5715000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Jack Gerhardt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NTech Industries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507.236.1144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Jack\My Documents\My Pictures\Various GS Installs\Apache\AndyHartMN_0153 (closeup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b="1" dirty="0" smtClean="0"/>
              <a:t>State of Sensing Technology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114800" y="4191000"/>
            <a:ext cx="5029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28 US States, Canada, Mexico , Europe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250,000 + Domestic Real-Time VR Acres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Applicators: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	70% Drops/Steamers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	</a:t>
            </a:r>
            <a:r>
              <a:rPr lang="en-US" sz="2000" b="1" dirty="0" smtClean="0">
                <a:solidFill>
                  <a:schemeClr val="bg1"/>
                </a:solidFill>
              </a:rPr>
              <a:t>20% Liquid/AA Nitrogen Bars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	</a:t>
            </a:r>
            <a:r>
              <a:rPr lang="en-US" sz="2000" b="1" dirty="0" smtClean="0">
                <a:solidFill>
                  <a:schemeClr val="bg1"/>
                </a:solidFill>
              </a:rPr>
              <a:t>10% Dry Spinners 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100’s of Single Sensor &amp; Mapping Systems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ack\My Documents\My Pictures\Various GS Installs\Apache\AndyHartMN_0153 (closeup).jpg"/>
          <p:cNvPicPr>
            <a:picLocks noChangeAspect="1" noChangeArrowheads="1"/>
          </p:cNvPicPr>
          <p:nvPr/>
        </p:nvPicPr>
        <p:blipFill>
          <a:blip r:embed="rId2" cstate="print">
            <a:lum bright="40000" contrast="-6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b="1" dirty="0" smtClean="0"/>
              <a:t>State of GreenSeeker Technology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610600" cy="5410200"/>
          </a:xfrm>
        </p:spPr>
        <p:txBody>
          <a:bodyPr>
            <a:normAutofit lnSpcReduction="10000"/>
          </a:bodyPr>
          <a:lstStyle/>
          <a:p>
            <a:r>
              <a:rPr lang="en-US" sz="2800" b="1" dirty="0" smtClean="0"/>
              <a:t>Commercial Adoption—Real-Time Variable Rate:</a:t>
            </a:r>
          </a:p>
          <a:p>
            <a:pPr lvl="1"/>
            <a:r>
              <a:rPr lang="en-US" dirty="0" smtClean="0"/>
              <a:t>Plant Growth Regulators </a:t>
            </a:r>
          </a:p>
          <a:p>
            <a:pPr lvl="1"/>
            <a:r>
              <a:rPr lang="en-US" dirty="0" smtClean="0"/>
              <a:t>Desiccants</a:t>
            </a:r>
          </a:p>
          <a:p>
            <a:pPr lvl="1"/>
            <a:r>
              <a:rPr lang="en-US" dirty="0" smtClean="0"/>
              <a:t>Fungicides</a:t>
            </a:r>
          </a:p>
          <a:p>
            <a:r>
              <a:rPr lang="en-US" sz="2800" b="1" dirty="0" smtClean="0"/>
              <a:t>Commercial Adoption—Real-Time VR Nitrogen Mgt: </a:t>
            </a:r>
          </a:p>
          <a:p>
            <a:pPr lvl="1"/>
            <a:r>
              <a:rPr lang="en-US" dirty="0" smtClean="0"/>
              <a:t>Corn</a:t>
            </a:r>
          </a:p>
          <a:p>
            <a:pPr lvl="1"/>
            <a:r>
              <a:rPr lang="en-US" dirty="0" smtClean="0"/>
              <a:t>Winter Wheat</a:t>
            </a:r>
          </a:p>
          <a:p>
            <a:pPr lvl="1"/>
            <a:r>
              <a:rPr lang="en-US" dirty="0" smtClean="0"/>
              <a:t>Sorghum</a:t>
            </a:r>
          </a:p>
          <a:p>
            <a:r>
              <a:rPr lang="en-US" sz="2800" b="1" dirty="0" smtClean="0"/>
              <a:t>Commercial Adoption—In Season Vigor Mapping</a:t>
            </a:r>
            <a:endParaRPr lang="en-US" sz="2800" b="1" dirty="0"/>
          </a:p>
          <a:p>
            <a:pPr lvl="1"/>
            <a:r>
              <a:rPr lang="en-US" dirty="0" smtClean="0"/>
              <a:t>All crops and turf grasses</a:t>
            </a:r>
          </a:p>
          <a:p>
            <a:pPr lvl="1"/>
            <a:r>
              <a:rPr lang="en-US" dirty="0" smtClean="0"/>
              <a:t>Multi Sensor or Single Sensor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ack\My Documents\My Pictures\Various GS Installs\Apache\AndyHartMN_0153 (closeup).jpg"/>
          <p:cNvPicPr>
            <a:picLocks noChangeAspect="1" noChangeArrowheads="1"/>
          </p:cNvPicPr>
          <p:nvPr/>
        </p:nvPicPr>
        <p:blipFill>
          <a:blip r:embed="rId2" cstate="print">
            <a:lum bright="40000" contrast="-6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b="1" dirty="0" smtClean="0"/>
              <a:t>State of GreenSeeker Technology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86800" cy="5715000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/>
              <a:t>Rapid Adoption of Sensor Technology Seed &amp; Chemical Cos.</a:t>
            </a:r>
          </a:p>
          <a:p>
            <a:pPr lvl="1"/>
            <a:r>
              <a:rPr lang="en-US" dirty="0" smtClean="0"/>
              <a:t>Stand Counts</a:t>
            </a:r>
          </a:p>
          <a:p>
            <a:pPr lvl="1"/>
            <a:r>
              <a:rPr lang="en-US" dirty="0" smtClean="0"/>
              <a:t>Early Season Vigor</a:t>
            </a:r>
          </a:p>
          <a:p>
            <a:pPr lvl="1"/>
            <a:r>
              <a:rPr lang="en-US" dirty="0" smtClean="0"/>
              <a:t>Growth Rates</a:t>
            </a:r>
          </a:p>
          <a:p>
            <a:pPr lvl="1"/>
            <a:r>
              <a:rPr lang="en-US" dirty="0" smtClean="0"/>
              <a:t>Stress Resistance</a:t>
            </a:r>
          </a:p>
          <a:p>
            <a:pPr lvl="1"/>
            <a:r>
              <a:rPr lang="en-US" dirty="0" smtClean="0"/>
              <a:t>Herbicide Tolerance</a:t>
            </a:r>
            <a:endParaRPr lang="en-US" dirty="0"/>
          </a:p>
          <a:p>
            <a:r>
              <a:rPr lang="en-US" b="1" dirty="0" smtClean="0"/>
              <a:t>Early Adoption for Real-Time VR Nitrogen Management:</a:t>
            </a:r>
          </a:p>
          <a:p>
            <a:pPr lvl="1"/>
            <a:r>
              <a:rPr lang="en-US" dirty="0" smtClean="0"/>
              <a:t>Canola</a:t>
            </a:r>
          </a:p>
          <a:p>
            <a:pPr lvl="1"/>
            <a:r>
              <a:rPr lang="en-US" dirty="0" smtClean="0"/>
              <a:t>Malting Barley</a:t>
            </a:r>
          </a:p>
          <a:p>
            <a:pPr lvl="1"/>
            <a:r>
              <a:rPr lang="en-US" dirty="0" smtClean="0"/>
              <a:t>Durum Wheat</a:t>
            </a:r>
          </a:p>
          <a:p>
            <a:pPr lvl="1"/>
            <a:r>
              <a:rPr lang="en-US" dirty="0" smtClean="0"/>
              <a:t>Hard Red Spring Wheat</a:t>
            </a:r>
          </a:p>
          <a:p>
            <a:pPr lvl="1"/>
            <a:r>
              <a:rPr lang="en-US" dirty="0" smtClean="0"/>
              <a:t>Oats</a:t>
            </a:r>
          </a:p>
          <a:p>
            <a:r>
              <a:rPr lang="en-US" b="1" dirty="0" smtClean="0"/>
              <a:t>Late Stage Testing:</a:t>
            </a:r>
          </a:p>
          <a:p>
            <a:pPr lvl="1"/>
            <a:r>
              <a:rPr lang="en-US" dirty="0" smtClean="0"/>
              <a:t>Early season Corn Nitrogen-(v4--0 rate strip)</a:t>
            </a:r>
          </a:p>
          <a:p>
            <a:pPr lvl="1"/>
            <a:r>
              <a:rPr lang="en-US" dirty="0" smtClean="0"/>
              <a:t>Cotton Nitrogen</a:t>
            </a:r>
          </a:p>
          <a:p>
            <a:pPr lvl="1"/>
            <a:r>
              <a:rPr lang="en-US" dirty="0" smtClean="0"/>
              <a:t>Numerous other niche crops (Agave)</a:t>
            </a:r>
          </a:p>
          <a:p>
            <a:r>
              <a:rPr lang="en-US" b="1" dirty="0" smtClean="0"/>
              <a:t>Positive Adoption Curve similar to Strip Till or No Till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0"/>
            <a:ext cx="9144000" cy="67056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6172200"/>
            <a:ext cx="9144000" cy="762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17412" name="Picture 4" descr="NTech logo on bl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6188075"/>
            <a:ext cx="14478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09600" y="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ago Book" pitchFamily="34" charset="0"/>
              </a:rPr>
              <a:t>GreenSeeker</a:t>
            </a:r>
            <a:r>
              <a:rPr lang="en-US" sz="3200" b="1" baseline="52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ago Book" pitchFamily="34" charset="0"/>
                <a:cs typeface="Arial" charset="0"/>
              </a:rPr>
              <a:t>®</a:t>
            </a:r>
            <a:r>
              <a:rPr lang="en-US" sz="3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ago Book" pitchFamily="34" charset="0"/>
              </a:rPr>
              <a:t> RT200 with RTC Pro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1895475" y="4254500"/>
            <a:ext cx="5781675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000" b="0" kern="0" dirty="0">
                <a:solidFill>
                  <a:srgbClr val="66FF99"/>
                </a:solidFill>
                <a:latin typeface="Impact" pitchFamily="34" charset="0"/>
                <a:ea typeface="+mj-ea"/>
                <a:cs typeface="+mj-cs"/>
              </a:rPr>
              <a:t/>
            </a:r>
            <a:br>
              <a:rPr lang="en-US" sz="2000" b="0" kern="0" dirty="0">
                <a:solidFill>
                  <a:srgbClr val="66FF99"/>
                </a:solidFill>
                <a:latin typeface="Impact" pitchFamily="34" charset="0"/>
                <a:ea typeface="+mj-ea"/>
                <a:cs typeface="+mj-cs"/>
              </a:rPr>
            </a:br>
            <a:r>
              <a:rPr lang="en-US" sz="2000" b="0" kern="0" dirty="0">
                <a:solidFill>
                  <a:srgbClr val="66FF99"/>
                </a:solidFill>
                <a:latin typeface="Impact" pitchFamily="34" charset="0"/>
                <a:ea typeface="+mj-ea"/>
                <a:cs typeface="+mj-cs"/>
              </a:rPr>
              <a:t>                  Introducing RT Commander Pro</a:t>
            </a:r>
          </a:p>
          <a:p>
            <a:pPr>
              <a:defRPr/>
            </a:pPr>
            <a:endParaRPr lang="en-US" sz="2000" b="0" kern="0" dirty="0">
              <a:solidFill>
                <a:srgbClr val="66FF99"/>
              </a:solidFill>
              <a:latin typeface="Impact" pitchFamily="34" charset="0"/>
              <a:ea typeface="+mj-ea"/>
              <a:cs typeface="+mj-cs"/>
            </a:endParaRPr>
          </a:p>
          <a:p>
            <a:pPr algn="just">
              <a:defRPr/>
            </a:pPr>
            <a:r>
              <a:rPr lang="en-US" sz="2000" b="0" kern="0" dirty="0">
                <a:solidFill>
                  <a:schemeClr val="bg1"/>
                </a:solidFill>
                <a:latin typeface="Impact" pitchFamily="34" charset="0"/>
                <a:ea typeface="+mj-ea"/>
                <a:cs typeface="+mj-cs"/>
              </a:rPr>
              <a:t>Featuring Variable Rate Technology driven by both:</a:t>
            </a:r>
          </a:p>
          <a:p>
            <a:pPr algn="just">
              <a:defRPr/>
            </a:pPr>
            <a:r>
              <a:rPr lang="en-US" sz="2000" b="0" kern="0" dirty="0">
                <a:solidFill>
                  <a:schemeClr val="bg1"/>
                </a:solidFill>
                <a:latin typeface="Impact" pitchFamily="34" charset="0"/>
                <a:ea typeface="+mj-ea"/>
                <a:cs typeface="+mj-cs"/>
              </a:rPr>
              <a:t> 	    -Historic Field Data</a:t>
            </a:r>
          </a:p>
          <a:p>
            <a:pPr algn="just">
              <a:defRPr/>
            </a:pPr>
            <a:r>
              <a:rPr lang="en-US" sz="2000" b="0" kern="0" dirty="0">
                <a:solidFill>
                  <a:schemeClr val="bg1"/>
                </a:solidFill>
                <a:latin typeface="Impact" pitchFamily="34" charset="0"/>
                <a:ea typeface="+mj-ea"/>
                <a:cs typeface="+mj-cs"/>
              </a:rPr>
              <a:t>	    - Real Time field data</a:t>
            </a:r>
            <a:endParaRPr lang="en-US" sz="2000" b="0" kern="0" dirty="0">
              <a:solidFill>
                <a:srgbClr val="66FF99"/>
              </a:solidFill>
              <a:latin typeface="Impact" pitchFamily="34" charset="0"/>
              <a:ea typeface="+mj-ea"/>
              <a:cs typeface="Times New Roman" pitchFamily="18" charset="0"/>
            </a:endParaRPr>
          </a:p>
        </p:txBody>
      </p:sp>
      <p:pic>
        <p:nvPicPr>
          <p:cNvPr id="17416" name="Picture 14" descr="sshot009.bmp"/>
          <p:cNvPicPr>
            <a:picLocks noChangeAspect="1"/>
          </p:cNvPicPr>
          <p:nvPr/>
        </p:nvPicPr>
        <p:blipFill>
          <a:blip r:embed="rId4">
            <a:lum bright="2000" contrast="10000"/>
          </a:blip>
          <a:srcRect/>
          <a:stretch>
            <a:fillRect/>
          </a:stretch>
        </p:blipFill>
        <p:spPr bwMode="auto">
          <a:xfrm>
            <a:off x="3267075" y="1209675"/>
            <a:ext cx="229552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2257425"/>
            <a:ext cx="2295525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 bwMode="auto">
          <a:xfrm>
            <a:off x="3276600" y="3448050"/>
            <a:ext cx="2271713" cy="3714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7419" name="TextBox 16"/>
          <p:cNvSpPr txBox="1">
            <a:spLocks noChangeArrowheads="1"/>
          </p:cNvSpPr>
          <p:nvPr/>
        </p:nvSpPr>
        <p:spPr bwMode="auto">
          <a:xfrm>
            <a:off x="4010025" y="3476625"/>
            <a:ext cx="7810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0">
                <a:latin typeface="Franklin Gothic Heavy" pitchFamily="34" charset="0"/>
              </a:rPr>
              <a:t>v 1.3.8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0"/>
            <a:ext cx="9144000" cy="67056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6172200"/>
            <a:ext cx="9144000" cy="762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18436" name="Picture 4" descr="NTech logo on bl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6188075"/>
            <a:ext cx="14478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09600" y="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ago Book" pitchFamily="34" charset="0"/>
              </a:rPr>
              <a:t>GreenSeeker</a:t>
            </a:r>
            <a:r>
              <a:rPr lang="en-US" sz="3200" b="1" baseline="5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ago Book" pitchFamily="34" charset="0"/>
                <a:cs typeface="Arial" charset="0"/>
              </a:rPr>
              <a:t>®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ago Book" pitchFamily="34" charset="0"/>
              </a:rPr>
              <a:t> Background Map</a:t>
            </a:r>
          </a:p>
        </p:txBody>
      </p:sp>
      <p:pic>
        <p:nvPicPr>
          <p:cNvPr id="18439" name="Picture 6" descr="sshot001.bmp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6925" y="1165225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7" descr="sshot002.bmp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3738" y="1163638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723900" y="4254500"/>
            <a:ext cx="30607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000" b="0" kern="0" dirty="0">
                <a:solidFill>
                  <a:srgbClr val="66FF99"/>
                </a:solidFill>
                <a:latin typeface="Impact" pitchFamily="34" charset="0"/>
                <a:ea typeface="+mj-ea"/>
                <a:cs typeface="+mj-cs"/>
              </a:rPr>
              <a:t>When setting up a job, </a:t>
            </a:r>
            <a:br>
              <a:rPr lang="en-US" sz="2000" b="0" kern="0" dirty="0">
                <a:solidFill>
                  <a:srgbClr val="66FF99"/>
                </a:solidFill>
                <a:latin typeface="Impact" pitchFamily="34" charset="0"/>
                <a:ea typeface="+mj-ea"/>
                <a:cs typeface="+mj-cs"/>
              </a:rPr>
            </a:br>
            <a:r>
              <a:rPr lang="en-US" sz="2000" b="0" kern="0" dirty="0" err="1">
                <a:solidFill>
                  <a:schemeClr val="bg1"/>
                </a:solidFill>
                <a:latin typeface="Impact" pitchFamily="34" charset="0"/>
                <a:ea typeface="+mj-ea"/>
                <a:cs typeface="+mj-cs"/>
              </a:rPr>
              <a:t>RT</a:t>
            </a:r>
            <a:r>
              <a:rPr lang="en-US" sz="2000" b="0" kern="0" dirty="0">
                <a:solidFill>
                  <a:schemeClr val="bg1"/>
                </a:solidFill>
                <a:latin typeface="Impact" pitchFamily="34" charset="0"/>
                <a:ea typeface="+mj-ea"/>
                <a:cs typeface="+mj-cs"/>
              </a:rPr>
              <a:t> Commander Pro </a:t>
            </a:r>
            <a:r>
              <a:rPr lang="en-US" sz="2000" b="0" kern="0" dirty="0">
                <a:solidFill>
                  <a:srgbClr val="66FF99"/>
                </a:solidFill>
                <a:latin typeface="Impact" pitchFamily="34" charset="0"/>
                <a:ea typeface="+mj-ea"/>
                <a:cs typeface="+mj-cs"/>
              </a:rPr>
              <a:t>includes a background prescription map option.</a:t>
            </a:r>
            <a:endParaRPr lang="en-US" sz="2000" b="0" kern="0" dirty="0">
              <a:solidFill>
                <a:srgbClr val="66FF99"/>
              </a:solidFill>
              <a:latin typeface="Impact" pitchFamily="34" charset="0"/>
              <a:ea typeface="+mj-ea"/>
              <a:cs typeface="Times New Roman" pitchFamily="18" charset="0"/>
            </a:endParaRPr>
          </a:p>
        </p:txBody>
      </p:sp>
      <p:sp>
        <p:nvSpPr>
          <p:cNvPr id="13" name="Rectangle 5"/>
          <p:cNvSpPr txBox="1">
            <a:spLocks noChangeArrowheads="1"/>
          </p:cNvSpPr>
          <p:nvPr/>
        </p:nvSpPr>
        <p:spPr bwMode="auto">
          <a:xfrm>
            <a:off x="4457700" y="4254500"/>
            <a:ext cx="45212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000" b="0" kern="0" dirty="0">
                <a:solidFill>
                  <a:srgbClr val="66FF99"/>
                </a:solidFill>
                <a:latin typeface="Impact" pitchFamily="34" charset="0"/>
                <a:ea typeface="+mj-ea"/>
                <a:cs typeface="+mj-cs"/>
              </a:rPr>
              <a:t>Completely override the algorithm in selected areas, </a:t>
            </a:r>
            <a:r>
              <a:rPr lang="en-US" sz="2000" b="0" kern="0" dirty="0">
                <a:solidFill>
                  <a:schemeClr val="bg2">
                    <a:lumMod val="40000"/>
                    <a:lumOff val="60000"/>
                  </a:schemeClr>
                </a:solidFill>
                <a:latin typeface="Impact" pitchFamily="34" charset="0"/>
                <a:ea typeface="+mj-ea"/>
                <a:cs typeface="+mj-cs"/>
              </a:rPr>
              <a:t>or</a:t>
            </a:r>
          </a:p>
          <a:p>
            <a:pPr>
              <a:defRPr/>
            </a:pPr>
            <a:r>
              <a:rPr lang="en-US" sz="2000" b="0" kern="0" dirty="0">
                <a:solidFill>
                  <a:srgbClr val="66FF99"/>
                </a:solidFill>
                <a:latin typeface="Impact" pitchFamily="34" charset="0"/>
                <a:ea typeface="+mj-ea"/>
                <a:cs typeface="+mj-cs"/>
              </a:rPr>
              <a:t>Multiply the algorithm values </a:t>
            </a:r>
            <a:br>
              <a:rPr lang="en-US" sz="2000" b="0" kern="0" dirty="0">
                <a:solidFill>
                  <a:srgbClr val="66FF99"/>
                </a:solidFill>
                <a:latin typeface="Impact" pitchFamily="34" charset="0"/>
                <a:ea typeface="+mj-ea"/>
                <a:cs typeface="+mj-cs"/>
              </a:rPr>
            </a:br>
            <a:r>
              <a:rPr lang="en-US" sz="2000" b="0" kern="0" dirty="0">
                <a:solidFill>
                  <a:srgbClr val="66FF99"/>
                </a:solidFill>
                <a:latin typeface="Impact" pitchFamily="34" charset="0"/>
                <a:ea typeface="+mj-ea"/>
                <a:cs typeface="+mj-cs"/>
              </a:rPr>
              <a:t>to increase or decrease the recommended rate</a:t>
            </a:r>
            <a:endParaRPr lang="en-US" sz="2000" b="0" kern="0" dirty="0">
              <a:solidFill>
                <a:srgbClr val="66FF99"/>
              </a:solidFill>
              <a:latin typeface="Impact" pitchFamily="34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0" y="0"/>
            <a:ext cx="9144000" cy="67056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6172200"/>
            <a:ext cx="9144000" cy="762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19460" name="Picture 4" descr="NTech logo on bl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6188075"/>
            <a:ext cx="14478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19462" name="Picture 5" descr="sshot007.bmp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1168400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6" descr="sshot001.bmp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6925" y="1165225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9" descr="sshot004.bmp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3275" y="1171575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6"/>
          <p:cNvSpPr txBox="1">
            <a:spLocks noChangeArrowheads="1"/>
          </p:cNvSpPr>
          <p:nvPr/>
        </p:nvSpPr>
        <p:spPr bwMode="auto">
          <a:xfrm>
            <a:off x="6096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ago Book" pitchFamily="34" charset="0"/>
                <a:ea typeface="+mj-ea"/>
                <a:cs typeface="+mj-cs"/>
              </a:rPr>
              <a:t>GreenSeeker</a:t>
            </a:r>
            <a:r>
              <a:rPr lang="en-US" sz="3200" kern="0" baseline="5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ago Book" pitchFamily="34" charset="0"/>
                <a:ea typeface="+mj-ea"/>
                <a:cs typeface="Arial" charset="0"/>
              </a:rPr>
              <a:t>®</a:t>
            </a:r>
            <a:r>
              <a:rPr lang="en-US" sz="3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ago Book" pitchFamily="34" charset="0"/>
                <a:ea typeface="+mj-ea"/>
                <a:cs typeface="+mj-cs"/>
              </a:rPr>
              <a:t> Background Map</a:t>
            </a:r>
          </a:p>
        </p:txBody>
      </p:sp>
      <p:sp>
        <p:nvSpPr>
          <p:cNvPr id="13" name="Rectangle 5"/>
          <p:cNvSpPr txBox="1">
            <a:spLocks noChangeArrowheads="1"/>
          </p:cNvSpPr>
          <p:nvPr/>
        </p:nvSpPr>
        <p:spPr bwMode="auto">
          <a:xfrm>
            <a:off x="723900" y="4254500"/>
            <a:ext cx="29337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000" b="0" kern="0" dirty="0">
                <a:solidFill>
                  <a:srgbClr val="66FF99"/>
                </a:solidFill>
                <a:latin typeface="Impact" pitchFamily="34" charset="0"/>
                <a:ea typeface="+mj-ea"/>
                <a:cs typeface="+mj-cs"/>
              </a:rPr>
              <a:t>The pre determined management zones appear on the monitor as a background map.</a:t>
            </a:r>
            <a:endParaRPr lang="en-US" sz="2000" b="0" kern="0" dirty="0">
              <a:solidFill>
                <a:srgbClr val="66FF99"/>
              </a:solidFill>
              <a:latin typeface="Impact" pitchFamily="34" charset="0"/>
              <a:ea typeface="+mj-ea"/>
              <a:cs typeface="Times New Roman" pitchFamily="18" charset="0"/>
            </a:endParaRPr>
          </a:p>
        </p:txBody>
      </p:sp>
      <p:sp>
        <p:nvSpPr>
          <p:cNvPr id="14" name="Rectangle 5"/>
          <p:cNvSpPr txBox="1">
            <a:spLocks noChangeArrowheads="1"/>
          </p:cNvSpPr>
          <p:nvPr/>
        </p:nvSpPr>
        <p:spPr bwMode="auto">
          <a:xfrm>
            <a:off x="4457700" y="4254500"/>
            <a:ext cx="39751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000" b="0" kern="0" dirty="0">
                <a:solidFill>
                  <a:srgbClr val="66FF99"/>
                </a:solidFill>
                <a:latin typeface="Impact" pitchFamily="34" charset="0"/>
                <a:ea typeface="+mj-ea"/>
                <a:cs typeface="+mj-cs"/>
              </a:rPr>
              <a:t>The target rate applies outside the bounded areas, but is replaced by the over-ride prescription value (80) in the example above.</a:t>
            </a:r>
            <a:endParaRPr lang="en-US" sz="2000" b="0" kern="0" dirty="0">
              <a:solidFill>
                <a:srgbClr val="66FF99"/>
              </a:solidFill>
              <a:latin typeface="Impact" pitchFamily="34" charset="0"/>
              <a:ea typeface="+mj-ea"/>
              <a:cs typeface="Times New Roman" pitchFamily="18" charset="0"/>
            </a:endParaRPr>
          </a:p>
        </p:txBody>
      </p:sp>
      <p:cxnSp>
        <p:nvCxnSpPr>
          <p:cNvPr id="19468" name="Straight Arrow Connector 15"/>
          <p:cNvCxnSpPr>
            <a:cxnSpLocks noChangeShapeType="1"/>
          </p:cNvCxnSpPr>
          <p:nvPr/>
        </p:nvCxnSpPr>
        <p:spPr bwMode="auto">
          <a:xfrm flipV="1">
            <a:off x="3898900" y="2819400"/>
            <a:ext cx="558800" cy="63500"/>
          </a:xfrm>
          <a:prstGeom prst="straightConnector1">
            <a:avLst/>
          </a:prstGeom>
          <a:noFill/>
          <a:ln w="22225" algn="ctr">
            <a:solidFill>
              <a:srgbClr val="66FF99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Misconceptions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76800"/>
          </a:xfrm>
        </p:spPr>
        <p:txBody>
          <a:bodyPr>
            <a:normAutofit fontScale="92500"/>
          </a:bodyPr>
          <a:lstStyle/>
          <a:p>
            <a:r>
              <a:rPr lang="en-US" b="1" i="1" dirty="0" smtClean="0"/>
              <a:t>Fallacy:   </a:t>
            </a:r>
            <a:r>
              <a:rPr lang="en-US" i="1" dirty="0" smtClean="0"/>
              <a:t>GreenSeeker is a Nitrogen Sensor</a:t>
            </a:r>
          </a:p>
          <a:p>
            <a:endParaRPr lang="en-US" dirty="0" smtClean="0"/>
          </a:p>
          <a:p>
            <a:r>
              <a:rPr lang="en-US" b="1" dirty="0" smtClean="0"/>
              <a:t>Fact: </a:t>
            </a:r>
            <a:r>
              <a:rPr lang="en-US" dirty="0" smtClean="0"/>
              <a:t>Nitrogen leaf content is not a good predictor of yield potential.</a:t>
            </a:r>
          </a:p>
          <a:p>
            <a:r>
              <a:rPr lang="en-US" b="1" dirty="0" smtClean="0"/>
              <a:t>Fact: </a:t>
            </a:r>
            <a:r>
              <a:rPr lang="en-US" dirty="0" smtClean="0"/>
              <a:t>NTech abandoned sensing of Leaf N content as a research goal in the late ‘90s.</a:t>
            </a:r>
          </a:p>
          <a:p>
            <a:r>
              <a:rPr lang="en-US" b="1" dirty="0" smtClean="0"/>
              <a:t>Fact: </a:t>
            </a:r>
            <a:r>
              <a:rPr lang="en-US" dirty="0" smtClean="0"/>
              <a:t>GreenSeeker is primarily a biomass sensor.</a:t>
            </a:r>
          </a:p>
          <a:p>
            <a:r>
              <a:rPr lang="en-US" b="1" dirty="0" smtClean="0"/>
              <a:t>Fact: </a:t>
            </a:r>
            <a:r>
              <a:rPr lang="en-US" dirty="0" smtClean="0"/>
              <a:t>Biomass/color (coupled with GDU data) is highly correlated with yield potential.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1411</TotalTime>
  <Words>1536</Words>
  <Application>Microsoft Office PowerPoint</Application>
  <PresentationFormat>On-screen Show (4:3)</PresentationFormat>
  <Paragraphs>197</Paragraphs>
  <Slides>28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Office Theme</vt:lpstr>
      <vt:lpstr>Acrobat Document</vt:lpstr>
      <vt:lpstr>Chart</vt:lpstr>
      <vt:lpstr>GreenSeeker Sensing Technology  New Tools for Your  Consulting Toolbox </vt:lpstr>
      <vt:lpstr>Agenda </vt:lpstr>
      <vt:lpstr>State of Sensing Technology</vt:lpstr>
      <vt:lpstr>State of GreenSeeker Technology</vt:lpstr>
      <vt:lpstr>State of GreenSeeker Technology</vt:lpstr>
      <vt:lpstr>GreenSeeker® RT200 with RTC Pro</vt:lpstr>
      <vt:lpstr>GreenSeeker® Background Map</vt:lpstr>
      <vt:lpstr>Slide 8</vt:lpstr>
      <vt:lpstr>Misconceptions</vt:lpstr>
      <vt:lpstr>Winter Wheat Enid, OK 2005</vt:lpstr>
      <vt:lpstr>Misconceptions</vt:lpstr>
      <vt:lpstr>GreenSeeker vs. Subjective Scoring </vt:lpstr>
      <vt:lpstr>Slide 13</vt:lpstr>
      <vt:lpstr>Misconceptions</vt:lpstr>
      <vt:lpstr>Current vs. Historic Data Kansas Corn 2008</vt:lpstr>
      <vt:lpstr>Slide 16</vt:lpstr>
      <vt:lpstr>Misconception</vt:lpstr>
      <vt:lpstr>Yield Potential Varies by Year</vt:lpstr>
      <vt:lpstr>Sensor Based Yield Potential (Feb) vs. Harvest Yield</vt:lpstr>
      <vt:lpstr>US Corn: NDVI vs. Yield</vt:lpstr>
      <vt:lpstr>What are Growers Saying?</vt:lpstr>
      <vt:lpstr>What are Consultants Saying?</vt:lpstr>
      <vt:lpstr>Slide 23</vt:lpstr>
      <vt:lpstr>Slide 24</vt:lpstr>
      <vt:lpstr>Adding GreenSeeker to Your Toolbox</vt:lpstr>
      <vt:lpstr>Adding GreenSeeker to Your Toolbox</vt:lpstr>
      <vt:lpstr>Conclusion</vt:lpstr>
      <vt:lpstr>Slide 28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GreenSeeker Sensing Technology  New Tools for Your  Consulting Toolbox </dc:title>
  <dc:creator> </dc:creator>
  <cp:lastModifiedBy> </cp:lastModifiedBy>
  <cp:revision>27</cp:revision>
  <dcterms:created xsi:type="dcterms:W3CDTF">2009-01-25T23:18:55Z</dcterms:created>
  <dcterms:modified xsi:type="dcterms:W3CDTF">2009-02-12T14:42:48Z</dcterms:modified>
</cp:coreProperties>
</file>