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77" r:id="rId4"/>
    <p:sldId id="267" r:id="rId5"/>
    <p:sldId id="265" r:id="rId6"/>
    <p:sldId id="268" r:id="rId7"/>
    <p:sldId id="269" r:id="rId8"/>
    <p:sldId id="266" r:id="rId9"/>
    <p:sldId id="271" r:id="rId10"/>
    <p:sldId id="272" r:id="rId11"/>
    <p:sldId id="276" r:id="rId12"/>
    <p:sldId id="261" r:id="rId13"/>
    <p:sldId id="273" r:id="rId14"/>
    <p:sldId id="270" r:id="rId15"/>
    <p:sldId id="275" r:id="rId16"/>
    <p:sldId id="274" r:id="rId17"/>
    <p:sldId id="258" r:id="rId18"/>
    <p:sldId id="257" r:id="rId19"/>
    <p:sldId id="262" r:id="rId20"/>
    <p:sldId id="263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02"/>
    <a:srgbClr val="549802"/>
    <a:srgbClr val="009900"/>
    <a:srgbClr val="908A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11" autoAdjust="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BBA3-F83F-45DA-A4A9-F53E7C1EF44A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58F4F-6179-4BC1-A7B7-854F0E39A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F4F-6179-4BC1-A7B7-854F0E39AF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Land Transformation in Agriculture. Ed, Wolman and Fournier, Scientific Committee on Problems of the Environment (SCOPE). Published by John Wiley &amp; Sons Ltd., 1987.</a:t>
            </a:r>
          </a:p>
          <a:p>
            <a:r>
              <a:rPr lang="en-US" dirty="0" smtClean="0"/>
              <a:t>Encyclopedia of Life Support Systems (EOLSS). Agricultural Sciences, </a:t>
            </a:r>
            <a:r>
              <a:rPr lang="en-US" dirty="0" err="1" smtClean="0"/>
              <a:t>Vol</a:t>
            </a:r>
            <a:r>
              <a:rPr lang="en-US" dirty="0" smtClean="0"/>
              <a:t> II, Sam </a:t>
            </a:r>
            <a:r>
              <a:rPr lang="en-US" dirty="0" err="1" smtClean="0"/>
              <a:t>Portch</a:t>
            </a:r>
            <a:r>
              <a:rPr lang="en-US" dirty="0" smtClean="0"/>
              <a:t> and </a:t>
            </a:r>
            <a:r>
              <a:rPr lang="en-US" dirty="0" err="1" smtClean="0"/>
              <a:t>Ji-yun</a:t>
            </a:r>
            <a:r>
              <a:rPr lang="en-US" dirty="0" smtClean="0"/>
              <a:t> Jin, Fertilizer Use in China: Types and Amounts.  UNESCO-EOLSS, </a:t>
            </a:r>
            <a:r>
              <a:rPr lang="en-US" dirty="0" err="1" smtClean="0"/>
              <a:t>Eolss</a:t>
            </a:r>
            <a:r>
              <a:rPr lang="en-US" dirty="0" smtClean="0"/>
              <a:t> Publishers, Oxford ,UK, .</a:t>
            </a:r>
          </a:p>
          <a:p>
            <a:r>
              <a:rPr lang="en-US" dirty="0" smtClean="0"/>
              <a:t>blue-green algae in</a:t>
            </a:r>
          </a:p>
          <a:p>
            <a:r>
              <a:rPr lang="en-US" dirty="0" smtClean="0"/>
              <a:t>fixing nitrogen in the rice paddy. Amounts in the range 10-20 kg/ha are</a:t>
            </a:r>
          </a:p>
          <a:p>
            <a:r>
              <a:rPr lang="en-US" dirty="0" smtClean="0"/>
              <a:t>recognized-not great for the given year's crop but significant over many</a:t>
            </a:r>
          </a:p>
          <a:p>
            <a:r>
              <a:rPr lang="en-US" dirty="0" smtClean="0"/>
              <a:t>years' in nitrogen conservancy. </a:t>
            </a:r>
            <a:r>
              <a:rPr lang="en-US" dirty="0" err="1" smtClean="0"/>
              <a:t>Likewise,the</a:t>
            </a:r>
            <a:r>
              <a:rPr lang="en-US" dirty="0" smtClean="0"/>
              <a:t> </a:t>
            </a:r>
            <a:r>
              <a:rPr lang="en-US" dirty="0" err="1" smtClean="0"/>
              <a:t>Azolla,anitrogen</a:t>
            </a:r>
            <a:r>
              <a:rPr lang="en-US" dirty="0" smtClean="0"/>
              <a:t>-fixing fern</a:t>
            </a:r>
            <a:r>
              <a:rPr lang="en-US" baseline="0" dirty="0" smtClean="0"/>
              <a:t> in China</a:t>
            </a:r>
          </a:p>
          <a:p>
            <a:endParaRPr lang="en-US" baseline="0" dirty="0" smtClean="0"/>
          </a:p>
          <a:p>
            <a:r>
              <a:rPr lang="en-US" dirty="0" smtClean="0"/>
              <a:t>The dominant influence that inorganic fertilizers are having on agriculture in</a:t>
            </a:r>
          </a:p>
          <a:p>
            <a:r>
              <a:rPr lang="en-US" dirty="0" smtClean="0"/>
              <a:t>the world today is inescapable. They now account for at least 30% of all</a:t>
            </a:r>
          </a:p>
          <a:p>
            <a:r>
              <a:rPr lang="en-US" dirty="0" smtClean="0"/>
              <a:t>agricultural produce of the United States, and probably more of the order of</a:t>
            </a:r>
          </a:p>
          <a:p>
            <a:r>
              <a:rPr lang="en-US" dirty="0" smtClean="0"/>
              <a:t>50% of cereal grain production.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F4F-6179-4BC1-A7B7-854F0E39AF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world fertilizer trends and outlook to 2011/12.  FAO, Rome, 2008.</a:t>
            </a:r>
          </a:p>
          <a:p>
            <a:r>
              <a:rPr lang="en-US" altLang="zh-CN" sz="1200" dirty="0" smtClean="0"/>
              <a:t>NUE of cereal crops is about 25% in North China Plain (Pan </a:t>
            </a:r>
            <a:r>
              <a:rPr lang="en-US" altLang="zh-CN" sz="1200" i="1" dirty="0" smtClean="0"/>
              <a:t>et al</a:t>
            </a:r>
            <a:r>
              <a:rPr lang="en-US" altLang="zh-CN" sz="1200" dirty="0" smtClean="0"/>
              <a:t>., 2001)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F4F-6179-4BC1-A7B7-854F0E39AF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1090 to 1250 m3 of natural gas to produce 1 metric ton of anhydrous ammonia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F4F-6179-4BC1-A7B7-854F0E39AF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92"/>
            <a:ext cx="5486400" cy="4113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Green tide photo - http://forum.china.org.cn/redirect.php?tid=14895&amp;goto=lastpost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0BA09-4052-4C9F-9C00-E723358D8741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98689-C7D8-45DB-87C1-347A7F999BFD}" type="slidenum">
              <a:rPr lang="en-US"/>
              <a:pPr/>
              <a:t>20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0413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59" tIns="45030" rIns="90059" bIns="45030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eatbakgn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D7B24-FD50-4A35-A434-468E8610BBE8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3712-E355-43BE-B94E-5E492EBC20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mailto:mstone@okstate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4572000"/>
            <a:ext cx="5105400" cy="210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Marvin Stone</a:t>
            </a:r>
          </a:p>
          <a:p>
            <a:r>
              <a:rPr lang="en-US" b="1" dirty="0" smtClean="0"/>
              <a:t>Regents professor emeritus </a:t>
            </a:r>
          </a:p>
          <a:p>
            <a:r>
              <a:rPr lang="en-US" b="1" dirty="0" err="1" smtClean="0"/>
              <a:t>Biosystems</a:t>
            </a:r>
            <a:r>
              <a:rPr lang="en-US" b="1" dirty="0" smtClean="0"/>
              <a:t> and Agricultural Engineering</a:t>
            </a:r>
          </a:p>
          <a:p>
            <a:r>
              <a:rPr lang="en-US" b="1" dirty="0" smtClean="0"/>
              <a:t>Oklahoma State University</a:t>
            </a:r>
          </a:p>
          <a:p>
            <a:r>
              <a:rPr lang="en-US" b="1" dirty="0" smtClean="0"/>
              <a:t>Stillwater, OK</a:t>
            </a:r>
          </a:p>
          <a:p>
            <a:r>
              <a:rPr lang="en-US" dirty="0" smtClean="0">
                <a:hlinkClick r:id="rId4"/>
              </a:rPr>
              <a:t>mstone@okstate.edu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Plant sensing technology 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600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dirty="0" smtClean="0"/>
              <a:t>A critical element to improving agricultural productivity</a:t>
            </a:r>
            <a:endParaRPr lang="en-US" dirty="0"/>
          </a:p>
        </p:txBody>
      </p:sp>
      <p:pic>
        <p:nvPicPr>
          <p:cNvPr id="4" name="Picture 3" descr="OSU_LOGO_P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5486400"/>
            <a:ext cx="1438275" cy="1091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for Sensor based 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733800" cy="4525963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r>
              <a:rPr lang="en-US" dirty="0" smtClean="0"/>
              <a:t>Sensor based N management has demonstrated  NUE above 60% for wheat in North China Plain</a:t>
            </a:r>
          </a:p>
          <a:p>
            <a:r>
              <a:rPr lang="en-US" dirty="0" smtClean="0"/>
              <a:t>Similar results in other studies world-wide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724400"/>
            <a:ext cx="4495800" cy="1477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Li et al. Performance of </a:t>
            </a:r>
            <a:r>
              <a:rPr lang="en-US" dirty="0" err="1" smtClean="0"/>
              <a:t>GreenSeeker</a:t>
            </a:r>
            <a:r>
              <a:rPr lang="en-US" dirty="0" smtClean="0"/>
              <a:t>-Based Nitrogen Management Strategy for Winter Wheat in North China Plain. NUE Workshop, July 31 - August 1, 2008.  Manhattan 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CAU/</a:t>
            </a:r>
            <a:r>
              <a:rPr lang="en-US" dirty="0" err="1" smtClean="0"/>
              <a:t>Hebai</a:t>
            </a:r>
            <a:r>
              <a:rPr lang="en-US" dirty="0" smtClean="0"/>
              <a:t> AAFS/OSU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752600"/>
            <a:ext cx="4495800" cy="707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Nitrogen Management Strategy for Winter Wheat in North China Plain</a:t>
            </a:r>
            <a:endParaRPr lang="en-US" sz="20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45243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canopy reflectance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10668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Sensors detect optical reflectance based NDVI</a:t>
            </a:r>
            <a:endParaRPr lang="en-US" dirty="0"/>
          </a:p>
        </p:txBody>
      </p:sp>
      <p:pic>
        <p:nvPicPr>
          <p:cNvPr id="41986" name="Picture 2" descr="http://www.farmworks.com/template/images/products/Misc%20Images/GreenSeeker_HCS_45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3143250" cy="2794000"/>
          </a:xfrm>
          <a:prstGeom prst="rect">
            <a:avLst/>
          </a:prstGeom>
          <a:noFill/>
        </p:spPr>
      </p:pic>
      <p:sp>
        <p:nvSpPr>
          <p:cNvPr id="41988" name="AutoShape 4" descr="http://nue.okstate.edu/Pocket_Sensor/IMG_0512_small.JPG"/>
          <p:cNvSpPr>
            <a:spLocks noChangeAspect="1" noChangeArrowheads="1"/>
          </p:cNvSpPr>
          <p:nvPr/>
        </p:nvSpPr>
        <p:spPr bwMode="auto">
          <a:xfrm>
            <a:off x="155575" y="-342900"/>
            <a:ext cx="952500" cy="71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789211"/>
            <a:ext cx="3384802" cy="38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935038" y="1220788"/>
            <a:ext cx="7415212" cy="5405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4" name="Object 2"/>
          <p:cNvGraphicFramePr>
            <a:graphicFrameLocks/>
          </p:cNvGraphicFramePr>
          <p:nvPr/>
        </p:nvGraphicFramePr>
        <p:xfrm>
          <a:off x="1828800" y="5638800"/>
          <a:ext cx="4419600" cy="381000"/>
        </p:xfrm>
        <a:graphic>
          <a:graphicData uri="http://schemas.openxmlformats.org/presentationml/2006/ole">
            <p:oleObj spid="_x0000_s4098" name="Designer Drawing" r:id="rId3" imgW="7456320" imgH="2070000" progId="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838200" y="1371600"/>
          <a:ext cx="7162800" cy="5362575"/>
        </p:xfrm>
        <a:graphic>
          <a:graphicData uri="http://schemas.openxmlformats.org/presentationml/2006/ole">
            <p:oleObj spid="_x0000_s4099" name="Worksheet" r:id="rId4" imgW="6615000" imgH="4646160" progId="Excel.Sheet.8">
              <p:embed/>
            </p:oleObj>
          </a:graphicData>
        </a:graphic>
      </p:graphicFrame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Spectral Response to Nitrogen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21113" y="2743200"/>
            <a:ext cx="2884487" cy="2895600"/>
            <a:chOff x="2407" y="1680"/>
            <a:chExt cx="1817" cy="1824"/>
          </a:xfrm>
        </p:grpSpPr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 flipV="1">
              <a:off x="4224" y="1680"/>
              <a:ext cx="0" cy="480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3504" y="2985"/>
              <a:ext cx="0" cy="5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2407" y="2966"/>
              <a:ext cx="0" cy="32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6369050" y="3798888"/>
            <a:ext cx="15033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Measure of living plant cell’s ability to reflect infrared light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4557713" y="4484688"/>
            <a:ext cx="1393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Photosynthetic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84213" y="1376363"/>
          <a:ext cx="7924800" cy="5080000"/>
        </p:xfrm>
        <a:graphic>
          <a:graphicData uri="http://schemas.openxmlformats.org/presentationml/2006/ole">
            <p:oleObj spid="_x0000_s39938" name="Chart" r:id="rId3" imgW="5562600" imgH="3562502" progId="Excel.Sheet.8">
              <p:embed/>
            </p:oleObj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Estimation</a:t>
            </a:r>
            <a:br>
              <a:rPr lang="en-US" dirty="0"/>
            </a:br>
            <a:r>
              <a:rPr lang="en-US" sz="1600" dirty="0"/>
              <a:t>INSEY </a:t>
            </a:r>
            <a:r>
              <a:rPr lang="en-US" sz="1600" dirty="0" smtClean="0"/>
              <a:t>vs. Wheat </a:t>
            </a:r>
            <a:r>
              <a:rPr lang="en-US" sz="1600" dirty="0"/>
              <a:t>Yield (24 locations, 1998-2001)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 Index can allow estimation of in-season mineralization</a:t>
            </a:r>
            <a:endParaRPr lang="en-US" dirty="0"/>
          </a:p>
        </p:txBody>
      </p:sp>
      <p:pic>
        <p:nvPicPr>
          <p:cNvPr id="4" name="Picture 3" descr="C:\gvj\Extension\Generic Soil Fertility slides\MVC-00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5334000" y="5334000"/>
          <a:ext cx="3355951" cy="1098550"/>
        </p:xfrm>
        <a:graphic>
          <a:graphicData uri="http://schemas.openxmlformats.org/presentationml/2006/ole">
            <p:oleObj spid="_x0000_s9218" name="Equation" r:id="rId4" imgW="143496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RI in Yield Estimation</a:t>
            </a:r>
          </a:p>
        </p:txBody>
      </p:sp>
      <p:sp>
        <p:nvSpPr>
          <p:cNvPr id="74" name="Content Placeholder 73"/>
          <p:cNvSpPr>
            <a:spLocks noGrp="1"/>
          </p:cNvSpPr>
          <p:nvPr>
            <p:ph idx="1"/>
          </p:nvPr>
        </p:nvSpPr>
        <p:spPr>
          <a:xfrm>
            <a:off x="457200" y="1600201"/>
            <a:ext cx="6096000" cy="76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RI Estimates yield with added N</a:t>
            </a:r>
          </a:p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438400"/>
            <a:ext cx="6356434" cy="41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 Fertilization Rate </a:t>
            </a:r>
            <a:r>
              <a:rPr lang="en-US" dirty="0" smtClean="0"/>
              <a:t>Algorithm</a:t>
            </a:r>
            <a:r>
              <a:rPr lang="en-US" dirty="0"/>
              <a:t/>
            </a:r>
            <a:br>
              <a:rPr lang="en-US" dirty="0"/>
            </a:b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2209800" cy="4449763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2800" dirty="0" smtClean="0"/>
              <a:t>Optical reflectance based yield estimate</a:t>
            </a:r>
          </a:p>
          <a:p>
            <a:endParaRPr lang="en-US" sz="2800" dirty="0" smtClean="0"/>
          </a:p>
          <a:p>
            <a:r>
              <a:rPr lang="en-US" sz="2800" dirty="0" smtClean="0"/>
              <a:t>Mass balance based N estimate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1676401"/>
            <a:ext cx="5943600" cy="49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Locally appropriate sensors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21336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Trimble handheld with algorithm</a:t>
            </a:r>
            <a:endParaRPr lang="en-US" dirty="0"/>
          </a:p>
        </p:txBody>
      </p:sp>
      <p:pic>
        <p:nvPicPr>
          <p:cNvPr id="48130" name="Picture 2" descr="http://www.dtnprogressivefarmer.com/dtnag/servlet/GetStoredBlogImage?symbolicName=originalX9513YsiteXDTNYcatalogXcatalog%20&amp;category=CMS&amp;width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038600" cy="302895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88" y="3810000"/>
            <a:ext cx="911261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OSU self-propelled applicator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953000"/>
            <a:ext cx="3543300" cy="2362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High-resolution not accepted yet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2800" dirty="0" smtClean="0"/>
              <a:t>Sense and treat each     0.5 m  x  1 m spot</a:t>
            </a:r>
          </a:p>
          <a:p>
            <a:endParaRPr lang="en-US" sz="2800" dirty="0" smtClean="0"/>
          </a:p>
          <a:p>
            <a:r>
              <a:rPr lang="en-US" sz="2800" dirty="0" smtClean="0"/>
              <a:t>Variable nozzle system</a:t>
            </a:r>
          </a:p>
          <a:p>
            <a:endParaRPr lang="en-US" sz="2800" dirty="0" smtClean="0"/>
          </a:p>
          <a:p>
            <a:r>
              <a:rPr lang="en-US" sz="2800" dirty="0" smtClean="0"/>
              <a:t>Accomplish this while driving 25 kilometers/hr</a:t>
            </a:r>
          </a:p>
          <a:p>
            <a:endParaRPr lang="en-US" sz="2800" dirty="0" smtClean="0"/>
          </a:p>
          <a:p>
            <a:r>
              <a:rPr lang="en-US" sz="2800" dirty="0" smtClean="0"/>
              <a:t>Operate day or night</a:t>
            </a:r>
          </a:p>
          <a:p>
            <a:endParaRPr lang="en-US" sz="2800" dirty="0"/>
          </a:p>
        </p:txBody>
      </p:sp>
      <p:pic>
        <p:nvPicPr>
          <p:cNvPr id="39940" name="Picture 4" descr="opticalsensordiagram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581400" cy="2452688"/>
          </a:xfrm>
          <a:prstGeom prst="rect">
            <a:avLst/>
          </a:prstGeom>
          <a:noFill/>
        </p:spPr>
      </p:pic>
      <p:pic>
        <p:nvPicPr>
          <p:cNvPr id="39941" name="Picture 5" descr="27440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278313"/>
            <a:ext cx="2362200" cy="1820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focus on managing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Crop production practice is heavily dependent on inorganic nitrogen (N) fertilizer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Nitrogen fertilizer costs are one of the most expensive crop inputs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Nitrogen use efficiency is very poor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Nitrogen costs are linked directly to energy demand Petroleum (Natural gas)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Nitrogen loss from crop fertilization has a high potential for environmental degradation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CP_2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943600"/>
          </a:xfrm>
          <a:prstGeom prst="rect">
            <a:avLst/>
          </a:prstGeom>
          <a:noFill/>
        </p:spPr>
      </p:pic>
      <p:pic>
        <p:nvPicPr>
          <p:cNvPr id="54277" name="Picture 5" descr="Greenseeker Logo on 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887185"/>
            <a:ext cx="4205288" cy="970815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self-propelled applicator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Adoption of sensor based 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Local algorithms</a:t>
            </a:r>
          </a:p>
          <a:p>
            <a:pPr lvl="1"/>
            <a:r>
              <a:rPr lang="en-US" dirty="0" smtClean="0"/>
              <a:t>Suitable for local crops and cultural practices</a:t>
            </a:r>
          </a:p>
          <a:p>
            <a:r>
              <a:rPr lang="en-US" dirty="0" smtClean="0"/>
              <a:t>Sensor technologies</a:t>
            </a:r>
          </a:p>
          <a:p>
            <a:pPr lvl="1"/>
            <a:r>
              <a:rPr lang="en-US" dirty="0" smtClean="0"/>
              <a:t>Adapted to local crops and cultural practices</a:t>
            </a:r>
          </a:p>
          <a:p>
            <a:pPr lvl="1"/>
            <a:r>
              <a:rPr lang="en-US" dirty="0" smtClean="0"/>
              <a:t>Cost appropriate for local conditions</a:t>
            </a:r>
          </a:p>
          <a:p>
            <a:r>
              <a:rPr lang="en-US" dirty="0" smtClean="0"/>
              <a:t>Training of farmers and technical support</a:t>
            </a:r>
          </a:p>
          <a:p>
            <a:pPr lvl="1"/>
            <a:r>
              <a:rPr lang="en-US" dirty="0" smtClean="0"/>
              <a:t>Manage risk through locally demonstrated results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dependent on fertilizer for food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Over 40% of the people on Earth owe their existence to the food production made possible by N fertilizers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657600"/>
            <a:ext cx="5038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kern="0" dirty="0" smtClean="0"/>
              <a:t>C.S. Snyder, International plant nutrition institute, </a:t>
            </a:r>
          </a:p>
          <a:p>
            <a:r>
              <a:rPr lang="en-US" b="1" kern="0" dirty="0" smtClean="0"/>
              <a:t> World Fertilizer N Consumption and Challenges,</a:t>
            </a:r>
          </a:p>
          <a:p>
            <a:r>
              <a:rPr lang="en-US" b="1" kern="0" dirty="0" smtClean="0"/>
              <a:t> Nitrogen Use Efficiency Conference, </a:t>
            </a:r>
          </a:p>
          <a:p>
            <a:r>
              <a:rPr lang="en-US" b="1" kern="0" dirty="0" smtClean="0"/>
              <a:t>Stillwater, Oklahoma August 3,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Crop production heavily dependent on inorganic N fertilizer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r>
              <a:rPr lang="en-US" dirty="0" smtClean="0"/>
              <a:t>Organic fertilizers are inadequate to meet needs</a:t>
            </a:r>
          </a:p>
          <a:p>
            <a:pPr lvl="1"/>
            <a:r>
              <a:rPr lang="en-US" sz="2400" dirty="0" smtClean="0"/>
              <a:t>“no more than 10-15% of world fertilizer needs could be met by animal manure”</a:t>
            </a:r>
          </a:p>
          <a:p>
            <a:pPr lvl="2"/>
            <a:r>
              <a:rPr lang="en-US" sz="1800" b="0" dirty="0" smtClean="0"/>
              <a:t>(Wolman and Fournier, SCOPE, 1987)</a:t>
            </a:r>
          </a:p>
          <a:p>
            <a:pPr lvl="1"/>
            <a:r>
              <a:rPr lang="en-US" sz="2400" dirty="0" smtClean="0"/>
              <a:t>US Human wastes could supply “about 15% of the amount presently marketed as inorganic fertilizer”</a:t>
            </a:r>
          </a:p>
          <a:p>
            <a:pPr lvl="2"/>
            <a:r>
              <a:rPr lang="en-US" sz="1800" b="0" dirty="0" smtClean="0"/>
              <a:t>(Wolman and Fournier, SCOPE, 1987)</a:t>
            </a:r>
          </a:p>
          <a:p>
            <a:r>
              <a:rPr lang="en-US" dirty="0" smtClean="0"/>
              <a:t>In China, the proportion of mineral fertilizer to organic fertilizers has gone from 0% in 1949 to 69.7% in 1995</a:t>
            </a:r>
          </a:p>
          <a:p>
            <a:pPr lvl="2"/>
            <a:r>
              <a:rPr lang="en-US" sz="2000" b="0" dirty="0" smtClean="0"/>
              <a:t>(</a:t>
            </a:r>
            <a:r>
              <a:rPr lang="en-US" sz="2000" b="0" dirty="0" err="1" smtClean="0"/>
              <a:t>Portch</a:t>
            </a:r>
            <a:r>
              <a:rPr lang="en-US" sz="2000" b="0" dirty="0" smtClean="0"/>
              <a:t> and Jin, UNESCO-EOLSS 2012)</a:t>
            </a:r>
            <a:endParaRPr lang="en-US" sz="32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Nitrogen is #1 variable expense in crop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For US production systems, Land </a:t>
            </a:r>
            <a:r>
              <a:rPr lang="en-US" dirty="0" smtClean="0"/>
              <a:t>is </a:t>
            </a:r>
            <a:r>
              <a:rPr lang="en-US" dirty="0" smtClean="0"/>
              <a:t>the most expensive fixed input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Nitrogen fertilizer costs are the most expensive variable input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71600"/>
            <a:ext cx="4600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962400"/>
            <a:ext cx="4457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use efficiency (NUE) is 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blipFill>
            <a:blip r:embed="rId3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en-US" sz="2800" dirty="0" smtClean="0"/>
              <a:t>World-wide NUE has been estimated at 33%</a:t>
            </a:r>
          </a:p>
          <a:p>
            <a:pPr lvl="2"/>
            <a:r>
              <a:rPr lang="en-US" sz="2000" b="0" dirty="0" smtClean="0"/>
              <a:t>Raun and Johnson, </a:t>
            </a:r>
            <a:r>
              <a:rPr lang="en-US" sz="2000" b="0" dirty="0" err="1" smtClean="0"/>
              <a:t>Agron</a:t>
            </a:r>
            <a:r>
              <a:rPr lang="en-US" sz="2000" b="0" dirty="0" smtClean="0"/>
              <a:t>. J. 91:357–363 (1999)</a:t>
            </a:r>
          </a:p>
          <a:p>
            <a:pPr marL="342900" lvl="2" indent="-342900"/>
            <a:r>
              <a:rPr lang="en-US" sz="2800" dirty="0" smtClean="0"/>
              <a:t>In North China Plain wheat and corn production, “N fertilizer could be cut in half without loss of yield or grain quality”</a:t>
            </a:r>
          </a:p>
          <a:p>
            <a:pPr lvl="2"/>
            <a:r>
              <a:rPr lang="fr-FR" sz="2000" b="0" dirty="0" err="1" smtClean="0"/>
              <a:t>Vitousek</a:t>
            </a:r>
            <a:r>
              <a:rPr lang="fr-FR" sz="2000" b="0" dirty="0" smtClean="0"/>
              <a:t> et al., SCIENCE Vol. 324:19 </a:t>
            </a:r>
            <a:r>
              <a:rPr lang="fr-FR" sz="2000" b="0" dirty="0" err="1" smtClean="0"/>
              <a:t>June</a:t>
            </a:r>
            <a:r>
              <a:rPr lang="fr-FR" sz="2000" b="0" dirty="0" smtClean="0"/>
              <a:t> 2009</a:t>
            </a:r>
            <a:r>
              <a:rPr lang="en-US" sz="2000" b="0" dirty="0" smtClean="0"/>
              <a:t>.</a:t>
            </a:r>
            <a:endParaRPr lang="en-US" sz="2000" dirty="0" smtClean="0"/>
          </a:p>
          <a:p>
            <a:pPr marL="342900" lvl="2" indent="-342900"/>
            <a:r>
              <a:rPr lang="en-US" sz="2800" dirty="0" smtClean="0"/>
              <a:t>“Nitrogen use efficiency is declining as nitrogen fertilizer consumption increases faster than grain production.” </a:t>
            </a:r>
          </a:p>
          <a:p>
            <a:pPr lvl="2"/>
            <a:r>
              <a:rPr lang="en-US" sz="2000" b="0" dirty="0" smtClean="0"/>
              <a:t>Current world fertilizer trends and outlook to 2011/12.  FAO, Rome,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 fertilizer production linked to Energy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 err="1" smtClean="0"/>
              <a:t>tonne</a:t>
            </a:r>
            <a:r>
              <a:rPr lang="en-US" dirty="0" smtClean="0"/>
              <a:t> of fertilizer N synthesized through the Haber–Bosch process requires 873 m</a:t>
            </a:r>
            <a:r>
              <a:rPr lang="en-US" baseline="30000" dirty="0" smtClean="0"/>
              <a:t>3</a:t>
            </a:r>
            <a:r>
              <a:rPr lang="en-US" dirty="0" smtClean="0"/>
              <a:t> of natural gas</a:t>
            </a:r>
          </a:p>
          <a:p>
            <a:pPr lvl="2"/>
            <a:r>
              <a:rPr lang="en-US" b="0" dirty="0" smtClean="0"/>
              <a:t>(Vance, 2001)</a:t>
            </a:r>
            <a:endParaRPr lang="en-US" sz="2800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4338" name="Picture 2" descr="http://www.osha.gov/dcsp/partnerships/national/koch/enid_oklah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0"/>
            <a:ext cx="3035300" cy="21854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3810000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N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 + 3 H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 ⇌ 2 NH</a:t>
            </a:r>
            <a:r>
              <a:rPr lang="pt-BR" sz="2800" b="1" baseline="-25000" dirty="0" smtClean="0"/>
              <a:t>3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>
            <a:off x="3962400" y="5105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572000"/>
            <a:ext cx="1524000" cy="176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124200" y="502920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CH</a:t>
            </a:r>
            <a:r>
              <a:rPr lang="pt-BR" sz="2800" b="1" baseline="-25000" dirty="0" smtClean="0"/>
              <a:t>4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029200" y="4953000"/>
            <a:ext cx="769763" cy="523220"/>
          </a:xfrm>
          <a:prstGeom prst="rect">
            <a:avLst/>
          </a:prstGeom>
          <a:solidFill>
            <a:srgbClr val="549802"/>
          </a:solidFill>
        </p:spPr>
        <p:txBody>
          <a:bodyPr wrap="none">
            <a:spAutoFit/>
          </a:bodyPr>
          <a:lstStyle/>
          <a:p>
            <a:r>
              <a:rPr lang="pt-BR" sz="2800" b="1" dirty="0" smtClean="0"/>
              <a:t>NH</a:t>
            </a:r>
            <a:r>
              <a:rPr lang="pt-BR" sz="2800" b="1" baseline="-25000" dirty="0" smtClean="0"/>
              <a:t>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loss has high potential for environmental degradation</a:t>
            </a:r>
          </a:p>
        </p:txBody>
      </p:sp>
      <p:pic>
        <p:nvPicPr>
          <p:cNvPr id="16387" name="Picture 4" descr="ev7933_S2001106193543"/>
          <p:cNvPicPr>
            <a:picLocks noChangeAspect="1" noChangeArrowheads="1"/>
          </p:cNvPicPr>
          <p:nvPr/>
        </p:nvPicPr>
        <p:blipFill>
          <a:blip r:embed="rId3" cstate="print"/>
          <a:srcRect b="20442"/>
          <a:stretch>
            <a:fillRect/>
          </a:stretch>
        </p:blipFill>
        <p:spPr bwMode="auto">
          <a:xfrm>
            <a:off x="2514600" y="2286000"/>
            <a:ext cx="4648200" cy="404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5791200"/>
            <a:ext cx="410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549802"/>
                </a:solidFill>
              </a:rPr>
              <a:t>Michael Beman J, Arrigo KR, Matson PA. </a:t>
            </a:r>
          </a:p>
          <a:p>
            <a:r>
              <a:rPr lang="da-DK" sz="1600" dirty="0" smtClean="0">
                <a:solidFill>
                  <a:srgbClr val="549802"/>
                </a:solidFill>
              </a:rPr>
              <a:t>Nature. 2005 Mar 10; 434(7030):211-214 </a:t>
            </a:r>
          </a:p>
        </p:txBody>
      </p:sp>
      <p:pic>
        <p:nvPicPr>
          <p:cNvPr id="13314" name="Picture 2" descr="http://en.es-static.us/upl/2012/08/algaebloom_nasa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38100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3962400"/>
            <a:ext cx="827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549802"/>
                </a:solidFill>
              </a:rPr>
              <a:t>NASA</a:t>
            </a:r>
          </a:p>
        </p:txBody>
      </p:sp>
      <p:pic>
        <p:nvPicPr>
          <p:cNvPr id="13316" name="Picture 4" descr="http://images.nationalgeographic.com/wpf/media-live/photos/000/241/cache/china-algae-outbreak-man-holding_24138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733800"/>
            <a:ext cx="2133600" cy="28698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6096000"/>
            <a:ext cx="2362200" cy="646331"/>
          </a:xfrm>
          <a:prstGeom prst="rect">
            <a:avLst/>
          </a:prstGeom>
          <a:solidFill>
            <a:srgbClr val="A6A60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Green Tide Photograph from </a:t>
            </a:r>
            <a:r>
              <a:rPr lang="en-US" dirty="0" err="1" smtClean="0"/>
              <a:t>Imaginechina</a:t>
            </a:r>
            <a:r>
              <a:rPr lang="en-US" dirty="0" smtClean="0"/>
              <a:t>/AP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3810000" cy="7078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Impact of N loss from Agriculture is world-wide news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2667000"/>
            <a:ext cx="1766766" cy="646331"/>
          </a:xfrm>
          <a:prstGeom prst="rect">
            <a:avLst/>
          </a:prstGeom>
          <a:solidFill>
            <a:srgbClr val="A6A60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Gulf of California</a:t>
            </a:r>
          </a:p>
          <a:p>
            <a:r>
              <a:rPr lang="en-US" dirty="0" smtClean="0"/>
              <a:t>Mexico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676400"/>
            <a:ext cx="2182329" cy="369332"/>
          </a:xfrm>
          <a:prstGeom prst="rect">
            <a:avLst/>
          </a:prstGeom>
          <a:solidFill>
            <a:srgbClr val="A6A60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Mississippi Delta USA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improving 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Crop rotations with legumes</a:t>
            </a:r>
          </a:p>
          <a:p>
            <a:r>
              <a:rPr lang="en-US" dirty="0" smtClean="0"/>
              <a:t>Genetic improvements focused on NUE</a:t>
            </a:r>
          </a:p>
          <a:p>
            <a:r>
              <a:rPr lang="en-US" dirty="0" smtClean="0"/>
              <a:t>Management of de-nitrification</a:t>
            </a:r>
          </a:p>
          <a:p>
            <a:pPr lvl="1"/>
            <a:r>
              <a:rPr lang="en-US" dirty="0" smtClean="0"/>
              <a:t>Source selection</a:t>
            </a:r>
          </a:p>
          <a:p>
            <a:pPr lvl="1"/>
            <a:r>
              <a:rPr lang="en-US" dirty="0" smtClean="0"/>
              <a:t>Controlled release</a:t>
            </a:r>
          </a:p>
          <a:p>
            <a:pPr lvl="1"/>
            <a:r>
              <a:rPr lang="en-US" dirty="0" smtClean="0"/>
              <a:t>De-nitrification inhibitors</a:t>
            </a:r>
          </a:p>
          <a:p>
            <a:r>
              <a:rPr lang="en-US" dirty="0" smtClean="0"/>
              <a:t>Sensor based management of In-season N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919</Words>
  <Application>Microsoft Office PowerPoint</Application>
  <PresentationFormat>On-screen Show (4:3)</PresentationFormat>
  <Paragraphs>123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Office Theme</vt:lpstr>
      <vt:lpstr>Designer Drawing</vt:lpstr>
      <vt:lpstr>Chart</vt:lpstr>
      <vt:lpstr>Equation</vt:lpstr>
      <vt:lpstr>Microsoft Office Excel 97-2003 Worksheet</vt:lpstr>
      <vt:lpstr>Plant sensing technology  </vt:lpstr>
      <vt:lpstr>Rationale for focus on managing N</vt:lpstr>
      <vt:lpstr>We are dependent on fertilizer for food production</vt:lpstr>
      <vt:lpstr>Crop production heavily dependent on inorganic N fertilizer</vt:lpstr>
      <vt:lpstr>Nitrogen is #1 variable expense in crop production</vt:lpstr>
      <vt:lpstr>Nitrogen use efficiency (NUE) is low</vt:lpstr>
      <vt:lpstr>N fertilizer production linked to Energy </vt:lpstr>
      <vt:lpstr>Nitrogen loss has high potential for environmental degradation</vt:lpstr>
      <vt:lpstr>Strategies for improving NUE</vt:lpstr>
      <vt:lpstr>Potential for Sensor based N management</vt:lpstr>
      <vt:lpstr>Crop canopy reflectance sensors</vt:lpstr>
      <vt:lpstr>Spectral Response to Nitrogen</vt:lpstr>
      <vt:lpstr>Yield Estimation INSEY vs. Wheat Yield (24 locations, 1998-2001)</vt:lpstr>
      <vt:lpstr>Response Index can allow estimation of in-season mineralization</vt:lpstr>
      <vt:lpstr>Role of RI in Yield Estimation</vt:lpstr>
      <vt:lpstr>N Fertilization Rate Algorithm </vt:lpstr>
      <vt:lpstr>Locally appropriate sensors needed</vt:lpstr>
      <vt:lpstr>Early OSU self-propelled applicator</vt:lpstr>
      <vt:lpstr>High-resolution not accepted yet</vt:lpstr>
      <vt:lpstr>Commercial self-propelled applicator</vt:lpstr>
      <vt:lpstr>Adoption of sensor based N management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mstone</dc:creator>
  <cp:lastModifiedBy>Marvin Stone</cp:lastModifiedBy>
  <cp:revision>137</cp:revision>
  <dcterms:created xsi:type="dcterms:W3CDTF">2012-10-11T14:54:02Z</dcterms:created>
  <dcterms:modified xsi:type="dcterms:W3CDTF">2012-11-08T00:32:27Z</dcterms:modified>
</cp:coreProperties>
</file>