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rawings/drawing4.xml" ContentType="application/vnd.openxmlformats-officedocument.drawingml.chartshap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2.xml" ContentType="application/vnd.openxmlformats-officedocument.drawingml.chartshape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6.xml" ContentType="application/vnd.openxmlformats-officedocument.drawingml.chart+xml"/>
  <Override PartName="/ppt/notesSlides/notesSlide11.xml" ContentType="application/vnd.openxmlformats-officedocument.presentationml.notesSlide+xml"/>
  <Override PartName="/ppt/charts/chart7.xml" ContentType="application/vnd.openxmlformats-officedocument.drawingml.chart+xml"/>
  <Override PartName="/ppt/notesSlides/notesSlide12.xml" ContentType="application/vnd.openxmlformats-officedocument.presentationml.notesSlide+xml"/>
  <Default Extension="gif" ContentType="image/gif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5.xml" ContentType="application/vnd.openxmlformats-officedocument.drawingml.chartshape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drawings/drawing3.xml" ContentType="application/vnd.openxmlformats-officedocument.drawingml.chartshape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4"/>
  </p:notesMasterIdLst>
  <p:sldIdLst>
    <p:sldId id="266" r:id="rId2"/>
    <p:sldId id="256" r:id="rId3"/>
    <p:sldId id="257" r:id="rId4"/>
    <p:sldId id="260" r:id="rId5"/>
    <p:sldId id="261" r:id="rId6"/>
    <p:sldId id="258" r:id="rId7"/>
    <p:sldId id="259" r:id="rId8"/>
    <p:sldId id="262" r:id="rId9"/>
    <p:sldId id="264" r:id="rId10"/>
    <p:sldId id="263" r:id="rId11"/>
    <p:sldId id="267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108" y="-4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OSU\LT\502\E502_07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OSU\LT\Mead_RCRS\Mead_69_83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OSU\LT\Mead_RCRS\Mead_69_83.xls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Precision_Agriculture\Algorithms\Algorithm_Comparison\Robert_Mullen_CornData%201998-2007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C:\Precision_Agriculture\Algorithms\Algorithm_Comparison\Robert_Mullen_CornData%201998-2007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C:\Precision_Agriculture\Algorithms\Algorithm_Comparison\Robert_Mullen_CornData%201998-2007.xlsx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C:\Precision_Agriculture\Algorithms\Algorithm_Comparison\Robert_Mullen_CornData%201998-2007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7.9537443812702543E-2"/>
          <c:y val="3.1643098184155657E-2"/>
          <c:w val="0.86758862156042993"/>
          <c:h val="0.81684369810916613"/>
        </c:manualLayout>
      </c:layout>
      <c:barChart>
        <c:barDir val="col"/>
        <c:grouping val="clustered"/>
        <c:ser>
          <c:idx val="0"/>
          <c:order val="0"/>
          <c:tx>
            <c:strRef>
              <c:f>Trt_Means!$Z$4</c:f>
              <c:strCache>
                <c:ptCount val="1"/>
                <c:pt idx="0">
                  <c:v>N Requirement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Trt_Means!$F$5:$F$40</c:f>
              <c:numCache>
                <c:formatCode>General</c:formatCode>
                <c:ptCount val="36"/>
                <c:pt idx="0">
                  <c:v>1971</c:v>
                </c:pt>
                <c:pt idx="1">
                  <c:v>1972</c:v>
                </c:pt>
                <c:pt idx="2">
                  <c:v>1974</c:v>
                </c:pt>
                <c:pt idx="3">
                  <c:v>1975</c:v>
                </c:pt>
                <c:pt idx="4">
                  <c:v>1976</c:v>
                </c:pt>
                <c:pt idx="5">
                  <c:v>1977</c:v>
                </c:pt>
                <c:pt idx="6">
                  <c:v>1978</c:v>
                </c:pt>
                <c:pt idx="7">
                  <c:v>1979</c:v>
                </c:pt>
                <c:pt idx="8">
                  <c:v>1980</c:v>
                </c:pt>
                <c:pt idx="9">
                  <c:v>1981</c:v>
                </c:pt>
                <c:pt idx="10">
                  <c:v>1982</c:v>
                </c:pt>
                <c:pt idx="11">
                  <c:v>1983</c:v>
                </c:pt>
                <c:pt idx="12">
                  <c:v>1984</c:v>
                </c:pt>
                <c:pt idx="13">
                  <c:v>1985</c:v>
                </c:pt>
                <c:pt idx="14">
                  <c:v>1986</c:v>
                </c:pt>
                <c:pt idx="15">
                  <c:v>1987</c:v>
                </c:pt>
                <c:pt idx="16">
                  <c:v>1988</c:v>
                </c:pt>
                <c:pt idx="17">
                  <c:v>1989</c:v>
                </c:pt>
                <c:pt idx="18">
                  <c:v>1990</c:v>
                </c:pt>
                <c:pt idx="19">
                  <c:v>1991</c:v>
                </c:pt>
                <c:pt idx="20">
                  <c:v>1992</c:v>
                </c:pt>
                <c:pt idx="21">
                  <c:v>1993</c:v>
                </c:pt>
                <c:pt idx="22">
                  <c:v>1994</c:v>
                </c:pt>
                <c:pt idx="23">
                  <c:v>1995</c:v>
                </c:pt>
                <c:pt idx="24">
                  <c:v>1996</c:v>
                </c:pt>
                <c:pt idx="25">
                  <c:v>1997</c:v>
                </c:pt>
                <c:pt idx="26">
                  <c:v>1998</c:v>
                </c:pt>
                <c:pt idx="27">
                  <c:v>1999</c:v>
                </c:pt>
                <c:pt idx="28">
                  <c:v>2000</c:v>
                </c:pt>
                <c:pt idx="29">
                  <c:v>2001</c:v>
                </c:pt>
                <c:pt idx="30">
                  <c:v>2002</c:v>
                </c:pt>
                <c:pt idx="31">
                  <c:v>2003</c:v>
                </c:pt>
                <c:pt idx="32">
                  <c:v>2004</c:v>
                </c:pt>
                <c:pt idx="33">
                  <c:v>2005</c:v>
                </c:pt>
                <c:pt idx="34">
                  <c:v>2006</c:v>
                </c:pt>
                <c:pt idx="35">
                  <c:v>2007</c:v>
                </c:pt>
              </c:numCache>
            </c:numRef>
          </c:cat>
          <c:val>
            <c:numRef>
              <c:f>Trt_Means!$X$5:$X$40</c:f>
              <c:numCache>
                <c:formatCode>General</c:formatCode>
                <c:ptCount val="36"/>
                <c:pt idx="0">
                  <c:v>5.4491999999999994</c:v>
                </c:pt>
                <c:pt idx="1">
                  <c:v>0</c:v>
                </c:pt>
                <c:pt idx="2">
                  <c:v>0</c:v>
                </c:pt>
                <c:pt idx="3">
                  <c:v>31.059006000000011</c:v>
                </c:pt>
                <c:pt idx="4">
                  <c:v>42.077145000000009</c:v>
                </c:pt>
                <c:pt idx="5">
                  <c:v>1.9954109999999998</c:v>
                </c:pt>
                <c:pt idx="6">
                  <c:v>14.141390999999999</c:v>
                </c:pt>
                <c:pt idx="7">
                  <c:v>10.82670000000002</c:v>
                </c:pt>
                <c:pt idx="8">
                  <c:v>51.279840000000014</c:v>
                </c:pt>
                <c:pt idx="9">
                  <c:v>18.656339999999989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8.4104100000000006</c:v>
                </c:pt>
                <c:pt idx="15">
                  <c:v>1.1185200000000017</c:v>
                </c:pt>
                <c:pt idx="16">
                  <c:v>43.550579999999989</c:v>
                </c:pt>
                <c:pt idx="17">
                  <c:v>8.0662500000000001</c:v>
                </c:pt>
                <c:pt idx="18">
                  <c:v>0</c:v>
                </c:pt>
                <c:pt idx="19">
                  <c:v>3.8933099999999947</c:v>
                </c:pt>
                <c:pt idx="20">
                  <c:v>12.093925800000003</c:v>
                </c:pt>
                <c:pt idx="21">
                  <c:v>13.499389200000023</c:v>
                </c:pt>
                <c:pt idx="22">
                  <c:v>65.232588300000018</c:v>
                </c:pt>
                <c:pt idx="23">
                  <c:v>23.217865033200042</c:v>
                </c:pt>
                <c:pt idx="24">
                  <c:v>32.906678863199993</c:v>
                </c:pt>
                <c:pt idx="25">
                  <c:v>68.839999999200117</c:v>
                </c:pt>
                <c:pt idx="26">
                  <c:v>43.210009015199994</c:v>
                </c:pt>
                <c:pt idx="27">
                  <c:v>66.007671322799894</c:v>
                </c:pt>
                <c:pt idx="28">
                  <c:v>9.2990807364000077</c:v>
                </c:pt>
                <c:pt idx="29">
                  <c:v>0</c:v>
                </c:pt>
                <c:pt idx="30">
                  <c:v>0</c:v>
                </c:pt>
                <c:pt idx="31">
                  <c:v>58.918053906000011</c:v>
                </c:pt>
                <c:pt idx="32">
                  <c:v>70.839600000000033</c:v>
                </c:pt>
                <c:pt idx="33">
                  <c:v>27.131285736000038</c:v>
                </c:pt>
                <c:pt idx="34">
                  <c:v>13.795080000000009</c:v>
                </c:pt>
                <c:pt idx="35">
                  <c:v>0</c:v>
                </c:pt>
              </c:numCache>
            </c:numRef>
          </c:val>
        </c:ser>
        <c:axId val="86020480"/>
        <c:axId val="86022016"/>
      </c:barChart>
      <c:barChart>
        <c:barDir val="col"/>
        <c:grouping val="clustered"/>
        <c:ser>
          <c:idx val="1"/>
          <c:order val="1"/>
          <c:dPt>
            <c:idx val="3"/>
            <c:spPr>
              <a:solidFill>
                <a:schemeClr val="accent2"/>
              </a:solidFill>
            </c:spPr>
          </c:dPt>
          <c:dPt>
            <c:idx val="4"/>
            <c:spPr>
              <a:solidFill>
                <a:schemeClr val="accent2"/>
              </a:solidFill>
            </c:spPr>
          </c:dPt>
          <c:dPt>
            <c:idx val="8"/>
            <c:spPr>
              <a:solidFill>
                <a:schemeClr val="accent2"/>
              </a:solidFill>
            </c:spPr>
          </c:dPt>
          <c:dPt>
            <c:idx val="16"/>
            <c:spPr>
              <a:solidFill>
                <a:schemeClr val="accent2"/>
              </a:solidFill>
            </c:spPr>
          </c:dPt>
          <c:dPt>
            <c:idx val="22"/>
            <c:spPr>
              <a:solidFill>
                <a:srgbClr val="92D050"/>
              </a:solidFill>
            </c:spPr>
          </c:dPt>
          <c:dPt>
            <c:idx val="23"/>
            <c:spPr>
              <a:solidFill>
                <a:schemeClr val="accent2"/>
              </a:solidFill>
            </c:spPr>
          </c:dPt>
          <c:dPt>
            <c:idx val="24"/>
            <c:spPr>
              <a:solidFill>
                <a:schemeClr val="accent2"/>
              </a:solidFill>
            </c:spPr>
          </c:dPt>
          <c:dPt>
            <c:idx val="25"/>
            <c:spPr>
              <a:solidFill>
                <a:srgbClr val="92D050"/>
              </a:solidFill>
            </c:spPr>
          </c:dPt>
          <c:dPt>
            <c:idx val="26"/>
            <c:spPr>
              <a:solidFill>
                <a:schemeClr val="accent2"/>
              </a:solidFill>
            </c:spPr>
          </c:dPt>
          <c:dPt>
            <c:idx val="27"/>
            <c:spPr>
              <a:solidFill>
                <a:srgbClr val="92D050"/>
              </a:solidFill>
            </c:spPr>
          </c:dPt>
          <c:dPt>
            <c:idx val="31"/>
            <c:spPr>
              <a:solidFill>
                <a:srgbClr val="92D050"/>
              </a:solidFill>
            </c:spPr>
          </c:dPt>
          <c:dPt>
            <c:idx val="32"/>
            <c:spPr>
              <a:solidFill>
                <a:srgbClr val="92D050"/>
              </a:solidFill>
            </c:spPr>
          </c:dPt>
          <c:dPt>
            <c:idx val="33"/>
            <c:spPr>
              <a:solidFill>
                <a:schemeClr val="accent2"/>
              </a:solidFill>
            </c:spPr>
          </c:dPt>
          <c:val>
            <c:numRef>
              <c:f>Trt_Means!$AC$5:$AC$40</c:f>
              <c:numCache>
                <c:formatCode>General</c:formatCode>
                <c:ptCount val="36"/>
                <c:pt idx="0">
                  <c:v>-38.185560000000002</c:v>
                </c:pt>
                <c:pt idx="1">
                  <c:v>-42</c:v>
                </c:pt>
                <c:pt idx="2">
                  <c:v>-42</c:v>
                </c:pt>
                <c:pt idx="3">
                  <c:v>-20.258695799999987</c:v>
                </c:pt>
                <c:pt idx="4">
                  <c:v>-12.545998499999996</c:v>
                </c:pt>
                <c:pt idx="5">
                  <c:v>-40.603212300000045</c:v>
                </c:pt>
                <c:pt idx="6">
                  <c:v>-32.101026300000001</c:v>
                </c:pt>
                <c:pt idx="7">
                  <c:v>-34.421310000000013</c:v>
                </c:pt>
                <c:pt idx="8">
                  <c:v>-6.1041119999999847</c:v>
                </c:pt>
                <c:pt idx="9">
                  <c:v>-28.940561999999989</c:v>
                </c:pt>
                <c:pt idx="10">
                  <c:v>-42</c:v>
                </c:pt>
                <c:pt idx="11">
                  <c:v>-42</c:v>
                </c:pt>
                <c:pt idx="12">
                  <c:v>-42</c:v>
                </c:pt>
                <c:pt idx="13">
                  <c:v>-42</c:v>
                </c:pt>
                <c:pt idx="14">
                  <c:v>-36.112713000000042</c:v>
                </c:pt>
                <c:pt idx="15">
                  <c:v>-41.217036</c:v>
                </c:pt>
                <c:pt idx="16">
                  <c:v>-11.514594000000018</c:v>
                </c:pt>
                <c:pt idx="17">
                  <c:v>-36.353624999999994</c:v>
                </c:pt>
                <c:pt idx="18">
                  <c:v>-42</c:v>
                </c:pt>
                <c:pt idx="19">
                  <c:v>-39.274682999999996</c:v>
                </c:pt>
                <c:pt idx="20">
                  <c:v>-33.534251940000011</c:v>
                </c:pt>
                <c:pt idx="21">
                  <c:v>-32.550427559999925</c:v>
                </c:pt>
                <c:pt idx="22">
                  <c:v>3.662811810000008</c:v>
                </c:pt>
                <c:pt idx="23">
                  <c:v>-25.747494476759989</c:v>
                </c:pt>
                <c:pt idx="24">
                  <c:v>-18.965324795759969</c:v>
                </c:pt>
                <c:pt idx="25">
                  <c:v>6.1879999994400086</c:v>
                </c:pt>
                <c:pt idx="26">
                  <c:v>-11.75299368936</c:v>
                </c:pt>
                <c:pt idx="27">
                  <c:v>4.2053699259600039</c:v>
                </c:pt>
                <c:pt idx="28">
                  <c:v>-35.490643484519993</c:v>
                </c:pt>
                <c:pt idx="29">
                  <c:v>-42</c:v>
                </c:pt>
                <c:pt idx="30">
                  <c:v>-42</c:v>
                </c:pt>
                <c:pt idx="31">
                  <c:v>-0.7573622657999971</c:v>
                </c:pt>
                <c:pt idx="32">
                  <c:v>7.5877200000000116</c:v>
                </c:pt>
                <c:pt idx="33">
                  <c:v>-23.008099984799973</c:v>
                </c:pt>
                <c:pt idx="34">
                  <c:v>-32.343443999999991</c:v>
                </c:pt>
                <c:pt idx="35">
                  <c:v>-42</c:v>
                </c:pt>
              </c:numCache>
            </c:numRef>
          </c:val>
        </c:ser>
        <c:gapWidth val="455"/>
        <c:overlap val="90"/>
        <c:axId val="86026112"/>
        <c:axId val="86024192"/>
      </c:barChart>
      <c:catAx>
        <c:axId val="86020480"/>
        <c:scaling>
          <c:orientation val="minMax"/>
        </c:scaling>
        <c:axPos val="b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6022016"/>
        <c:crosses val="autoZero"/>
        <c:auto val="1"/>
        <c:lblAlgn val="ctr"/>
        <c:lblOffset val="100"/>
        <c:tickLblSkip val="2"/>
        <c:tickMarkSkip val="1"/>
      </c:catAx>
      <c:valAx>
        <c:axId val="86022016"/>
        <c:scaling>
          <c:orientation val="minMax"/>
          <c:min val="0"/>
        </c:scaling>
        <c:axPos val="l"/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Optimum N rate,</a:t>
                </a:r>
                <a:r>
                  <a:rPr lang="en-US" baseline="0"/>
                  <a:t> lb/ac</a:t>
                </a:r>
                <a:endParaRPr lang="en-US"/>
              </a:p>
            </c:rich>
          </c:tx>
          <c:layout>
            <c:manualLayout>
              <c:xMode val="edge"/>
              <c:yMode val="edge"/>
              <c:x val="2.7208628443987692E-2"/>
              <c:y val="0.24891852804113801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6020480"/>
        <c:crosses val="autoZero"/>
        <c:crossBetween val="between"/>
      </c:valAx>
      <c:valAx>
        <c:axId val="86024192"/>
        <c:scaling>
          <c:orientation val="minMax"/>
          <c:max val="100"/>
          <c:min val="-100"/>
        </c:scaling>
        <c:axPos val="r"/>
        <c:title>
          <c:tx>
            <c:rich>
              <a:bodyPr rot="-5400000" vert="horz"/>
              <a:lstStyle/>
              <a:p>
                <a:pPr>
                  <a:defRPr b="1"/>
                </a:pPr>
                <a:r>
                  <a:rPr lang="en-US" b="1"/>
                  <a:t>Net</a:t>
                </a:r>
                <a:r>
                  <a:rPr lang="en-US" b="1" baseline="0"/>
                  <a:t> Loss and/or Gain, $/ac</a:t>
                </a:r>
                <a:endParaRPr lang="en-US" b="1"/>
              </a:p>
            </c:rich>
          </c:tx>
          <c:layout/>
        </c:title>
        <c:numFmt formatCode="General" sourceLinked="1"/>
        <c:tickLblPos val="nextTo"/>
        <c:crossAx val="86026112"/>
        <c:crosses val="max"/>
        <c:crossBetween val="between"/>
        <c:majorUnit val="50"/>
        <c:minorUnit val="10"/>
      </c:valAx>
      <c:catAx>
        <c:axId val="86026112"/>
        <c:scaling>
          <c:orientation val="minMax"/>
        </c:scaling>
        <c:delete val="1"/>
        <c:axPos val="b"/>
        <c:tickLblPos val="nextTo"/>
        <c:crossAx val="86024192"/>
        <c:crosses val="autoZero"/>
        <c:auto val="1"/>
        <c:lblAlgn val="ctr"/>
        <c:lblOffset val="100"/>
      </c:catAx>
      <c:spPr>
        <a:noFill/>
        <a:ln w="12700">
          <a:solidFill>
            <a:srgbClr val="808080"/>
          </a:solidFill>
          <a:prstDash val="solid"/>
        </a:ln>
      </c:spPr>
    </c:plotArea>
    <c:plotVisOnly val="1"/>
    <c:dispBlanksAs val="gap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/>
              <a:t>Mead, NE, 1969-1983</a:t>
            </a:r>
          </a:p>
        </c:rich>
      </c:tx>
      <c:layout>
        <c:manualLayout>
          <c:xMode val="edge"/>
          <c:yMode val="edge"/>
          <c:x val="0.19579318965094961"/>
          <c:y val="6.5656727570449561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12459566614151345"/>
          <c:y val="4.2929398796063098E-2"/>
          <c:w val="0.83980715230448688"/>
          <c:h val="0.77272917832913812"/>
        </c:manualLayout>
      </c:layout>
      <c:scatterChart>
        <c:scatterStyle val="lineMarker"/>
        <c:ser>
          <c:idx val="0"/>
          <c:order val="0"/>
          <c:tx>
            <c:strRef>
              <c:f>Sheet1!$B$4</c:f>
              <c:strCache>
                <c:ptCount val="1"/>
                <c:pt idx="0">
                  <c:v>0</c:v>
                </c:pt>
              </c:strCache>
            </c:strRef>
          </c:tx>
          <c:spPr>
            <a:ln w="3175">
              <a:solidFill>
                <a:srgbClr val="000000"/>
              </a:solidFill>
              <a:prstDash val="solid"/>
            </a:ln>
          </c:spPr>
          <c:marker>
            <c:symbol val="diamond"/>
            <c:size val="7"/>
            <c:spPr>
              <a:solidFill>
                <a:srgbClr val="FFFF00"/>
              </a:solidFill>
              <a:ln>
                <a:solidFill>
                  <a:srgbClr val="000000"/>
                </a:solidFill>
                <a:prstDash val="solid"/>
              </a:ln>
            </c:spPr>
          </c:marker>
          <c:xVal>
            <c:numRef>
              <c:f>Sheet1!$A$5:$A$19</c:f>
              <c:numCache>
                <c:formatCode>General</c:formatCode>
                <c:ptCount val="15"/>
                <c:pt idx="0">
                  <c:v>1969</c:v>
                </c:pt>
                <c:pt idx="1">
                  <c:v>1970</c:v>
                </c:pt>
                <c:pt idx="2">
                  <c:v>1971</c:v>
                </c:pt>
                <c:pt idx="3">
                  <c:v>1972</c:v>
                </c:pt>
                <c:pt idx="4">
                  <c:v>1973</c:v>
                </c:pt>
                <c:pt idx="5">
                  <c:v>1974</c:v>
                </c:pt>
                <c:pt idx="6">
                  <c:v>1975</c:v>
                </c:pt>
                <c:pt idx="7">
                  <c:v>1976</c:v>
                </c:pt>
                <c:pt idx="8">
                  <c:v>1977</c:v>
                </c:pt>
                <c:pt idx="9">
                  <c:v>1978</c:v>
                </c:pt>
                <c:pt idx="10">
                  <c:v>1979</c:v>
                </c:pt>
                <c:pt idx="11">
                  <c:v>1980</c:v>
                </c:pt>
                <c:pt idx="12">
                  <c:v>1981</c:v>
                </c:pt>
                <c:pt idx="13">
                  <c:v>1982</c:v>
                </c:pt>
                <c:pt idx="14">
                  <c:v>1983</c:v>
                </c:pt>
              </c:numCache>
            </c:numRef>
          </c:xVal>
          <c:yVal>
            <c:numRef>
              <c:f>Sheet1!$B$5:$B$19</c:f>
              <c:numCache>
                <c:formatCode>General</c:formatCode>
                <c:ptCount val="15"/>
                <c:pt idx="0">
                  <c:v>148</c:v>
                </c:pt>
                <c:pt idx="1">
                  <c:v>98</c:v>
                </c:pt>
                <c:pt idx="2">
                  <c:v>101</c:v>
                </c:pt>
                <c:pt idx="3">
                  <c:v>67</c:v>
                </c:pt>
                <c:pt idx="4">
                  <c:v>96</c:v>
                </c:pt>
                <c:pt idx="5">
                  <c:v>68</c:v>
                </c:pt>
                <c:pt idx="6">
                  <c:v>41</c:v>
                </c:pt>
                <c:pt idx="7">
                  <c:v>96</c:v>
                </c:pt>
                <c:pt idx="8">
                  <c:v>84</c:v>
                </c:pt>
                <c:pt idx="9">
                  <c:v>149</c:v>
                </c:pt>
                <c:pt idx="10">
                  <c:v>93</c:v>
                </c:pt>
                <c:pt idx="11">
                  <c:v>61</c:v>
                </c:pt>
                <c:pt idx="12">
                  <c:v>108</c:v>
                </c:pt>
                <c:pt idx="13">
                  <c:v>75</c:v>
                </c:pt>
                <c:pt idx="14">
                  <c:v>54</c:v>
                </c:pt>
              </c:numCache>
            </c:numRef>
          </c:yVal>
        </c:ser>
        <c:ser>
          <c:idx val="1"/>
          <c:order val="1"/>
          <c:tx>
            <c:strRef>
              <c:f>Sheet1!$C$4</c:f>
              <c:strCache>
                <c:ptCount val="1"/>
                <c:pt idx="0">
                  <c:v>90</c:v>
                </c:pt>
              </c:strCache>
            </c:strRef>
          </c:tx>
          <c:spPr>
            <a:ln w="3175">
              <a:solidFill>
                <a:srgbClr val="000000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FF00FF"/>
              </a:solidFill>
              <a:ln>
                <a:solidFill>
                  <a:srgbClr val="000000"/>
                </a:solidFill>
                <a:prstDash val="solid"/>
              </a:ln>
            </c:spPr>
          </c:marker>
          <c:xVal>
            <c:numRef>
              <c:f>Sheet1!$A$5:$A$19</c:f>
              <c:numCache>
                <c:formatCode>General</c:formatCode>
                <c:ptCount val="15"/>
                <c:pt idx="0">
                  <c:v>1969</c:v>
                </c:pt>
                <c:pt idx="1">
                  <c:v>1970</c:v>
                </c:pt>
                <c:pt idx="2">
                  <c:v>1971</c:v>
                </c:pt>
                <c:pt idx="3">
                  <c:v>1972</c:v>
                </c:pt>
                <c:pt idx="4">
                  <c:v>1973</c:v>
                </c:pt>
                <c:pt idx="5">
                  <c:v>1974</c:v>
                </c:pt>
                <c:pt idx="6">
                  <c:v>1975</c:v>
                </c:pt>
                <c:pt idx="7">
                  <c:v>1976</c:v>
                </c:pt>
                <c:pt idx="8">
                  <c:v>1977</c:v>
                </c:pt>
                <c:pt idx="9">
                  <c:v>1978</c:v>
                </c:pt>
                <c:pt idx="10">
                  <c:v>1979</c:v>
                </c:pt>
                <c:pt idx="11">
                  <c:v>1980</c:v>
                </c:pt>
                <c:pt idx="12">
                  <c:v>1981</c:v>
                </c:pt>
                <c:pt idx="13">
                  <c:v>1982</c:v>
                </c:pt>
                <c:pt idx="14">
                  <c:v>1983</c:v>
                </c:pt>
              </c:numCache>
            </c:numRef>
          </c:xVal>
          <c:yVal>
            <c:numRef>
              <c:f>Sheet1!$C$5:$C$19</c:f>
              <c:numCache>
                <c:formatCode>General</c:formatCode>
                <c:ptCount val="15"/>
                <c:pt idx="0">
                  <c:v>167</c:v>
                </c:pt>
                <c:pt idx="1">
                  <c:v>127</c:v>
                </c:pt>
                <c:pt idx="2">
                  <c:v>154</c:v>
                </c:pt>
                <c:pt idx="3">
                  <c:v>142</c:v>
                </c:pt>
                <c:pt idx="4">
                  <c:v>131</c:v>
                </c:pt>
                <c:pt idx="5">
                  <c:v>108</c:v>
                </c:pt>
                <c:pt idx="6">
                  <c:v>131</c:v>
                </c:pt>
                <c:pt idx="7">
                  <c:v>139</c:v>
                </c:pt>
                <c:pt idx="8">
                  <c:v>107</c:v>
                </c:pt>
                <c:pt idx="9">
                  <c:v>181</c:v>
                </c:pt>
                <c:pt idx="10">
                  <c:v>170</c:v>
                </c:pt>
                <c:pt idx="11">
                  <c:v>139</c:v>
                </c:pt>
                <c:pt idx="12">
                  <c:v>137</c:v>
                </c:pt>
                <c:pt idx="13">
                  <c:v>145</c:v>
                </c:pt>
                <c:pt idx="14">
                  <c:v>118</c:v>
                </c:pt>
              </c:numCache>
            </c:numRef>
          </c:yVal>
        </c:ser>
        <c:ser>
          <c:idx val="2"/>
          <c:order val="2"/>
          <c:tx>
            <c:strRef>
              <c:f>Sheet1!$D$4</c:f>
              <c:strCache>
                <c:ptCount val="1"/>
                <c:pt idx="0">
                  <c:v>180</c:v>
                </c:pt>
              </c:strCache>
            </c:strRef>
          </c:tx>
          <c:spPr>
            <a:ln w="3175">
              <a:solidFill>
                <a:srgbClr val="000000"/>
              </a:solidFill>
              <a:prstDash val="solid"/>
            </a:ln>
          </c:spPr>
          <c:marker>
            <c:symbol val="triangle"/>
            <c:size val="7"/>
            <c:spPr>
              <a:solidFill>
                <a:srgbClr val="00FF00"/>
              </a:solidFill>
              <a:ln>
                <a:solidFill>
                  <a:srgbClr val="000000"/>
                </a:solidFill>
                <a:prstDash val="solid"/>
              </a:ln>
            </c:spPr>
          </c:marker>
          <c:xVal>
            <c:numRef>
              <c:f>Sheet1!$A$5:$A$19</c:f>
              <c:numCache>
                <c:formatCode>General</c:formatCode>
                <c:ptCount val="15"/>
                <c:pt idx="0">
                  <c:v>1969</c:v>
                </c:pt>
                <c:pt idx="1">
                  <c:v>1970</c:v>
                </c:pt>
                <c:pt idx="2">
                  <c:v>1971</c:v>
                </c:pt>
                <c:pt idx="3">
                  <c:v>1972</c:v>
                </c:pt>
                <c:pt idx="4">
                  <c:v>1973</c:v>
                </c:pt>
                <c:pt idx="5">
                  <c:v>1974</c:v>
                </c:pt>
                <c:pt idx="6">
                  <c:v>1975</c:v>
                </c:pt>
                <c:pt idx="7">
                  <c:v>1976</c:v>
                </c:pt>
                <c:pt idx="8">
                  <c:v>1977</c:v>
                </c:pt>
                <c:pt idx="9">
                  <c:v>1978</c:v>
                </c:pt>
                <c:pt idx="10">
                  <c:v>1979</c:v>
                </c:pt>
                <c:pt idx="11">
                  <c:v>1980</c:v>
                </c:pt>
                <c:pt idx="12">
                  <c:v>1981</c:v>
                </c:pt>
                <c:pt idx="13">
                  <c:v>1982</c:v>
                </c:pt>
                <c:pt idx="14">
                  <c:v>1983</c:v>
                </c:pt>
              </c:numCache>
            </c:numRef>
          </c:xVal>
          <c:yVal>
            <c:numRef>
              <c:f>Sheet1!$D$5:$D$19</c:f>
              <c:numCache>
                <c:formatCode>General</c:formatCode>
                <c:ptCount val="15"/>
                <c:pt idx="0">
                  <c:v>175</c:v>
                </c:pt>
                <c:pt idx="1">
                  <c:v>133</c:v>
                </c:pt>
                <c:pt idx="2">
                  <c:v>144</c:v>
                </c:pt>
                <c:pt idx="3">
                  <c:v>152</c:v>
                </c:pt>
                <c:pt idx="4">
                  <c:v>140</c:v>
                </c:pt>
                <c:pt idx="5">
                  <c:v>118</c:v>
                </c:pt>
                <c:pt idx="6">
                  <c:v>142</c:v>
                </c:pt>
                <c:pt idx="7">
                  <c:v>135</c:v>
                </c:pt>
                <c:pt idx="8">
                  <c:v>121</c:v>
                </c:pt>
                <c:pt idx="9">
                  <c:v>175</c:v>
                </c:pt>
                <c:pt idx="10">
                  <c:v>173</c:v>
                </c:pt>
                <c:pt idx="11">
                  <c:v>144</c:v>
                </c:pt>
                <c:pt idx="12">
                  <c:v>144</c:v>
                </c:pt>
                <c:pt idx="13">
                  <c:v>155</c:v>
                </c:pt>
                <c:pt idx="14">
                  <c:v>119</c:v>
                </c:pt>
              </c:numCache>
            </c:numRef>
          </c:yVal>
        </c:ser>
        <c:ser>
          <c:idx val="3"/>
          <c:order val="3"/>
          <c:tx>
            <c:strRef>
              <c:f>Sheet1!$E$4</c:f>
              <c:strCache>
                <c:ptCount val="1"/>
                <c:pt idx="0">
                  <c:v>270</c:v>
                </c:pt>
              </c:strCache>
            </c:strRef>
          </c:tx>
          <c:spPr>
            <a:ln w="3175">
              <a:solidFill>
                <a:srgbClr val="000000"/>
              </a:solidFill>
              <a:prstDash val="solid"/>
            </a:ln>
          </c:spPr>
          <c:marker>
            <c:symbol val="circle"/>
            <c:size val="7"/>
            <c:spPr>
              <a:solidFill>
                <a:srgbClr val="FF0000"/>
              </a:solidFill>
              <a:ln>
                <a:solidFill>
                  <a:srgbClr val="000000"/>
                </a:solidFill>
                <a:prstDash val="solid"/>
              </a:ln>
            </c:spPr>
          </c:marker>
          <c:xVal>
            <c:numRef>
              <c:f>Sheet1!$A$5:$A$19</c:f>
              <c:numCache>
                <c:formatCode>General</c:formatCode>
                <c:ptCount val="15"/>
                <c:pt idx="0">
                  <c:v>1969</c:v>
                </c:pt>
                <c:pt idx="1">
                  <c:v>1970</c:v>
                </c:pt>
                <c:pt idx="2">
                  <c:v>1971</c:v>
                </c:pt>
                <c:pt idx="3">
                  <c:v>1972</c:v>
                </c:pt>
                <c:pt idx="4">
                  <c:v>1973</c:v>
                </c:pt>
                <c:pt idx="5">
                  <c:v>1974</c:v>
                </c:pt>
                <c:pt idx="6">
                  <c:v>1975</c:v>
                </c:pt>
                <c:pt idx="7">
                  <c:v>1976</c:v>
                </c:pt>
                <c:pt idx="8">
                  <c:v>1977</c:v>
                </c:pt>
                <c:pt idx="9">
                  <c:v>1978</c:v>
                </c:pt>
                <c:pt idx="10">
                  <c:v>1979</c:v>
                </c:pt>
                <c:pt idx="11">
                  <c:v>1980</c:v>
                </c:pt>
                <c:pt idx="12">
                  <c:v>1981</c:v>
                </c:pt>
                <c:pt idx="13">
                  <c:v>1982</c:v>
                </c:pt>
                <c:pt idx="14">
                  <c:v>1983</c:v>
                </c:pt>
              </c:numCache>
            </c:numRef>
          </c:xVal>
          <c:yVal>
            <c:numRef>
              <c:f>Sheet1!$E$5:$E$19</c:f>
              <c:numCache>
                <c:formatCode>General</c:formatCode>
                <c:ptCount val="15"/>
                <c:pt idx="0">
                  <c:v>164</c:v>
                </c:pt>
                <c:pt idx="1">
                  <c:v>140</c:v>
                </c:pt>
                <c:pt idx="2">
                  <c:v>163</c:v>
                </c:pt>
                <c:pt idx="3">
                  <c:v>159</c:v>
                </c:pt>
                <c:pt idx="4">
                  <c:v>137</c:v>
                </c:pt>
                <c:pt idx="5">
                  <c:v>118</c:v>
                </c:pt>
                <c:pt idx="6">
                  <c:v>138</c:v>
                </c:pt>
                <c:pt idx="7">
                  <c:v>145</c:v>
                </c:pt>
                <c:pt idx="8">
                  <c:v>117</c:v>
                </c:pt>
                <c:pt idx="9">
                  <c:v>181</c:v>
                </c:pt>
                <c:pt idx="10">
                  <c:v>171</c:v>
                </c:pt>
                <c:pt idx="11">
                  <c:v>143</c:v>
                </c:pt>
                <c:pt idx="12">
                  <c:v>149</c:v>
                </c:pt>
                <c:pt idx="13">
                  <c:v>165</c:v>
                </c:pt>
                <c:pt idx="14">
                  <c:v>126</c:v>
                </c:pt>
              </c:numCache>
            </c:numRef>
          </c:yVal>
        </c:ser>
        <c:axId val="87562496"/>
        <c:axId val="87606016"/>
      </c:scatterChart>
      <c:valAx>
        <c:axId val="8756249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15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Year</a:t>
                </a:r>
              </a:p>
            </c:rich>
          </c:tx>
          <c:layout>
            <c:manualLayout>
              <c:xMode val="edge"/>
              <c:yMode val="edge"/>
              <c:x val="0.51456391990910633"/>
              <c:y val="0.90404263347003655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5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7606016"/>
        <c:crosses val="autoZero"/>
        <c:crossBetween val="midCat"/>
      </c:valAx>
      <c:valAx>
        <c:axId val="87606016"/>
        <c:scaling>
          <c:orientation val="minMax"/>
          <c:min val="40"/>
        </c:scaling>
        <c:axPos val="l"/>
        <c:title>
          <c:tx>
            <c:rich>
              <a:bodyPr/>
              <a:lstStyle/>
              <a:p>
                <a:pPr>
                  <a:defRPr sz="115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Yield, bu/ac</a:t>
                </a:r>
              </a:p>
            </c:rich>
          </c:tx>
          <c:layout>
            <c:manualLayout>
              <c:xMode val="edge"/>
              <c:yMode val="edge"/>
              <c:x val="1.779938087735904E-2"/>
              <c:y val="0.32070786159411924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5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7562496"/>
        <c:crosses val="autoZero"/>
        <c:crossBetween val="midCat"/>
      </c:valAx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359225448816509"/>
          <c:y val="0.58586003062862668"/>
          <c:w val="9.8705657592627574E-2"/>
          <c:h val="0.21464699398031595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Mead</a:t>
            </a:r>
            <a:r>
              <a:rPr lang="en-US" baseline="0"/>
              <a:t> NE, 1969-1983</a:t>
            </a:r>
            <a:endParaRPr lang="en-US"/>
          </a:p>
        </c:rich>
      </c:tx>
      <c:layout/>
    </c:title>
    <c:plotArea>
      <c:layout/>
      <c:scatterChart>
        <c:scatterStyle val="lineMarker"/>
        <c:ser>
          <c:idx val="0"/>
          <c:order val="0"/>
          <c:tx>
            <c:strRef>
              <c:f>Sheet1!$I$4</c:f>
              <c:strCache>
                <c:ptCount val="1"/>
                <c:pt idx="0">
                  <c:v>Yield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12"/>
          </c:marker>
          <c:trendline>
            <c:trendlineType val="linear"/>
            <c:dispRSqr val="1"/>
            <c:dispEq val="1"/>
            <c:trendlineLbl>
              <c:layout>
                <c:manualLayout>
                  <c:x val="-7.8505249343832018E-2"/>
                  <c:y val="0.19357247010790321"/>
                </c:manualLayout>
              </c:layout>
              <c:numFmt formatCode="General" sourceLinked="0"/>
            </c:trendlineLbl>
          </c:trendline>
          <c:xVal>
            <c:numRef>
              <c:f>Sheet1!$H$5:$H$19</c:f>
              <c:numCache>
                <c:formatCode>General</c:formatCode>
                <c:ptCount val="15"/>
                <c:pt idx="0">
                  <c:v>90</c:v>
                </c:pt>
                <c:pt idx="1">
                  <c:v>270</c:v>
                </c:pt>
                <c:pt idx="2">
                  <c:v>270</c:v>
                </c:pt>
                <c:pt idx="3">
                  <c:v>180</c:v>
                </c:pt>
                <c:pt idx="4">
                  <c:v>180</c:v>
                </c:pt>
                <c:pt idx="5">
                  <c:v>90</c:v>
                </c:pt>
                <c:pt idx="6">
                  <c:v>180</c:v>
                </c:pt>
                <c:pt idx="7">
                  <c:v>90</c:v>
                </c:pt>
                <c:pt idx="8">
                  <c:v>180</c:v>
                </c:pt>
                <c:pt idx="9">
                  <c:v>90</c:v>
                </c:pt>
                <c:pt idx="10">
                  <c:v>90</c:v>
                </c:pt>
                <c:pt idx="11">
                  <c:v>90</c:v>
                </c:pt>
                <c:pt idx="12">
                  <c:v>270</c:v>
                </c:pt>
                <c:pt idx="13">
                  <c:v>270</c:v>
                </c:pt>
                <c:pt idx="14">
                  <c:v>270</c:v>
                </c:pt>
              </c:numCache>
            </c:numRef>
          </c:xVal>
          <c:yVal>
            <c:numRef>
              <c:f>Sheet1!$I$5:$I$19</c:f>
              <c:numCache>
                <c:formatCode>General</c:formatCode>
                <c:ptCount val="15"/>
                <c:pt idx="0">
                  <c:v>167</c:v>
                </c:pt>
                <c:pt idx="1">
                  <c:v>140</c:v>
                </c:pt>
                <c:pt idx="2">
                  <c:v>163</c:v>
                </c:pt>
                <c:pt idx="3">
                  <c:v>152</c:v>
                </c:pt>
                <c:pt idx="4">
                  <c:v>140</c:v>
                </c:pt>
                <c:pt idx="5">
                  <c:v>108</c:v>
                </c:pt>
                <c:pt idx="6">
                  <c:v>142</c:v>
                </c:pt>
                <c:pt idx="7">
                  <c:v>139</c:v>
                </c:pt>
                <c:pt idx="8">
                  <c:v>121</c:v>
                </c:pt>
                <c:pt idx="9">
                  <c:v>181</c:v>
                </c:pt>
                <c:pt idx="10">
                  <c:v>170</c:v>
                </c:pt>
                <c:pt idx="11">
                  <c:v>139</c:v>
                </c:pt>
                <c:pt idx="12">
                  <c:v>149</c:v>
                </c:pt>
                <c:pt idx="13">
                  <c:v>165</c:v>
                </c:pt>
                <c:pt idx="14">
                  <c:v>126</c:v>
                </c:pt>
              </c:numCache>
            </c:numRef>
          </c:yVal>
        </c:ser>
        <c:axId val="87839872"/>
        <c:axId val="87841792"/>
      </c:scatterChart>
      <c:valAx>
        <c:axId val="87839872"/>
        <c:scaling>
          <c:orientation val="minMax"/>
          <c:min val="50"/>
        </c:scaling>
        <c:axPos val="b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Optimum</a:t>
                </a:r>
                <a:r>
                  <a:rPr lang="en-US" sz="1400" baseline="0"/>
                  <a:t> N Rate</a:t>
                </a:r>
                <a:endParaRPr lang="en-US" sz="1400"/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87841792"/>
        <c:crosses val="autoZero"/>
        <c:crossBetween val="midCat"/>
      </c:valAx>
      <c:valAx>
        <c:axId val="87841792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sz="1400"/>
                  <a:t>Maximum</a:t>
                </a:r>
                <a:r>
                  <a:rPr lang="en-US" sz="1400" baseline="0"/>
                  <a:t> YIeld, bu/ac</a:t>
                </a:r>
                <a:endParaRPr lang="en-US" sz="1400"/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87839872"/>
        <c:crosses val="autoZero"/>
        <c:crossBetween val="midCat"/>
      </c:valAx>
      <c:spPr>
        <a:noFill/>
        <a:ln w="25400">
          <a:noFill/>
        </a:ln>
      </c:spPr>
    </c:plotArea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Ohio,</a:t>
            </a:r>
            <a:r>
              <a:rPr lang="en-US" baseline="0"/>
              <a:t> 1998-2007</a:t>
            </a:r>
            <a:endParaRPr lang="en-US"/>
          </a:p>
        </c:rich>
      </c:tx>
      <c:layout>
        <c:manualLayout>
          <c:xMode val="edge"/>
          <c:yMode val="edge"/>
          <c:x val="0.17099300087489097"/>
          <c:y val="2.7777777777777842E-2"/>
        </c:manualLayout>
      </c:layout>
    </c:title>
    <c:plotArea>
      <c:layout>
        <c:manualLayout>
          <c:layoutTarget val="inner"/>
          <c:xMode val="edge"/>
          <c:yMode val="edge"/>
          <c:x val="0.15747462817147875"/>
          <c:y val="4.6655365995917103E-2"/>
          <c:w val="0.79085170603674571"/>
          <c:h val="0.77887284922718036"/>
        </c:manualLayout>
      </c:layout>
      <c:scatterChart>
        <c:scatterStyle val="lineMarker"/>
        <c:ser>
          <c:idx val="0"/>
          <c:order val="0"/>
          <c:tx>
            <c:strRef>
              <c:f>Sheet1!$N$9</c:f>
              <c:strCache>
                <c:ptCount val="1"/>
                <c:pt idx="0">
                  <c:v>Yield</c:v>
                </c:pt>
              </c:strCache>
            </c:strRef>
          </c:tx>
          <c:spPr>
            <a:ln w="28575">
              <a:noFill/>
            </a:ln>
          </c:spPr>
          <c:trendline>
            <c:trendlineType val="linear"/>
            <c:dispRSqr val="1"/>
            <c:dispEq val="1"/>
            <c:trendlineLbl>
              <c:layout>
                <c:manualLayout>
                  <c:x val="-0.10970188101487316"/>
                  <c:y val="0.34853710994459031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baseline="0"/>
                      <a:t>y = 4.8539x + 173.22
R² = 0.01</a:t>
                    </a:r>
                    <a:endParaRPr lang="en-US"/>
                  </a:p>
                </c:rich>
              </c:tx>
              <c:numFmt formatCode="General" sourceLinked="0"/>
            </c:trendlineLbl>
          </c:trendline>
          <c:xVal>
            <c:numRef>
              <c:f>Sheet1!$O$10:$O$511</c:f>
              <c:numCache>
                <c:formatCode>General</c:formatCode>
                <c:ptCount val="502"/>
                <c:pt idx="4">
                  <c:v>1.49685534591195</c:v>
                </c:pt>
                <c:pt idx="9">
                  <c:v>1.2027027027027026</c:v>
                </c:pt>
                <c:pt idx="14">
                  <c:v>1.1438356164383559</c:v>
                </c:pt>
                <c:pt idx="19">
                  <c:v>1.0928571428571427</c:v>
                </c:pt>
                <c:pt idx="24">
                  <c:v>1.2857142857142854</c:v>
                </c:pt>
                <c:pt idx="29">
                  <c:v>1.215189873417722</c:v>
                </c:pt>
                <c:pt idx="34">
                  <c:v>1.7426470588235299</c:v>
                </c:pt>
                <c:pt idx="39">
                  <c:v>1.117977528089888</c:v>
                </c:pt>
                <c:pt idx="45">
                  <c:v>1.52</c:v>
                </c:pt>
                <c:pt idx="49">
                  <c:v>1.7741935483870968</c:v>
                </c:pt>
                <c:pt idx="53">
                  <c:v>1.7204301075268817</c:v>
                </c:pt>
                <c:pt idx="57">
                  <c:v>1.806451612903226</c:v>
                </c:pt>
                <c:pt idx="62">
                  <c:v>1.5294117647058822</c:v>
                </c:pt>
                <c:pt idx="67">
                  <c:v>1.2214765100671134</c:v>
                </c:pt>
                <c:pt idx="72">
                  <c:v>1.0810810810810811</c:v>
                </c:pt>
                <c:pt idx="77">
                  <c:v>1.10948905109489</c:v>
                </c:pt>
                <c:pt idx="82">
                  <c:v>1.2666666666666666</c:v>
                </c:pt>
                <c:pt idx="87">
                  <c:v>1.1499999999999995</c:v>
                </c:pt>
                <c:pt idx="92">
                  <c:v>1.7537313432835817</c:v>
                </c:pt>
                <c:pt idx="97">
                  <c:v>1.0543478260869572</c:v>
                </c:pt>
                <c:pt idx="103">
                  <c:v>1.6</c:v>
                </c:pt>
                <c:pt idx="108">
                  <c:v>1.5392156862745099</c:v>
                </c:pt>
                <c:pt idx="114">
                  <c:v>1.2585365853658537</c:v>
                </c:pt>
                <c:pt idx="120">
                  <c:v>1.2292682926829259</c:v>
                </c:pt>
                <c:pt idx="126">
                  <c:v>1.3541666666666667</c:v>
                </c:pt>
                <c:pt idx="134">
                  <c:v>3.2372881355932188</c:v>
                </c:pt>
                <c:pt idx="142">
                  <c:v>3.2542372881355952</c:v>
                </c:pt>
                <c:pt idx="150">
                  <c:v>1.5126582278481013</c:v>
                </c:pt>
                <c:pt idx="158">
                  <c:v>1.4746835443037982</c:v>
                </c:pt>
                <c:pt idx="163">
                  <c:v>2.1170212765957452</c:v>
                </c:pt>
                <c:pt idx="168">
                  <c:v>2.0957446808510638</c:v>
                </c:pt>
                <c:pt idx="173">
                  <c:v>5.371428571428571</c:v>
                </c:pt>
                <c:pt idx="178">
                  <c:v>5.7878787878787881</c:v>
                </c:pt>
                <c:pt idx="184">
                  <c:v>1.6481481481481481</c:v>
                </c:pt>
                <c:pt idx="190">
                  <c:v>1.6481481481481481</c:v>
                </c:pt>
                <c:pt idx="194">
                  <c:v>1.5495495495495495</c:v>
                </c:pt>
                <c:pt idx="198">
                  <c:v>2.3499999999999992</c:v>
                </c:pt>
                <c:pt idx="202">
                  <c:v>1.384615384615385</c:v>
                </c:pt>
                <c:pt idx="206">
                  <c:v>1.0647058823529412</c:v>
                </c:pt>
                <c:pt idx="210">
                  <c:v>1.1436464088397791</c:v>
                </c:pt>
                <c:pt idx="214">
                  <c:v>1.7547169811320755</c:v>
                </c:pt>
                <c:pt idx="223">
                  <c:v>1.1854838709677424</c:v>
                </c:pt>
                <c:pt idx="227">
                  <c:v>1.4416666666666662</c:v>
                </c:pt>
                <c:pt idx="231">
                  <c:v>1.2380952380952379</c:v>
                </c:pt>
                <c:pt idx="235">
                  <c:v>1.251700680272108</c:v>
                </c:pt>
                <c:pt idx="240">
                  <c:v>1.235294117647058</c:v>
                </c:pt>
                <c:pt idx="246">
                  <c:v>1.1746987951807228</c:v>
                </c:pt>
                <c:pt idx="253">
                  <c:v>1.8453608247422681</c:v>
                </c:pt>
                <c:pt idx="257">
                  <c:v>1.0165289256198347</c:v>
                </c:pt>
                <c:pt idx="262">
                  <c:v>1.0622009569377995</c:v>
                </c:pt>
                <c:pt idx="267">
                  <c:v>1.5754716981132071</c:v>
                </c:pt>
                <c:pt idx="272">
                  <c:v>1.5575221238938057</c:v>
                </c:pt>
                <c:pt idx="280">
                  <c:v>1.3671875000000004</c:v>
                </c:pt>
                <c:pt idx="288">
                  <c:v>1.3125</c:v>
                </c:pt>
                <c:pt idx="296">
                  <c:v>1.3395061728395059</c:v>
                </c:pt>
                <c:pt idx="304">
                  <c:v>1.4358974358974355</c:v>
                </c:pt>
                <c:pt idx="310">
                  <c:v>1.198795180722892</c:v>
                </c:pt>
                <c:pt idx="316">
                  <c:v>1.1927710843373498</c:v>
                </c:pt>
                <c:pt idx="322">
                  <c:v>1.3072289156626502</c:v>
                </c:pt>
                <c:pt idx="328">
                  <c:v>4.0599999999999996</c:v>
                </c:pt>
                <c:pt idx="333">
                  <c:v>1.1712328767123292</c:v>
                </c:pt>
                <c:pt idx="338">
                  <c:v>1.5</c:v>
                </c:pt>
                <c:pt idx="343">
                  <c:v>1.311688311688312</c:v>
                </c:pt>
                <c:pt idx="348">
                  <c:v>2.1711711711711712</c:v>
                </c:pt>
                <c:pt idx="353">
                  <c:v>2.5901639344262288</c:v>
                </c:pt>
                <c:pt idx="359">
                  <c:v>1.5478260869565217</c:v>
                </c:pt>
                <c:pt idx="366">
                  <c:v>1.5249999999999995</c:v>
                </c:pt>
                <c:pt idx="373">
                  <c:v>1.5</c:v>
                </c:pt>
                <c:pt idx="378">
                  <c:v>1.1399999999999995</c:v>
                </c:pt>
                <c:pt idx="383">
                  <c:v>1.6938775510204083</c:v>
                </c:pt>
                <c:pt idx="388">
                  <c:v>1.1395348837209298</c:v>
                </c:pt>
                <c:pt idx="393">
                  <c:v>2.2616822429906556</c:v>
                </c:pt>
                <c:pt idx="398">
                  <c:v>2.6557377049180335</c:v>
                </c:pt>
                <c:pt idx="404">
                  <c:v>1.5043478260869569</c:v>
                </c:pt>
                <c:pt idx="409">
                  <c:v>2.4805194805194803</c:v>
                </c:pt>
                <c:pt idx="414">
                  <c:v>2.7123287671232879</c:v>
                </c:pt>
                <c:pt idx="419">
                  <c:v>1.4592592592592588</c:v>
                </c:pt>
                <c:pt idx="424">
                  <c:v>1.6194690265486726</c:v>
                </c:pt>
                <c:pt idx="429">
                  <c:v>1.3362831858407085</c:v>
                </c:pt>
                <c:pt idx="434">
                  <c:v>1.2394366197183098</c:v>
                </c:pt>
                <c:pt idx="438">
                  <c:v>1.678571428571429</c:v>
                </c:pt>
                <c:pt idx="443">
                  <c:v>2.8358208955223883</c:v>
                </c:pt>
                <c:pt idx="447">
                  <c:v>1.2580645161290318</c:v>
                </c:pt>
                <c:pt idx="453">
                  <c:v>1.3417721518987347</c:v>
                </c:pt>
                <c:pt idx="457">
                  <c:v>1.0661764705882357</c:v>
                </c:pt>
                <c:pt idx="462">
                  <c:v>2.0144927536231876</c:v>
                </c:pt>
                <c:pt idx="467">
                  <c:v>2.0428571428571431</c:v>
                </c:pt>
                <c:pt idx="473">
                  <c:v>1.3424657534246576</c:v>
                </c:pt>
                <c:pt idx="479">
                  <c:v>1.2098765432098761</c:v>
                </c:pt>
                <c:pt idx="485">
                  <c:v>1.1901840490797551</c:v>
                </c:pt>
                <c:pt idx="493">
                  <c:v>2.5375000000000001</c:v>
                </c:pt>
                <c:pt idx="501">
                  <c:v>2.3875000000000002</c:v>
                </c:pt>
              </c:numCache>
            </c:numRef>
          </c:xVal>
          <c:yVal>
            <c:numRef>
              <c:f>Sheet1!$Q$10:$Q$511</c:f>
              <c:numCache>
                <c:formatCode>General</c:formatCode>
                <c:ptCount val="502"/>
                <c:pt idx="4">
                  <c:v>238</c:v>
                </c:pt>
                <c:pt idx="9">
                  <c:v>178</c:v>
                </c:pt>
                <c:pt idx="14">
                  <c:v>167</c:v>
                </c:pt>
                <c:pt idx="19">
                  <c:v>153</c:v>
                </c:pt>
                <c:pt idx="24">
                  <c:v>180</c:v>
                </c:pt>
                <c:pt idx="29">
                  <c:v>96</c:v>
                </c:pt>
                <c:pt idx="34">
                  <c:v>237</c:v>
                </c:pt>
                <c:pt idx="39">
                  <c:v>190</c:v>
                </c:pt>
                <c:pt idx="45">
                  <c:v>190</c:v>
                </c:pt>
                <c:pt idx="49">
                  <c:v>165</c:v>
                </c:pt>
                <c:pt idx="53">
                  <c:v>160</c:v>
                </c:pt>
                <c:pt idx="57">
                  <c:v>168</c:v>
                </c:pt>
                <c:pt idx="62">
                  <c:v>229</c:v>
                </c:pt>
                <c:pt idx="67">
                  <c:v>182</c:v>
                </c:pt>
                <c:pt idx="72">
                  <c:v>160</c:v>
                </c:pt>
                <c:pt idx="77">
                  <c:v>151</c:v>
                </c:pt>
                <c:pt idx="82">
                  <c:v>190</c:v>
                </c:pt>
                <c:pt idx="87">
                  <c:v>92</c:v>
                </c:pt>
                <c:pt idx="92">
                  <c:v>234</c:v>
                </c:pt>
                <c:pt idx="97">
                  <c:v>194</c:v>
                </c:pt>
                <c:pt idx="103">
                  <c:v>195</c:v>
                </c:pt>
                <c:pt idx="108">
                  <c:v>157</c:v>
                </c:pt>
                <c:pt idx="114">
                  <c:v>258</c:v>
                </c:pt>
                <c:pt idx="120">
                  <c:v>247</c:v>
                </c:pt>
                <c:pt idx="126">
                  <c:v>260</c:v>
                </c:pt>
                <c:pt idx="134">
                  <c:v>186</c:v>
                </c:pt>
                <c:pt idx="142">
                  <c:v>189</c:v>
                </c:pt>
                <c:pt idx="150">
                  <c:v>239</c:v>
                </c:pt>
                <c:pt idx="158">
                  <c:v>233</c:v>
                </c:pt>
                <c:pt idx="163">
                  <c:v>199</c:v>
                </c:pt>
                <c:pt idx="168">
                  <c:v>188</c:v>
                </c:pt>
                <c:pt idx="173">
                  <c:v>188</c:v>
                </c:pt>
                <c:pt idx="178">
                  <c:v>184</c:v>
                </c:pt>
                <c:pt idx="184">
                  <c:v>169</c:v>
                </c:pt>
                <c:pt idx="190">
                  <c:v>175</c:v>
                </c:pt>
                <c:pt idx="194">
                  <c:v>172</c:v>
                </c:pt>
                <c:pt idx="198">
                  <c:v>181</c:v>
                </c:pt>
                <c:pt idx="202">
                  <c:v>191</c:v>
                </c:pt>
                <c:pt idx="206">
                  <c:v>181</c:v>
                </c:pt>
                <c:pt idx="210">
                  <c:v>198</c:v>
                </c:pt>
                <c:pt idx="214">
                  <c:v>186</c:v>
                </c:pt>
                <c:pt idx="223">
                  <c:v>142</c:v>
                </c:pt>
                <c:pt idx="227">
                  <c:v>173</c:v>
                </c:pt>
                <c:pt idx="231">
                  <c:v>152</c:v>
                </c:pt>
                <c:pt idx="235">
                  <c:v>179</c:v>
                </c:pt>
                <c:pt idx="240">
                  <c:v>185</c:v>
                </c:pt>
                <c:pt idx="246">
                  <c:v>185</c:v>
                </c:pt>
                <c:pt idx="253">
                  <c:v>179</c:v>
                </c:pt>
                <c:pt idx="257">
                  <c:v>121</c:v>
                </c:pt>
                <c:pt idx="262">
                  <c:v>219</c:v>
                </c:pt>
                <c:pt idx="267">
                  <c:v>166</c:v>
                </c:pt>
                <c:pt idx="272">
                  <c:v>170</c:v>
                </c:pt>
                <c:pt idx="280">
                  <c:v>167</c:v>
                </c:pt>
                <c:pt idx="288">
                  <c:v>162</c:v>
                </c:pt>
                <c:pt idx="296">
                  <c:v>208</c:v>
                </c:pt>
                <c:pt idx="304">
                  <c:v>205</c:v>
                </c:pt>
                <c:pt idx="310">
                  <c:v>199</c:v>
                </c:pt>
                <c:pt idx="316">
                  <c:v>195</c:v>
                </c:pt>
                <c:pt idx="322">
                  <c:v>217</c:v>
                </c:pt>
                <c:pt idx="328">
                  <c:v>203</c:v>
                </c:pt>
                <c:pt idx="333">
                  <c:v>168</c:v>
                </c:pt>
                <c:pt idx="338">
                  <c:v>145</c:v>
                </c:pt>
                <c:pt idx="343">
                  <c:v>101</c:v>
                </c:pt>
                <c:pt idx="348">
                  <c:v>241</c:v>
                </c:pt>
                <c:pt idx="353">
                  <c:v>158</c:v>
                </c:pt>
                <c:pt idx="359">
                  <c:v>173</c:v>
                </c:pt>
                <c:pt idx="366">
                  <c:v>183</c:v>
                </c:pt>
                <c:pt idx="373">
                  <c:v>176</c:v>
                </c:pt>
                <c:pt idx="378">
                  <c:v>171</c:v>
                </c:pt>
                <c:pt idx="383">
                  <c:v>157</c:v>
                </c:pt>
                <c:pt idx="388">
                  <c:v>98</c:v>
                </c:pt>
                <c:pt idx="393">
                  <c:v>239</c:v>
                </c:pt>
                <c:pt idx="398">
                  <c:v>162</c:v>
                </c:pt>
                <c:pt idx="404">
                  <c:v>170</c:v>
                </c:pt>
                <c:pt idx="409">
                  <c:v>184</c:v>
                </c:pt>
                <c:pt idx="414">
                  <c:v>192</c:v>
                </c:pt>
                <c:pt idx="419">
                  <c:v>196</c:v>
                </c:pt>
                <c:pt idx="424">
                  <c:v>178</c:v>
                </c:pt>
                <c:pt idx="429">
                  <c:v>143</c:v>
                </c:pt>
                <c:pt idx="434">
                  <c:v>166</c:v>
                </c:pt>
                <c:pt idx="438">
                  <c:v>188</c:v>
                </c:pt>
                <c:pt idx="443">
                  <c:v>190</c:v>
                </c:pt>
                <c:pt idx="447">
                  <c:v>189</c:v>
                </c:pt>
                <c:pt idx="453">
                  <c:v>202</c:v>
                </c:pt>
                <c:pt idx="457">
                  <c:v>144</c:v>
                </c:pt>
                <c:pt idx="462">
                  <c:v>133</c:v>
                </c:pt>
                <c:pt idx="467">
                  <c:v>143</c:v>
                </c:pt>
                <c:pt idx="473">
                  <c:v>187</c:v>
                </c:pt>
                <c:pt idx="479">
                  <c:v>185</c:v>
                </c:pt>
                <c:pt idx="485">
                  <c:v>184</c:v>
                </c:pt>
                <c:pt idx="493">
                  <c:v>194</c:v>
                </c:pt>
                <c:pt idx="501">
                  <c:v>191</c:v>
                </c:pt>
              </c:numCache>
            </c:numRef>
          </c:yVal>
        </c:ser>
        <c:axId val="87874176"/>
        <c:axId val="87892736"/>
      </c:scatterChart>
      <c:valAx>
        <c:axId val="8787417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Response Index</a:t>
                </a:r>
              </a:p>
            </c:rich>
          </c:tx>
          <c:layout/>
        </c:title>
        <c:numFmt formatCode="General" sourceLinked="1"/>
        <c:tickLblPos val="nextTo"/>
        <c:crossAx val="87892736"/>
        <c:crosses val="autoZero"/>
        <c:crossBetween val="midCat"/>
      </c:valAx>
      <c:valAx>
        <c:axId val="87892736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sz="1400"/>
                  <a:t>Maximum</a:t>
                </a:r>
                <a:r>
                  <a:rPr lang="en-US" sz="1400" baseline="0"/>
                  <a:t> Yield, bu/ac</a:t>
                </a:r>
                <a:endParaRPr lang="en-US" sz="1400"/>
              </a:p>
            </c:rich>
          </c:tx>
          <c:layout/>
        </c:title>
        <c:numFmt formatCode="General" sourceLinked="1"/>
        <c:tickLblPos val="nextTo"/>
        <c:crossAx val="87874176"/>
        <c:crosses val="autoZero"/>
        <c:crossBetween val="midCat"/>
      </c:valAx>
    </c:plotArea>
    <c:plotVisOnly val="1"/>
  </c:chart>
  <c:externalData r:id="rId1"/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Ohio,</a:t>
            </a:r>
            <a:r>
              <a:rPr lang="en-US" baseline="0"/>
              <a:t> 1998-2007</a:t>
            </a:r>
            <a:endParaRPr lang="en-US"/>
          </a:p>
        </c:rich>
      </c:tx>
      <c:layout>
        <c:manualLayout>
          <c:xMode val="edge"/>
          <c:yMode val="edge"/>
          <c:x val="0.17099300087489108"/>
          <c:y val="2.7777777777777863E-2"/>
        </c:manualLayout>
      </c:layout>
    </c:title>
    <c:plotArea>
      <c:layout>
        <c:manualLayout>
          <c:layoutTarget val="inner"/>
          <c:xMode val="edge"/>
          <c:yMode val="edge"/>
          <c:x val="0.15747462817147881"/>
          <c:y val="4.6655365995917075E-2"/>
          <c:w val="0.79085170603674571"/>
          <c:h val="0.77887284922718081"/>
        </c:manualLayout>
      </c:layout>
      <c:scatterChart>
        <c:scatterStyle val="lineMarker"/>
        <c:ser>
          <c:idx val="0"/>
          <c:order val="0"/>
          <c:tx>
            <c:strRef>
              <c:f>Sheet1!$N$9</c:f>
              <c:strCache>
                <c:ptCount val="1"/>
                <c:pt idx="0">
                  <c:v>Yield</c:v>
                </c:pt>
              </c:strCache>
            </c:strRef>
          </c:tx>
          <c:spPr>
            <a:ln w="28575">
              <a:noFill/>
            </a:ln>
          </c:spPr>
          <c:trendline>
            <c:trendlineType val="linear"/>
            <c:dispRSqr val="1"/>
            <c:dispEq val="1"/>
            <c:trendlineLbl>
              <c:layout>
                <c:manualLayout>
                  <c:x val="-9.6007217847768958E-2"/>
                  <c:y val="0.44030256634587389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baseline="0"/>
                      <a:t>y = 23.794x + 113.2
R² = 0.14</a:t>
                    </a:r>
                    <a:endParaRPr lang="en-US"/>
                  </a:p>
                </c:rich>
              </c:tx>
              <c:numFmt formatCode="General" sourceLinked="0"/>
            </c:trendlineLbl>
          </c:trendline>
          <c:xVal>
            <c:numRef>
              <c:f>Sheet1!$O$10:$O$511</c:f>
              <c:numCache>
                <c:formatCode>General</c:formatCode>
                <c:ptCount val="502"/>
                <c:pt idx="4">
                  <c:v>1.49685534591195</c:v>
                </c:pt>
                <c:pt idx="9">
                  <c:v>1.2027027027027026</c:v>
                </c:pt>
                <c:pt idx="14">
                  <c:v>1.1438356164383559</c:v>
                </c:pt>
                <c:pt idx="19">
                  <c:v>1.0928571428571427</c:v>
                </c:pt>
                <c:pt idx="24">
                  <c:v>1.2857142857142854</c:v>
                </c:pt>
                <c:pt idx="29">
                  <c:v>1.215189873417722</c:v>
                </c:pt>
                <c:pt idx="34">
                  <c:v>1.7426470588235299</c:v>
                </c:pt>
                <c:pt idx="39">
                  <c:v>1.117977528089888</c:v>
                </c:pt>
                <c:pt idx="45">
                  <c:v>1.52</c:v>
                </c:pt>
                <c:pt idx="49">
                  <c:v>1.7741935483870968</c:v>
                </c:pt>
                <c:pt idx="53">
                  <c:v>1.7204301075268817</c:v>
                </c:pt>
                <c:pt idx="57">
                  <c:v>1.806451612903226</c:v>
                </c:pt>
                <c:pt idx="62">
                  <c:v>1.5294117647058822</c:v>
                </c:pt>
                <c:pt idx="67">
                  <c:v>1.2214765100671134</c:v>
                </c:pt>
                <c:pt idx="72">
                  <c:v>1.0810810810810811</c:v>
                </c:pt>
                <c:pt idx="77">
                  <c:v>1.10948905109489</c:v>
                </c:pt>
                <c:pt idx="82">
                  <c:v>1.2666666666666666</c:v>
                </c:pt>
                <c:pt idx="87">
                  <c:v>1.1499999999999995</c:v>
                </c:pt>
                <c:pt idx="92">
                  <c:v>1.7537313432835817</c:v>
                </c:pt>
                <c:pt idx="97">
                  <c:v>1.0543478260869572</c:v>
                </c:pt>
                <c:pt idx="103">
                  <c:v>1.6</c:v>
                </c:pt>
                <c:pt idx="108">
                  <c:v>1.5392156862745099</c:v>
                </c:pt>
                <c:pt idx="114">
                  <c:v>1.2585365853658537</c:v>
                </c:pt>
                <c:pt idx="120">
                  <c:v>1.2292682926829259</c:v>
                </c:pt>
                <c:pt idx="126">
                  <c:v>1.3541666666666667</c:v>
                </c:pt>
                <c:pt idx="134">
                  <c:v>3.2372881355932188</c:v>
                </c:pt>
                <c:pt idx="142">
                  <c:v>3.2542372881355952</c:v>
                </c:pt>
                <c:pt idx="150">
                  <c:v>1.5126582278481013</c:v>
                </c:pt>
                <c:pt idx="158">
                  <c:v>1.4746835443037982</c:v>
                </c:pt>
                <c:pt idx="163">
                  <c:v>2.1170212765957452</c:v>
                </c:pt>
                <c:pt idx="168">
                  <c:v>2.0957446808510638</c:v>
                </c:pt>
                <c:pt idx="173">
                  <c:v>5.371428571428571</c:v>
                </c:pt>
                <c:pt idx="178">
                  <c:v>5.7878787878787881</c:v>
                </c:pt>
                <c:pt idx="184">
                  <c:v>1.6481481481481481</c:v>
                </c:pt>
                <c:pt idx="190">
                  <c:v>1.6481481481481481</c:v>
                </c:pt>
                <c:pt idx="194">
                  <c:v>1.5495495495495495</c:v>
                </c:pt>
                <c:pt idx="198">
                  <c:v>2.3499999999999992</c:v>
                </c:pt>
                <c:pt idx="202">
                  <c:v>1.384615384615385</c:v>
                </c:pt>
                <c:pt idx="206">
                  <c:v>1.0647058823529412</c:v>
                </c:pt>
                <c:pt idx="210">
                  <c:v>1.1436464088397791</c:v>
                </c:pt>
                <c:pt idx="214">
                  <c:v>1.7547169811320755</c:v>
                </c:pt>
                <c:pt idx="223">
                  <c:v>1.1854838709677424</c:v>
                </c:pt>
                <c:pt idx="227">
                  <c:v>1.4416666666666662</c:v>
                </c:pt>
                <c:pt idx="231">
                  <c:v>1.2380952380952379</c:v>
                </c:pt>
                <c:pt idx="235">
                  <c:v>1.251700680272108</c:v>
                </c:pt>
                <c:pt idx="240">
                  <c:v>1.235294117647058</c:v>
                </c:pt>
                <c:pt idx="246">
                  <c:v>1.1746987951807228</c:v>
                </c:pt>
                <c:pt idx="253">
                  <c:v>1.8453608247422681</c:v>
                </c:pt>
                <c:pt idx="257">
                  <c:v>1.0165289256198347</c:v>
                </c:pt>
                <c:pt idx="262">
                  <c:v>1.0622009569377995</c:v>
                </c:pt>
                <c:pt idx="267">
                  <c:v>1.5754716981132071</c:v>
                </c:pt>
                <c:pt idx="272">
                  <c:v>1.5575221238938057</c:v>
                </c:pt>
                <c:pt idx="280">
                  <c:v>1.3671875000000004</c:v>
                </c:pt>
                <c:pt idx="288">
                  <c:v>1.3125</c:v>
                </c:pt>
                <c:pt idx="296">
                  <c:v>1.3395061728395059</c:v>
                </c:pt>
                <c:pt idx="304">
                  <c:v>1.4358974358974355</c:v>
                </c:pt>
                <c:pt idx="310">
                  <c:v>1.198795180722892</c:v>
                </c:pt>
                <c:pt idx="316">
                  <c:v>1.1927710843373498</c:v>
                </c:pt>
                <c:pt idx="322">
                  <c:v>1.3072289156626502</c:v>
                </c:pt>
                <c:pt idx="328">
                  <c:v>4.0599999999999996</c:v>
                </c:pt>
                <c:pt idx="333">
                  <c:v>1.1712328767123292</c:v>
                </c:pt>
                <c:pt idx="338">
                  <c:v>1.5</c:v>
                </c:pt>
                <c:pt idx="343">
                  <c:v>1.311688311688312</c:v>
                </c:pt>
                <c:pt idx="348">
                  <c:v>2.1711711711711712</c:v>
                </c:pt>
                <c:pt idx="353">
                  <c:v>2.5901639344262288</c:v>
                </c:pt>
                <c:pt idx="359">
                  <c:v>1.5478260869565217</c:v>
                </c:pt>
                <c:pt idx="366">
                  <c:v>1.5249999999999995</c:v>
                </c:pt>
                <c:pt idx="373">
                  <c:v>1.5</c:v>
                </c:pt>
                <c:pt idx="378">
                  <c:v>1.1399999999999995</c:v>
                </c:pt>
                <c:pt idx="383">
                  <c:v>1.6938775510204083</c:v>
                </c:pt>
                <c:pt idx="388">
                  <c:v>1.1395348837209298</c:v>
                </c:pt>
                <c:pt idx="393">
                  <c:v>2.2616822429906556</c:v>
                </c:pt>
                <c:pt idx="398">
                  <c:v>2.6557377049180335</c:v>
                </c:pt>
                <c:pt idx="404">
                  <c:v>1.5043478260869569</c:v>
                </c:pt>
                <c:pt idx="409">
                  <c:v>2.4805194805194803</c:v>
                </c:pt>
                <c:pt idx="414">
                  <c:v>2.7123287671232879</c:v>
                </c:pt>
                <c:pt idx="419">
                  <c:v>1.4592592592592588</c:v>
                </c:pt>
                <c:pt idx="424">
                  <c:v>1.6194690265486726</c:v>
                </c:pt>
                <c:pt idx="429">
                  <c:v>1.3362831858407085</c:v>
                </c:pt>
                <c:pt idx="434">
                  <c:v>1.2394366197183098</c:v>
                </c:pt>
                <c:pt idx="438">
                  <c:v>1.678571428571429</c:v>
                </c:pt>
                <c:pt idx="443">
                  <c:v>2.8358208955223883</c:v>
                </c:pt>
                <c:pt idx="447">
                  <c:v>1.2580645161290318</c:v>
                </c:pt>
                <c:pt idx="453">
                  <c:v>1.3417721518987347</c:v>
                </c:pt>
                <c:pt idx="457">
                  <c:v>1.0661764705882357</c:v>
                </c:pt>
                <c:pt idx="462">
                  <c:v>2.0144927536231876</c:v>
                </c:pt>
                <c:pt idx="467">
                  <c:v>2.0428571428571431</c:v>
                </c:pt>
                <c:pt idx="473">
                  <c:v>1.3424657534246576</c:v>
                </c:pt>
                <c:pt idx="479">
                  <c:v>1.2098765432098761</c:v>
                </c:pt>
                <c:pt idx="485">
                  <c:v>1.1901840490797551</c:v>
                </c:pt>
                <c:pt idx="493">
                  <c:v>2.5375000000000001</c:v>
                </c:pt>
                <c:pt idx="501">
                  <c:v>2.3875000000000002</c:v>
                </c:pt>
              </c:numCache>
            </c:numRef>
          </c:xVal>
          <c:yVal>
            <c:numRef>
              <c:f>Sheet1!$P$10:$P$511</c:f>
              <c:numCache>
                <c:formatCode>General</c:formatCode>
                <c:ptCount val="502"/>
                <c:pt idx="4">
                  <c:v>180</c:v>
                </c:pt>
                <c:pt idx="9">
                  <c:v>180</c:v>
                </c:pt>
                <c:pt idx="14">
                  <c:v>240</c:v>
                </c:pt>
                <c:pt idx="19">
                  <c:v>120</c:v>
                </c:pt>
                <c:pt idx="24">
                  <c:v>240</c:v>
                </c:pt>
                <c:pt idx="29">
                  <c:v>120</c:v>
                </c:pt>
                <c:pt idx="34">
                  <c:v>240</c:v>
                </c:pt>
                <c:pt idx="39">
                  <c:v>40</c:v>
                </c:pt>
                <c:pt idx="45">
                  <c:v>240</c:v>
                </c:pt>
                <c:pt idx="49">
                  <c:v>180</c:v>
                </c:pt>
                <c:pt idx="53">
                  <c:v>180</c:v>
                </c:pt>
                <c:pt idx="57">
                  <c:v>180</c:v>
                </c:pt>
                <c:pt idx="62">
                  <c:v>180</c:v>
                </c:pt>
                <c:pt idx="67">
                  <c:v>120</c:v>
                </c:pt>
                <c:pt idx="72">
                  <c:v>180</c:v>
                </c:pt>
                <c:pt idx="77">
                  <c:v>60</c:v>
                </c:pt>
                <c:pt idx="82">
                  <c:v>240</c:v>
                </c:pt>
                <c:pt idx="87">
                  <c:v>120</c:v>
                </c:pt>
                <c:pt idx="92">
                  <c:v>180</c:v>
                </c:pt>
                <c:pt idx="97">
                  <c:v>180</c:v>
                </c:pt>
                <c:pt idx="103">
                  <c:v>120</c:v>
                </c:pt>
                <c:pt idx="108">
                  <c:v>120</c:v>
                </c:pt>
                <c:pt idx="114">
                  <c:v>90</c:v>
                </c:pt>
                <c:pt idx="120">
                  <c:v>90</c:v>
                </c:pt>
                <c:pt idx="126">
                  <c:v>120</c:v>
                </c:pt>
                <c:pt idx="134">
                  <c:v>190</c:v>
                </c:pt>
                <c:pt idx="142">
                  <c:v>190</c:v>
                </c:pt>
                <c:pt idx="150">
                  <c:v>70</c:v>
                </c:pt>
                <c:pt idx="158">
                  <c:v>130</c:v>
                </c:pt>
                <c:pt idx="163">
                  <c:v>120</c:v>
                </c:pt>
                <c:pt idx="168">
                  <c:v>80</c:v>
                </c:pt>
                <c:pt idx="173">
                  <c:v>240</c:v>
                </c:pt>
                <c:pt idx="178">
                  <c:v>180</c:v>
                </c:pt>
                <c:pt idx="184">
                  <c:v>200</c:v>
                </c:pt>
                <c:pt idx="190">
                  <c:v>200</c:v>
                </c:pt>
                <c:pt idx="194">
                  <c:v>160</c:v>
                </c:pt>
                <c:pt idx="198">
                  <c:v>115</c:v>
                </c:pt>
                <c:pt idx="202">
                  <c:v>110</c:v>
                </c:pt>
                <c:pt idx="206">
                  <c:v>150</c:v>
                </c:pt>
                <c:pt idx="210">
                  <c:v>100</c:v>
                </c:pt>
                <c:pt idx="214">
                  <c:v>200</c:v>
                </c:pt>
                <c:pt idx="223">
                  <c:v>130</c:v>
                </c:pt>
                <c:pt idx="227">
                  <c:v>206</c:v>
                </c:pt>
                <c:pt idx="231">
                  <c:v>150</c:v>
                </c:pt>
                <c:pt idx="235">
                  <c:v>180</c:v>
                </c:pt>
                <c:pt idx="240">
                  <c:v>126</c:v>
                </c:pt>
                <c:pt idx="246">
                  <c:v>151</c:v>
                </c:pt>
                <c:pt idx="253">
                  <c:v>134</c:v>
                </c:pt>
                <c:pt idx="257">
                  <c:v>85</c:v>
                </c:pt>
                <c:pt idx="262">
                  <c:v>141</c:v>
                </c:pt>
                <c:pt idx="267">
                  <c:v>180</c:v>
                </c:pt>
                <c:pt idx="272">
                  <c:v>120</c:v>
                </c:pt>
                <c:pt idx="280">
                  <c:v>100</c:v>
                </c:pt>
                <c:pt idx="288">
                  <c:v>100</c:v>
                </c:pt>
                <c:pt idx="296">
                  <c:v>130</c:v>
                </c:pt>
                <c:pt idx="304">
                  <c:v>130</c:v>
                </c:pt>
                <c:pt idx="310">
                  <c:v>30</c:v>
                </c:pt>
                <c:pt idx="316">
                  <c:v>60</c:v>
                </c:pt>
                <c:pt idx="322">
                  <c:v>120</c:v>
                </c:pt>
                <c:pt idx="328">
                  <c:v>250</c:v>
                </c:pt>
                <c:pt idx="333">
                  <c:v>120</c:v>
                </c:pt>
                <c:pt idx="338">
                  <c:v>180</c:v>
                </c:pt>
                <c:pt idx="343">
                  <c:v>240</c:v>
                </c:pt>
                <c:pt idx="348">
                  <c:v>240</c:v>
                </c:pt>
                <c:pt idx="353">
                  <c:v>240</c:v>
                </c:pt>
                <c:pt idx="359">
                  <c:v>180</c:v>
                </c:pt>
                <c:pt idx="366">
                  <c:v>200</c:v>
                </c:pt>
                <c:pt idx="373">
                  <c:v>160</c:v>
                </c:pt>
                <c:pt idx="378">
                  <c:v>180</c:v>
                </c:pt>
                <c:pt idx="383">
                  <c:v>120</c:v>
                </c:pt>
                <c:pt idx="388">
                  <c:v>180</c:v>
                </c:pt>
                <c:pt idx="393">
                  <c:v>180</c:v>
                </c:pt>
                <c:pt idx="398">
                  <c:v>180</c:v>
                </c:pt>
                <c:pt idx="404">
                  <c:v>120</c:v>
                </c:pt>
                <c:pt idx="409">
                  <c:v>120</c:v>
                </c:pt>
                <c:pt idx="414">
                  <c:v>180</c:v>
                </c:pt>
                <c:pt idx="419">
                  <c:v>178</c:v>
                </c:pt>
                <c:pt idx="424">
                  <c:v>178</c:v>
                </c:pt>
                <c:pt idx="429">
                  <c:v>125</c:v>
                </c:pt>
                <c:pt idx="434">
                  <c:v>127</c:v>
                </c:pt>
                <c:pt idx="438">
                  <c:v>204</c:v>
                </c:pt>
                <c:pt idx="443">
                  <c:v>228</c:v>
                </c:pt>
                <c:pt idx="447">
                  <c:v>150</c:v>
                </c:pt>
                <c:pt idx="453">
                  <c:v>158</c:v>
                </c:pt>
                <c:pt idx="457">
                  <c:v>135</c:v>
                </c:pt>
                <c:pt idx="462">
                  <c:v>120</c:v>
                </c:pt>
                <c:pt idx="467">
                  <c:v>120</c:v>
                </c:pt>
                <c:pt idx="473">
                  <c:v>120</c:v>
                </c:pt>
                <c:pt idx="479">
                  <c:v>80</c:v>
                </c:pt>
                <c:pt idx="485">
                  <c:v>80</c:v>
                </c:pt>
                <c:pt idx="493">
                  <c:v>190</c:v>
                </c:pt>
                <c:pt idx="501">
                  <c:v>190</c:v>
                </c:pt>
              </c:numCache>
            </c:numRef>
          </c:yVal>
        </c:ser>
        <c:axId val="87930368"/>
        <c:axId val="87932288"/>
      </c:scatterChart>
      <c:valAx>
        <c:axId val="8793036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Response Index</a:t>
                </a:r>
              </a:p>
            </c:rich>
          </c:tx>
          <c:layout/>
        </c:title>
        <c:numFmt formatCode="General" sourceLinked="1"/>
        <c:tickLblPos val="nextTo"/>
        <c:crossAx val="87932288"/>
        <c:crosses val="autoZero"/>
        <c:crossBetween val="midCat"/>
      </c:valAx>
      <c:valAx>
        <c:axId val="87932288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sz="1400" baseline="0"/>
                  <a:t>Optimum N Rate, lb/ac</a:t>
                </a:r>
                <a:endParaRPr lang="en-US" sz="1400"/>
              </a:p>
            </c:rich>
          </c:tx>
          <c:layout/>
        </c:title>
        <c:numFmt formatCode="General" sourceLinked="1"/>
        <c:tickLblPos val="nextTo"/>
        <c:crossAx val="87930368"/>
        <c:crosses val="autoZero"/>
        <c:crossBetween val="midCat"/>
      </c:valAx>
    </c:plotArea>
    <c:plotVisOnly val="1"/>
  </c:chart>
  <c:externalData r:id="rId1"/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Ohio,</a:t>
            </a:r>
            <a:r>
              <a:rPr lang="en-US" baseline="0"/>
              <a:t> 1998-2007</a:t>
            </a:r>
            <a:endParaRPr lang="en-US"/>
          </a:p>
        </c:rich>
      </c:tx>
      <c:layout>
        <c:manualLayout>
          <c:xMode val="edge"/>
          <c:yMode val="edge"/>
          <c:x val="0.17099300087489086"/>
          <c:y val="2.7777777777777821E-2"/>
        </c:manualLayout>
      </c:layout>
    </c:title>
    <c:plotArea>
      <c:layout>
        <c:manualLayout>
          <c:layoutTarget val="inner"/>
          <c:xMode val="edge"/>
          <c:yMode val="edge"/>
          <c:x val="0.15747462817147867"/>
          <c:y val="4.6655365995917138E-2"/>
          <c:w val="0.79085170603674571"/>
          <c:h val="0.76035433070866132"/>
        </c:manualLayout>
      </c:layout>
      <c:scatterChart>
        <c:scatterStyle val="lineMarker"/>
        <c:ser>
          <c:idx val="0"/>
          <c:order val="0"/>
          <c:tx>
            <c:strRef>
              <c:f>Sheet1!$N$9</c:f>
              <c:strCache>
                <c:ptCount val="1"/>
                <c:pt idx="0">
                  <c:v>Yield</c:v>
                </c:pt>
              </c:strCache>
            </c:strRef>
          </c:tx>
          <c:spPr>
            <a:ln w="28575">
              <a:noFill/>
            </a:ln>
          </c:spPr>
          <c:trendline>
            <c:trendlineType val="linear"/>
            <c:dispRSqr val="1"/>
            <c:dispEq val="1"/>
            <c:trendlineLbl>
              <c:layout>
                <c:manualLayout>
                  <c:x val="-0.35094838145231866"/>
                  <c:y val="0.33609470691163634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baseline="0"/>
                      <a:t>y = 0.0038x + 180.8
R² = 0.00</a:t>
                    </a:r>
                    <a:endParaRPr lang="en-US"/>
                  </a:p>
                </c:rich>
              </c:tx>
              <c:numFmt formatCode="General" sourceLinked="0"/>
            </c:trendlineLbl>
          </c:trendline>
          <c:xVal>
            <c:numRef>
              <c:f>Sheet1!$P$10:$P$511</c:f>
              <c:numCache>
                <c:formatCode>General</c:formatCode>
                <c:ptCount val="502"/>
                <c:pt idx="4">
                  <c:v>180</c:v>
                </c:pt>
                <c:pt idx="9">
                  <c:v>180</c:v>
                </c:pt>
                <c:pt idx="14">
                  <c:v>240</c:v>
                </c:pt>
                <c:pt idx="19">
                  <c:v>120</c:v>
                </c:pt>
                <c:pt idx="24">
                  <c:v>240</c:v>
                </c:pt>
                <c:pt idx="29">
                  <c:v>120</c:v>
                </c:pt>
                <c:pt idx="34">
                  <c:v>240</c:v>
                </c:pt>
                <c:pt idx="39">
                  <c:v>40</c:v>
                </c:pt>
                <c:pt idx="45">
                  <c:v>240</c:v>
                </c:pt>
                <c:pt idx="49">
                  <c:v>180</c:v>
                </c:pt>
                <c:pt idx="53">
                  <c:v>180</c:v>
                </c:pt>
                <c:pt idx="57">
                  <c:v>180</c:v>
                </c:pt>
                <c:pt idx="62">
                  <c:v>180</c:v>
                </c:pt>
                <c:pt idx="67">
                  <c:v>120</c:v>
                </c:pt>
                <c:pt idx="72">
                  <c:v>180</c:v>
                </c:pt>
                <c:pt idx="77">
                  <c:v>60</c:v>
                </c:pt>
                <c:pt idx="82">
                  <c:v>240</c:v>
                </c:pt>
                <c:pt idx="87">
                  <c:v>120</c:v>
                </c:pt>
                <c:pt idx="92">
                  <c:v>180</c:v>
                </c:pt>
                <c:pt idx="97">
                  <c:v>180</c:v>
                </c:pt>
                <c:pt idx="103">
                  <c:v>120</c:v>
                </c:pt>
                <c:pt idx="108">
                  <c:v>120</c:v>
                </c:pt>
                <c:pt idx="114">
                  <c:v>90</c:v>
                </c:pt>
                <c:pt idx="120">
                  <c:v>90</c:v>
                </c:pt>
                <c:pt idx="126">
                  <c:v>120</c:v>
                </c:pt>
                <c:pt idx="134">
                  <c:v>190</c:v>
                </c:pt>
                <c:pt idx="142">
                  <c:v>190</c:v>
                </c:pt>
                <c:pt idx="150">
                  <c:v>70</c:v>
                </c:pt>
                <c:pt idx="158">
                  <c:v>130</c:v>
                </c:pt>
                <c:pt idx="163">
                  <c:v>120</c:v>
                </c:pt>
                <c:pt idx="168">
                  <c:v>80</c:v>
                </c:pt>
                <c:pt idx="173">
                  <c:v>240</c:v>
                </c:pt>
                <c:pt idx="178">
                  <c:v>180</c:v>
                </c:pt>
                <c:pt idx="184">
                  <c:v>200</c:v>
                </c:pt>
                <c:pt idx="190">
                  <c:v>200</c:v>
                </c:pt>
                <c:pt idx="194">
                  <c:v>160</c:v>
                </c:pt>
                <c:pt idx="198">
                  <c:v>115</c:v>
                </c:pt>
                <c:pt idx="202">
                  <c:v>110</c:v>
                </c:pt>
                <c:pt idx="206">
                  <c:v>150</c:v>
                </c:pt>
                <c:pt idx="210">
                  <c:v>100</c:v>
                </c:pt>
                <c:pt idx="214">
                  <c:v>200</c:v>
                </c:pt>
                <c:pt idx="223">
                  <c:v>130</c:v>
                </c:pt>
                <c:pt idx="227">
                  <c:v>206</c:v>
                </c:pt>
                <c:pt idx="231">
                  <c:v>150</c:v>
                </c:pt>
                <c:pt idx="235">
                  <c:v>180</c:v>
                </c:pt>
                <c:pt idx="240">
                  <c:v>126</c:v>
                </c:pt>
                <c:pt idx="246">
                  <c:v>151</c:v>
                </c:pt>
                <c:pt idx="253">
                  <c:v>134</c:v>
                </c:pt>
                <c:pt idx="257">
                  <c:v>85</c:v>
                </c:pt>
                <c:pt idx="262">
                  <c:v>141</c:v>
                </c:pt>
                <c:pt idx="267">
                  <c:v>180</c:v>
                </c:pt>
                <c:pt idx="272">
                  <c:v>120</c:v>
                </c:pt>
                <c:pt idx="280">
                  <c:v>100</c:v>
                </c:pt>
                <c:pt idx="288">
                  <c:v>100</c:v>
                </c:pt>
                <c:pt idx="296">
                  <c:v>130</c:v>
                </c:pt>
                <c:pt idx="304">
                  <c:v>130</c:v>
                </c:pt>
                <c:pt idx="310">
                  <c:v>30</c:v>
                </c:pt>
                <c:pt idx="316">
                  <c:v>60</c:v>
                </c:pt>
                <c:pt idx="322">
                  <c:v>120</c:v>
                </c:pt>
                <c:pt idx="328">
                  <c:v>250</c:v>
                </c:pt>
                <c:pt idx="333">
                  <c:v>120</c:v>
                </c:pt>
                <c:pt idx="338">
                  <c:v>180</c:v>
                </c:pt>
                <c:pt idx="343">
                  <c:v>240</c:v>
                </c:pt>
                <c:pt idx="348">
                  <c:v>240</c:v>
                </c:pt>
                <c:pt idx="353">
                  <c:v>240</c:v>
                </c:pt>
                <c:pt idx="359">
                  <c:v>180</c:v>
                </c:pt>
                <c:pt idx="366">
                  <c:v>200</c:v>
                </c:pt>
                <c:pt idx="373">
                  <c:v>160</c:v>
                </c:pt>
                <c:pt idx="378">
                  <c:v>180</c:v>
                </c:pt>
                <c:pt idx="383">
                  <c:v>120</c:v>
                </c:pt>
                <c:pt idx="388">
                  <c:v>180</c:v>
                </c:pt>
                <c:pt idx="393">
                  <c:v>180</c:v>
                </c:pt>
                <c:pt idx="398">
                  <c:v>180</c:v>
                </c:pt>
                <c:pt idx="404">
                  <c:v>120</c:v>
                </c:pt>
                <c:pt idx="409">
                  <c:v>120</c:v>
                </c:pt>
                <c:pt idx="414">
                  <c:v>180</c:v>
                </c:pt>
                <c:pt idx="419">
                  <c:v>178</c:v>
                </c:pt>
                <c:pt idx="424">
                  <c:v>178</c:v>
                </c:pt>
                <c:pt idx="429">
                  <c:v>125</c:v>
                </c:pt>
                <c:pt idx="434">
                  <c:v>127</c:v>
                </c:pt>
                <c:pt idx="438">
                  <c:v>204</c:v>
                </c:pt>
                <c:pt idx="443">
                  <c:v>228</c:v>
                </c:pt>
                <c:pt idx="447">
                  <c:v>150</c:v>
                </c:pt>
                <c:pt idx="453">
                  <c:v>158</c:v>
                </c:pt>
                <c:pt idx="457">
                  <c:v>135</c:v>
                </c:pt>
                <c:pt idx="462">
                  <c:v>120</c:v>
                </c:pt>
                <c:pt idx="467">
                  <c:v>120</c:v>
                </c:pt>
                <c:pt idx="473">
                  <c:v>120</c:v>
                </c:pt>
                <c:pt idx="479">
                  <c:v>80</c:v>
                </c:pt>
                <c:pt idx="485">
                  <c:v>80</c:v>
                </c:pt>
                <c:pt idx="493">
                  <c:v>190</c:v>
                </c:pt>
                <c:pt idx="501">
                  <c:v>190</c:v>
                </c:pt>
              </c:numCache>
            </c:numRef>
          </c:xVal>
          <c:yVal>
            <c:numRef>
              <c:f>Sheet1!$Q$10:$Q$511</c:f>
              <c:numCache>
                <c:formatCode>General</c:formatCode>
                <c:ptCount val="502"/>
                <c:pt idx="4">
                  <c:v>238</c:v>
                </c:pt>
                <c:pt idx="9">
                  <c:v>178</c:v>
                </c:pt>
                <c:pt idx="14">
                  <c:v>167</c:v>
                </c:pt>
                <c:pt idx="19">
                  <c:v>153</c:v>
                </c:pt>
                <c:pt idx="24">
                  <c:v>180</c:v>
                </c:pt>
                <c:pt idx="29">
                  <c:v>96</c:v>
                </c:pt>
                <c:pt idx="34">
                  <c:v>237</c:v>
                </c:pt>
                <c:pt idx="39">
                  <c:v>190</c:v>
                </c:pt>
                <c:pt idx="45">
                  <c:v>190</c:v>
                </c:pt>
                <c:pt idx="49">
                  <c:v>165</c:v>
                </c:pt>
                <c:pt idx="53">
                  <c:v>160</c:v>
                </c:pt>
                <c:pt idx="57">
                  <c:v>168</c:v>
                </c:pt>
                <c:pt idx="62">
                  <c:v>229</c:v>
                </c:pt>
                <c:pt idx="67">
                  <c:v>182</c:v>
                </c:pt>
                <c:pt idx="72">
                  <c:v>160</c:v>
                </c:pt>
                <c:pt idx="77">
                  <c:v>151</c:v>
                </c:pt>
                <c:pt idx="82">
                  <c:v>190</c:v>
                </c:pt>
                <c:pt idx="87">
                  <c:v>92</c:v>
                </c:pt>
                <c:pt idx="92">
                  <c:v>234</c:v>
                </c:pt>
                <c:pt idx="97">
                  <c:v>194</c:v>
                </c:pt>
                <c:pt idx="103">
                  <c:v>195</c:v>
                </c:pt>
                <c:pt idx="108">
                  <c:v>157</c:v>
                </c:pt>
                <c:pt idx="114">
                  <c:v>258</c:v>
                </c:pt>
                <c:pt idx="120">
                  <c:v>247</c:v>
                </c:pt>
                <c:pt idx="126">
                  <c:v>260</c:v>
                </c:pt>
                <c:pt idx="134">
                  <c:v>186</c:v>
                </c:pt>
                <c:pt idx="142">
                  <c:v>189</c:v>
                </c:pt>
                <c:pt idx="150">
                  <c:v>239</c:v>
                </c:pt>
                <c:pt idx="158">
                  <c:v>233</c:v>
                </c:pt>
                <c:pt idx="163">
                  <c:v>199</c:v>
                </c:pt>
                <c:pt idx="168">
                  <c:v>188</c:v>
                </c:pt>
                <c:pt idx="173">
                  <c:v>188</c:v>
                </c:pt>
                <c:pt idx="178">
                  <c:v>184</c:v>
                </c:pt>
                <c:pt idx="184">
                  <c:v>169</c:v>
                </c:pt>
                <c:pt idx="190">
                  <c:v>175</c:v>
                </c:pt>
                <c:pt idx="194">
                  <c:v>172</c:v>
                </c:pt>
                <c:pt idx="198">
                  <c:v>181</c:v>
                </c:pt>
                <c:pt idx="202">
                  <c:v>191</c:v>
                </c:pt>
                <c:pt idx="206">
                  <c:v>181</c:v>
                </c:pt>
                <c:pt idx="210">
                  <c:v>198</c:v>
                </c:pt>
                <c:pt idx="214">
                  <c:v>186</c:v>
                </c:pt>
                <c:pt idx="223">
                  <c:v>142</c:v>
                </c:pt>
                <c:pt idx="227">
                  <c:v>173</c:v>
                </c:pt>
                <c:pt idx="231">
                  <c:v>152</c:v>
                </c:pt>
                <c:pt idx="235">
                  <c:v>179</c:v>
                </c:pt>
                <c:pt idx="240">
                  <c:v>185</c:v>
                </c:pt>
                <c:pt idx="246">
                  <c:v>185</c:v>
                </c:pt>
                <c:pt idx="253">
                  <c:v>179</c:v>
                </c:pt>
                <c:pt idx="257">
                  <c:v>121</c:v>
                </c:pt>
                <c:pt idx="262">
                  <c:v>219</c:v>
                </c:pt>
                <c:pt idx="267">
                  <c:v>166</c:v>
                </c:pt>
                <c:pt idx="272">
                  <c:v>170</c:v>
                </c:pt>
                <c:pt idx="280">
                  <c:v>167</c:v>
                </c:pt>
                <c:pt idx="288">
                  <c:v>162</c:v>
                </c:pt>
                <c:pt idx="296">
                  <c:v>208</c:v>
                </c:pt>
                <c:pt idx="304">
                  <c:v>205</c:v>
                </c:pt>
                <c:pt idx="310">
                  <c:v>199</c:v>
                </c:pt>
                <c:pt idx="316">
                  <c:v>195</c:v>
                </c:pt>
                <c:pt idx="322">
                  <c:v>217</c:v>
                </c:pt>
                <c:pt idx="328">
                  <c:v>203</c:v>
                </c:pt>
                <c:pt idx="333">
                  <c:v>168</c:v>
                </c:pt>
                <c:pt idx="338">
                  <c:v>145</c:v>
                </c:pt>
                <c:pt idx="343">
                  <c:v>101</c:v>
                </c:pt>
                <c:pt idx="348">
                  <c:v>241</c:v>
                </c:pt>
                <c:pt idx="353">
                  <c:v>158</c:v>
                </c:pt>
                <c:pt idx="359">
                  <c:v>173</c:v>
                </c:pt>
                <c:pt idx="366">
                  <c:v>183</c:v>
                </c:pt>
                <c:pt idx="373">
                  <c:v>176</c:v>
                </c:pt>
                <c:pt idx="378">
                  <c:v>171</c:v>
                </c:pt>
                <c:pt idx="383">
                  <c:v>157</c:v>
                </c:pt>
                <c:pt idx="388">
                  <c:v>98</c:v>
                </c:pt>
                <c:pt idx="393">
                  <c:v>239</c:v>
                </c:pt>
                <c:pt idx="398">
                  <c:v>162</c:v>
                </c:pt>
                <c:pt idx="404">
                  <c:v>170</c:v>
                </c:pt>
                <c:pt idx="409">
                  <c:v>184</c:v>
                </c:pt>
                <c:pt idx="414">
                  <c:v>192</c:v>
                </c:pt>
                <c:pt idx="419">
                  <c:v>196</c:v>
                </c:pt>
                <c:pt idx="424">
                  <c:v>178</c:v>
                </c:pt>
                <c:pt idx="429">
                  <c:v>143</c:v>
                </c:pt>
                <c:pt idx="434">
                  <c:v>166</c:v>
                </c:pt>
                <c:pt idx="438">
                  <c:v>188</c:v>
                </c:pt>
                <c:pt idx="443">
                  <c:v>190</c:v>
                </c:pt>
                <c:pt idx="447">
                  <c:v>189</c:v>
                </c:pt>
                <c:pt idx="453">
                  <c:v>202</c:v>
                </c:pt>
                <c:pt idx="457">
                  <c:v>144</c:v>
                </c:pt>
                <c:pt idx="462">
                  <c:v>133</c:v>
                </c:pt>
                <c:pt idx="467">
                  <c:v>143</c:v>
                </c:pt>
                <c:pt idx="473">
                  <c:v>187</c:v>
                </c:pt>
                <c:pt idx="479">
                  <c:v>185</c:v>
                </c:pt>
                <c:pt idx="485">
                  <c:v>184</c:v>
                </c:pt>
                <c:pt idx="493">
                  <c:v>194</c:v>
                </c:pt>
                <c:pt idx="501">
                  <c:v>191</c:v>
                </c:pt>
              </c:numCache>
            </c:numRef>
          </c:yVal>
        </c:ser>
        <c:axId val="88068480"/>
        <c:axId val="88070400"/>
      </c:scatterChart>
      <c:valAx>
        <c:axId val="8806848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Optimum</a:t>
                </a:r>
                <a:r>
                  <a:rPr lang="en-US" sz="1400" baseline="0"/>
                  <a:t> N Rate, lb/ac</a:t>
                </a:r>
                <a:endParaRPr lang="en-US" sz="1400"/>
              </a:p>
            </c:rich>
          </c:tx>
          <c:layout/>
        </c:title>
        <c:numFmt formatCode="General" sourceLinked="1"/>
        <c:tickLblPos val="nextTo"/>
        <c:crossAx val="88070400"/>
        <c:crosses val="autoZero"/>
        <c:crossBetween val="midCat"/>
      </c:valAx>
      <c:valAx>
        <c:axId val="88070400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sz="1400"/>
                  <a:t>Maximum</a:t>
                </a:r>
                <a:r>
                  <a:rPr lang="en-US" sz="1400" baseline="0"/>
                  <a:t> Yield, bu/ac</a:t>
                </a:r>
                <a:endParaRPr lang="en-US" sz="1400"/>
              </a:p>
            </c:rich>
          </c:tx>
          <c:layout/>
        </c:title>
        <c:numFmt formatCode="General" sourceLinked="1"/>
        <c:tickLblPos val="nextTo"/>
        <c:crossAx val="88068480"/>
        <c:crosses val="autoZero"/>
        <c:crossBetween val="midCat"/>
      </c:valAx>
    </c:plotArea>
    <c:plotVisOnly val="1"/>
  </c:chart>
  <c:externalData r:id="rId1"/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Ohio,</a:t>
            </a:r>
            <a:r>
              <a:rPr lang="en-US" baseline="0"/>
              <a:t> 1998-2007</a:t>
            </a:r>
            <a:endParaRPr lang="en-US"/>
          </a:p>
        </c:rich>
      </c:tx>
      <c:layout>
        <c:manualLayout>
          <c:xMode val="edge"/>
          <c:yMode val="edge"/>
          <c:x val="0.17099300087489114"/>
          <c:y val="2.7777777777777877E-2"/>
        </c:manualLayout>
      </c:layout>
    </c:title>
    <c:plotArea>
      <c:layout>
        <c:manualLayout>
          <c:layoutTarget val="inner"/>
          <c:xMode val="edge"/>
          <c:yMode val="edge"/>
          <c:x val="0.15575641962280487"/>
          <c:y val="6.60997375328084E-2"/>
          <c:w val="0.79085170603674571"/>
          <c:h val="0.77887284922718092"/>
        </c:manualLayout>
      </c:layout>
      <c:scatterChart>
        <c:scatterStyle val="lineMarker"/>
        <c:ser>
          <c:idx val="0"/>
          <c:order val="0"/>
          <c:tx>
            <c:strRef>
              <c:f>Sheet1!$N$9</c:f>
              <c:strCache>
                <c:ptCount val="1"/>
                <c:pt idx="0">
                  <c:v>Yield</c:v>
                </c:pt>
              </c:strCache>
            </c:strRef>
          </c:tx>
          <c:spPr>
            <a:ln w="28575">
              <a:noFill/>
            </a:ln>
          </c:spPr>
          <c:trendline>
            <c:trendlineType val="linear"/>
            <c:dispRSqr val="1"/>
            <c:dispEq val="1"/>
            <c:trendlineLbl>
              <c:layout>
                <c:manualLayout>
                  <c:x val="-9.600721784776893E-2"/>
                  <c:y val="0.440302566345874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baseline="0"/>
                      <a:t>y = 23.794x + 113.2
R² = 0.14</a:t>
                    </a:r>
                    <a:endParaRPr lang="en-US"/>
                  </a:p>
                </c:rich>
              </c:tx>
              <c:numFmt formatCode="General" sourceLinked="0"/>
            </c:trendlineLbl>
          </c:trendline>
          <c:xVal>
            <c:numRef>
              <c:f>Sheet1!$T$10:$T$511</c:f>
              <c:numCache>
                <c:formatCode>General</c:formatCode>
                <c:ptCount val="502"/>
                <c:pt idx="4">
                  <c:v>110.59999999999997</c:v>
                </c:pt>
                <c:pt idx="9">
                  <c:v>42</c:v>
                </c:pt>
                <c:pt idx="14">
                  <c:v>29.400000000000002</c:v>
                </c:pt>
                <c:pt idx="19">
                  <c:v>18.19999999999996</c:v>
                </c:pt>
                <c:pt idx="24">
                  <c:v>59.200000000000024</c:v>
                </c:pt>
                <c:pt idx="29">
                  <c:v>23.8</c:v>
                </c:pt>
                <c:pt idx="34">
                  <c:v>141.4</c:v>
                </c:pt>
                <c:pt idx="39">
                  <c:v>29.400000000000002</c:v>
                </c:pt>
                <c:pt idx="45">
                  <c:v>91</c:v>
                </c:pt>
                <c:pt idx="49">
                  <c:v>100.80000000000001</c:v>
                </c:pt>
                <c:pt idx="53">
                  <c:v>93.800000000000011</c:v>
                </c:pt>
                <c:pt idx="57">
                  <c:v>105</c:v>
                </c:pt>
                <c:pt idx="62">
                  <c:v>113.39999999999996</c:v>
                </c:pt>
                <c:pt idx="67">
                  <c:v>46.2</c:v>
                </c:pt>
                <c:pt idx="72">
                  <c:v>16.8</c:v>
                </c:pt>
                <c:pt idx="77">
                  <c:v>21</c:v>
                </c:pt>
                <c:pt idx="82">
                  <c:v>56</c:v>
                </c:pt>
                <c:pt idx="87">
                  <c:v>16.8</c:v>
                </c:pt>
                <c:pt idx="92">
                  <c:v>141.4</c:v>
                </c:pt>
                <c:pt idx="97">
                  <c:v>14</c:v>
                </c:pt>
                <c:pt idx="103">
                  <c:v>105</c:v>
                </c:pt>
                <c:pt idx="108">
                  <c:v>77</c:v>
                </c:pt>
                <c:pt idx="114">
                  <c:v>74.2</c:v>
                </c:pt>
                <c:pt idx="120">
                  <c:v>65.8</c:v>
                </c:pt>
                <c:pt idx="126">
                  <c:v>95.2</c:v>
                </c:pt>
                <c:pt idx="134">
                  <c:v>184.8</c:v>
                </c:pt>
                <c:pt idx="142">
                  <c:v>186.20000000000002</c:v>
                </c:pt>
                <c:pt idx="150">
                  <c:v>113.4</c:v>
                </c:pt>
                <c:pt idx="158">
                  <c:v>105</c:v>
                </c:pt>
                <c:pt idx="163">
                  <c:v>147</c:v>
                </c:pt>
                <c:pt idx="168">
                  <c:v>144.20000000000002</c:v>
                </c:pt>
                <c:pt idx="173">
                  <c:v>214.19999999999996</c:v>
                </c:pt>
                <c:pt idx="178">
                  <c:v>221.20000000000002</c:v>
                </c:pt>
                <c:pt idx="184">
                  <c:v>98</c:v>
                </c:pt>
                <c:pt idx="190">
                  <c:v>98</c:v>
                </c:pt>
                <c:pt idx="194">
                  <c:v>85.4</c:v>
                </c:pt>
                <c:pt idx="198">
                  <c:v>151.20000000000002</c:v>
                </c:pt>
                <c:pt idx="202">
                  <c:v>77</c:v>
                </c:pt>
                <c:pt idx="206">
                  <c:v>15.4</c:v>
                </c:pt>
                <c:pt idx="210">
                  <c:v>36.4</c:v>
                </c:pt>
                <c:pt idx="214">
                  <c:v>112</c:v>
                </c:pt>
                <c:pt idx="223">
                  <c:v>32.200000000000003</c:v>
                </c:pt>
                <c:pt idx="227">
                  <c:v>74.2</c:v>
                </c:pt>
                <c:pt idx="231">
                  <c:v>42</c:v>
                </c:pt>
                <c:pt idx="235">
                  <c:v>51.800000000000004</c:v>
                </c:pt>
                <c:pt idx="240">
                  <c:v>50.400000000000006</c:v>
                </c:pt>
                <c:pt idx="246">
                  <c:v>40.6</c:v>
                </c:pt>
                <c:pt idx="253">
                  <c:v>114.80000000000001</c:v>
                </c:pt>
                <c:pt idx="267">
                  <c:v>85.4</c:v>
                </c:pt>
                <c:pt idx="272">
                  <c:v>88.2</c:v>
                </c:pt>
                <c:pt idx="280">
                  <c:v>65.8</c:v>
                </c:pt>
                <c:pt idx="288">
                  <c:v>56</c:v>
                </c:pt>
                <c:pt idx="296">
                  <c:v>77</c:v>
                </c:pt>
                <c:pt idx="304">
                  <c:v>95.2</c:v>
                </c:pt>
                <c:pt idx="310">
                  <c:v>46.2</c:v>
                </c:pt>
                <c:pt idx="316">
                  <c:v>44.800000000000004</c:v>
                </c:pt>
                <c:pt idx="322">
                  <c:v>71.400000000000006</c:v>
                </c:pt>
                <c:pt idx="328">
                  <c:v>214.19999999999996</c:v>
                </c:pt>
                <c:pt idx="359">
                  <c:v>88.2</c:v>
                </c:pt>
                <c:pt idx="366">
                  <c:v>88.2</c:v>
                </c:pt>
                <c:pt idx="373">
                  <c:v>84</c:v>
                </c:pt>
                <c:pt idx="404">
                  <c:v>81.2</c:v>
                </c:pt>
                <c:pt idx="409">
                  <c:v>159.60000000000002</c:v>
                </c:pt>
                <c:pt idx="414">
                  <c:v>175</c:v>
                </c:pt>
                <c:pt idx="419">
                  <c:v>86.800000000000011</c:v>
                </c:pt>
                <c:pt idx="424">
                  <c:v>98</c:v>
                </c:pt>
                <c:pt idx="429">
                  <c:v>53.2</c:v>
                </c:pt>
                <c:pt idx="434">
                  <c:v>47.6</c:v>
                </c:pt>
                <c:pt idx="438">
                  <c:v>106.4</c:v>
                </c:pt>
                <c:pt idx="443">
                  <c:v>172.20000000000002</c:v>
                </c:pt>
                <c:pt idx="447">
                  <c:v>56</c:v>
                </c:pt>
                <c:pt idx="453">
                  <c:v>75.600000000000009</c:v>
                </c:pt>
                <c:pt idx="462">
                  <c:v>98</c:v>
                </c:pt>
                <c:pt idx="467">
                  <c:v>102.2</c:v>
                </c:pt>
                <c:pt idx="473">
                  <c:v>70</c:v>
                </c:pt>
                <c:pt idx="479">
                  <c:v>47.6</c:v>
                </c:pt>
                <c:pt idx="485">
                  <c:v>43.400000000000006</c:v>
                </c:pt>
                <c:pt idx="493">
                  <c:v>172.20000000000002</c:v>
                </c:pt>
                <c:pt idx="501">
                  <c:v>155.4</c:v>
                </c:pt>
              </c:numCache>
            </c:numRef>
          </c:xVal>
          <c:yVal>
            <c:numRef>
              <c:f>Sheet1!$U$10:$U$511</c:f>
              <c:numCache>
                <c:formatCode>General</c:formatCode>
                <c:ptCount val="502"/>
                <c:pt idx="4">
                  <c:v>120</c:v>
                </c:pt>
                <c:pt idx="9">
                  <c:v>120</c:v>
                </c:pt>
                <c:pt idx="14">
                  <c:v>180</c:v>
                </c:pt>
                <c:pt idx="19">
                  <c:v>60</c:v>
                </c:pt>
                <c:pt idx="24">
                  <c:v>120</c:v>
                </c:pt>
                <c:pt idx="29">
                  <c:v>60</c:v>
                </c:pt>
                <c:pt idx="34">
                  <c:v>120</c:v>
                </c:pt>
                <c:pt idx="39">
                  <c:v>40</c:v>
                </c:pt>
                <c:pt idx="45">
                  <c:v>60</c:v>
                </c:pt>
                <c:pt idx="49">
                  <c:v>120</c:v>
                </c:pt>
                <c:pt idx="53">
                  <c:v>180</c:v>
                </c:pt>
                <c:pt idx="57">
                  <c:v>120</c:v>
                </c:pt>
                <c:pt idx="62">
                  <c:v>120</c:v>
                </c:pt>
                <c:pt idx="67">
                  <c:v>120</c:v>
                </c:pt>
                <c:pt idx="72">
                  <c:v>40</c:v>
                </c:pt>
                <c:pt idx="77">
                  <c:v>60</c:v>
                </c:pt>
                <c:pt idx="82">
                  <c:v>120</c:v>
                </c:pt>
                <c:pt idx="87">
                  <c:v>40</c:v>
                </c:pt>
                <c:pt idx="92">
                  <c:v>180</c:v>
                </c:pt>
                <c:pt idx="97">
                  <c:v>40</c:v>
                </c:pt>
                <c:pt idx="103">
                  <c:v>120</c:v>
                </c:pt>
                <c:pt idx="108">
                  <c:v>120</c:v>
                </c:pt>
                <c:pt idx="114">
                  <c:v>30</c:v>
                </c:pt>
                <c:pt idx="120">
                  <c:v>90</c:v>
                </c:pt>
                <c:pt idx="126">
                  <c:v>120</c:v>
                </c:pt>
                <c:pt idx="134">
                  <c:v>190</c:v>
                </c:pt>
                <c:pt idx="142">
                  <c:v>160</c:v>
                </c:pt>
                <c:pt idx="150">
                  <c:v>70</c:v>
                </c:pt>
                <c:pt idx="158">
                  <c:v>130</c:v>
                </c:pt>
                <c:pt idx="163">
                  <c:v>120</c:v>
                </c:pt>
                <c:pt idx="168">
                  <c:v>80</c:v>
                </c:pt>
                <c:pt idx="173">
                  <c:v>240</c:v>
                </c:pt>
                <c:pt idx="178">
                  <c:v>180</c:v>
                </c:pt>
                <c:pt idx="184">
                  <c:v>200</c:v>
                </c:pt>
                <c:pt idx="190">
                  <c:v>150</c:v>
                </c:pt>
                <c:pt idx="194">
                  <c:v>120</c:v>
                </c:pt>
                <c:pt idx="198">
                  <c:v>115</c:v>
                </c:pt>
                <c:pt idx="202">
                  <c:v>110</c:v>
                </c:pt>
                <c:pt idx="206">
                  <c:v>50</c:v>
                </c:pt>
                <c:pt idx="210">
                  <c:v>100</c:v>
                </c:pt>
                <c:pt idx="214">
                  <c:v>150</c:v>
                </c:pt>
                <c:pt idx="223">
                  <c:v>130</c:v>
                </c:pt>
                <c:pt idx="227">
                  <c:v>106</c:v>
                </c:pt>
                <c:pt idx="231">
                  <c:v>100</c:v>
                </c:pt>
                <c:pt idx="235">
                  <c:v>135</c:v>
                </c:pt>
                <c:pt idx="240">
                  <c:v>77</c:v>
                </c:pt>
                <c:pt idx="246">
                  <c:v>151</c:v>
                </c:pt>
                <c:pt idx="253">
                  <c:v>134</c:v>
                </c:pt>
                <c:pt idx="267">
                  <c:v>120</c:v>
                </c:pt>
                <c:pt idx="272">
                  <c:v>120</c:v>
                </c:pt>
                <c:pt idx="280">
                  <c:v>100</c:v>
                </c:pt>
                <c:pt idx="288">
                  <c:v>100</c:v>
                </c:pt>
                <c:pt idx="296">
                  <c:v>130</c:v>
                </c:pt>
                <c:pt idx="304">
                  <c:v>130</c:v>
                </c:pt>
                <c:pt idx="310">
                  <c:v>30</c:v>
                </c:pt>
                <c:pt idx="316">
                  <c:v>60</c:v>
                </c:pt>
                <c:pt idx="322">
                  <c:v>120</c:v>
                </c:pt>
                <c:pt idx="328">
                  <c:v>200</c:v>
                </c:pt>
                <c:pt idx="359">
                  <c:v>120</c:v>
                </c:pt>
                <c:pt idx="366">
                  <c:v>160</c:v>
                </c:pt>
                <c:pt idx="373">
                  <c:v>160</c:v>
                </c:pt>
                <c:pt idx="404">
                  <c:v>120</c:v>
                </c:pt>
                <c:pt idx="409">
                  <c:v>120</c:v>
                </c:pt>
                <c:pt idx="414">
                  <c:v>180</c:v>
                </c:pt>
                <c:pt idx="419">
                  <c:v>178</c:v>
                </c:pt>
                <c:pt idx="424">
                  <c:v>128</c:v>
                </c:pt>
                <c:pt idx="429">
                  <c:v>125</c:v>
                </c:pt>
                <c:pt idx="434">
                  <c:v>127</c:v>
                </c:pt>
                <c:pt idx="438">
                  <c:v>204</c:v>
                </c:pt>
                <c:pt idx="443">
                  <c:v>178</c:v>
                </c:pt>
                <c:pt idx="447">
                  <c:v>150</c:v>
                </c:pt>
                <c:pt idx="453">
                  <c:v>110</c:v>
                </c:pt>
                <c:pt idx="462">
                  <c:v>120</c:v>
                </c:pt>
                <c:pt idx="467">
                  <c:v>120</c:v>
                </c:pt>
                <c:pt idx="473">
                  <c:v>80</c:v>
                </c:pt>
                <c:pt idx="479">
                  <c:v>80</c:v>
                </c:pt>
                <c:pt idx="485">
                  <c:v>40</c:v>
                </c:pt>
                <c:pt idx="493">
                  <c:v>160</c:v>
                </c:pt>
                <c:pt idx="501">
                  <c:v>190</c:v>
                </c:pt>
              </c:numCache>
            </c:numRef>
          </c:yVal>
        </c:ser>
        <c:axId val="80888960"/>
        <c:axId val="80914688"/>
      </c:scatterChart>
      <c:valAx>
        <c:axId val="8088896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N</a:t>
                </a:r>
                <a:r>
                  <a:rPr lang="en-US" sz="1400" baseline="0"/>
                  <a:t> Rate Predicted</a:t>
                </a:r>
                <a:endParaRPr lang="en-US" sz="1400"/>
              </a:p>
            </c:rich>
          </c:tx>
          <c:layout/>
        </c:title>
        <c:numFmt formatCode="General" sourceLinked="1"/>
        <c:tickLblPos val="nextTo"/>
        <c:crossAx val="80914688"/>
        <c:crosses val="autoZero"/>
        <c:crossBetween val="midCat"/>
      </c:valAx>
      <c:valAx>
        <c:axId val="80914688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sz="1400" baseline="0"/>
                  <a:t>N Rate Observed</a:t>
                </a:r>
                <a:endParaRPr lang="en-US" sz="1400"/>
              </a:p>
            </c:rich>
          </c:tx>
          <c:layout/>
        </c:title>
        <c:numFmt formatCode="General" sourceLinked="1"/>
        <c:tickLblPos val="nextTo"/>
        <c:crossAx val="80888960"/>
        <c:crosses val="autoZero"/>
        <c:crossBetween val="midCat"/>
      </c:valAx>
    </c:plotArea>
    <c:plotVisOnly val="1"/>
  </c:chart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0.08094</cdr:x>
      <cdr:y>0.22933</cdr:y>
    </cdr:from>
    <cdr:to>
      <cdr:x>0.94033</cdr:x>
      <cdr:y>0.2347</cdr:y>
    </cdr:to>
    <cdr:sp macro="" textlink="">
      <cdr:nvSpPr>
        <cdr:cNvPr id="2049" name="Line 1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V="1">
          <a:off x="995299" y="856275"/>
          <a:ext cx="10567103" cy="20051"/>
        </a:xfrm>
        <a:prstGeom xmlns:a="http://schemas.openxmlformats.org/drawingml/2006/main" prst="line">
          <a:avLst/>
        </a:prstGeom>
        <a:ln xmlns:a="http://schemas.openxmlformats.org/drawingml/2006/main">
          <a:headEnd/>
          <a:tailEnd/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0.525</cdr:x>
      <cdr:y>0.02083</cdr:y>
    </cdr:from>
    <cdr:to>
      <cdr:x>0.98333</cdr:x>
      <cdr:y>0.40625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400300" y="57150"/>
          <a:ext cx="2095500" cy="10572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1000"/>
            <a:t>Avg. </a:t>
          </a:r>
          <a:r>
            <a:rPr lang="en-US" sz="1000" baseline="0"/>
            <a:t> RI: 1.68  ± 81</a:t>
          </a:r>
          <a:br>
            <a:rPr lang="en-US" sz="1000" baseline="0"/>
          </a:br>
          <a:r>
            <a:rPr lang="en-US" sz="1000" baseline="0"/>
            <a:t>Avg. Max Yield: 182 bu/ac ± 33</a:t>
          </a:r>
          <a:br>
            <a:rPr lang="en-US" sz="1000" baseline="0"/>
          </a:br>
          <a:endParaRPr lang="en-US" sz="100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0.525</cdr:x>
      <cdr:y>0.02083</cdr:y>
    </cdr:from>
    <cdr:to>
      <cdr:x>0.98333</cdr:x>
      <cdr:y>0.40625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400300" y="57150"/>
          <a:ext cx="2095500" cy="10572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1000"/>
            <a:t>Avg. Opt</a:t>
          </a:r>
          <a:r>
            <a:rPr lang="en-US" sz="1000" baseline="0"/>
            <a:t> N Rate: 154 lbs N/ac  ± 51</a:t>
          </a:r>
          <a:br>
            <a:rPr lang="en-US" sz="1000" baseline="0"/>
          </a:br>
          <a:r>
            <a:rPr lang="en-US" sz="1000" baseline="0"/>
            <a:t>Avg. RI: 1.68 ± .81</a:t>
          </a:r>
          <a:br>
            <a:rPr lang="en-US" sz="1000" baseline="0"/>
          </a:br>
          <a:endParaRPr lang="en-US" sz="100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0.525</cdr:x>
      <cdr:y>0.02083</cdr:y>
    </cdr:from>
    <cdr:to>
      <cdr:x>0.98333</cdr:x>
      <cdr:y>0.40625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400300" y="57150"/>
          <a:ext cx="2095500" cy="10572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1000"/>
            <a:t>Avg. Opt</a:t>
          </a:r>
          <a:r>
            <a:rPr lang="en-US" sz="1000" baseline="0"/>
            <a:t> N Rate: 154 lbs N/ac  ± 51</a:t>
          </a:r>
          <a:br>
            <a:rPr lang="en-US" sz="1000" baseline="0"/>
          </a:br>
          <a:r>
            <a:rPr lang="en-US" sz="1000" baseline="0"/>
            <a:t>Avg. Max Yield: 182 bu/ac ± 33</a:t>
          </a:r>
          <a:br>
            <a:rPr lang="en-US" sz="1000" baseline="0"/>
          </a:br>
          <a:endParaRPr lang="en-US" sz="100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0.525</cdr:x>
      <cdr:y>0.02083</cdr:y>
    </cdr:from>
    <cdr:to>
      <cdr:x>0.98333</cdr:x>
      <cdr:y>0.40625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400300" y="57150"/>
          <a:ext cx="2095500" cy="10572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1000"/>
            <a:t>Avg. N Rate Pred</a:t>
          </a:r>
          <a:r>
            <a:rPr lang="en-US" sz="1000" baseline="0"/>
            <a:t>: 88 lbs N/ac  ± 50</a:t>
          </a:r>
          <a:br>
            <a:rPr lang="en-US" sz="1000" baseline="0"/>
          </a:br>
          <a:r>
            <a:rPr lang="en-US" sz="1000" baseline="0"/>
            <a:t>Avg. N Rate Obs. 120 lbs N/ac ±  46</a:t>
          </a:r>
          <a:br>
            <a:rPr lang="en-US" sz="1000" baseline="0"/>
          </a:br>
          <a:endParaRPr lang="en-US" sz="100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190C95-D7C1-44B4-88BF-016FA2FD7ACB}" type="datetimeFigureOut">
              <a:rPr lang="en-US" smtClean="0"/>
              <a:pPr/>
              <a:t>7/22/2008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BD787E-7979-46B6-80DE-1ABFA53FD6B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BD787E-7979-46B6-80DE-1ABFA53FD6B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BD787E-7979-46B6-80DE-1ABFA53FD6B3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BD787E-7979-46B6-80DE-1ABFA53FD6B3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BD787E-7979-46B6-80DE-1ABFA53FD6B3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BD787E-7979-46B6-80DE-1ABFA53FD6B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BD787E-7979-46B6-80DE-1ABFA53FD6B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BD787E-7979-46B6-80DE-1ABFA53FD6B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BD787E-7979-46B6-80DE-1ABFA53FD6B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BD787E-7979-46B6-80DE-1ABFA53FD6B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BD787E-7979-46B6-80DE-1ABFA53FD6B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BD787E-7979-46B6-80DE-1ABFA53FD6B3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BD787E-7979-46B6-80DE-1ABFA53FD6B3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F7C6-A9D4-4D74-9B71-08171934A881}" type="datetimeFigureOut">
              <a:rPr lang="en-US" smtClean="0"/>
              <a:pPr/>
              <a:t>7/22/2008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B36C94-B6AC-4DF9-A2DC-6C2146351CF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F7C6-A9D4-4D74-9B71-08171934A881}" type="datetimeFigureOut">
              <a:rPr lang="en-US" smtClean="0"/>
              <a:pPr/>
              <a:t>7/22/2008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36C94-B6AC-4DF9-A2DC-6C2146351C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F7C6-A9D4-4D74-9B71-08171934A881}" type="datetimeFigureOut">
              <a:rPr lang="en-US" smtClean="0"/>
              <a:pPr/>
              <a:t>7/22/2008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36C94-B6AC-4DF9-A2DC-6C2146351C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18AF7C6-A9D4-4D74-9B71-08171934A881}" type="datetimeFigureOut">
              <a:rPr lang="en-US" smtClean="0"/>
              <a:pPr/>
              <a:t>7/22/2008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DDB36C94-B6AC-4DF9-A2DC-6C2146351CF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F7C6-A9D4-4D74-9B71-08171934A881}" type="datetimeFigureOut">
              <a:rPr lang="en-US" smtClean="0"/>
              <a:pPr/>
              <a:t>7/22/2008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36C94-B6AC-4DF9-A2DC-6C2146351CF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F7C6-A9D4-4D74-9B71-08171934A881}" type="datetimeFigureOut">
              <a:rPr lang="en-US" smtClean="0"/>
              <a:pPr/>
              <a:t>7/22/2008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36C94-B6AC-4DF9-A2DC-6C2146351CF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36C94-B6AC-4DF9-A2DC-6C2146351CF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F7C6-A9D4-4D74-9B71-08171934A881}" type="datetimeFigureOut">
              <a:rPr lang="en-US" smtClean="0"/>
              <a:pPr/>
              <a:t>7/22/2008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F7C6-A9D4-4D74-9B71-08171934A881}" type="datetimeFigureOut">
              <a:rPr lang="en-US" smtClean="0"/>
              <a:pPr/>
              <a:t>7/22/2008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36C94-B6AC-4DF9-A2DC-6C2146351CF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F7C6-A9D4-4D74-9B71-08171934A881}" type="datetimeFigureOut">
              <a:rPr lang="en-US" smtClean="0"/>
              <a:pPr/>
              <a:t>7/22/2008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36C94-B6AC-4DF9-A2DC-6C2146351C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18AF7C6-A9D4-4D74-9B71-08171934A881}" type="datetimeFigureOut">
              <a:rPr lang="en-US" smtClean="0"/>
              <a:pPr/>
              <a:t>7/22/2008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DB36C94-B6AC-4DF9-A2DC-6C2146351CF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F7C6-A9D4-4D74-9B71-08171934A881}" type="datetimeFigureOut">
              <a:rPr lang="en-US" smtClean="0"/>
              <a:pPr/>
              <a:t>7/22/2008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B36C94-B6AC-4DF9-A2DC-6C2146351CF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18AF7C6-A9D4-4D74-9B71-08171934A881}" type="datetimeFigureOut">
              <a:rPr lang="en-US" smtClean="0"/>
              <a:pPr/>
              <a:t>7/22/2008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DDB36C94-B6AC-4DF9-A2DC-6C2146351CF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OSU GreenSeeker Update</a:t>
            </a:r>
            <a:endParaRPr lang="en-US" dirty="0"/>
          </a:p>
        </p:txBody>
      </p:sp>
      <p:pic>
        <p:nvPicPr>
          <p:cNvPr id="4" name="Picture 2" descr="OK Map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19400" y="2209800"/>
            <a:ext cx="5857667" cy="272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33400" y="685800"/>
            <a:ext cx="8001000" cy="1216025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-100" normalizeH="0" baseline="0" noProof="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2006-07 Ramp Program</a:t>
            </a: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838200" y="3962400"/>
            <a:ext cx="3700463" cy="609600"/>
          </a:xfrm>
          <a:prstGeom prst="rect">
            <a:avLst/>
          </a:prstGeom>
          <a:solidFill>
            <a:schemeClr val="bg1"/>
          </a:solidFill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586 farmer’s fields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38200" y="5334000"/>
            <a:ext cx="792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2007-2008 (3000-4000, N Rich or Ramps)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533400" y="990600"/>
          <a:ext cx="76962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600200" y="381000"/>
            <a:ext cx="655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Data compiled by Dr. Robert Mullen, The Ohio State University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990600" y="1524000"/>
          <a:ext cx="7391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SBNRC (YP0*RI = YPN)</a:t>
            </a:r>
            <a:br>
              <a:rPr lang="en-US" sz="2400" dirty="0" smtClean="0"/>
            </a:b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24200" y="1757901"/>
            <a:ext cx="5800725" cy="4909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Oval 5"/>
          <p:cNvSpPr/>
          <p:nvPr/>
        </p:nvSpPr>
        <p:spPr>
          <a:xfrm>
            <a:off x="4759504" y="3810000"/>
            <a:ext cx="2514600" cy="2362200"/>
          </a:xfrm>
          <a:prstGeom prst="ellipse">
            <a:avLst/>
          </a:prstGeom>
          <a:solidFill>
            <a:schemeClr val="accent1">
              <a:alpha val="2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572000" y="4535269"/>
            <a:ext cx="297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Pop-up out 10%</a:t>
            </a:r>
            <a:br>
              <a:rPr lang="en-US" dirty="0" smtClean="0"/>
            </a:br>
            <a:r>
              <a:rPr lang="en-US" b="1" dirty="0" smtClean="0">
                <a:solidFill>
                  <a:srgbClr val="C00000"/>
                </a:solidFill>
              </a:rPr>
              <a:t>In-field grounder 9%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505200" y="3048000"/>
            <a:ext cx="5105400" cy="1295400"/>
          </a:xfrm>
          <a:prstGeom prst="ellipse">
            <a:avLst/>
          </a:prstGeom>
          <a:solidFill>
            <a:schemeClr val="accent3">
              <a:lumMod val="60000"/>
              <a:lumOff val="40000"/>
              <a:alpha val="4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191000" y="3516868"/>
            <a:ext cx="381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In-field single 25%</a:t>
            </a:r>
            <a:br>
              <a:rPr lang="en-US" b="1" dirty="0" smtClean="0">
                <a:solidFill>
                  <a:srgbClr val="C00000"/>
                </a:solidFill>
              </a:rPr>
            </a:br>
            <a:r>
              <a:rPr lang="en-US" dirty="0" smtClean="0"/>
              <a:t>In-field out  15%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3886200" y="1905000"/>
            <a:ext cx="4343400" cy="1676400"/>
          </a:xfrm>
          <a:prstGeom prst="ellipse">
            <a:avLst/>
          </a:prstGeom>
          <a:solidFill>
            <a:schemeClr val="accent3">
              <a:lumMod val="75000"/>
              <a:alpha val="3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724400" y="2362200"/>
            <a:ext cx="2819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In field double-triple 12%</a:t>
            </a:r>
          </a:p>
          <a:p>
            <a:pPr algn="ctr"/>
            <a:r>
              <a:rPr lang="en-US" dirty="0" smtClean="0"/>
              <a:t>Pop fly-out  25%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12" name="Freeform 11"/>
          <p:cNvSpPr/>
          <p:nvPr/>
        </p:nvSpPr>
        <p:spPr>
          <a:xfrm>
            <a:off x="2743200" y="1143000"/>
            <a:ext cx="6551488" cy="2667000"/>
          </a:xfrm>
          <a:custGeom>
            <a:avLst/>
            <a:gdLst>
              <a:gd name="connsiteX0" fmla="*/ 138701 w 6551488"/>
              <a:gd name="connsiteY0" fmla="*/ 2059969 h 2623336"/>
              <a:gd name="connsiteX1" fmla="*/ 940085 w 6551488"/>
              <a:gd name="connsiteY1" fmla="*/ 765425 h 2623336"/>
              <a:gd name="connsiteX2" fmla="*/ 2090791 w 6551488"/>
              <a:gd name="connsiteY2" fmla="*/ 148975 h 2623336"/>
              <a:gd name="connsiteX3" fmla="*/ 3724382 w 6551488"/>
              <a:gd name="connsiteY3" fmla="*/ 46234 h 2623336"/>
              <a:gd name="connsiteX4" fmla="*/ 5111393 w 6551488"/>
              <a:gd name="connsiteY4" fmla="*/ 426378 h 2623336"/>
              <a:gd name="connsiteX5" fmla="*/ 5964148 w 6551488"/>
              <a:gd name="connsiteY5" fmla="*/ 1104472 h 2623336"/>
              <a:gd name="connsiteX6" fmla="*/ 6518953 w 6551488"/>
              <a:gd name="connsiteY6" fmla="*/ 2049695 h 2623336"/>
              <a:gd name="connsiteX7" fmla="*/ 6159357 w 6551488"/>
              <a:gd name="connsiteY7" fmla="*/ 2501758 h 2623336"/>
              <a:gd name="connsiteX8" fmla="*/ 5625101 w 6551488"/>
              <a:gd name="connsiteY8" fmla="*/ 1320229 h 2623336"/>
              <a:gd name="connsiteX9" fmla="*/ 4618234 w 6551488"/>
              <a:gd name="connsiteY9" fmla="*/ 662683 h 2623336"/>
              <a:gd name="connsiteX10" fmla="*/ 3570270 w 6551488"/>
              <a:gd name="connsiteY10" fmla="*/ 426378 h 2623336"/>
              <a:gd name="connsiteX11" fmla="*/ 2553128 w 6551488"/>
              <a:gd name="connsiteY11" fmla="*/ 477749 h 2623336"/>
              <a:gd name="connsiteX12" fmla="*/ 1679825 w 6551488"/>
              <a:gd name="connsiteY12" fmla="*/ 827070 h 2623336"/>
              <a:gd name="connsiteX13" fmla="*/ 1063375 w 6551488"/>
              <a:gd name="connsiteY13" fmla="*/ 1309955 h 2623336"/>
              <a:gd name="connsiteX14" fmla="*/ 590764 w 6551488"/>
              <a:gd name="connsiteY14" fmla="*/ 1936679 h 2623336"/>
              <a:gd name="connsiteX15" fmla="*/ 385281 w 6551488"/>
              <a:gd name="connsiteY15" fmla="*/ 2491483 h 2623336"/>
              <a:gd name="connsiteX16" fmla="*/ 107879 w 6551488"/>
              <a:gd name="connsiteY16" fmla="*/ 2203807 h 2623336"/>
              <a:gd name="connsiteX17" fmla="*/ 138701 w 6551488"/>
              <a:gd name="connsiteY17" fmla="*/ 2059969 h 2623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6551488" h="2623336">
                <a:moveTo>
                  <a:pt x="138701" y="2059969"/>
                </a:moveTo>
                <a:cubicBezTo>
                  <a:pt x="277402" y="1820239"/>
                  <a:pt x="614737" y="1083924"/>
                  <a:pt x="940085" y="765425"/>
                </a:cubicBezTo>
                <a:cubicBezTo>
                  <a:pt x="1265433" y="446926"/>
                  <a:pt x="1626741" y="268840"/>
                  <a:pt x="2090791" y="148975"/>
                </a:cubicBezTo>
                <a:cubicBezTo>
                  <a:pt x="2554841" y="29110"/>
                  <a:pt x="3220948" y="0"/>
                  <a:pt x="3724382" y="46234"/>
                </a:cubicBezTo>
                <a:cubicBezTo>
                  <a:pt x="4227816" y="92468"/>
                  <a:pt x="4738099" y="250005"/>
                  <a:pt x="5111393" y="426378"/>
                </a:cubicBezTo>
                <a:cubicBezTo>
                  <a:pt x="5484687" y="602751"/>
                  <a:pt x="5729555" y="833919"/>
                  <a:pt x="5964148" y="1104472"/>
                </a:cubicBezTo>
                <a:cubicBezTo>
                  <a:pt x="6198741" y="1375025"/>
                  <a:pt x="6486418" y="1816814"/>
                  <a:pt x="6518953" y="2049695"/>
                </a:cubicBezTo>
                <a:cubicBezTo>
                  <a:pt x="6551488" y="2282576"/>
                  <a:pt x="6308332" y="2623336"/>
                  <a:pt x="6159357" y="2501758"/>
                </a:cubicBezTo>
                <a:cubicBezTo>
                  <a:pt x="6010382" y="2380180"/>
                  <a:pt x="5881955" y="1626741"/>
                  <a:pt x="5625101" y="1320229"/>
                </a:cubicBezTo>
                <a:cubicBezTo>
                  <a:pt x="5368247" y="1013717"/>
                  <a:pt x="4960706" y="811658"/>
                  <a:pt x="4618234" y="662683"/>
                </a:cubicBezTo>
                <a:cubicBezTo>
                  <a:pt x="4275762" y="513708"/>
                  <a:pt x="3914454" y="457200"/>
                  <a:pt x="3570270" y="426378"/>
                </a:cubicBezTo>
                <a:cubicBezTo>
                  <a:pt x="3226086" y="395556"/>
                  <a:pt x="2868202" y="410967"/>
                  <a:pt x="2553128" y="477749"/>
                </a:cubicBezTo>
                <a:cubicBezTo>
                  <a:pt x="2238054" y="544531"/>
                  <a:pt x="1928117" y="688369"/>
                  <a:pt x="1679825" y="827070"/>
                </a:cubicBezTo>
                <a:cubicBezTo>
                  <a:pt x="1431533" y="965771"/>
                  <a:pt x="1244885" y="1125020"/>
                  <a:pt x="1063375" y="1309955"/>
                </a:cubicBezTo>
                <a:cubicBezTo>
                  <a:pt x="881865" y="1494890"/>
                  <a:pt x="703780" y="1739758"/>
                  <a:pt x="590764" y="1936679"/>
                </a:cubicBezTo>
                <a:cubicBezTo>
                  <a:pt x="477748" y="2133600"/>
                  <a:pt x="465762" y="2446962"/>
                  <a:pt x="385281" y="2491483"/>
                </a:cubicBezTo>
                <a:cubicBezTo>
                  <a:pt x="304800" y="2536004"/>
                  <a:pt x="148976" y="2277438"/>
                  <a:pt x="107879" y="2203807"/>
                </a:cubicBezTo>
                <a:cubicBezTo>
                  <a:pt x="66782" y="2130176"/>
                  <a:pt x="0" y="2299699"/>
                  <a:pt x="138701" y="2059969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5334000" y="115466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Home Run 4%</a:t>
            </a:r>
            <a:endParaRPr lang="en-US" dirty="0"/>
          </a:p>
        </p:txBody>
      </p:sp>
      <p:pic>
        <p:nvPicPr>
          <p:cNvPr id="2050" name="Picture 2" descr="http://www.nue.okstate.edu/Index_Yield_Potential/Index_13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049" y="76200"/>
            <a:ext cx="3712751" cy="2362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95400" y="381000"/>
            <a:ext cx="701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Lahoma</a:t>
            </a:r>
            <a:r>
              <a:rPr lang="en-US" dirty="0" smtClean="0"/>
              <a:t>, OK, Winter Wheat</a:t>
            </a:r>
            <a:br>
              <a:rPr lang="en-US" dirty="0" smtClean="0"/>
            </a:br>
            <a:endParaRPr lang="en-US" dirty="0" smtClean="0"/>
          </a:p>
        </p:txBody>
      </p:sp>
      <p:graphicFrame>
        <p:nvGraphicFramePr>
          <p:cNvPr id="7" name="Chart 6"/>
          <p:cNvGraphicFramePr>
            <a:graphicFrameLocks/>
          </p:cNvGraphicFramePr>
          <p:nvPr/>
        </p:nvGraphicFramePr>
        <p:xfrm>
          <a:off x="152400" y="2209800"/>
          <a:ext cx="8763000" cy="335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tangle 7"/>
          <p:cNvSpPr/>
          <p:nvPr/>
        </p:nvSpPr>
        <p:spPr>
          <a:xfrm>
            <a:off x="914400" y="2362200"/>
            <a:ext cx="4572000" cy="55399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 sz="1000"/>
            </a:pPr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Optimum N Rate (assuming 40 lbs N/ac </a:t>
            </a:r>
            <a:r>
              <a:rPr lang="en-US" dirty="0" err="1" smtClean="0">
                <a:solidFill>
                  <a:srgbClr val="000000"/>
                </a:solidFill>
                <a:latin typeface="Arial"/>
                <a:cs typeface="Arial"/>
              </a:rPr>
              <a:t>preplant</a:t>
            </a:r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)  Average Yield</a:t>
            </a:r>
            <a:b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Avg. 60 N/ac                                                            42.8 </a:t>
            </a:r>
            <a:r>
              <a:rPr lang="en-US" dirty="0" err="1" smtClean="0">
                <a:solidFill>
                  <a:srgbClr val="000000"/>
                </a:solidFill>
                <a:latin typeface="Arial"/>
                <a:cs typeface="Arial"/>
              </a:rPr>
              <a:t>bu</a:t>
            </a:r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/ac +/- 12.7</a:t>
            </a:r>
            <a:b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Avg. Loss = $27.5/acre (N at $0.70/lb)</a:t>
            </a:r>
            <a:endParaRPr lang="en-US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1371600" y="914400"/>
            <a:ext cx="4390687" cy="6034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en-US" sz="1000" b="1" i="0" strike="noStrike">
                <a:solidFill>
                  <a:srgbClr val="000000"/>
                </a:solidFill>
                <a:latin typeface="Arial"/>
                <a:cs typeface="Arial"/>
              </a:rPr>
              <a:t>Exp. 502, 1971-2007</a:t>
            </a:r>
            <a:br>
              <a:rPr lang="en-US" sz="1000" b="1" i="0" strike="noStrike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sz="1000" b="1" i="0" strike="noStrike">
                <a:solidFill>
                  <a:srgbClr val="000000"/>
                </a:solidFill>
                <a:latin typeface="Arial"/>
                <a:cs typeface="Arial"/>
              </a:rPr>
              <a:t>N rate = (N</a:t>
            </a:r>
            <a:r>
              <a:rPr lang="en-US" sz="1000" b="1" i="0" strike="noStrike" baseline="0">
                <a:solidFill>
                  <a:srgbClr val="000000"/>
                </a:solidFill>
                <a:latin typeface="Arial"/>
                <a:cs typeface="Arial"/>
              </a:rPr>
              <a:t> uptake 100 </a:t>
            </a:r>
            <a:r>
              <a:rPr lang="en-US" sz="1000" b="1" i="0" strike="noStrike">
                <a:solidFill>
                  <a:srgbClr val="000000"/>
                </a:solidFill>
                <a:latin typeface="Arial"/>
                <a:cs typeface="Arial"/>
              </a:rPr>
              <a:t>lb/ac - N uptake 40 lb/ac)/0.5</a:t>
            </a:r>
          </a:p>
          <a:p>
            <a:pPr algn="l" rtl="0">
              <a:defRPr sz="1000"/>
            </a:pPr>
            <a:endParaRPr lang="en-US" sz="1000" b="1" i="0" strike="noStrike">
              <a:solidFill>
                <a:srgbClr val="000000"/>
              </a:solidFill>
              <a:latin typeface="Arial"/>
              <a:cs typeface="Arial"/>
            </a:endParaRPr>
          </a:p>
          <a:p>
            <a:pPr algn="l" rtl="0">
              <a:defRPr sz="1000"/>
            </a:pPr>
            <a:endParaRPr lang="en-US" sz="1000" b="1" i="0" strike="noStrike">
              <a:solidFill>
                <a:srgbClr val="000000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SBNRC (YP0*RI = YPN)</a:t>
            </a:r>
            <a:br>
              <a:rPr lang="en-US" sz="2400" dirty="0" smtClean="0"/>
            </a:br>
            <a:r>
              <a:rPr lang="en-US" sz="2400" dirty="0" smtClean="0"/>
              <a:t>100 Pre (100 lbs N/ac applied </a:t>
            </a:r>
            <a:r>
              <a:rPr lang="en-US" sz="2400" dirty="0" err="1" smtClean="0"/>
              <a:t>preplant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pic>
        <p:nvPicPr>
          <p:cNvPr id="10241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1828800"/>
            <a:ext cx="7215673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2438" y="466725"/>
            <a:ext cx="8239125" cy="592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www.nue.okstate.edu/Index_RI_files/mea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609600"/>
            <a:ext cx="7953375" cy="6076951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048000" y="3048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Mead, NE, 1969 - 1983</a:t>
            </a:r>
            <a:endParaRPr lang="en-US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762000" y="1371600"/>
          <a:ext cx="73152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609600" y="1219200"/>
          <a:ext cx="8153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990600" y="990600"/>
          <a:ext cx="70866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600200" y="381000"/>
            <a:ext cx="655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Data compiled by Dr. Robert Mullen, The Ohio State University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838200" y="990600"/>
          <a:ext cx="72390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600200" y="381000"/>
            <a:ext cx="655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Data compiled by Dr. Robert Mullen, The Ohio State University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1318</TotalTime>
  <Words>241</Words>
  <Application>Microsoft Office PowerPoint</Application>
  <PresentationFormat>On-screen Show (4:3)</PresentationFormat>
  <Paragraphs>54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Paper</vt:lpstr>
      <vt:lpstr>OSU GreenSeeker Update</vt:lpstr>
      <vt:lpstr>Slide 2</vt:lpstr>
      <vt:lpstr>SBNRC (YP0*RI = YPN) 100 Pre (100 lbs N/ac applied preplant)</vt:lpstr>
      <vt:lpstr>Slide 4</vt:lpstr>
      <vt:lpstr>Slide 5</vt:lpstr>
      <vt:lpstr>Slide 6</vt:lpstr>
      <vt:lpstr>Slide 7</vt:lpstr>
      <vt:lpstr>Slide 8</vt:lpstr>
      <vt:lpstr>Slide 9</vt:lpstr>
      <vt:lpstr>Slide 10</vt:lpstr>
      <vt:lpstr>SBNRC (YP0*RI = YPN) </vt:lpstr>
      <vt:lpstr>Slide 12</vt:lpstr>
    </vt:vector>
  </TitlesOfParts>
  <Company>Oklahoma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William Raun</dc:creator>
  <cp:lastModifiedBy>William Raun</cp:lastModifiedBy>
  <cp:revision>47</cp:revision>
  <dcterms:created xsi:type="dcterms:W3CDTF">2008-07-14T12:37:43Z</dcterms:created>
  <dcterms:modified xsi:type="dcterms:W3CDTF">2008-07-22T11:53:32Z</dcterms:modified>
</cp:coreProperties>
</file>