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56"/>
  </p:notesMasterIdLst>
  <p:sldIdLst>
    <p:sldId id="281" r:id="rId2"/>
    <p:sldId id="284" r:id="rId3"/>
    <p:sldId id="326" r:id="rId4"/>
    <p:sldId id="325" r:id="rId5"/>
    <p:sldId id="328" r:id="rId6"/>
    <p:sldId id="319" r:id="rId7"/>
    <p:sldId id="343" r:id="rId8"/>
    <p:sldId id="315" r:id="rId9"/>
    <p:sldId id="314" r:id="rId10"/>
    <p:sldId id="300" r:id="rId11"/>
    <p:sldId id="316" r:id="rId12"/>
    <p:sldId id="349" r:id="rId13"/>
    <p:sldId id="350" r:id="rId14"/>
    <p:sldId id="351" r:id="rId15"/>
    <p:sldId id="352" r:id="rId16"/>
    <p:sldId id="353" r:id="rId17"/>
    <p:sldId id="355" r:id="rId18"/>
    <p:sldId id="354" r:id="rId19"/>
    <p:sldId id="339" r:id="rId20"/>
    <p:sldId id="357" r:id="rId21"/>
    <p:sldId id="321" r:id="rId22"/>
    <p:sldId id="345" r:id="rId23"/>
    <p:sldId id="371" r:id="rId24"/>
    <p:sldId id="344" r:id="rId25"/>
    <p:sldId id="359" r:id="rId26"/>
    <p:sldId id="360" r:id="rId27"/>
    <p:sldId id="362" r:id="rId28"/>
    <p:sldId id="367" r:id="rId29"/>
    <p:sldId id="368" r:id="rId30"/>
    <p:sldId id="363" r:id="rId31"/>
    <p:sldId id="366" r:id="rId32"/>
    <p:sldId id="369" r:id="rId33"/>
    <p:sldId id="372" r:id="rId34"/>
    <p:sldId id="370" r:id="rId35"/>
    <p:sldId id="364" r:id="rId36"/>
    <p:sldId id="365" r:id="rId37"/>
    <p:sldId id="285" r:id="rId38"/>
    <p:sldId id="286" r:id="rId39"/>
    <p:sldId id="282" r:id="rId40"/>
    <p:sldId id="373" r:id="rId41"/>
    <p:sldId id="374" r:id="rId42"/>
    <p:sldId id="361" r:id="rId43"/>
    <p:sldId id="322" r:id="rId44"/>
    <p:sldId id="304" r:id="rId45"/>
    <p:sldId id="334" r:id="rId46"/>
    <p:sldId id="331" r:id="rId47"/>
    <p:sldId id="303" r:id="rId48"/>
    <p:sldId id="317" r:id="rId49"/>
    <p:sldId id="346" r:id="rId50"/>
    <p:sldId id="348" r:id="rId51"/>
    <p:sldId id="347" r:id="rId52"/>
    <p:sldId id="257" r:id="rId53"/>
    <p:sldId id="335" r:id="rId54"/>
    <p:sldId id="288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9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615" autoAdjust="0"/>
    <p:restoredTop sz="87552" autoAdjust="0"/>
  </p:normalViewPr>
  <p:slideViewPr>
    <p:cSldViewPr>
      <p:cViewPr>
        <p:scale>
          <a:sx n="75" d="100"/>
          <a:sy n="75" d="100"/>
        </p:scale>
        <p:origin x="-1932" y="-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ll%20Raun\AppData\Local\Microsoft\Windows\Temporary%20Internet%20Files\Content.Outlook\3JRII5Z4\EFAW%20Transect%20upd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7"/>
  <c:chart>
    <c:autoTitleDeleted val="1"/>
    <c:plotArea>
      <c:layout>
        <c:manualLayout>
          <c:layoutTarget val="inner"/>
          <c:xMode val="edge"/>
          <c:yMode val="edge"/>
          <c:x val="0.1167072588016744"/>
          <c:y val="5.1233179845570034E-2"/>
          <c:w val="0.85674355672665503"/>
          <c:h val="0.79002109540085597"/>
        </c:manualLayout>
      </c:layout>
      <c:scatterChart>
        <c:scatterStyle val="lineMarker"/>
        <c:ser>
          <c:idx val="0"/>
          <c:order val="0"/>
          <c:tx>
            <c:strRef>
              <c:f>Sheet1!$H$5</c:f>
              <c:strCache>
                <c:ptCount val="1"/>
                <c:pt idx="0">
                  <c:v>Grain Yield Bu/Acre</c:v>
                </c:pt>
              </c:strCache>
            </c:strRef>
          </c:tx>
          <c:xVal>
            <c:numRef>
              <c:f>Sheet1!$B$6:$B$30</c:f>
              <c:numCache>
                <c:formatCode>0</c:formatCode>
                <c:ptCount val="25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33</c:v>
                </c:pt>
                <c:pt idx="11">
                  <c:v>36</c:v>
                </c:pt>
                <c:pt idx="12">
                  <c:v>39</c:v>
                </c:pt>
                <c:pt idx="13">
                  <c:v>42</c:v>
                </c:pt>
                <c:pt idx="14">
                  <c:v>45</c:v>
                </c:pt>
                <c:pt idx="15">
                  <c:v>48</c:v>
                </c:pt>
                <c:pt idx="16">
                  <c:v>51</c:v>
                </c:pt>
                <c:pt idx="17">
                  <c:v>54</c:v>
                </c:pt>
                <c:pt idx="18">
                  <c:v>57</c:v>
                </c:pt>
                <c:pt idx="19">
                  <c:v>60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</c:numCache>
            </c:numRef>
          </c:xVal>
          <c:yVal>
            <c:numRef>
              <c:f>Sheet1!$H$6:$H$30</c:f>
              <c:numCache>
                <c:formatCode>0.0</c:formatCode>
                <c:ptCount val="25"/>
                <c:pt idx="0">
                  <c:v>42.216740088105738</c:v>
                </c:pt>
                <c:pt idx="1">
                  <c:v>43.958002936857561</c:v>
                </c:pt>
                <c:pt idx="2">
                  <c:v>40.439941262848755</c:v>
                </c:pt>
                <c:pt idx="3">
                  <c:v>35.038472834067555</c:v>
                </c:pt>
                <c:pt idx="4">
                  <c:v>30.9518355359765</c:v>
                </c:pt>
                <c:pt idx="5">
                  <c:v>30.987371512481641</c:v>
                </c:pt>
                <c:pt idx="6">
                  <c:v>30.916299559471362</c:v>
                </c:pt>
                <c:pt idx="7">
                  <c:v>31.946842878120407</c:v>
                </c:pt>
                <c:pt idx="8">
                  <c:v>27.078414096916298</c:v>
                </c:pt>
                <c:pt idx="9">
                  <c:v>36.530983847283402</c:v>
                </c:pt>
                <c:pt idx="10">
                  <c:v>29.530396475770917</c:v>
                </c:pt>
                <c:pt idx="11">
                  <c:v>23.702496328928042</c:v>
                </c:pt>
                <c:pt idx="12">
                  <c:v>26.296622613803223</c:v>
                </c:pt>
                <c:pt idx="13">
                  <c:v>36.744199706314241</c:v>
                </c:pt>
                <c:pt idx="14">
                  <c:v>44.810866372980904</c:v>
                </c:pt>
                <c:pt idx="15">
                  <c:v>34.825256975036709</c:v>
                </c:pt>
                <c:pt idx="16">
                  <c:v>34.469897209985305</c:v>
                </c:pt>
                <c:pt idx="17">
                  <c:v>40.759765051395</c:v>
                </c:pt>
                <c:pt idx="18">
                  <c:v>37.66813509544788</c:v>
                </c:pt>
                <c:pt idx="19">
                  <c:v>39.01850220264317</c:v>
                </c:pt>
                <c:pt idx="20">
                  <c:v>42.252276064610861</c:v>
                </c:pt>
                <c:pt idx="21">
                  <c:v>48.222320117474311</c:v>
                </c:pt>
                <c:pt idx="22">
                  <c:v>32.835242290748901</c:v>
                </c:pt>
                <c:pt idx="23">
                  <c:v>39.338325991189436</c:v>
                </c:pt>
                <c:pt idx="24">
                  <c:v>31.413803230543319</c:v>
                </c:pt>
              </c:numCache>
            </c:numRef>
          </c:yVal>
        </c:ser>
        <c:axId val="78426496"/>
        <c:axId val="78428416"/>
      </c:scatterChart>
      <c:valAx>
        <c:axId val="78426496"/>
        <c:scaling>
          <c:orientation val="minMax"/>
          <c:max val="75"/>
          <c:min val="0"/>
        </c:scaling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Distance, ft</a:t>
                </a:r>
              </a:p>
            </c:rich>
          </c:tx>
          <c:layout>
            <c:manualLayout>
              <c:xMode val="edge"/>
              <c:yMode val="edge"/>
              <c:x val="0.39613804133858271"/>
              <c:y val="0.73138285874792452"/>
            </c:manualLayout>
          </c:layout>
        </c:title>
        <c:numFmt formatCode="0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8428416"/>
        <c:crosses val="autoZero"/>
        <c:crossBetween val="midCat"/>
        <c:majorUnit val="3"/>
      </c:valAx>
      <c:valAx>
        <c:axId val="7842841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bu/ac</a:t>
                </a:r>
              </a:p>
            </c:rich>
          </c:tx>
          <c:layout>
            <c:manualLayout>
              <c:xMode val="edge"/>
              <c:yMode val="edge"/>
              <c:x val="0.13368055555555552"/>
              <c:y val="0.34050994737149715"/>
            </c:manualLayout>
          </c:layout>
        </c:title>
        <c:numFmt formatCode="0.0" sourceLinked="1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8426496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7189-03E0-4B17-B24D-B410A549FC98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A2A4-2A42-4D2E-AB7D-3946959D1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is the optical sensor we used. It’s mounted on a John Deere tractor. It measures both solar irradiance and plant surface reflectance.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55310B-9E3B-4518-88F6-ABA6A356CA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1F2FD-0B28-4C89-896C-80474982BE3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 smtClean="0"/>
              <a:t>Economists:  Profit is directly proportional to risk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I am trying to use the Green Seeker to trim nitrogen cost</a:t>
            </a:r>
          </a:p>
          <a:p>
            <a:endParaRPr lang="en-US" sz="16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C16FC-D30A-4268-B2DB-5CE8C0B6A5C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8EB73-F012-4093-B06F-7CE03881084B}" type="slidenum">
              <a:rPr lang="en-US"/>
              <a:pPr/>
              <a:t>52</a:t>
            </a:fld>
            <a:endParaRPr lang="en-US" dirty="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845FE-E3BB-4C5B-BE41-CE62E969EF1C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127DCF-E4C3-440D-A165-F14CC8728D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4CBB831-E610-42FF-8699-D378A45198B5}" type="datetimeFigureOut">
              <a:rPr lang="en-US" smtClean="0"/>
              <a:pPr/>
              <a:t>11/3/2010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.gif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hyperlink" Target="http://www.nue.okstate.edu/cimmyt_visit_2001.htm" TargetMode="Externa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57200"/>
            <a:ext cx="7848600" cy="1446550"/>
          </a:xfrm>
          <a:prstGeom prst="rect">
            <a:avLst/>
          </a:prstGeom>
          <a:solidFill>
            <a:srgbClr val="B9D982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Improvements in Sensor Based N Recommendations</a:t>
            </a:r>
            <a:endParaRPr lang="en-US" sz="4400" dirty="0"/>
          </a:p>
        </p:txBody>
      </p:sp>
      <p:pic>
        <p:nvPicPr>
          <p:cNvPr id="8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7500" y="25781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John Solie, Marvin Stone, Brian Arnall,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Ivan Ortiz-Monasterio, Bill Raun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019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C:\Pictures\Irrigation\100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290"/>
            <a:ext cx="4484688" cy="6726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867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914400" y="1066800"/>
            <a:ext cx="73152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696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GreenSeeker sensing technology endorsed by Dr. Norman E. Borlaug, April 2007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497763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Seed Orientation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r>
              <a:rPr lang="en-US" sz="4000" dirty="0" smtClean="0">
                <a:solidFill>
                  <a:schemeClr val="tx1"/>
                </a:solidFill>
                <a:effectLst/>
              </a:rPr>
              <a:t>Sensor Restriction</a:t>
            </a:r>
          </a:p>
        </p:txBody>
      </p:sp>
      <p:pic>
        <p:nvPicPr>
          <p:cNvPr id="1026" name="Picture 2" descr="C:\Users\Soil Fertility\Desktop\Guilherme\Research\Seed Orientation\seed orientation\DKB hybrids\New Folder\IMG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0"/>
            <a:ext cx="6324600" cy="47434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Leaf angle 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endParaRPr lang="en-US" sz="40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35050" y="1295400"/>
            <a:ext cx="7499350" cy="48006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Between 0° and 90°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Deviation from the corn row</a:t>
            </a:r>
            <a:endParaRPr lang="en-US" sz="2000" dirty="0"/>
          </a:p>
        </p:txBody>
      </p:sp>
      <p:pic>
        <p:nvPicPr>
          <p:cNvPr id="22530" name="Picture 3" descr="C:\Users\Soil Fertility\Desktop\Guilherme\Research\Seed Orientation\seed orientation\seed pics\Circul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6576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4" descr="C:\Users\Soil Fertility\Desktop\Guilherme\Research\Seed Orientation\seed orientation\seed pics\Circulo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60775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334000" y="381000"/>
            <a:ext cx="3048000" cy="2811462"/>
            <a:chOff x="457200" y="3969684"/>
            <a:chExt cx="3048000" cy="2888316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969684"/>
              <a:ext cx="3048000" cy="28883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62000" y="5386932"/>
              <a:ext cx="2514600" cy="1467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757743" y="5452168"/>
              <a:ext cx="234849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685800" y="5409765"/>
              <a:ext cx="1219200" cy="11432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1714145" y="4387233"/>
              <a:ext cx="1219910" cy="838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/>
            <p:nvPr/>
          </p:nvSpPr>
          <p:spPr>
            <a:xfrm>
              <a:off x="2012950" y="4856891"/>
              <a:ext cx="609600" cy="1066606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4" name="Arc 13"/>
          <p:cNvSpPr/>
          <p:nvPr/>
        </p:nvSpPr>
        <p:spPr bwMode="auto">
          <a:xfrm rot="10517819">
            <a:off x="5983239" y="1287418"/>
            <a:ext cx="609600" cy="916846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 bwMode="auto">
          <a:xfrm>
            <a:off x="1362075" y="0"/>
            <a:ext cx="3517900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effectLst/>
              </a:rPr>
              <a:t>Experiment #1 (E1)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type="body" idx="4294967295"/>
          </p:nvPr>
        </p:nvSpPr>
        <p:spPr>
          <a:xfrm>
            <a:off x="1524000" y="792163"/>
            <a:ext cx="3008313" cy="126523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Pioneer 33B54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6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3 leaf stage</a:t>
            </a:r>
          </a:p>
          <a:p>
            <a:pPr>
              <a:buClr>
                <a:srgbClr val="00B050"/>
              </a:buClr>
              <a:buSzPct val="100000"/>
            </a:pPr>
            <a:endParaRPr lang="en-US" sz="2000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459163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 Placeholder 5"/>
          <p:cNvSpPr txBox="1">
            <a:spLocks/>
          </p:cNvSpPr>
          <p:nvPr/>
        </p:nvSpPr>
        <p:spPr bwMode="auto">
          <a:xfrm>
            <a:off x="1477963" y="3800475"/>
            <a:ext cx="30083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Pioneer 33B54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13 treatments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4 leaf stage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endParaRPr lang="en-US" sz="2000" dirty="0">
              <a:latin typeface="Gill Sans M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238" y="2971800"/>
            <a:ext cx="2849562" cy="3733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371600" y="2971800"/>
            <a:ext cx="35179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#2 (E2)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066800" y="304800"/>
            <a:ext cx="2895598" cy="5791200"/>
            <a:chOff x="1066800" y="304800"/>
            <a:chExt cx="2895600" cy="5791200"/>
          </a:xfrm>
        </p:grpSpPr>
        <p:grpSp>
          <p:nvGrpSpPr>
            <p:cNvPr id="4" name="Group 62"/>
            <p:cNvGrpSpPr>
              <a:grpSpLocks/>
            </p:cNvGrpSpPr>
            <p:nvPr/>
          </p:nvGrpSpPr>
          <p:grpSpPr bwMode="auto">
            <a:xfrm>
              <a:off x="3200401" y="304800"/>
              <a:ext cx="761999" cy="5791200"/>
              <a:chOff x="3200401" y="304800"/>
              <a:chExt cx="761999" cy="5791200"/>
            </a:xfrm>
          </p:grpSpPr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>
                <a:off x="3521018" y="304800"/>
                <a:ext cx="441382" cy="5715000"/>
                <a:chOff x="3521018" y="304800"/>
                <a:chExt cx="441382" cy="5715000"/>
              </a:xfrm>
            </p:grpSpPr>
            <p:grpSp>
              <p:nvGrpSpPr>
                <p:cNvPr id="7" name="Group 7"/>
                <p:cNvGrpSpPr>
                  <a:grpSpLocks/>
                </p:cNvGrpSpPr>
                <p:nvPr/>
              </p:nvGrpSpPr>
              <p:grpSpPr bwMode="auto">
                <a:xfrm rot="417863">
                  <a:off x="3552470" y="304800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2" name="Freeform 1"/>
                  <p:cNvSpPr/>
                  <p:nvPr/>
                </p:nvSpPr>
                <p:spPr>
                  <a:xfrm>
                    <a:off x="3615339" y="555484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" name="Freeform 4"/>
                  <p:cNvSpPr/>
                  <p:nvPr/>
                </p:nvSpPr>
                <p:spPr>
                  <a:xfrm>
                    <a:off x="3861173" y="1972928"/>
                    <a:ext cx="283832" cy="1795059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8" name="Group 8"/>
                <p:cNvGrpSpPr>
                  <a:grpSpLocks/>
                </p:cNvGrpSpPr>
                <p:nvPr/>
              </p:nvGrpSpPr>
              <p:grpSpPr bwMode="auto">
                <a:xfrm rot="-10470684">
                  <a:off x="3521018" y="1219200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10" name="Freeform 9"/>
                  <p:cNvSpPr/>
                  <p:nvPr/>
                </p:nvSpPr>
                <p:spPr>
                  <a:xfrm>
                    <a:off x="3618462" y="557755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1" name="Freeform 10"/>
                  <p:cNvSpPr/>
                  <p:nvPr/>
                </p:nvSpPr>
                <p:spPr>
                  <a:xfrm>
                    <a:off x="3865648" y="1979667"/>
                    <a:ext cx="283834" cy="1795057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9" name="Group 11"/>
                <p:cNvGrpSpPr>
                  <a:grpSpLocks/>
                </p:cNvGrpSpPr>
                <p:nvPr/>
              </p:nvGrpSpPr>
              <p:grpSpPr bwMode="auto">
                <a:xfrm rot="290526">
                  <a:off x="3627746" y="3200358"/>
                  <a:ext cx="305569" cy="1751199"/>
                  <a:chOff x="3518742" y="550541"/>
                  <a:chExt cx="530417" cy="3209333"/>
                </a:xfrm>
              </p:grpSpPr>
              <p:sp>
                <p:nvSpPr>
                  <p:cNvPr id="13" name="Freeform 12"/>
                  <p:cNvSpPr/>
                  <p:nvPr/>
                </p:nvSpPr>
                <p:spPr>
                  <a:xfrm>
                    <a:off x="3518742" y="550541"/>
                    <a:ext cx="336189" cy="1576857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3765326" y="1964818"/>
                    <a:ext cx="283833" cy="1795056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2" name="Group 14"/>
                <p:cNvGrpSpPr>
                  <a:grpSpLocks/>
                </p:cNvGrpSpPr>
                <p:nvPr/>
              </p:nvGrpSpPr>
              <p:grpSpPr bwMode="auto">
                <a:xfrm rot="10800000">
                  <a:off x="3617916" y="4265613"/>
                  <a:ext cx="306391" cy="1754187"/>
                  <a:chOff x="3814319" y="557841"/>
                  <a:chExt cx="531849" cy="3214811"/>
                </a:xfrm>
              </p:grpSpPr>
              <p:sp>
                <p:nvSpPr>
                  <p:cNvPr id="16" name="Freeform 15"/>
                  <p:cNvSpPr/>
                  <p:nvPr/>
                </p:nvSpPr>
                <p:spPr>
                  <a:xfrm>
                    <a:off x="3814319" y="557841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7" name="Freeform 16"/>
                  <p:cNvSpPr/>
                  <p:nvPr/>
                </p:nvSpPr>
                <p:spPr>
                  <a:xfrm>
                    <a:off x="4062333" y="1977595"/>
                    <a:ext cx="283835" cy="1795057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" name="Group 17"/>
                <p:cNvGrpSpPr>
                  <a:grpSpLocks/>
                </p:cNvGrpSpPr>
                <p:nvPr/>
              </p:nvGrpSpPr>
              <p:grpSpPr bwMode="auto">
                <a:xfrm rot="-10476991">
                  <a:off x="3657599" y="2351766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617345" y="559075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3864615" y="1981139"/>
                    <a:ext cx="283834" cy="1795059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22" name="Left Brace 21"/>
              <p:cNvSpPr/>
              <p:nvPr/>
            </p:nvSpPr>
            <p:spPr>
              <a:xfrm>
                <a:off x="3200401" y="457200"/>
                <a:ext cx="152400" cy="5638800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6664" name="TextBox 22"/>
            <p:cNvSpPr txBox="1">
              <a:spLocks noChangeArrowheads="1"/>
            </p:cNvSpPr>
            <p:nvPr/>
          </p:nvSpPr>
          <p:spPr bwMode="auto">
            <a:xfrm>
              <a:off x="1066800" y="2826603"/>
              <a:ext cx="2438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latin typeface="Gill Sans MT"/>
                </a:rPr>
                <a:t>With-row</a:t>
              </a:r>
            </a:p>
            <a:p>
              <a:r>
                <a:rPr lang="en-US" sz="2400" dirty="0">
                  <a:latin typeface="Gill Sans MT"/>
                </a:rPr>
                <a:t>Leaf orientation</a:t>
              </a:r>
            </a:p>
          </p:txBody>
        </p: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4648201" y="457200"/>
            <a:ext cx="4195763" cy="5638800"/>
            <a:chOff x="4648194" y="457200"/>
            <a:chExt cx="4196119" cy="5638800"/>
          </a:xfrm>
        </p:grpSpPr>
        <p:sp>
          <p:nvSpPr>
            <p:cNvPr id="26627" name="TextBox 53"/>
            <p:cNvSpPr txBox="1">
              <a:spLocks noChangeArrowheads="1"/>
            </p:cNvSpPr>
            <p:nvPr/>
          </p:nvSpPr>
          <p:spPr bwMode="auto">
            <a:xfrm>
              <a:off x="4648194" y="2826603"/>
              <a:ext cx="2590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latin typeface="Gill Sans MT"/>
                </a:rPr>
                <a:t>Across-row</a:t>
              </a:r>
            </a:p>
            <a:p>
              <a:r>
                <a:rPr lang="en-US" sz="2400" dirty="0">
                  <a:latin typeface="Gill Sans MT"/>
                </a:rPr>
                <a:t>Leaf orientation</a:t>
              </a:r>
            </a:p>
          </p:txBody>
        </p:sp>
        <p:grpSp>
          <p:nvGrpSpPr>
            <p:cNvPr id="21" name="Group 60"/>
            <p:cNvGrpSpPr>
              <a:grpSpLocks/>
            </p:cNvGrpSpPr>
            <p:nvPr/>
          </p:nvGrpSpPr>
          <p:grpSpPr bwMode="auto">
            <a:xfrm>
              <a:off x="6781800" y="457200"/>
              <a:ext cx="2062513" cy="5638800"/>
              <a:chOff x="6781800" y="457200"/>
              <a:chExt cx="2062513" cy="5638800"/>
            </a:xfrm>
          </p:grpSpPr>
          <p:grpSp>
            <p:nvGrpSpPr>
              <p:cNvPr id="23" name="Group 23"/>
              <p:cNvGrpSpPr>
                <a:grpSpLocks/>
              </p:cNvGrpSpPr>
              <p:nvPr/>
            </p:nvGrpSpPr>
            <p:grpSpPr bwMode="auto">
              <a:xfrm rot="5624927">
                <a:off x="7732836" y="-57331"/>
                <a:ext cx="304801" cy="1752600"/>
                <a:chOff x="3615906" y="557841"/>
                <a:chExt cx="529087" cy="3211903"/>
              </a:xfrm>
            </p:grpSpPr>
            <p:sp>
              <p:nvSpPr>
                <p:cNvPr id="25" name="Freeform 24"/>
                <p:cNvSpPr/>
                <p:nvPr/>
              </p:nvSpPr>
              <p:spPr>
                <a:xfrm>
                  <a:off x="3615099" y="559498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3859042" y="1979249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 rot="-5183434">
                <a:off x="7716890" y="435504"/>
                <a:ext cx="304801" cy="1752600"/>
                <a:chOff x="3615906" y="557841"/>
                <a:chExt cx="529087" cy="3211903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3617445" y="55696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865941" y="1973815"/>
                  <a:ext cx="283833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7" name="Group 29"/>
              <p:cNvGrpSpPr>
                <a:grpSpLocks/>
              </p:cNvGrpSpPr>
              <p:nvPr/>
            </p:nvGrpSpPr>
            <p:grpSpPr bwMode="auto">
              <a:xfrm rot="-5221918">
                <a:off x="7717870" y="1416408"/>
                <a:ext cx="304801" cy="1752600"/>
                <a:chOff x="3615906" y="557841"/>
                <a:chExt cx="529087" cy="3211903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3617629" y="557473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3866375" y="1975956"/>
                  <a:ext cx="283831" cy="1792301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32"/>
              <p:cNvGrpSpPr>
                <a:grpSpLocks/>
              </p:cNvGrpSpPr>
              <p:nvPr/>
            </p:nvGrpSpPr>
            <p:grpSpPr bwMode="auto">
              <a:xfrm rot="-5270671">
                <a:off x="7768193" y="1861290"/>
                <a:ext cx="304801" cy="1752600"/>
                <a:chOff x="3615906" y="557841"/>
                <a:chExt cx="529087" cy="3211903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3618198" y="55452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3865648" y="1972512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6" name="Group 35"/>
              <p:cNvGrpSpPr>
                <a:grpSpLocks/>
              </p:cNvGrpSpPr>
              <p:nvPr/>
            </p:nvGrpSpPr>
            <p:grpSpPr bwMode="auto">
              <a:xfrm rot="-5289710">
                <a:off x="7691991" y="941705"/>
                <a:ext cx="304801" cy="1752600"/>
                <a:chOff x="3615906" y="557841"/>
                <a:chExt cx="529087" cy="3211903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3619105" y="557002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3866718" y="1973074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7" name="Group 38"/>
              <p:cNvGrpSpPr>
                <a:grpSpLocks/>
              </p:cNvGrpSpPr>
              <p:nvPr/>
            </p:nvGrpSpPr>
            <p:grpSpPr bwMode="auto">
              <a:xfrm rot="5624927">
                <a:off x="7770030" y="2266407"/>
                <a:ext cx="304801" cy="1752600"/>
                <a:chOff x="3615906" y="557841"/>
                <a:chExt cx="529087" cy="3211903"/>
              </a:xfrm>
            </p:grpSpPr>
            <p:sp>
              <p:nvSpPr>
                <p:cNvPr id="40" name="Freeform 39"/>
                <p:cNvSpPr/>
                <p:nvPr/>
              </p:nvSpPr>
              <p:spPr>
                <a:xfrm>
                  <a:off x="3615803" y="56069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3859747" y="1980446"/>
                  <a:ext cx="283833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8" name="Group 41"/>
              <p:cNvGrpSpPr>
                <a:grpSpLocks/>
              </p:cNvGrpSpPr>
              <p:nvPr/>
            </p:nvGrpSpPr>
            <p:grpSpPr bwMode="auto">
              <a:xfrm rot="-5183434">
                <a:off x="7754084" y="2759242"/>
                <a:ext cx="304801" cy="1752600"/>
                <a:chOff x="3615906" y="557841"/>
                <a:chExt cx="529087" cy="3211903"/>
              </a:xfrm>
            </p:grpSpPr>
            <p:sp>
              <p:nvSpPr>
                <p:cNvPr id="43" name="Freeform 42"/>
                <p:cNvSpPr/>
                <p:nvPr/>
              </p:nvSpPr>
              <p:spPr>
                <a:xfrm>
                  <a:off x="3616744" y="55576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3865241" y="1972617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9" name="Group 44"/>
              <p:cNvGrpSpPr>
                <a:grpSpLocks/>
              </p:cNvGrpSpPr>
              <p:nvPr/>
            </p:nvGrpSpPr>
            <p:grpSpPr bwMode="auto">
              <a:xfrm rot="-5221918">
                <a:off x="7755064" y="3740146"/>
                <a:ext cx="304801" cy="1752600"/>
                <a:chOff x="3615906" y="557841"/>
                <a:chExt cx="529087" cy="3211903"/>
              </a:xfrm>
            </p:grpSpPr>
            <p:sp>
              <p:nvSpPr>
                <p:cNvPr id="46" name="Freeform 45"/>
                <p:cNvSpPr/>
                <p:nvPr/>
              </p:nvSpPr>
              <p:spPr>
                <a:xfrm>
                  <a:off x="3616940" y="556268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3865758" y="1974748"/>
                  <a:ext cx="283831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60" name="Group 47"/>
              <p:cNvGrpSpPr>
                <a:grpSpLocks/>
              </p:cNvGrpSpPr>
              <p:nvPr/>
            </p:nvGrpSpPr>
            <p:grpSpPr bwMode="auto">
              <a:xfrm rot="-5270671">
                <a:off x="7805387" y="4185028"/>
                <a:ext cx="304801" cy="1752600"/>
                <a:chOff x="3615906" y="557841"/>
                <a:chExt cx="529087" cy="3211903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3617629" y="55621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3865079" y="1974201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61" name="Group 50"/>
              <p:cNvGrpSpPr>
                <a:grpSpLocks/>
              </p:cNvGrpSpPr>
              <p:nvPr/>
            </p:nvGrpSpPr>
            <p:grpSpPr bwMode="auto">
              <a:xfrm rot="-5289710">
                <a:off x="7729185" y="3265443"/>
                <a:ext cx="304801" cy="1752600"/>
                <a:chOff x="3615906" y="557841"/>
                <a:chExt cx="529087" cy="3211903"/>
              </a:xfrm>
            </p:grpSpPr>
            <p:sp>
              <p:nvSpPr>
                <p:cNvPr id="52" name="Freeform 51"/>
                <p:cNvSpPr/>
                <p:nvPr/>
              </p:nvSpPr>
              <p:spPr>
                <a:xfrm>
                  <a:off x="3618528" y="558689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3866141" y="1974760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7" name="Left Brace 56"/>
              <p:cNvSpPr/>
              <p:nvPr/>
            </p:nvSpPr>
            <p:spPr>
              <a:xfrm>
                <a:off x="6781975" y="457200"/>
                <a:ext cx="152413" cy="5638800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6662" name="Group 57"/>
              <p:cNvGrpSpPr>
                <a:grpSpLocks/>
              </p:cNvGrpSpPr>
              <p:nvPr/>
            </p:nvGrpSpPr>
            <p:grpSpPr bwMode="auto">
              <a:xfrm rot="-5270671">
                <a:off x="7815612" y="4729648"/>
                <a:ext cx="304801" cy="1752600"/>
                <a:chOff x="3615906" y="557841"/>
                <a:chExt cx="529087" cy="3211903"/>
              </a:xfrm>
            </p:grpSpPr>
            <p:sp>
              <p:nvSpPr>
                <p:cNvPr id="59" name="Freeform 58"/>
                <p:cNvSpPr/>
                <p:nvPr/>
              </p:nvSpPr>
              <p:spPr>
                <a:xfrm>
                  <a:off x="3617771" y="554926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3865222" y="1972915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oil Fertility\Desktop\IMG_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50520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Soil Fertility\Desktop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C:\Users\Soil Fertility\Desktop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76400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225" y="0"/>
            <a:ext cx="5210175" cy="6858000"/>
          </a:xfrm>
          <a:prstGeom prst="rect">
            <a:avLst/>
          </a:prstGeom>
          <a:ln>
            <a:solidFill>
              <a:schemeClr val="tx1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724400" cy="4787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Soil Fertility\Desktop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8175" y="2800350"/>
            <a:ext cx="4495800" cy="3371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By-Plant N Management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4" descr="100_0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371600"/>
            <a:ext cx="4297362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9221" name="Picture 5" descr="HPIM01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4343400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57200" y="17526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IOWA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OKLAHOMA</a:t>
            </a:r>
          </a:p>
        </p:txBody>
      </p:sp>
      <p:pic>
        <p:nvPicPr>
          <p:cNvPr id="116745" name="Picture 9" descr="by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7372350" cy="3381375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Conrad, Montana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dirty="0" smtClean="0"/>
              <a:t>Spatial Variability in Winter Wheat, Yields Every 3 Feet</a:t>
            </a:r>
            <a:br>
              <a:rPr lang="en-US" dirty="0" smtClean="0"/>
            </a:br>
            <a:r>
              <a:rPr lang="en-US" dirty="0" smtClean="0"/>
              <a:t>Kevin Waldschmidt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1295400" y="1976966"/>
          <a:ext cx="7315200" cy="450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22437"/>
            <a:ext cx="51054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</a:t>
            </a:r>
          </a:p>
          <a:p>
            <a:pPr lvl="1" eaLnBrk="1" hangingPunct="1">
              <a:defRPr/>
            </a:pPr>
            <a:r>
              <a:rPr lang="en-US" dirty="0" smtClean="0"/>
              <a:t>Common Farmer Tool</a:t>
            </a:r>
          </a:p>
        </p:txBody>
      </p:sp>
      <p:pic>
        <p:nvPicPr>
          <p:cNvPr id="23556" name="Picture 4" descr="c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795712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64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Pocket Sensor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715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Pocket Sensor</a:t>
            </a:r>
            <a:endParaRPr lang="en-US" dirty="0"/>
          </a:p>
        </p:txBody>
      </p:sp>
      <p:pic>
        <p:nvPicPr>
          <p:cNvPr id="9" name="Picture 8" descr="a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505200"/>
            <a:ext cx="3664393" cy="311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962400"/>
            <a:ext cx="809625" cy="536313"/>
          </a:xfrm>
          <a:prstGeom prst="rect">
            <a:avLst/>
          </a:prstGeom>
          <a:noFill/>
        </p:spPr>
      </p:pic>
      <p:pic>
        <p:nvPicPr>
          <p:cNvPr id="10" name="Picture 9" descr="nrich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4572000"/>
            <a:ext cx="1363721" cy="21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 descr="http://nue.okstate.edu/Pocket_Sensor/IMG_2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6076950" cy="8096250"/>
          </a:xfrm>
          <a:prstGeom prst="rect">
            <a:avLst/>
          </a:prstGeom>
          <a:noFill/>
        </p:spPr>
      </p:pic>
      <p:pic>
        <p:nvPicPr>
          <p:cNvPr id="122884" name="Picture 4" descr="http://nue.okstate.edu/Pocket_Sensor/IMG_2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6076950" cy="809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GreenSeeker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2010, &gt;500,000 acres, GreenSeeker sensors</a:t>
            </a:r>
          </a:p>
          <a:p>
            <a:r>
              <a:rPr lang="en-US" dirty="0" smtClean="0"/>
              <a:t>&gt;110,000 acres Europe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nue.okstate.edu/GreenSeeker/P101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54102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Minden, Nebraska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5400" y="533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 designed drop tube assemblies.  Made to penetrate through the canopy to get fertilizer to the ground pre-</a:t>
            </a:r>
            <a:r>
              <a:rPr lang="en-US" dirty="0" err="1" smtClean="0"/>
              <a:t>tassle</a:t>
            </a:r>
            <a:r>
              <a:rPr lang="en-US" dirty="0" smtClean="0"/>
              <a:t>.  Used in 22" to 30" row spacing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0866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3978884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Sensor_bottom2view.jpg (4393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228600"/>
            <a:ext cx="7518400" cy="6338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Passive Sensor Accounting for Incident Light</a:t>
            </a:r>
            <a:endParaRPr lang="en-US" sz="3200" b="1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36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1994</a:t>
            </a:r>
            <a:endParaRPr lang="en-US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85800"/>
            <a:ext cx="6696075" cy="502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6019800"/>
            <a:ext cx="822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 Helena, Arkansas (1</a:t>
            </a:r>
            <a:r>
              <a:rPr lang="en-US" baseline="30000" dirty="0" smtClean="0"/>
              <a:t>st</a:t>
            </a:r>
            <a:r>
              <a:rPr lang="en-US" dirty="0" smtClean="0"/>
              <a:t> pass PGR)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763000" cy="657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VARI-TARGET	</a:t>
            </a:r>
            <a:br>
              <a:rPr lang="en-US" dirty="0" smtClean="0"/>
            </a:br>
            <a:r>
              <a:rPr lang="en-US" dirty="0" smtClean="0"/>
              <a:t>variable rate nozzle bodies,   </a:t>
            </a:r>
            <a:br>
              <a:rPr lang="en-US" dirty="0" smtClean="0"/>
            </a:br>
            <a:r>
              <a:rPr lang="en-US" dirty="0" smtClean="0"/>
              <a:t>most widely used metering orifice </a:t>
            </a:r>
            <a:br>
              <a:rPr lang="en-US" dirty="0" smtClean="0"/>
            </a:br>
            <a:r>
              <a:rPr lang="en-US" dirty="0" smtClean="0"/>
              <a:t>used with GreenSeeker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 descr="C:\Pictures\Field\misc4.07 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493608" cy="6370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646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4572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of 5 high </a:t>
            </a:r>
            <a:r>
              <a:rPr lang="en-US" dirty="0" err="1" smtClean="0"/>
              <a:t>clearnace</a:t>
            </a:r>
            <a:r>
              <a:rPr lang="en-US" dirty="0" smtClean="0"/>
              <a:t> sprayers equipped with GS RT200</a:t>
            </a:r>
            <a:br>
              <a:rPr lang="en-US" dirty="0" smtClean="0"/>
            </a:br>
            <a:r>
              <a:rPr lang="en-US" dirty="0" smtClean="0"/>
              <a:t>Crystal Valley Cooperative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08311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81600" y="27432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Gayville</a:t>
            </a:r>
            <a:r>
              <a:rPr lang="en-US" sz="2400" dirty="0" smtClean="0"/>
              <a:t>, South Dakota</a:t>
            </a:r>
            <a:endParaRPr 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33" y="228600"/>
            <a:ext cx="853343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30480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Valley Ag Supply, </a:t>
            </a:r>
            <a:r>
              <a:rPr lang="en-US" dirty="0" err="1" smtClean="0"/>
              <a:t>Gayville</a:t>
            </a:r>
            <a:r>
              <a:rPr lang="en-US" dirty="0" smtClean="0"/>
              <a:t>, SD  GreenSeeker RT 200 4 sensor system on HAGIE 16/30" front mount bar.  Purchased mid June for rescue operation in water logged corn acres.  Traditionally this area is anti-side dress.  Final acre count was in excess of 4,500 acres of GS </a:t>
            </a:r>
            <a:r>
              <a:rPr lang="en-US" dirty="0" err="1" smtClean="0"/>
              <a:t>sidedress</a:t>
            </a:r>
            <a:r>
              <a:rPr lang="en-US" dirty="0" smtClean="0"/>
              <a:t>.  Harvesting right now, will have data post harvest.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14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19600" y="381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Frankfurt, Germany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09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Intimidation of Precision Agriculture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2400" y="457200"/>
            <a:ext cx="3250833" cy="2438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533400"/>
            <a:ext cx="7731478" cy="5791200"/>
            <a:chOff x="646" y="144"/>
            <a:chExt cx="5479" cy="4080"/>
          </a:xfrm>
        </p:grpSpPr>
        <p:pic>
          <p:nvPicPr>
            <p:cNvPr id="197635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2" y="144"/>
              <a:ext cx="5467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7636" name="Freeform 4"/>
            <p:cNvSpPr>
              <a:spLocks/>
            </p:cNvSpPr>
            <p:nvPr/>
          </p:nvSpPr>
          <p:spPr bwMode="auto">
            <a:xfrm>
              <a:off x="2616" y="3408"/>
              <a:ext cx="1921" cy="52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056" y="528"/>
                </a:cxn>
                <a:cxn ang="0">
                  <a:pos x="1920" y="396"/>
                </a:cxn>
                <a:cxn ang="0">
                  <a:pos x="864" y="0"/>
                </a:cxn>
                <a:cxn ang="0">
                  <a:pos x="48" y="88"/>
                </a:cxn>
              </a:cxnLst>
              <a:rect l="0" t="0" r="r" b="b"/>
              <a:pathLst>
                <a:path w="1921" h="529">
                  <a:moveTo>
                    <a:pt x="0" y="88"/>
                  </a:moveTo>
                  <a:lnTo>
                    <a:pt x="1056" y="528"/>
                  </a:lnTo>
                  <a:lnTo>
                    <a:pt x="1920" y="396"/>
                  </a:lnTo>
                  <a:lnTo>
                    <a:pt x="864" y="0"/>
                  </a:lnTo>
                  <a:lnTo>
                    <a:pt x="48" y="88"/>
                  </a:lnTo>
                </a:path>
              </a:pathLst>
            </a:custGeom>
            <a:noFill/>
            <a:ln w="254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7637" name="Line 5"/>
            <p:cNvSpPr>
              <a:spLocks noChangeShapeType="1"/>
            </p:cNvSpPr>
            <p:nvPr/>
          </p:nvSpPr>
          <p:spPr bwMode="auto">
            <a:xfrm flipH="1">
              <a:off x="3066" y="2424"/>
              <a:ext cx="504" cy="12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8" name="Line 6"/>
            <p:cNvSpPr>
              <a:spLocks noChangeShapeType="1"/>
            </p:cNvSpPr>
            <p:nvPr/>
          </p:nvSpPr>
          <p:spPr bwMode="auto">
            <a:xfrm>
              <a:off x="3666" y="2424"/>
              <a:ext cx="246" cy="11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9" name="Line 7"/>
            <p:cNvSpPr>
              <a:spLocks noChangeShapeType="1"/>
            </p:cNvSpPr>
            <p:nvPr/>
          </p:nvSpPr>
          <p:spPr bwMode="auto">
            <a:xfrm flipV="1">
              <a:off x="3576" y="3750"/>
              <a:ext cx="846" cy="13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0" name="Line 8"/>
            <p:cNvSpPr>
              <a:spLocks noChangeShapeType="1"/>
            </p:cNvSpPr>
            <p:nvPr/>
          </p:nvSpPr>
          <p:spPr bwMode="auto">
            <a:xfrm flipV="1">
              <a:off x="3480" y="3708"/>
              <a:ext cx="810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1" name="Line 9"/>
            <p:cNvSpPr>
              <a:spLocks noChangeShapeType="1"/>
            </p:cNvSpPr>
            <p:nvPr/>
          </p:nvSpPr>
          <p:spPr bwMode="auto">
            <a:xfrm flipV="1">
              <a:off x="3384" y="3660"/>
              <a:ext cx="786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2" name="Line 10"/>
            <p:cNvSpPr>
              <a:spLocks noChangeShapeType="1"/>
            </p:cNvSpPr>
            <p:nvPr/>
          </p:nvSpPr>
          <p:spPr bwMode="auto">
            <a:xfrm>
              <a:off x="1512" y="1410"/>
              <a:ext cx="150" cy="51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3" name="Line 11"/>
            <p:cNvSpPr>
              <a:spLocks noChangeShapeType="1"/>
            </p:cNvSpPr>
            <p:nvPr/>
          </p:nvSpPr>
          <p:spPr bwMode="auto">
            <a:xfrm flipV="1">
              <a:off x="2070" y="2358"/>
              <a:ext cx="1446" cy="53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4" name="Rectangle 12"/>
            <p:cNvSpPr>
              <a:spLocks noChangeArrowheads="1"/>
            </p:cNvSpPr>
            <p:nvPr/>
          </p:nvSpPr>
          <p:spPr bwMode="auto">
            <a:xfrm>
              <a:off x="1304" y="2875"/>
              <a:ext cx="1387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Sensor assembly</a:t>
              </a:r>
            </a:p>
          </p:txBody>
        </p:sp>
        <p:sp>
          <p:nvSpPr>
            <p:cNvPr id="197645" name="Rectangle 13"/>
            <p:cNvSpPr>
              <a:spLocks noChangeArrowheads="1"/>
            </p:cNvSpPr>
            <p:nvPr/>
          </p:nvSpPr>
          <p:spPr bwMode="auto">
            <a:xfrm>
              <a:off x="1929" y="3595"/>
              <a:ext cx="117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Sensed area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(treated area)</a:t>
              </a:r>
            </a:p>
          </p:txBody>
        </p:sp>
        <p:sp>
          <p:nvSpPr>
            <p:cNvPr id="197646" name="Rectangle 14"/>
            <p:cNvSpPr>
              <a:spLocks noChangeArrowheads="1"/>
            </p:cNvSpPr>
            <p:nvPr/>
          </p:nvSpPr>
          <p:spPr bwMode="auto">
            <a:xfrm>
              <a:off x="1155" y="997"/>
              <a:ext cx="109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Variable rate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spray nozzle</a:t>
              </a:r>
            </a:p>
          </p:txBody>
        </p:sp>
        <p:sp>
          <p:nvSpPr>
            <p:cNvPr id="197647" name="Rectangle 15"/>
            <p:cNvSpPr>
              <a:spLocks noChangeArrowheads="1"/>
            </p:cNvSpPr>
            <p:nvPr/>
          </p:nvSpPr>
          <p:spPr bwMode="auto">
            <a:xfrm>
              <a:off x="646" y="149"/>
              <a:ext cx="5479" cy="4058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76400" y="914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1996</a:t>
            </a:r>
            <a:endParaRPr lang="en-US" sz="2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 idx="4294967295"/>
          </p:nvPr>
        </p:nvSpPr>
        <p:spPr>
          <a:xfrm>
            <a:off x="5874259" y="2172449"/>
            <a:ext cx="8229600" cy="1143000"/>
          </a:xfrm>
        </p:spPr>
        <p:txBody>
          <a:bodyPr/>
          <a:lstStyle/>
          <a:p>
            <a:r>
              <a:rPr lang="en-US" b="1" i="1" smtClean="0">
                <a:latin typeface="Calibri" pitchFamily="34" charset="0"/>
              </a:rPr>
              <a:t>Green Seeker</a:t>
            </a:r>
          </a:p>
        </p:txBody>
      </p:sp>
      <p:pic>
        <p:nvPicPr>
          <p:cNvPr id="53251" name="Picture 3" descr="IMG_0006"/>
          <p:cNvPicPr>
            <a:picLocks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95313" y="3505200"/>
            <a:ext cx="4248150" cy="3028950"/>
          </a:xfrm>
          <a:noFill/>
          <a:ln w="12700">
            <a:solidFill>
              <a:schemeClr val="tx1"/>
            </a:solidFill>
          </a:ln>
        </p:spPr>
      </p:pic>
      <p:pic>
        <p:nvPicPr>
          <p:cNvPr id="53252" name="Picture 4" descr="IMG_0007"/>
          <p:cNvPicPr>
            <a:picLocks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53000" y="1600200"/>
            <a:ext cx="4038600" cy="3028950"/>
          </a:xfrm>
          <a:noFill/>
          <a:ln w="12700">
            <a:solidFill>
              <a:schemeClr val="tx1"/>
            </a:solidFill>
          </a:ln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029200" y="4953000"/>
            <a:ext cx="3746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/>
              <a:t>Jimmy Wayne Kinder, Walters, OK</a:t>
            </a:r>
            <a:br>
              <a:rPr lang="en-US" sz="3200" b="1" dirty="0" smtClean="0"/>
            </a:br>
            <a:r>
              <a:rPr lang="en-US" sz="3200" b="1" dirty="0" smtClean="0"/>
              <a:t>50 </a:t>
            </a:r>
            <a:r>
              <a:rPr lang="en-US" sz="3200" b="1" dirty="0"/>
              <a:t>fields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1431925" y="2035175"/>
            <a:ext cx="2139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5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Ramp Sensing </a:t>
            </a:r>
            <a:r>
              <a:rPr lang="en-US" dirty="0" smtClean="0"/>
              <a:t>Upgrade</a:t>
            </a:r>
            <a:br>
              <a:rPr lang="en-US" dirty="0" smtClean="0"/>
            </a:br>
            <a:r>
              <a:rPr lang="en-US" dirty="0" err="1" smtClean="0"/>
              <a:t>BrentRendel</a:t>
            </a:r>
            <a:r>
              <a:rPr lang="en-US" dirty="0" smtClean="0"/>
              <a:t>, Miami, OK</a:t>
            </a:r>
            <a:endParaRPr lang="en-US" dirty="0"/>
          </a:p>
        </p:txBody>
      </p:sp>
      <p:pic>
        <p:nvPicPr>
          <p:cNvPr id="7" name="Picture 6" descr="Carry Rig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1722" y="1600200"/>
            <a:ext cx="6573078" cy="4879246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Paul Raymer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FARM OFFICE, Ontario, Canada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0484" name="Picture 4" descr="P1010057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4800600" y="3581400"/>
            <a:ext cx="4267200" cy="32004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54102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Modipuram, India</a:t>
            </a:r>
          </a:p>
        </p:txBody>
      </p:sp>
      <p:pic>
        <p:nvPicPr>
          <p:cNvPr id="20486" name="Picture 6" descr="Indi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95800"/>
            <a:ext cx="2495550" cy="17843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20487" name="Picture 8" descr="P1010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"/>
            <a:ext cx="5410200" cy="40449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447800" y="30480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Ciudad Obregon, Mexico</a:t>
            </a:r>
          </a:p>
        </p:txBody>
      </p:sp>
      <p:pic>
        <p:nvPicPr>
          <p:cNvPr id="20489" name="Picture 10" descr="Ciudad%20Obregon%20134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3657600"/>
            <a:ext cx="2362200" cy="31242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10" name="Picture 1525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1000"/>
            <a:ext cx="3760130" cy="28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8" name="Picture 4" descr="http://nue.okstate.edu/NRich/DSC0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04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richcor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2514600"/>
            <a:ext cx="59436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http://nue.okstate.edu/NRich/Hollis,%20Heath%20Beanland%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2" name="Picture 6" descr="Index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8004" y="2590800"/>
            <a:ext cx="5390734" cy="405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04800"/>
            <a:ext cx="6248400" cy="1143000"/>
          </a:xfrm>
        </p:spPr>
        <p:txBody>
          <a:bodyPr/>
          <a:lstStyle/>
          <a:p>
            <a:r>
              <a:rPr lang="en-US" dirty="0" smtClean="0"/>
              <a:t>Ramp </a:t>
            </a:r>
            <a:r>
              <a:rPr lang="en-US" dirty="0"/>
              <a:t>Applicators</a:t>
            </a:r>
          </a:p>
        </p:txBody>
      </p:sp>
      <p:pic>
        <p:nvPicPr>
          <p:cNvPr id="173059" name="Picture 3" descr="P1010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e.okstate.edu/Response_Index/P101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07193" cy="5281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0"/>
            <a:ext cx="6248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Visual Confirmation</a:t>
            </a:r>
            <a:endParaRPr lang="en-US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4102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1295400" y="304800"/>
          <a:ext cx="6991815" cy="5791200"/>
        </p:xfrm>
        <a:graphic>
          <a:graphicData uri="http://schemas.openxmlformats.org/presentationml/2006/ole">
            <p:oleObj spid="_x0000_s66562" name="Worksheet" r:id="rId3" imgW="2914734" imgH="3247957" progId="Excel.Sheet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5000" y="62484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Late Season TOPDRESS Fertilizer N?    N RICH STRIP</a:t>
            </a:r>
            <a:endParaRPr lang="en-US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381000"/>
            <a:ext cx="5268951" cy="6172200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609600" y="274638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extension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722437"/>
            <a:ext cx="3048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SBNRC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Mexico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Kenya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Zimbabwe Argentina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Australia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Canada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Ethiopia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nue.okstate.edu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67600" y="2971800"/>
            <a:ext cx="1447800" cy="129540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287588"/>
            <a:ext cx="5181600" cy="6344230"/>
          </a:xfrm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3622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SBNRC</a:t>
            </a:r>
            <a:br>
              <a:rPr lang="en-US" dirty="0" smtClean="0"/>
            </a:br>
            <a:r>
              <a:rPr lang="en-US" dirty="0" smtClean="0"/>
              <a:t>On Line Since 2002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"/>
            <a:ext cx="7382933" cy="619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762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1997</a:t>
            </a:r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4330" y="1066800"/>
            <a:ext cx="8216975" cy="5181600"/>
          </a:xfrm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228600"/>
            <a:ext cx="5562600" cy="6470598"/>
          </a:xfrm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2209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SBNRC 2010</a:t>
            </a:r>
            <a:br>
              <a:rPr lang="en-US" dirty="0" smtClean="0"/>
            </a:br>
            <a:r>
              <a:rPr lang="en-US" dirty="0" smtClean="0"/>
              <a:t>GA Phone App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or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90800"/>
            <a:ext cx="7781925" cy="3663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2396" name="Picture 12" descr="100_0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9" descr="International Maize and Wheat Improvement Center (CIMMYT) in Mexico Cit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486400"/>
            <a:ext cx="1857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rimary 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Corn Research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>
                <a:solidFill>
                  <a:schemeClr val="accent1">
                    <a:satMod val="150000"/>
                  </a:schemeClr>
                </a:solidFill>
              </a:rPr>
              <a:t>2010 Regional </a:t>
            </a:r>
            <a:r>
              <a:rPr lang="es-AR" dirty="0" err="1" smtClean="0">
                <a:solidFill>
                  <a:schemeClr val="accent1">
                    <a:satMod val="150000"/>
                  </a:schemeClr>
                </a:solidFill>
              </a:rPr>
              <a:t>Trials</a:t>
            </a:r>
            <a:endParaRPr lang="es-AR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755775"/>
            <a:ext cx="9144000" cy="4949825"/>
          </a:xfrm>
        </p:spPr>
        <p:txBody>
          <a:bodyPr>
            <a:normAutofit/>
          </a:bodyPr>
          <a:lstStyle/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Opt.N</a:t>
            </a:r>
            <a:r>
              <a:rPr lang="en-US" dirty="0" smtClean="0"/>
              <a:t> 	SBNRC	0-N	Opt. N</a:t>
            </a:r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N Rate	N Rate	Yield	</a:t>
            </a:r>
            <a:r>
              <a:rPr lang="en-US" dirty="0" err="1" smtClean="0"/>
              <a:t>Yield</a:t>
            </a:r>
            <a:endParaRPr lang="en-US" dirty="0" smtClean="0"/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	</a:t>
            </a:r>
            <a:r>
              <a:rPr lang="en-US" u="sng" dirty="0" smtClean="0"/>
              <a:t>lb/ac	lb/ac	</a:t>
            </a:r>
            <a:r>
              <a:rPr lang="en-US" u="sng" dirty="0" err="1" smtClean="0"/>
              <a:t>bu</a:t>
            </a:r>
            <a:r>
              <a:rPr lang="en-US" u="sng" dirty="0" smtClean="0"/>
              <a:t>/ac	</a:t>
            </a:r>
            <a:r>
              <a:rPr lang="en-US" u="sng" dirty="0" err="1" smtClean="0"/>
              <a:t>bu</a:t>
            </a:r>
            <a:r>
              <a:rPr lang="en-US" u="sng" dirty="0" smtClean="0"/>
              <a:t>/ac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err="1" smtClean="0"/>
              <a:t>Lahoma</a:t>
            </a:r>
            <a:r>
              <a:rPr lang="en-US" dirty="0" smtClean="0"/>
              <a:t>	50	50 	25	38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Lake Carl Blackwell  	25	39 	40	55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/>
              <a:t>Hennessey	75	51 	38	56</a:t>
            </a:r>
          </a:p>
          <a:p>
            <a:pPr marL="0" indent="0" defTabSz="1204913"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have learned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0"/>
            <a:ext cx="6248400" cy="3840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Yield potential can be predicted in corn, wheat, and rice (biomass produced per day)</a:t>
            </a:r>
          </a:p>
          <a:p>
            <a:r>
              <a:rPr lang="en-US" sz="2800" dirty="0" smtClean="0"/>
              <a:t>Response to applied N is variable from year to year and can be predicted</a:t>
            </a:r>
          </a:p>
          <a:p>
            <a:r>
              <a:rPr lang="en-US" sz="2800" dirty="0" smtClean="0"/>
              <a:t>Nutrient removal is tied to yield level</a:t>
            </a:r>
          </a:p>
          <a:p>
            <a:r>
              <a:rPr lang="en-US" sz="2800" dirty="0" smtClean="0"/>
              <a:t>Yield potential and N responsiveness are independent </a:t>
            </a:r>
          </a:p>
          <a:p>
            <a:r>
              <a:rPr lang="en-US" sz="2800" dirty="0" smtClean="0"/>
              <a:t>Value of N Rich Strips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8" name="Picture 28" descr="temp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FF6600"/>
                </a:solidFill>
                <a:latin typeface="Impact" pitchFamily="34" charset="0"/>
              </a:rPr>
              <a:t>precision SENSING</a:t>
            </a:r>
          </a:p>
        </p:txBody>
      </p:sp>
      <p:pic>
        <p:nvPicPr>
          <p:cNvPr id="30741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pic>
        <p:nvPicPr>
          <p:cNvPr id="30742" name="Picture 22" descr="n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67400"/>
            <a:ext cx="1314450" cy="638175"/>
          </a:xfrm>
          <a:prstGeom prst="rect">
            <a:avLst/>
          </a:prstGeom>
          <a:noFill/>
        </p:spPr>
      </p:pic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5943600"/>
            <a:ext cx="809625" cy="536313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6553200" cy="609600"/>
          </a:xfrm>
        </p:spPr>
        <p:txBody>
          <a:bodyPr/>
          <a:lstStyle/>
          <a:p>
            <a:r>
              <a:rPr lang="en-US" dirty="0" smtClean="0"/>
              <a:t>Active sensing/fertilizing</a:t>
            </a:r>
            <a:br>
              <a:rPr lang="en-US" dirty="0" smtClean="0"/>
            </a:br>
            <a:r>
              <a:rPr lang="en-US" dirty="0" smtClean="0"/>
              <a:t>2001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DCP_08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685800"/>
            <a:ext cx="8686800" cy="5791200"/>
          </a:xfr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7724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562600"/>
            <a:ext cx="809625" cy="5363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5029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2003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Data Logging/Mapping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7315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Sense and Fertilize by-plant</a:t>
            </a:r>
            <a:br>
              <a:rPr lang="en-US" dirty="0" smtClean="0"/>
            </a:br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4" name="Content Placeholder 3" descr="a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213365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105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10327</TotalTime>
  <Words>434</Words>
  <Application>Microsoft Office PowerPoint</Application>
  <PresentationFormat>On-screen Show (4:3)</PresentationFormat>
  <Paragraphs>93</Paragraphs>
  <Slides>54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Mod</vt:lpstr>
      <vt:lpstr>Worksheet</vt:lpstr>
      <vt:lpstr>Slide 1</vt:lpstr>
      <vt:lpstr>Slide 2</vt:lpstr>
      <vt:lpstr>Slide 3</vt:lpstr>
      <vt:lpstr>Slide 4</vt:lpstr>
      <vt:lpstr>Slide 5</vt:lpstr>
      <vt:lpstr>Active sensing/fertilizing 2001</vt:lpstr>
      <vt:lpstr>Slide 7</vt:lpstr>
      <vt:lpstr>Slide 8</vt:lpstr>
      <vt:lpstr>Sense and Fertilize by-plant 2006</vt:lpstr>
      <vt:lpstr>Slide 10</vt:lpstr>
      <vt:lpstr>GreenSeeker sensing technology endorsed by Dr. Norman E. Borlaug, April 2007</vt:lpstr>
      <vt:lpstr>Seed Orientation Sensor Restriction</vt:lpstr>
      <vt:lpstr>Leaf angle  </vt:lpstr>
      <vt:lpstr>Experiment #1 (E1)</vt:lpstr>
      <vt:lpstr>Slide 15</vt:lpstr>
      <vt:lpstr>Slide 16</vt:lpstr>
      <vt:lpstr>Slide 17</vt:lpstr>
      <vt:lpstr>Slide 18</vt:lpstr>
      <vt:lpstr>By-Plant N Management</vt:lpstr>
      <vt:lpstr>Slide 20</vt:lpstr>
      <vt:lpstr>Pocket Sensor</vt:lpstr>
      <vt:lpstr>Slide 22</vt:lpstr>
      <vt:lpstr>GreenSeeker 2010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Green Seeker</vt:lpstr>
      <vt:lpstr>Ramp Sensing Upgrade BrentRendel, Miami, OK</vt:lpstr>
      <vt:lpstr>Slide 42</vt:lpstr>
      <vt:lpstr>Slide 43</vt:lpstr>
      <vt:lpstr>Slide 44</vt:lpstr>
      <vt:lpstr>Ramp Applicators</vt:lpstr>
      <vt:lpstr>Visual Confirmation</vt:lpstr>
      <vt:lpstr>Slide 47</vt:lpstr>
      <vt:lpstr>Slide 48</vt:lpstr>
      <vt:lpstr>Slide 49</vt:lpstr>
      <vt:lpstr>Slide 50</vt:lpstr>
      <vt:lpstr>Slide 51</vt:lpstr>
      <vt:lpstr>Slide 52</vt:lpstr>
      <vt:lpstr>2010 Regional Trials</vt:lpstr>
      <vt:lpstr>What we have learned 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Raun</dc:creator>
  <cp:lastModifiedBy>Bill Raun</cp:lastModifiedBy>
  <cp:revision>268</cp:revision>
  <dcterms:created xsi:type="dcterms:W3CDTF">2009-09-09T21:04:31Z</dcterms:created>
  <dcterms:modified xsi:type="dcterms:W3CDTF">2010-11-03T21:42:45Z</dcterms:modified>
</cp:coreProperties>
</file>