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83" r:id="rId3"/>
    <p:sldId id="257" r:id="rId4"/>
    <p:sldId id="286" r:id="rId5"/>
    <p:sldId id="287" r:id="rId6"/>
    <p:sldId id="258" r:id="rId7"/>
    <p:sldId id="271" r:id="rId8"/>
    <p:sldId id="272" r:id="rId9"/>
    <p:sldId id="280" r:id="rId10"/>
    <p:sldId id="273" r:id="rId11"/>
    <p:sldId id="274" r:id="rId12"/>
    <p:sldId id="259" r:id="rId13"/>
    <p:sldId id="260" r:id="rId14"/>
    <p:sldId id="264" r:id="rId15"/>
    <p:sldId id="275" r:id="rId16"/>
    <p:sldId id="278" r:id="rId17"/>
    <p:sldId id="276" r:id="rId18"/>
    <p:sldId id="277" r:id="rId19"/>
    <p:sldId id="265" r:id="rId20"/>
    <p:sldId id="284" r:id="rId21"/>
    <p:sldId id="266" r:id="rId22"/>
    <p:sldId id="267" r:id="rId23"/>
    <p:sldId id="268" r:id="rId24"/>
    <p:sldId id="269" r:id="rId25"/>
    <p:sldId id="270" r:id="rId26"/>
    <p:sldId id="281" r:id="rId27"/>
    <p:sldId id="282" r:id="rId28"/>
    <p:sldId id="261" r:id="rId29"/>
    <p:sldId id="263" r:id="rId30"/>
    <p:sldId id="262" r:id="rId31"/>
    <p:sldId id="288" r:id="rId32"/>
    <p:sldId id="285" r:id="rId33"/>
    <p:sldId id="27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32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71109A46-7161-45B9-AE6C-B6A0563F3FAE}" type="datetimeFigureOut">
              <a:rPr lang="en-US" smtClean="0"/>
              <a:pPr/>
              <a:t>12/14/2010</a:t>
            </a:fld>
            <a:endParaRPr lang="en-US"/>
          </a:p>
        </p:txBody>
      </p:sp>
      <p:sp>
        <p:nvSpPr>
          <p:cNvPr id="9" name="Rectangle 14"/>
          <p:cNvSpPr>
            <a:spLocks noGrp="1"/>
          </p:cNvSpPr>
          <p:nvPr>
            <p:ph type="sldNum" sz="quarter" idx="11"/>
          </p:nvPr>
        </p:nvSpPr>
        <p:spPr/>
        <p:txBody>
          <a:bodyPr/>
          <a:lstStyle>
            <a:lvl1pPr>
              <a:defRPr lang="en-US" smtClean="0"/>
            </a:lvl1pPr>
          </a:lstStyle>
          <a:p>
            <a:fld id="{8A3D8425-3824-4DFB-BA49-D6EDF5EFB263}" type="slidenum">
              <a:rPr lang="en-US" smtClean="0"/>
              <a:pPr/>
              <a:t>‹#›</a:t>
            </a:fld>
            <a:endParaRPr lang="en-US"/>
          </a:p>
        </p:txBody>
      </p:sp>
      <p:sp>
        <p:nvSpPr>
          <p:cNvPr id="25" name="Rectangle 27"/>
          <p:cNvSpPr>
            <a:spLocks noGrp="1"/>
          </p:cNvSpPr>
          <p:nvPr>
            <p:ph type="ftr" sz="quarter" idx="12"/>
          </p:nvPr>
        </p:nvSpPr>
        <p:spPr/>
        <p:txBody>
          <a:bodyPr/>
          <a:lstStyle>
            <a:lvl1pPr>
              <a:defRPr lang="en-US" smtClean="0"/>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109A46-7161-45B9-AE6C-B6A0563F3FAE}" type="datetimeFigureOut">
              <a:rPr lang="en-US" smtClean="0"/>
              <a:pPr/>
              <a:t>12/14/2010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D8425-3824-4DFB-BA49-D6EDF5EFB2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109A46-7161-45B9-AE6C-B6A0563F3FAE}" type="datetimeFigureOut">
              <a:rPr lang="en-US" smtClean="0"/>
              <a:pPr/>
              <a:t>12/14/2010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D8425-3824-4DFB-BA49-D6EDF5EFB26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fld id="{71109A46-7161-45B9-AE6C-B6A0563F3FAE}" type="datetimeFigureOut">
              <a:rPr lang="en-US" smtClean="0"/>
              <a:pPr/>
              <a:t>12/14/2010</a:t>
            </a:fld>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8A3D8425-3824-4DFB-BA49-D6EDF5EFB26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fld id="{71109A46-7161-45B9-AE6C-B6A0563F3FAE}" type="datetimeFigureOut">
              <a:rPr lang="en-US" smtClean="0"/>
              <a:pPr/>
              <a:t>12/14/2010</a:t>
            </a:fld>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8A3D8425-3824-4DFB-BA49-D6EDF5EFB26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71109A46-7161-45B9-AE6C-B6A0563F3FAE}" type="datetimeFigureOut">
              <a:rPr lang="en-US" smtClean="0"/>
              <a:pPr/>
              <a:t>12/14/2010</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8A3D8425-3824-4DFB-BA49-D6EDF5EFB26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71109A46-7161-45B9-AE6C-B6A0563F3FAE}" type="datetimeFigureOut">
              <a:rPr lang="en-US" smtClean="0"/>
              <a:pPr/>
              <a:t>12/14/2010</a:t>
            </a:fld>
            <a:endParaRPr lang="en-US"/>
          </a:p>
        </p:txBody>
      </p:sp>
      <p:sp>
        <p:nvSpPr>
          <p:cNvPr id="8" name="Rectangle 7"/>
          <p:cNvSpPr>
            <a:spLocks noGrp="1"/>
          </p:cNvSpPr>
          <p:nvPr>
            <p:ph type="ftr" sz="quarter" idx="11"/>
          </p:nvPr>
        </p:nvSpPr>
        <p:spPr/>
        <p:txBody>
          <a:bodyPr/>
          <a:lstStyle/>
          <a:p>
            <a:endParaRPr lang="en-US"/>
          </a:p>
        </p:txBody>
      </p:sp>
      <p:sp>
        <p:nvSpPr>
          <p:cNvPr id="9" name="Rectangle 8"/>
          <p:cNvSpPr>
            <a:spLocks noGrp="1"/>
          </p:cNvSpPr>
          <p:nvPr>
            <p:ph type="sldNum" sz="quarter" idx="12"/>
          </p:nvPr>
        </p:nvSpPr>
        <p:spPr/>
        <p:txBody>
          <a:bodyPr/>
          <a:lstStyle/>
          <a:p>
            <a:fld id="{8A3D8425-3824-4DFB-BA49-D6EDF5EFB26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71109A46-7161-45B9-AE6C-B6A0563F3FAE}" type="datetimeFigureOut">
              <a:rPr lang="en-US" smtClean="0"/>
              <a:pPr/>
              <a:t>12/14/2010</a:t>
            </a:fld>
            <a:endParaRPr lang="en-US"/>
          </a:p>
        </p:txBody>
      </p:sp>
      <p:sp>
        <p:nvSpPr>
          <p:cNvPr id="4" name="Rectangle 4"/>
          <p:cNvSpPr>
            <a:spLocks noGrp="1"/>
          </p:cNvSpPr>
          <p:nvPr>
            <p:ph type="ftr" sz="quarter" idx="11"/>
          </p:nvPr>
        </p:nvSpPr>
        <p:spPr/>
        <p:txBody>
          <a:bodyPr/>
          <a:lstStyle/>
          <a:p>
            <a:endParaRPr lang="en-US"/>
          </a:p>
        </p:txBody>
      </p:sp>
      <p:sp>
        <p:nvSpPr>
          <p:cNvPr id="5" name="Rectangle 5"/>
          <p:cNvSpPr>
            <a:spLocks noGrp="1"/>
          </p:cNvSpPr>
          <p:nvPr>
            <p:ph type="sldNum" sz="quarter" idx="12"/>
          </p:nvPr>
        </p:nvSpPr>
        <p:spPr/>
        <p:txBody>
          <a:bodyPr/>
          <a:lstStyle/>
          <a:p>
            <a:fld id="{8A3D8425-3824-4DFB-BA49-D6EDF5EFB2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71109A46-7161-45B9-AE6C-B6A0563F3FAE}" type="datetimeFigureOut">
              <a:rPr lang="en-US" smtClean="0"/>
              <a:pPr/>
              <a:t>12/14/2010</a:t>
            </a:fld>
            <a:endParaRPr lang="en-US"/>
          </a:p>
        </p:txBody>
      </p:sp>
      <p:sp>
        <p:nvSpPr>
          <p:cNvPr id="3" name="Rectangle 3"/>
          <p:cNvSpPr>
            <a:spLocks noGrp="1"/>
          </p:cNvSpPr>
          <p:nvPr>
            <p:ph type="ftr" sz="quarter" idx="11"/>
          </p:nvPr>
        </p:nvSpPr>
        <p:spPr/>
        <p:txBody>
          <a:bodyPr/>
          <a:lstStyle/>
          <a:p>
            <a:endParaRPr lang="en-US"/>
          </a:p>
        </p:txBody>
      </p:sp>
      <p:sp>
        <p:nvSpPr>
          <p:cNvPr id="4" name="Rectangle 4"/>
          <p:cNvSpPr>
            <a:spLocks noGrp="1"/>
          </p:cNvSpPr>
          <p:nvPr>
            <p:ph type="sldNum" sz="quarter" idx="12"/>
          </p:nvPr>
        </p:nvSpPr>
        <p:spPr/>
        <p:txBody>
          <a:bodyPr/>
          <a:lstStyle/>
          <a:p>
            <a:fld id="{8A3D8425-3824-4DFB-BA49-D6EDF5EFB26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71109A46-7161-45B9-AE6C-B6A0563F3FAE}" type="datetimeFigureOut">
              <a:rPr lang="en-US" smtClean="0"/>
              <a:pPr/>
              <a:t>12/14/2010</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8A3D8425-3824-4DFB-BA49-D6EDF5EFB26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marL="0" indent="-274320" algn="l">
              <a:buClr>
                <a:schemeClr val="accent1"/>
              </a:buClr>
              <a:buSzPct val="80000"/>
              <a:buFont typeface="Wingdings 2" pitchFamily="18" charset="2"/>
              <a:buNone/>
            </a:pPr>
            <a:endParaRPr lang="en-US" sz="2000">
              <a:solidFill>
                <a:schemeClr val="lt1"/>
              </a:solidFill>
              <a:latin typeface="+mn-lt"/>
              <a:ea typeface="+mn-ea"/>
              <a:cs typeface="+mn-cs"/>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smtClean="0"/>
              <a:t>Click icon to add picture</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71109A46-7161-45B9-AE6C-B6A0563F3FAE}" type="datetimeFigureOut">
              <a:rPr lang="en-US" smtClean="0"/>
              <a:pPr/>
              <a:t>12/14/2010</a:t>
            </a:fld>
            <a:endParaRPr lang="en-US"/>
          </a:p>
        </p:txBody>
      </p:sp>
      <p:sp>
        <p:nvSpPr>
          <p:cNvPr id="6" name="Rectangle 6"/>
          <p:cNvSpPr>
            <a:spLocks noGrp="1"/>
          </p:cNvSpPr>
          <p:nvPr>
            <p:ph type="ftr" sz="quarter" idx="11"/>
          </p:nvPr>
        </p:nvSpPr>
        <p:spPr/>
        <p:txBody>
          <a:bodyPr/>
          <a:lstStyle/>
          <a:p>
            <a:endParaRPr lang="en-US"/>
          </a:p>
        </p:txBody>
      </p:sp>
      <p:sp>
        <p:nvSpPr>
          <p:cNvPr id="7" name="Rectangle 7"/>
          <p:cNvSpPr>
            <a:spLocks noGrp="1"/>
          </p:cNvSpPr>
          <p:nvPr>
            <p:ph type="sldNum" sz="quarter" idx="12"/>
          </p:nvPr>
        </p:nvSpPr>
        <p:spPr/>
        <p:txBody>
          <a:bodyPr/>
          <a:lstStyle/>
          <a:p>
            <a:fld id="{8A3D8425-3824-4DFB-BA49-D6EDF5EFB26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smtClean="0">
                <a:solidFill>
                  <a:schemeClr val="tx2"/>
                </a:solidFill>
                <a:latin typeface="+mn-lt"/>
                <a:ea typeface="+mn-lt"/>
                <a:cs typeface="+mn-lt"/>
              </a:defRPr>
            </a:lvl1pPr>
          </a:lstStyle>
          <a:p>
            <a:fld id="{71109A46-7161-45B9-AE6C-B6A0563F3FAE}" type="datetimeFigureOut">
              <a:rPr lang="en-US" smtClean="0"/>
              <a:pPr/>
              <a:t>12/14/2010</a:t>
            </a:fld>
            <a:endParaRPr lang="en-US"/>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lang="en-US"/>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smtClean="0">
                <a:solidFill>
                  <a:schemeClr val="tx2"/>
                </a:solidFill>
                <a:latin typeface="+mn-lt"/>
                <a:ea typeface="+mn-lt"/>
                <a:cs typeface="+mn-lt"/>
              </a:defRPr>
            </a:lvl1pPr>
          </a:lstStyle>
          <a:p>
            <a:fld id="{8A3D8425-3824-4DFB-BA49-D6EDF5EFB26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youtube.com/watch?v=THNPmhBl-8I"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Optimizing Winter Wheat Grain Protein</a:t>
            </a:r>
            <a:endParaRPr lang="en-US" dirty="0"/>
          </a:p>
        </p:txBody>
      </p:sp>
      <p:sp>
        <p:nvSpPr>
          <p:cNvPr id="3" name="Subtitle 2"/>
          <p:cNvSpPr>
            <a:spLocks noGrp="1"/>
          </p:cNvSpPr>
          <p:nvPr>
            <p:ph type="subTitle" idx="1"/>
          </p:nvPr>
        </p:nvSpPr>
        <p:spPr/>
        <p:txBody>
          <a:bodyPr/>
          <a:lstStyle/>
          <a:p>
            <a:r>
              <a:rPr lang="en-US" dirty="0" smtClean="0"/>
              <a:t>December 15, 2010</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Grant Jackson, Montana State University</a:t>
            </a:r>
            <a:endParaRPr lang="en-US" dirty="0"/>
          </a:p>
        </p:txBody>
      </p:sp>
      <p:pic>
        <p:nvPicPr>
          <p:cNvPr id="4" name="Content Placeholder 3" descr="prot_1image1.gif"/>
          <p:cNvPicPr>
            <a:picLocks noGrp="1" noChangeAspect="1"/>
          </p:cNvPicPr>
          <p:nvPr>
            <p:ph idx="1"/>
          </p:nvPr>
        </p:nvPicPr>
        <p:blipFill>
          <a:blip r:embed="rId2" cstate="print"/>
          <a:stretch>
            <a:fillRect/>
          </a:stretch>
        </p:blipFill>
        <p:spPr>
          <a:xfrm>
            <a:off x="2514600" y="1643781"/>
            <a:ext cx="4190999" cy="4520999"/>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Idaho </a:t>
            </a:r>
            <a:r>
              <a:rPr lang="en-US" sz="2400" dirty="0" smtClean="0"/>
              <a:t>hard red spring wheat</a:t>
            </a:r>
            <a:endParaRPr lang="en-US" sz="2400" dirty="0"/>
          </a:p>
        </p:txBody>
      </p:sp>
      <p:sp>
        <p:nvSpPr>
          <p:cNvPr id="3" name="Content Placeholder 2"/>
          <p:cNvSpPr>
            <a:spLocks noGrp="1"/>
          </p:cNvSpPr>
          <p:nvPr>
            <p:ph idx="1"/>
          </p:nvPr>
        </p:nvSpPr>
        <p:spPr/>
        <p:txBody>
          <a:bodyPr>
            <a:noAutofit/>
          </a:bodyPr>
          <a:lstStyle/>
          <a:p>
            <a:r>
              <a:rPr lang="en-US" sz="2800" dirty="0" smtClean="0"/>
              <a:t>&gt;14% protein, 4-6 cent premium per 0.25% increase</a:t>
            </a:r>
          </a:p>
          <a:p>
            <a:r>
              <a:rPr lang="en-US" sz="2800" dirty="0" smtClean="0"/>
              <a:t>&lt;14% protein, 7-11 cent dockage per 0.25% decrease</a:t>
            </a:r>
          </a:p>
          <a:p>
            <a:r>
              <a:rPr lang="en-US" sz="2800" dirty="0" smtClean="0"/>
              <a:t>48 lb N/ac applied topdress, increased protein 2% (from 12.43 to 14.43)    </a:t>
            </a:r>
            <a:r>
              <a:rPr lang="en-US" sz="1800" dirty="0" smtClean="0">
                <a:solidFill>
                  <a:schemeClr val="tx2">
                    <a:lumMod val="60000"/>
                    <a:lumOff val="40000"/>
                  </a:schemeClr>
                </a:solidFill>
              </a:rPr>
              <a:t>note 14 benchmark</a:t>
            </a:r>
            <a:endParaRPr lang="en-US" sz="2800" dirty="0" smtClean="0">
              <a:solidFill>
                <a:schemeClr val="tx2">
                  <a:lumMod val="60000"/>
                  <a:lumOff val="40000"/>
                </a:schemeClr>
              </a:solidFill>
            </a:endParaRPr>
          </a:p>
          <a:p>
            <a:r>
              <a:rPr lang="en-US" sz="2400" dirty="0" smtClean="0"/>
              <a:t>90 </a:t>
            </a:r>
            <a:r>
              <a:rPr lang="en-US" sz="2400" dirty="0" err="1" smtClean="0"/>
              <a:t>bu</a:t>
            </a:r>
            <a:r>
              <a:rPr lang="en-US" sz="2400" dirty="0" smtClean="0"/>
              <a:t>/ac, (2 quarter points*5cents*90)= </a:t>
            </a:r>
            <a:r>
              <a:rPr lang="en-US" sz="2400" dirty="0" smtClean="0">
                <a:solidFill>
                  <a:srgbClr val="00B050"/>
                </a:solidFill>
              </a:rPr>
              <a:t>$9/ac </a:t>
            </a:r>
            <a:r>
              <a:rPr lang="en-US" sz="2400" dirty="0" smtClean="0"/>
              <a:t>(premium) </a:t>
            </a:r>
            <a:br>
              <a:rPr lang="en-US" sz="2400" dirty="0" smtClean="0"/>
            </a:br>
            <a:r>
              <a:rPr lang="en-US" sz="1600" dirty="0" smtClean="0">
                <a:solidFill>
                  <a:srgbClr val="00B050"/>
                </a:solidFill>
              </a:rPr>
              <a:t>if N applied</a:t>
            </a:r>
            <a:endParaRPr lang="en-US" sz="2400" dirty="0" smtClean="0">
              <a:solidFill>
                <a:srgbClr val="00B050"/>
              </a:solidFill>
            </a:endParaRPr>
          </a:p>
          <a:p>
            <a:r>
              <a:rPr lang="en-US" sz="2400" dirty="0" smtClean="0"/>
              <a:t>90 </a:t>
            </a:r>
            <a:r>
              <a:rPr lang="en-US" sz="2400" dirty="0" err="1" smtClean="0"/>
              <a:t>bu</a:t>
            </a:r>
            <a:r>
              <a:rPr lang="en-US" sz="2400" dirty="0" smtClean="0"/>
              <a:t>/ac, (6 quarter points*8cents*90)= </a:t>
            </a:r>
            <a:r>
              <a:rPr lang="en-US" sz="2400" dirty="0" smtClean="0">
                <a:solidFill>
                  <a:srgbClr val="FF0000"/>
                </a:solidFill>
              </a:rPr>
              <a:t>$43/ac </a:t>
            </a:r>
            <a:r>
              <a:rPr lang="en-US" sz="2400" dirty="0" smtClean="0"/>
              <a:t>(dockage) </a:t>
            </a:r>
            <a:br>
              <a:rPr lang="en-US" sz="2400" dirty="0" smtClean="0"/>
            </a:br>
            <a:r>
              <a:rPr lang="en-US" sz="1600" dirty="0" smtClean="0">
                <a:solidFill>
                  <a:srgbClr val="00B050"/>
                </a:solidFill>
              </a:rPr>
              <a:t>if no N applied</a:t>
            </a:r>
            <a:endParaRPr lang="en-US" sz="1600" dirty="0">
              <a:solidFill>
                <a:srgbClr val="00B05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Oklahoma winter wheat, KCBT 2011</a:t>
            </a:r>
            <a:endParaRPr lang="en-US" sz="3200" dirty="0"/>
          </a:p>
        </p:txBody>
      </p:sp>
      <p:sp>
        <p:nvSpPr>
          <p:cNvPr id="3" name="Content Placeholder 2"/>
          <p:cNvSpPr>
            <a:spLocks noGrp="1"/>
          </p:cNvSpPr>
          <p:nvPr>
            <p:ph idx="1"/>
          </p:nvPr>
        </p:nvSpPr>
        <p:spPr/>
        <p:txBody>
          <a:bodyPr>
            <a:normAutofit/>
          </a:bodyPr>
          <a:lstStyle/>
          <a:p>
            <a:r>
              <a:rPr lang="en-US" dirty="0" smtClean="0"/>
              <a:t>Aerial N application, $10-18/ac</a:t>
            </a:r>
          </a:p>
          <a:p>
            <a:r>
              <a:rPr lang="en-US" dirty="0" smtClean="0"/>
              <a:t>10 gallons UAN/ac, $267/2000 lb, $0.48/lb N</a:t>
            </a:r>
          </a:p>
          <a:p>
            <a:r>
              <a:rPr lang="en-US" dirty="0" smtClean="0"/>
              <a:t>28-0-0, 10.7lb/gal, 10 gal/ac =  30 lbs N/ac</a:t>
            </a:r>
          </a:p>
          <a:p>
            <a:r>
              <a:rPr lang="en-US" dirty="0" smtClean="0"/>
              <a:t>= $14.4/ac N cost + ____ application cost </a:t>
            </a:r>
          </a:p>
          <a:p>
            <a:endParaRPr lang="en-US" dirty="0"/>
          </a:p>
          <a:p>
            <a:endParaRPr lang="en-US" dirty="0" smtClean="0"/>
          </a:p>
          <a:p>
            <a:r>
              <a:rPr lang="en-US" dirty="0" smtClean="0"/>
              <a:t>50 </a:t>
            </a:r>
            <a:r>
              <a:rPr lang="en-US" dirty="0" err="1" smtClean="0"/>
              <a:t>bu</a:t>
            </a:r>
            <a:r>
              <a:rPr lang="en-US" dirty="0" smtClean="0"/>
              <a:t>/ac, $0.10 discount = </a:t>
            </a:r>
            <a:r>
              <a:rPr lang="en-US" b="1" dirty="0" smtClean="0"/>
              <a:t>$5.00/ac </a:t>
            </a:r>
            <a:r>
              <a:rPr lang="en-US" dirty="0" smtClean="0"/>
              <a:t>(&lt;11,&gt;10.5)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1966-2010, OK long-term experiments</a:t>
            </a:r>
            <a:r>
              <a:rPr lang="en-US" dirty="0" smtClean="0"/>
              <a:t/>
            </a:r>
            <a:br>
              <a:rPr lang="en-US" dirty="0" smtClean="0"/>
            </a:br>
            <a:r>
              <a:rPr lang="en-US" dirty="0" smtClean="0"/>
              <a:t>#222</a:t>
            </a:r>
            <a:r>
              <a:rPr lang="en-US" dirty="0" smtClean="0"/>
              <a:t>, </a:t>
            </a:r>
            <a:r>
              <a:rPr lang="en-US" dirty="0" smtClean="0"/>
              <a:t>#406</a:t>
            </a:r>
            <a:r>
              <a:rPr lang="en-US" dirty="0" smtClean="0"/>
              <a:t>, </a:t>
            </a:r>
            <a:r>
              <a:rPr lang="en-US" dirty="0" smtClean="0"/>
              <a:t>#407</a:t>
            </a:r>
            <a:r>
              <a:rPr lang="en-US" dirty="0" smtClean="0"/>
              <a:t>, </a:t>
            </a:r>
            <a:r>
              <a:rPr lang="en-US" dirty="0" smtClean="0"/>
              <a:t>#</a:t>
            </a:r>
            <a:r>
              <a:rPr lang="en-US" dirty="0" smtClean="0"/>
              <a:t>502</a:t>
            </a:r>
            <a:r>
              <a:rPr lang="en-US" dirty="0" smtClean="0"/>
              <a:t>, Magruder</a:t>
            </a:r>
            <a:endParaRPr lang="en-US" dirty="0"/>
          </a:p>
        </p:txBody>
      </p:sp>
      <p:graphicFrame>
        <p:nvGraphicFramePr>
          <p:cNvPr id="1026" name="Object 2"/>
          <p:cNvGraphicFramePr>
            <a:graphicFrameLocks noChangeAspect="1"/>
          </p:cNvGraphicFramePr>
          <p:nvPr/>
        </p:nvGraphicFramePr>
        <p:xfrm>
          <a:off x="1981200" y="2743200"/>
          <a:ext cx="4950737" cy="2590800"/>
        </p:xfrm>
        <a:graphic>
          <a:graphicData uri="http://schemas.openxmlformats.org/presentationml/2006/ole">
            <p:oleObj spid="_x0000_s1026" name="Worksheet" r:id="rId3" imgW="1838255" imgH="961957" progId="Excel.Sheet.12">
              <p:embed/>
            </p:oleObj>
          </a:graphicData>
        </a:graphic>
      </p:graphicFrame>
      <p:sp>
        <p:nvSpPr>
          <p:cNvPr id="5" name="TextBox 4"/>
          <p:cNvSpPr txBox="1"/>
          <p:nvPr/>
        </p:nvSpPr>
        <p:spPr>
          <a:xfrm>
            <a:off x="762000" y="5638800"/>
            <a:ext cx="6400800" cy="646331"/>
          </a:xfrm>
          <a:prstGeom prst="rect">
            <a:avLst/>
          </a:prstGeom>
          <a:noFill/>
        </p:spPr>
        <p:txBody>
          <a:bodyPr wrap="square" rtlCol="0">
            <a:spAutoFit/>
          </a:bodyPr>
          <a:lstStyle/>
          <a:p>
            <a:r>
              <a:rPr lang="en-US" dirty="0" smtClean="0"/>
              <a:t>Grain protein = -0.0521 (</a:t>
            </a:r>
            <a:r>
              <a:rPr lang="en-US" dirty="0" err="1" smtClean="0"/>
              <a:t>bu</a:t>
            </a:r>
            <a:r>
              <a:rPr lang="en-US" dirty="0" smtClean="0"/>
              <a:t>/ac) + 13.3     </a:t>
            </a:r>
            <a:r>
              <a:rPr lang="en-US" dirty="0" smtClean="0">
                <a:solidFill>
                  <a:srgbClr val="00B050"/>
                </a:solidFill>
              </a:rPr>
              <a:t>40 = 11.2  60 = 10.2 </a:t>
            </a:r>
          </a:p>
          <a:p>
            <a:r>
              <a:rPr lang="en-US" dirty="0" smtClean="0"/>
              <a:t>Grain protein = -0.0838 (year) + 180.7      </a:t>
            </a:r>
            <a:r>
              <a:rPr lang="en-US" dirty="0" smtClean="0">
                <a:solidFill>
                  <a:srgbClr val="00B050"/>
                </a:solidFill>
              </a:rPr>
              <a:t>1970 =  15.6   2010 = 12.2</a:t>
            </a:r>
            <a:endParaRPr lang="en-US" dirty="0">
              <a:solidFill>
                <a:srgbClr val="00B05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1550988" y="1512888"/>
            <a:ext cx="6042025" cy="3832225"/>
          </a:xfrm>
          <a:prstGeom prst="rect">
            <a:avLst/>
          </a:prstGeom>
          <a:noFill/>
          <a:ln w="9525">
            <a:solidFill>
              <a:schemeClr val="accent2">
                <a:lumMod val="75000"/>
              </a:schemeClr>
            </a:solid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Yield vs. Year</a:t>
            </a:r>
            <a:endParaRPr lang="en-US" dirty="0"/>
          </a:p>
        </p:txBody>
      </p:sp>
      <p:pic>
        <p:nvPicPr>
          <p:cNvPr id="4" name="Content Placeholder 3" descr="glm1.jpg"/>
          <p:cNvPicPr>
            <a:picLocks noGrp="1" noChangeAspect="1"/>
          </p:cNvPicPr>
          <p:nvPr>
            <p:ph idx="1"/>
          </p:nvPr>
        </p:nvPicPr>
        <p:blipFill>
          <a:blip r:embed="rId2" cstate="print"/>
          <a:stretch>
            <a:fillRect/>
          </a:stretch>
        </p:blipFill>
        <p:spPr>
          <a:xfrm>
            <a:off x="914400" y="1524000"/>
            <a:ext cx="7476957" cy="4800600"/>
          </a:xfrm>
          <a:ln>
            <a:solidFill>
              <a:schemeClr val="accent1"/>
            </a:solidFill>
          </a:ln>
        </p:spPr>
      </p:pic>
      <p:sp>
        <p:nvSpPr>
          <p:cNvPr id="5" name="TextBox 4"/>
          <p:cNvSpPr txBox="1"/>
          <p:nvPr/>
        </p:nvSpPr>
        <p:spPr>
          <a:xfrm>
            <a:off x="533400" y="6248400"/>
            <a:ext cx="3810000" cy="369332"/>
          </a:xfrm>
          <a:prstGeom prst="rect">
            <a:avLst/>
          </a:prstGeom>
          <a:noFill/>
        </p:spPr>
        <p:txBody>
          <a:bodyPr wrap="square" rtlCol="0">
            <a:spAutoFit/>
          </a:bodyPr>
          <a:lstStyle/>
          <a:p>
            <a:r>
              <a:rPr lang="en-US" dirty="0" smtClean="0"/>
              <a:t>n = 10452</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Avg. Yield </a:t>
            </a:r>
            <a:r>
              <a:rPr lang="en-US" dirty="0" err="1" smtClean="0"/>
              <a:t>vs</a:t>
            </a:r>
            <a:r>
              <a:rPr lang="en-US" dirty="0" smtClean="0"/>
              <a:t> Year</a:t>
            </a:r>
            <a:endParaRPr lang="en-US" dirty="0"/>
          </a:p>
        </p:txBody>
      </p:sp>
      <p:pic>
        <p:nvPicPr>
          <p:cNvPr id="4" name="Content Placeholder 3" descr="a1.jpg"/>
          <p:cNvPicPr>
            <a:picLocks noGrp="1" noChangeAspect="1"/>
          </p:cNvPicPr>
          <p:nvPr>
            <p:ph idx="1"/>
          </p:nvPr>
        </p:nvPicPr>
        <p:blipFill>
          <a:blip r:embed="rId2" cstate="print"/>
          <a:stretch>
            <a:fillRect/>
          </a:stretch>
        </p:blipFill>
        <p:spPr>
          <a:xfrm>
            <a:off x="762000" y="1423037"/>
            <a:ext cx="7467600" cy="4825363"/>
          </a:xfrm>
          <a:ln>
            <a:solidFill>
              <a:schemeClr val="accent1"/>
            </a:solidFill>
          </a:ln>
        </p:spPr>
      </p:pic>
      <p:sp>
        <p:nvSpPr>
          <p:cNvPr id="5" name="TextBox 4"/>
          <p:cNvSpPr txBox="1"/>
          <p:nvPr/>
        </p:nvSpPr>
        <p:spPr>
          <a:xfrm>
            <a:off x="533400" y="6248400"/>
            <a:ext cx="3810000" cy="369332"/>
          </a:xfrm>
          <a:prstGeom prst="rect">
            <a:avLst/>
          </a:prstGeom>
          <a:noFill/>
        </p:spPr>
        <p:txBody>
          <a:bodyPr wrap="square" rtlCol="0">
            <a:spAutoFit/>
          </a:bodyPr>
          <a:lstStyle/>
          <a:p>
            <a:r>
              <a:rPr lang="en-US" dirty="0" smtClean="0"/>
              <a:t>n = 45</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a:t>
            </a:r>
            <a:r>
              <a:rPr lang="en-US" dirty="0" err="1" smtClean="0"/>
              <a:t>vs</a:t>
            </a:r>
            <a:r>
              <a:rPr lang="en-US" dirty="0" smtClean="0"/>
              <a:t> Year</a:t>
            </a:r>
            <a:endParaRPr lang="en-US" dirty="0"/>
          </a:p>
        </p:txBody>
      </p:sp>
      <p:pic>
        <p:nvPicPr>
          <p:cNvPr id="4" name="Content Placeholder 3" descr="glm2.jpg"/>
          <p:cNvPicPr>
            <a:picLocks noGrp="1" noChangeAspect="1"/>
          </p:cNvPicPr>
          <p:nvPr>
            <p:ph idx="1"/>
          </p:nvPr>
        </p:nvPicPr>
        <p:blipFill>
          <a:blip r:embed="rId2" cstate="print"/>
          <a:stretch>
            <a:fillRect/>
          </a:stretch>
        </p:blipFill>
        <p:spPr>
          <a:xfrm>
            <a:off x="762000" y="1371600"/>
            <a:ext cx="7391400" cy="4730496"/>
          </a:xfrm>
          <a:ln>
            <a:solidFill>
              <a:schemeClr val="accent1"/>
            </a:solidFill>
          </a:ln>
        </p:spPr>
      </p:pic>
      <p:sp>
        <p:nvSpPr>
          <p:cNvPr id="5" name="TextBox 4"/>
          <p:cNvSpPr txBox="1"/>
          <p:nvPr/>
        </p:nvSpPr>
        <p:spPr>
          <a:xfrm>
            <a:off x="533400" y="6248400"/>
            <a:ext cx="3810000" cy="369332"/>
          </a:xfrm>
          <a:prstGeom prst="rect">
            <a:avLst/>
          </a:prstGeom>
          <a:noFill/>
        </p:spPr>
        <p:txBody>
          <a:bodyPr wrap="square" rtlCol="0">
            <a:spAutoFit/>
          </a:bodyPr>
          <a:lstStyle/>
          <a:p>
            <a:r>
              <a:rPr lang="en-US" dirty="0" smtClean="0"/>
              <a:t>n = 5520</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Avg. Protein vs. Year</a:t>
            </a:r>
            <a:endParaRPr lang="en-US" dirty="0"/>
          </a:p>
        </p:txBody>
      </p:sp>
      <p:pic>
        <p:nvPicPr>
          <p:cNvPr id="4" name="Content Placeholder 3" descr="a2.jpg"/>
          <p:cNvPicPr>
            <a:picLocks noGrp="1" noChangeAspect="1"/>
          </p:cNvPicPr>
          <p:nvPr>
            <p:ph idx="1"/>
          </p:nvPr>
        </p:nvPicPr>
        <p:blipFill>
          <a:blip r:embed="rId2" cstate="print"/>
          <a:stretch>
            <a:fillRect/>
          </a:stretch>
        </p:blipFill>
        <p:spPr>
          <a:xfrm>
            <a:off x="870671" y="1371600"/>
            <a:ext cx="7282729" cy="4800600"/>
          </a:xfrm>
          <a:ln>
            <a:solidFill>
              <a:schemeClr val="accent1"/>
            </a:solidFill>
          </a:ln>
        </p:spPr>
      </p:pic>
      <p:sp>
        <p:nvSpPr>
          <p:cNvPr id="5" name="TextBox 4"/>
          <p:cNvSpPr txBox="1"/>
          <p:nvPr/>
        </p:nvSpPr>
        <p:spPr>
          <a:xfrm>
            <a:off x="533400" y="6248400"/>
            <a:ext cx="3810000" cy="369332"/>
          </a:xfrm>
          <a:prstGeom prst="rect">
            <a:avLst/>
          </a:prstGeom>
          <a:noFill/>
        </p:spPr>
        <p:txBody>
          <a:bodyPr wrap="square" rtlCol="0">
            <a:spAutoFit/>
          </a:bodyPr>
          <a:lstStyle/>
          <a:p>
            <a:r>
              <a:rPr lang="en-US" dirty="0" smtClean="0"/>
              <a:t>n = 37</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4578" name="Picture 2"/>
          <p:cNvPicPr>
            <a:picLocks noChangeAspect="1" noChangeArrowheads="1"/>
          </p:cNvPicPr>
          <p:nvPr/>
        </p:nvPicPr>
        <p:blipFill>
          <a:blip r:embed="rId2" cstate="print"/>
          <a:srcRect/>
          <a:stretch>
            <a:fillRect/>
          </a:stretch>
        </p:blipFill>
        <p:spPr bwMode="auto">
          <a:xfrm>
            <a:off x="685800" y="1295400"/>
            <a:ext cx="7315200" cy="4621804"/>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hlinkClick r:id="rId2"/>
              </a:rPr>
              <a:t>http://www.youtube.com/watch?v=THNPmhBl-8I</a:t>
            </a:r>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p:cNvPicPr>
            <a:picLocks noChangeAspect="1" noChangeArrowheads="1"/>
          </p:cNvPicPr>
          <p:nvPr/>
        </p:nvPicPr>
        <p:blipFill>
          <a:blip r:embed="rId2" cstate="print"/>
          <a:srcRect/>
          <a:stretch>
            <a:fillRect/>
          </a:stretch>
        </p:blipFill>
        <p:spPr bwMode="auto">
          <a:xfrm>
            <a:off x="1219200" y="1066800"/>
            <a:ext cx="6753947" cy="4267200"/>
          </a:xfrm>
          <a:prstGeom prst="rect">
            <a:avLst/>
          </a:prstGeom>
          <a:noFill/>
          <a:ln w="9525">
            <a:noFill/>
            <a:miter lim="800000"/>
            <a:headEnd/>
            <a:tailEnd/>
          </a:ln>
          <a:effectLst/>
        </p:spPr>
      </p:pic>
      <p:pic>
        <p:nvPicPr>
          <p:cNvPr id="24578" name="Picture 2"/>
          <p:cNvPicPr>
            <a:picLocks noChangeAspect="1" noChangeArrowheads="1"/>
          </p:cNvPicPr>
          <p:nvPr/>
        </p:nvPicPr>
        <p:blipFill>
          <a:blip r:embed="rId3" cstate="print"/>
          <a:srcRect/>
          <a:stretch>
            <a:fillRect/>
          </a:stretch>
        </p:blipFill>
        <p:spPr bwMode="auto">
          <a:xfrm>
            <a:off x="5257800" y="1981200"/>
            <a:ext cx="2019300" cy="523875"/>
          </a:xfrm>
          <a:prstGeom prst="rect">
            <a:avLst/>
          </a:prstGeom>
          <a:noFill/>
          <a:ln w="9525">
            <a:noFill/>
            <a:miter lim="800000"/>
            <a:headEnd/>
            <a:tailEnd/>
          </a:ln>
          <a:effectLst/>
        </p:spPr>
      </p:pic>
      <p:cxnSp>
        <p:nvCxnSpPr>
          <p:cNvPr id="8" name="Straight Connector 7"/>
          <p:cNvCxnSpPr/>
          <p:nvPr/>
        </p:nvCxnSpPr>
        <p:spPr>
          <a:xfrm>
            <a:off x="2174420" y="2549980"/>
            <a:ext cx="838200" cy="6096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3015344" y="3165020"/>
            <a:ext cx="3581400"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3048000" y="3505200"/>
            <a:ext cx="3505200" cy="0"/>
          </a:xfrm>
          <a:prstGeom prst="line">
            <a:avLst/>
          </a:prstGeom>
          <a:ln w="254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6400800" y="3505200"/>
            <a:ext cx="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876800" y="3810000"/>
            <a:ext cx="2133600" cy="369332"/>
          </a:xfrm>
          <a:prstGeom prst="rect">
            <a:avLst/>
          </a:prstGeom>
          <a:noFill/>
        </p:spPr>
        <p:txBody>
          <a:bodyPr wrap="square" rtlCol="0">
            <a:spAutoFit/>
          </a:bodyPr>
          <a:lstStyle/>
          <a:p>
            <a:r>
              <a:rPr lang="en-US" dirty="0" smtClean="0"/>
              <a:t>13.6 – 1SD = 9.07</a:t>
            </a:r>
            <a:endParaRPr lang="en-US" dirty="0"/>
          </a:p>
        </p:txBody>
      </p:sp>
      <p:cxnSp>
        <p:nvCxnSpPr>
          <p:cNvPr id="16" name="Straight Connector 15"/>
          <p:cNvCxnSpPr/>
          <p:nvPr/>
        </p:nvCxnSpPr>
        <p:spPr>
          <a:xfrm>
            <a:off x="4038600" y="2743200"/>
            <a:ext cx="2504736" cy="0"/>
          </a:xfrm>
          <a:prstGeom prst="line">
            <a:avLst/>
          </a:prstGeom>
          <a:ln w="25400" cmpd="sng">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3124200" y="3657600"/>
            <a:ext cx="1828800" cy="0"/>
          </a:xfrm>
          <a:prstGeom prst="line">
            <a:avLst/>
          </a:prstGeom>
          <a:ln w="25400" cmpd="sng">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1447800" y="1752600"/>
            <a:ext cx="5770245" cy="3590925"/>
          </a:xfrm>
          <a:prstGeom prst="rect">
            <a:avLst/>
          </a:prstGeom>
          <a:noFill/>
          <a:ln w="9525">
            <a:noFill/>
            <a:miter lim="800000"/>
            <a:headEnd/>
            <a:tailEnd/>
          </a:ln>
          <a:effectLst/>
        </p:spPr>
      </p:pic>
      <p:sp>
        <p:nvSpPr>
          <p:cNvPr id="5" name="TextBox 4"/>
          <p:cNvSpPr txBox="1"/>
          <p:nvPr/>
        </p:nvSpPr>
        <p:spPr>
          <a:xfrm>
            <a:off x="2590800" y="5638800"/>
            <a:ext cx="4267200" cy="369332"/>
          </a:xfrm>
          <a:prstGeom prst="rect">
            <a:avLst/>
          </a:prstGeom>
          <a:noFill/>
        </p:spPr>
        <p:txBody>
          <a:bodyPr wrap="square" rtlCol="0">
            <a:spAutoFit/>
          </a:bodyPr>
          <a:lstStyle/>
          <a:p>
            <a:r>
              <a:rPr lang="en-US" dirty="0" smtClean="0"/>
              <a:t>2005-2008, </a:t>
            </a:r>
            <a:r>
              <a:rPr lang="en-US" dirty="0" err="1" smtClean="0"/>
              <a:t>Lahoma</a:t>
            </a:r>
            <a:r>
              <a:rPr lang="en-US" dirty="0" smtClean="0"/>
              <a:t>, </a:t>
            </a:r>
            <a:r>
              <a:rPr lang="en-US" dirty="0" err="1" smtClean="0"/>
              <a:t>Overley</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p:cNvPicPr>
            <a:picLocks noChangeAspect="1" noChangeArrowheads="1"/>
          </p:cNvPicPr>
          <p:nvPr/>
        </p:nvPicPr>
        <p:blipFill>
          <a:blip r:embed="rId2" cstate="print"/>
          <a:srcRect/>
          <a:stretch>
            <a:fillRect/>
          </a:stretch>
        </p:blipFill>
        <p:spPr bwMode="auto">
          <a:xfrm>
            <a:off x="381000" y="1143000"/>
            <a:ext cx="8263168" cy="47244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1143000" y="1219200"/>
            <a:ext cx="6712432" cy="40386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2530" name="Picture 2"/>
          <p:cNvPicPr>
            <a:picLocks noChangeAspect="1" noChangeArrowheads="1"/>
          </p:cNvPicPr>
          <p:nvPr/>
        </p:nvPicPr>
        <p:blipFill>
          <a:blip r:embed="rId2" cstate="print"/>
          <a:srcRect/>
          <a:stretch>
            <a:fillRect/>
          </a:stretch>
        </p:blipFill>
        <p:spPr bwMode="auto">
          <a:xfrm>
            <a:off x="685799" y="1295400"/>
            <a:ext cx="7598979" cy="45720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3555" name="Picture 3"/>
          <p:cNvPicPr>
            <a:picLocks noChangeAspect="1" noChangeArrowheads="1"/>
          </p:cNvPicPr>
          <p:nvPr/>
        </p:nvPicPr>
        <p:blipFill>
          <a:blip r:embed="rId2" cstate="print"/>
          <a:srcRect/>
          <a:stretch>
            <a:fillRect/>
          </a:stretch>
        </p:blipFill>
        <p:spPr bwMode="auto">
          <a:xfrm>
            <a:off x="914400" y="1524000"/>
            <a:ext cx="7391400" cy="4447108"/>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5602" name="Picture 2"/>
          <p:cNvPicPr>
            <a:picLocks noChangeAspect="1" noChangeArrowheads="1"/>
          </p:cNvPicPr>
          <p:nvPr/>
        </p:nvPicPr>
        <p:blipFill>
          <a:blip r:embed="rId2" cstate="print"/>
          <a:srcRect/>
          <a:stretch>
            <a:fillRect/>
          </a:stretch>
        </p:blipFill>
        <p:spPr bwMode="auto">
          <a:xfrm>
            <a:off x="1143000" y="1600200"/>
            <a:ext cx="6485578" cy="41148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6" name="Picture 2"/>
          <p:cNvPicPr>
            <a:picLocks noChangeAspect="1" noChangeArrowheads="1"/>
          </p:cNvPicPr>
          <p:nvPr/>
        </p:nvPicPr>
        <p:blipFill>
          <a:blip r:embed="rId2" cstate="print"/>
          <a:srcRect/>
          <a:stretch>
            <a:fillRect/>
          </a:stretch>
        </p:blipFill>
        <p:spPr bwMode="auto">
          <a:xfrm>
            <a:off x="990600" y="1463294"/>
            <a:ext cx="6813330" cy="4099306"/>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Woolfolk</a:t>
            </a:r>
            <a:r>
              <a:rPr lang="en-US" dirty="0" smtClean="0"/>
              <a:t> et al. (2002)</a:t>
            </a:r>
            <a:endParaRPr lang="en-US" dirty="0"/>
          </a:p>
        </p:txBody>
      </p:sp>
      <p:pic>
        <p:nvPicPr>
          <p:cNvPr id="5" name="Content Placeholder 4" descr="woolfolk3.jpg"/>
          <p:cNvPicPr>
            <a:picLocks noGrp="1" noChangeAspect="1"/>
          </p:cNvPicPr>
          <p:nvPr>
            <p:ph idx="1"/>
          </p:nvPr>
        </p:nvPicPr>
        <p:blipFill>
          <a:blip r:embed="rId2" cstate="print"/>
          <a:stretch>
            <a:fillRect/>
          </a:stretch>
        </p:blipFill>
        <p:spPr>
          <a:xfrm>
            <a:off x="228599" y="1295400"/>
            <a:ext cx="8595671" cy="3886200"/>
          </a:xfrm>
          <a:ln>
            <a:solidFill>
              <a:schemeClr val="accent2">
                <a:lumMod val="75000"/>
              </a:schemeClr>
            </a:solid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Woolfolk</a:t>
            </a:r>
            <a:r>
              <a:rPr lang="en-US" dirty="0" smtClean="0"/>
              <a:t> et al. (2002)</a:t>
            </a:r>
            <a:endParaRPr lang="en-US" dirty="0"/>
          </a:p>
        </p:txBody>
      </p:sp>
      <p:sp>
        <p:nvSpPr>
          <p:cNvPr id="3" name="Content Placeholder 2"/>
          <p:cNvSpPr>
            <a:spLocks noGrp="1"/>
          </p:cNvSpPr>
          <p:nvPr>
            <p:ph idx="1"/>
          </p:nvPr>
        </p:nvSpPr>
        <p:spPr/>
        <p:txBody>
          <a:bodyPr/>
          <a:lstStyle/>
          <a:p>
            <a:endParaRPr lang="en-US"/>
          </a:p>
        </p:txBody>
      </p:sp>
      <p:pic>
        <p:nvPicPr>
          <p:cNvPr id="4" name="Picture 3" descr="woolfolk2.jpg"/>
          <p:cNvPicPr>
            <a:picLocks noChangeAspect="1"/>
          </p:cNvPicPr>
          <p:nvPr/>
        </p:nvPicPr>
        <p:blipFill>
          <a:blip r:embed="rId2" cstate="print"/>
          <a:stretch>
            <a:fillRect/>
          </a:stretch>
        </p:blipFill>
        <p:spPr>
          <a:xfrm>
            <a:off x="152400" y="1295400"/>
            <a:ext cx="8839200" cy="4698869"/>
          </a:xfrm>
          <a:prstGeom prst="rect">
            <a:avLst/>
          </a:prstGeom>
          <a:ln>
            <a:solidFill>
              <a:schemeClr val="accent2">
                <a:lumMod val="75000"/>
              </a:schemeClr>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4525963"/>
          </a:xfrm>
        </p:spPr>
        <p:txBody>
          <a:bodyPr>
            <a:noAutofit/>
          </a:bodyPr>
          <a:lstStyle/>
          <a:p>
            <a:r>
              <a:rPr lang="en-US" sz="1600" b="1" dirty="0" smtClean="0">
                <a:solidFill>
                  <a:srgbClr val="00B0F0"/>
                </a:solidFill>
              </a:rPr>
              <a:t>Kansas City—November 30, 2010</a:t>
            </a:r>
            <a:r>
              <a:rPr lang="en-US" sz="1600" dirty="0" smtClean="0"/>
              <a:t>— The members of the Kansas City Board of Trade in a special election held on November 30 approved amendments to the KCBT’s Hard Red Winter wheat futures contract by a vote of 115 to 36.  The Board of Directors approved the amendments at a meeting on November 4.</a:t>
            </a:r>
          </a:p>
          <a:p>
            <a:endParaRPr lang="en-US" sz="1600" dirty="0" smtClean="0"/>
          </a:p>
          <a:p>
            <a:r>
              <a:rPr lang="en-US" sz="1600" dirty="0" smtClean="0"/>
              <a:t>6</a:t>
            </a:r>
            <a:r>
              <a:rPr lang="en-US" sz="1600" dirty="0"/>
              <a:t>.     Effective with the September 2011 futures contract, deliverable grades of HRW shall contain a minimum 11% protein level.  </a:t>
            </a:r>
            <a:r>
              <a:rPr lang="en-US" sz="1600" b="1" u="sng" dirty="0" smtClean="0"/>
              <a:t>However, protein levels of less than 11%, but equal to or greater than 10.5% are deliverable at a ten cent (10¢) discount to contract price.  Protein levels of less than 10.5% are not deliverable; </a:t>
            </a:r>
            <a:endParaRPr lang="en-US" sz="1600" b="1" u="sng" dirty="0" smtClean="0"/>
          </a:p>
          <a:p>
            <a:pPr>
              <a:buNone/>
            </a:pPr>
            <a:endParaRPr lang="en-US" sz="1600" dirty="0"/>
          </a:p>
          <a:p>
            <a:r>
              <a:rPr lang="en-US" sz="1600" dirty="0"/>
              <a:t>7.     Holders of outstanding warehouse receipts following the expiration of the July 2011 contract month will have five (5) business days (August 24-30, 2011) to present such warehouse receipts to the issuing warehouse for upgrading to reflect a deliverable protein level.  The issuing elevator must comply with such request and shall, in its sole discretion, make the determination as to the minimum protein level to designate on receipts presented for upgrading.  The issuing elevator may charge the holder twelve cents (12¢) per bushel to upgrade receipts with a designation of 11% minimum protein, or two cents (2¢) per bushel to upgrade receipts with a designation of 10.5% minimum protein.  Warehouse receipts not upgraded shall not be deliverable against futures contracts from September 2011 forward; </a:t>
            </a:r>
            <a:endParaRPr lang="en-US" sz="1600" dirty="0" smtClean="0"/>
          </a:p>
          <a:p>
            <a:pPr>
              <a:buNone/>
            </a:pPr>
            <a:endParaRPr lang="en-US" sz="1600" dirty="0"/>
          </a:p>
          <a:p>
            <a:r>
              <a:rPr lang="en-US" sz="1600" dirty="0" smtClean="0"/>
              <a:t>The </a:t>
            </a:r>
            <a:r>
              <a:rPr lang="en-US" sz="1600" dirty="0"/>
              <a:t>aforementioned changes will become effective with the September 2011 wheat futures contract month, subject to CFTC approval. </a:t>
            </a:r>
          </a:p>
          <a:p>
            <a:endParaRPr lang="en-US" sz="1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Woolfolk</a:t>
            </a:r>
            <a:r>
              <a:rPr lang="en-US" dirty="0" smtClean="0"/>
              <a:t> et al. (2002)</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woolfolk1.jpg"/>
          <p:cNvPicPr>
            <a:picLocks noChangeAspect="1"/>
          </p:cNvPicPr>
          <p:nvPr/>
        </p:nvPicPr>
        <p:blipFill>
          <a:blip r:embed="rId2" cstate="print"/>
          <a:stretch>
            <a:fillRect/>
          </a:stretch>
        </p:blipFill>
        <p:spPr>
          <a:xfrm>
            <a:off x="152400" y="2057400"/>
            <a:ext cx="8991600" cy="4539243"/>
          </a:xfrm>
          <a:prstGeom prst="rect">
            <a:avLst/>
          </a:prstGeom>
          <a:ln>
            <a:solidFill>
              <a:schemeClr val="accent2">
                <a:lumMod val="75000"/>
              </a:schemeClr>
            </a:solid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bnrc.jpg"/>
          <p:cNvPicPr>
            <a:picLocks noGrp="1" noChangeAspect="1"/>
          </p:cNvPicPr>
          <p:nvPr>
            <p:ph idx="1"/>
          </p:nvPr>
        </p:nvPicPr>
        <p:blipFill>
          <a:blip r:embed="rId2" cstate="print"/>
          <a:stretch>
            <a:fillRect/>
          </a:stretch>
        </p:blipFill>
        <p:spPr>
          <a:xfrm>
            <a:off x="1905000" y="131778"/>
            <a:ext cx="5105400" cy="6381751"/>
          </a:xfrm>
          <a:ln>
            <a:solidFill>
              <a:schemeClr val="accent1">
                <a:lumMod val="50000"/>
              </a:schemeClr>
            </a:solidFill>
          </a:ln>
        </p:spPr>
      </p:pic>
      <p:sp>
        <p:nvSpPr>
          <p:cNvPr id="5" name="TextBox 4"/>
          <p:cNvSpPr txBox="1"/>
          <p:nvPr/>
        </p:nvSpPr>
        <p:spPr>
          <a:xfrm>
            <a:off x="1752600" y="6477000"/>
            <a:ext cx="6477000" cy="369332"/>
          </a:xfrm>
          <a:prstGeom prst="rect">
            <a:avLst/>
          </a:prstGeom>
          <a:noFill/>
        </p:spPr>
        <p:txBody>
          <a:bodyPr wrap="square" rtlCol="0">
            <a:spAutoFit/>
          </a:bodyPr>
          <a:lstStyle/>
          <a:p>
            <a:r>
              <a:rPr lang="en-US" dirty="0" smtClean="0"/>
              <a:t>http://www.soiltesting.okstate.edu/SBNRC/SBNRC.php</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optimizer.jpg"/>
          <p:cNvPicPr>
            <a:picLocks noGrp="1" noChangeAspect="1"/>
          </p:cNvPicPr>
          <p:nvPr>
            <p:ph idx="1"/>
          </p:nvPr>
        </p:nvPicPr>
        <p:blipFill>
          <a:blip r:embed="rId2" cstate="print"/>
          <a:stretch>
            <a:fillRect/>
          </a:stretch>
        </p:blipFill>
        <p:spPr>
          <a:xfrm>
            <a:off x="381000" y="685800"/>
            <a:ext cx="8458200" cy="5436917"/>
          </a:xfrm>
          <a:ln>
            <a:solidFill>
              <a:schemeClr val="tx1"/>
            </a:solidFill>
          </a:ln>
        </p:spPr>
      </p:pic>
      <p:sp>
        <p:nvSpPr>
          <p:cNvPr id="9" name="TextBox 8"/>
          <p:cNvSpPr txBox="1"/>
          <p:nvPr/>
        </p:nvSpPr>
        <p:spPr>
          <a:xfrm>
            <a:off x="2133600" y="609600"/>
            <a:ext cx="5105400" cy="369332"/>
          </a:xfrm>
          <a:prstGeom prst="rect">
            <a:avLst/>
          </a:prstGeom>
          <a:solidFill>
            <a:srgbClr val="00B050"/>
          </a:solidFill>
          <a:ln>
            <a:solidFill>
              <a:srgbClr val="00B050"/>
            </a:solidFill>
          </a:ln>
        </p:spPr>
        <p:txBody>
          <a:bodyPr wrap="square" rtlCol="0">
            <a:spAutoFit/>
          </a:bodyPr>
          <a:lstStyle/>
          <a:p>
            <a:pPr algn="ctr"/>
            <a:r>
              <a:rPr lang="en-US" dirty="0" smtClean="0"/>
              <a:t>Winter Wheat Protein Optimizer</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Increased yield levels are associated with low grain protein</a:t>
            </a:r>
          </a:p>
          <a:p>
            <a:r>
              <a:rPr lang="en-US" dirty="0" smtClean="0"/>
              <a:t>30 lbs N applied pre or post flowering increased grain protein by 1.6%</a:t>
            </a:r>
          </a:p>
          <a:p>
            <a:r>
              <a:rPr lang="en-US" dirty="0" smtClean="0"/>
              <a:t>Grain protein = -0.052*</a:t>
            </a:r>
            <a:r>
              <a:rPr lang="en-US" dirty="0" err="1" smtClean="0"/>
              <a:t>bu</a:t>
            </a:r>
            <a:r>
              <a:rPr lang="en-US" dirty="0" smtClean="0"/>
              <a:t>/ac+13.3</a:t>
            </a:r>
          </a:p>
          <a:p>
            <a:r>
              <a:rPr lang="en-US" dirty="0" smtClean="0"/>
              <a:t>Rain in September/October necessary for extremely high yields</a:t>
            </a:r>
          </a:p>
          <a:p>
            <a:r>
              <a:rPr lang="en-US" dirty="0" smtClean="0"/>
              <a:t>Yields have increased </a:t>
            </a:r>
            <a:r>
              <a:rPr lang="en-US" dirty="0" smtClean="0"/>
              <a:t>50</a:t>
            </a:r>
            <a:r>
              <a:rPr lang="en-US" dirty="0" smtClean="0"/>
              <a:t>% since 1966</a:t>
            </a:r>
          </a:p>
          <a:p>
            <a:r>
              <a:rPr lang="en-US" dirty="0" smtClean="0"/>
              <a:t>Grain protein levels have decreased by 20% since 1966</a:t>
            </a:r>
          </a:p>
          <a:p>
            <a:r>
              <a:rPr lang="en-US" dirty="0" smtClean="0"/>
              <a:t>Nitrogen is being </a:t>
            </a:r>
            <a:r>
              <a:rPr lang="en-US" dirty="0" smtClean="0"/>
              <a:t>mined</a:t>
            </a:r>
          </a:p>
          <a:p>
            <a:r>
              <a:rPr lang="en-US" dirty="0" smtClean="0"/>
              <a:t>Yield Potential expected to be &gt;40 </a:t>
            </a:r>
            <a:r>
              <a:rPr lang="en-US" dirty="0" err="1" smtClean="0"/>
              <a:t>bu</a:t>
            </a:r>
            <a:r>
              <a:rPr lang="en-US" dirty="0" smtClean="0"/>
              <a:t>/ac, probability of decreased protein increases significantly.</a:t>
            </a:r>
          </a:p>
          <a:p>
            <a:r>
              <a:rPr lang="en-US" dirty="0" smtClean="0"/>
              <a:t>Winter Wheat Protein Optimizer, now available</a:t>
            </a:r>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Dale Owens:  Johnston Grain</a:t>
            </a:r>
          </a:p>
          <a:p>
            <a:r>
              <a:rPr lang="en-US" dirty="0" smtClean="0"/>
              <a:t>Registered Delivery Warehouses</a:t>
            </a:r>
          </a:p>
          <a:p>
            <a:pPr lvl="1"/>
            <a:r>
              <a:rPr lang="en-US" dirty="0" smtClean="0"/>
              <a:t>Shuttle trains 110 cars, $0.30/</a:t>
            </a:r>
            <a:r>
              <a:rPr lang="en-US" dirty="0" err="1" smtClean="0"/>
              <a:t>bu</a:t>
            </a:r>
            <a:r>
              <a:rPr lang="en-US" dirty="0" smtClean="0"/>
              <a:t> cheaper </a:t>
            </a:r>
            <a:r>
              <a:rPr lang="en-US" dirty="0" err="1" smtClean="0"/>
              <a:t>vs</a:t>
            </a:r>
            <a:r>
              <a:rPr lang="en-US" dirty="0" smtClean="0"/>
              <a:t> boxcar</a:t>
            </a:r>
          </a:p>
          <a:p>
            <a:pPr lvl="1"/>
            <a:endParaRPr lang="en-US" dirty="0" smtClean="0"/>
          </a:p>
          <a:p>
            <a:pPr lvl="1">
              <a:buNone/>
            </a:pPr>
            <a:r>
              <a:rPr lang="en-US" dirty="0" smtClean="0"/>
              <a:t>Lower protein (SE Kansas, SW Missouri), areas where yields are expected to be higher</a:t>
            </a:r>
          </a:p>
          <a:p>
            <a:pPr lvl="1">
              <a:buNone/>
            </a:pPr>
            <a:endParaRPr lang="en-US" dirty="0" smtClean="0"/>
          </a:p>
          <a:p>
            <a:pPr lvl="1">
              <a:buNone/>
            </a:pPr>
            <a:r>
              <a:rPr lang="en-US" dirty="0" smtClean="0"/>
              <a:t>10,000 bushel bin ($1.1 to 1.3/</a:t>
            </a:r>
            <a:r>
              <a:rPr lang="en-US" dirty="0" err="1" smtClean="0"/>
              <a:t>bu</a:t>
            </a:r>
            <a:r>
              <a:rPr lang="en-US" dirty="0" smtClean="0"/>
              <a: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71600"/>
            <a:ext cx="8229600" cy="1143000"/>
          </a:xfrm>
        </p:spPr>
        <p:txBody>
          <a:bodyPr>
            <a:normAutofit fontScale="90000"/>
          </a:bodyPr>
          <a:lstStyle/>
          <a:p>
            <a:r>
              <a:rPr lang="en-US" dirty="0"/>
              <a:t>Cole-Parmer, NIR Analyzer $</a:t>
            </a:r>
            <a:r>
              <a:rPr lang="en-US" dirty="0" smtClean="0"/>
              <a:t>5950</a:t>
            </a:r>
            <a:br>
              <a:rPr lang="en-US" dirty="0" smtClean="0"/>
            </a:br>
            <a:r>
              <a:rPr lang="en-US" dirty="0" smtClean="0"/>
              <a:t>50,000 </a:t>
            </a:r>
            <a:r>
              <a:rPr lang="en-US" dirty="0" err="1" smtClean="0"/>
              <a:t>bu</a:t>
            </a:r>
            <a:r>
              <a:rPr lang="en-US" dirty="0" smtClean="0"/>
              <a:t>, </a:t>
            </a:r>
            <a:r>
              <a:rPr lang="en-US" dirty="0"/>
              <a:t/>
            </a:r>
            <a:br>
              <a:rPr lang="en-US" dirty="0"/>
            </a:br>
            <a:endParaRPr lang="en-US" dirty="0"/>
          </a:p>
        </p:txBody>
      </p:sp>
      <p:sp>
        <p:nvSpPr>
          <p:cNvPr id="3" name="Content Placeholder 2"/>
          <p:cNvSpPr>
            <a:spLocks noGrp="1"/>
          </p:cNvSpPr>
          <p:nvPr>
            <p:ph idx="1"/>
          </p:nvPr>
        </p:nvSpPr>
        <p:spPr>
          <a:xfrm>
            <a:off x="4953000" y="1676400"/>
            <a:ext cx="3733800" cy="4525963"/>
          </a:xfrm>
        </p:spPr>
        <p:txBody>
          <a:bodyPr>
            <a:normAutofit fontScale="85000" lnSpcReduction="10000"/>
          </a:bodyPr>
          <a:lstStyle/>
          <a:p>
            <a:endParaRPr lang="en-US" dirty="0" smtClean="0"/>
          </a:p>
          <a:p>
            <a:r>
              <a:rPr lang="en-US" dirty="0" smtClean="0"/>
              <a:t>Factory-set calibrations for HRS, HRW, SRW, protein and moisture in SWW, oats, corn, flax, </a:t>
            </a:r>
            <a:r>
              <a:rPr lang="en-US" dirty="0" err="1" smtClean="0"/>
              <a:t>milo</a:t>
            </a:r>
            <a:r>
              <a:rPr lang="en-US" dirty="0" smtClean="0"/>
              <a:t>, </a:t>
            </a:r>
            <a:r>
              <a:rPr lang="en-US" dirty="0" err="1" smtClean="0"/>
              <a:t>duram</a:t>
            </a:r>
            <a:r>
              <a:rPr lang="en-US" dirty="0" smtClean="0"/>
              <a:t>, canola, mustard, soybean, 2-row barley, 6-row barley, or long- and medium-grain rough rice. Oil calibration is included with corn, soybean, canola, mustard, and flax calibrations. </a:t>
            </a:r>
            <a:br>
              <a:rPr lang="en-US" dirty="0" smtClean="0"/>
            </a:br>
            <a:endParaRPr lang="en-US" dirty="0"/>
          </a:p>
        </p:txBody>
      </p:sp>
      <p:pic>
        <p:nvPicPr>
          <p:cNvPr id="26626" name="Picture 2" descr="Portable Food Analyzer Kit"/>
          <p:cNvPicPr>
            <a:picLocks noChangeAspect="1" noChangeArrowheads="1"/>
          </p:cNvPicPr>
          <p:nvPr/>
        </p:nvPicPr>
        <p:blipFill>
          <a:blip r:embed="rId2" cstate="print"/>
          <a:srcRect/>
          <a:stretch>
            <a:fillRect/>
          </a:stretch>
        </p:blipFill>
        <p:spPr bwMode="auto">
          <a:xfrm>
            <a:off x="914400" y="2057400"/>
            <a:ext cx="3810000" cy="3657600"/>
          </a:xfrm>
          <a:prstGeom prst="rect">
            <a:avLst/>
          </a:prstGeom>
          <a:noFill/>
          <a:ln>
            <a:solidFill>
              <a:schemeClr val="tx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533400" y="1447800"/>
            <a:ext cx="8229600" cy="4525963"/>
          </a:xfrm>
        </p:spPr>
        <p:txBody>
          <a:bodyPr>
            <a:normAutofit fontScale="92500"/>
          </a:bodyPr>
          <a:lstStyle/>
          <a:p>
            <a:r>
              <a:rPr lang="en-US" dirty="0" smtClean="0"/>
              <a:t>Not much genetic variation in grain protein for winter wheat varieties grown in Oklahoma, Art Klatt, OSU</a:t>
            </a:r>
          </a:p>
          <a:p>
            <a:r>
              <a:rPr lang="en-US" dirty="0" smtClean="0"/>
              <a:t>If you want to increase grain protein in winter wheat, apply ample amounts of N fertilizer, especially near flowering, Dave </a:t>
            </a:r>
            <a:r>
              <a:rPr lang="en-US" dirty="0" err="1" smtClean="0"/>
              <a:t>Worral</a:t>
            </a:r>
            <a:r>
              <a:rPr lang="en-US" dirty="0" smtClean="0"/>
              <a:t>, AGRIPRO</a:t>
            </a:r>
          </a:p>
          <a:p>
            <a:r>
              <a:rPr lang="en-US" dirty="0" smtClean="0"/>
              <a:t>Limited G*E interactions for grain protein.  Rankings among varieties won’t change a lot. </a:t>
            </a:r>
            <a:br>
              <a:rPr lang="en-US" dirty="0" smtClean="0"/>
            </a:br>
            <a:r>
              <a:rPr lang="en-US" u="sng" dirty="0" smtClean="0"/>
              <a:t>High protein: </a:t>
            </a:r>
            <a:r>
              <a:rPr lang="en-US" dirty="0" smtClean="0"/>
              <a:t>Karl, Tonkawa</a:t>
            </a:r>
            <a:br>
              <a:rPr lang="en-US" dirty="0" smtClean="0"/>
            </a:br>
            <a:r>
              <a:rPr lang="en-US" u="sng" dirty="0" smtClean="0"/>
              <a:t>Low protein: </a:t>
            </a:r>
            <a:r>
              <a:rPr lang="en-US" dirty="0" smtClean="0"/>
              <a:t>Custer, Endurance</a:t>
            </a:r>
            <a:br>
              <a:rPr lang="en-US" dirty="0" smtClean="0"/>
            </a:br>
            <a:r>
              <a:rPr lang="en-US" u="sng" dirty="0" smtClean="0"/>
              <a:t>High protein current: </a:t>
            </a:r>
            <a:r>
              <a:rPr lang="en-US" dirty="0" smtClean="0"/>
              <a:t>Centerfield, OK Bullet, TAM203, OK Rising, </a:t>
            </a:r>
            <a:r>
              <a:rPr lang="en-US" dirty="0" err="1" smtClean="0"/>
              <a:t>Jagger</a:t>
            </a:r>
            <a:r>
              <a:rPr lang="en-US" dirty="0" smtClean="0"/>
              <a:t>, Brett Carver, OSU</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a:t>
            </a:r>
            <a:endParaRPr lang="en-US" dirty="0"/>
          </a:p>
        </p:txBody>
      </p:sp>
      <p:sp>
        <p:nvSpPr>
          <p:cNvPr id="3" name="Content Placeholder 2"/>
          <p:cNvSpPr>
            <a:spLocks noGrp="1"/>
          </p:cNvSpPr>
          <p:nvPr>
            <p:ph idx="1"/>
          </p:nvPr>
        </p:nvSpPr>
        <p:spPr/>
        <p:txBody>
          <a:bodyPr>
            <a:normAutofit/>
          </a:bodyPr>
          <a:lstStyle/>
          <a:p>
            <a:r>
              <a:rPr lang="en-US" dirty="0" smtClean="0"/>
              <a:t>Oklahoma Winter Wheat: </a:t>
            </a:r>
          </a:p>
          <a:p>
            <a:endParaRPr lang="en-US" dirty="0" smtClean="0"/>
          </a:p>
          <a:p>
            <a:r>
              <a:rPr lang="en-US" dirty="0" smtClean="0"/>
              <a:t>UAN pre &amp; post flowering, 30 lbs N/ac increased total grain N by 2.7 g/kg (1.54% protein) </a:t>
            </a:r>
            <a:r>
              <a:rPr lang="en-US" dirty="0" err="1" smtClean="0"/>
              <a:t>Woolfolk</a:t>
            </a:r>
            <a:r>
              <a:rPr lang="en-US" dirty="0" smtClean="0"/>
              <a:t> et al. 2002.</a:t>
            </a:r>
          </a:p>
          <a:p>
            <a:endParaRPr lang="en-US" dirty="0" smtClean="0"/>
          </a:p>
          <a:p>
            <a:r>
              <a:rPr lang="en-US" dirty="0" smtClean="0"/>
              <a:t>Over 2 years and 7 locations, Freeman et al. (2003) found no consistent relationship between NDVI and grain N or straw N at any stage of growth.</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Montana Spring Wheat</a:t>
            </a:r>
          </a:p>
          <a:p>
            <a:r>
              <a:rPr lang="en-US" dirty="0" smtClean="0"/>
              <a:t>N fertilizer rate + NO3-N, 0-3ft in the spring was positively correlated with grain protein</a:t>
            </a:r>
          </a:p>
          <a:p>
            <a:r>
              <a:rPr lang="en-US" dirty="0" smtClean="0"/>
              <a:t>Producing spring wheat with 14% protein requires significantly more N than growing spring wheat for optimal yields. </a:t>
            </a:r>
          </a:p>
          <a:p>
            <a:r>
              <a:rPr lang="en-US" dirty="0" smtClean="0"/>
              <a:t>On average</a:t>
            </a:r>
            <a:r>
              <a:rPr lang="en-US" b="1" dirty="0" smtClean="0"/>
              <a:t>, 3.3 lbs N/</a:t>
            </a:r>
            <a:r>
              <a:rPr lang="en-US" b="1" dirty="0" err="1" smtClean="0"/>
              <a:t>bu</a:t>
            </a:r>
            <a:r>
              <a:rPr lang="en-US" b="1" dirty="0" smtClean="0"/>
              <a:t> </a:t>
            </a:r>
            <a:r>
              <a:rPr lang="en-US" dirty="0" smtClean="0"/>
              <a:t>is required to grow spring wheat with 14% protein regardless of yield level. </a:t>
            </a:r>
          </a:p>
          <a:p>
            <a:r>
              <a:rPr lang="en-US" dirty="0" smtClean="0"/>
              <a:t>Soil nitrate-N and, in some instances, organic matter (OM) are useful tools for making N fertilizer recommendations.</a:t>
            </a:r>
            <a:br>
              <a:rPr lang="en-US" dirty="0" smtClean="0"/>
            </a:br>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Colorado</a:t>
            </a:r>
            <a:endParaRPr lang="en-US" dirty="0"/>
          </a:p>
        </p:txBody>
      </p:sp>
      <p:sp>
        <p:nvSpPr>
          <p:cNvPr id="3" name="Content Placeholder 2"/>
          <p:cNvSpPr>
            <a:spLocks noGrp="1"/>
          </p:cNvSpPr>
          <p:nvPr>
            <p:ph idx="1"/>
          </p:nvPr>
        </p:nvSpPr>
        <p:spPr/>
        <p:txBody>
          <a:bodyPr>
            <a:normAutofit/>
          </a:bodyPr>
          <a:lstStyle/>
          <a:p>
            <a:r>
              <a:rPr lang="en-US" dirty="0" smtClean="0"/>
              <a:t>Fields with grain protein less than 11.1 % have nitrogen deficiencies that limit yields and protein content.  Apply more N </a:t>
            </a:r>
          </a:p>
          <a:p>
            <a:r>
              <a:rPr lang="en-US" dirty="0" smtClean="0"/>
              <a:t>Fields  with grain protein between 11.1 and 12.0 % may need additional nitrogen fertilizer. </a:t>
            </a:r>
          </a:p>
          <a:p>
            <a:r>
              <a:rPr lang="en-US" dirty="0" smtClean="0"/>
              <a:t>Fields with grain protein &gt;12.0 percent probably have adequate nitrogen for </a:t>
            </a:r>
            <a:r>
              <a:rPr lang="en-US" dirty="0" smtClean="0"/>
              <a:t>avg. grain </a:t>
            </a:r>
            <a:r>
              <a:rPr lang="en-US" dirty="0" smtClean="0"/>
              <a:t>production levels. </a:t>
            </a:r>
          </a:p>
          <a:p>
            <a:r>
              <a:rPr lang="en-US" dirty="0" smtClean="0"/>
              <a:t/>
            </a:r>
            <a:br>
              <a:rPr lang="en-US" dirty="0" smtClean="0"/>
            </a:br>
            <a:r>
              <a:rPr lang="en-US" dirty="0" smtClean="0"/>
              <a:t>Goos, Westfall, </a:t>
            </a:r>
            <a:r>
              <a:rPr lang="en-US" dirty="0" err="1" smtClean="0"/>
              <a:t>Ludwick</a:t>
            </a:r>
            <a:r>
              <a:rPr lang="en-US" dirty="0" smtClean="0"/>
              <a:t>, 2008</a:t>
            </a:r>
            <a:endParaRPr lang="en-US" dirty="0"/>
          </a:p>
        </p:txBody>
      </p:sp>
    </p:spTree>
  </p:cSld>
  <p:clrMapOvr>
    <a:masterClrMapping/>
  </p:clrMapOvr>
</p:sld>
</file>

<file path=ppt/theme/theme1.xml><?xml version="1.0" encoding="utf-8"?>
<a:theme xmlns:a="http://schemas.openxmlformats.org/drawingml/2006/main" name="Human">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Human</Template>
  <TotalTime>4065</TotalTime>
  <Words>735</Words>
  <Application>Microsoft Office PowerPoint</Application>
  <PresentationFormat>On-screen Show (4:3)</PresentationFormat>
  <Paragraphs>86</Paragraphs>
  <Slides>33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Human</vt:lpstr>
      <vt:lpstr>Worksheet</vt:lpstr>
      <vt:lpstr>Optimizing Winter Wheat Grain Protein</vt:lpstr>
      <vt:lpstr>Slide 2</vt:lpstr>
      <vt:lpstr>Slide 3</vt:lpstr>
      <vt:lpstr>Slide 4</vt:lpstr>
      <vt:lpstr>Cole-Parmer, NIR Analyzer $5950 50,000 bu,  </vt:lpstr>
      <vt:lpstr>Review</vt:lpstr>
      <vt:lpstr>Literature</vt:lpstr>
      <vt:lpstr>Literature</vt:lpstr>
      <vt:lpstr>Colorado</vt:lpstr>
      <vt:lpstr>Grant Jackson, Montana State University</vt:lpstr>
      <vt:lpstr>Idaho hard red spring wheat</vt:lpstr>
      <vt:lpstr>Oklahoma winter wheat, KCBT 2011</vt:lpstr>
      <vt:lpstr>Slide 13</vt:lpstr>
      <vt:lpstr>Slide 14</vt:lpstr>
      <vt:lpstr>Yield vs. Year</vt:lpstr>
      <vt:lpstr>Avg. Yield vs Year</vt:lpstr>
      <vt:lpstr>Protein vs Year</vt:lpstr>
      <vt:lpstr>Avg. Protein vs. Year</vt:lpstr>
      <vt:lpstr>Slide 19</vt:lpstr>
      <vt:lpstr>Slide 20</vt:lpstr>
      <vt:lpstr>Slide 21</vt:lpstr>
      <vt:lpstr>Slide 22</vt:lpstr>
      <vt:lpstr>Slide 23</vt:lpstr>
      <vt:lpstr>Slide 24</vt:lpstr>
      <vt:lpstr>Slide 25</vt:lpstr>
      <vt:lpstr>Slide 26</vt:lpstr>
      <vt:lpstr>Slide 27</vt:lpstr>
      <vt:lpstr>Woolfolk et al. (2002)</vt:lpstr>
      <vt:lpstr>Woolfolk et al. (2002)</vt:lpstr>
      <vt:lpstr>Woolfolk et al. (2002)</vt:lpstr>
      <vt:lpstr>Slide 31</vt:lpstr>
      <vt:lpstr>Slide 32</vt:lpstr>
      <vt:lpstr>Summary</vt:lpstr>
    </vt:vector>
  </TitlesOfParts>
  <Company>Oklahoma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OSU Winter Crops School</dc:title>
  <dc:creator>Bill Raun</dc:creator>
  <cp:lastModifiedBy>Bill Raun</cp:lastModifiedBy>
  <cp:revision>22</cp:revision>
  <dcterms:created xsi:type="dcterms:W3CDTF">2010-12-07T14:42:10Z</dcterms:created>
  <dcterms:modified xsi:type="dcterms:W3CDTF">2010-12-15T14:39:20Z</dcterms:modified>
</cp:coreProperties>
</file>