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7" r:id="rId1"/>
  </p:sldMasterIdLst>
  <p:notesMasterIdLst>
    <p:notesMasterId r:id="rId31"/>
  </p:notesMasterIdLst>
  <p:handoutMasterIdLst>
    <p:handoutMasterId r:id="rId32"/>
  </p:handoutMasterIdLst>
  <p:sldIdLst>
    <p:sldId id="420" r:id="rId2"/>
    <p:sldId id="339" r:id="rId3"/>
    <p:sldId id="483" r:id="rId4"/>
    <p:sldId id="431" r:id="rId5"/>
    <p:sldId id="456" r:id="rId6"/>
    <p:sldId id="421" r:id="rId7"/>
    <p:sldId id="488" r:id="rId8"/>
    <p:sldId id="422" r:id="rId9"/>
    <p:sldId id="435" r:id="rId10"/>
    <p:sldId id="369" r:id="rId11"/>
    <p:sldId id="484" r:id="rId12"/>
    <p:sldId id="485" r:id="rId13"/>
    <p:sldId id="356" r:id="rId14"/>
    <p:sldId id="487" r:id="rId15"/>
    <p:sldId id="433" r:id="rId16"/>
    <p:sldId id="424" r:id="rId17"/>
    <p:sldId id="362" r:id="rId18"/>
    <p:sldId id="489" r:id="rId19"/>
    <p:sldId id="361" r:id="rId20"/>
    <p:sldId id="375" r:id="rId21"/>
    <p:sldId id="358" r:id="rId22"/>
    <p:sldId id="486" r:id="rId23"/>
    <p:sldId id="458" r:id="rId24"/>
    <p:sldId id="370" r:id="rId25"/>
    <p:sldId id="376" r:id="rId26"/>
    <p:sldId id="401" r:id="rId27"/>
    <p:sldId id="428" r:id="rId28"/>
    <p:sldId id="482" r:id="rId29"/>
    <p:sldId id="345" r:id="rId30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8000"/>
    <a:srgbClr val="006600"/>
    <a:srgbClr val="FF0000"/>
    <a:srgbClr val="00CC00"/>
    <a:srgbClr val="92D050"/>
    <a:srgbClr val="FF6600"/>
    <a:srgbClr val="99FF33"/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9" autoAdjust="0"/>
    <p:restoredTop sz="90960" autoAdjust="0"/>
  </p:normalViewPr>
  <p:slideViewPr>
    <p:cSldViewPr snapToGrid="0" snapToObjects="1">
      <p:cViewPr varScale="1">
        <p:scale>
          <a:sx n="79" d="100"/>
          <a:sy n="79" d="100"/>
        </p:scale>
        <p:origin x="24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0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ABFCBB-A6CE-46E8-9933-75CA1C3797B2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08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56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56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53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6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74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48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62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46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0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57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00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72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hdphoto" Target="../media/hdphoto3.wdp"/><Relationship Id="rId7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nue.okstate.edu/Hand_Planter.htm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144" y="519027"/>
            <a:ext cx="6141911" cy="1862682"/>
          </a:xfrm>
          <a:solidFill>
            <a:srgbClr val="008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</a:rPr>
              <a:t>Origin, Development and Delivery of the OSU Hand Planter </a:t>
            </a: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January 9, 2019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901" y="519027"/>
            <a:ext cx="1501505" cy="10143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144" y="2640284"/>
            <a:ext cx="3304464" cy="623199"/>
          </a:xfrm>
          <a:prstGeom prst="rect">
            <a:avLst/>
          </a:prstGeom>
          <a:solidFill>
            <a:srgbClr val="008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800" dirty="0"/>
              <a:t>nue.okstate.edu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650" y="4760357"/>
            <a:ext cx="2505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NDVI, sensor calibration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287" y="1834322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14084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770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776363" y="2762790"/>
            <a:ext cx="6521239" cy="7078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ZIMBABWE, UGANDA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76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47626"/>
            <a:ext cx="3882473" cy="6905626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04774"/>
            <a:ext cx="3882473" cy="69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3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7" y="6248400"/>
            <a:ext cx="5720861" cy="4616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Wayne Kiner, Mandela Fellows 2018</a:t>
            </a:r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47675"/>
            <a:ext cx="5181600" cy="614364"/>
          </a:xfrm>
        </p:spPr>
        <p:txBody>
          <a:bodyPr/>
          <a:lstStyle/>
          <a:p>
            <a:r>
              <a:rPr lang="en-US" dirty="0" smtClean="0"/>
              <a:t>Homogeneity of plant stands</a:t>
            </a:r>
            <a:endParaRPr lang="en-US" dirty="0"/>
          </a:p>
        </p:txBody>
      </p:sp>
      <p:pic>
        <p:nvPicPr>
          <p:cNvPr id="1026" name="Picture 2" descr="http://nue.okstate.edu/Index_Resolution/by_row_corn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414462"/>
            <a:ext cx="7096125" cy="503872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0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148928" y="3472756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31" y="4369701"/>
            <a:ext cx="1828085" cy="11947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928" y="3483285"/>
            <a:ext cx="1643900" cy="8864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8" y="2195793"/>
            <a:ext cx="1671929" cy="93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24" y="398401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4889" y="4619624"/>
            <a:ext cx="847727" cy="8477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574" y="2657458"/>
            <a:ext cx="1998439" cy="532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4403" y="677134"/>
            <a:ext cx="4706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Frontier Rotary, Stillwater Oklahoma</a:t>
            </a:r>
            <a:br>
              <a:rPr lang="en-US" sz="1600" dirty="0" smtClean="0"/>
            </a:br>
            <a:r>
              <a:rPr lang="en-US" sz="1600" dirty="0" smtClean="0"/>
              <a:t>Stillwater Centennial, Stillwater, Oklahoma</a:t>
            </a:r>
            <a:br>
              <a:rPr lang="en-US" sz="1600" dirty="0" smtClean="0"/>
            </a:br>
            <a:r>
              <a:rPr lang="en-US" sz="1600" dirty="0" smtClean="0"/>
              <a:t>Mustang Rotary, Mustang, Oklahoma</a:t>
            </a:r>
            <a:br>
              <a:rPr lang="en-US" sz="1600" dirty="0" smtClean="0"/>
            </a:br>
            <a:r>
              <a:rPr lang="en-US" sz="1600" dirty="0" smtClean="0"/>
              <a:t>Minden Rotary, Minden, Nebraska</a:t>
            </a:r>
            <a:br>
              <a:rPr lang="en-US" sz="1600" dirty="0" smtClean="0"/>
            </a:br>
            <a:r>
              <a:rPr lang="en-US" sz="1600" dirty="0" smtClean="0"/>
              <a:t>Kearney Rotary, Kearney, Nebraska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43" y="2195793"/>
            <a:ext cx="307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District 5750, Oklahoma</a:t>
            </a:r>
            <a:endParaRPr lang="en-US" sz="1800" dirty="0"/>
          </a:p>
          <a:p>
            <a:r>
              <a:rPr lang="en-US" sz="1800" dirty="0" smtClean="0"/>
              <a:t>District 5630, Nebraska</a:t>
            </a:r>
          </a:p>
          <a:p>
            <a:r>
              <a:rPr lang="en-US" sz="1800" dirty="0" smtClean="0"/>
              <a:t>District 9211, Uganda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489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1078525" y="1563612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2458761"/>
            <a:ext cx="8932244" cy="2394593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8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1800" b="1" u="sng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1800" b="1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7086600" algn="r"/>
              </a:tabLst>
            </a:pPr>
            <a:endParaRPr lang="en-US" sz="1600" b="1" u="sng" dirty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smtClean="0"/>
              <a:t>Coffea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627154" y="3563815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973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5357446" y="443275"/>
            <a:ext cx="3642900" cy="285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u="sng" dirty="0"/>
              <a:t>Coffee Imports to the US (2017)</a:t>
            </a:r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Colombia	$1.3 B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Brazil	$1.1 </a:t>
            </a:r>
            <a:r>
              <a:rPr lang="en-US" sz="1800" dirty="0"/>
              <a:t>B</a:t>
            </a:r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Vietnam	$541 </a:t>
            </a:r>
            <a:r>
              <a:rPr lang="en-US" sz="1800" dirty="0"/>
              <a:t>M</a:t>
            </a:r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Guatemala	$336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Indonesia	$319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Honduras	$297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Nicaragua	$295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Peru	$227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Mexico	$225 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47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1662" y="578642"/>
            <a:ext cx="3118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$, Products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38600" y="723019"/>
            <a:ext cx="3300779" cy="28875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33 years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24463" y="1654142"/>
            <a:ext cx="5553777" cy="1579946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1991–2001,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Delivery, 2002-present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students</a:t>
            </a:r>
            <a:endPara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61937" y="3686476"/>
            <a:ext cx="6516303" cy="2213810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1987-2017,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&gt;350, plans for more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graduates, Kenya, Uganda, El Salvador, Mexico, Dr.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183387"/>
            <a:ext cx="8733692" cy="4195481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</a:p>
          <a:p>
            <a:pPr marL="0" indent="0">
              <a:buNone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Oklahoma)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600" cap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2018 (408 ppm)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6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154616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2062531"/>
            <a:ext cx="4038600" cy="3028950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1" y="1509771"/>
            <a:ext cx="3590925" cy="4257675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689487" y="685814"/>
            <a:ext cx="3467088" cy="653947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877" y="4801700"/>
            <a:ext cx="1207361" cy="8136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00575" y="2262186"/>
            <a:ext cx="1638300" cy="40011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8" y="-100013"/>
            <a:ext cx="9324975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63" y="964097"/>
            <a:ext cx="2631777" cy="109515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52" y="2170504"/>
            <a:ext cx="2622528" cy="1950951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706" y="964097"/>
            <a:ext cx="968926" cy="9689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7231" y="928928"/>
            <a:ext cx="4866968" cy="295879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35371" y="3944815"/>
            <a:ext cx="1655152" cy="7151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5000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$49 each</a:t>
            </a: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3" y="4485372"/>
            <a:ext cx="2957195" cy="218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78" y="4668252"/>
            <a:ext cx="2305050" cy="189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5339963" y="5296116"/>
            <a:ext cx="2250560" cy="7151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5" y="660450"/>
            <a:ext cx="8683628" cy="5861449"/>
          </a:xfrm>
          <a:prstGeom prst="rect">
            <a:avLst/>
          </a:prstGeom>
          <a:ln w="28575">
            <a:solidFill>
              <a:srgbClr val="006600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462" y="1383330"/>
            <a:ext cx="3216518" cy="22515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371" y="4243754"/>
            <a:ext cx="4222609" cy="20617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375137" y="152406"/>
            <a:ext cx="5826370" cy="1406769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180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1976-1982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map minden nebras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42" y="4888523"/>
            <a:ext cx="2304606" cy="1194260"/>
          </a:xfrm>
          <a:prstGeom prst="rect">
            <a:avLst/>
          </a:prstGeom>
          <a:noFill/>
          <a:ln w="2857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704866" y="480646"/>
            <a:ext cx="1562100" cy="63374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DAP, 3-17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5137" y="2250831"/>
            <a:ext cx="1828801" cy="31652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Volcan</a:t>
            </a:r>
            <a:r>
              <a:rPr lang="en-US" sz="1800" dirty="0" smtClean="0"/>
              <a:t> de </a:t>
            </a:r>
            <a:r>
              <a:rPr lang="en-US" sz="1800" dirty="0" err="1" smtClean="0"/>
              <a:t>fuego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3962400" y="5762625"/>
            <a:ext cx="85725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Rotary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" y="0"/>
            <a:ext cx="4657578" cy="349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9" y="117231"/>
            <a:ext cx="1981200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Wayne Kiner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58" y="4177031"/>
            <a:ext cx="2397604" cy="2615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5456422"/>
            <a:ext cx="3106615" cy="132343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Koemel Law, PLLC</a:t>
            </a:r>
            <a:br>
              <a:rPr lang="en-US" dirty="0"/>
            </a:br>
            <a:r>
              <a:rPr lang="en-US" dirty="0"/>
              <a:t>205 W. 7th Ave.</a:t>
            </a:r>
            <a:br>
              <a:rPr lang="en-US" dirty="0"/>
            </a:br>
            <a:r>
              <a:rPr lang="en-US" dirty="0"/>
              <a:t>Suite 101-B</a:t>
            </a:r>
            <a:br>
              <a:rPr lang="en-US" dirty="0"/>
            </a:br>
            <a:r>
              <a:rPr lang="en-US" dirty="0"/>
              <a:t>Stillwater, OK 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1" y="6051395"/>
            <a:ext cx="3008728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>
                <a:hlinkClick r:id="rId5"/>
              </a:rPr>
              <a:t>http://</a:t>
            </a:r>
            <a:r>
              <a:rPr lang="en-US" sz="1600" b="0" dirty="0" smtClean="0">
                <a:hlinkClick r:id="rId5"/>
              </a:rPr>
              <a:t>nue.okstate.edu/Hand_Planter.htm</a:t>
            </a:r>
            <a:r>
              <a:rPr lang="en-US" sz="1600" b="0" dirty="0" smtClean="0"/>
              <a:t> 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25662" y="144305"/>
            <a:ext cx="302455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Kearney County Fair</a:t>
            </a:r>
            <a:br>
              <a:rPr lang="en-US" dirty="0"/>
            </a:br>
            <a:r>
              <a:rPr lang="en-US" dirty="0"/>
              <a:t>Minden, Nebraska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" y="3043843"/>
            <a:ext cx="3293374" cy="2849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909" y="4779314"/>
            <a:ext cx="1981200" cy="67710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 smtClean="0"/>
              <a:t>Randy Taylor</a:t>
            </a:r>
            <a:br>
              <a:rPr lang="en-US" dirty="0" smtClean="0"/>
            </a:br>
            <a:r>
              <a:rPr lang="en-US" sz="1800" b="0" dirty="0" smtClean="0"/>
              <a:t>tolerance testing</a:t>
            </a:r>
            <a:endParaRPr lang="en-US" sz="1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878590" y="153594"/>
            <a:ext cx="1778498" cy="707886"/>
          </a:xfrm>
          <a:prstGeom prst="rect">
            <a:avLst/>
          </a:prstGeom>
          <a:solidFill>
            <a:srgbClr val="FF993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Institutional</a:t>
            </a:r>
            <a:r>
              <a:rPr lang="en-US" sz="2000" dirty="0" smtClean="0"/>
              <a:t>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7762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3179" y="13097"/>
            <a:ext cx="4914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400" b="1" dirty="0">
                <a:latin typeface="Arial" charset="0"/>
              </a:rPr>
              <a:t>W</a:t>
            </a:r>
            <a:r>
              <a:rPr lang="en-US" sz="1400" b="1" cap="small" dirty="0">
                <a:latin typeface="Arial" charset="0"/>
              </a:rPr>
              <a:t>heat Fertility Experiment No.</a:t>
            </a:r>
            <a:r>
              <a:rPr lang="en-US" sz="1400" b="1" dirty="0">
                <a:latin typeface="Arial" charset="0"/>
              </a:rPr>
              <a:t>502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Arial" charset="0"/>
              </a:rPr>
              <a:t>North Central Experiment Station</a:t>
            </a:r>
            <a:br>
              <a:rPr lang="en-US" sz="1000" b="1" dirty="0">
                <a:latin typeface="Arial" charset="0"/>
              </a:rPr>
            </a:br>
            <a:r>
              <a:rPr lang="en-US" sz="1000" b="1" dirty="0">
                <a:latin typeface="Arial" charset="0"/>
              </a:rPr>
              <a:t>Established 1970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58630" y="1193007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/>
              <a:t>Plot size: 16’ x 60’</a:t>
            </a:r>
          </a:p>
          <a:p>
            <a:pPr eaLnBrk="1" hangingPunct="1"/>
            <a:r>
              <a:rPr lang="en-US" altLang="en-US" sz="900"/>
              <a:t>Alley: 20’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/>
              <a:t>Total Trial Area:        224’ x 300’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345114"/>
              </p:ext>
            </p:extLst>
          </p:nvPr>
        </p:nvGraphicFramePr>
        <p:xfrm>
          <a:off x="2101731" y="628650"/>
          <a:ext cx="2686050" cy="3072868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89" marB="34289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920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2133" name="Group 1063"/>
          <p:cNvGrpSpPr>
            <a:grpSpLocks/>
          </p:cNvGrpSpPr>
          <p:nvPr/>
        </p:nvGrpSpPr>
        <p:grpSpPr bwMode="auto">
          <a:xfrm>
            <a:off x="1170662" y="1085850"/>
            <a:ext cx="873919" cy="914401"/>
            <a:chOff x="1103" y="1056"/>
            <a:chExt cx="734" cy="768"/>
          </a:xfrm>
        </p:grpSpPr>
        <p:pic>
          <p:nvPicPr>
            <p:cNvPr id="2413" name="Picture 1058" descr="dd01352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en-US" sz="900" b="1"/>
                <a:t>S</a:t>
              </a:r>
            </a:p>
          </p:txBody>
        </p:sp>
        <p:sp>
          <p:nvSpPr>
            <p:cNvPr id="241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W</a:t>
              </a:r>
            </a:p>
          </p:txBody>
        </p:sp>
        <p:sp>
          <p:nvSpPr>
            <p:cNvPr id="241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N</a:t>
              </a:r>
            </a:p>
          </p:txBody>
        </p:sp>
        <p:sp>
          <p:nvSpPr>
            <p:cNvPr id="241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E</a:t>
              </a:r>
            </a:p>
          </p:txBody>
        </p:sp>
      </p:grpSp>
      <p:sp>
        <p:nvSpPr>
          <p:cNvPr id="2134" name="Text Box 116"/>
          <p:cNvSpPr txBox="1">
            <a:spLocks noChangeArrowheads="1"/>
          </p:cNvSpPr>
          <p:nvPr/>
        </p:nvSpPr>
        <p:spPr bwMode="auto">
          <a:xfrm>
            <a:off x="158630" y="685800"/>
            <a:ext cx="12001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srgbClr val="000000"/>
                </a:solidFill>
                <a:latin typeface="Times New Roman" panose="02020603050405020304" pitchFamily="18" charset="0"/>
              </a:rPr>
              <a:t>Location: </a:t>
            </a:r>
            <a:r>
              <a:rPr lang="en-US" altLang="en-US" sz="1050" b="1">
                <a:solidFill>
                  <a:srgbClr val="000000"/>
                </a:solidFill>
                <a:latin typeface="Times New Roman" panose="02020603050405020304" pitchFamily="18" charset="0"/>
              </a:rPr>
              <a:t>Lahoma</a:t>
            </a:r>
          </a:p>
        </p:txBody>
      </p:sp>
      <p:graphicFrame>
        <p:nvGraphicFramePr>
          <p:cNvPr id="621" name="Table 6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07667"/>
              </p:ext>
            </p:extLst>
          </p:nvPr>
        </p:nvGraphicFramePr>
        <p:xfrm>
          <a:off x="-69970" y="371475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4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240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2" name="Table 6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163051"/>
              </p:ext>
            </p:extLst>
          </p:nvPr>
        </p:nvGraphicFramePr>
        <p:xfrm>
          <a:off x="-69970" y="445770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3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160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3" name="Table 6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693125"/>
              </p:ext>
            </p:extLst>
          </p:nvPr>
        </p:nvGraphicFramePr>
        <p:xfrm>
          <a:off x="-69970" y="525780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2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80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4" name="Table 6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336251"/>
              </p:ext>
            </p:extLst>
          </p:nvPr>
        </p:nvGraphicFramePr>
        <p:xfrm>
          <a:off x="-69970" y="6000750"/>
          <a:ext cx="4914896" cy="817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1</a:t>
                      </a:r>
                      <a:endParaRPr lang="en-US" sz="800" dirty="0"/>
                    </a:p>
                  </a:txBody>
                  <a:tcPr marL="68580" marR="68580" marT="34293" marB="3429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/>
                    </a:p>
                  </a:txBody>
                  <a:tcPr marL="68580" marR="0" marT="34293" marB="34293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5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6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7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8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9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10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0</a:t>
                      </a:r>
                      <a:endParaRPr lang="en-US" sz="600" dirty="0"/>
                    </a:p>
                  </a:txBody>
                  <a:tcPr marL="68580" marR="0" marT="34293" marB="34293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48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64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80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96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112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128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144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176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192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208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224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11" name="Text Box 932"/>
          <p:cNvSpPr txBox="1">
            <a:spLocks noChangeArrowheads="1"/>
          </p:cNvSpPr>
          <p:nvPr/>
        </p:nvSpPr>
        <p:spPr bwMode="auto">
          <a:xfrm>
            <a:off x="158630" y="320040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u="sng"/>
              <a:t>1</a:t>
            </a:r>
            <a:r>
              <a:rPr lang="en-US" altLang="en-US" sz="600"/>
              <a:t>, </a:t>
            </a:r>
            <a:r>
              <a:rPr lang="en-US" altLang="en-US" sz="600" u="sng"/>
              <a:t>2</a:t>
            </a:r>
            <a:r>
              <a:rPr lang="en-US" altLang="en-US" sz="600"/>
              <a:t> – Harvest Sequence Number</a:t>
            </a:r>
            <a:endParaRPr lang="en-US" altLang="en-US" sz="600" u="sng"/>
          </a:p>
          <a:p>
            <a:pPr eaLnBrk="1" hangingPunct="1"/>
            <a:r>
              <a:rPr lang="en-US" altLang="en-US" sz="1200" b="1"/>
              <a:t>1, 2 – Treatment Number</a:t>
            </a:r>
          </a:p>
          <a:p>
            <a:pPr eaLnBrk="1" hangingPunct="1"/>
            <a:r>
              <a:rPr lang="en-US" altLang="en-US" sz="600" i="1"/>
              <a:t>1 , 2 – Soil Sample Sequence Number</a:t>
            </a:r>
          </a:p>
        </p:txBody>
      </p:sp>
      <p:sp>
        <p:nvSpPr>
          <p:cNvPr id="2412" name="Text Box 932"/>
          <p:cNvSpPr txBox="1">
            <a:spLocks noChangeArrowheads="1"/>
          </p:cNvSpPr>
          <p:nvPr/>
        </p:nvSpPr>
        <p:spPr bwMode="auto">
          <a:xfrm>
            <a:off x="158630" y="2228850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altLang="en-US" sz="600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46" y="3200400"/>
            <a:ext cx="6432555" cy="36183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7011" y="628650"/>
            <a:ext cx="35974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Grant silt loam (fine-silty, mixed, </a:t>
            </a:r>
            <a:r>
              <a:rPr lang="en-US" sz="1400" dirty="0" err="1" smtClean="0"/>
              <a:t>superactive</a:t>
            </a:r>
            <a:r>
              <a:rPr lang="en-US" sz="1400" dirty="0" smtClean="0"/>
              <a:t>, thermic, </a:t>
            </a:r>
            <a:r>
              <a:rPr lang="en-US" sz="1400" dirty="0" err="1" smtClean="0"/>
              <a:t>Udic</a:t>
            </a:r>
            <a:r>
              <a:rPr lang="en-US" sz="1400" dirty="0" smtClean="0"/>
              <a:t> </a:t>
            </a:r>
            <a:r>
              <a:rPr lang="en-US" sz="1400" dirty="0" err="1" smtClean="0"/>
              <a:t>Argiustoll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78" y="1316832"/>
            <a:ext cx="1476375" cy="14763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79455" y="5995254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1970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733" y="5910098"/>
            <a:ext cx="919722" cy="6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231" y="135098"/>
            <a:ext cx="7584829" cy="3785652"/>
          </a:xfrm>
          <a:prstGeom prst="rect">
            <a:avLst/>
          </a:prstGeom>
          <a:solidFill>
            <a:schemeClr val="accent3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Planter Chronology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1985, CIMMYT </a:t>
            </a:r>
          </a:p>
          <a:p>
            <a:r>
              <a:rPr lang="en-US" sz="2400" dirty="0" smtClean="0"/>
              <a:t>1987, Regional Agronomist Central America</a:t>
            </a:r>
          </a:p>
          <a:p>
            <a:r>
              <a:rPr lang="en-US" sz="2400" dirty="0" smtClean="0"/>
              <a:t>1991, Faculty OSU</a:t>
            </a:r>
          </a:p>
          <a:p>
            <a:r>
              <a:rPr lang="en-US" sz="2400" dirty="0" smtClean="0"/>
              <a:t>1999, FP  - Hand Planter work</a:t>
            </a:r>
          </a:p>
          <a:p>
            <a:r>
              <a:rPr lang="en-US" sz="2400" dirty="0" smtClean="0"/>
              <a:t>2000, Working prototype</a:t>
            </a:r>
          </a:p>
          <a:p>
            <a:r>
              <a:rPr lang="en-US" sz="2400" dirty="0" smtClean="0"/>
              <a:t>2013, MS, Aula, Omara</a:t>
            </a:r>
          </a:p>
          <a:p>
            <a:r>
              <a:rPr lang="en-US" sz="2400" dirty="0" smtClean="0"/>
              <a:t>2019, </a:t>
            </a:r>
            <a:r>
              <a:rPr lang="en-US" sz="2400" dirty="0" smtClean="0"/>
              <a:t>Planter redesign, Rotary Grant / </a:t>
            </a:r>
            <a:r>
              <a:rPr lang="en-US" sz="2400" dirty="0" smtClean="0"/>
              <a:t>Importance</a:t>
            </a:r>
          </a:p>
          <a:p>
            <a:endParaRPr lang="en-US" sz="2400" dirty="0"/>
          </a:p>
          <a:p>
            <a:r>
              <a:rPr lang="en-US" sz="2400" dirty="0" smtClean="0"/>
              <a:t>32 years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264" y="2646242"/>
            <a:ext cx="876397" cy="815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48375" y="3645877"/>
            <a:ext cx="270876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Rotary Contributions </a:t>
            </a:r>
            <a:br>
              <a:rPr lang="en-US" sz="2000" dirty="0" smtClean="0"/>
            </a:br>
            <a:r>
              <a:rPr lang="en-US" sz="2000" dirty="0" smtClean="0"/>
              <a:t>(OK, NE, Uganda)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610475" y="6105522"/>
            <a:ext cx="1204913" cy="446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64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075" y="17408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OSU Hand Planter</a:t>
            </a:r>
          </a:p>
          <a:p>
            <a:r>
              <a:rPr lang="en-US" sz="2400" dirty="0" smtClean="0"/>
              <a:t>http://nue.okstate.edu/Hand_Planter/summary_HP1.pdf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61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ictures\Central_America\925097-R1-29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573144" y="2465457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HONDURAS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123496</TotalTime>
  <Words>962</Words>
  <Application>Microsoft Office PowerPoint</Application>
  <PresentationFormat>Letter Paper (8.5x11 in)</PresentationFormat>
  <Paragraphs>447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Tahoma</vt:lpstr>
      <vt:lpstr>Times New Roman</vt:lpstr>
      <vt:lpstr>Verdana</vt:lpstr>
      <vt:lpstr>Office Theme</vt:lpstr>
      <vt:lpstr>Origin, Development and Delivery of the OSU Hand Planter  January 9,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Homogeneity of plant stands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1501</cp:revision>
  <cp:lastPrinted>1999-04-28T13:51:21Z</cp:lastPrinted>
  <dcterms:created xsi:type="dcterms:W3CDTF">1998-02-02T17:19:48Z</dcterms:created>
  <dcterms:modified xsi:type="dcterms:W3CDTF">2019-01-09T12:56:16Z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