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7"/>
  </p:notesMasterIdLst>
  <p:sldIdLst>
    <p:sldId id="256" r:id="rId2"/>
    <p:sldId id="258" r:id="rId3"/>
    <p:sldId id="266" r:id="rId4"/>
    <p:sldId id="280" r:id="rId5"/>
    <p:sldId id="282" r:id="rId6"/>
    <p:sldId id="273" r:id="rId7"/>
    <p:sldId id="279" r:id="rId8"/>
    <p:sldId id="283" r:id="rId9"/>
    <p:sldId id="270" r:id="rId10"/>
    <p:sldId id="275" r:id="rId11"/>
    <p:sldId id="281" r:id="rId12"/>
    <p:sldId id="274" r:id="rId13"/>
    <p:sldId id="276" r:id="rId14"/>
    <p:sldId id="277" r:id="rId15"/>
    <p:sldId id="278" r:id="rId16"/>
    <p:sldId id="264" r:id="rId17"/>
    <p:sldId id="267" r:id="rId18"/>
    <p:sldId id="271" r:id="rId19"/>
    <p:sldId id="272" r:id="rId20"/>
    <p:sldId id="269" r:id="rId21"/>
    <p:sldId id="257" r:id="rId22"/>
    <p:sldId id="263" r:id="rId23"/>
    <p:sldId id="268" r:id="rId24"/>
    <p:sldId id="261" r:id="rId25"/>
    <p:sldId id="26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1" d="100"/>
          <a:sy n="121" d="100"/>
        </p:scale>
        <p:origin x="-474" y="-96"/>
      </p:cViewPr>
      <p:guideLst>
        <p:guide orient="horz" pos="2160"/>
        <p:guide pos="2880"/>
      </p:guideLst>
    </p:cSldViewPr>
  </p:slideViewPr>
  <p:notesTextViewPr>
    <p:cViewPr>
      <p:scale>
        <a:sx n="1" d="1"/>
        <a:sy n="1" d="1"/>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9861FE-4B4C-4186-B784-0386A48134D1}" type="datetimeFigureOut">
              <a:rPr lang="en-US" smtClean="0"/>
              <a:t>4/23/2014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159D8C-0F94-4B01-9EAF-852AAFEBB252}" type="slidenum">
              <a:rPr lang="en-US" smtClean="0"/>
              <a:t>‹#›</a:t>
            </a:fld>
            <a:endParaRPr lang="en-US"/>
          </a:p>
        </p:txBody>
      </p:sp>
    </p:spTree>
    <p:extLst>
      <p:ext uri="{BB962C8B-B14F-4D97-AF65-F5344CB8AC3E}">
        <p14:creationId xmlns:p14="http://schemas.microsoft.com/office/powerpoint/2010/main" val="3183067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okstate.edu/"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48D0CA8-58C4-4FC5-8A63-2A652A2AF173}" type="datetimeFigureOut">
              <a:rPr lang="en-US" smtClean="0"/>
              <a:t>4/23/2014</a:t>
            </a:fld>
            <a:endParaRPr lang="en-US"/>
          </a:p>
        </p:txBody>
      </p:sp>
      <p:sp>
        <p:nvSpPr>
          <p:cNvPr id="8" name="Slide Number Placeholder 7"/>
          <p:cNvSpPr>
            <a:spLocks noGrp="1"/>
          </p:cNvSpPr>
          <p:nvPr>
            <p:ph type="sldNum" sz="quarter" idx="11"/>
          </p:nvPr>
        </p:nvSpPr>
        <p:spPr/>
        <p:txBody>
          <a:bodyPr/>
          <a:lstStyle/>
          <a:p>
            <a:fld id="{DC77C218-20F7-4FF8-8AD5-482C4CEF0DE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pic>
        <p:nvPicPr>
          <p:cNvPr id="10" name="Picture 9" descr="Oklahoma State University">
            <a:hlinkClick r:id="rId2" tooltip="&quot;Oklahoma State University&quot;"/>
          </p:cNvPr>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73714" y="5867400"/>
            <a:ext cx="1065486" cy="762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D0CA8-58C4-4FC5-8A63-2A652A2AF173}"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7C218-20F7-4FF8-8AD5-482C4CEF0DE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8D0CA8-58C4-4FC5-8A63-2A652A2AF173}"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7C218-20F7-4FF8-8AD5-482C4CEF0DE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8D0CA8-58C4-4FC5-8A63-2A652A2AF173}"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7C218-20F7-4FF8-8AD5-482C4CEF0DE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8D0CA8-58C4-4FC5-8A63-2A652A2AF173}"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77C218-20F7-4FF8-8AD5-482C4CEF0DE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48D0CA8-58C4-4FC5-8A63-2A652A2AF173}" type="datetimeFigureOut">
              <a:rPr lang="en-US" smtClean="0"/>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7C218-20F7-4FF8-8AD5-482C4CEF0DE9}"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48D0CA8-58C4-4FC5-8A63-2A652A2AF173}" type="datetimeFigureOut">
              <a:rPr lang="en-US" smtClean="0"/>
              <a:t>4/23/2014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77C218-20F7-4FF8-8AD5-482C4CEF0DE9}"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8D0CA8-58C4-4FC5-8A63-2A652A2AF173}" type="datetimeFigureOut">
              <a:rPr lang="en-US" smtClean="0"/>
              <a:t>4/23/2014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77C218-20F7-4FF8-8AD5-482C4CEF0DE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D0CA8-58C4-4FC5-8A63-2A652A2AF173}" type="datetimeFigureOut">
              <a:rPr lang="en-US" smtClean="0"/>
              <a:t>4/23/2014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77C218-20F7-4FF8-8AD5-482C4CEF0DE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D0CA8-58C4-4FC5-8A63-2A652A2AF173}" type="datetimeFigureOut">
              <a:rPr lang="en-US" smtClean="0"/>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7C218-20F7-4FF8-8AD5-482C4CEF0DE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8D0CA8-58C4-4FC5-8A63-2A652A2AF173}" type="datetimeFigureOut">
              <a:rPr lang="en-US" smtClean="0"/>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77C218-20F7-4FF8-8AD5-482C4CEF0DE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648D0CA8-58C4-4FC5-8A63-2A652A2AF173}" type="datetimeFigureOut">
              <a:rPr lang="en-US" smtClean="0"/>
              <a:t>4/23/2014</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DC77C218-20F7-4FF8-8AD5-482C4CEF0DE9}"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indy.malayer@okstate.edu" TargetMode="External"/><Relationship Id="rId2" Type="http://schemas.openxmlformats.org/officeDocument/2006/relationships/hyperlink" Target="mailto:tdc@okstate.edu"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okstate.edu/" TargetMode="External"/><Relationship Id="rId4" Type="http://schemas.openxmlformats.org/officeDocument/2006/relationships/hyperlink" Target="http://www.tdc.okstate.edu/"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hyperlink" Target="http://www.indigdev.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indigdev.com/" TargetMode="External"/><Relationship Id="rId2" Type="http://schemas.openxmlformats.org/officeDocument/2006/relationships/hyperlink" Target="http://nue.okstate.edu/Hand_Planter/osu_hand_planter_workshop.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nue.okstate.edu/Hand_Planter.ht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okstate.ed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315200" cy="1602793"/>
          </a:xfrm>
        </p:spPr>
        <p:txBody>
          <a:bodyPr/>
          <a:lstStyle/>
          <a:p>
            <a:r>
              <a:rPr lang="en-US" dirty="0"/>
              <a:t>Spring 2014 TBDP Presentation </a:t>
            </a:r>
          </a:p>
        </p:txBody>
      </p:sp>
      <p:sp>
        <p:nvSpPr>
          <p:cNvPr id="3" name="Subtitle 2"/>
          <p:cNvSpPr>
            <a:spLocks noGrp="1"/>
          </p:cNvSpPr>
          <p:nvPr>
            <p:ph type="subTitle" idx="1"/>
          </p:nvPr>
        </p:nvSpPr>
        <p:spPr>
          <a:xfrm>
            <a:off x="533400" y="2133600"/>
            <a:ext cx="7315200" cy="1144632"/>
          </a:xfrm>
        </p:spPr>
        <p:txBody>
          <a:bodyPr>
            <a:noAutofit/>
          </a:bodyPr>
          <a:lstStyle/>
          <a:p>
            <a:r>
              <a:rPr lang="en-US" sz="1600" dirty="0"/>
              <a:t>Dr. Steven Price</a:t>
            </a:r>
            <a:br>
              <a:rPr lang="en-US" sz="1600" dirty="0"/>
            </a:br>
            <a:r>
              <a:rPr lang="en-US" sz="1600" dirty="0" smtClean="0"/>
              <a:t>Chair, TBDP </a:t>
            </a:r>
            <a:r>
              <a:rPr lang="en-US" sz="1600" dirty="0"/>
              <a:t>Committee</a:t>
            </a:r>
            <a:br>
              <a:rPr lang="en-US" sz="1600" dirty="0"/>
            </a:br>
            <a:r>
              <a:rPr lang="en-US" sz="1600" dirty="0"/>
              <a:t>Technology and Business Development Program</a:t>
            </a:r>
            <a:br>
              <a:rPr lang="en-US" sz="1600" dirty="0"/>
            </a:br>
            <a:r>
              <a:rPr lang="en-US" sz="1600" dirty="0"/>
              <a:t>201 Cordell North</a:t>
            </a:r>
            <a:br>
              <a:rPr lang="en-US" sz="1600" dirty="0"/>
            </a:br>
            <a:r>
              <a:rPr lang="en-US" sz="1600" dirty="0"/>
              <a:t>Stillwater, OK </a:t>
            </a:r>
            <a:r>
              <a:rPr lang="en-US" sz="1600" dirty="0" smtClean="0"/>
              <a:t>74078 (405)-744-6930</a:t>
            </a:r>
            <a:r>
              <a:rPr lang="en-US" sz="1600" dirty="0"/>
              <a:t/>
            </a:r>
            <a:br>
              <a:rPr lang="en-US" sz="1600" dirty="0"/>
            </a:br>
            <a:r>
              <a:rPr lang="en-US" sz="1600" u="sng" dirty="0">
                <a:hlinkClick r:id="rId2"/>
              </a:rPr>
              <a:t>tdc@okstate.edu</a:t>
            </a:r>
            <a:endParaRPr lang="en-US" sz="1600" dirty="0"/>
          </a:p>
          <a:p>
            <a:r>
              <a:rPr lang="en-US" sz="1600" dirty="0" smtClean="0"/>
              <a:t/>
            </a:r>
            <a:br>
              <a:rPr lang="en-US" sz="1600" dirty="0" smtClean="0"/>
            </a:br>
            <a:r>
              <a:rPr lang="en-US" sz="1600" dirty="0" smtClean="0"/>
              <a:t>Cindy </a:t>
            </a:r>
            <a:r>
              <a:rPr lang="en-US" sz="1600" dirty="0"/>
              <a:t>Malayer </a:t>
            </a:r>
            <a:r>
              <a:rPr lang="en-US" sz="1600" dirty="0" smtClean="0"/>
              <a:t>(405)-744-5361</a:t>
            </a:r>
            <a:r>
              <a:rPr lang="en-US" sz="1600" dirty="0"/>
              <a:t/>
            </a:r>
            <a:br>
              <a:rPr lang="en-US" sz="1600" dirty="0"/>
            </a:br>
            <a:r>
              <a:rPr lang="en-US" sz="1600" u="sng" dirty="0">
                <a:hlinkClick r:id="rId3"/>
              </a:rPr>
              <a:t>cindy.malayer@okstate.edu</a:t>
            </a:r>
            <a:endParaRPr lang="en-US" sz="1600" dirty="0"/>
          </a:p>
          <a:p>
            <a:endParaRPr lang="en-US" sz="1600" dirty="0"/>
          </a:p>
          <a:p>
            <a:r>
              <a:rPr lang="en-US" sz="1600" dirty="0"/>
              <a:t>Angela Cross</a:t>
            </a:r>
          </a:p>
          <a:p>
            <a:r>
              <a:rPr lang="en-US" sz="1600" dirty="0" smtClean="0"/>
              <a:t>Technology </a:t>
            </a:r>
            <a:r>
              <a:rPr lang="en-US" sz="1600" dirty="0"/>
              <a:t>Development Center</a:t>
            </a:r>
          </a:p>
          <a:p>
            <a:r>
              <a:rPr lang="en-US" sz="1600" dirty="0"/>
              <a:t>Oklahoma State University</a:t>
            </a:r>
          </a:p>
          <a:p>
            <a:r>
              <a:rPr lang="en-US" sz="1600" dirty="0"/>
              <a:t>201 Cordell North</a:t>
            </a:r>
          </a:p>
          <a:p>
            <a:r>
              <a:rPr lang="en-US" sz="1600" dirty="0"/>
              <a:t>Stillwater, OK  </a:t>
            </a:r>
            <a:r>
              <a:rPr lang="en-US" sz="1600" dirty="0" smtClean="0"/>
              <a:t>74078 (405)-744-6930</a:t>
            </a:r>
            <a:endParaRPr lang="en-US" sz="1600" dirty="0"/>
          </a:p>
          <a:p>
            <a:r>
              <a:rPr lang="en-US" sz="1600" dirty="0">
                <a:hlinkClick r:id="rId4"/>
              </a:rPr>
              <a:t>www.tdc.okstate.edu</a:t>
            </a:r>
            <a:endParaRPr lang="en-US" sz="1600" dirty="0"/>
          </a:p>
          <a:p>
            <a:endParaRPr lang="en-US" sz="1600" b="1" dirty="0"/>
          </a:p>
        </p:txBody>
      </p:sp>
      <p:pic>
        <p:nvPicPr>
          <p:cNvPr id="4" name="Picture 3" descr="Oklahoma State University">
            <a:hlinkClick r:id="rId5" tooltip="&quot;Oklahoma State University&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3714" y="5867400"/>
            <a:ext cx="1065486" cy="762000"/>
          </a:xfrm>
          <a:prstGeom prst="rect">
            <a:avLst/>
          </a:prstGeom>
          <a:noFill/>
          <a:ln>
            <a:noFill/>
          </a:ln>
        </p:spPr>
      </p:pic>
    </p:spTree>
    <p:extLst>
      <p:ext uri="{BB962C8B-B14F-4D97-AF65-F5344CB8AC3E}">
        <p14:creationId xmlns:p14="http://schemas.microsoft.com/office/powerpoint/2010/main" val="295588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534400" cy="3539527"/>
          </a:xfrm>
        </p:spPr>
        <p:txBody>
          <a:bodyPr>
            <a:noAutofit/>
          </a:bodyPr>
          <a:lstStyle/>
          <a:p>
            <a:endParaRPr lang="en-US" dirty="0" smtClean="0"/>
          </a:p>
          <a:p>
            <a:endParaRPr lang="en-US" dirty="0"/>
          </a:p>
          <a:p>
            <a:endParaRPr lang="en-US" dirty="0"/>
          </a:p>
        </p:txBody>
      </p:sp>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r>
              <a:rPr lang="en-US" b="0" u="none" dirty="0" smtClean="0"/>
              <a:t>OSU Hand Planter</a:t>
            </a:r>
          </a:p>
          <a:p>
            <a:pPr marL="342900" indent="-342900">
              <a:buClr>
                <a:schemeClr val="accent2"/>
              </a:buClr>
              <a:buFont typeface="Arial" panose="020B0604020202020204" pitchFamily="34" charset="0"/>
              <a:buChar char="•"/>
            </a:pPr>
            <a:r>
              <a:rPr lang="en-US" b="0" u="none" dirty="0" smtClean="0"/>
              <a:t>works </a:t>
            </a:r>
            <a:r>
              <a:rPr lang="en-US" b="0" u="none" dirty="0"/>
              <a:t>well over a range of seed sizes (1200 to 2000 seeds/</a:t>
            </a:r>
            <a:r>
              <a:rPr lang="en-US" b="0" u="none" dirty="0" err="1"/>
              <a:t>lb</a:t>
            </a:r>
            <a:r>
              <a:rPr lang="en-US" b="0" u="none" dirty="0"/>
              <a:t>)</a:t>
            </a:r>
          </a:p>
          <a:p>
            <a:pPr marL="342900" indent="-342900">
              <a:buClr>
                <a:schemeClr val="accent2"/>
              </a:buClr>
              <a:buFont typeface="Arial" panose="020B0604020202020204" pitchFamily="34" charset="0"/>
              <a:buChar char="•"/>
            </a:pPr>
            <a:r>
              <a:rPr lang="en-US" b="0" u="none" dirty="0"/>
              <a:t>80,000,000 ac’s of corn planted, weeded, hoed, and harvested by hand</a:t>
            </a:r>
          </a:p>
          <a:p>
            <a:pPr marL="342900" indent="-342900">
              <a:buClr>
                <a:schemeClr val="accent2"/>
              </a:buClr>
              <a:buFont typeface="Arial" panose="020B0604020202020204" pitchFamily="34" charset="0"/>
              <a:buChar char="•"/>
            </a:pPr>
            <a:r>
              <a:rPr lang="en-US" b="0" u="none" dirty="0"/>
              <a:t>World area planted by hand = corn area in the USA</a:t>
            </a:r>
          </a:p>
          <a:p>
            <a:pPr marL="342900" indent="-342900">
              <a:buClr>
                <a:schemeClr val="accent2"/>
              </a:buClr>
              <a:buFont typeface="Arial" panose="020B0604020202020204" pitchFamily="34" charset="0"/>
              <a:buChar char="•"/>
            </a:pPr>
            <a:r>
              <a:rPr lang="en-US" b="0" u="none" dirty="0"/>
              <a:t>average farm sizes are 2 ac’s</a:t>
            </a:r>
          </a:p>
          <a:p>
            <a:pPr marL="342900" indent="-342900">
              <a:buClr>
                <a:schemeClr val="accent2"/>
              </a:buClr>
              <a:buFont typeface="Arial" panose="020B0604020202020204" pitchFamily="34" charset="0"/>
              <a:buChar char="•"/>
            </a:pPr>
            <a:r>
              <a:rPr lang="en-US" b="0" u="none" dirty="0"/>
              <a:t>NGO support, interaction, and ultimate subsidizing of this work is expected</a:t>
            </a:r>
          </a:p>
          <a:p>
            <a:pPr marL="342900" indent="-342900">
              <a:buClr>
                <a:schemeClr val="accent2"/>
              </a:buClr>
              <a:buFont typeface="Arial" panose="020B0604020202020204" pitchFamily="34" charset="0"/>
              <a:buChar char="•"/>
            </a:pPr>
            <a:r>
              <a:rPr lang="en-US" b="0" u="none" dirty="0"/>
              <a:t>January 2014, conducted an international hand planter workshop whereby on-line-internet attendees included locations in Africa, Asia, Latin America, and the USA</a:t>
            </a:r>
            <a:br>
              <a:rPr lang="en-US" b="0" u="none" dirty="0"/>
            </a:br>
            <a:r>
              <a:rPr lang="en-US" b="0" u="none" dirty="0"/>
              <a:t> </a:t>
            </a:r>
          </a:p>
          <a:p>
            <a:r>
              <a:rPr lang="en-US" sz="1800" b="0" u="none" dirty="0">
                <a:hlinkClick r:id="rId2"/>
              </a:rPr>
              <a:t>http://</a:t>
            </a:r>
            <a:r>
              <a:rPr lang="en-US" sz="1800" b="0" u="none" dirty="0" smtClean="0">
                <a:hlinkClick r:id="rId2"/>
              </a:rPr>
              <a:t>nue.okstate.edu/Hand_Planter/osu_hand_planter_workshop.html</a:t>
            </a:r>
            <a:endParaRPr lang="en-US" sz="1800" b="0" u="none" dirty="0" smtClean="0"/>
          </a:p>
          <a:p>
            <a:endParaRPr lang="en-US" sz="1800" b="0" u="none" dirty="0"/>
          </a:p>
        </p:txBody>
      </p:sp>
    </p:spTree>
    <p:extLst>
      <p:ext uri="{BB962C8B-B14F-4D97-AF65-F5344CB8AC3E}">
        <p14:creationId xmlns:p14="http://schemas.microsoft.com/office/powerpoint/2010/main" val="373827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http://nue.okstate.edu/Hand_Planter/Gansu%20-%20March%2029%20-%202008%20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1640" y="2819400"/>
            <a:ext cx="2740660" cy="2055495"/>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pic>
        <p:nvPicPr>
          <p:cNvPr id="4100" name="Picture 4" descr="http://nue.okstate.edu/Hand_Planter/Gansu%20-%20March%2029%20-%202008%2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4495800"/>
            <a:ext cx="2438400" cy="182880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2" name="Picture 6" descr="http://nue.okstate.edu/Hand_Planter/planter3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346257"/>
            <a:ext cx="2336800" cy="175260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4" name="Picture 8" descr="http://nue.okstate.edu/Hand_Planter/planter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2999" y="1597343"/>
            <a:ext cx="1928813" cy="257175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06" name="Picture 10" descr="http://nue.okstate.edu/Hand_Planter/BARI%20&amp;%20BRRI%20-%20May%2028%202008%20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5600" y="1066800"/>
            <a:ext cx="2215444" cy="2952750"/>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110" name="Picture 14" descr="http://nue.okstate.edu/Hand_Planter/IMG_094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914400"/>
            <a:ext cx="2625091" cy="1968818"/>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pic>
        <p:nvPicPr>
          <p:cNvPr id="4098" name="Picture 2" descr="http://nue.okstate.edu/Hand_Planter/DSCN124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8800" y="4191000"/>
            <a:ext cx="2603500" cy="1952625"/>
          </a:xfrm>
          <a:prstGeom prst="rect">
            <a:avLst/>
          </a:prstGeom>
          <a:noFill/>
          <a:ln w="28575">
            <a:solidFill>
              <a:srgbClr val="FF66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45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3539527"/>
          </a:xfrm>
        </p:spPr>
        <p:txBody>
          <a:bodyPr>
            <a:noAutofit/>
          </a:bodyPr>
          <a:lstStyle/>
          <a:p>
            <a:r>
              <a:rPr lang="en-US" sz="3200" b="1" u="sng" dirty="0"/>
              <a:t/>
            </a:r>
            <a:br>
              <a:rPr lang="en-US" sz="3200" b="1" u="sng" dirty="0"/>
            </a:br>
            <a:r>
              <a:rPr lang="en-US" sz="3200" b="1" u="sng" dirty="0"/>
              <a:t>Title:</a:t>
            </a:r>
            <a:r>
              <a:rPr lang="en-US" sz="3200" dirty="0"/>
              <a:t>  </a:t>
            </a:r>
            <a:r>
              <a:rPr lang="en-US" sz="3200" b="1" dirty="0"/>
              <a:t>Refinement/Extension of the OSU </a:t>
            </a:r>
            <a:r>
              <a:rPr lang="en-US" sz="3200" b="1" dirty="0" err="1"/>
              <a:t>Singulating</a:t>
            </a:r>
            <a:r>
              <a:rPr lang="en-US" sz="3200" b="1" dirty="0"/>
              <a:t> Hand Planter </a:t>
            </a:r>
            <a:r>
              <a:rPr lang="en-US" sz="3200" b="1" dirty="0" smtClean="0"/>
              <a:t/>
            </a:r>
            <a:br>
              <a:rPr lang="en-US" sz="3200" b="1" dirty="0" smtClean="0"/>
            </a:br>
            <a:endParaRPr lang="en-US" sz="3200" b="1" dirty="0" smtClean="0"/>
          </a:p>
          <a:p>
            <a:r>
              <a:rPr lang="en-US" sz="2400" dirty="0" smtClean="0"/>
              <a:t>(</a:t>
            </a:r>
            <a:r>
              <a:rPr lang="en-US" sz="2400" dirty="0"/>
              <a:t>TBDP II, invention disclosed, need for “gap” funding)</a:t>
            </a:r>
          </a:p>
          <a:p>
            <a:endParaRPr lang="en-US" sz="2800" b="1" u="sng" dirty="0" smtClean="0"/>
          </a:p>
          <a:p>
            <a:endParaRPr lang="en-US" sz="2800" b="1" u="sng" dirty="0" smtClean="0"/>
          </a:p>
          <a:p>
            <a:r>
              <a:rPr lang="en-US" sz="2800" b="1" u="sng" dirty="0" smtClean="0"/>
              <a:t>Principal </a:t>
            </a:r>
            <a:r>
              <a:rPr lang="en-US" sz="2800" b="1" u="sng" dirty="0"/>
              <a:t>Investigators:</a:t>
            </a:r>
            <a:r>
              <a:rPr lang="en-US" sz="2800" u="sng" dirty="0"/>
              <a:t>   </a:t>
            </a:r>
            <a:r>
              <a:rPr lang="en-US" sz="2800" dirty="0"/>
              <a:t/>
            </a:r>
            <a:br>
              <a:rPr lang="en-US" sz="2800" dirty="0"/>
            </a:br>
            <a:r>
              <a:rPr lang="en-US" dirty="0"/>
              <a:t>Randy </a:t>
            </a:r>
            <a:r>
              <a:rPr lang="en-US" dirty="0" smtClean="0"/>
              <a:t>Taylor, BAE randy.taylor@okstate.edu</a:t>
            </a:r>
            <a:br>
              <a:rPr lang="en-US" dirty="0" smtClean="0"/>
            </a:br>
            <a:r>
              <a:rPr lang="en-US" dirty="0" smtClean="0"/>
              <a:t>Bill Raun,  PASS bill.raun@okstate.edu</a:t>
            </a:r>
            <a:r>
              <a:rPr lang="en-US" dirty="0"/>
              <a:t/>
            </a:r>
            <a:br>
              <a:rPr lang="en-US" dirty="0"/>
            </a:br>
            <a:endParaRPr lang="en-US" dirty="0" smtClean="0"/>
          </a:p>
          <a:p>
            <a:r>
              <a:rPr lang="en-US" dirty="0" smtClean="0"/>
              <a:t>Joshua </a:t>
            </a:r>
            <a:r>
              <a:rPr lang="en-US" dirty="0"/>
              <a:t>Ringer</a:t>
            </a:r>
            <a:br>
              <a:rPr lang="en-US" dirty="0"/>
            </a:br>
            <a:r>
              <a:rPr lang="en-US" dirty="0" err="1"/>
              <a:t>Indigdev</a:t>
            </a:r>
            <a:r>
              <a:rPr lang="en-US" dirty="0"/>
              <a:t> LLC (</a:t>
            </a:r>
            <a:r>
              <a:rPr lang="en-US" u="sng" dirty="0">
                <a:hlinkClick r:id="rId2"/>
              </a:rPr>
              <a:t>www.indigdev.com</a:t>
            </a:r>
            <a:r>
              <a:rPr lang="en-US" dirty="0"/>
              <a:t>) </a:t>
            </a:r>
            <a:br>
              <a:rPr lang="en-US" dirty="0"/>
            </a:br>
            <a:r>
              <a:rPr lang="en-US" dirty="0"/>
              <a:t>601 S. Washington PMB 234</a:t>
            </a:r>
            <a:br>
              <a:rPr lang="en-US" dirty="0"/>
            </a:br>
            <a:r>
              <a:rPr lang="en-US" dirty="0"/>
              <a:t>Stillwater, OK 74074</a:t>
            </a:r>
            <a:br>
              <a:rPr lang="en-US" dirty="0"/>
            </a:br>
            <a:r>
              <a:rPr lang="en-US" dirty="0" smtClean="0"/>
              <a:t>joshuaringer@indigdev.org</a:t>
            </a:r>
            <a:endParaRPr lang="en-US" dirty="0"/>
          </a:p>
        </p:txBody>
      </p:sp>
    </p:spTree>
    <p:extLst>
      <p:ext uri="{BB962C8B-B14F-4D97-AF65-F5344CB8AC3E}">
        <p14:creationId xmlns:p14="http://schemas.microsoft.com/office/powerpoint/2010/main" val="2671299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610600" cy="3893480"/>
          </a:xfrm>
        </p:spPr>
        <p:txBody>
          <a:bodyPr vert="horz" lIns="91440" tIns="45720" rIns="91440" bIns="45720" rtlCol="0">
            <a:noAutofit/>
          </a:bodyPr>
          <a:lstStyle/>
          <a:p>
            <a:r>
              <a:rPr lang="en-US" dirty="0"/>
              <a:t>(</a:t>
            </a:r>
            <a:r>
              <a:rPr lang="en-US" dirty="0">
                <a:hlinkClick r:id="rId2"/>
              </a:rPr>
              <a:t>http://nue.okstate.edu/Hand_Planter/osu_hand_planter_workshop.html</a:t>
            </a:r>
            <a:r>
              <a:rPr lang="en-US" dirty="0"/>
              <a:t>) .  </a:t>
            </a:r>
            <a:r>
              <a:rPr lang="en-US" dirty="0" smtClean="0"/>
              <a:t>Heightened </a:t>
            </a:r>
            <a:r>
              <a:rPr lang="en-US" dirty="0"/>
              <a:t>level of </a:t>
            </a:r>
            <a:r>
              <a:rPr lang="en-US" dirty="0" smtClean="0"/>
              <a:t>demand,  now need </a:t>
            </a:r>
            <a:r>
              <a:rPr lang="en-US" dirty="0"/>
              <a:t>commercial plan.  </a:t>
            </a:r>
            <a:r>
              <a:rPr lang="en-US" dirty="0" smtClean="0"/>
              <a:t>OSU </a:t>
            </a:r>
            <a:r>
              <a:rPr lang="en-US" dirty="0"/>
              <a:t>hand planter </a:t>
            </a:r>
            <a:r>
              <a:rPr lang="en-US" dirty="0" smtClean="0"/>
              <a:t>close to being on </a:t>
            </a:r>
            <a:r>
              <a:rPr lang="en-US" dirty="0"/>
              <a:t>a world </a:t>
            </a:r>
            <a:r>
              <a:rPr lang="en-US" dirty="0" smtClean="0"/>
              <a:t>stage</a:t>
            </a:r>
            <a:endParaRPr lang="en-US" dirty="0"/>
          </a:p>
          <a:p>
            <a:r>
              <a:rPr lang="en-US" dirty="0"/>
              <a:t>OSU Invention Record and Report Form:  </a:t>
            </a:r>
            <a:br>
              <a:rPr lang="en-US" dirty="0"/>
            </a:br>
            <a:r>
              <a:rPr lang="en-US" dirty="0"/>
              <a:t>IRR submitted, </a:t>
            </a:r>
            <a:r>
              <a:rPr lang="en-US" dirty="0" err="1"/>
              <a:t>Singulating</a:t>
            </a:r>
            <a:r>
              <a:rPr lang="en-US" dirty="0"/>
              <a:t> Hand Planter # 2013-001</a:t>
            </a:r>
          </a:p>
          <a:p>
            <a:r>
              <a:rPr lang="en-US" dirty="0"/>
              <a:t>Plan for </a:t>
            </a:r>
            <a:r>
              <a:rPr lang="en-US" dirty="0" smtClean="0"/>
              <a:t>commercialization, patent </a:t>
            </a:r>
            <a:r>
              <a:rPr lang="en-US" dirty="0"/>
              <a:t>currently being sought </a:t>
            </a:r>
            <a:r>
              <a:rPr lang="en-US" dirty="0" smtClean="0"/>
              <a:t/>
            </a:r>
            <a:br>
              <a:rPr lang="en-US" dirty="0" smtClean="0"/>
            </a:br>
            <a:r>
              <a:rPr lang="en-US" dirty="0"/>
              <a:t/>
            </a:r>
            <a:br>
              <a:rPr lang="en-US" dirty="0"/>
            </a:br>
            <a:r>
              <a:rPr lang="en-US" dirty="0" smtClean="0"/>
              <a:t>Actual </a:t>
            </a:r>
            <a:r>
              <a:rPr lang="en-US" dirty="0"/>
              <a:t>interest:  </a:t>
            </a:r>
            <a:r>
              <a:rPr lang="en-US" dirty="0" err="1"/>
              <a:t>Indigdev</a:t>
            </a:r>
            <a:r>
              <a:rPr lang="en-US" dirty="0"/>
              <a:t> LLC (</a:t>
            </a:r>
            <a:r>
              <a:rPr lang="en-US" dirty="0">
                <a:hlinkClick r:id="rId3"/>
              </a:rPr>
              <a:t>www.indigdev.com</a:t>
            </a:r>
            <a:r>
              <a:rPr lang="en-US" dirty="0"/>
              <a:t>, 601 S. Washington PMB 234, Stillwater, OK 74074) has tentatively committed to license and market </a:t>
            </a:r>
            <a:r>
              <a:rPr lang="en-US" dirty="0" smtClean="0"/>
              <a:t>OSU hand planters.  </a:t>
            </a:r>
            <a:r>
              <a:rPr lang="en-US" dirty="0" smtClean="0"/>
              <a:t>Local</a:t>
            </a:r>
            <a:r>
              <a:rPr lang="en-US" dirty="0"/>
              <a:t>, Oklahoma owned company that presently employs several OSU graduates.  </a:t>
            </a:r>
          </a:p>
          <a:p>
            <a:r>
              <a:rPr lang="en-US" dirty="0"/>
              <a:t>Long-term impact for Oklahoma:  </a:t>
            </a:r>
            <a:r>
              <a:rPr lang="en-US" dirty="0" smtClean="0"/>
              <a:t>OSU </a:t>
            </a:r>
            <a:r>
              <a:rPr lang="en-US" dirty="0"/>
              <a:t>hand planter </a:t>
            </a:r>
            <a:r>
              <a:rPr lang="en-US" dirty="0" smtClean="0"/>
              <a:t>can be adapted </a:t>
            </a:r>
            <a:r>
              <a:rPr lang="en-US" dirty="0"/>
              <a:t>to </a:t>
            </a:r>
            <a:r>
              <a:rPr lang="en-US" dirty="0" smtClean="0"/>
              <a:t>any </a:t>
            </a:r>
            <a:r>
              <a:rPr lang="en-US" dirty="0"/>
              <a:t>seed </a:t>
            </a:r>
            <a:r>
              <a:rPr lang="en-US" dirty="0" smtClean="0"/>
              <a:t>that would be planted </a:t>
            </a:r>
            <a:r>
              <a:rPr lang="en-US" dirty="0"/>
              <a:t>by hand.  </a:t>
            </a:r>
            <a:r>
              <a:rPr lang="en-US" dirty="0" smtClean="0"/>
              <a:t>Alternative </a:t>
            </a:r>
            <a:r>
              <a:rPr lang="en-US" dirty="0"/>
              <a:t>drums for fertilizer </a:t>
            </a:r>
            <a:r>
              <a:rPr lang="en-US" dirty="0" smtClean="0"/>
              <a:t>application</a:t>
            </a:r>
          </a:p>
          <a:p>
            <a:r>
              <a:rPr lang="en-US" dirty="0" smtClean="0"/>
              <a:t>Has </a:t>
            </a:r>
            <a:r>
              <a:rPr lang="en-US" dirty="0"/>
              <a:t>a broad market </a:t>
            </a:r>
            <a:r>
              <a:rPr lang="en-US" dirty="0" smtClean="0"/>
              <a:t>in addition to developing world corn, with </a:t>
            </a:r>
            <a:r>
              <a:rPr lang="en-US" dirty="0"/>
              <a:t>homeowners for gardens, and food plots for those in the wildlife industry.  </a:t>
            </a:r>
            <a:endParaRPr lang="en-US" dirty="0" smtClean="0"/>
          </a:p>
          <a:p>
            <a:r>
              <a:rPr lang="en-US" dirty="0" smtClean="0"/>
              <a:t>Reciprocating </a:t>
            </a:r>
            <a:r>
              <a:rPr lang="en-US" dirty="0"/>
              <a:t>drum design </a:t>
            </a:r>
            <a:r>
              <a:rPr lang="en-US" dirty="0" smtClean="0"/>
              <a:t>includes </a:t>
            </a:r>
            <a:r>
              <a:rPr lang="en-US" dirty="0"/>
              <a:t>vested IP interests that belong to </a:t>
            </a:r>
            <a:r>
              <a:rPr lang="en-US" dirty="0" smtClean="0"/>
              <a:t>OSU</a:t>
            </a:r>
            <a:r>
              <a:rPr lang="en-US" dirty="0"/>
              <a:t/>
            </a:r>
            <a:br>
              <a:rPr lang="en-US" dirty="0"/>
            </a:br>
            <a:endParaRPr lang="en-US" dirty="0"/>
          </a:p>
          <a:p>
            <a:endParaRPr lang="en-US" dirty="0"/>
          </a:p>
        </p:txBody>
      </p:sp>
    </p:spTree>
    <p:extLst>
      <p:ext uri="{BB962C8B-B14F-4D97-AF65-F5344CB8AC3E}">
        <p14:creationId xmlns:p14="http://schemas.microsoft.com/office/powerpoint/2010/main" val="10637296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8305800" cy="4572000"/>
          </a:xfrm>
        </p:spPr>
        <p:txBody>
          <a:bodyPr vert="horz" lIns="91440" tIns="45720" rIns="91440" bIns="45720" rtlCol="0">
            <a:noAutofit/>
          </a:bodyPr>
          <a:lstStyle/>
          <a:p>
            <a:pPr>
              <a:tabLst>
                <a:tab pos="2511425" algn="l"/>
              </a:tabLst>
            </a:pPr>
            <a:r>
              <a:rPr lang="en-US" b="1" u="sng" dirty="0"/>
              <a:t>Project </a:t>
            </a:r>
            <a:r>
              <a:rPr lang="en-US" b="1" u="sng" dirty="0" smtClean="0"/>
              <a:t>timeline </a:t>
            </a:r>
            <a:endParaRPr lang="en-US" dirty="0"/>
          </a:p>
          <a:p>
            <a:r>
              <a:rPr lang="en-US" dirty="0"/>
              <a:t> </a:t>
            </a:r>
          </a:p>
          <a:p>
            <a:pPr defTabSz="1030288">
              <a:tabLst>
                <a:tab pos="2573338" algn="l"/>
              </a:tabLst>
            </a:pPr>
            <a:r>
              <a:rPr lang="en-US" u="sng" dirty="0"/>
              <a:t>Date, </a:t>
            </a:r>
            <a:r>
              <a:rPr lang="en-US" u="sng" dirty="0" smtClean="0"/>
              <a:t>2014</a:t>
            </a:r>
            <a:r>
              <a:rPr lang="en-US" u="sng" dirty="0"/>
              <a:t>	Activity</a:t>
            </a:r>
            <a:endParaRPr lang="en-US" dirty="0"/>
          </a:p>
          <a:p>
            <a:pPr defTabSz="1030288">
              <a:tabLst>
                <a:tab pos="2573338" algn="l"/>
              </a:tabLst>
            </a:pPr>
            <a:r>
              <a:rPr lang="en-US" dirty="0"/>
              <a:t>March 	Completion of </a:t>
            </a:r>
            <a:r>
              <a:rPr lang="en-US" dirty="0" smtClean="0"/>
              <a:t>P-II </a:t>
            </a:r>
            <a:r>
              <a:rPr lang="en-US" dirty="0"/>
              <a:t>design </a:t>
            </a:r>
          </a:p>
          <a:p>
            <a:pPr defTabSz="1030288">
              <a:tabLst>
                <a:tab pos="2573338" algn="l"/>
              </a:tabLst>
            </a:pPr>
            <a:r>
              <a:rPr lang="en-US" dirty="0"/>
              <a:t>April	Production and </a:t>
            </a:r>
            <a:r>
              <a:rPr lang="en-US" dirty="0" smtClean="0"/>
              <a:t>testing</a:t>
            </a:r>
            <a:endParaRPr lang="en-US" dirty="0"/>
          </a:p>
          <a:p>
            <a:pPr defTabSz="1030288">
              <a:tabLst>
                <a:tab pos="2573338" algn="l"/>
              </a:tabLst>
            </a:pPr>
            <a:r>
              <a:rPr lang="en-US" dirty="0"/>
              <a:t>May-August	Prototype testing in Oklahoma, El Salvador, Thailand</a:t>
            </a:r>
          </a:p>
          <a:p>
            <a:pPr defTabSz="1030288">
              <a:tabLst>
                <a:tab pos="2573338" algn="l"/>
              </a:tabLst>
            </a:pPr>
            <a:r>
              <a:rPr lang="en-US" dirty="0"/>
              <a:t>	     Field trials (planting all the way through harvest)</a:t>
            </a:r>
          </a:p>
          <a:p>
            <a:pPr defTabSz="1030288">
              <a:tabLst>
                <a:tab pos="2573338" algn="l"/>
              </a:tabLst>
            </a:pPr>
            <a:r>
              <a:rPr lang="en-US" dirty="0" smtClean="0"/>
              <a:t>Sep - October</a:t>
            </a:r>
            <a:r>
              <a:rPr lang="en-US" dirty="0"/>
              <a:t>	Data analysis, re-design, </a:t>
            </a:r>
            <a:r>
              <a:rPr lang="en-US" dirty="0" smtClean="0"/>
              <a:t>P-III </a:t>
            </a:r>
            <a:r>
              <a:rPr lang="en-US" dirty="0"/>
              <a:t>construct</a:t>
            </a:r>
          </a:p>
          <a:p>
            <a:pPr defTabSz="1030288">
              <a:tabLst>
                <a:tab pos="2573338" algn="l"/>
              </a:tabLst>
            </a:pPr>
            <a:r>
              <a:rPr lang="en-US" dirty="0" smtClean="0"/>
              <a:t>Nov - December</a:t>
            </a:r>
            <a:r>
              <a:rPr lang="en-US" dirty="0"/>
              <a:t>	Production scale hand planter released</a:t>
            </a:r>
          </a:p>
          <a:p>
            <a:pPr defTabSz="1030288">
              <a:tabLst>
                <a:tab pos="2573338" algn="l"/>
              </a:tabLst>
            </a:pPr>
            <a:r>
              <a:rPr lang="en-US" dirty="0" smtClean="0"/>
              <a:t>January 2015</a:t>
            </a:r>
            <a:r>
              <a:rPr lang="en-US" dirty="0"/>
              <a:t>	Final annual report submitted to </a:t>
            </a:r>
            <a:r>
              <a:rPr lang="en-US" dirty="0" smtClean="0"/>
              <a:t>TBDP</a:t>
            </a:r>
            <a:endParaRPr lang="en-US" dirty="0"/>
          </a:p>
        </p:txBody>
      </p:sp>
    </p:spTree>
    <p:extLst>
      <p:ext uri="{BB962C8B-B14F-4D97-AF65-F5344CB8AC3E}">
        <p14:creationId xmlns:p14="http://schemas.microsoft.com/office/powerpoint/2010/main" val="189484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3539527"/>
          </a:xfrm>
        </p:spPr>
        <p:txBody>
          <a:bodyPr>
            <a:normAutofit/>
          </a:bodyPr>
          <a:lstStyle/>
          <a:p>
            <a:pPr>
              <a:tabLst>
                <a:tab pos="5033963" algn="l"/>
                <a:tab pos="7367588" algn="r"/>
              </a:tabLst>
            </a:pPr>
            <a:r>
              <a:rPr lang="en-US" dirty="0"/>
              <a:t>Proposed budget</a:t>
            </a:r>
            <a:br>
              <a:rPr lang="en-US" dirty="0"/>
            </a:br>
            <a:r>
              <a:rPr lang="en-US" dirty="0"/>
              <a:t>	</a:t>
            </a:r>
            <a:r>
              <a:rPr lang="en-US" dirty="0" smtClean="0"/>
              <a:t>n</a:t>
            </a:r>
            <a:r>
              <a:rPr lang="en-US" dirty="0"/>
              <a:t>	Cost</a:t>
            </a:r>
            <a:br>
              <a:rPr lang="en-US" dirty="0"/>
            </a:br>
            <a:r>
              <a:rPr lang="en-US" dirty="0"/>
              <a:t>Local construction of </a:t>
            </a:r>
            <a:r>
              <a:rPr lang="en-US" dirty="0" smtClean="0"/>
              <a:t>P-II OSU </a:t>
            </a:r>
            <a:r>
              <a:rPr lang="en-US" dirty="0"/>
              <a:t>planters	</a:t>
            </a:r>
            <a:r>
              <a:rPr lang="en-US" dirty="0" smtClean="0"/>
              <a:t>20 </a:t>
            </a:r>
            <a:r>
              <a:rPr lang="en-US" dirty="0"/>
              <a:t>($500 </a:t>
            </a:r>
            <a:r>
              <a:rPr lang="en-US" dirty="0" err="1"/>
              <a:t>ea</a:t>
            </a:r>
            <a:r>
              <a:rPr lang="en-US" dirty="0" smtClean="0"/>
              <a:t>)	$</a:t>
            </a:r>
            <a:r>
              <a:rPr lang="en-US" dirty="0"/>
              <a:t>10,000</a:t>
            </a:r>
            <a:br>
              <a:rPr lang="en-US" dirty="0"/>
            </a:br>
            <a:r>
              <a:rPr lang="en-US" dirty="0"/>
              <a:t>By-site support for planter </a:t>
            </a:r>
            <a:r>
              <a:rPr lang="en-US" dirty="0" smtClean="0"/>
              <a:t>evaluation	20 </a:t>
            </a:r>
            <a:r>
              <a:rPr lang="en-US" dirty="0"/>
              <a:t>($400 </a:t>
            </a:r>
            <a:r>
              <a:rPr lang="en-US" dirty="0" err="1"/>
              <a:t>ea</a:t>
            </a:r>
            <a:r>
              <a:rPr lang="en-US" dirty="0"/>
              <a:t>)	$8,000</a:t>
            </a:r>
            <a:br>
              <a:rPr lang="en-US" dirty="0"/>
            </a:br>
            <a:r>
              <a:rPr lang="en-US" dirty="0"/>
              <a:t>   (includes gas money, misc. expenses)</a:t>
            </a:r>
            <a:br>
              <a:rPr lang="en-US" dirty="0"/>
            </a:br>
            <a:r>
              <a:rPr lang="en-US" dirty="0"/>
              <a:t>Data analysis and re-design	1	$3,000</a:t>
            </a:r>
            <a:br>
              <a:rPr lang="en-US" dirty="0"/>
            </a:br>
            <a:r>
              <a:rPr lang="en-US" dirty="0" smtClean="0"/>
              <a:t>P-III </a:t>
            </a:r>
            <a:r>
              <a:rPr lang="en-US" dirty="0"/>
              <a:t>design, manufacture and testing	1	$5,000 </a:t>
            </a:r>
            <a:br>
              <a:rPr lang="en-US" dirty="0"/>
            </a:br>
            <a:r>
              <a:rPr lang="en-US" dirty="0"/>
              <a:t>Initial manufacturing injection molding 	20 ($250 </a:t>
            </a:r>
            <a:r>
              <a:rPr lang="en-US" dirty="0" err="1"/>
              <a:t>ea</a:t>
            </a:r>
            <a:r>
              <a:rPr lang="en-US" dirty="0"/>
              <a:t>)	$5,000</a:t>
            </a:r>
            <a:br>
              <a:rPr lang="en-US" dirty="0"/>
            </a:br>
            <a:r>
              <a:rPr lang="en-US" dirty="0"/>
              <a:t>Project Reporting	1	$</a:t>
            </a:r>
            <a:r>
              <a:rPr lang="en-US" dirty="0" smtClean="0"/>
              <a:t>500</a:t>
            </a:r>
            <a:br>
              <a:rPr lang="en-US" dirty="0" smtClean="0"/>
            </a:br>
            <a:r>
              <a:rPr lang="en-US" dirty="0"/>
              <a:t/>
            </a:r>
            <a:br>
              <a:rPr lang="en-US" dirty="0"/>
            </a:br>
            <a:r>
              <a:rPr lang="en-US" dirty="0"/>
              <a:t>Total 		$31,500</a:t>
            </a:r>
          </a:p>
          <a:p>
            <a:pPr>
              <a:tabLst>
                <a:tab pos="6969125" algn="r"/>
              </a:tabLst>
            </a:pPr>
            <a:endParaRPr lang="en-US" dirty="0"/>
          </a:p>
        </p:txBody>
      </p:sp>
    </p:spTree>
    <p:extLst>
      <p:ext uri="{BB962C8B-B14F-4D97-AF65-F5344CB8AC3E}">
        <p14:creationId xmlns:p14="http://schemas.microsoft.com/office/powerpoint/2010/main" val="294969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28600"/>
            <a:ext cx="5638800" cy="5524016"/>
          </a:xfrm>
          <a:prstGeom prst="rect">
            <a:avLst/>
          </a:prstGeom>
          <a:ln w="28575">
            <a:solidFill>
              <a:schemeClr val="bg1"/>
            </a:solidFill>
          </a:ln>
        </p:spPr>
      </p:pic>
      <p:sp>
        <p:nvSpPr>
          <p:cNvPr id="5" name="TextBox 4"/>
          <p:cNvSpPr txBox="1"/>
          <p:nvPr/>
        </p:nvSpPr>
        <p:spPr>
          <a:xfrm>
            <a:off x="2819400" y="6101834"/>
            <a:ext cx="5257800" cy="369332"/>
          </a:xfrm>
          <a:prstGeom prst="rect">
            <a:avLst/>
          </a:prstGeom>
          <a:noFill/>
        </p:spPr>
        <p:txBody>
          <a:bodyPr wrap="square" rtlCol="0">
            <a:spAutoFit/>
          </a:bodyPr>
          <a:lstStyle/>
          <a:p>
            <a:r>
              <a:rPr lang="en-US" dirty="0"/>
              <a:t>http://nue.okstate.edu/Hand_Planter.htm</a:t>
            </a:r>
          </a:p>
        </p:txBody>
      </p:sp>
    </p:spTree>
    <p:extLst>
      <p:ext uri="{BB962C8B-B14F-4D97-AF65-F5344CB8AC3E}">
        <p14:creationId xmlns:p14="http://schemas.microsoft.com/office/powerpoint/2010/main" val="2371330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Pictures\Hand_Planter\IMG_08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398"/>
            <a:ext cx="8775595" cy="65546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2426" y="228600"/>
            <a:ext cx="7680960" cy="609600"/>
          </a:xfrm>
          <a:solidFill>
            <a:schemeClr val="bg1"/>
          </a:solidFill>
        </p:spPr>
        <p:txBody>
          <a:bodyPr>
            <a:normAutofit/>
          </a:bodyPr>
          <a:lstStyle/>
          <a:p>
            <a:r>
              <a:rPr lang="en-US" sz="3200" b="1" dirty="0">
                <a:solidFill>
                  <a:schemeClr val="accent3">
                    <a:lumMod val="60000"/>
                    <a:lumOff val="40000"/>
                  </a:schemeClr>
                </a:solidFill>
              </a:rPr>
              <a:t>http://nue.okstate.edu/Hand_Planter.htm</a:t>
            </a:r>
          </a:p>
        </p:txBody>
      </p:sp>
      <p:sp>
        <p:nvSpPr>
          <p:cNvPr id="3" name="Content Placeholder 2"/>
          <p:cNvSpPr>
            <a:spLocks noGrp="1"/>
          </p:cNvSpPr>
          <p:nvPr>
            <p:ph idx="1"/>
          </p:nvPr>
        </p:nvSpPr>
        <p:spPr>
          <a:xfrm>
            <a:off x="352426" y="1463040"/>
            <a:ext cx="7680960" cy="4724400"/>
          </a:xfrm>
          <a:prstGeom prst="rect">
            <a:avLst/>
          </a:prstGeom>
        </p:spPr>
        <p:txBody>
          <a:bodyPr/>
          <a:lstStyle/>
          <a:p>
            <a:endParaRPr lang="en-US"/>
          </a:p>
        </p:txBody>
      </p:sp>
      <p:pic>
        <p:nvPicPr>
          <p:cNvPr id="2050" name="Picture 2" descr="http://nue.okstate.edu/Hand_Planter/agc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5867400"/>
            <a:ext cx="1905000" cy="61912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052" name="Picture 4" descr="Mosa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5848350"/>
            <a:ext cx="1085850" cy="63817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74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52426" y="1463040"/>
            <a:ext cx="7680960" cy="4724400"/>
          </a:xfrm>
          <a:prstGeom prst="rect">
            <a:avLst/>
          </a:prstGeom>
        </p:spPr>
        <p:txBody>
          <a:bodyPr/>
          <a:lstStyle/>
          <a:p>
            <a:endParaRPr lang="en-US"/>
          </a:p>
        </p:txBody>
      </p:sp>
      <p:pic>
        <p:nvPicPr>
          <p:cNvPr id="2050" name="Picture 2" descr="http://www.nue.okstate.edu/Hand_Planter/IMG_1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198061"/>
            <a:ext cx="8311187" cy="6355139"/>
          </a:xfrm>
          <a:prstGeom prst="rect">
            <a:avLst/>
          </a:prstGeom>
          <a:noFill/>
          <a:ln>
            <a:solidFill>
              <a:srgbClr val="FF993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446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2769833"/>
            <a:ext cx="7315200" cy="3539527"/>
          </a:xfrm>
          <a:prstGeom prst="rect">
            <a:avLst/>
          </a:prstGeom>
        </p:spPr>
        <p:txBody>
          <a:bodyPr/>
          <a:lstStyle/>
          <a:p>
            <a:endParaRPr lang="en-US"/>
          </a:p>
        </p:txBody>
      </p:sp>
      <p:pic>
        <p:nvPicPr>
          <p:cNvPr id="4098" name="Picture 2" descr="http://nue.okstate.edu/Hand_Planter/IMG_09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228315"/>
            <a:ext cx="8102600" cy="6401085"/>
          </a:xfrm>
          <a:prstGeom prst="rect">
            <a:avLst/>
          </a:prstGeom>
          <a:noFill/>
          <a:ln>
            <a:solidFill>
              <a:schemeClr val="tx2">
                <a:lumMod val="75000"/>
              </a:schemeClr>
            </a:solidFill>
          </a:ln>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5715000"/>
            <a:ext cx="1219200" cy="752475"/>
          </a:xfrm>
          <a:prstGeom prst="rect">
            <a:avLst/>
          </a:prstGeom>
          <a:noFill/>
          <a:ln>
            <a:noFill/>
          </a:ln>
        </p:spPr>
      </p:pic>
      <p:sp>
        <p:nvSpPr>
          <p:cNvPr id="6" name="TextBox 5"/>
          <p:cNvSpPr txBox="1"/>
          <p:nvPr/>
        </p:nvSpPr>
        <p:spPr>
          <a:xfrm>
            <a:off x="685800" y="304800"/>
            <a:ext cx="7162800" cy="3970318"/>
          </a:xfrm>
          <a:prstGeom prst="rect">
            <a:avLst/>
          </a:prstGeom>
          <a:noFill/>
        </p:spPr>
        <p:txBody>
          <a:bodyPr wrap="square" rtlCol="0">
            <a:spAutoFit/>
          </a:bodyPr>
          <a:lstStyle/>
          <a:p>
            <a:r>
              <a:rPr lang="en-US" sz="2800" b="1" dirty="0" smtClean="0">
                <a:solidFill>
                  <a:schemeClr val="bg1"/>
                </a:solidFill>
              </a:rPr>
              <a:t>Dr. Randy Taylor</a:t>
            </a:r>
          </a:p>
          <a:p>
            <a:r>
              <a:rPr lang="en-US" sz="2800" b="1" dirty="0" smtClean="0">
                <a:solidFill>
                  <a:schemeClr val="bg1"/>
                </a:solidFill>
              </a:rPr>
              <a:t>Dr. </a:t>
            </a:r>
            <a:r>
              <a:rPr lang="en-US" sz="2800" b="1" dirty="0" err="1" smtClean="0">
                <a:solidFill>
                  <a:schemeClr val="bg1"/>
                </a:solidFill>
              </a:rPr>
              <a:t>Nyle</a:t>
            </a:r>
            <a:r>
              <a:rPr lang="en-US" sz="2800" b="1" dirty="0" smtClean="0">
                <a:solidFill>
                  <a:schemeClr val="bg1"/>
                </a:solidFill>
              </a:rPr>
              <a:t> </a:t>
            </a:r>
            <a:r>
              <a:rPr lang="en-US" sz="2800" b="1" dirty="0" err="1" smtClean="0">
                <a:solidFill>
                  <a:schemeClr val="bg1"/>
                </a:solidFill>
              </a:rPr>
              <a:t>Wollenhaupt</a:t>
            </a:r>
            <a:endParaRPr lang="en-US" sz="2800" b="1" dirty="0" smtClean="0">
              <a:solidFill>
                <a:schemeClr val="bg1"/>
              </a:solidFill>
            </a:endParaRPr>
          </a:p>
          <a:p>
            <a:r>
              <a:rPr lang="en-US" sz="2800" b="1" dirty="0" smtClean="0">
                <a:solidFill>
                  <a:schemeClr val="accent2">
                    <a:lumMod val="75000"/>
                  </a:schemeClr>
                </a:solidFill>
              </a:rPr>
              <a:t>1,000,000 </a:t>
            </a:r>
            <a:r>
              <a:rPr lang="en-US" sz="2800" b="1" dirty="0" smtClean="0">
                <a:solidFill>
                  <a:schemeClr val="accent2">
                    <a:lumMod val="75000"/>
                  </a:schemeClr>
                </a:solidFill>
              </a:rPr>
              <a:t>cycles, no failures</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1 hectare, 100,000 seeds/ha, 10 years</a:t>
            </a:r>
            <a:br>
              <a:rPr lang="en-US" sz="2800" b="1" dirty="0" smtClean="0">
                <a:solidFill>
                  <a:schemeClr val="bg1"/>
                </a:solidFill>
              </a:rPr>
            </a:br>
            <a:endParaRPr lang="en-US" sz="2800" b="1" dirty="0" smtClean="0">
              <a:solidFill>
                <a:schemeClr val="bg1"/>
              </a:solidFill>
            </a:endParaRPr>
          </a:p>
          <a:p>
            <a:endParaRPr lang="en-US" sz="2800" b="1" dirty="0">
              <a:solidFill>
                <a:schemeClr val="bg1"/>
              </a:solidFill>
            </a:endParaRPr>
          </a:p>
          <a:p>
            <a:endParaRPr lang="en-US" sz="2800" b="1" dirty="0" smtClean="0">
              <a:solidFill>
                <a:schemeClr val="bg1"/>
              </a:solidFill>
            </a:endParaRPr>
          </a:p>
          <a:p>
            <a:r>
              <a:rPr lang="en-US" sz="2800" b="1" dirty="0" smtClean="0">
                <a:solidFill>
                  <a:schemeClr val="bg1"/>
                </a:solidFill>
              </a:rPr>
              <a:t/>
            </a:r>
            <a:br>
              <a:rPr lang="en-US" sz="2800" b="1" dirty="0" smtClean="0">
                <a:solidFill>
                  <a:schemeClr val="bg1"/>
                </a:solidFill>
              </a:rPr>
            </a:br>
            <a:endParaRPr lang="en-US" sz="2800" b="1" dirty="0">
              <a:solidFill>
                <a:schemeClr val="bg1"/>
              </a:solidFill>
            </a:endParaRPr>
          </a:p>
        </p:txBody>
      </p:sp>
      <p:sp>
        <p:nvSpPr>
          <p:cNvPr id="7" name="TextBox 6"/>
          <p:cNvSpPr txBox="1"/>
          <p:nvPr/>
        </p:nvSpPr>
        <p:spPr>
          <a:xfrm>
            <a:off x="990600" y="5257800"/>
            <a:ext cx="7391400" cy="369332"/>
          </a:xfrm>
          <a:prstGeom prst="rect">
            <a:avLst/>
          </a:prstGeom>
          <a:noFill/>
        </p:spPr>
        <p:txBody>
          <a:bodyPr wrap="square" rtlCol="0">
            <a:spAutoFit/>
          </a:bodyPr>
          <a:lstStyle/>
          <a:p>
            <a:r>
              <a:rPr lang="en-US" b="1" dirty="0" smtClean="0"/>
              <a:t>Regional Trials: El Salvador, </a:t>
            </a:r>
            <a:r>
              <a:rPr lang="en-US" b="1" dirty="0" smtClean="0"/>
              <a:t>Honduras, Thailand</a:t>
            </a:r>
            <a:r>
              <a:rPr lang="en-US" b="1" dirty="0" smtClean="0"/>
              <a:t>, Colombia, Uganda, Zambia</a:t>
            </a:r>
            <a:endParaRPr lang="en-US" b="1" dirty="0"/>
          </a:p>
        </p:txBody>
      </p:sp>
    </p:spTree>
    <p:extLst>
      <p:ext uri="{BB962C8B-B14F-4D97-AF65-F5344CB8AC3E}">
        <p14:creationId xmlns:p14="http://schemas.microsoft.com/office/powerpoint/2010/main" val="2094275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2" cstate="print"/>
          <a:srcRect/>
          <a:stretch>
            <a:fillRect/>
          </a:stretch>
        </p:blipFill>
        <p:spPr bwMode="auto">
          <a:xfrm>
            <a:off x="0" y="0"/>
            <a:ext cx="9135428" cy="6858000"/>
          </a:xfrm>
          <a:prstGeom prst="rect">
            <a:avLst/>
          </a:prstGeom>
          <a:noFill/>
          <a:ln w="9525">
            <a:noFill/>
            <a:miter lim="800000"/>
            <a:headEnd/>
            <a:tailEnd/>
          </a:ln>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6858000" y="5943600"/>
            <a:ext cx="1800225" cy="669708"/>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pic>
        <p:nvPicPr>
          <p:cNvPr id="6" name="Picture 5" descr="Oklahoma State University">
            <a:hlinkClick r:id="rId4" tooltip="&quot;Oklahoma State University&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5943600"/>
            <a:ext cx="1065486" cy="762000"/>
          </a:xfrm>
          <a:prstGeom prst="rect">
            <a:avLst/>
          </a:prstGeom>
          <a:noFill/>
          <a:ln>
            <a:noFill/>
          </a:ln>
        </p:spPr>
      </p:pic>
    </p:spTree>
    <p:extLst>
      <p:ext uri="{BB962C8B-B14F-4D97-AF65-F5344CB8AC3E}">
        <p14:creationId xmlns:p14="http://schemas.microsoft.com/office/powerpoint/2010/main" val="160281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nue.okstate.edu/Hand_Planter/IMG_078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28600"/>
            <a:ext cx="7467600" cy="5577653"/>
          </a:xfrm>
          <a:prstGeom prst="rect">
            <a:avLst/>
          </a:prstGeom>
          <a:noFill/>
          <a:ln w="19050">
            <a:solidFill>
              <a:srgbClr val="FF6600"/>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7400" y="4876800"/>
            <a:ext cx="2971800" cy="707886"/>
          </a:xfrm>
          <a:prstGeom prst="rect">
            <a:avLst/>
          </a:prstGeom>
          <a:noFill/>
        </p:spPr>
        <p:txBody>
          <a:bodyPr wrap="square" rtlCol="0">
            <a:spAutoFit/>
          </a:bodyPr>
          <a:lstStyle/>
          <a:p>
            <a:r>
              <a:rPr lang="en-US" sz="4000" b="1" dirty="0" smtClean="0">
                <a:solidFill>
                  <a:schemeClr val="bg1"/>
                </a:solidFill>
              </a:rPr>
              <a:t>Questions</a:t>
            </a:r>
            <a:endParaRPr lang="en-US" sz="4000" b="1" dirty="0">
              <a:solidFill>
                <a:schemeClr val="bg1"/>
              </a:solidFill>
            </a:endParaRPr>
          </a:p>
        </p:txBody>
      </p:sp>
    </p:spTree>
    <p:extLst>
      <p:ext uri="{BB962C8B-B14F-4D97-AF65-F5344CB8AC3E}">
        <p14:creationId xmlns:p14="http://schemas.microsoft.com/office/powerpoint/2010/main" val="1775744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457200"/>
            <a:ext cx="7772400" cy="3733799"/>
          </a:xfrm>
        </p:spPr>
        <p:txBody>
          <a:bodyPr>
            <a:noAutofit/>
          </a:bodyPr>
          <a:lstStyle/>
          <a:p>
            <a:r>
              <a:rPr lang="en-US" sz="2400" dirty="0" smtClean="0"/>
              <a:t>“I am happy to work together with the OSU research representative; </a:t>
            </a:r>
            <a:r>
              <a:rPr lang="en-US" sz="2800" b="1" i="1" dirty="0" smtClean="0">
                <a:solidFill>
                  <a:schemeClr val="tx1"/>
                </a:solidFill>
                <a:effectLst/>
              </a:rPr>
              <a:t>I learn a lot from the experience was that planting using hand planter is faster than just using local wood as hand planter</a:t>
            </a:r>
            <a:r>
              <a:rPr lang="en-US" sz="2400" b="1" i="1" dirty="0" smtClean="0"/>
              <a:t>.</a:t>
            </a:r>
            <a:r>
              <a:rPr lang="en-US" sz="2400" dirty="0" smtClean="0"/>
              <a:t> It opens my mind about other materials to be use in upland farming. I hope that there is another phase 2 of the research.” </a:t>
            </a:r>
            <a:endParaRPr lang="en-US" sz="2400" dirty="0"/>
          </a:p>
        </p:txBody>
      </p:sp>
      <p:sp>
        <p:nvSpPr>
          <p:cNvPr id="3" name="Content Placeholder 2"/>
          <p:cNvSpPr>
            <a:spLocks noGrp="1"/>
          </p:cNvSpPr>
          <p:nvPr>
            <p:ph type="subTitle" idx="1"/>
          </p:nvPr>
        </p:nvSpPr>
        <p:spPr>
          <a:xfrm>
            <a:off x="2209800" y="4343400"/>
            <a:ext cx="6400800" cy="1371600"/>
          </a:xfrm>
        </p:spPr>
        <p:txBody>
          <a:bodyPr>
            <a:normAutofit/>
          </a:bodyPr>
          <a:lstStyle/>
          <a:p>
            <a:r>
              <a:rPr lang="en-US" b="1" dirty="0" smtClean="0"/>
              <a:t>- </a:t>
            </a:r>
            <a:r>
              <a:rPr lang="en-US" b="1" dirty="0"/>
              <a:t>Mr. Kya Eh, of </a:t>
            </a:r>
            <a:r>
              <a:rPr lang="en-US" b="1" dirty="0" err="1"/>
              <a:t>Doi</a:t>
            </a:r>
            <a:r>
              <a:rPr lang="en-US" b="1" dirty="0"/>
              <a:t> </a:t>
            </a:r>
            <a:r>
              <a:rPr lang="en-US" b="1" dirty="0" err="1"/>
              <a:t>Luang</a:t>
            </a:r>
            <a:r>
              <a:rPr lang="en-US" b="1" dirty="0"/>
              <a:t> </a:t>
            </a:r>
            <a:r>
              <a:rPr lang="en-US" b="1" dirty="0" err="1"/>
              <a:t>Chiangrai</a:t>
            </a:r>
            <a:r>
              <a:rPr lang="en-US" b="1" dirty="0"/>
              <a:t>, Thailand</a:t>
            </a:r>
          </a:p>
        </p:txBody>
      </p:sp>
    </p:spTree>
    <p:extLst>
      <p:ext uri="{BB962C8B-B14F-4D97-AF65-F5344CB8AC3E}">
        <p14:creationId xmlns:p14="http://schemas.microsoft.com/office/powerpoint/2010/main" val="2726417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7680960" cy="1066800"/>
          </a:xfrm>
        </p:spPr>
        <p:txBody>
          <a:bodyPr/>
          <a:lstStyle/>
          <a:p>
            <a:r>
              <a:rPr lang="en-US" dirty="0" smtClean="0"/>
              <a:t>2012, Maize Statistics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432472"/>
              </p:ext>
            </p:extLst>
          </p:nvPr>
        </p:nvGraphicFramePr>
        <p:xfrm>
          <a:off x="228600" y="1524000"/>
          <a:ext cx="8763000" cy="3352800"/>
        </p:xfrm>
        <a:graphic>
          <a:graphicData uri="http://schemas.openxmlformats.org/drawingml/2006/table">
            <a:tbl>
              <a:tblPr firstRow="1" bandRow="1">
                <a:tableStyleId>{5C22544A-7EE6-4342-B048-85BDC9FD1C3A}</a:tableStyleId>
              </a:tblPr>
              <a:tblGrid>
                <a:gridCol w="2590800"/>
                <a:gridCol w="1676400"/>
                <a:gridCol w="762000"/>
                <a:gridCol w="2133600"/>
                <a:gridCol w="1600200"/>
              </a:tblGrid>
              <a:tr h="714022">
                <a:tc>
                  <a:txBody>
                    <a:bodyPr/>
                    <a:lstStyle/>
                    <a:p>
                      <a:endParaRPr lang="en-US" sz="2000" dirty="0">
                        <a:ln>
                          <a:solidFill>
                            <a:schemeClr val="bg1"/>
                          </a:solidFill>
                        </a:ln>
                      </a:endParaRPr>
                    </a:p>
                  </a:txBody>
                  <a:tcPr>
                    <a:solidFill>
                      <a:schemeClr val="accent6">
                        <a:lumMod val="75000"/>
                      </a:schemeClr>
                    </a:solidFill>
                  </a:tcPr>
                </a:tc>
                <a:tc>
                  <a:txBody>
                    <a:bodyPr/>
                    <a:lstStyle/>
                    <a:p>
                      <a:r>
                        <a:rPr lang="en-US" sz="2000" dirty="0" smtClean="0">
                          <a:ln>
                            <a:solidFill>
                              <a:schemeClr val="bg1"/>
                            </a:solidFill>
                          </a:ln>
                        </a:rPr>
                        <a:t>Area, ha’s</a:t>
                      </a:r>
                      <a:endParaRPr lang="en-US" sz="2000" dirty="0">
                        <a:ln>
                          <a:solidFill>
                            <a:schemeClr val="bg1"/>
                          </a:solidFill>
                        </a:ln>
                      </a:endParaRPr>
                    </a:p>
                  </a:txBody>
                  <a:tcPr>
                    <a:solidFill>
                      <a:schemeClr val="accent6">
                        <a:lumMod val="75000"/>
                      </a:schemeClr>
                    </a:solidFill>
                  </a:tcPr>
                </a:tc>
                <a:tc>
                  <a:txBody>
                    <a:bodyPr/>
                    <a:lstStyle/>
                    <a:p>
                      <a:endParaRPr lang="en-US" sz="2000" dirty="0">
                        <a:ln>
                          <a:solidFill>
                            <a:schemeClr val="bg1"/>
                          </a:solidFill>
                        </a:ln>
                      </a:endParaRPr>
                    </a:p>
                  </a:txBody>
                  <a:tcPr>
                    <a:solidFill>
                      <a:schemeClr val="accent6">
                        <a:lumMod val="75000"/>
                      </a:schemeClr>
                    </a:solidFill>
                  </a:tcPr>
                </a:tc>
                <a:tc>
                  <a:txBody>
                    <a:bodyPr/>
                    <a:lstStyle/>
                    <a:p>
                      <a:r>
                        <a:rPr lang="en-US" sz="2000" dirty="0" smtClean="0">
                          <a:ln>
                            <a:solidFill>
                              <a:schemeClr val="bg1"/>
                            </a:solidFill>
                          </a:ln>
                        </a:rPr>
                        <a:t>Production, Mg</a:t>
                      </a:r>
                      <a:endParaRPr lang="en-US" sz="2000" dirty="0">
                        <a:ln>
                          <a:solidFill>
                            <a:schemeClr val="bg1"/>
                          </a:solidFill>
                        </a:ln>
                      </a:endParaRPr>
                    </a:p>
                  </a:txBody>
                  <a:tcPr>
                    <a:solidFill>
                      <a:schemeClr val="accent6">
                        <a:lumMod val="75000"/>
                      </a:schemeClr>
                    </a:solidFill>
                  </a:tcPr>
                </a:tc>
                <a:tc>
                  <a:txBody>
                    <a:bodyPr/>
                    <a:lstStyle/>
                    <a:p>
                      <a:endParaRPr lang="en-US" dirty="0">
                        <a:ln>
                          <a:solidFill>
                            <a:schemeClr val="bg1"/>
                          </a:solidFill>
                        </a:ln>
                      </a:endParaRPr>
                    </a:p>
                  </a:txBody>
                  <a:tcPr>
                    <a:solidFill>
                      <a:schemeClr val="accent6">
                        <a:lumMod val="75000"/>
                      </a:schemeClr>
                    </a:solidFill>
                  </a:tcPr>
                </a:tc>
              </a:tr>
              <a:tr h="714022">
                <a:tc>
                  <a:txBody>
                    <a:bodyPr/>
                    <a:lstStyle/>
                    <a:p>
                      <a:r>
                        <a:rPr lang="en-US" sz="2000" dirty="0" smtClean="0">
                          <a:ln>
                            <a:solidFill>
                              <a:schemeClr val="bg1"/>
                            </a:solidFill>
                          </a:ln>
                        </a:rPr>
                        <a:t>World</a:t>
                      </a:r>
                      <a:endParaRPr lang="en-US" sz="2000" dirty="0">
                        <a:ln>
                          <a:solidFill>
                            <a:schemeClr val="bg1"/>
                          </a:solidFill>
                        </a:ln>
                      </a:endParaRPr>
                    </a:p>
                  </a:txBody>
                  <a:tcPr/>
                </a:tc>
                <a:tc>
                  <a:txBody>
                    <a:bodyPr/>
                    <a:lstStyle/>
                    <a:p>
                      <a:r>
                        <a:rPr lang="en-US" sz="2000" dirty="0" smtClean="0">
                          <a:ln>
                            <a:solidFill>
                              <a:schemeClr val="bg1"/>
                            </a:solidFill>
                          </a:ln>
                        </a:rPr>
                        <a:t>177,000,000</a:t>
                      </a:r>
                      <a:endParaRPr lang="en-US" sz="2000" dirty="0">
                        <a:ln>
                          <a:solidFill>
                            <a:schemeClr val="bg1"/>
                          </a:solidFill>
                        </a:ln>
                      </a:endParaRPr>
                    </a:p>
                  </a:txBody>
                  <a:tcPr/>
                </a:tc>
                <a:tc>
                  <a:txBody>
                    <a:bodyPr/>
                    <a:lstStyle/>
                    <a:p>
                      <a:endParaRPr lang="en-US" sz="2000" dirty="0">
                        <a:ln>
                          <a:solidFill>
                            <a:schemeClr val="bg1"/>
                          </a:solidFill>
                        </a:ln>
                      </a:endParaRPr>
                    </a:p>
                  </a:txBody>
                  <a:tcPr/>
                </a:tc>
                <a:tc>
                  <a:txBody>
                    <a:bodyPr/>
                    <a:lstStyle/>
                    <a:p>
                      <a:r>
                        <a:rPr lang="en-US" sz="2000" dirty="0" smtClean="0">
                          <a:ln>
                            <a:solidFill>
                              <a:schemeClr val="bg1"/>
                            </a:solidFill>
                          </a:ln>
                        </a:rPr>
                        <a:t>872,066,770</a:t>
                      </a:r>
                      <a:endParaRPr lang="en-US" sz="2000" dirty="0">
                        <a:ln>
                          <a:solidFill>
                            <a:schemeClr val="bg1"/>
                          </a:solidFill>
                        </a:ln>
                      </a:endParaRPr>
                    </a:p>
                  </a:txBody>
                  <a:tcPr/>
                </a:tc>
                <a:tc>
                  <a:txBody>
                    <a:bodyPr/>
                    <a:lstStyle/>
                    <a:p>
                      <a:endParaRPr lang="en-US" sz="2000" dirty="0">
                        <a:ln>
                          <a:solidFill>
                            <a:schemeClr val="bg1"/>
                          </a:solidFill>
                        </a:ln>
                      </a:endParaRPr>
                    </a:p>
                  </a:txBody>
                  <a:tcPr/>
                </a:tc>
              </a:tr>
              <a:tr h="403578">
                <a:tc>
                  <a:txBody>
                    <a:bodyPr/>
                    <a:lstStyle/>
                    <a:p>
                      <a:r>
                        <a:rPr lang="en-US" sz="2000" dirty="0" smtClean="0">
                          <a:ln>
                            <a:solidFill>
                              <a:schemeClr val="bg1"/>
                            </a:solidFill>
                          </a:ln>
                        </a:rPr>
                        <a:t>USA</a:t>
                      </a:r>
                      <a:endParaRPr lang="en-US" sz="2000" dirty="0">
                        <a:ln>
                          <a:solidFill>
                            <a:schemeClr val="bg1"/>
                          </a:solidFill>
                        </a:ln>
                      </a:endParaRPr>
                    </a:p>
                  </a:txBody>
                  <a:tcPr/>
                </a:tc>
                <a:tc>
                  <a:txBody>
                    <a:bodyPr/>
                    <a:lstStyle/>
                    <a:p>
                      <a:r>
                        <a:rPr lang="en-US" sz="2000" dirty="0" smtClean="0">
                          <a:ln>
                            <a:solidFill>
                              <a:schemeClr val="bg1"/>
                            </a:solidFill>
                          </a:ln>
                        </a:rPr>
                        <a:t>35,359,790</a:t>
                      </a:r>
                      <a:endParaRPr lang="en-US" sz="2000" dirty="0">
                        <a:ln>
                          <a:solidFill>
                            <a:schemeClr val="bg1"/>
                          </a:solidFill>
                        </a:ln>
                      </a:endParaRPr>
                    </a:p>
                  </a:txBody>
                  <a:tcPr/>
                </a:tc>
                <a:tc>
                  <a:txBody>
                    <a:bodyPr/>
                    <a:lstStyle/>
                    <a:p>
                      <a:r>
                        <a:rPr lang="en-US" sz="2000" dirty="0" smtClean="0">
                          <a:ln>
                            <a:solidFill>
                              <a:schemeClr val="bg1"/>
                            </a:solidFill>
                          </a:ln>
                        </a:rPr>
                        <a:t>19%</a:t>
                      </a:r>
                      <a:endParaRPr lang="en-US" sz="2000" dirty="0">
                        <a:ln>
                          <a:solidFill>
                            <a:schemeClr val="bg1"/>
                          </a:solidFill>
                        </a:ln>
                      </a:endParaRPr>
                    </a:p>
                  </a:txBody>
                  <a:tcPr/>
                </a:tc>
                <a:tc>
                  <a:txBody>
                    <a:bodyPr/>
                    <a:lstStyle/>
                    <a:p>
                      <a:r>
                        <a:rPr lang="en-US" sz="2000" dirty="0" smtClean="0">
                          <a:ln>
                            <a:solidFill>
                              <a:schemeClr val="bg1"/>
                            </a:solidFill>
                          </a:ln>
                        </a:rPr>
                        <a:t>273,832,130</a:t>
                      </a:r>
                      <a:endParaRPr lang="en-US" sz="2000" dirty="0">
                        <a:ln>
                          <a:solidFill>
                            <a:schemeClr val="bg1"/>
                          </a:solidFill>
                        </a:ln>
                      </a:endParaRPr>
                    </a:p>
                  </a:txBody>
                  <a:tcPr/>
                </a:tc>
                <a:tc>
                  <a:txBody>
                    <a:bodyPr/>
                    <a:lstStyle/>
                    <a:p>
                      <a:r>
                        <a:rPr lang="en-US" sz="2000" dirty="0" smtClean="0">
                          <a:ln>
                            <a:solidFill>
                              <a:schemeClr val="bg1"/>
                            </a:solidFill>
                          </a:ln>
                        </a:rPr>
                        <a:t>31%</a:t>
                      </a:r>
                      <a:endParaRPr lang="en-US" sz="2000" dirty="0">
                        <a:ln>
                          <a:solidFill>
                            <a:schemeClr val="bg1"/>
                          </a:solidFill>
                        </a:ln>
                      </a:endParaRPr>
                    </a:p>
                  </a:txBody>
                  <a:tcPr/>
                </a:tc>
              </a:tr>
              <a:tr h="403578">
                <a:tc>
                  <a:txBody>
                    <a:bodyPr/>
                    <a:lstStyle/>
                    <a:p>
                      <a:r>
                        <a:rPr lang="en-US" sz="2000" dirty="0" smtClean="0">
                          <a:ln>
                            <a:solidFill>
                              <a:schemeClr val="bg1"/>
                            </a:solidFill>
                          </a:ln>
                        </a:rPr>
                        <a:t>China</a:t>
                      </a:r>
                      <a:endParaRPr lang="en-US" sz="2000" dirty="0">
                        <a:ln>
                          <a:solidFill>
                            <a:schemeClr val="bg1"/>
                          </a:solidFill>
                        </a:ln>
                      </a:endParaRPr>
                    </a:p>
                  </a:txBody>
                  <a:tcPr/>
                </a:tc>
                <a:tc>
                  <a:txBody>
                    <a:bodyPr/>
                    <a:lstStyle/>
                    <a:p>
                      <a:r>
                        <a:rPr lang="en-US" sz="2000" dirty="0" smtClean="0">
                          <a:ln>
                            <a:solidFill>
                              <a:schemeClr val="bg1"/>
                            </a:solidFill>
                          </a:ln>
                        </a:rPr>
                        <a:t>34,966,000</a:t>
                      </a:r>
                      <a:endParaRPr lang="en-US" sz="2000" dirty="0">
                        <a:ln>
                          <a:solidFill>
                            <a:schemeClr val="bg1"/>
                          </a:solidFill>
                        </a:ln>
                      </a:endParaRPr>
                    </a:p>
                  </a:txBody>
                  <a:tcPr/>
                </a:tc>
                <a:tc>
                  <a:txBody>
                    <a:bodyPr/>
                    <a:lstStyle/>
                    <a:p>
                      <a:r>
                        <a:rPr lang="en-US" sz="2000" dirty="0" smtClean="0">
                          <a:ln>
                            <a:solidFill>
                              <a:schemeClr val="bg1"/>
                            </a:solidFill>
                          </a:ln>
                        </a:rPr>
                        <a:t>19%</a:t>
                      </a:r>
                      <a:endParaRPr lang="en-US" sz="2000" dirty="0">
                        <a:ln>
                          <a:solidFill>
                            <a:schemeClr val="bg1"/>
                          </a:solidFill>
                        </a:ln>
                      </a:endParaRPr>
                    </a:p>
                  </a:txBody>
                  <a:tcPr/>
                </a:tc>
                <a:tc>
                  <a:txBody>
                    <a:bodyPr/>
                    <a:lstStyle/>
                    <a:p>
                      <a:r>
                        <a:rPr lang="en-US" sz="2000" dirty="0" smtClean="0">
                          <a:ln>
                            <a:solidFill>
                              <a:schemeClr val="bg1"/>
                            </a:solidFill>
                          </a:ln>
                        </a:rPr>
                        <a:t>208,234,649</a:t>
                      </a:r>
                      <a:endParaRPr lang="en-US" sz="2000" dirty="0">
                        <a:ln>
                          <a:solidFill>
                            <a:schemeClr val="bg1"/>
                          </a:solidFill>
                        </a:ln>
                      </a:endParaRPr>
                    </a:p>
                  </a:txBody>
                  <a:tcPr/>
                </a:tc>
                <a:tc>
                  <a:txBody>
                    <a:bodyPr/>
                    <a:lstStyle/>
                    <a:p>
                      <a:r>
                        <a:rPr lang="en-US" sz="2000" dirty="0" smtClean="0">
                          <a:ln>
                            <a:solidFill>
                              <a:schemeClr val="bg1"/>
                            </a:solidFill>
                          </a:ln>
                        </a:rPr>
                        <a:t>24%</a:t>
                      </a:r>
                      <a:endParaRPr lang="en-US" sz="2000" dirty="0">
                        <a:ln>
                          <a:solidFill>
                            <a:schemeClr val="bg1"/>
                          </a:solidFill>
                        </a:ln>
                      </a:endParaRPr>
                    </a:p>
                  </a:txBody>
                  <a:tcPr/>
                </a:tc>
              </a:tr>
              <a:tr h="403578">
                <a:tc>
                  <a:txBody>
                    <a:bodyPr/>
                    <a:lstStyle/>
                    <a:p>
                      <a:r>
                        <a:rPr lang="en-US" sz="2000" dirty="0" smtClean="0">
                          <a:ln>
                            <a:solidFill>
                              <a:schemeClr val="bg1"/>
                            </a:solidFill>
                          </a:ln>
                        </a:rPr>
                        <a:t>Developing (DW)</a:t>
                      </a:r>
                      <a:endParaRPr lang="en-US" sz="2000" dirty="0">
                        <a:ln>
                          <a:solidFill>
                            <a:schemeClr val="bg1"/>
                          </a:solidFill>
                        </a:ln>
                      </a:endParaRPr>
                    </a:p>
                  </a:txBody>
                  <a:tcPr/>
                </a:tc>
                <a:tc>
                  <a:txBody>
                    <a:bodyPr/>
                    <a:lstStyle/>
                    <a:p>
                      <a:r>
                        <a:rPr lang="en-US" sz="2000" dirty="0" smtClean="0">
                          <a:ln>
                            <a:solidFill>
                              <a:schemeClr val="bg1"/>
                            </a:solidFill>
                          </a:ln>
                        </a:rPr>
                        <a:t>48,370,000</a:t>
                      </a:r>
                      <a:endParaRPr lang="en-US" sz="2000" dirty="0">
                        <a:ln>
                          <a:solidFill>
                            <a:schemeClr val="bg1"/>
                          </a:solidFill>
                        </a:ln>
                      </a:endParaRPr>
                    </a:p>
                  </a:txBody>
                  <a:tcPr/>
                </a:tc>
                <a:tc>
                  <a:txBody>
                    <a:bodyPr/>
                    <a:lstStyle/>
                    <a:p>
                      <a:r>
                        <a:rPr lang="en-US" sz="2000" dirty="0" smtClean="0">
                          <a:ln>
                            <a:solidFill>
                              <a:schemeClr val="bg1"/>
                            </a:solidFill>
                          </a:ln>
                        </a:rPr>
                        <a:t>27%</a:t>
                      </a:r>
                      <a:endParaRPr lang="en-US" sz="2000" dirty="0">
                        <a:ln>
                          <a:solidFill>
                            <a:schemeClr val="bg1"/>
                          </a:solidFill>
                        </a:ln>
                      </a:endParaRPr>
                    </a:p>
                  </a:txBody>
                  <a:tcPr/>
                </a:tc>
                <a:tc>
                  <a:txBody>
                    <a:bodyPr/>
                    <a:lstStyle/>
                    <a:p>
                      <a:r>
                        <a:rPr lang="en-US" sz="2000" dirty="0" smtClean="0">
                          <a:ln>
                            <a:solidFill>
                              <a:schemeClr val="bg1"/>
                            </a:solidFill>
                          </a:ln>
                        </a:rPr>
                        <a:t>97,000,000</a:t>
                      </a:r>
                      <a:endParaRPr lang="en-US" sz="2000" dirty="0">
                        <a:ln>
                          <a:solidFill>
                            <a:schemeClr val="bg1"/>
                          </a:solidFill>
                        </a:ln>
                      </a:endParaRPr>
                    </a:p>
                  </a:txBody>
                  <a:tcPr/>
                </a:tc>
                <a:tc>
                  <a:txBody>
                    <a:bodyPr/>
                    <a:lstStyle/>
                    <a:p>
                      <a:r>
                        <a:rPr lang="en-US" sz="2000" dirty="0" smtClean="0">
                          <a:ln>
                            <a:solidFill>
                              <a:schemeClr val="bg1"/>
                            </a:solidFill>
                          </a:ln>
                        </a:rPr>
                        <a:t>11%</a:t>
                      </a:r>
                      <a:endParaRPr lang="en-US" sz="2000" dirty="0">
                        <a:ln>
                          <a:solidFill>
                            <a:schemeClr val="bg1"/>
                          </a:solidFill>
                        </a:ln>
                      </a:endParaRPr>
                    </a:p>
                  </a:txBody>
                  <a:tcPr/>
                </a:tc>
              </a:tr>
              <a:tr h="714022">
                <a:tc>
                  <a:txBody>
                    <a:bodyPr/>
                    <a:lstStyle/>
                    <a:p>
                      <a:r>
                        <a:rPr lang="en-US" sz="1800" b="1" dirty="0" smtClean="0">
                          <a:ln>
                            <a:solidFill>
                              <a:schemeClr val="bg1"/>
                            </a:solidFill>
                          </a:ln>
                          <a:solidFill>
                            <a:srgbClr val="FF9933"/>
                          </a:solidFill>
                        </a:rPr>
                        <a:t>by hand (60% of</a:t>
                      </a:r>
                      <a:r>
                        <a:rPr lang="en-US" sz="1800" b="1" baseline="0" dirty="0" smtClean="0">
                          <a:ln>
                            <a:solidFill>
                              <a:schemeClr val="bg1"/>
                            </a:solidFill>
                          </a:ln>
                          <a:solidFill>
                            <a:srgbClr val="FF9933"/>
                          </a:solidFill>
                        </a:rPr>
                        <a:t> </a:t>
                      </a:r>
                      <a:r>
                        <a:rPr lang="en-US" sz="1800" b="1" dirty="0" smtClean="0">
                          <a:ln>
                            <a:solidFill>
                              <a:schemeClr val="bg1"/>
                            </a:solidFill>
                          </a:ln>
                          <a:solidFill>
                            <a:srgbClr val="FF9933"/>
                          </a:solidFill>
                        </a:rPr>
                        <a:t>DW total)</a:t>
                      </a:r>
                      <a:endParaRPr lang="en-US" sz="1800" b="1" dirty="0">
                        <a:ln>
                          <a:solidFill>
                            <a:schemeClr val="bg1"/>
                          </a:solidFill>
                        </a:ln>
                        <a:solidFill>
                          <a:srgbClr val="FF9933"/>
                        </a:solidFill>
                      </a:endParaRPr>
                    </a:p>
                  </a:txBody>
                  <a:tcPr>
                    <a:solidFill>
                      <a:schemeClr val="accent6">
                        <a:lumMod val="75000"/>
                      </a:schemeClr>
                    </a:solidFill>
                  </a:tcPr>
                </a:tc>
                <a:tc>
                  <a:txBody>
                    <a:bodyPr/>
                    <a:lstStyle/>
                    <a:p>
                      <a:r>
                        <a:rPr lang="en-US" sz="2000" b="1" dirty="0" smtClean="0">
                          <a:ln>
                            <a:solidFill>
                              <a:schemeClr val="bg1"/>
                            </a:solidFill>
                          </a:ln>
                          <a:solidFill>
                            <a:srgbClr val="FF9933"/>
                          </a:solidFill>
                        </a:rPr>
                        <a:t>29,000,000</a:t>
                      </a:r>
                      <a:endParaRPr lang="en-US" sz="2000" b="1" dirty="0">
                        <a:ln>
                          <a:solidFill>
                            <a:schemeClr val="bg1"/>
                          </a:solidFill>
                        </a:ln>
                        <a:solidFill>
                          <a:srgbClr val="FF9933"/>
                        </a:solidFill>
                      </a:endParaRPr>
                    </a:p>
                  </a:txBody>
                  <a:tcPr>
                    <a:solidFill>
                      <a:schemeClr val="accent6">
                        <a:lumMod val="75000"/>
                      </a:schemeClr>
                    </a:solidFill>
                  </a:tcPr>
                </a:tc>
                <a:tc>
                  <a:txBody>
                    <a:bodyPr/>
                    <a:lstStyle/>
                    <a:p>
                      <a:r>
                        <a:rPr lang="en-US" sz="2000" b="1" dirty="0" smtClean="0">
                          <a:ln>
                            <a:solidFill>
                              <a:schemeClr val="bg1"/>
                            </a:solidFill>
                          </a:ln>
                          <a:solidFill>
                            <a:srgbClr val="FF9933"/>
                          </a:solidFill>
                        </a:rPr>
                        <a:t>16%</a:t>
                      </a:r>
                      <a:endParaRPr lang="en-US" sz="2000" b="1" dirty="0">
                        <a:ln>
                          <a:solidFill>
                            <a:schemeClr val="bg1"/>
                          </a:solidFill>
                        </a:ln>
                        <a:solidFill>
                          <a:srgbClr val="FF9933"/>
                        </a:solidFill>
                      </a:endParaRPr>
                    </a:p>
                  </a:txBody>
                  <a:tcPr>
                    <a:solidFill>
                      <a:schemeClr val="accent6">
                        <a:lumMod val="75000"/>
                      </a:schemeClr>
                    </a:solidFill>
                  </a:tcPr>
                </a:tc>
                <a:tc>
                  <a:txBody>
                    <a:bodyPr/>
                    <a:lstStyle/>
                    <a:p>
                      <a:r>
                        <a:rPr lang="en-US" sz="2000" b="1" dirty="0" smtClean="0">
                          <a:ln>
                            <a:solidFill>
                              <a:schemeClr val="bg1"/>
                            </a:solidFill>
                          </a:ln>
                          <a:solidFill>
                            <a:srgbClr val="FF9933"/>
                          </a:solidFill>
                        </a:rPr>
                        <a:t>58,000,000</a:t>
                      </a:r>
                      <a:endParaRPr lang="en-US" sz="2000" b="1" dirty="0">
                        <a:ln>
                          <a:solidFill>
                            <a:schemeClr val="bg1"/>
                          </a:solidFill>
                        </a:ln>
                        <a:solidFill>
                          <a:srgbClr val="FF9933"/>
                        </a:solidFill>
                      </a:endParaRPr>
                    </a:p>
                  </a:txBody>
                  <a:tcPr>
                    <a:solidFill>
                      <a:schemeClr val="accent6">
                        <a:lumMod val="75000"/>
                      </a:schemeClr>
                    </a:solidFill>
                  </a:tcPr>
                </a:tc>
                <a:tc>
                  <a:txBody>
                    <a:bodyPr/>
                    <a:lstStyle/>
                    <a:p>
                      <a:r>
                        <a:rPr lang="en-US" sz="2000" b="1" dirty="0" smtClean="0">
                          <a:ln>
                            <a:solidFill>
                              <a:schemeClr val="bg1"/>
                            </a:solidFill>
                          </a:ln>
                          <a:solidFill>
                            <a:srgbClr val="FF9933"/>
                          </a:solidFill>
                        </a:rPr>
                        <a:t>6%</a:t>
                      </a:r>
                      <a:endParaRPr lang="en-US" sz="2000" b="1" dirty="0">
                        <a:ln>
                          <a:solidFill>
                            <a:schemeClr val="bg1"/>
                          </a:solidFill>
                        </a:ln>
                        <a:solidFill>
                          <a:srgbClr val="FF9933"/>
                        </a:solidFill>
                      </a:endParaRPr>
                    </a:p>
                  </a:txBody>
                  <a:tcPr>
                    <a:solidFill>
                      <a:schemeClr val="accent6">
                        <a:lumMod val="75000"/>
                      </a:schemeClr>
                    </a:solidFill>
                  </a:tcPr>
                </a:tc>
              </a:tr>
            </a:tbl>
          </a:graphicData>
        </a:graphic>
      </p:graphicFrame>
      <p:pic>
        <p:nvPicPr>
          <p:cNvPr id="5" name="Picture 2" descr="FAOST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753100"/>
            <a:ext cx="1619250" cy="381000"/>
          </a:xfrm>
          <a:prstGeom prst="rect">
            <a:avLst/>
          </a:prstGeom>
          <a:solidFill>
            <a:schemeClr val="tx1"/>
          </a:solidFill>
          <a:ln>
            <a:solidFill>
              <a:schemeClr val="bg2"/>
            </a:solidFill>
          </a:ln>
        </p:spPr>
      </p:pic>
    </p:spTree>
    <p:extLst>
      <p:ext uri="{BB962C8B-B14F-4D97-AF65-F5344CB8AC3E}">
        <p14:creationId xmlns:p14="http://schemas.microsoft.com/office/powerpoint/2010/main" val="5655572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5400" y="304800"/>
            <a:ext cx="7315200" cy="849297"/>
          </a:xfrm>
        </p:spPr>
        <p:txBody>
          <a:bodyPr>
            <a:normAutofit/>
          </a:bodyPr>
          <a:lstStyle/>
          <a:p>
            <a:r>
              <a:rPr lang="en-US" b="1" dirty="0" smtClean="0">
                <a:solidFill>
                  <a:schemeClr val="accent3">
                    <a:lumMod val="60000"/>
                    <a:lumOff val="40000"/>
                  </a:schemeClr>
                </a:solidFill>
              </a:rPr>
              <a:t>Importance of </a:t>
            </a:r>
            <a:r>
              <a:rPr lang="en-US" b="1" dirty="0" err="1" smtClean="0">
                <a:solidFill>
                  <a:schemeClr val="accent3">
                    <a:lumMod val="60000"/>
                    <a:lumOff val="40000"/>
                  </a:schemeClr>
                </a:solidFill>
              </a:rPr>
              <a:t>Singulation</a:t>
            </a:r>
            <a:r>
              <a:rPr lang="en-US" b="1" dirty="0" smtClean="0">
                <a:solidFill>
                  <a:schemeClr val="accent3">
                    <a:lumMod val="60000"/>
                    <a:lumOff val="40000"/>
                  </a:schemeClr>
                </a:solidFill>
              </a:rPr>
              <a:t>	</a:t>
            </a:r>
            <a:endParaRPr lang="en-US" b="1" dirty="0">
              <a:solidFill>
                <a:schemeClr val="accent3">
                  <a:lumMod val="60000"/>
                  <a:lumOff val="40000"/>
                </a:schemeClr>
              </a:solidFill>
            </a:endParaRPr>
          </a:p>
        </p:txBody>
      </p:sp>
      <p:sp>
        <p:nvSpPr>
          <p:cNvPr id="3" name="Content Placeholder 2"/>
          <p:cNvSpPr>
            <a:spLocks noGrp="1"/>
          </p:cNvSpPr>
          <p:nvPr>
            <p:ph idx="1"/>
          </p:nvPr>
        </p:nvSpPr>
        <p:spPr>
          <a:xfrm>
            <a:off x="708660" y="5105399"/>
            <a:ext cx="7772400" cy="1143001"/>
          </a:xfrm>
          <a:prstGeom prst="rect">
            <a:avLst/>
          </a:prstGeom>
        </p:spPr>
        <p:txBody>
          <a:bodyPr>
            <a:normAutofit/>
          </a:bodyPr>
          <a:lstStyle/>
          <a:p>
            <a:r>
              <a:rPr lang="en-US" dirty="0" smtClean="0"/>
              <a:t>0.76m Row Spacing</a:t>
            </a:r>
          </a:p>
          <a:p>
            <a:r>
              <a:rPr lang="en-US" dirty="0"/>
              <a:t>Heterogeneity in plant spacing, and plant stands reduce yields </a:t>
            </a:r>
            <a:r>
              <a:rPr lang="en-US" dirty="0" smtClean="0"/>
              <a:t/>
            </a:r>
            <a:br>
              <a:rPr lang="en-US" dirty="0" smtClean="0"/>
            </a:br>
            <a:r>
              <a:rPr lang="en-US" dirty="0" smtClean="0"/>
              <a:t>(</a:t>
            </a:r>
            <a:r>
              <a:rPr lang="en-US" dirty="0"/>
              <a:t>1997, Nielsen, Purdue</a:t>
            </a:r>
            <a:r>
              <a:rPr lang="en-US" dirty="0" smtClean="0"/>
              <a:t>) </a:t>
            </a:r>
            <a:endParaRPr 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582" y="1219200"/>
            <a:ext cx="6405218" cy="3810000"/>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905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35,000,000 ha’s maize USA</a:t>
            </a:r>
            <a:br>
              <a:rPr lang="en-US" dirty="0" smtClean="0"/>
            </a:br>
            <a:r>
              <a:rPr lang="en-US" sz="2700" dirty="0" smtClean="0">
                <a:solidFill>
                  <a:srgbClr val="FFFF00"/>
                </a:solidFill>
              </a:rPr>
              <a:t>(86,000,000 acres corn USA)</a:t>
            </a:r>
            <a:endParaRPr lang="en-US" sz="2700" dirty="0">
              <a:solidFill>
                <a:srgbClr val="FFFF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6553200" cy="506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28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7680960" cy="838200"/>
          </a:xfrm>
        </p:spPr>
        <p:txBody>
          <a:bodyPr/>
          <a:lstStyle/>
          <a:p>
            <a:r>
              <a:rPr lang="en-US" dirty="0" smtClean="0">
                <a:solidFill>
                  <a:srgbClr val="FF9933"/>
                </a:solidFill>
              </a:rPr>
              <a:t>World Maize Production</a:t>
            </a:r>
            <a:endParaRPr lang="en-US" dirty="0">
              <a:solidFill>
                <a:srgbClr val="FF9933"/>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295400"/>
            <a:ext cx="7743526" cy="4648200"/>
          </a:xfrm>
          <a:prstGeom prst="rect">
            <a:avLst/>
          </a:prstGeom>
          <a:ln w="19050">
            <a:solidFill>
              <a:schemeClr val="bg1"/>
            </a:solidFill>
          </a:ln>
        </p:spPr>
      </p:pic>
      <p:sp>
        <p:nvSpPr>
          <p:cNvPr id="5" name="TextBox 4"/>
          <p:cNvSpPr txBox="1"/>
          <p:nvPr/>
        </p:nvSpPr>
        <p:spPr>
          <a:xfrm>
            <a:off x="457200" y="6324600"/>
            <a:ext cx="7848600" cy="369332"/>
          </a:xfrm>
          <a:prstGeom prst="rect">
            <a:avLst/>
          </a:prstGeom>
          <a:noFill/>
        </p:spPr>
        <p:txBody>
          <a:bodyPr wrap="square" rtlCol="0">
            <a:spAutoFit/>
          </a:bodyPr>
          <a:lstStyle/>
          <a:p>
            <a:r>
              <a:rPr lang="en-US" dirty="0"/>
              <a:t>Global Biogeochemical Cycles 22: GB1022. doi:10.1029/2007GB002947</a:t>
            </a:r>
          </a:p>
        </p:txBody>
      </p:sp>
    </p:spTree>
    <p:extLst>
      <p:ext uri="{BB962C8B-B14F-4D97-AF65-F5344CB8AC3E}">
        <p14:creationId xmlns:p14="http://schemas.microsoft.com/office/powerpoint/2010/main" val="783737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smtClean="0"/>
          </a:p>
        </p:txBody>
      </p:sp>
      <p:sp>
        <p:nvSpPr>
          <p:cNvPr id="45059" name="Content Placeholder 2"/>
          <p:cNvSpPr>
            <a:spLocks noGrp="1"/>
          </p:cNvSpPr>
          <p:nvPr>
            <p:ph idx="1"/>
          </p:nvPr>
        </p:nvSpPr>
        <p:spPr>
          <a:xfrm>
            <a:off x="352426" y="1463040"/>
            <a:ext cx="7680960" cy="4724400"/>
          </a:xfrm>
          <a:prstGeom prst="rect">
            <a:avLst/>
          </a:prstGeom>
        </p:spPr>
        <p:txBody>
          <a:bodyPr/>
          <a:lstStyle/>
          <a:p>
            <a:pPr eaLnBrk="1" hangingPunct="1"/>
            <a:endParaRPr lang="en-US" smtClean="0"/>
          </a:p>
        </p:txBody>
      </p:sp>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Tree>
    <p:extLst>
      <p:ext uri="{BB962C8B-B14F-4D97-AF65-F5344CB8AC3E}">
        <p14:creationId xmlns:p14="http://schemas.microsoft.com/office/powerpoint/2010/main" val="1896076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5800" y="122253"/>
            <a:ext cx="7315200" cy="1154097"/>
          </a:xfrm>
        </p:spPr>
        <p:txBody>
          <a:bodyPr/>
          <a:lstStyle/>
          <a:p>
            <a:r>
              <a:rPr lang="en-US" dirty="0" err="1" smtClean="0"/>
              <a:t>Singulation</a:t>
            </a:r>
            <a:r>
              <a:rPr lang="en-US" dirty="0" smtClean="0"/>
              <a:t> Design</a:t>
            </a:r>
            <a:endParaRPr lang="en-US" dirty="0"/>
          </a:p>
        </p:txBody>
      </p:sp>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276350"/>
            <a:ext cx="6096225"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1859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01128"/>
            <a:ext cx="7315200" cy="741872"/>
          </a:xfrm>
        </p:spPr>
        <p:txBody>
          <a:bodyPr/>
          <a:lstStyle/>
          <a:p>
            <a:r>
              <a:rPr lang="en-US" dirty="0" smtClean="0"/>
              <a:t>Reciprocating Drum Action</a:t>
            </a:r>
            <a:endParaRPr lang="en-US" dirty="0"/>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353" t="12930" r="13706" b="2902"/>
          <a:stretch/>
        </p:blipFill>
        <p:spPr bwMode="auto">
          <a:xfrm>
            <a:off x="228600" y="1447800"/>
            <a:ext cx="2819400" cy="255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0" t="14252" r="2879" b="4000"/>
          <a:stretch/>
        </p:blipFill>
        <p:spPr bwMode="auto">
          <a:xfrm>
            <a:off x="3275383" y="2663826"/>
            <a:ext cx="2593233" cy="175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899" t="13019" r="10588" b="5770"/>
          <a:stretch/>
        </p:blipFill>
        <p:spPr bwMode="auto">
          <a:xfrm>
            <a:off x="6250961" y="2866603"/>
            <a:ext cx="2620895" cy="2162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600" y="4191000"/>
            <a:ext cx="2819400" cy="646331"/>
          </a:xfrm>
          <a:prstGeom prst="rect">
            <a:avLst/>
          </a:prstGeom>
          <a:noFill/>
        </p:spPr>
        <p:txBody>
          <a:bodyPr wrap="square" rtlCol="0">
            <a:spAutoFit/>
          </a:bodyPr>
          <a:lstStyle/>
          <a:p>
            <a:pPr algn="ctr"/>
            <a:r>
              <a:rPr lang="en-US" dirty="0" smtClean="0"/>
              <a:t>Drum position when planter is relaxed.</a:t>
            </a:r>
            <a:endParaRPr lang="en-US" dirty="0"/>
          </a:p>
        </p:txBody>
      </p:sp>
      <p:sp>
        <p:nvSpPr>
          <p:cNvPr id="4" name="TextBox 3"/>
          <p:cNvSpPr txBox="1"/>
          <p:nvPr/>
        </p:nvSpPr>
        <p:spPr>
          <a:xfrm>
            <a:off x="3275383" y="1219200"/>
            <a:ext cx="2593233" cy="1477328"/>
          </a:xfrm>
          <a:prstGeom prst="rect">
            <a:avLst/>
          </a:prstGeom>
          <a:noFill/>
        </p:spPr>
        <p:txBody>
          <a:bodyPr wrap="square" rtlCol="0">
            <a:spAutoFit/>
          </a:bodyPr>
          <a:lstStyle/>
          <a:p>
            <a:pPr algn="ctr"/>
            <a:r>
              <a:rPr lang="en-US" dirty="0" smtClean="0"/>
              <a:t>Drum rotates with the cavity moving back into the seed hopper as the spring is compressed.</a:t>
            </a:r>
            <a:endParaRPr lang="en-US" dirty="0"/>
          </a:p>
        </p:txBody>
      </p:sp>
      <p:sp>
        <p:nvSpPr>
          <p:cNvPr id="5" name="TextBox 4"/>
          <p:cNvSpPr txBox="1"/>
          <p:nvPr/>
        </p:nvSpPr>
        <p:spPr>
          <a:xfrm>
            <a:off x="6250961" y="1371600"/>
            <a:ext cx="2620896" cy="1477328"/>
          </a:xfrm>
          <a:prstGeom prst="rect">
            <a:avLst/>
          </a:prstGeom>
          <a:noFill/>
        </p:spPr>
        <p:txBody>
          <a:bodyPr wrap="square" rtlCol="0">
            <a:spAutoFit/>
          </a:bodyPr>
          <a:lstStyle/>
          <a:p>
            <a:pPr algn="ctr"/>
            <a:r>
              <a:rPr lang="en-US" dirty="0" smtClean="0"/>
              <a:t>Spring is fully compressed and the singulation drum cavity is exposed to seed in the hopper</a:t>
            </a:r>
            <a:endParaRPr lang="en-US" dirty="0"/>
          </a:p>
        </p:txBody>
      </p:sp>
      <p:sp>
        <p:nvSpPr>
          <p:cNvPr id="6" name="TextBox 5"/>
          <p:cNvSpPr txBox="1"/>
          <p:nvPr/>
        </p:nvSpPr>
        <p:spPr>
          <a:xfrm>
            <a:off x="3581400" y="5029200"/>
            <a:ext cx="5290457" cy="923330"/>
          </a:xfrm>
          <a:prstGeom prst="rect">
            <a:avLst/>
          </a:prstGeom>
          <a:noFill/>
        </p:spPr>
        <p:txBody>
          <a:bodyPr wrap="square" rtlCol="0">
            <a:spAutoFit/>
          </a:bodyPr>
          <a:lstStyle/>
          <a:p>
            <a:r>
              <a:rPr lang="en-US" dirty="0" smtClean="0"/>
              <a:t>As the force on the spring is released, the singulation drum rotates back to the initial ‘relaxed’ position and the seed is dropped.</a:t>
            </a:r>
            <a:endParaRPr lang="en-US" dirty="0"/>
          </a:p>
        </p:txBody>
      </p:sp>
      <p:sp>
        <p:nvSpPr>
          <p:cNvPr id="7" name="TextBox 6"/>
          <p:cNvSpPr txBox="1"/>
          <p:nvPr/>
        </p:nvSpPr>
        <p:spPr>
          <a:xfrm>
            <a:off x="533400" y="6010870"/>
            <a:ext cx="8338456" cy="923330"/>
          </a:xfrm>
          <a:prstGeom prst="rect">
            <a:avLst/>
          </a:prstGeom>
          <a:noFill/>
        </p:spPr>
        <p:txBody>
          <a:bodyPr wrap="square" rtlCol="0">
            <a:spAutoFit/>
          </a:bodyPr>
          <a:lstStyle/>
          <a:p>
            <a:r>
              <a:rPr lang="en-US" b="1" dirty="0" err="1" smtClean="0">
                <a:solidFill>
                  <a:schemeClr val="tx2"/>
                </a:solidFill>
              </a:rPr>
              <a:t>Koller</a:t>
            </a:r>
            <a:r>
              <a:rPr lang="en-US" b="1" dirty="0" smtClean="0">
                <a:solidFill>
                  <a:schemeClr val="tx2"/>
                </a:solidFill>
              </a:rPr>
              <a:t>, A. Adrian, William R. Raun, and Randal K. Taylor. 2012. </a:t>
            </a:r>
            <a:r>
              <a:rPr lang="en-US" b="1" dirty="0" err="1" smtClean="0">
                <a:solidFill>
                  <a:schemeClr val="tx2"/>
                </a:solidFill>
              </a:rPr>
              <a:t>Singulating</a:t>
            </a:r>
            <a:r>
              <a:rPr lang="en-US" b="1" dirty="0" smtClean="0">
                <a:solidFill>
                  <a:schemeClr val="tx2"/>
                </a:solidFill>
              </a:rPr>
              <a:t> hand planter and fertilizer applicator.  Serial No. 61/799,338. Disclosure, July 26, 2012.</a:t>
            </a:r>
          </a:p>
          <a:p>
            <a:endParaRPr lang="en-US" b="1" dirty="0"/>
          </a:p>
        </p:txBody>
      </p:sp>
    </p:spTree>
    <p:extLst>
      <p:ext uri="{BB962C8B-B14F-4D97-AF65-F5344CB8AC3E}">
        <p14:creationId xmlns:p14="http://schemas.microsoft.com/office/powerpoint/2010/main" val="425689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381000"/>
            <a:ext cx="3251200" cy="2438400"/>
          </a:xfrm>
          <a:prstGeom prst="rect">
            <a:avLst/>
          </a:prstGeom>
          <a:noFill/>
          <a:ln w="28575">
            <a:solidFill>
              <a:srgbClr val="FF9933"/>
            </a:solidFill>
            <a:miter lim="800000"/>
            <a:headEnd/>
            <a:tailEnd/>
          </a:ln>
          <a:effectLst/>
        </p:spPr>
      </p:pic>
      <p:sp>
        <p:nvSpPr>
          <p:cNvPr id="43015" name="TextBox 7"/>
          <p:cNvSpPr txBox="1">
            <a:spLocks noChangeArrowheads="1"/>
          </p:cNvSpPr>
          <p:nvPr/>
        </p:nvSpPr>
        <p:spPr bwMode="auto">
          <a:xfrm>
            <a:off x="5410200" y="3200400"/>
            <a:ext cx="2590800" cy="1754188"/>
          </a:xfrm>
          <a:prstGeom prst="rect">
            <a:avLst/>
          </a:prstGeom>
          <a:noFill/>
          <a:ln w="9525">
            <a:noFill/>
            <a:miter lim="800000"/>
            <a:headEnd/>
            <a:tailEnd/>
          </a:ln>
        </p:spPr>
        <p:txBody>
          <a:bodyPr>
            <a:spAutoFit/>
          </a:bodyPr>
          <a:lstStyle/>
          <a:p>
            <a:r>
              <a:rPr lang="en-US">
                <a:latin typeface="Calibri" pitchFamily="34" charset="0"/>
              </a:rPr>
              <a:t>1,000,000 cycles</a:t>
            </a:r>
          </a:p>
          <a:p>
            <a:r>
              <a:rPr lang="en-US">
                <a:latin typeface="Calibri" pitchFamily="34" charset="0"/>
              </a:rPr>
              <a:t>0.29g/seed</a:t>
            </a:r>
          </a:p>
          <a:p>
            <a:r>
              <a:rPr lang="en-US">
                <a:latin typeface="Calibri" pitchFamily="34" charset="0"/>
              </a:rPr>
              <a:t>60,000 seeds/ha</a:t>
            </a:r>
          </a:p>
          <a:p>
            <a:r>
              <a:rPr lang="en-US">
                <a:latin typeface="Calibri" pitchFamily="34" charset="0"/>
              </a:rPr>
              <a:t>3443 seeds/kg</a:t>
            </a:r>
          </a:p>
          <a:p>
            <a:r>
              <a:rPr lang="en-US">
                <a:latin typeface="Calibri" pitchFamily="34" charset="0"/>
              </a:rPr>
              <a:t>1.0 kg hopper </a:t>
            </a:r>
          </a:p>
          <a:p>
            <a:r>
              <a:rPr lang="en-US">
                <a:latin typeface="Calibri" pitchFamily="34" charset="0"/>
              </a:rPr>
              <a:t>17 times refill</a:t>
            </a:r>
          </a:p>
        </p:txBody>
      </p:sp>
      <p:pic>
        <p:nvPicPr>
          <p:cNvPr id="4098" name="Picture 2" descr="http://nue.okstate.edu/Hand_Planter/image.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895600" y="2141538"/>
            <a:ext cx="6096000" cy="4552950"/>
          </a:xfrm>
          <a:prstGeom prst="rect">
            <a:avLst/>
          </a:prstGeom>
          <a:noFill/>
          <a:ln w="19050">
            <a:solidFill>
              <a:srgbClr val="FF9933"/>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533400"/>
            <a:ext cx="3581400" cy="923330"/>
          </a:xfrm>
          <a:prstGeom prst="rect">
            <a:avLst/>
          </a:prstGeom>
          <a:noFill/>
        </p:spPr>
        <p:txBody>
          <a:bodyPr wrap="square" rtlCol="0">
            <a:spAutoFit/>
          </a:bodyPr>
          <a:lstStyle/>
          <a:p>
            <a:r>
              <a:rPr lang="en-US" dirty="0" smtClean="0"/>
              <a:t>seed size (2653-4344 seeds/kg)</a:t>
            </a:r>
            <a:br>
              <a:rPr lang="en-US" dirty="0" smtClean="0"/>
            </a:br>
            <a:r>
              <a:rPr lang="en-US" dirty="0" smtClean="0"/>
              <a:t>seed type, shape</a:t>
            </a:r>
          </a:p>
          <a:p>
            <a:r>
              <a:rPr lang="en-US" dirty="0" smtClean="0"/>
              <a:t>fertilizer </a:t>
            </a:r>
            <a:endParaRPr lang="en-US" dirty="0"/>
          </a:p>
        </p:txBody>
      </p:sp>
      <p:sp>
        <p:nvSpPr>
          <p:cNvPr id="43014" name="TextBox 6"/>
          <p:cNvSpPr txBox="1">
            <a:spLocks noChangeArrowheads="1"/>
          </p:cNvSpPr>
          <p:nvPr/>
        </p:nvSpPr>
        <p:spPr bwMode="auto">
          <a:xfrm>
            <a:off x="990600" y="6248400"/>
            <a:ext cx="6019800" cy="369888"/>
          </a:xfrm>
          <a:prstGeom prst="rect">
            <a:avLst/>
          </a:prstGeom>
          <a:noFill/>
          <a:ln w="9525">
            <a:noFill/>
            <a:miter lim="800000"/>
            <a:headEnd/>
            <a:tailEnd/>
          </a:ln>
        </p:spPr>
        <p:txBody>
          <a:bodyPr>
            <a:spAutoFit/>
          </a:bodyPr>
          <a:lstStyle/>
          <a:p>
            <a:r>
              <a:rPr lang="en-US" dirty="0">
                <a:solidFill>
                  <a:schemeClr val="tx2"/>
                </a:solidFill>
                <a:latin typeface="Calibri" pitchFamily="34" charset="0"/>
              </a:rPr>
              <a:t>http://nue.okstate.edu/Hand_Planter.htm</a:t>
            </a:r>
          </a:p>
        </p:txBody>
      </p:sp>
    </p:spTree>
    <p:extLst>
      <p:ext uri="{BB962C8B-B14F-4D97-AF65-F5344CB8AC3E}">
        <p14:creationId xmlns:p14="http://schemas.microsoft.com/office/powerpoint/2010/main" val="189892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4"/>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228600"/>
            <a:ext cx="4876800" cy="3657600"/>
          </a:xfrm>
          <a:prstGeom prst="rect">
            <a:avLst/>
          </a:prstGeom>
          <a:noFill/>
          <a:ln w="1270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9034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descr="C:\Hand_Planter\IMG_02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57200"/>
            <a:ext cx="3471804" cy="4648200"/>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C:\Hand_Planter\hp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800"/>
            <a:ext cx="1488613" cy="6191573"/>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C:\Hand_Planter\drums1.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943600" y="890748"/>
            <a:ext cx="2365811" cy="5019676"/>
          </a:xfrm>
          <a:prstGeom prst="rect">
            <a:avLst/>
          </a:prstGeom>
          <a:noFill/>
          <a:ln w="1905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43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600200" y="1524000"/>
            <a:ext cx="7620000"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sz="2000" b="1" u="sng" dirty="0"/>
              <a:t>T</a:t>
            </a:r>
            <a:r>
              <a:rPr lang="en-US" sz="2000" b="1" u="sng" dirty="0" smtClean="0"/>
              <a:t>echnology </a:t>
            </a:r>
            <a:r>
              <a:rPr lang="en-US" sz="2000" b="1" u="sng" dirty="0"/>
              <a:t>to be </a:t>
            </a:r>
            <a:r>
              <a:rPr lang="en-US" sz="2000" b="1" u="sng" dirty="0" smtClean="0"/>
              <a:t>commercialized (OSU Hand Planter)</a:t>
            </a:r>
            <a:endParaRPr lang="en-US" sz="2000" dirty="0" smtClean="0"/>
          </a:p>
          <a:p>
            <a:pPr marL="342900" indent="-342900">
              <a:buClr>
                <a:schemeClr val="accent2"/>
              </a:buClr>
              <a:buFont typeface="Arial" pitchFamily="34" charset="0"/>
              <a:buChar char="•"/>
            </a:pPr>
            <a:r>
              <a:rPr lang="en-US" sz="2000" dirty="0" smtClean="0"/>
              <a:t>Remove </a:t>
            </a:r>
            <a:r>
              <a:rPr lang="en-US" sz="2000" dirty="0" smtClean="0"/>
              <a:t>chemically treated seed from the hands of producers</a:t>
            </a:r>
            <a:endParaRPr lang="en-US" sz="2000" dirty="0" smtClean="0"/>
          </a:p>
          <a:p>
            <a:pPr marL="342900" indent="-342900">
              <a:buClr>
                <a:schemeClr val="accent2"/>
              </a:buClr>
              <a:buFont typeface="Arial" pitchFamily="34" charset="0"/>
              <a:buChar char="•"/>
            </a:pPr>
            <a:r>
              <a:rPr lang="en-US" sz="2000" dirty="0" smtClean="0"/>
              <a:t>Decrease soil erosion via improved plant spacing </a:t>
            </a:r>
          </a:p>
          <a:p>
            <a:pPr marL="342900" indent="-342900">
              <a:buClr>
                <a:schemeClr val="accent2"/>
              </a:buClr>
              <a:buFont typeface="Arial" pitchFamily="34" charset="0"/>
              <a:buChar char="•"/>
            </a:pPr>
            <a:r>
              <a:rPr lang="en-US" sz="2000" dirty="0" smtClean="0"/>
              <a:t>Accommodate mid-season application of urea-N </a:t>
            </a:r>
          </a:p>
          <a:p>
            <a:pPr marL="342900" indent="-342900">
              <a:buClr>
                <a:schemeClr val="accent2"/>
              </a:buClr>
              <a:buFont typeface="Arial" pitchFamily="34" charset="0"/>
              <a:buChar char="•"/>
            </a:pPr>
            <a:r>
              <a:rPr lang="en-US" sz="2000" dirty="0" smtClean="0"/>
              <a:t>Place urea below the surface reducing NH</a:t>
            </a:r>
            <a:r>
              <a:rPr lang="en-US" sz="2000" baseline="-25000" dirty="0" smtClean="0"/>
              <a:t>3</a:t>
            </a:r>
            <a:r>
              <a:rPr lang="en-US" sz="2000" dirty="0" smtClean="0"/>
              <a:t> losses </a:t>
            </a:r>
          </a:p>
          <a:p>
            <a:pPr marL="342900" indent="-342900">
              <a:buClr>
                <a:schemeClr val="accent2"/>
              </a:buClr>
              <a:buFont typeface="Arial" pitchFamily="34" charset="0"/>
              <a:buChar char="•"/>
            </a:pPr>
            <a:r>
              <a:rPr lang="en-US" sz="2000" dirty="0" smtClean="0"/>
              <a:t>Increase corn production and NUE</a:t>
            </a:r>
          </a:p>
          <a:p>
            <a:pPr>
              <a:buClr>
                <a:schemeClr val="accent2"/>
              </a:buClr>
            </a:pPr>
            <a:endParaRPr lang="en-US" sz="2000" dirty="0" smtClean="0"/>
          </a:p>
          <a:p>
            <a:pPr marL="342900" indent="-342900">
              <a:buClr>
                <a:schemeClr val="accent2"/>
              </a:buClr>
              <a:buFont typeface="Arial" pitchFamily="34" charset="0"/>
              <a:buChar char="•"/>
            </a:pPr>
            <a:endParaRPr lang="en-US" sz="2000" dirty="0" smtClean="0"/>
          </a:p>
          <a:p>
            <a:pPr>
              <a:buClr>
                <a:schemeClr val="accent2"/>
              </a:buClr>
            </a:pPr>
            <a:endParaRPr lang="en-US" sz="20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85800"/>
            <a:ext cx="1143000" cy="5394614"/>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01809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4771</TotalTime>
  <Words>499</Words>
  <Application>Microsoft Office PowerPoint</Application>
  <PresentationFormat>On-screen Show (4:3)</PresentationFormat>
  <Paragraphs>109</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Perspective</vt:lpstr>
      <vt:lpstr>Spring 2014 TBDP Presentation </vt:lpstr>
      <vt:lpstr>PowerPoint Presentation</vt:lpstr>
      <vt:lpstr>PowerPoint Presentation</vt:lpstr>
      <vt:lpstr>Singulation Design</vt:lpstr>
      <vt:lpstr>Reciprocating Drum 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http://nue.okstate.edu/Hand_Planter.htm</vt:lpstr>
      <vt:lpstr>PowerPoint Presentation</vt:lpstr>
      <vt:lpstr>PowerPoint Presentation</vt:lpstr>
      <vt:lpstr>PowerPoint Presentation</vt:lpstr>
      <vt:lpstr>“I am happy to work together with the OSU research representative; I learn a lot from the experience was that planting using hand planter is faster than just using local wood as hand planter. It opens my mind about other materials to be use in upland farming. I hope that there is another phase 2 of the research.” </vt:lpstr>
      <vt:lpstr>2012, Maize Statistics</vt:lpstr>
      <vt:lpstr>Importance of Singulation </vt:lpstr>
      <vt:lpstr>35,000,000 ha’s maize USA (86,000,000 acres corn USA)</vt:lpstr>
      <vt:lpstr>World Maize Production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2014 TBDP Presentation </dc:title>
  <dc:creator>Raun, Bill</dc:creator>
  <cp:lastModifiedBy>Raun, Bill</cp:lastModifiedBy>
  <cp:revision>28</cp:revision>
  <dcterms:created xsi:type="dcterms:W3CDTF">2014-04-19T13:25:03Z</dcterms:created>
  <dcterms:modified xsi:type="dcterms:W3CDTF">2014-04-23T19:39:33Z</dcterms:modified>
</cp:coreProperties>
</file>