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7"/>
  </p:notesMasterIdLst>
  <p:sldIdLst>
    <p:sldId id="256" r:id="rId2"/>
    <p:sldId id="296" r:id="rId3"/>
    <p:sldId id="284" r:id="rId4"/>
    <p:sldId id="318" r:id="rId5"/>
    <p:sldId id="320" r:id="rId6"/>
    <p:sldId id="315" r:id="rId7"/>
    <p:sldId id="316" r:id="rId8"/>
    <p:sldId id="294" r:id="rId9"/>
    <p:sldId id="293" r:id="rId10"/>
    <p:sldId id="319" r:id="rId11"/>
    <p:sldId id="317" r:id="rId12"/>
    <p:sldId id="307" r:id="rId13"/>
    <p:sldId id="298" r:id="rId14"/>
    <p:sldId id="299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96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E0C2-351F-4246-821B-1C6AEECCBC0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E012-8B91-42AD-B6E4-CDE82F29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06A95-633A-492F-A716-F704D6DE77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7E19D-9211-4A0D-BA1C-D0CC394F3A35}" type="slidenum">
              <a:rPr lang="en-US"/>
              <a:pPr/>
              <a:t>12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86B692-7DDA-4EB6-A00A-36B07C388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D719C6-DDEA-494C-8606-A132EB933A07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66491D-CA00-49F8-A6D8-9E6E8CDF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IM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67056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458200" cy="21336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by-plant resolution</a:t>
            </a:r>
            <a:endParaRPr lang="en-US" dirty="0"/>
          </a:p>
        </p:txBody>
      </p:sp>
      <p:pic>
        <p:nvPicPr>
          <p:cNvPr id="56321" name="Picture 1" descr="C:\Pictures\Ramp_Response Index\100_0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673725" cy="425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ue.okstate.edu/New%20Stuff/bike200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287069" cy="6477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810000" y="2743200"/>
          <a:ext cx="5106416" cy="1066800"/>
        </p:xfrm>
        <a:graphic>
          <a:graphicData uri="http://schemas.openxmlformats.org/presentationml/2006/ole">
            <p:oleObj spid="_x0000_s31750" name="Equation" r:id="rId4" imgW="3416300" imgH="711200" progId="Equation.3">
              <p:embed/>
            </p:oleObj>
          </a:graphicData>
        </a:graphic>
      </p:graphicFrame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91000"/>
            <a:ext cx="5562600" cy="259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8200" y="762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by-plant yield prediction methods focus on a totally different approach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nue.okstate.edu/CORN/perk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887755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724400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you recognize by-row differences in N response?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If the answer is yes, then the minimum resolution at which “precision agriculture” should operate is </a:t>
            </a:r>
            <a:br>
              <a:rPr lang="en-US" sz="2000" dirty="0" smtClean="0"/>
            </a:br>
            <a:r>
              <a:rPr lang="en-US" sz="2000" dirty="0" smtClean="0"/>
              <a:t>30 inches (front/back, left/right)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00_17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8153400" cy="5680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63" name="Picture 3" descr="100_1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2944813" cy="4400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06475" y="838200"/>
            <a:ext cx="8137525" cy="1139825"/>
          </a:xfrm>
        </p:spPr>
        <p:txBody>
          <a:bodyPr>
            <a:normAutofit fontScale="90000"/>
          </a:bodyPr>
          <a:lstStyle/>
          <a:p>
            <a:r>
              <a:rPr lang="en-US" sz="2000">
                <a:solidFill>
                  <a:srgbClr val="33CCFF"/>
                </a:solidFill>
              </a:rPr>
              <a:t>Variable Rate Technology</a:t>
            </a:r>
            <a:br>
              <a:rPr lang="en-US" sz="2000">
                <a:solidFill>
                  <a:srgbClr val="33CCFF"/>
                </a:solidFill>
              </a:rPr>
            </a:br>
            <a:r>
              <a:rPr lang="en-US" sz="2000"/>
              <a:t>  </a:t>
            </a:r>
            <a:r>
              <a:rPr lang="en-US" sz="1800"/>
              <a:t>Treat Temporal and Spatial Variability</a:t>
            </a:r>
            <a:br>
              <a:rPr lang="en-US" sz="1800"/>
            </a:br>
            <a:r>
              <a:rPr lang="en-US" sz="1800"/>
              <a:t>     Wheat, 0.4m</a:t>
            </a:r>
            <a:r>
              <a:rPr lang="en-US" sz="1800" baseline="30000"/>
              <a:t>2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     Corn, by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52400"/>
            <a:ext cx="4191000" cy="4114800"/>
          </a:xfrm>
        </p:spPr>
        <p:txBody>
          <a:bodyPr>
            <a:noAutofit/>
          </a:bodyPr>
          <a:lstStyle/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Causes for Delayed and uneven emergence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•variable depth of planting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•double seed drops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•wheel compaction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•seed geometry within the furrow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•surface crusting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•random soil clods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•soil texture differences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•variable distance between seeds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•variable soil compaction around the seed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•insect damage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•moisture availability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•variable surface residue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•variable seed furrow closure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•volunteer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early season root pruning (disease, insect)</a:t>
            </a:r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600" dirty="0" smtClean="0"/>
          </a:p>
          <a:p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impact of uneven stands takes place prior to the time that irrigation is employed whether using surface/furrow or center pivot systems.  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63490" name="Picture 2" descr="http://nue.okstate.edu/Predicting_Protein/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99329" cy="6400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5638800" cy="30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76600"/>
            <a:ext cx="5586413" cy="333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67200" y="5181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± 9 </a:t>
            </a:r>
            <a:r>
              <a:rPr lang="en-US" dirty="0" err="1" smtClean="0"/>
              <a:t>bu</a:t>
            </a:r>
            <a:r>
              <a:rPr lang="en-US" dirty="0" smtClean="0"/>
              <a:t>/ac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05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± 5.3 </a:t>
            </a:r>
            <a:r>
              <a:rPr lang="en-US" dirty="0" err="1" smtClean="0"/>
              <a:t>bu</a:t>
            </a:r>
            <a:r>
              <a:rPr lang="en-US" dirty="0" smtClean="0"/>
              <a:t>/ac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Farmer fields in the US, Argentina, and Mexico showed that plant-to-plant variation in corn grain yield averaged 2765 kg ha</a:t>
            </a:r>
            <a:r>
              <a:rPr lang="en-US" baseline="30000" dirty="0" smtClean="0"/>
              <a:t>-1</a:t>
            </a:r>
            <a:r>
              <a:rPr lang="en-US" dirty="0" smtClean="0"/>
              <a:t> or 44.1 </a:t>
            </a:r>
            <a:r>
              <a:rPr lang="en-US" dirty="0" err="1" smtClean="0"/>
              <a:t>bu</a:t>
            </a:r>
            <a:r>
              <a:rPr lang="en-US" dirty="0" smtClean="0"/>
              <a:t> ac</a:t>
            </a:r>
            <a:r>
              <a:rPr lang="en-US" baseline="30000" dirty="0" smtClean="0"/>
              <a:t>-1</a:t>
            </a:r>
            <a:r>
              <a:rPr lang="en-US" dirty="0" smtClean="0"/>
              <a:t> (Martin et al., 2005). </a:t>
            </a:r>
          </a:p>
          <a:p>
            <a:r>
              <a:rPr lang="en-US" dirty="0" smtClean="0"/>
              <a:t>Current methods can predict by-plant yields</a:t>
            </a:r>
          </a:p>
          <a:p>
            <a:r>
              <a:rPr lang="en-US" dirty="0" smtClean="0"/>
              <a:t>Plant to plant variability in yield exceeds the magnitude encountered for other agronomic variables </a:t>
            </a:r>
          </a:p>
          <a:p>
            <a:r>
              <a:rPr lang="en-US" dirty="0" smtClean="0"/>
              <a:t>Adjusting multiple inputs by-plant is possible today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1992, At What resolution are there real biological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nue.okstate.edu/Small_Scale_Variability/1x1efa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048500" cy="4590562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74771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4036" name="Picture 4" descr="100_0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38" y="1371600"/>
            <a:ext cx="4297362" cy="350520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  <p:pic>
        <p:nvPicPr>
          <p:cNvPr id="44037" name="Picture 5" descr="HPIM0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4343400" cy="350520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92D050"/>
                </a:solidFill>
                <a:latin typeface="Arial" charset="0"/>
                <a:cs typeface="+mn-cs"/>
              </a:rPr>
              <a:t>IOWA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800600" y="16764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92D050"/>
                </a:solidFill>
                <a:latin typeface="Arial" charset="0"/>
                <a:cs typeface="+mn-cs"/>
              </a:rPr>
              <a:t>OKLAHOMA</a:t>
            </a:r>
          </a:p>
        </p:txBody>
      </p:sp>
      <p:sp>
        <p:nvSpPr>
          <p:cNvPr id="44041" name="TextBox 9"/>
          <p:cNvSpPr txBox="1">
            <a:spLocks noChangeArrowheads="1"/>
          </p:cNvSpPr>
          <p:nvPr/>
        </p:nvSpPr>
        <p:spPr bwMode="auto">
          <a:xfrm>
            <a:off x="457200" y="3048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Verdana" pitchFamily="34" charset="0"/>
              </a:rPr>
              <a:t>Plant-to-plant variation, avg. 45 </a:t>
            </a:r>
            <a:r>
              <a:rPr lang="en-US" dirty="0" err="1">
                <a:latin typeface="Verdana" pitchFamily="34" charset="0"/>
              </a:rPr>
              <a:t>bu</a:t>
            </a:r>
            <a:r>
              <a:rPr lang="en-US" dirty="0">
                <a:latin typeface="Verdana" pitchFamily="34" charset="0"/>
              </a:rPr>
              <a:t>/ac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Nebraska, Iowa, Virginia, Oklahoma, </a:t>
            </a:r>
          </a:p>
          <a:p>
            <a:r>
              <a:rPr lang="en-US" dirty="0">
                <a:latin typeface="Verdana" pitchFamily="34" charset="0"/>
              </a:rPr>
              <a:t>Argentina, Mexico, </a:t>
            </a:r>
            <a:r>
              <a:rPr lang="en-US" dirty="0" smtClean="0">
                <a:latin typeface="Verdana" pitchFamily="34" charset="0"/>
              </a:rPr>
              <a:t>Ohio (46 transects)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429000"/>
            <a:ext cx="63803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Pictures\Corn_Experiments\DSC00204.JPG"/>
          <p:cNvPicPr>
            <a:picLocks noChangeAspect="1" noChangeArrowheads="1"/>
          </p:cNvPicPr>
          <p:nvPr/>
        </p:nvPicPr>
        <p:blipFill>
          <a:blip r:embed="rId2" cstate="print">
            <a:lum bright="7000" contrast="6000"/>
          </a:blip>
          <a:srcRect/>
          <a:stretch>
            <a:fillRect/>
          </a:stretch>
        </p:blipFill>
        <p:spPr bwMode="auto">
          <a:xfrm>
            <a:off x="304799" y="228600"/>
            <a:ext cx="8432799" cy="63246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Holdrege silt loam, Minden, 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/>
              <a:t>Mean Yield </a:t>
            </a:r>
            <a:r>
              <a:rPr lang="en-US" dirty="0" err="1"/>
              <a:t>vs</a:t>
            </a:r>
            <a:r>
              <a:rPr lang="en-US" dirty="0"/>
              <a:t> Std. Dev.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295400"/>
            <a:ext cx="7392305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5865812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Average corn grain yield plotted against the standard deviation from by-plant yield over 46 transects in Argentina, Mexico, Iowa, Nebraska, Ohio, Virginia, and Oklahoma.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819400"/>
            <a:ext cx="10668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318 </a:t>
            </a:r>
            <a:r>
              <a:rPr lang="en-US" dirty="0" err="1" smtClean="0">
                <a:solidFill>
                  <a:srgbClr val="00B050"/>
                </a:solidFill>
              </a:rPr>
              <a:t>bu</a:t>
            </a:r>
            <a:r>
              <a:rPr lang="en-US" dirty="0" smtClean="0">
                <a:solidFill>
                  <a:srgbClr val="00B050"/>
                </a:solidFill>
              </a:rPr>
              <a:t>/ac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89556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399"/>
            <a:ext cx="4953000" cy="65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400" b="1" dirty="0" smtClean="0">
                <a:latin typeface="+mn-lt"/>
                <a:ea typeface="+mn-ea"/>
                <a:cs typeface="+mn-cs"/>
              </a:rPr>
              <a:t>Paul </a:t>
            </a:r>
            <a:r>
              <a:rPr lang="en-US" sz="2400" b="1" dirty="0" err="1" smtClean="0">
                <a:latin typeface="+mn-lt"/>
                <a:ea typeface="+mn-ea"/>
                <a:cs typeface="+mn-cs"/>
              </a:rPr>
              <a:t>Hodgen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, Univ. Nebraska, Dissertation AA13271926, Jan 1,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 plant acquired over 70% of the total depleted 15N fertilizer that was taken up</a:t>
            </a:r>
          </a:p>
          <a:p>
            <a:r>
              <a:rPr lang="en-US" dirty="0" smtClean="0"/>
              <a:t>data revealed an individual corn plant acquires most of its N from within a radius of less than 0.5 m.</a:t>
            </a:r>
          </a:p>
          <a:p>
            <a:r>
              <a:rPr lang="en-US" dirty="0" smtClean="0"/>
              <a:t>Plants lose yield potential by emerging as little as three days after their neighbors. </a:t>
            </a:r>
          </a:p>
          <a:p>
            <a:r>
              <a:rPr lang="en-US" dirty="0" smtClean="0"/>
              <a:t>Large doses of N fertilizer could not increase the yield of late emerging corn plants.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Sensors to detect each plant</a:t>
            </a:r>
            <a:endParaRPr lang="en-US" dirty="0"/>
          </a:p>
        </p:txBody>
      </p:sp>
      <p:pic>
        <p:nvPicPr>
          <p:cNvPr id="55302" name="Picture 6" descr="bike_shafte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6105525" cy="4097337"/>
          </a:xfrm>
          <a:noFill/>
          <a:ln/>
          <a:effectLst/>
        </p:spPr>
      </p:pic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05000"/>
            <a:ext cx="3048000" cy="4114800"/>
          </a:xfrm>
        </p:spPr>
        <p:txBody>
          <a:bodyPr>
            <a:normAutofit lnSpcReduction="10000"/>
          </a:bodyPr>
          <a:lstStyle/>
          <a:p>
            <a:pPr marL="0" indent="0">
              <a:buSzTx/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</a:t>
            </a:r>
            <a:r>
              <a:rPr lang="en-US" sz="2400" dirty="0"/>
              <a:t>Sensor was mounted on a bicycle</a:t>
            </a:r>
          </a:p>
          <a:p>
            <a:pPr marL="0" indent="0">
              <a:buSzTx/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Shaft </a:t>
            </a:r>
            <a:r>
              <a:rPr lang="en-US" sz="2400" dirty="0"/>
              <a:t>encoder was used to assign distance to each sensor reading</a:t>
            </a:r>
          </a:p>
          <a:p>
            <a:pPr marL="0" indent="0">
              <a:buSzTx/>
              <a:buFontTx/>
              <a:buChar char="•"/>
            </a:pPr>
            <a:r>
              <a:rPr lang="en-US" sz="2400" dirty="0"/>
              <a:t> Readings were taken once per centimeter</a:t>
            </a:r>
          </a:p>
          <a:p>
            <a:pPr marL="0" indent="0">
              <a:buSzTx/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13241</TotalTime>
  <Words>340</Words>
  <Application>Microsoft Office PowerPoint</Application>
  <PresentationFormat>On-screen Show (4:3)</PresentationFormat>
  <Paragraphs>48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Technic</vt:lpstr>
      <vt:lpstr>Equation</vt:lpstr>
      <vt:lpstr>by-plant resolution</vt:lpstr>
      <vt:lpstr>1992, At What resolution are there real biological differences</vt:lpstr>
      <vt:lpstr>Slide 3</vt:lpstr>
      <vt:lpstr>Slide 4</vt:lpstr>
      <vt:lpstr>Mean Yield vs Std. Dev.</vt:lpstr>
      <vt:lpstr>Slide 6</vt:lpstr>
      <vt:lpstr>Slide 7</vt:lpstr>
      <vt:lpstr>Paul Hodgen, Univ. Nebraska, Dissertation AA13271926, Jan 1, 2007</vt:lpstr>
      <vt:lpstr>Sensors to detect each plant</vt:lpstr>
      <vt:lpstr>Slide 10</vt:lpstr>
      <vt:lpstr>Slide 11</vt:lpstr>
      <vt:lpstr>Variable Rate Technology   Treat Temporal and Spatial Variability      Wheat, 0.4m2      Corn, by plant</vt:lpstr>
      <vt:lpstr>Slide 13</vt:lpstr>
      <vt:lpstr>Slide 14</vt:lpstr>
      <vt:lpstr>Summary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by-plant resolutions will be necessary in precision agriculture</dc:title>
  <dc:creator>Soil Fertility</dc:creator>
  <cp:lastModifiedBy>Bill Raun</cp:lastModifiedBy>
  <cp:revision>59</cp:revision>
  <dcterms:created xsi:type="dcterms:W3CDTF">2011-01-06T19:13:08Z</dcterms:created>
  <dcterms:modified xsi:type="dcterms:W3CDTF">2011-02-11T14:59:08Z</dcterms:modified>
</cp:coreProperties>
</file>