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49"/>
  </p:notesMasterIdLst>
  <p:sldIdLst>
    <p:sldId id="281" r:id="rId2"/>
    <p:sldId id="284" r:id="rId3"/>
    <p:sldId id="311" r:id="rId4"/>
    <p:sldId id="326" r:id="rId5"/>
    <p:sldId id="328" r:id="rId6"/>
    <p:sldId id="325" r:id="rId7"/>
    <p:sldId id="315" r:id="rId8"/>
    <p:sldId id="319" r:id="rId9"/>
    <p:sldId id="314" r:id="rId10"/>
    <p:sldId id="300" r:id="rId11"/>
    <p:sldId id="313" r:id="rId12"/>
    <p:sldId id="285" r:id="rId13"/>
    <p:sldId id="286" r:id="rId14"/>
    <p:sldId id="316" r:id="rId15"/>
    <p:sldId id="322" r:id="rId16"/>
    <p:sldId id="334" r:id="rId17"/>
    <p:sldId id="331" r:id="rId18"/>
    <p:sldId id="279" r:id="rId19"/>
    <p:sldId id="320" r:id="rId20"/>
    <p:sldId id="317" r:id="rId21"/>
    <p:sldId id="318" r:id="rId22"/>
    <p:sldId id="323" r:id="rId23"/>
    <p:sldId id="332" r:id="rId24"/>
    <p:sldId id="257" r:id="rId25"/>
    <p:sldId id="329" r:id="rId26"/>
    <p:sldId id="261" r:id="rId27"/>
    <p:sldId id="256" r:id="rId28"/>
    <p:sldId id="266" r:id="rId29"/>
    <p:sldId id="265" r:id="rId30"/>
    <p:sldId id="339" r:id="rId31"/>
    <p:sldId id="340" r:id="rId32"/>
    <p:sldId id="294" r:id="rId33"/>
    <p:sldId id="296" r:id="rId34"/>
    <p:sldId id="272" r:id="rId35"/>
    <p:sldId id="273" r:id="rId36"/>
    <p:sldId id="274" r:id="rId37"/>
    <p:sldId id="270" r:id="rId38"/>
    <p:sldId id="335" r:id="rId39"/>
    <p:sldId id="303" r:id="rId40"/>
    <p:sldId id="304" r:id="rId41"/>
    <p:sldId id="302" r:id="rId42"/>
    <p:sldId id="321" r:id="rId43"/>
    <p:sldId id="337" r:id="rId44"/>
    <p:sldId id="282" r:id="rId45"/>
    <p:sldId id="288" r:id="rId46"/>
    <p:sldId id="287" r:id="rId47"/>
    <p:sldId id="34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9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534" autoAdjust="0"/>
  </p:normalViewPr>
  <p:slideViewPr>
    <p:cSldViewPr>
      <p:cViewPr>
        <p:scale>
          <a:sx n="75" d="100"/>
          <a:sy n="75" d="100"/>
        </p:scale>
        <p:origin x="-948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12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OSU\LT\502\E502_0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OSU\LT\502\E502_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7"/>
  <c:chart>
    <c:title>
      <c:tx>
        <c:rich>
          <a:bodyPr/>
          <a:lstStyle/>
          <a:p>
            <a:pPr>
              <a:defRPr/>
            </a:pPr>
            <a:r>
              <a:rPr lang="en-US"/>
              <a:t>Exp. 502, 1971-2009</a:t>
            </a:r>
          </a:p>
        </c:rich>
      </c:tx>
      <c:layout>
        <c:manualLayout>
          <c:xMode val="edge"/>
          <c:yMode val="edge"/>
          <c:x val="0.35439107611548581"/>
          <c:y val="1.9460747689745841E-2"/>
        </c:manualLayout>
      </c:layout>
    </c:title>
    <c:plotArea>
      <c:layout>
        <c:manualLayout>
          <c:layoutTarget val="inner"/>
          <c:xMode val="edge"/>
          <c:yMode val="edge"/>
          <c:x val="0.11650503846998686"/>
          <c:y val="4.5340106142880872E-2"/>
          <c:w val="0.865697160853378"/>
          <c:h val="0.81864080535758244"/>
        </c:manualLayout>
      </c:layout>
      <c:barChart>
        <c:barDir val="col"/>
        <c:grouping val="clustered"/>
        <c:ser>
          <c:idx val="0"/>
          <c:order val="0"/>
          <c:tx>
            <c:strRef>
              <c:f>'Treatment Means'!$I$3</c:f>
              <c:strCache>
                <c:ptCount val="1"/>
                <c:pt idx="0">
                  <c:v>0-40-60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'Treatment Means'!$G$4:$G$41</c:f>
              <c:numCache>
                <c:formatCode>General</c:formatCode>
                <c:ptCount val="38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</c:numCache>
            </c:numRef>
          </c:cat>
          <c:val>
            <c:numRef>
              <c:f>'Treatment Means'!$I$4:$I$41</c:f>
              <c:numCache>
                <c:formatCode>General</c:formatCode>
                <c:ptCount val="38"/>
                <c:pt idx="0">
                  <c:v>36.725000000000229</c:v>
                </c:pt>
                <c:pt idx="1">
                  <c:v>27.95</c:v>
                </c:pt>
                <c:pt idx="2">
                  <c:v>16.546749999999804</c:v>
                </c:pt>
                <c:pt idx="3">
                  <c:v>26.861999999999988</c:v>
                </c:pt>
                <c:pt idx="4">
                  <c:v>23.262250000000002</c:v>
                </c:pt>
                <c:pt idx="5">
                  <c:v>16.97025</c:v>
                </c:pt>
                <c:pt idx="6">
                  <c:v>20.721250000000001</c:v>
                </c:pt>
                <c:pt idx="7">
                  <c:v>37.675000000000011</c:v>
                </c:pt>
                <c:pt idx="8">
                  <c:v>20.842499999999866</c:v>
                </c:pt>
                <c:pt idx="9">
                  <c:v>19.542499999999844</c:v>
                </c:pt>
                <c:pt idx="10">
                  <c:v>27.497499999999889</c:v>
                </c:pt>
                <c:pt idx="11">
                  <c:v>38.537500000000001</c:v>
                </c:pt>
                <c:pt idx="12">
                  <c:v>33.365000000000002</c:v>
                </c:pt>
                <c:pt idx="13">
                  <c:v>20.4175</c:v>
                </c:pt>
                <c:pt idx="14">
                  <c:v>40.3825</c:v>
                </c:pt>
                <c:pt idx="15">
                  <c:v>30.492499999999822</c:v>
                </c:pt>
                <c:pt idx="16">
                  <c:v>27.072500000000002</c:v>
                </c:pt>
                <c:pt idx="17">
                  <c:v>18.09</c:v>
                </c:pt>
                <c:pt idx="18">
                  <c:v>26.4375</c:v>
                </c:pt>
                <c:pt idx="19">
                  <c:v>22.655000000000001</c:v>
                </c:pt>
                <c:pt idx="20">
                  <c:v>17.889849999999893</c:v>
                </c:pt>
                <c:pt idx="21">
                  <c:v>17.151750000000035</c:v>
                </c:pt>
                <c:pt idx="22">
                  <c:v>11.092675</c:v>
                </c:pt>
                <c:pt idx="23">
                  <c:v>29.386317799999986</c:v>
                </c:pt>
                <c:pt idx="24">
                  <c:v>18.013653699999999</c:v>
                </c:pt>
                <c:pt idx="25">
                  <c:v>18.807725399999999</c:v>
                </c:pt>
                <c:pt idx="26">
                  <c:v>28.463773799999874</c:v>
                </c:pt>
                <c:pt idx="27">
                  <c:v>19.1843906</c:v>
                </c:pt>
                <c:pt idx="28">
                  <c:v>24.206640199999889</c:v>
                </c:pt>
                <c:pt idx="29">
                  <c:v>27.5221804</c:v>
                </c:pt>
                <c:pt idx="30">
                  <c:v>36.398688800000002</c:v>
                </c:pt>
                <c:pt idx="31">
                  <c:v>39.633955800000258</c:v>
                </c:pt>
                <c:pt idx="32">
                  <c:v>20</c:v>
                </c:pt>
                <c:pt idx="33">
                  <c:v>23.916775000000001</c:v>
                </c:pt>
                <c:pt idx="34">
                  <c:v>34.4</c:v>
                </c:pt>
                <c:pt idx="35">
                  <c:v>38.700000000000003</c:v>
                </c:pt>
                <c:pt idx="36">
                  <c:v>42.28</c:v>
                </c:pt>
                <c:pt idx="37">
                  <c:v>23.474999999999987</c:v>
                </c:pt>
              </c:numCache>
            </c:numRef>
          </c:val>
        </c:ser>
        <c:ser>
          <c:idx val="1"/>
          <c:order val="1"/>
          <c:tx>
            <c:strRef>
              <c:f>'Treatment Means'!$O$3</c:f>
              <c:strCache>
                <c:ptCount val="1"/>
                <c:pt idx="0">
                  <c:v>100-40-60</c:v>
                </c:pt>
              </c:strCache>
            </c:strRef>
          </c:tx>
          <c:cat>
            <c:numRef>
              <c:f>'Treatment Means'!$G$4:$G$41</c:f>
              <c:numCache>
                <c:formatCode>General</c:formatCode>
                <c:ptCount val="38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</c:numCache>
            </c:numRef>
          </c:cat>
          <c:val>
            <c:numRef>
              <c:f>'Treatment Means'!$O$4:$O$41</c:f>
              <c:numCache>
                <c:formatCode>General</c:formatCode>
                <c:ptCount val="38"/>
                <c:pt idx="0">
                  <c:v>37.425000000000011</c:v>
                </c:pt>
                <c:pt idx="1">
                  <c:v>21.84</c:v>
                </c:pt>
                <c:pt idx="2">
                  <c:v>27.79975</c:v>
                </c:pt>
                <c:pt idx="3">
                  <c:v>50.547750000000001</c:v>
                </c:pt>
                <c:pt idx="4">
                  <c:v>46.736250000000013</c:v>
                </c:pt>
                <c:pt idx="5">
                  <c:v>28.828250000000001</c:v>
                </c:pt>
                <c:pt idx="6">
                  <c:v>38.568750000000229</c:v>
                </c:pt>
                <c:pt idx="7">
                  <c:v>39.582500000000003</c:v>
                </c:pt>
                <c:pt idx="8">
                  <c:v>55.297500000000063</c:v>
                </c:pt>
                <c:pt idx="9">
                  <c:v>38.782500000000013</c:v>
                </c:pt>
                <c:pt idx="10">
                  <c:v>27.8</c:v>
                </c:pt>
                <c:pt idx="11">
                  <c:v>37.417499999999997</c:v>
                </c:pt>
                <c:pt idx="12">
                  <c:v>40.349999999999994</c:v>
                </c:pt>
                <c:pt idx="13">
                  <c:v>30.22</c:v>
                </c:pt>
                <c:pt idx="14">
                  <c:v>46.01</c:v>
                </c:pt>
                <c:pt idx="15">
                  <c:v>41.502500000000012</c:v>
                </c:pt>
                <c:pt idx="16">
                  <c:v>63.160000000000011</c:v>
                </c:pt>
                <c:pt idx="17">
                  <c:v>40.322500000000012</c:v>
                </c:pt>
                <c:pt idx="18">
                  <c:v>43.862500000000011</c:v>
                </c:pt>
                <c:pt idx="19">
                  <c:v>29.49</c:v>
                </c:pt>
                <c:pt idx="20">
                  <c:v>38.747225</c:v>
                </c:pt>
                <c:pt idx="21">
                  <c:v>36.318150000000003</c:v>
                </c:pt>
                <c:pt idx="22">
                  <c:v>45.314499999999995</c:v>
                </c:pt>
                <c:pt idx="23">
                  <c:v>45.956331800000001</c:v>
                </c:pt>
                <c:pt idx="24">
                  <c:v>38.762908000000273</c:v>
                </c:pt>
                <c:pt idx="25">
                  <c:v>53.167639800000003</c:v>
                </c:pt>
                <c:pt idx="26">
                  <c:v>56.251839099999998</c:v>
                </c:pt>
                <c:pt idx="27">
                  <c:v>54.026965200000063</c:v>
                </c:pt>
                <c:pt idx="28">
                  <c:v>39.396862200000001</c:v>
                </c:pt>
                <c:pt idx="29">
                  <c:v>21.164360899999988</c:v>
                </c:pt>
                <c:pt idx="30">
                  <c:v>43.915607199999997</c:v>
                </c:pt>
                <c:pt idx="31">
                  <c:v>88.329077699999758</c:v>
                </c:pt>
                <c:pt idx="32">
                  <c:v>60.7</c:v>
                </c:pt>
                <c:pt idx="33">
                  <c:v>42.779546300000113</c:v>
                </c:pt>
                <c:pt idx="34">
                  <c:v>40.700000000000003</c:v>
                </c:pt>
                <c:pt idx="35">
                  <c:v>50.3</c:v>
                </c:pt>
                <c:pt idx="36">
                  <c:v>88.32</c:v>
                </c:pt>
                <c:pt idx="37">
                  <c:v>73.034999999999997</c:v>
                </c:pt>
              </c:numCache>
            </c:numRef>
          </c:val>
        </c:ser>
        <c:axId val="80256000"/>
        <c:axId val="80052992"/>
      </c:barChart>
      <c:catAx>
        <c:axId val="80256000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80052992"/>
        <c:crosses val="autoZero"/>
        <c:auto val="1"/>
        <c:lblAlgn val="ctr"/>
        <c:lblOffset val="100"/>
        <c:tickLblSkip val="1"/>
        <c:tickMarkSkip val="1"/>
      </c:catAx>
      <c:valAx>
        <c:axId val="80052992"/>
        <c:scaling>
          <c:orientation val="minMax"/>
          <c:max val="9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Grain yield, bu/ac</a:t>
                </a:r>
              </a:p>
            </c:rich>
          </c:tx>
          <c:layout>
            <c:manualLayout>
              <c:xMode val="edge"/>
              <c:yMode val="edge"/>
              <c:x val="6.4941382327209102E-3"/>
              <c:y val="0.29292305305466843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8025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077692148456697"/>
          <c:y val="0.10327468621434002"/>
          <c:w val="0.31693665791776315"/>
          <c:h val="0.26291926220214457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8"/>
  <c:chart>
    <c:autoTitleDeleted val="1"/>
    <c:plotArea>
      <c:layout>
        <c:manualLayout>
          <c:layoutTarget val="inner"/>
          <c:xMode val="edge"/>
          <c:yMode val="edge"/>
          <c:x val="0.1014403010944382"/>
          <c:y val="5.6603877881555652E-2"/>
          <c:w val="0.89855969890556131"/>
          <c:h val="0.7396240043190051"/>
        </c:manualLayout>
      </c:layout>
      <c:barChart>
        <c:barDir val="col"/>
        <c:grouping val="clustered"/>
        <c:ser>
          <c:idx val="0"/>
          <c:order val="0"/>
          <c:cat>
            <c:numRef>
              <c:f>'Treatment Means'!$G$4:$G$41</c:f>
              <c:numCache>
                <c:formatCode>General</c:formatCode>
                <c:ptCount val="38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</c:numCache>
            </c:numRef>
          </c:cat>
          <c:val>
            <c:numRef>
              <c:f>'Treatment Means'!$AD$4:$AD$41</c:f>
              <c:numCache>
                <c:formatCode>General</c:formatCode>
                <c:ptCount val="38"/>
                <c:pt idx="0">
                  <c:v>1.0190605854322659</c:v>
                </c:pt>
                <c:pt idx="1">
                  <c:v>0.78139534883720518</c:v>
                </c:pt>
                <c:pt idx="2">
                  <c:v>1.6800731261426054</c:v>
                </c:pt>
                <c:pt idx="3">
                  <c:v>1.8817567567567581</c:v>
                </c:pt>
                <c:pt idx="4">
                  <c:v>2.0091027308192437</c:v>
                </c:pt>
                <c:pt idx="5">
                  <c:v>1.6987522281639993</c:v>
                </c:pt>
                <c:pt idx="6">
                  <c:v>1.8613138686131387</c:v>
                </c:pt>
                <c:pt idx="7">
                  <c:v>1.050630391506304</c:v>
                </c:pt>
                <c:pt idx="8">
                  <c:v>2.6531126304426049</c:v>
                </c:pt>
                <c:pt idx="9">
                  <c:v>1.9845209159524113</c:v>
                </c:pt>
                <c:pt idx="10">
                  <c:v>1.0110010000909158</c:v>
                </c:pt>
                <c:pt idx="11">
                  <c:v>0.97093739863769069</c:v>
                </c:pt>
                <c:pt idx="12">
                  <c:v>1.2093511164393818</c:v>
                </c:pt>
                <c:pt idx="13">
                  <c:v>1.4801028529447777</c:v>
                </c:pt>
                <c:pt idx="14">
                  <c:v>1.1393549185909737</c:v>
                </c:pt>
                <c:pt idx="15">
                  <c:v>1.3610723948511929</c:v>
                </c:pt>
                <c:pt idx="16">
                  <c:v>2.3329947363560808</c:v>
                </c:pt>
                <c:pt idx="17">
                  <c:v>2.2289939192924422</c:v>
                </c:pt>
                <c:pt idx="18">
                  <c:v>1.6591016548463355</c:v>
                </c:pt>
                <c:pt idx="19">
                  <c:v>1.3016994041050538</c:v>
                </c:pt>
                <c:pt idx="20">
                  <c:v>2.1658775786270064</c:v>
                </c:pt>
                <c:pt idx="21">
                  <c:v>2.1174603174603202</c:v>
                </c:pt>
                <c:pt idx="22">
                  <c:v>4.0850831742568863</c:v>
                </c:pt>
                <c:pt idx="23">
                  <c:v>1.5638683319486866</c:v>
                </c:pt>
                <c:pt idx="24">
                  <c:v>2.1518626174100373</c:v>
                </c:pt>
                <c:pt idx="25">
                  <c:v>2.8269042996555025</c:v>
                </c:pt>
                <c:pt idx="26">
                  <c:v>1.9762607549951801</c:v>
                </c:pt>
                <c:pt idx="27">
                  <c:v>2.8161939738653987</c:v>
                </c:pt>
                <c:pt idx="28">
                  <c:v>1.6275229389330961</c:v>
                </c:pt>
                <c:pt idx="29">
                  <c:v>0.76899288473525151</c:v>
                </c:pt>
                <c:pt idx="30">
                  <c:v>1.2065161863742739</c:v>
                </c:pt>
                <c:pt idx="31">
                  <c:v>2.2286212899293947</c:v>
                </c:pt>
                <c:pt idx="32">
                  <c:v>3.0349999999999997</c:v>
                </c:pt>
                <c:pt idx="33">
                  <c:v>1.78868372930715</c:v>
                </c:pt>
                <c:pt idx="34">
                  <c:v>1.1831395348837328</c:v>
                </c:pt>
                <c:pt idx="35">
                  <c:v>1.2997416020671697</c:v>
                </c:pt>
                <c:pt idx="36">
                  <c:v>2.0889309366130555</c:v>
                </c:pt>
                <c:pt idx="37">
                  <c:v>3.1111821086261982</c:v>
                </c:pt>
              </c:numCache>
            </c:numRef>
          </c:val>
        </c:ser>
        <c:axId val="80081664"/>
        <c:axId val="80083200"/>
      </c:barChart>
      <c:catAx>
        <c:axId val="80081664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80083200"/>
        <c:crosses val="autoZero"/>
        <c:auto val="1"/>
        <c:lblAlgn val="ctr"/>
        <c:lblOffset val="100"/>
        <c:tickLblSkip val="1"/>
        <c:tickMarkSkip val="1"/>
      </c:catAx>
      <c:valAx>
        <c:axId val="80083200"/>
        <c:scaling>
          <c:orientation val="minMax"/>
          <c:max val="4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Response Index</a:t>
                </a:r>
              </a:p>
            </c:rich>
          </c:tx>
          <c:layout>
            <c:manualLayout>
              <c:xMode val="edge"/>
              <c:yMode val="edge"/>
              <c:x val="1.1937866257283885E-2"/>
              <c:y val="0.21817151342138011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80081664"/>
        <c:crosses val="autoZero"/>
        <c:crossBetween val="between"/>
        <c:majorUnit val="1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7189-03E0-4B17-B24D-B410A549FC98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0A2A4-2A42-4D2E-AB7D-3946959D1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is the optical sensor we used. It’s mounted on a John Deere tractor. It measures both solar irradiance and plant surface reflectance.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55310B-9E3B-4518-88F6-ABA6A356CA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89862-8F01-4D35-8107-50C35015BE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69E3C-C68E-43DA-B492-62342F88B5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55F4-6C98-49E5-A281-1ADFE2D6571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55F4-6C98-49E5-A281-1ADFE2D6571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55F4-6C98-49E5-A281-1ADFE2D6571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A8666-9D56-4741-B218-DEA84090B12F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845FE-E3BB-4C5B-BE41-CE62E969EF1C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1F2FD-0B28-4C89-896C-80474982BE35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r>
              <a:rPr lang="en-US" smtClean="0"/>
              <a:t>Economists:  Profit is directly proportional to risk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C16FC-D30A-4268-B2DB-5CE8C0B6A5C8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28F77-673C-456B-BAD7-B6DD2954CD43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62DC9-5918-4D94-B0C9-4A3906C1E295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8EB73-F012-4093-B06F-7CE03881084B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A2A4-2A42-4D2E-AB7D-3946959D181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A2A4-2A42-4D2E-AB7D-3946959D181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A2A4-2A42-4D2E-AB7D-3946959D181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B4CBB831-E610-42FF-8699-D378A45198B5}" type="datetimeFigureOut">
              <a:rPr lang="en-US" smtClean="0"/>
              <a:pPr/>
              <a:t>7/18/2010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hyperlink" Target="http://www.nue.okstate.edu/cimmyt_visit_2001.htm" TargetMode="Externa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4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3.gif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457200"/>
            <a:ext cx="7848600" cy="2123658"/>
          </a:xfrm>
          <a:prstGeom prst="rect">
            <a:avLst/>
          </a:prstGeom>
          <a:solidFill>
            <a:srgbClr val="B9D982">
              <a:alpha val="3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Application of Indirect Measures for Improved Nitrogen Fertilization</a:t>
            </a:r>
            <a:endParaRPr lang="en-US" sz="4400" dirty="0"/>
          </a:p>
        </p:txBody>
      </p:sp>
      <p:pic>
        <p:nvPicPr>
          <p:cNvPr id="8" name="Picture 21" descr="cimm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15025"/>
            <a:ext cx="2543175" cy="6381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7500" y="25781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John Solie, Marvin Stone, Brian Arnall,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Ivan Ortiz-Monasterio, Bill Raun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Primary M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019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 descr="C:\Pictures\Irrigation\100_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14290"/>
            <a:ext cx="4484688" cy="6726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5867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362200"/>
            <a:ext cx="8674126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5257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May 2010 Ted 014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May 2010 Ted 009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47800" y="5715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Intimidation of Precision Agriculture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p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5000"/>
          </a:blip>
          <a:stretch>
            <a:fillRect/>
          </a:stretch>
        </p:blipFill>
        <p:spPr>
          <a:xfrm>
            <a:off x="914400" y="1066800"/>
            <a:ext cx="731520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6962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GreenSeeker sensing technology endorsed by Dr. Norman E. Borlaug, April 2007</a:t>
            </a:r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0484" name="Picture 4" descr="P1010057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 bwMode="auto">
          <a:xfrm>
            <a:off x="4800600" y="3581400"/>
            <a:ext cx="4267200" cy="320040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5410200"/>
            <a:ext cx="3810000" cy="3667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</a:rPr>
              <a:t>Modipuram, India</a:t>
            </a:r>
          </a:p>
        </p:txBody>
      </p:sp>
      <p:pic>
        <p:nvPicPr>
          <p:cNvPr id="20486" name="Picture 6" descr="Indi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495800"/>
            <a:ext cx="2495550" cy="178435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20487" name="Picture 8" descr="P10100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400"/>
            <a:ext cx="5410200" cy="404495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447800" y="3048000"/>
            <a:ext cx="3810000" cy="3667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</a:rPr>
              <a:t>Ciudad Obregon, Mexico</a:t>
            </a:r>
          </a:p>
        </p:txBody>
      </p:sp>
      <p:pic>
        <p:nvPicPr>
          <p:cNvPr id="20489" name="Picture 10" descr="Ciudad%20Obregon%20134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3657600"/>
            <a:ext cx="2362200" cy="312420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10" name="Picture 1525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1000"/>
            <a:ext cx="3760130" cy="2820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2" name="Picture 6" descr="Index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8004" y="2590800"/>
            <a:ext cx="5390734" cy="405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6248400" cy="1143000"/>
          </a:xfrm>
        </p:spPr>
        <p:txBody>
          <a:bodyPr/>
          <a:lstStyle/>
          <a:p>
            <a:r>
              <a:rPr lang="en-US" dirty="0" smtClean="0"/>
              <a:t>Ramp </a:t>
            </a:r>
            <a:r>
              <a:rPr lang="en-US" dirty="0"/>
              <a:t>Applicators</a:t>
            </a:r>
          </a:p>
        </p:txBody>
      </p:sp>
      <p:pic>
        <p:nvPicPr>
          <p:cNvPr id="173059" name="Picture 3" descr="P10102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ue.okstate.edu/Response_Index/P101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007193" cy="5281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0"/>
            <a:ext cx="6248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Visual Confirmation</a:t>
            </a:r>
            <a:endParaRPr lang="en-US" dirty="0"/>
          </a:p>
        </p:txBody>
      </p:sp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4102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Nitrogen Ramp Calibration Strip applied in Winter Wh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7086600" cy="53829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28600"/>
            <a:ext cx="6248400" cy="38401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 Rich Strip, RAMP</a:t>
            </a:r>
          </a:p>
        </p:txBody>
      </p:sp>
      <p:pic>
        <p:nvPicPr>
          <p:cNvPr id="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AR" dirty="0" err="1" smtClean="0"/>
              <a:t>Where</a:t>
            </a:r>
            <a:r>
              <a:rPr lang="es-AR" dirty="0" smtClean="0"/>
              <a:t> do </a:t>
            </a:r>
            <a:r>
              <a:rPr lang="es-AR" dirty="0" err="1" smtClean="0"/>
              <a:t>we</a:t>
            </a:r>
            <a:r>
              <a:rPr lang="es-AR" dirty="0" smtClean="0"/>
              <a:t> stand?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229600" cy="4949825"/>
          </a:xfrm>
        </p:spPr>
        <p:txBody>
          <a:bodyPr>
            <a:normAutofit fontScale="62500" lnSpcReduction="20000"/>
          </a:bodyPr>
          <a:lstStyle/>
          <a:p>
            <a:pPr marL="0" indent="0" eaLnBrk="1" hangingPunct="1">
              <a:buFontTx/>
              <a:buNone/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	</a:t>
            </a:r>
            <a:r>
              <a:rPr lang="en-US" sz="2800" b="1" u="sng" dirty="0" smtClean="0"/>
              <a:t>Sub-Saharan Africa	USA</a:t>
            </a:r>
            <a:r>
              <a:rPr lang="en-US" sz="2800" dirty="0" smtClean="0"/>
              <a:t>	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Population, million	700	300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Cereals, million ha  	88	56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Production, million tons	97	364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Yield, tons/ha	1.1	6.5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Fertilizer N, million tons	1.3	10.9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Avg. N rate, kg/ha	4	52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NUE	&gt;100*	35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% of world N consumed	1.4	13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% of world population	10	4	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/>
              <a:t>1 billon dollars in excess N flowing down the Mississippi River, annually **</a:t>
            </a:r>
          </a:p>
          <a:p>
            <a:pPr marL="0" indent="0" eaLnBrk="1" hangingPunct="1">
              <a:tabLst>
                <a:tab pos="4232275" algn="l"/>
                <a:tab pos="6224588" algn="l"/>
              </a:tabLst>
              <a:defRPr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5800" y="6553200"/>
            <a:ext cx="784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*Edmonds, et al., 2009. Cereal nitrogen use efficiency in Sub Saharan Africa. J. Plant </a:t>
            </a:r>
            <a:r>
              <a:rPr lang="en-US" sz="1400" dirty="0" err="1" smtClean="0"/>
              <a:t>Nutr</a:t>
            </a:r>
            <a:r>
              <a:rPr lang="en-US" sz="1400" dirty="0" smtClean="0"/>
              <a:t>. 32:2107-2122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5943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Lightner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Conrad, Montana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1400" y="381000"/>
            <a:ext cx="5268951" cy="6172200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609600" y="274638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extension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722437"/>
            <a:ext cx="3048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SBNRC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Mexico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China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Kenya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Zimbabwe Argentina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Australia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Canada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Ethiopia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nue.okstate.edu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67600" y="2971800"/>
            <a:ext cx="1447800" cy="129540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28600"/>
            <a:ext cx="7200068" cy="6400800"/>
          </a:xfrm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9460" name="Picture 4" descr="sbnr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88" y="990600"/>
            <a:ext cx="8377237" cy="5514975"/>
          </a:xfrm>
          <a:prstGeom prst="rect">
            <a:avLst/>
          </a:prstGeom>
          <a:noFill/>
          <a:ln w="28575">
            <a:solidFill>
              <a:srgbClr val="080808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90538"/>
            <a:ext cx="8225792" cy="567213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" name="Picture 3" descr="primary_OSU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3800" y="3200400"/>
            <a:ext cx="895350" cy="581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cor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590800"/>
            <a:ext cx="7781925" cy="3663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2396" name="Picture 12" descr="100_09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"/>
            <a:ext cx="3733800" cy="2800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9" descr="International Maize and Wheat Improvement Center (CIMMYT) in Mexico Cit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5486400"/>
            <a:ext cx="1857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Primary Mar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8200" y="914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Corn Research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617133" y="457200"/>
            <a:ext cx="7603067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90488" tIns="44450" rIns="90488" bIns="4445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Arial" charset="0"/>
              </a:rPr>
              <a:t>Importance of Using </a:t>
            </a:r>
          </a:p>
          <a:p>
            <a:pPr algn="ctr"/>
            <a:r>
              <a:rPr lang="en-US" sz="4400" dirty="0">
                <a:solidFill>
                  <a:schemeClr val="tx2"/>
                </a:solidFill>
                <a:latin typeface="Arial" charset="0"/>
              </a:rPr>
              <a:t>Yield </a:t>
            </a:r>
            <a:r>
              <a:rPr lang="en-US" sz="4400" dirty="0" smtClean="0">
                <a:solidFill>
                  <a:schemeClr val="tx2"/>
                </a:solidFill>
                <a:latin typeface="Arial" charset="0"/>
              </a:rPr>
              <a:t>Goals (Yield Potential)</a:t>
            </a:r>
            <a:endParaRPr lang="en-US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718256" y="1952625"/>
            <a:ext cx="8099778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s"/>
            </a:pPr>
            <a:r>
              <a:rPr lang="en-US" sz="2800" b="1" dirty="0">
                <a:latin typeface="Arial" charset="0"/>
              </a:rPr>
              <a:t>Nutrient removal can be reliably estimated for a given yield level in specific crops </a:t>
            </a:r>
            <a:r>
              <a:rPr lang="en-US" sz="2800" b="1" dirty="0" smtClean="0">
                <a:latin typeface="Arial" charset="0"/>
              </a:rPr>
              <a:t>(IPNI)</a:t>
            </a:r>
            <a:endParaRPr lang="en-US" sz="2800" b="1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en-US" sz="2800" b="1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s"/>
            </a:pPr>
            <a:r>
              <a:rPr lang="en-US" sz="2800" b="1" dirty="0">
                <a:latin typeface="Arial" charset="0"/>
              </a:rPr>
              <a:t>Selected Yield Goal defines the risk the producer is willing to take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lang="en-US" sz="2800" b="1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s"/>
            </a:pPr>
            <a:r>
              <a:rPr lang="en-US" sz="2800" b="1" dirty="0">
                <a:latin typeface="Arial" charset="0"/>
              </a:rPr>
              <a:t>Yield Goal can define the limits in terms of economic inputs when considering herbicides, insecticides, etc.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s"/>
            </a:pPr>
            <a:endParaRPr lang="en-US" sz="2800" b="1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s"/>
            </a:pPr>
            <a:endParaRPr lang="en-US" sz="28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838200" y="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Yield Potential Prediction</a:t>
            </a:r>
          </a:p>
        </p:txBody>
      </p:sp>
      <p:sp>
        <p:nvSpPr>
          <p:cNvPr id="10957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14399"/>
            <a:ext cx="6858000" cy="575384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N Response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1066800" y="1295400"/>
          <a:ext cx="7848600" cy="353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1219200" y="4343400"/>
          <a:ext cx="7572375" cy="239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 Rate Temporally Dependent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8625763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Independence of YP0 and RI</a:t>
            </a:r>
            <a:endParaRPr lang="en-US" dirty="0"/>
          </a:p>
        </p:txBody>
      </p:sp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06662"/>
            <a:ext cx="4564063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Chart 2"/>
          <p:cNvPicPr>
            <a:picLocks noChangeArrowheads="1"/>
          </p:cNvPicPr>
          <p:nvPr/>
        </p:nvPicPr>
        <p:blipFill>
          <a:blip r:embed="rId4" cstate="print"/>
          <a:srcRect b="-104"/>
          <a:stretch>
            <a:fillRect/>
          </a:stretch>
        </p:blipFill>
        <p:spPr bwMode="auto">
          <a:xfrm>
            <a:off x="4343400" y="4191000"/>
            <a:ext cx="45942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Chart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45434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1996, first passive, multi sensor variable N rate application system</a:t>
            </a:r>
          </a:p>
          <a:p>
            <a:r>
              <a:rPr lang="en-US" dirty="0" smtClean="0"/>
              <a:t>1999, first active sensor based variable N rate application system</a:t>
            </a:r>
          </a:p>
          <a:p>
            <a:r>
              <a:rPr lang="en-US" dirty="0" smtClean="0"/>
              <a:t>2001, </a:t>
            </a:r>
            <a:r>
              <a:rPr lang="en-US" dirty="0" err="1" smtClean="0"/>
              <a:t>Greenseeker</a:t>
            </a:r>
            <a:r>
              <a:rPr lang="en-US" dirty="0" smtClean="0"/>
              <a:t>-NTech, first active commercial sensor based variable nitrogen rate application system</a:t>
            </a:r>
          </a:p>
          <a:p>
            <a:r>
              <a:rPr lang="en-US" dirty="0" smtClean="0"/>
              <a:t>2010, &gt;500,000 acres, GreenSeeker sensors</a:t>
            </a:r>
          </a:p>
          <a:p>
            <a:r>
              <a:rPr lang="en-US" dirty="0" smtClean="0"/>
              <a:t>&gt;110,000 acres Europe</a:t>
            </a:r>
          </a:p>
          <a:p>
            <a:endParaRPr lang="en-US" dirty="0"/>
          </a:p>
        </p:txBody>
      </p:sp>
      <p:pic>
        <p:nvPicPr>
          <p:cNvPr id="195586" name="Picture 2" descr="C:\Precision_Agriculture\Ntec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0"/>
            <a:ext cx="1666875" cy="581025"/>
          </a:xfrm>
          <a:prstGeom prst="rect">
            <a:avLst/>
          </a:prstGeom>
          <a:noFill/>
        </p:spPr>
      </p:pic>
      <p:pic>
        <p:nvPicPr>
          <p:cNvPr id="160770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09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By-Plant N Management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4" descr="100_08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8" y="1371600"/>
            <a:ext cx="4297362" cy="3505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pic>
        <p:nvPicPr>
          <p:cNvPr id="9221" name="Picture 5" descr="HPIM01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4343400" cy="3505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457200" y="17526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IOWA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800600" y="16764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OKLAHOMA</a:t>
            </a:r>
          </a:p>
        </p:txBody>
      </p:sp>
      <p:pic>
        <p:nvPicPr>
          <p:cNvPr id="116745" name="Picture 9" descr="by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00400"/>
            <a:ext cx="7372350" cy="3381375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438400"/>
            <a:ext cx="7043738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9"/>
          <p:cNvSpPr txBox="1">
            <a:spLocks noChangeArrowheads="1"/>
          </p:cNvSpPr>
          <p:nvPr/>
        </p:nvSpPr>
        <p:spPr bwMode="auto">
          <a:xfrm>
            <a:off x="1905000" y="76200"/>
            <a:ext cx="723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Verdana" pitchFamily="34" charset="0"/>
              </a:rPr>
              <a:t>Plant-to-plant variation, averaged 2765 kg/ha, or 45 </a:t>
            </a:r>
            <a:r>
              <a:rPr lang="en-US" sz="2400" dirty="0" err="1">
                <a:latin typeface="Verdana" pitchFamily="34" charset="0"/>
              </a:rPr>
              <a:t>bu</a:t>
            </a:r>
            <a:r>
              <a:rPr lang="en-US" sz="2400" dirty="0">
                <a:latin typeface="Verdana" pitchFamily="34" charset="0"/>
              </a:rPr>
              <a:t>/ac (Nebraska, Iowa, Virginia, Oklahoma, Argentina, Mexico, Ohio</a:t>
            </a:r>
            <a:r>
              <a:rPr lang="en-US" sz="2400" dirty="0" smtClean="0">
                <a:latin typeface="Verdana" pitchFamily="34" charset="0"/>
              </a:rPr>
              <a:t>) 46 transects</a:t>
            </a:r>
            <a:endParaRPr lang="en-US" sz="2400" dirty="0">
              <a:latin typeface="Verdana" pitchFamily="34" charset="0"/>
            </a:endParaRP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2590800" y="5105400"/>
            <a:ext cx="6248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0                                4                                    8                                  12                                      16                </a:t>
            </a:r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4800600" y="53340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Distance, 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2154" descr="bike and shaft encoder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04800" y="457200"/>
            <a:ext cx="8610600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10200"/>
            <a:ext cx="8183563" cy="1050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5-Plant Sequence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7651" name="Picture 217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533400"/>
            <a:ext cx="5486400" cy="475615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2286000" y="2617787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2286000" y="4598987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8" name="Freeform 6"/>
          <p:cNvSpPr>
            <a:spLocks/>
          </p:cNvSpPr>
          <p:nvPr/>
        </p:nvSpPr>
        <p:spPr bwMode="auto">
          <a:xfrm>
            <a:off x="2438400" y="2770187"/>
            <a:ext cx="2362200" cy="1600200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672" y="816"/>
              </a:cxn>
              <a:cxn ang="0">
                <a:pos x="1104" y="480"/>
              </a:cxn>
              <a:cxn ang="0">
                <a:pos x="1296" y="0"/>
              </a:cxn>
            </a:cxnLst>
            <a:rect l="0" t="0" r="r" b="b"/>
            <a:pathLst>
              <a:path w="1296" h="1008">
                <a:moveTo>
                  <a:pt x="0" y="1008"/>
                </a:moveTo>
                <a:cubicBezTo>
                  <a:pt x="244" y="956"/>
                  <a:pt x="488" y="904"/>
                  <a:pt x="672" y="816"/>
                </a:cubicBezTo>
                <a:cubicBezTo>
                  <a:pt x="856" y="728"/>
                  <a:pt x="1000" y="616"/>
                  <a:pt x="1104" y="480"/>
                </a:cubicBezTo>
                <a:cubicBezTo>
                  <a:pt x="1208" y="344"/>
                  <a:pt x="1252" y="172"/>
                  <a:pt x="129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438400" y="3074987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876800" y="2890837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MAX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209800" y="4675187"/>
            <a:ext cx="426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INSEY (NDVI/days from planting to sensing)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 rot="-5400000">
            <a:off x="1485900" y="3417887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Grain yield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495800" y="244475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0</a:t>
            </a:r>
          </a:p>
        </p:txBody>
      </p:sp>
      <p:sp>
        <p:nvSpPr>
          <p:cNvPr id="3088" name="Freeform 16"/>
          <p:cNvSpPr>
            <a:spLocks/>
          </p:cNvSpPr>
          <p:nvPr/>
        </p:nvSpPr>
        <p:spPr bwMode="auto">
          <a:xfrm>
            <a:off x="2438400" y="2770187"/>
            <a:ext cx="1828800" cy="1447800"/>
          </a:xfrm>
          <a:custGeom>
            <a:avLst/>
            <a:gdLst/>
            <a:ahLst/>
            <a:cxnLst>
              <a:cxn ang="0">
                <a:pos x="0" y="912"/>
              </a:cxn>
              <a:cxn ang="0">
                <a:pos x="432" y="768"/>
              </a:cxn>
              <a:cxn ang="0">
                <a:pos x="816" y="576"/>
              </a:cxn>
              <a:cxn ang="0">
                <a:pos x="1056" y="336"/>
              </a:cxn>
              <a:cxn ang="0">
                <a:pos x="1152" y="0"/>
              </a:cxn>
            </a:cxnLst>
            <a:rect l="0" t="0" r="r" b="b"/>
            <a:pathLst>
              <a:path w="1152" h="912">
                <a:moveTo>
                  <a:pt x="0" y="912"/>
                </a:moveTo>
                <a:cubicBezTo>
                  <a:pt x="148" y="868"/>
                  <a:pt x="296" y="824"/>
                  <a:pt x="432" y="768"/>
                </a:cubicBezTo>
                <a:cubicBezTo>
                  <a:pt x="568" y="712"/>
                  <a:pt x="712" y="648"/>
                  <a:pt x="816" y="576"/>
                </a:cubicBezTo>
                <a:cubicBezTo>
                  <a:pt x="920" y="504"/>
                  <a:pt x="1000" y="432"/>
                  <a:pt x="1056" y="336"/>
                </a:cubicBezTo>
                <a:cubicBezTo>
                  <a:pt x="1112" y="240"/>
                  <a:pt x="1132" y="120"/>
                  <a:pt x="1152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9" name="Freeform 17"/>
          <p:cNvSpPr>
            <a:spLocks/>
          </p:cNvSpPr>
          <p:nvPr/>
        </p:nvSpPr>
        <p:spPr bwMode="auto">
          <a:xfrm>
            <a:off x="2438400" y="2770187"/>
            <a:ext cx="1371600" cy="1295400"/>
          </a:xfrm>
          <a:custGeom>
            <a:avLst/>
            <a:gdLst/>
            <a:ahLst/>
            <a:cxnLst>
              <a:cxn ang="0">
                <a:pos x="0" y="912"/>
              </a:cxn>
              <a:cxn ang="0">
                <a:pos x="432" y="768"/>
              </a:cxn>
              <a:cxn ang="0">
                <a:pos x="816" y="576"/>
              </a:cxn>
              <a:cxn ang="0">
                <a:pos x="1056" y="336"/>
              </a:cxn>
              <a:cxn ang="0">
                <a:pos x="1152" y="0"/>
              </a:cxn>
            </a:cxnLst>
            <a:rect l="0" t="0" r="r" b="b"/>
            <a:pathLst>
              <a:path w="1152" h="912">
                <a:moveTo>
                  <a:pt x="0" y="912"/>
                </a:moveTo>
                <a:cubicBezTo>
                  <a:pt x="148" y="868"/>
                  <a:pt x="296" y="824"/>
                  <a:pt x="432" y="768"/>
                </a:cubicBezTo>
                <a:cubicBezTo>
                  <a:pt x="568" y="712"/>
                  <a:pt x="712" y="648"/>
                  <a:pt x="816" y="576"/>
                </a:cubicBezTo>
                <a:cubicBezTo>
                  <a:pt x="920" y="504"/>
                  <a:pt x="1000" y="432"/>
                  <a:pt x="1056" y="336"/>
                </a:cubicBezTo>
                <a:cubicBezTo>
                  <a:pt x="1112" y="240"/>
                  <a:pt x="1132" y="120"/>
                  <a:pt x="1152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3529013" y="245427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N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011613" y="245110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N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 rot="-1779925">
            <a:off x="2743200" y="3379787"/>
            <a:ext cx="9144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RI=2.0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 rot="-1917190">
            <a:off x="3200400" y="2998787"/>
            <a:ext cx="2286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RI=1.5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2286000" y="685800"/>
            <a:ext cx="35052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RI-NFOA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YP</a:t>
            </a:r>
            <a:r>
              <a:rPr lang="en-US" sz="2800" b="1" baseline="-25000" dirty="0">
                <a:solidFill>
                  <a:schemeClr val="tx1"/>
                </a:solidFill>
              </a:rPr>
              <a:t>N</a:t>
            </a:r>
            <a:r>
              <a:rPr lang="en-US" sz="2800" b="1" dirty="0">
                <a:solidFill>
                  <a:schemeClr val="tx1"/>
                </a:solidFill>
              </a:rPr>
              <a:t>=YP</a:t>
            </a:r>
            <a:r>
              <a:rPr lang="en-US" sz="2800" b="1" baseline="-25000" dirty="0">
                <a:solidFill>
                  <a:schemeClr val="tx1"/>
                </a:solidFill>
              </a:rPr>
              <a:t>0 </a:t>
            </a:r>
            <a:r>
              <a:rPr lang="en-US" sz="2800" b="1" dirty="0">
                <a:solidFill>
                  <a:schemeClr val="tx1"/>
                </a:solidFill>
              </a:rPr>
              <a:t>* RI</a:t>
            </a:r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 flipV="1">
            <a:off x="2514600" y="402113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 flipV="1">
            <a:off x="2667000" y="41529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2209800" y="5056187"/>
            <a:ext cx="4191000" cy="119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>
            <a:spAutoFit/>
          </a:bodyPr>
          <a:lstStyle/>
          <a:p>
            <a:r>
              <a:rPr lang="en-US" b="1"/>
              <a:t>YP</a:t>
            </a:r>
            <a:r>
              <a:rPr lang="en-US" b="1" baseline="-25000"/>
              <a:t>0</a:t>
            </a:r>
            <a:r>
              <a:rPr lang="en-US" b="1"/>
              <a:t> = (NDVI / Days, GDD&gt;0)</a:t>
            </a:r>
            <a:br>
              <a:rPr lang="en-US" b="1"/>
            </a:br>
            <a:r>
              <a:rPr lang="en-US" b="1"/>
              <a:t>YP</a:t>
            </a:r>
            <a:r>
              <a:rPr lang="en-US" b="1" baseline="-25000"/>
              <a:t>0</a:t>
            </a:r>
            <a:r>
              <a:rPr lang="en-US" b="1"/>
              <a:t> = INSEY</a:t>
            </a:r>
            <a:br>
              <a:rPr lang="en-US" b="1"/>
            </a:br>
            <a:r>
              <a:rPr lang="en-US" b="1"/>
              <a:t>YP</a:t>
            </a:r>
            <a:r>
              <a:rPr lang="en-US" b="1" baseline="-25000"/>
              <a:t>N</a:t>
            </a:r>
            <a:r>
              <a:rPr lang="en-US" b="1"/>
              <a:t> = (YP0*RI)</a:t>
            </a:r>
            <a:r>
              <a:rPr lang="en-US"/>
              <a:t> </a:t>
            </a:r>
            <a:endParaRPr lang="en-US" b="1"/>
          </a:p>
          <a:p>
            <a:r>
              <a:rPr lang="en-US" b="1"/>
              <a:t>Nf = (YP</a:t>
            </a:r>
            <a:r>
              <a:rPr lang="en-US" b="1" baseline="-25000"/>
              <a:t>0</a:t>
            </a:r>
            <a:r>
              <a:rPr lang="en-US" b="1"/>
              <a:t>*RI) – YP</a:t>
            </a:r>
            <a:r>
              <a:rPr lang="en-US" b="1" baseline="-25000"/>
              <a:t>0</a:t>
            </a:r>
            <a:r>
              <a:rPr lang="en-US" b="1"/>
              <a:t>))/Ef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5791200" y="3379787"/>
            <a:ext cx="457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2438400" y="240665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438400" y="438785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>
            <a:off x="2590800" y="2559050"/>
            <a:ext cx="2362200" cy="1600200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672" y="816"/>
              </a:cxn>
              <a:cxn ang="0">
                <a:pos x="1104" y="480"/>
              </a:cxn>
              <a:cxn ang="0">
                <a:pos x="1296" y="0"/>
              </a:cxn>
            </a:cxnLst>
            <a:rect l="0" t="0" r="r" b="b"/>
            <a:pathLst>
              <a:path w="1296" h="1008">
                <a:moveTo>
                  <a:pt x="0" y="1008"/>
                </a:moveTo>
                <a:cubicBezTo>
                  <a:pt x="244" y="956"/>
                  <a:pt x="488" y="904"/>
                  <a:pt x="672" y="816"/>
                </a:cubicBezTo>
                <a:cubicBezTo>
                  <a:pt x="856" y="728"/>
                  <a:pt x="1000" y="616"/>
                  <a:pt x="1104" y="480"/>
                </a:cubicBezTo>
                <a:cubicBezTo>
                  <a:pt x="1208" y="344"/>
                  <a:pt x="1252" y="172"/>
                  <a:pt x="129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90800" y="286385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029200" y="26797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MAX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362200" y="4464050"/>
            <a:ext cx="426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INSEY (NDVI/days from planting to sensing)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 rot="-5400000">
            <a:off x="1638300" y="320675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Grain yield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4648200" y="222250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0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200400" y="762000"/>
            <a:ext cx="4191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Max Yield-NFOA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V="1">
            <a:off x="2743200" y="286385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V="1">
            <a:off x="3417888" y="286385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4038600" y="28638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2362200" y="4845050"/>
            <a:ext cx="213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>
            <a:spAutoFit/>
          </a:bodyPr>
          <a:lstStyle/>
          <a:p>
            <a:r>
              <a:rPr lang="en-US" b="1"/>
              <a:t>Nf = (YP</a:t>
            </a:r>
            <a:r>
              <a:rPr lang="en-US" b="1" baseline="-25000"/>
              <a:t>MAX</a:t>
            </a:r>
            <a:r>
              <a:rPr lang="en-US" b="1"/>
              <a:t>-YP</a:t>
            </a:r>
            <a:r>
              <a:rPr lang="en-US" b="1" baseline="-25000"/>
              <a:t>0</a:t>
            </a:r>
            <a:r>
              <a:rPr lang="en-US" b="1"/>
              <a:t>)/Ef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5029200" y="3429000"/>
            <a:ext cx="381000" cy="369332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40962" name="Picture 2" descr="http://nue.okstate.edu/CIMMYT/INSEY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495800"/>
            <a:ext cx="3133725" cy="2100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295400" y="6096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295400" y="25908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447800" y="762000"/>
            <a:ext cx="2362200" cy="1600200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672" y="816"/>
              </a:cxn>
              <a:cxn ang="0">
                <a:pos x="1104" y="480"/>
              </a:cxn>
              <a:cxn ang="0">
                <a:pos x="1296" y="0"/>
              </a:cxn>
            </a:cxnLst>
            <a:rect l="0" t="0" r="r" b="b"/>
            <a:pathLst>
              <a:path w="1296" h="1008">
                <a:moveTo>
                  <a:pt x="0" y="1008"/>
                </a:moveTo>
                <a:cubicBezTo>
                  <a:pt x="244" y="956"/>
                  <a:pt x="488" y="904"/>
                  <a:pt x="672" y="816"/>
                </a:cubicBezTo>
                <a:cubicBezTo>
                  <a:pt x="856" y="728"/>
                  <a:pt x="1000" y="616"/>
                  <a:pt x="1104" y="480"/>
                </a:cubicBezTo>
                <a:cubicBezTo>
                  <a:pt x="1208" y="344"/>
                  <a:pt x="1252" y="172"/>
                  <a:pt x="129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1447800" y="10668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886200" y="88265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MAX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219200" y="2667000"/>
            <a:ext cx="426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INSEY (NDVI/days from planting to sensing)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 rot="-5400000">
            <a:off x="495300" y="14097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Grain yield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505200" y="42545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0</a:t>
            </a:r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1447800" y="762000"/>
            <a:ext cx="1371600" cy="1295400"/>
          </a:xfrm>
          <a:custGeom>
            <a:avLst/>
            <a:gdLst/>
            <a:ahLst/>
            <a:cxnLst>
              <a:cxn ang="0">
                <a:pos x="0" y="912"/>
              </a:cxn>
              <a:cxn ang="0">
                <a:pos x="432" y="768"/>
              </a:cxn>
              <a:cxn ang="0">
                <a:pos x="816" y="576"/>
              </a:cxn>
              <a:cxn ang="0">
                <a:pos x="1056" y="336"/>
              </a:cxn>
              <a:cxn ang="0">
                <a:pos x="1152" y="0"/>
              </a:cxn>
            </a:cxnLst>
            <a:rect l="0" t="0" r="r" b="b"/>
            <a:pathLst>
              <a:path w="1152" h="912">
                <a:moveTo>
                  <a:pt x="0" y="912"/>
                </a:moveTo>
                <a:cubicBezTo>
                  <a:pt x="148" y="868"/>
                  <a:pt x="296" y="824"/>
                  <a:pt x="432" y="768"/>
                </a:cubicBezTo>
                <a:cubicBezTo>
                  <a:pt x="568" y="712"/>
                  <a:pt x="712" y="648"/>
                  <a:pt x="816" y="576"/>
                </a:cubicBezTo>
                <a:cubicBezTo>
                  <a:pt x="920" y="504"/>
                  <a:pt x="1000" y="432"/>
                  <a:pt x="1056" y="336"/>
                </a:cubicBezTo>
                <a:cubicBezTo>
                  <a:pt x="1112" y="240"/>
                  <a:pt x="1132" y="120"/>
                  <a:pt x="1152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2538413" y="446088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YP</a:t>
            </a:r>
            <a:r>
              <a:rPr lang="en-US" baseline="-25000"/>
              <a:t>N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2514600" y="304800"/>
            <a:ext cx="9144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RI=2.0</a:t>
            </a: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V="1">
            <a:off x="2209800" y="16875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1447800" y="762000"/>
            <a:ext cx="1447800" cy="1371600"/>
          </a:xfrm>
          <a:custGeom>
            <a:avLst/>
            <a:gdLst/>
            <a:ahLst/>
            <a:cxnLst>
              <a:cxn ang="0">
                <a:pos x="0" y="912"/>
              </a:cxn>
              <a:cxn ang="0">
                <a:pos x="432" y="768"/>
              </a:cxn>
              <a:cxn ang="0">
                <a:pos x="816" y="576"/>
              </a:cxn>
              <a:cxn ang="0">
                <a:pos x="1056" y="336"/>
              </a:cxn>
              <a:cxn ang="0">
                <a:pos x="1152" y="0"/>
              </a:cxn>
            </a:cxnLst>
            <a:rect l="0" t="0" r="r" b="b"/>
            <a:pathLst>
              <a:path w="1152" h="912">
                <a:moveTo>
                  <a:pt x="0" y="912"/>
                </a:moveTo>
                <a:cubicBezTo>
                  <a:pt x="148" y="868"/>
                  <a:pt x="296" y="824"/>
                  <a:pt x="432" y="768"/>
                </a:cubicBezTo>
                <a:cubicBezTo>
                  <a:pt x="568" y="712"/>
                  <a:pt x="712" y="648"/>
                  <a:pt x="816" y="576"/>
                </a:cubicBezTo>
                <a:cubicBezTo>
                  <a:pt x="920" y="504"/>
                  <a:pt x="1000" y="432"/>
                  <a:pt x="1056" y="336"/>
                </a:cubicBezTo>
                <a:cubicBezTo>
                  <a:pt x="1112" y="240"/>
                  <a:pt x="1132" y="120"/>
                  <a:pt x="1152" y="0"/>
                </a:cubicBezTo>
              </a:path>
            </a:pathLst>
          </a:custGeom>
          <a:noFill/>
          <a:ln w="3175" cap="flat" cmpd="sng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1447800" y="762000"/>
            <a:ext cx="1295400" cy="1219200"/>
          </a:xfrm>
          <a:custGeom>
            <a:avLst/>
            <a:gdLst/>
            <a:ahLst/>
            <a:cxnLst>
              <a:cxn ang="0">
                <a:pos x="0" y="912"/>
              </a:cxn>
              <a:cxn ang="0">
                <a:pos x="432" y="768"/>
              </a:cxn>
              <a:cxn ang="0">
                <a:pos x="816" y="576"/>
              </a:cxn>
              <a:cxn ang="0">
                <a:pos x="1056" y="336"/>
              </a:cxn>
              <a:cxn ang="0">
                <a:pos x="1152" y="0"/>
              </a:cxn>
            </a:cxnLst>
            <a:rect l="0" t="0" r="r" b="b"/>
            <a:pathLst>
              <a:path w="1152" h="912">
                <a:moveTo>
                  <a:pt x="0" y="912"/>
                </a:moveTo>
                <a:cubicBezTo>
                  <a:pt x="148" y="868"/>
                  <a:pt x="296" y="824"/>
                  <a:pt x="432" y="768"/>
                </a:cubicBezTo>
                <a:cubicBezTo>
                  <a:pt x="568" y="712"/>
                  <a:pt x="712" y="648"/>
                  <a:pt x="816" y="576"/>
                </a:cubicBezTo>
                <a:cubicBezTo>
                  <a:pt x="920" y="504"/>
                  <a:pt x="1000" y="432"/>
                  <a:pt x="1056" y="336"/>
                </a:cubicBezTo>
                <a:cubicBezTo>
                  <a:pt x="1112" y="240"/>
                  <a:pt x="1132" y="120"/>
                  <a:pt x="1152" y="0"/>
                </a:cubicBezTo>
              </a:path>
            </a:pathLst>
          </a:custGeom>
          <a:noFill/>
          <a:ln w="3175" cap="flat" cmpd="sng">
            <a:solidFill>
              <a:srgbClr val="00CC66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562600" y="685800"/>
            <a:ext cx="350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RICV-NFOA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743200" y="1447800"/>
            <a:ext cx="609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CV</a:t>
            </a: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V="1">
            <a:off x="2776538" y="15240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1828800" y="1295400"/>
            <a:ext cx="609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CC66"/>
                </a:solidFill>
              </a:rPr>
              <a:t>CV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 flipV="1">
            <a:off x="1862138" y="1371600"/>
            <a:ext cx="0" cy="152400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219200" y="2971800"/>
            <a:ext cx="586740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>
            <a:spAutoFit/>
          </a:bodyPr>
          <a:lstStyle/>
          <a:p>
            <a:r>
              <a:rPr lang="en-US" b="1"/>
              <a:t>Nf = ((YP</a:t>
            </a:r>
            <a:r>
              <a:rPr lang="en-US" b="1" baseline="-25000"/>
              <a:t>0</a:t>
            </a:r>
            <a:r>
              <a:rPr lang="en-US" b="1"/>
              <a:t>*RI)*(65-CV/65-CrCV)) – YP</a:t>
            </a:r>
            <a:r>
              <a:rPr lang="en-US" b="1" baseline="-25000"/>
              <a:t>0</a:t>
            </a:r>
            <a:r>
              <a:rPr lang="en-US" b="1"/>
              <a:t>/Ef</a:t>
            </a:r>
          </a:p>
          <a:p>
            <a:r>
              <a:rPr lang="en-US" b="1"/>
              <a:t>65?  Limit of CV data</a:t>
            </a:r>
          </a:p>
          <a:p>
            <a:r>
              <a:rPr lang="en-US" b="1"/>
              <a:t>Critical CV or CrCV, changes for different crops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3810000" y="1600200"/>
            <a:ext cx="381000" cy="369332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</a:p>
        </p:txBody>
      </p:sp>
      <p:pic>
        <p:nvPicPr>
          <p:cNvPr id="5145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038600"/>
            <a:ext cx="371475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6705600" y="6521450"/>
            <a:ext cx="1219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>
            <a:spAutoFit/>
          </a:bodyPr>
          <a:lstStyle/>
          <a:p>
            <a:r>
              <a:rPr lang="en-US"/>
              <a:t>Wheat</a:t>
            </a:r>
          </a:p>
        </p:txBody>
      </p:sp>
      <p:graphicFrame>
        <p:nvGraphicFramePr>
          <p:cNvPr id="5147" name="Object 27"/>
          <p:cNvGraphicFramePr>
            <a:graphicFrameLocks noChangeAspect="1"/>
          </p:cNvGraphicFramePr>
          <p:nvPr/>
        </p:nvGraphicFramePr>
        <p:xfrm>
          <a:off x="1066800" y="4114800"/>
          <a:ext cx="3962400" cy="2538413"/>
        </p:xfrm>
        <a:graphic>
          <a:graphicData uri="http://schemas.openxmlformats.org/presentationml/2006/ole">
            <p:oleObj spid="_x0000_s38914" name="Chart" r:id="rId5" imgW="4876800" imgH="3124042" progId="Excel.Sheet.8">
              <p:embed/>
            </p:oleObj>
          </a:graphicData>
        </a:graphic>
      </p:graphicFrame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2819400" y="6521450"/>
            <a:ext cx="1219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>
            <a:spAutoFit/>
          </a:bodyPr>
          <a:lstStyle/>
          <a:p>
            <a:r>
              <a:rPr lang="en-US"/>
              <a:t>Corn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Extension/Training </a:t>
            </a:r>
          </a:p>
        </p:txBody>
      </p:sp>
      <p:pic>
        <p:nvPicPr>
          <p:cNvPr id="45059" name="Picture 4" descr="P101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189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47800" y="5638800"/>
            <a:ext cx="6096000" cy="369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Farmer training, Ciudad Obregon, Mexico, January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 smtClean="0">
                <a:solidFill>
                  <a:schemeClr val="accent1">
                    <a:satMod val="150000"/>
                  </a:schemeClr>
                </a:solidFill>
              </a:rPr>
              <a:t>2010 Regional </a:t>
            </a:r>
            <a:r>
              <a:rPr lang="es-AR" dirty="0" err="1" smtClean="0">
                <a:solidFill>
                  <a:schemeClr val="accent1">
                    <a:satMod val="150000"/>
                  </a:schemeClr>
                </a:solidFill>
              </a:rPr>
              <a:t>Trials</a:t>
            </a:r>
            <a:endParaRPr lang="es-AR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5775"/>
            <a:ext cx="9144000" cy="4949825"/>
          </a:xfrm>
        </p:spPr>
        <p:txBody>
          <a:bodyPr>
            <a:normAutofit/>
          </a:bodyPr>
          <a:lstStyle/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Opt.N</a:t>
            </a:r>
            <a:r>
              <a:rPr lang="en-US" dirty="0" smtClean="0"/>
              <a:t> 	SBNRC	0-N	Opt. N</a:t>
            </a:r>
          </a:p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	N Rate	N Rate	Yield	</a:t>
            </a:r>
            <a:r>
              <a:rPr lang="en-US" dirty="0" err="1" smtClean="0"/>
              <a:t>Yield</a:t>
            </a:r>
            <a:endParaRPr lang="en-US" dirty="0" smtClean="0"/>
          </a:p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	</a:t>
            </a:r>
            <a:r>
              <a:rPr lang="en-US" u="sng" dirty="0" smtClean="0"/>
              <a:t>lb/ac	lb/ac	</a:t>
            </a:r>
            <a:r>
              <a:rPr lang="en-US" u="sng" dirty="0" err="1" smtClean="0"/>
              <a:t>bu</a:t>
            </a:r>
            <a:r>
              <a:rPr lang="en-US" u="sng" dirty="0" smtClean="0"/>
              <a:t>/ac	</a:t>
            </a:r>
            <a:r>
              <a:rPr lang="en-US" u="sng" dirty="0" err="1" smtClean="0"/>
              <a:t>bu</a:t>
            </a:r>
            <a:r>
              <a:rPr lang="en-US" u="sng" dirty="0" smtClean="0"/>
              <a:t>/ac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err="1" smtClean="0"/>
              <a:t>Lahoma</a:t>
            </a:r>
            <a:r>
              <a:rPr lang="en-US" dirty="0" smtClean="0"/>
              <a:t>	50	50 	25	38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Lake Carl Blackwell  	25	39 	40	55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Hennessey	75	51 	38	56</a:t>
            </a:r>
          </a:p>
          <a:p>
            <a:pPr marL="0" indent="0" defTabSz="1204913"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838200" y="381000"/>
          <a:ext cx="7543800" cy="6248400"/>
        </p:xfrm>
        <a:graphic>
          <a:graphicData uri="http://schemas.openxmlformats.org/presentationml/2006/ole">
            <p:oleObj spid="_x0000_s66562" name="Worksheet" r:id="rId3" imgW="2914734" imgH="3247957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Sensor_bottom2view.jpg (43938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228600"/>
            <a:ext cx="7518400" cy="6338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Passive Sensor Accounting for Incident Light</a:t>
            </a:r>
            <a:endParaRPr lang="en-US" sz="3200" b="1" dirty="0"/>
          </a:p>
        </p:txBody>
      </p:sp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2362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1994</a:t>
            </a:r>
            <a:endParaRPr lang="en-US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8" name="Picture 4" descr="http://nue.okstate.edu/NRich/DSC05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0040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richcorn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400" y="2514600"/>
            <a:ext cx="59436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http://nue.okstate.edu/NRich/Hollis,%20Heath%20Beanland%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of the N Rich Strip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6781800" cy="38401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20 inches of rain prior to planting.  Would an N Rich Strip help?</a:t>
            </a:r>
          </a:p>
          <a:p>
            <a:r>
              <a:rPr lang="en-US" dirty="0" smtClean="0"/>
              <a:t>Assumed all N in the N Rich Strip lost due to </a:t>
            </a:r>
            <a:r>
              <a:rPr lang="en-US" dirty="0" err="1" smtClean="0"/>
              <a:t>denitrification</a:t>
            </a:r>
            <a:r>
              <a:rPr lang="en-US" dirty="0" smtClean="0"/>
              <a:t> and/or leaching </a:t>
            </a:r>
          </a:p>
          <a:p>
            <a:r>
              <a:rPr lang="en-US" dirty="0" smtClean="0"/>
              <a:t>Use of manure in the system:  Value of the N Rich Strip becomes even more valuable as the amount of N mineralization (manure plots) changes dramatically depending on the environment.  How much N was available (dry </a:t>
            </a:r>
            <a:r>
              <a:rPr lang="en-US" dirty="0" err="1" smtClean="0"/>
              <a:t>vs</a:t>
            </a:r>
            <a:r>
              <a:rPr lang="en-US" dirty="0" smtClean="0"/>
              <a:t> wet year)?  Can be determined by having an inorganic N Rich Strip.</a:t>
            </a:r>
          </a:p>
          <a:p>
            <a:r>
              <a:rPr lang="en-US" dirty="0" smtClean="0"/>
              <a:t>Can we make any of these decisions without the N Rich Strip?  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22437"/>
            <a:ext cx="5105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Optical Pocket Sensor</a:t>
            </a:r>
          </a:p>
          <a:p>
            <a:pPr lvl="1" eaLnBrk="1" hangingPunct="1">
              <a:defRPr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world</a:t>
            </a:r>
          </a:p>
          <a:p>
            <a:pPr lvl="1" eaLnBrk="1" hangingPunct="1">
              <a:defRPr/>
            </a:pPr>
            <a:r>
              <a:rPr lang="en-US" dirty="0" smtClean="0"/>
              <a:t>Common Farmer Tool</a:t>
            </a:r>
          </a:p>
        </p:txBody>
      </p:sp>
      <p:pic>
        <p:nvPicPr>
          <p:cNvPr id="23556" name="Picture 4" descr="cl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3400"/>
            <a:ext cx="3795712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648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Current 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715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Pocket Sensor</a:t>
            </a:r>
            <a:endParaRPr lang="en-US" dirty="0"/>
          </a:p>
        </p:txBody>
      </p:sp>
      <p:pic>
        <p:nvPicPr>
          <p:cNvPr id="9" name="Picture 8" descr="a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505200"/>
            <a:ext cx="3664393" cy="311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962400"/>
            <a:ext cx="809625" cy="536313"/>
          </a:xfrm>
          <a:prstGeom prst="rect">
            <a:avLst/>
          </a:prstGeom>
          <a:noFill/>
        </p:spPr>
      </p:pic>
      <p:pic>
        <p:nvPicPr>
          <p:cNvPr id="10" name="Picture 9" descr="nrich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4572000"/>
            <a:ext cx="1363721" cy="210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eft_r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3679327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362200"/>
            <a:ext cx="4953000" cy="353119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Influence of seed placement on leaf orientation, increased light interception</a:t>
            </a:r>
          </a:p>
          <a:p>
            <a:r>
              <a:rPr lang="en-US" sz="2800" dirty="0" smtClean="0"/>
              <a:t>Better prediction of yield potential using the MESONET</a:t>
            </a:r>
          </a:p>
          <a:p>
            <a:r>
              <a:rPr lang="en-US" sz="2800" dirty="0" smtClean="0"/>
              <a:t>Use of soil profile moisture at sensing for improved prediction of yield</a:t>
            </a:r>
          </a:p>
        </p:txBody>
      </p:sp>
      <p:pic>
        <p:nvPicPr>
          <p:cNvPr id="7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495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52400" y="457200"/>
            <a:ext cx="3250833" cy="2438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have learned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6248400" cy="3840163"/>
          </a:xfrm>
        </p:spPr>
        <p:txBody>
          <a:bodyPr>
            <a:noAutofit/>
          </a:bodyPr>
          <a:lstStyle/>
          <a:p>
            <a:r>
              <a:rPr lang="en-US" sz="2800" dirty="0" smtClean="0"/>
              <a:t>Yield potential can be predicted in corn, wheat, and rice (biomass produced per day)</a:t>
            </a:r>
          </a:p>
          <a:p>
            <a:r>
              <a:rPr lang="en-US" sz="2800" dirty="0" smtClean="0"/>
              <a:t>Response to applied N is variable from year to year and can be predicted</a:t>
            </a:r>
          </a:p>
          <a:p>
            <a:r>
              <a:rPr lang="en-US" sz="2800" dirty="0" smtClean="0"/>
              <a:t>Nutrient removal is tied to yield level</a:t>
            </a:r>
          </a:p>
          <a:p>
            <a:r>
              <a:rPr lang="en-US" sz="2800" dirty="0" smtClean="0"/>
              <a:t>Yield potential and N responsiveness are independent </a:t>
            </a:r>
          </a:p>
          <a:p>
            <a:r>
              <a:rPr lang="en-US" sz="2800" dirty="0" smtClean="0"/>
              <a:t>Value of N Rich Strips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38401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smtClean="0"/>
              <a:t>Development of active sensors capable of collecting NDVI readings day or night has been advanced to highly affordable pocket sensors</a:t>
            </a:r>
          </a:p>
          <a:p>
            <a:r>
              <a:rPr lang="en-US" sz="2400" dirty="0" smtClean="0"/>
              <a:t>Sensor technology has been expanded into applied functional algorithms that predict fertilizer N needs from mid-season data  </a:t>
            </a:r>
          </a:p>
          <a:p>
            <a:r>
              <a:rPr lang="en-US" sz="2400" dirty="0" smtClean="0"/>
              <a:t>On-the-go sensor based N management in cereals is commercially used to maximize farmer profits and minimize environmental risk via the judicious application of N fertilizers</a:t>
            </a:r>
            <a:endParaRPr lang="en-US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tabLst>
                <a:tab pos="3035300" algn="l"/>
              </a:tabLst>
            </a:pPr>
            <a:r>
              <a:rPr lang="en-US" dirty="0" smtClean="0"/>
              <a:t>Jim Schepers	Raj Khosla</a:t>
            </a:r>
          </a:p>
          <a:p>
            <a:pPr>
              <a:tabLst>
                <a:tab pos="3035300" algn="l"/>
              </a:tabLst>
            </a:pPr>
            <a:r>
              <a:rPr lang="en-US" dirty="0" smtClean="0"/>
              <a:t>John Solie	Ted Mayfield</a:t>
            </a:r>
          </a:p>
          <a:p>
            <a:pPr>
              <a:tabLst>
                <a:tab pos="3035300" algn="l"/>
              </a:tabLst>
            </a:pPr>
            <a:r>
              <a:rPr lang="en-US" dirty="0" smtClean="0"/>
              <a:t>Marv Stone	Brian Arnall</a:t>
            </a:r>
          </a:p>
          <a:p>
            <a:pPr>
              <a:tabLst>
                <a:tab pos="3035300" algn="l"/>
              </a:tabLst>
            </a:pPr>
            <a:r>
              <a:rPr lang="en-US" dirty="0" smtClean="0"/>
              <a:t>OSU Grad Students	David Porter</a:t>
            </a:r>
          </a:p>
          <a:p>
            <a:pPr>
              <a:tabLst>
                <a:tab pos="3035300" algn="l"/>
              </a:tabLst>
            </a:pPr>
            <a:r>
              <a:rPr lang="en-US" dirty="0" smtClean="0"/>
              <a:t>Newell Kitchen	Gyles Randall</a:t>
            </a:r>
          </a:p>
          <a:p>
            <a:pPr>
              <a:tabLst>
                <a:tab pos="3035300" algn="l"/>
              </a:tabLst>
            </a:pPr>
            <a:r>
              <a:rPr lang="en-US" dirty="0" smtClean="0"/>
              <a:t>Robert Mullen	Steve Phillips</a:t>
            </a:r>
          </a:p>
          <a:p>
            <a:pPr>
              <a:tabLst>
                <a:tab pos="3035300" algn="l"/>
              </a:tabLst>
            </a:pPr>
            <a:r>
              <a:rPr lang="en-US" dirty="0" smtClean="0"/>
              <a:t>Brenda Tubana	Kent Martin</a:t>
            </a:r>
          </a:p>
          <a:p>
            <a:pPr>
              <a:tabLst>
                <a:tab pos="3035300" algn="l"/>
              </a:tabLst>
            </a:pPr>
            <a:r>
              <a:rPr lang="en-US" dirty="0" smtClean="0"/>
              <a:t>Dave Mengel	Kyle Freeman</a:t>
            </a:r>
          </a:p>
          <a:p>
            <a:pPr>
              <a:tabLst>
                <a:tab pos="3035300" algn="l"/>
              </a:tabLst>
            </a:pPr>
            <a:endParaRPr lang="en-US" dirty="0" smtClean="0"/>
          </a:p>
          <a:p>
            <a:pPr>
              <a:tabLst>
                <a:tab pos="3035300" algn="l"/>
              </a:tabLst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1000"/>
            <a:ext cx="7382933" cy="6196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rimary M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533400"/>
            <a:ext cx="7731478" cy="5791200"/>
            <a:chOff x="646" y="144"/>
            <a:chExt cx="5479" cy="4080"/>
          </a:xfrm>
        </p:grpSpPr>
        <p:pic>
          <p:nvPicPr>
            <p:cNvPr id="197635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2" y="144"/>
              <a:ext cx="5467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7636" name="Freeform 4"/>
            <p:cNvSpPr>
              <a:spLocks/>
            </p:cNvSpPr>
            <p:nvPr/>
          </p:nvSpPr>
          <p:spPr bwMode="auto">
            <a:xfrm>
              <a:off x="2616" y="3408"/>
              <a:ext cx="1921" cy="529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056" y="528"/>
                </a:cxn>
                <a:cxn ang="0">
                  <a:pos x="1920" y="396"/>
                </a:cxn>
                <a:cxn ang="0">
                  <a:pos x="864" y="0"/>
                </a:cxn>
                <a:cxn ang="0">
                  <a:pos x="48" y="88"/>
                </a:cxn>
              </a:cxnLst>
              <a:rect l="0" t="0" r="r" b="b"/>
              <a:pathLst>
                <a:path w="1921" h="529">
                  <a:moveTo>
                    <a:pt x="0" y="88"/>
                  </a:moveTo>
                  <a:lnTo>
                    <a:pt x="1056" y="528"/>
                  </a:lnTo>
                  <a:lnTo>
                    <a:pt x="1920" y="396"/>
                  </a:lnTo>
                  <a:lnTo>
                    <a:pt x="864" y="0"/>
                  </a:lnTo>
                  <a:lnTo>
                    <a:pt x="48" y="88"/>
                  </a:lnTo>
                </a:path>
              </a:pathLst>
            </a:custGeom>
            <a:noFill/>
            <a:ln w="254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7637" name="Line 5"/>
            <p:cNvSpPr>
              <a:spLocks noChangeShapeType="1"/>
            </p:cNvSpPr>
            <p:nvPr/>
          </p:nvSpPr>
          <p:spPr bwMode="auto">
            <a:xfrm flipH="1">
              <a:off x="3066" y="2424"/>
              <a:ext cx="504" cy="126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38" name="Line 6"/>
            <p:cNvSpPr>
              <a:spLocks noChangeShapeType="1"/>
            </p:cNvSpPr>
            <p:nvPr/>
          </p:nvSpPr>
          <p:spPr bwMode="auto">
            <a:xfrm>
              <a:off x="3666" y="2424"/>
              <a:ext cx="246" cy="11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39" name="Line 7"/>
            <p:cNvSpPr>
              <a:spLocks noChangeShapeType="1"/>
            </p:cNvSpPr>
            <p:nvPr/>
          </p:nvSpPr>
          <p:spPr bwMode="auto">
            <a:xfrm flipV="1">
              <a:off x="3576" y="3750"/>
              <a:ext cx="846" cy="13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0" name="Line 8"/>
            <p:cNvSpPr>
              <a:spLocks noChangeShapeType="1"/>
            </p:cNvSpPr>
            <p:nvPr/>
          </p:nvSpPr>
          <p:spPr bwMode="auto">
            <a:xfrm flipV="1">
              <a:off x="3480" y="3708"/>
              <a:ext cx="810" cy="13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1" name="Line 9"/>
            <p:cNvSpPr>
              <a:spLocks noChangeShapeType="1"/>
            </p:cNvSpPr>
            <p:nvPr/>
          </p:nvSpPr>
          <p:spPr bwMode="auto">
            <a:xfrm flipV="1">
              <a:off x="3384" y="3660"/>
              <a:ext cx="786" cy="13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2" name="Line 10"/>
            <p:cNvSpPr>
              <a:spLocks noChangeShapeType="1"/>
            </p:cNvSpPr>
            <p:nvPr/>
          </p:nvSpPr>
          <p:spPr bwMode="auto">
            <a:xfrm>
              <a:off x="1512" y="1410"/>
              <a:ext cx="150" cy="51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 type="none" w="sm" len="sm"/>
              <a:tailEnd type="stealth" w="med" len="lg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3" name="Line 11"/>
            <p:cNvSpPr>
              <a:spLocks noChangeShapeType="1"/>
            </p:cNvSpPr>
            <p:nvPr/>
          </p:nvSpPr>
          <p:spPr bwMode="auto">
            <a:xfrm flipV="1">
              <a:off x="2070" y="2358"/>
              <a:ext cx="1446" cy="534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 type="none" w="sm" len="sm"/>
              <a:tailEnd type="stealth" w="med" len="lg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4" name="Rectangle 12"/>
            <p:cNvSpPr>
              <a:spLocks noChangeArrowheads="1"/>
            </p:cNvSpPr>
            <p:nvPr/>
          </p:nvSpPr>
          <p:spPr bwMode="auto">
            <a:xfrm>
              <a:off x="1304" y="2875"/>
              <a:ext cx="1387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Sensor assembly</a:t>
              </a:r>
            </a:p>
          </p:txBody>
        </p:sp>
        <p:sp>
          <p:nvSpPr>
            <p:cNvPr id="197645" name="Rectangle 13"/>
            <p:cNvSpPr>
              <a:spLocks noChangeArrowheads="1"/>
            </p:cNvSpPr>
            <p:nvPr/>
          </p:nvSpPr>
          <p:spPr bwMode="auto">
            <a:xfrm>
              <a:off x="1929" y="3595"/>
              <a:ext cx="117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Sensed area</a:t>
              </a:r>
            </a:p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(treated area)</a:t>
              </a:r>
            </a:p>
          </p:txBody>
        </p:sp>
        <p:sp>
          <p:nvSpPr>
            <p:cNvPr id="197646" name="Rectangle 14"/>
            <p:cNvSpPr>
              <a:spLocks noChangeArrowheads="1"/>
            </p:cNvSpPr>
            <p:nvPr/>
          </p:nvSpPr>
          <p:spPr bwMode="auto">
            <a:xfrm>
              <a:off x="1155" y="997"/>
              <a:ext cx="1094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Variable rate</a:t>
              </a:r>
            </a:p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spray nozzle</a:t>
              </a:r>
            </a:p>
          </p:txBody>
        </p:sp>
        <p:sp>
          <p:nvSpPr>
            <p:cNvPr id="197647" name="Rectangle 15"/>
            <p:cNvSpPr>
              <a:spLocks noChangeArrowheads="1"/>
            </p:cNvSpPr>
            <p:nvPr/>
          </p:nvSpPr>
          <p:spPr bwMode="auto">
            <a:xfrm>
              <a:off x="646" y="149"/>
              <a:ext cx="5479" cy="4058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676400" y="914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1996</a:t>
            </a:r>
            <a:endParaRPr lang="en-US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609600"/>
            <a:ext cx="7772400" cy="582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4800600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On the go sensing and fertilization</a:t>
            </a:r>
            <a:endParaRPr lang="en-US" sz="4000" b="1" dirty="0"/>
          </a:p>
        </p:txBody>
      </p:sp>
      <p:pic>
        <p:nvPicPr>
          <p:cNvPr id="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5626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8" name="Picture 28" descr="temp2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886200" y="58674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FF6600"/>
                </a:solidFill>
                <a:latin typeface="Impact" pitchFamily="34" charset="0"/>
              </a:rPr>
              <a:t>precision SENSING</a:t>
            </a:r>
          </a:p>
        </p:txBody>
      </p:sp>
      <p:pic>
        <p:nvPicPr>
          <p:cNvPr id="30741" name="Picture 21" descr="cimm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15025"/>
            <a:ext cx="2543175" cy="638175"/>
          </a:xfrm>
          <a:prstGeom prst="rect">
            <a:avLst/>
          </a:prstGeom>
          <a:noFill/>
        </p:spPr>
      </p:pic>
      <p:pic>
        <p:nvPicPr>
          <p:cNvPr id="30742" name="Picture 22" descr="nte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867400"/>
            <a:ext cx="1314450" cy="638175"/>
          </a:xfrm>
          <a:prstGeom prst="rect">
            <a:avLst/>
          </a:prstGeom>
          <a:noFill/>
        </p:spPr>
      </p:pic>
      <p:pic>
        <p:nvPicPr>
          <p:cNvPr id="10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5943600"/>
            <a:ext cx="809625" cy="536313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04800" y="838200"/>
            <a:ext cx="6553200" cy="609600"/>
          </a:xfrm>
        </p:spPr>
        <p:txBody>
          <a:bodyPr/>
          <a:lstStyle/>
          <a:p>
            <a:r>
              <a:rPr lang="en-US" dirty="0" smtClean="0"/>
              <a:t>Active sensing/fertilizing</a:t>
            </a:r>
            <a:br>
              <a:rPr lang="en-US" dirty="0" smtClean="0"/>
            </a:br>
            <a:r>
              <a:rPr lang="en-US" dirty="0" smtClean="0"/>
              <a:t>2001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7315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Sense and Fertilize by-plant</a:t>
            </a:r>
            <a:br>
              <a:rPr lang="en-US" dirty="0" smtClean="0"/>
            </a:br>
            <a:r>
              <a:rPr lang="en-US" dirty="0" smtClean="0"/>
              <a:t>2006</a:t>
            </a:r>
            <a:endParaRPr lang="en-US" dirty="0"/>
          </a:p>
        </p:txBody>
      </p:sp>
      <p:pic>
        <p:nvPicPr>
          <p:cNvPr id="4" name="Content Placeholder 3" descr="ap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8213365" cy="464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105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</Template>
  <TotalTime>8072</TotalTime>
  <Words>722</Words>
  <Application>Microsoft Office PowerPoint</Application>
  <PresentationFormat>On-screen Show (4:3)</PresentationFormat>
  <Paragraphs>161</Paragraphs>
  <Slides>47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Mod</vt:lpstr>
      <vt:lpstr>Chart</vt:lpstr>
      <vt:lpstr>Worksheet</vt:lpstr>
      <vt:lpstr>Slide 1</vt:lpstr>
      <vt:lpstr>Slide 2</vt:lpstr>
      <vt:lpstr>N Sensors</vt:lpstr>
      <vt:lpstr>Slide 4</vt:lpstr>
      <vt:lpstr>Slide 5</vt:lpstr>
      <vt:lpstr>Slide 6</vt:lpstr>
      <vt:lpstr>Slide 7</vt:lpstr>
      <vt:lpstr>Active sensing/fertilizing 2001</vt:lpstr>
      <vt:lpstr>Sense and Fertilize by-plant 2006</vt:lpstr>
      <vt:lpstr>Slide 10</vt:lpstr>
      <vt:lpstr>Slide 11</vt:lpstr>
      <vt:lpstr>Slide 12</vt:lpstr>
      <vt:lpstr>Slide 13</vt:lpstr>
      <vt:lpstr>GreenSeeker sensing technology endorsed by Dr. Norman E. Borlaug, April 2007</vt:lpstr>
      <vt:lpstr>Slide 15</vt:lpstr>
      <vt:lpstr>Ramp Applicators</vt:lpstr>
      <vt:lpstr>Visual Confirmation</vt:lpstr>
      <vt:lpstr>Slide 18</vt:lpstr>
      <vt:lpstr>Where do we stand?</vt:lpstr>
      <vt:lpstr>Slide 20</vt:lpstr>
      <vt:lpstr>Slide 21</vt:lpstr>
      <vt:lpstr>Slide 22</vt:lpstr>
      <vt:lpstr>Slide 23</vt:lpstr>
      <vt:lpstr>Slide 24</vt:lpstr>
      <vt:lpstr>Slide 25</vt:lpstr>
      <vt:lpstr>Yield Potential Prediction</vt:lpstr>
      <vt:lpstr>Variable N Response</vt:lpstr>
      <vt:lpstr>N Rate Temporally Dependent</vt:lpstr>
      <vt:lpstr>Independence of YP0 and RI</vt:lpstr>
      <vt:lpstr>By-Plant N Management</vt:lpstr>
      <vt:lpstr>Slide 31</vt:lpstr>
      <vt:lpstr>Slide 32</vt:lpstr>
      <vt:lpstr>5-Plant Sequence</vt:lpstr>
      <vt:lpstr>Slide 34</vt:lpstr>
      <vt:lpstr>Slide 35</vt:lpstr>
      <vt:lpstr>Slide 36</vt:lpstr>
      <vt:lpstr>Extension/Training </vt:lpstr>
      <vt:lpstr>2010 Regional Trials</vt:lpstr>
      <vt:lpstr>Slide 39</vt:lpstr>
      <vt:lpstr>Slide 40</vt:lpstr>
      <vt:lpstr>Value of the N Rich Strip</vt:lpstr>
      <vt:lpstr>Current Work</vt:lpstr>
      <vt:lpstr>Current Work</vt:lpstr>
      <vt:lpstr>Slide 44</vt:lpstr>
      <vt:lpstr>What we have learned </vt:lpstr>
      <vt:lpstr>Summary</vt:lpstr>
      <vt:lpstr>Thank You </vt:lpstr>
    </vt:vector>
  </TitlesOfParts>
  <Company>Oklahoma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Raun</dc:creator>
  <cp:lastModifiedBy>Bill Raun</cp:lastModifiedBy>
  <cp:revision>259</cp:revision>
  <dcterms:created xsi:type="dcterms:W3CDTF">2009-09-09T21:04:31Z</dcterms:created>
  <dcterms:modified xsi:type="dcterms:W3CDTF">2010-07-18T20:55:23Z</dcterms:modified>
</cp:coreProperties>
</file>