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charts/chart13.xml" ContentType="application/vnd.openxmlformats-officedocument.drawingml.chart+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charts/chart18.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Default Extension="emf" ContentType="image/x-emf"/>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charts/chart14.xml" ContentType="application/vnd.openxmlformats-officedocument.drawingml.chart+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charts/chart8.xml" ContentType="application/vnd.openxmlformats-officedocument.drawingml.chart+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charts/chart10.xml" ContentType="application/vnd.openxmlformats-officedocument.drawingml.chart+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charts/chart19.xml" ContentType="application/vnd.openxmlformats-officedocument.drawingml.chart+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charts/chart15.xml" ContentType="application/vnd.openxmlformats-officedocument.drawingml.chart+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harts/chart9.xml" ContentType="application/vnd.openxmlformats-officedocument.drawingml.chart+xml"/>
  <Override PartName="/ppt/notesSlides/notesSlide61.xml" ContentType="application/vnd.openxmlformats-officedocument.presentationml.notesSlide+xml"/>
  <Override PartName="/ppt/charts/chart11.xml" ContentType="application/vnd.openxmlformats-officedocument.drawingml.chart+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rawings/drawing1.xml" ContentType="application/vnd.openxmlformats-officedocument.drawingml.chartshapes+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charts/chart16.xml" ContentType="application/vnd.openxmlformats-officedocument.drawingml.char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charts/chart12.xml" ContentType="application/vnd.openxmlformats-officedocument.drawingml.chart+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charts/chart17.xml" ContentType="application/vnd.openxmlformats-officedocument.drawingml.chart+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chart20.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6"/>
  </p:notesMasterIdLst>
  <p:handoutMasterIdLst>
    <p:handoutMasterId r:id="rId87"/>
  </p:handoutMasterIdLst>
  <p:sldIdLst>
    <p:sldId id="440" r:id="rId3"/>
    <p:sldId id="441" r:id="rId4"/>
    <p:sldId id="442" r:id="rId5"/>
    <p:sldId id="444" r:id="rId6"/>
    <p:sldId id="445" r:id="rId7"/>
    <p:sldId id="446" r:id="rId8"/>
    <p:sldId id="447" r:id="rId9"/>
    <p:sldId id="448" r:id="rId10"/>
    <p:sldId id="378" r:id="rId11"/>
    <p:sldId id="496" r:id="rId12"/>
    <p:sldId id="450" r:id="rId13"/>
    <p:sldId id="451" r:id="rId14"/>
    <p:sldId id="455" r:id="rId15"/>
    <p:sldId id="497" r:id="rId16"/>
    <p:sldId id="443" r:id="rId17"/>
    <p:sldId id="398" r:id="rId18"/>
    <p:sldId id="399" r:id="rId19"/>
    <p:sldId id="498" r:id="rId20"/>
    <p:sldId id="400" r:id="rId21"/>
    <p:sldId id="457" r:id="rId22"/>
    <p:sldId id="499" r:id="rId23"/>
    <p:sldId id="342" r:id="rId24"/>
    <p:sldId id="420" r:id="rId25"/>
    <p:sldId id="454" r:id="rId26"/>
    <p:sldId id="421" r:id="rId27"/>
    <p:sldId id="453" r:id="rId28"/>
    <p:sldId id="503" r:id="rId29"/>
    <p:sldId id="504" r:id="rId30"/>
    <p:sldId id="458" r:id="rId31"/>
    <p:sldId id="381" r:id="rId32"/>
    <p:sldId id="343" r:id="rId33"/>
    <p:sldId id="344" r:id="rId34"/>
    <p:sldId id="403" r:id="rId35"/>
    <p:sldId id="345" r:id="rId36"/>
    <p:sldId id="346" r:id="rId37"/>
    <p:sldId id="347" r:id="rId38"/>
    <p:sldId id="456" r:id="rId39"/>
    <p:sldId id="348" r:id="rId40"/>
    <p:sldId id="349" r:id="rId41"/>
    <p:sldId id="350" r:id="rId42"/>
    <p:sldId id="351" r:id="rId43"/>
    <p:sldId id="352" r:id="rId44"/>
    <p:sldId id="353" r:id="rId45"/>
    <p:sldId id="405" r:id="rId46"/>
    <p:sldId id="459" r:id="rId47"/>
    <p:sldId id="354" r:id="rId48"/>
    <p:sldId id="460" r:id="rId49"/>
    <p:sldId id="461" r:id="rId50"/>
    <p:sldId id="462" r:id="rId51"/>
    <p:sldId id="463" r:id="rId52"/>
    <p:sldId id="464" r:id="rId53"/>
    <p:sldId id="465" r:id="rId54"/>
    <p:sldId id="466" r:id="rId55"/>
    <p:sldId id="467" r:id="rId56"/>
    <p:sldId id="468" r:id="rId57"/>
    <p:sldId id="469" r:id="rId58"/>
    <p:sldId id="471" r:id="rId59"/>
    <p:sldId id="472" r:id="rId60"/>
    <p:sldId id="500" r:id="rId61"/>
    <p:sldId id="474" r:id="rId62"/>
    <p:sldId id="477" r:id="rId63"/>
    <p:sldId id="478" r:id="rId64"/>
    <p:sldId id="501" r:id="rId65"/>
    <p:sldId id="479" r:id="rId66"/>
    <p:sldId id="481" r:id="rId67"/>
    <p:sldId id="502" r:id="rId68"/>
    <p:sldId id="483" r:id="rId69"/>
    <p:sldId id="484" r:id="rId70"/>
    <p:sldId id="485" r:id="rId71"/>
    <p:sldId id="487" r:id="rId72"/>
    <p:sldId id="488" r:id="rId73"/>
    <p:sldId id="510" r:id="rId74"/>
    <p:sldId id="489" r:id="rId75"/>
    <p:sldId id="490" r:id="rId76"/>
    <p:sldId id="491" r:id="rId77"/>
    <p:sldId id="492" r:id="rId78"/>
    <p:sldId id="493" r:id="rId79"/>
    <p:sldId id="495" r:id="rId80"/>
    <p:sldId id="505" r:id="rId81"/>
    <p:sldId id="506" r:id="rId82"/>
    <p:sldId id="507" r:id="rId83"/>
    <p:sldId id="508" r:id="rId84"/>
    <p:sldId id="509" r:id="rId8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LS" initials="hm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440" autoAdjust="0"/>
    <p:restoredTop sz="98797" autoAdjust="0"/>
  </p:normalViewPr>
  <p:slideViewPr>
    <p:cSldViewPr>
      <p:cViewPr>
        <p:scale>
          <a:sx n="66" d="100"/>
          <a:sy n="66" d="100"/>
        </p:scale>
        <p:origin x="-1332" y="-348"/>
      </p:cViewPr>
      <p:guideLst>
        <p:guide orient="horz" pos="2160"/>
        <p:guide pos="2880"/>
      </p:guideLst>
    </p:cSldViewPr>
  </p:slideViewPr>
  <p:notesTextViewPr>
    <p:cViewPr>
      <p:scale>
        <a:sx n="1" d="1"/>
        <a:sy n="1" d="1"/>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C:\Users\bnm5\Documents\0%20A%20Soil%20Research%20etc\2009_PostDoc\AdaptN\DATA\DataAnalysis\StripTrialResultsNY.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bnm5\Documents\0%20A%20SOIL%20RESEARCH%20etc\2009_PostDoc\AdaptN\DATA\DataAnalysis\StripTrialResultsNY.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bnm5\Documents\0%20A%20Soil%20Research%20etc\2009_PostDoc\AdaptN\DATA\DataAnalysis\StripTrialResultsNY.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bnm5\Documents\0%20A%20SOIL%20RESEARCH%20etc\2009_PostDoc\AdaptN\DATA\DataAnalysis\StripTrialResultsNY.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bnm5\Documents\0%20A%20Soil%20Research%20etc\2009_PostDoc\AdaptN\DATA\DataAnalysis\StripTrialResultsNY.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bnm5\Documents\0%20A%20SOIL%20RESEARCH%20etc\2009_PostDoc\AdaptN\DATA\DataAnalysis\StripTrialResultsNY.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bnm5\Documents\0%20A%20SOIL%20RESEARCH%20etc\2009_PostDoc\AdaptN\DATA\DataAnalysis\StripTrialResultsNY.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bnm5\Documents\0%20A%20Soil%20Research%20etc\2009_PostDoc\AdaptN\DATA\DataAnalysis\StripTrialResultsNY.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bnm5\Documents\0%20A%20Soil%20Research%20etc\2009_PostDoc\AdaptN\DATA\DataAnalysis\StripTrialResultsNY.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bnm5\Documents\0%20A%20Soil%20Research%20etc\2009_PostDoc\AdaptN\DATA\DataAnalysis\StripTrialResultsNY.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20.xml.rels><?xml version="1.0" encoding="UTF-8" standalone="yes"?>
<Relationships xmlns="http://schemas.openxmlformats.org/package/2006/relationships"><Relationship Id="rId1" Type="http://schemas.openxmlformats.org/officeDocument/2006/relationships/oleObject" Target="file:///C:\Users\bnm5\Documents\0%20A%20Soil%20Research%20etc\2009_PostDoc\AdaptN\DATA\DataAnalysis\StripTrialResultsNY.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oleObject" Target="file:///C:\Users\Jimmy\Pictures\Pictures%20on%20CD\Desktop\Desktop\Desktop\Desktop\Desktop\Adapt-N%20paper\Case_study_results.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Jimmy\Pictures\Pictures%20on%20CD\Desktop\Desktop\Desktop\Desktop\Desktop\Adapt-N%20paper\Case_study_result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bnm5\Documents\0%20A%20Soil%20Research%20etc\2009_PostDoc\AdaptN\DATA\DataAnalysis\StripTrialResultsNY.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bnm5\Documents\0%20A%20Soil%20Research%20etc\2009_PostDoc\AdaptN\DATA\DataAnalysis\StripTrialResultsNY.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bnm5\Documents\0%20A%20Soil%20Research%20etc\2009_PostDoc\AdaptN\DATA\DataAnalysis\StripTrialResultsNY.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bnm5\Documents\0%20A%20Soil%20Research%20etc\2009_PostDoc\AdaptN\DATA\DataAnalysis\StripTrialResultsN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42"/>
  <c:chart>
    <c:autoTitleDeleted val="1"/>
    <c:view3D>
      <c:rotX val="30"/>
      <c:perspective val="30"/>
    </c:view3D>
    <c:plotArea>
      <c:layout>
        <c:manualLayout>
          <c:layoutTarget val="inner"/>
          <c:xMode val="edge"/>
          <c:yMode val="edge"/>
          <c:x val="7.6794928935769821E-2"/>
          <c:y val="0.24495372288990191"/>
          <c:w val="0.82817337691279169"/>
          <c:h val="0.75504620141660372"/>
        </c:manualLayout>
      </c:layout>
      <c:pie3DChart>
        <c:varyColors val="1"/>
        <c:ser>
          <c:idx val="0"/>
          <c:order val="0"/>
          <c:tx>
            <c:strRef>
              <c:f>Sheet1!$B$1</c:f>
              <c:strCache>
                <c:ptCount val="1"/>
                <c:pt idx="0">
                  <c:v>Nitrous Oxide Emissions</c:v>
                </c:pt>
              </c:strCache>
            </c:strRef>
          </c:tx>
          <c:dPt>
            <c:idx val="1"/>
            <c:explosion val="18"/>
            <c:spPr>
              <a:solidFill>
                <a:srgbClr val="FFC000"/>
              </a:solidFill>
            </c:spPr>
          </c:dPt>
          <c:dLbls>
            <c:dLbl>
              <c:idx val="0"/>
              <c:spPr/>
              <c:txPr>
                <a:bodyPr/>
                <a:lstStyle/>
                <a:p>
                  <a:pPr>
                    <a:defRPr>
                      <a:solidFill>
                        <a:schemeClr val="tx1"/>
                      </a:solidFill>
                    </a:defRPr>
                  </a:pPr>
                  <a:endParaRPr lang="en-US"/>
                </a:p>
              </c:txPr>
            </c:dLbl>
            <c:dLbl>
              <c:idx val="1"/>
              <c:layout>
                <c:manualLayout>
                  <c:x val="0.15481594488189093"/>
                  <c:y val="-0.13945657934585087"/>
                </c:manualLayout>
              </c:layout>
              <c:spPr/>
              <c:txPr>
                <a:bodyPr/>
                <a:lstStyle/>
                <a:p>
                  <a:pPr>
                    <a:defRPr>
                      <a:solidFill>
                        <a:schemeClr val="tx1"/>
                      </a:solidFill>
                    </a:defRPr>
                  </a:pPr>
                  <a:endParaRPr lang="en-US"/>
                </a:p>
              </c:txPr>
              <c:dLblPos val="bestFit"/>
              <c:showPercent val="1"/>
            </c:dLbl>
            <c:dLbl>
              <c:idx val="2"/>
              <c:spPr/>
              <c:txPr>
                <a:bodyPr/>
                <a:lstStyle/>
                <a:p>
                  <a:pPr>
                    <a:defRPr>
                      <a:solidFill>
                        <a:schemeClr val="tx1"/>
                      </a:solidFill>
                    </a:defRPr>
                  </a:pPr>
                  <a:endParaRPr lang="en-US"/>
                </a:p>
              </c:txPr>
            </c:dLbl>
            <c:dLbl>
              <c:idx val="3"/>
              <c:layout>
                <c:manualLayout>
                  <c:x val="1.4160542432195975E-2"/>
                  <c:y val="2.7076182784844614E-3"/>
                </c:manualLayout>
              </c:layout>
              <c:spPr/>
              <c:txPr>
                <a:bodyPr/>
                <a:lstStyle/>
                <a:p>
                  <a:pPr>
                    <a:defRPr/>
                  </a:pPr>
                  <a:endParaRPr lang="en-US"/>
                </a:p>
              </c:txPr>
              <c:dLblPos val="bestFit"/>
              <c:showPercent val="1"/>
            </c:dLbl>
            <c:showPercent val="1"/>
            <c:showLeaderLines val="1"/>
          </c:dLbls>
          <c:cat>
            <c:strRef>
              <c:f>Sheet1!$A$2:$A$4</c:f>
              <c:strCache>
                <c:ptCount val="3"/>
                <c:pt idx="0">
                  <c:v>CH4</c:v>
                </c:pt>
                <c:pt idx="1">
                  <c:v>N2O</c:v>
                </c:pt>
                <c:pt idx="2">
                  <c:v>CO2</c:v>
                </c:pt>
              </c:strCache>
            </c:strRef>
          </c:cat>
          <c:val>
            <c:numRef>
              <c:f>Sheet1!$B$2:$B$4</c:f>
              <c:numCache>
                <c:formatCode>General</c:formatCode>
                <c:ptCount val="3"/>
                <c:pt idx="0">
                  <c:v>191</c:v>
                </c:pt>
                <c:pt idx="1">
                  <c:v>235.3</c:v>
                </c:pt>
                <c:pt idx="2">
                  <c:v>104.69999999999999</c:v>
                </c:pt>
              </c:numCache>
            </c:numRef>
          </c:val>
        </c:ser>
        <c:ser>
          <c:idx val="1"/>
          <c:order val="1"/>
          <c:tx>
            <c:strRef>
              <c:f>Sheet1!$B$1</c:f>
              <c:strCache>
                <c:ptCount val="1"/>
                <c:pt idx="0">
                  <c:v>Nitrous Oxide Emissions</c:v>
                </c:pt>
              </c:strCache>
            </c:strRef>
          </c:tx>
          <c:dPt>
            <c:idx val="1"/>
            <c:explosion val="23"/>
            <c:spPr>
              <a:solidFill>
                <a:srgbClr val="FFC000"/>
              </a:solidFill>
            </c:spPr>
          </c:dPt>
          <c:dLbls>
            <c:dLbl>
              <c:idx val="1"/>
              <c:spPr/>
              <c:txPr>
                <a:bodyPr/>
                <a:lstStyle/>
                <a:p>
                  <a:pPr>
                    <a:defRPr sz="2398" b="1"/>
                  </a:pPr>
                  <a:endParaRPr lang="en-US"/>
                </a:p>
              </c:txPr>
            </c:dLbl>
            <c:dLbl>
              <c:idx val="2"/>
              <c:spPr/>
              <c:txPr>
                <a:bodyPr/>
                <a:lstStyle/>
                <a:p>
                  <a:pPr>
                    <a:defRPr/>
                  </a:pPr>
                  <a:endParaRPr lang="en-US"/>
                </a:p>
              </c:txPr>
              <c:dLblPos val="bestFit"/>
              <c:showPercent val="1"/>
            </c:dLbl>
            <c:showPercent val="1"/>
            <c:showLeaderLines val="1"/>
          </c:dLbls>
          <c:cat>
            <c:strRef>
              <c:f>Sheet1!$A$2:$A$4</c:f>
              <c:strCache>
                <c:ptCount val="3"/>
                <c:pt idx="0">
                  <c:v>CH4</c:v>
                </c:pt>
                <c:pt idx="1">
                  <c:v>N2O</c:v>
                </c:pt>
                <c:pt idx="2">
                  <c:v>CO2</c:v>
                </c:pt>
              </c:strCache>
            </c:strRef>
          </c:cat>
          <c:val>
            <c:numRef>
              <c:f>Sheet1!$B$2:$B$4</c:f>
              <c:numCache>
                <c:formatCode>General</c:formatCode>
                <c:ptCount val="3"/>
                <c:pt idx="0">
                  <c:v>191</c:v>
                </c:pt>
                <c:pt idx="1">
                  <c:v>235.3</c:v>
                </c:pt>
                <c:pt idx="2">
                  <c:v>104.69999999999999</c:v>
                </c:pt>
              </c:numCache>
            </c:numRef>
          </c:val>
        </c:ser>
        <c:dLbls>
          <c:showPercent val="1"/>
        </c:dLbls>
      </c:pie3DChart>
      <c:spPr>
        <a:noFill/>
        <a:ln w="25379">
          <a:noFill/>
        </a:ln>
      </c:spPr>
    </c:plotArea>
    <c:legend>
      <c:legendPos val="r"/>
      <c:layout>
        <c:manualLayout>
          <c:xMode val="edge"/>
          <c:yMode val="edge"/>
          <c:x val="7.7830216535433414E-2"/>
          <c:y val="7.8820790430042434E-2"/>
          <c:w val="0.21238213582677232"/>
          <c:h val="0.25829951544518348"/>
        </c:manualLayout>
      </c:layout>
      <c:txPr>
        <a:bodyPr/>
        <a:lstStyle/>
        <a:p>
          <a:pPr>
            <a:defRPr>
              <a:solidFill>
                <a:schemeClr val="tx2">
                  <a:lumMod val="75000"/>
                </a:schemeClr>
              </a:solidFill>
            </a:defRPr>
          </a:pPr>
          <a:endParaRPr lang="en-US"/>
        </a:p>
      </c:txPr>
    </c:legend>
    <c:plotVisOnly val="1"/>
    <c:dispBlanksAs val="zero"/>
  </c:chart>
  <c:spPr>
    <a:solidFill>
      <a:schemeClr val="bg1"/>
    </a:solidFill>
    <a:ln w="34896">
      <a:solidFill>
        <a:schemeClr val="accent3">
          <a:lumMod val="50000"/>
        </a:schemeClr>
      </a:solidFill>
    </a:ln>
  </c:spPr>
  <c:txPr>
    <a:bodyPr/>
    <a:lstStyle/>
    <a:p>
      <a:pPr>
        <a:defRPr sz="1798"/>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en-US"/>
  <c:style val="34"/>
  <c:chart>
    <c:autoTitleDeleted val="1"/>
    <c:plotArea>
      <c:layout>
        <c:manualLayout>
          <c:layoutTarget val="inner"/>
          <c:xMode val="edge"/>
          <c:yMode val="edge"/>
          <c:x val="0.20886351706036746"/>
          <c:y val="5.2075608278796294E-2"/>
          <c:w val="0.76058092738407712"/>
          <c:h val="0.7771206659674107"/>
        </c:manualLayout>
      </c:layout>
      <c:barChart>
        <c:barDir val="col"/>
        <c:grouping val="clustered"/>
        <c:ser>
          <c:idx val="0"/>
          <c:order val="0"/>
          <c:tx>
            <c:v>Grower-N</c:v>
          </c:tx>
          <c:dPt>
            <c:idx val="7"/>
          </c:dPt>
          <c:dPt>
            <c:idx val="8"/>
          </c:dPt>
          <c:cat>
            <c:strRef>
              <c:f>IA_graphs!$A$17:$A$25</c:f>
              <c:strCache>
                <c:ptCount val="9"/>
                <c:pt idx="0">
                  <c:v>IA23</c:v>
                </c:pt>
                <c:pt idx="1">
                  <c:v>IA24</c:v>
                </c:pt>
                <c:pt idx="2">
                  <c:v>IA11</c:v>
                </c:pt>
                <c:pt idx="3">
                  <c:v>IA15</c:v>
                </c:pt>
                <c:pt idx="4">
                  <c:v>IA19</c:v>
                </c:pt>
                <c:pt idx="5">
                  <c:v>IA20</c:v>
                </c:pt>
                <c:pt idx="6">
                  <c:v>IA18</c:v>
                </c:pt>
                <c:pt idx="7">
                  <c:v>IA13</c:v>
                </c:pt>
                <c:pt idx="8">
                  <c:v>IA21</c:v>
                </c:pt>
              </c:strCache>
            </c:strRef>
          </c:cat>
          <c:val>
            <c:numRef>
              <c:f>IA_graphs!$S$17:$S$25</c:f>
              <c:numCache>
                <c:formatCode>General</c:formatCode>
                <c:ptCount val="9"/>
                <c:pt idx="0">
                  <c:v>30</c:v>
                </c:pt>
                <c:pt idx="1">
                  <c:v>75</c:v>
                </c:pt>
                <c:pt idx="2">
                  <c:v>50</c:v>
                </c:pt>
                <c:pt idx="3">
                  <c:v>41</c:v>
                </c:pt>
                <c:pt idx="4">
                  <c:v>60</c:v>
                </c:pt>
                <c:pt idx="5">
                  <c:v>60</c:v>
                </c:pt>
                <c:pt idx="6">
                  <c:v>60</c:v>
                </c:pt>
                <c:pt idx="7">
                  <c:v>35</c:v>
                </c:pt>
                <c:pt idx="8">
                  <c:v>60</c:v>
                </c:pt>
              </c:numCache>
            </c:numRef>
          </c:val>
        </c:ser>
        <c:ser>
          <c:idx val="1"/>
          <c:order val="1"/>
          <c:tx>
            <c:v>Adapt-N</c:v>
          </c:tx>
          <c:dPt>
            <c:idx val="7"/>
          </c:dPt>
          <c:dPt>
            <c:idx val="8"/>
          </c:dPt>
          <c:cat>
            <c:strRef>
              <c:f>IA_graphs!$A$17:$A$25</c:f>
              <c:strCache>
                <c:ptCount val="9"/>
                <c:pt idx="0">
                  <c:v>IA23</c:v>
                </c:pt>
                <c:pt idx="1">
                  <c:v>IA24</c:v>
                </c:pt>
                <c:pt idx="2">
                  <c:v>IA11</c:v>
                </c:pt>
                <c:pt idx="3">
                  <c:v>IA15</c:v>
                </c:pt>
                <c:pt idx="4">
                  <c:v>IA19</c:v>
                </c:pt>
                <c:pt idx="5">
                  <c:v>IA20</c:v>
                </c:pt>
                <c:pt idx="6">
                  <c:v>IA18</c:v>
                </c:pt>
                <c:pt idx="7">
                  <c:v>IA13</c:v>
                </c:pt>
                <c:pt idx="8">
                  <c:v>IA21</c:v>
                </c:pt>
              </c:strCache>
            </c:strRef>
          </c:cat>
          <c:val>
            <c:numRef>
              <c:f>IA_graphs!$R$17:$R$25</c:f>
              <c:numCache>
                <c:formatCode>General</c:formatCode>
                <c:ptCount val="9"/>
                <c:pt idx="0">
                  <c:v>60</c:v>
                </c:pt>
                <c:pt idx="1">
                  <c:v>150</c:v>
                </c:pt>
                <c:pt idx="2">
                  <c:v>0</c:v>
                </c:pt>
                <c:pt idx="3">
                  <c:v>0</c:v>
                </c:pt>
                <c:pt idx="4">
                  <c:v>0</c:v>
                </c:pt>
                <c:pt idx="5">
                  <c:v>0</c:v>
                </c:pt>
                <c:pt idx="6">
                  <c:v>0</c:v>
                </c:pt>
                <c:pt idx="7">
                  <c:v>0</c:v>
                </c:pt>
                <c:pt idx="8">
                  <c:v>40</c:v>
                </c:pt>
              </c:numCache>
            </c:numRef>
          </c:val>
        </c:ser>
        <c:dLbls/>
        <c:axId val="67472000"/>
        <c:axId val="67477888"/>
      </c:barChart>
      <c:catAx>
        <c:axId val="67472000"/>
        <c:scaling>
          <c:orientation val="minMax"/>
        </c:scaling>
        <c:axPos val="b"/>
        <c:majorTickMark val="none"/>
        <c:tickLblPos val="nextTo"/>
        <c:txPr>
          <a:bodyPr rot="-2580000"/>
          <a:lstStyle/>
          <a:p>
            <a:pPr>
              <a:defRPr sz="1300" b="1"/>
            </a:pPr>
            <a:endParaRPr lang="en-US"/>
          </a:p>
        </c:txPr>
        <c:crossAx val="67477888"/>
        <c:crosses val="autoZero"/>
        <c:auto val="1"/>
        <c:lblAlgn val="ctr"/>
        <c:lblOffset val="100"/>
      </c:catAx>
      <c:valAx>
        <c:axId val="67477888"/>
        <c:scaling>
          <c:orientation val="minMax"/>
        </c:scaling>
        <c:axPos val="l"/>
        <c:majorGridlines/>
        <c:title>
          <c:tx>
            <c:rich>
              <a:bodyPr rot="-5400000" vert="horz"/>
              <a:lstStyle/>
              <a:p>
                <a:pPr>
                  <a:defRPr sz="1200"/>
                </a:pPr>
                <a:r>
                  <a:rPr lang="en-US" sz="1200"/>
                  <a:t>Fertilizer N applied (lb N /ac)</a:t>
                </a:r>
              </a:p>
            </c:rich>
          </c:tx>
          <c:layout>
            <c:manualLayout>
              <c:xMode val="edge"/>
              <c:yMode val="edge"/>
              <c:x val="7.2222222222222229E-2"/>
              <c:y val="0.18263875552141354"/>
            </c:manualLayout>
          </c:layout>
        </c:title>
        <c:numFmt formatCode="General" sourceLinked="1"/>
        <c:majorTickMark val="none"/>
        <c:tickLblPos val="nextTo"/>
        <c:txPr>
          <a:bodyPr/>
          <a:lstStyle/>
          <a:p>
            <a:pPr>
              <a:defRPr sz="1600" b="1"/>
            </a:pPr>
            <a:endParaRPr lang="en-US"/>
          </a:p>
        </c:txPr>
        <c:crossAx val="67472000"/>
        <c:crosses val="autoZero"/>
        <c:crossBetween val="between"/>
      </c:valAx>
      <c:spPr>
        <a:ln>
          <a:solidFill>
            <a:schemeClr val="tx1"/>
          </a:solidFill>
        </a:ln>
      </c:spPr>
    </c:plotArea>
    <c:plotVisOnly val="1"/>
    <c:dispBlanksAs val="gap"/>
  </c:chart>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en-US"/>
  <c:style val="34"/>
  <c:chart>
    <c:autoTitleDeleted val="1"/>
    <c:plotArea>
      <c:layout>
        <c:manualLayout>
          <c:layoutTarget val="inner"/>
          <c:xMode val="edge"/>
          <c:yMode val="edge"/>
          <c:x val="0.2099679584746568"/>
          <c:y val="5.1400554097404488E-2"/>
          <c:w val="0.75064405219082486"/>
          <c:h val="0.7800098425196853"/>
        </c:manualLayout>
      </c:layout>
      <c:barChart>
        <c:barDir val="col"/>
        <c:grouping val="clustered"/>
        <c:ser>
          <c:idx val="0"/>
          <c:order val="0"/>
          <c:tx>
            <c:v>Grower-N</c:v>
          </c:tx>
          <c:cat>
            <c:strRef>
              <c:f>WCU!$Q$3:$Q$16</c:f>
              <c:strCache>
                <c:ptCount val="14"/>
                <c:pt idx="0">
                  <c:v>NY4</c:v>
                </c:pt>
                <c:pt idx="1">
                  <c:v>NY6</c:v>
                </c:pt>
                <c:pt idx="2">
                  <c:v>NY8</c:v>
                </c:pt>
                <c:pt idx="3">
                  <c:v>NY9</c:v>
                </c:pt>
                <c:pt idx="4">
                  <c:v>NY11</c:v>
                </c:pt>
                <c:pt idx="5">
                  <c:v>NY27</c:v>
                </c:pt>
                <c:pt idx="6">
                  <c:v>NY28</c:v>
                </c:pt>
                <c:pt idx="7">
                  <c:v>NY3</c:v>
                </c:pt>
                <c:pt idx="8">
                  <c:v>NY18</c:v>
                </c:pt>
                <c:pt idx="9">
                  <c:v>NY22</c:v>
                </c:pt>
                <c:pt idx="10">
                  <c:v>NY7</c:v>
                </c:pt>
                <c:pt idx="11">
                  <c:v>NY21</c:v>
                </c:pt>
                <c:pt idx="12">
                  <c:v>NY25</c:v>
                </c:pt>
                <c:pt idx="13">
                  <c:v>NY26</c:v>
                </c:pt>
              </c:strCache>
            </c:strRef>
          </c:cat>
          <c:val>
            <c:numRef>
              <c:f>WCU!$X$3:$X$12</c:f>
              <c:numCache>
                <c:formatCode>0</c:formatCode>
                <c:ptCount val="10"/>
                <c:pt idx="0">
                  <c:v>174.14</c:v>
                </c:pt>
                <c:pt idx="1">
                  <c:v>176.8</c:v>
                </c:pt>
                <c:pt idx="2">
                  <c:v>143.69999999999999</c:v>
                </c:pt>
                <c:pt idx="3">
                  <c:v>108.65030325443786</c:v>
                </c:pt>
                <c:pt idx="4">
                  <c:v>128.15592000000001</c:v>
                </c:pt>
                <c:pt idx="5">
                  <c:v>127.29340999999999</c:v>
                </c:pt>
                <c:pt idx="6">
                  <c:v>137.24967999999996</c:v>
                </c:pt>
                <c:pt idx="7">
                  <c:v>193.12</c:v>
                </c:pt>
                <c:pt idx="8">
                  <c:v>145.8666667</c:v>
                </c:pt>
                <c:pt idx="9">
                  <c:v>169.34</c:v>
                </c:pt>
              </c:numCache>
            </c:numRef>
          </c:val>
        </c:ser>
        <c:ser>
          <c:idx val="1"/>
          <c:order val="1"/>
          <c:tx>
            <c:v>Adapt-N</c:v>
          </c:tx>
          <c:val>
            <c:numRef>
              <c:f>WCU!$Y$3:$Y$12</c:f>
              <c:numCache>
                <c:formatCode>0</c:formatCode>
                <c:ptCount val="10"/>
                <c:pt idx="0">
                  <c:v>173.55</c:v>
                </c:pt>
                <c:pt idx="1">
                  <c:v>180.08</c:v>
                </c:pt>
                <c:pt idx="2">
                  <c:v>136</c:v>
                </c:pt>
                <c:pt idx="3">
                  <c:v>112.11786612426</c:v>
                </c:pt>
                <c:pt idx="4">
                  <c:v>124.95265999999999</c:v>
                </c:pt>
                <c:pt idx="5">
                  <c:v>127.67595999999999</c:v>
                </c:pt>
                <c:pt idx="6">
                  <c:v>135.64303999999998</c:v>
                </c:pt>
                <c:pt idx="7">
                  <c:v>170.65</c:v>
                </c:pt>
                <c:pt idx="8">
                  <c:v>138.46666669999999</c:v>
                </c:pt>
                <c:pt idx="9">
                  <c:v>156.76999999999998</c:v>
                </c:pt>
              </c:numCache>
            </c:numRef>
          </c:val>
        </c:ser>
        <c:dLbls/>
        <c:axId val="67406080"/>
        <c:axId val="67416064"/>
      </c:barChart>
      <c:catAx>
        <c:axId val="67406080"/>
        <c:scaling>
          <c:orientation val="minMax"/>
        </c:scaling>
        <c:axPos val="b"/>
        <c:majorTickMark val="none"/>
        <c:tickLblPos val="nextTo"/>
        <c:txPr>
          <a:bodyPr rot="-2580000"/>
          <a:lstStyle/>
          <a:p>
            <a:pPr>
              <a:defRPr/>
            </a:pPr>
            <a:endParaRPr lang="en-US"/>
          </a:p>
        </c:txPr>
        <c:crossAx val="67416064"/>
        <c:crosses val="autoZero"/>
        <c:auto val="1"/>
        <c:lblAlgn val="ctr"/>
        <c:lblOffset val="100"/>
      </c:catAx>
      <c:valAx>
        <c:axId val="67416064"/>
        <c:scaling>
          <c:orientation val="minMax"/>
        </c:scaling>
        <c:axPos val="l"/>
        <c:majorGridlines/>
        <c:title>
          <c:tx>
            <c:rich>
              <a:bodyPr rot="-5400000" vert="horz"/>
              <a:lstStyle/>
              <a:p>
                <a:pPr>
                  <a:defRPr sz="1400"/>
                </a:pPr>
                <a:r>
                  <a:rPr lang="en-US" sz="1400"/>
                  <a:t>Corn Grain Yield (bu/ac)</a:t>
                </a:r>
              </a:p>
            </c:rich>
          </c:tx>
          <c:layout>
            <c:manualLayout>
              <c:xMode val="edge"/>
              <c:yMode val="edge"/>
              <c:x val="6.3888888888888884E-2"/>
              <c:y val="0.19596958396882505"/>
            </c:manualLayout>
          </c:layout>
        </c:title>
        <c:numFmt formatCode="0" sourceLinked="1"/>
        <c:majorTickMark val="none"/>
        <c:tickLblPos val="nextTo"/>
        <c:txPr>
          <a:bodyPr/>
          <a:lstStyle/>
          <a:p>
            <a:pPr>
              <a:defRPr sz="1400"/>
            </a:pPr>
            <a:endParaRPr lang="en-US"/>
          </a:p>
        </c:txPr>
        <c:crossAx val="67406080"/>
        <c:crosses val="autoZero"/>
        <c:crossBetween val="between"/>
      </c:valAx>
      <c:spPr>
        <a:ln>
          <a:solidFill>
            <a:schemeClr val="tx1"/>
          </a:solidFill>
        </a:ln>
      </c:spPr>
    </c:plotArea>
    <c:legend>
      <c:legendPos val="r"/>
      <c:layout>
        <c:manualLayout>
          <c:xMode val="edge"/>
          <c:yMode val="edge"/>
          <c:x val="0.2272786257863019"/>
          <c:y val="6.9064750826443297E-2"/>
          <c:w val="0.19097831346500679"/>
          <c:h val="0.19002357096465808"/>
        </c:manualLayout>
      </c:layout>
      <c:spPr>
        <a:solidFill>
          <a:schemeClr val="bg1"/>
        </a:solidFill>
        <a:ln>
          <a:solidFill>
            <a:schemeClr val="tx1"/>
          </a:solidFill>
        </a:ln>
      </c:spPr>
      <c:txPr>
        <a:bodyPr/>
        <a:lstStyle/>
        <a:p>
          <a:pPr>
            <a:defRPr sz="1800" b="1"/>
          </a:pPr>
          <a:endParaRPr lang="en-US"/>
        </a:p>
      </c:txPr>
    </c:legend>
    <c:plotVisOnly val="1"/>
    <c:dispBlanksAs val="gap"/>
  </c:chart>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en-US"/>
  <c:style val="34"/>
  <c:chart>
    <c:autoTitleDeleted val="1"/>
    <c:plotArea>
      <c:layout>
        <c:manualLayout>
          <c:layoutTarget val="inner"/>
          <c:xMode val="edge"/>
          <c:yMode val="edge"/>
          <c:x val="0.20886351706036746"/>
          <c:y val="5.2075608278796294E-2"/>
          <c:w val="0.76058092738407712"/>
          <c:h val="0.7771206659674107"/>
        </c:manualLayout>
      </c:layout>
      <c:barChart>
        <c:barDir val="col"/>
        <c:grouping val="clustered"/>
        <c:ser>
          <c:idx val="0"/>
          <c:order val="0"/>
          <c:tx>
            <c:v>Grower-N</c:v>
          </c:tx>
          <c:dPt>
            <c:idx val="7"/>
          </c:dPt>
          <c:dPt>
            <c:idx val="8"/>
          </c:dPt>
          <c:dPt>
            <c:idx val="9"/>
          </c:dPt>
          <c:cat>
            <c:strRef>
              <c:f>WCU!$Q$3:$Q$16</c:f>
              <c:strCache>
                <c:ptCount val="14"/>
                <c:pt idx="0">
                  <c:v>NY4</c:v>
                </c:pt>
                <c:pt idx="1">
                  <c:v>NY6</c:v>
                </c:pt>
                <c:pt idx="2">
                  <c:v>NY8</c:v>
                </c:pt>
                <c:pt idx="3">
                  <c:v>NY9</c:v>
                </c:pt>
                <c:pt idx="4">
                  <c:v>NY11</c:v>
                </c:pt>
                <c:pt idx="5">
                  <c:v>NY27</c:v>
                </c:pt>
                <c:pt idx="6">
                  <c:v>NY28</c:v>
                </c:pt>
                <c:pt idx="7">
                  <c:v>NY3</c:v>
                </c:pt>
                <c:pt idx="8">
                  <c:v>NY18</c:v>
                </c:pt>
                <c:pt idx="9">
                  <c:v>NY22</c:v>
                </c:pt>
                <c:pt idx="10">
                  <c:v>NY7</c:v>
                </c:pt>
                <c:pt idx="11">
                  <c:v>NY21</c:v>
                </c:pt>
                <c:pt idx="12">
                  <c:v>NY25</c:v>
                </c:pt>
                <c:pt idx="13">
                  <c:v>NY26</c:v>
                </c:pt>
              </c:strCache>
            </c:strRef>
          </c:cat>
          <c:val>
            <c:numRef>
              <c:f>WCU!$U$3:$U$12</c:f>
              <c:numCache>
                <c:formatCode>0</c:formatCode>
                <c:ptCount val="10"/>
                <c:pt idx="0">
                  <c:v>242</c:v>
                </c:pt>
                <c:pt idx="1">
                  <c:v>150</c:v>
                </c:pt>
                <c:pt idx="2">
                  <c:v>175</c:v>
                </c:pt>
                <c:pt idx="3">
                  <c:v>158</c:v>
                </c:pt>
                <c:pt idx="4">
                  <c:v>172</c:v>
                </c:pt>
                <c:pt idx="5">
                  <c:v>175</c:v>
                </c:pt>
                <c:pt idx="6">
                  <c:v>175</c:v>
                </c:pt>
                <c:pt idx="7">
                  <c:v>179.10000000000002</c:v>
                </c:pt>
                <c:pt idx="8">
                  <c:v>180</c:v>
                </c:pt>
                <c:pt idx="9">
                  <c:v>183</c:v>
                </c:pt>
              </c:numCache>
            </c:numRef>
          </c:val>
        </c:ser>
        <c:ser>
          <c:idx val="1"/>
          <c:order val="1"/>
          <c:tx>
            <c:v>Adapt-N</c:v>
          </c:tx>
          <c:dPt>
            <c:idx val="7"/>
          </c:dPt>
          <c:dPt>
            <c:idx val="8"/>
          </c:dPt>
          <c:dPt>
            <c:idx val="9"/>
          </c:dPt>
          <c:val>
            <c:numRef>
              <c:f>WCU!$V$3:$V$12</c:f>
              <c:numCache>
                <c:formatCode>0</c:formatCode>
                <c:ptCount val="10"/>
                <c:pt idx="0">
                  <c:v>102</c:v>
                </c:pt>
                <c:pt idx="1">
                  <c:v>120</c:v>
                </c:pt>
                <c:pt idx="2">
                  <c:v>132</c:v>
                </c:pt>
                <c:pt idx="3">
                  <c:v>92</c:v>
                </c:pt>
                <c:pt idx="4">
                  <c:v>141</c:v>
                </c:pt>
                <c:pt idx="5">
                  <c:v>100</c:v>
                </c:pt>
                <c:pt idx="6">
                  <c:v>100</c:v>
                </c:pt>
                <c:pt idx="7">
                  <c:v>96.800000000000011</c:v>
                </c:pt>
                <c:pt idx="8">
                  <c:v>65</c:v>
                </c:pt>
                <c:pt idx="9">
                  <c:v>60</c:v>
                </c:pt>
              </c:numCache>
            </c:numRef>
          </c:val>
        </c:ser>
        <c:dLbls/>
        <c:axId val="67704320"/>
        <c:axId val="67705856"/>
      </c:barChart>
      <c:catAx>
        <c:axId val="67704320"/>
        <c:scaling>
          <c:orientation val="minMax"/>
        </c:scaling>
        <c:axPos val="b"/>
        <c:majorTickMark val="none"/>
        <c:tickLblPos val="nextTo"/>
        <c:txPr>
          <a:bodyPr rot="-2580000"/>
          <a:lstStyle/>
          <a:p>
            <a:pPr>
              <a:defRPr sz="1200" b="1"/>
            </a:pPr>
            <a:endParaRPr lang="en-US"/>
          </a:p>
        </c:txPr>
        <c:crossAx val="67705856"/>
        <c:crosses val="autoZero"/>
        <c:auto val="1"/>
        <c:lblAlgn val="ctr"/>
        <c:lblOffset val="100"/>
      </c:catAx>
      <c:valAx>
        <c:axId val="67705856"/>
        <c:scaling>
          <c:orientation val="minMax"/>
        </c:scaling>
        <c:axPos val="l"/>
        <c:majorGridlines/>
        <c:title>
          <c:tx>
            <c:rich>
              <a:bodyPr rot="-5400000" vert="horz"/>
              <a:lstStyle/>
              <a:p>
                <a:pPr>
                  <a:defRPr sz="1200"/>
                </a:pPr>
                <a:r>
                  <a:rPr lang="en-US" sz="1200"/>
                  <a:t>Fertilizer N applied (lb N /ac)</a:t>
                </a:r>
              </a:p>
            </c:rich>
          </c:tx>
          <c:layout>
            <c:manualLayout>
              <c:xMode val="edge"/>
              <c:yMode val="edge"/>
              <c:x val="7.2222222222222229E-2"/>
              <c:y val="0.18263875552141354"/>
            </c:manualLayout>
          </c:layout>
        </c:title>
        <c:numFmt formatCode="0" sourceLinked="1"/>
        <c:majorTickMark val="none"/>
        <c:tickLblPos val="nextTo"/>
        <c:txPr>
          <a:bodyPr/>
          <a:lstStyle/>
          <a:p>
            <a:pPr>
              <a:defRPr sz="1400"/>
            </a:pPr>
            <a:endParaRPr lang="en-US"/>
          </a:p>
        </c:txPr>
        <c:crossAx val="67704320"/>
        <c:crosses val="autoZero"/>
        <c:crossBetween val="between"/>
      </c:valAx>
      <c:spPr>
        <a:ln>
          <a:solidFill>
            <a:schemeClr val="tx1"/>
          </a:solidFill>
        </a:ln>
      </c:spPr>
    </c:plotArea>
    <c:plotVisOnly val="1"/>
    <c:dispBlanksAs val="gap"/>
  </c:chart>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en-US"/>
  <c:style val="34"/>
  <c:chart>
    <c:autoTitleDeleted val="1"/>
    <c:plotArea>
      <c:layout>
        <c:manualLayout>
          <c:layoutTarget val="inner"/>
          <c:xMode val="edge"/>
          <c:yMode val="edge"/>
          <c:x val="0.2099679584746568"/>
          <c:y val="5.1400554097404488E-2"/>
          <c:w val="0.75064405219082486"/>
          <c:h val="0.7800098425196853"/>
        </c:manualLayout>
      </c:layout>
      <c:barChart>
        <c:barDir val="col"/>
        <c:grouping val="clustered"/>
        <c:ser>
          <c:idx val="0"/>
          <c:order val="0"/>
          <c:tx>
            <c:v>Grower-N</c:v>
          </c:tx>
          <c:cat>
            <c:strRef>
              <c:f>WCU!$Q$3:$Q$16</c:f>
              <c:strCache>
                <c:ptCount val="14"/>
                <c:pt idx="0">
                  <c:v>NY4</c:v>
                </c:pt>
                <c:pt idx="1">
                  <c:v>NY6</c:v>
                </c:pt>
                <c:pt idx="2">
                  <c:v>NY8</c:v>
                </c:pt>
                <c:pt idx="3">
                  <c:v>NY9</c:v>
                </c:pt>
                <c:pt idx="4">
                  <c:v>NY11</c:v>
                </c:pt>
                <c:pt idx="5">
                  <c:v>NY27</c:v>
                </c:pt>
                <c:pt idx="6">
                  <c:v>NY28</c:v>
                </c:pt>
                <c:pt idx="7">
                  <c:v>NY3</c:v>
                </c:pt>
                <c:pt idx="8">
                  <c:v>NY18</c:v>
                </c:pt>
                <c:pt idx="9">
                  <c:v>NY22</c:v>
                </c:pt>
                <c:pt idx="10">
                  <c:v>NY7</c:v>
                </c:pt>
                <c:pt idx="11">
                  <c:v>NY21</c:v>
                </c:pt>
                <c:pt idx="12">
                  <c:v>NY25</c:v>
                </c:pt>
                <c:pt idx="13">
                  <c:v>NY26</c:v>
                </c:pt>
              </c:strCache>
            </c:strRef>
          </c:cat>
          <c:val>
            <c:numRef>
              <c:f>WCU!$X$3:$X$12</c:f>
              <c:numCache>
                <c:formatCode>0</c:formatCode>
                <c:ptCount val="10"/>
                <c:pt idx="0">
                  <c:v>174.14</c:v>
                </c:pt>
                <c:pt idx="1">
                  <c:v>176.8</c:v>
                </c:pt>
                <c:pt idx="2">
                  <c:v>143.69999999999999</c:v>
                </c:pt>
                <c:pt idx="3">
                  <c:v>108.65030325443786</c:v>
                </c:pt>
                <c:pt idx="4">
                  <c:v>128.15592000000001</c:v>
                </c:pt>
                <c:pt idx="5">
                  <c:v>127.29340999999999</c:v>
                </c:pt>
                <c:pt idx="6">
                  <c:v>137.24967999999996</c:v>
                </c:pt>
                <c:pt idx="7">
                  <c:v>193.12</c:v>
                </c:pt>
                <c:pt idx="8">
                  <c:v>145.8666667</c:v>
                </c:pt>
                <c:pt idx="9">
                  <c:v>169.34</c:v>
                </c:pt>
              </c:numCache>
            </c:numRef>
          </c:val>
        </c:ser>
        <c:ser>
          <c:idx val="1"/>
          <c:order val="1"/>
          <c:tx>
            <c:v>Adapt-N</c:v>
          </c:tx>
          <c:val>
            <c:numRef>
              <c:f>WCU!$Y$3:$Y$12</c:f>
              <c:numCache>
                <c:formatCode>0</c:formatCode>
                <c:ptCount val="10"/>
                <c:pt idx="0">
                  <c:v>173.55</c:v>
                </c:pt>
                <c:pt idx="1">
                  <c:v>180.08</c:v>
                </c:pt>
                <c:pt idx="2">
                  <c:v>136</c:v>
                </c:pt>
                <c:pt idx="3">
                  <c:v>112.11786612426</c:v>
                </c:pt>
                <c:pt idx="4">
                  <c:v>124.95265999999999</c:v>
                </c:pt>
                <c:pt idx="5">
                  <c:v>127.67595999999999</c:v>
                </c:pt>
                <c:pt idx="6">
                  <c:v>135.64303999999998</c:v>
                </c:pt>
                <c:pt idx="7">
                  <c:v>170.65</c:v>
                </c:pt>
                <c:pt idx="8">
                  <c:v>138.46666669999999</c:v>
                </c:pt>
                <c:pt idx="9">
                  <c:v>156.76999999999998</c:v>
                </c:pt>
              </c:numCache>
            </c:numRef>
          </c:val>
        </c:ser>
        <c:dLbls/>
        <c:axId val="67768704"/>
        <c:axId val="67770240"/>
      </c:barChart>
      <c:catAx>
        <c:axId val="67768704"/>
        <c:scaling>
          <c:orientation val="minMax"/>
        </c:scaling>
        <c:axPos val="b"/>
        <c:majorTickMark val="none"/>
        <c:tickLblPos val="nextTo"/>
        <c:txPr>
          <a:bodyPr rot="-2580000"/>
          <a:lstStyle/>
          <a:p>
            <a:pPr>
              <a:defRPr/>
            </a:pPr>
            <a:endParaRPr lang="en-US"/>
          </a:p>
        </c:txPr>
        <c:crossAx val="67770240"/>
        <c:crosses val="autoZero"/>
        <c:auto val="1"/>
        <c:lblAlgn val="ctr"/>
        <c:lblOffset val="100"/>
      </c:catAx>
      <c:valAx>
        <c:axId val="67770240"/>
        <c:scaling>
          <c:orientation val="minMax"/>
        </c:scaling>
        <c:axPos val="l"/>
        <c:majorGridlines/>
        <c:title>
          <c:tx>
            <c:rich>
              <a:bodyPr rot="-5400000" vert="horz"/>
              <a:lstStyle/>
              <a:p>
                <a:pPr>
                  <a:defRPr sz="1400"/>
                </a:pPr>
                <a:r>
                  <a:rPr lang="en-US" sz="1400"/>
                  <a:t>Corn Grain Yield (bu/ac)</a:t>
                </a:r>
              </a:p>
            </c:rich>
          </c:tx>
          <c:layout>
            <c:manualLayout>
              <c:xMode val="edge"/>
              <c:yMode val="edge"/>
              <c:x val="6.3888888888888884E-2"/>
              <c:y val="0.19596958396882505"/>
            </c:manualLayout>
          </c:layout>
        </c:title>
        <c:numFmt formatCode="0" sourceLinked="1"/>
        <c:majorTickMark val="none"/>
        <c:tickLblPos val="nextTo"/>
        <c:txPr>
          <a:bodyPr/>
          <a:lstStyle/>
          <a:p>
            <a:pPr>
              <a:defRPr sz="1400"/>
            </a:pPr>
            <a:endParaRPr lang="en-US"/>
          </a:p>
        </c:txPr>
        <c:crossAx val="67768704"/>
        <c:crosses val="autoZero"/>
        <c:crossBetween val="between"/>
      </c:valAx>
      <c:spPr>
        <a:ln>
          <a:solidFill>
            <a:schemeClr val="tx1"/>
          </a:solidFill>
        </a:ln>
      </c:spPr>
    </c:plotArea>
    <c:legend>
      <c:legendPos val="r"/>
      <c:layout>
        <c:manualLayout>
          <c:xMode val="edge"/>
          <c:yMode val="edge"/>
          <c:x val="0.2272786257863019"/>
          <c:y val="6.9064750826443297E-2"/>
          <c:w val="0.19097831346500679"/>
          <c:h val="0.19002357096465808"/>
        </c:manualLayout>
      </c:layout>
      <c:spPr>
        <a:solidFill>
          <a:schemeClr val="bg1"/>
        </a:solidFill>
        <a:ln>
          <a:solidFill>
            <a:schemeClr val="tx1"/>
          </a:solidFill>
        </a:ln>
      </c:spPr>
      <c:txPr>
        <a:bodyPr/>
        <a:lstStyle/>
        <a:p>
          <a:pPr>
            <a:defRPr sz="1800" b="1"/>
          </a:pPr>
          <a:endParaRPr lang="en-US"/>
        </a:p>
      </c:txPr>
    </c:legend>
    <c:plotVisOnly val="1"/>
    <c:dispBlanksAs val="gap"/>
  </c:chart>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en-US"/>
  <c:style val="34"/>
  <c:chart>
    <c:autoTitleDeleted val="1"/>
    <c:plotArea>
      <c:layout>
        <c:manualLayout>
          <c:layoutTarget val="inner"/>
          <c:xMode val="edge"/>
          <c:yMode val="edge"/>
          <c:x val="0.20886351706036746"/>
          <c:y val="5.2075608278796294E-2"/>
          <c:w val="0.76058092738407712"/>
          <c:h val="0.7771206659674107"/>
        </c:manualLayout>
      </c:layout>
      <c:barChart>
        <c:barDir val="col"/>
        <c:grouping val="clustered"/>
        <c:ser>
          <c:idx val="0"/>
          <c:order val="0"/>
          <c:tx>
            <c:v>Grower-N</c:v>
          </c:tx>
          <c:dPt>
            <c:idx val="7"/>
          </c:dPt>
          <c:dPt>
            <c:idx val="8"/>
          </c:dPt>
          <c:dPt>
            <c:idx val="9"/>
          </c:dPt>
          <c:cat>
            <c:strRef>
              <c:f>WCU!$Q$3:$Q$16</c:f>
              <c:strCache>
                <c:ptCount val="14"/>
                <c:pt idx="0">
                  <c:v>NY4</c:v>
                </c:pt>
                <c:pt idx="1">
                  <c:v>NY6</c:v>
                </c:pt>
                <c:pt idx="2">
                  <c:v>NY8</c:v>
                </c:pt>
                <c:pt idx="3">
                  <c:v>NY9</c:v>
                </c:pt>
                <c:pt idx="4">
                  <c:v>NY11</c:v>
                </c:pt>
                <c:pt idx="5">
                  <c:v>NY27</c:v>
                </c:pt>
                <c:pt idx="6">
                  <c:v>NY28</c:v>
                </c:pt>
                <c:pt idx="7">
                  <c:v>NY3</c:v>
                </c:pt>
                <c:pt idx="8">
                  <c:v>NY18</c:v>
                </c:pt>
                <c:pt idx="9">
                  <c:v>NY22</c:v>
                </c:pt>
                <c:pt idx="10">
                  <c:v>NY7</c:v>
                </c:pt>
                <c:pt idx="11">
                  <c:v>NY21</c:v>
                </c:pt>
                <c:pt idx="12">
                  <c:v>NY25</c:v>
                </c:pt>
                <c:pt idx="13">
                  <c:v>NY26</c:v>
                </c:pt>
              </c:strCache>
            </c:strRef>
          </c:cat>
          <c:val>
            <c:numRef>
              <c:f>WCU!$U$3:$U$12</c:f>
              <c:numCache>
                <c:formatCode>0</c:formatCode>
                <c:ptCount val="10"/>
                <c:pt idx="0">
                  <c:v>242</c:v>
                </c:pt>
                <c:pt idx="1">
                  <c:v>150</c:v>
                </c:pt>
                <c:pt idx="2">
                  <c:v>175</c:v>
                </c:pt>
                <c:pt idx="3">
                  <c:v>158</c:v>
                </c:pt>
                <c:pt idx="4">
                  <c:v>172</c:v>
                </c:pt>
                <c:pt idx="5">
                  <c:v>175</c:v>
                </c:pt>
                <c:pt idx="6">
                  <c:v>175</c:v>
                </c:pt>
                <c:pt idx="7">
                  <c:v>179.10000000000002</c:v>
                </c:pt>
                <c:pt idx="8">
                  <c:v>180</c:v>
                </c:pt>
                <c:pt idx="9">
                  <c:v>183</c:v>
                </c:pt>
              </c:numCache>
            </c:numRef>
          </c:val>
        </c:ser>
        <c:ser>
          <c:idx val="1"/>
          <c:order val="1"/>
          <c:tx>
            <c:v>Adapt-N</c:v>
          </c:tx>
          <c:dPt>
            <c:idx val="7"/>
          </c:dPt>
          <c:dPt>
            <c:idx val="8"/>
          </c:dPt>
          <c:dPt>
            <c:idx val="9"/>
          </c:dPt>
          <c:val>
            <c:numRef>
              <c:f>WCU!$V$3:$V$12</c:f>
              <c:numCache>
                <c:formatCode>0</c:formatCode>
                <c:ptCount val="10"/>
                <c:pt idx="0">
                  <c:v>102</c:v>
                </c:pt>
                <c:pt idx="1">
                  <c:v>120</c:v>
                </c:pt>
                <c:pt idx="2">
                  <c:v>132</c:v>
                </c:pt>
                <c:pt idx="3">
                  <c:v>92</c:v>
                </c:pt>
                <c:pt idx="4">
                  <c:v>141</c:v>
                </c:pt>
                <c:pt idx="5">
                  <c:v>100</c:v>
                </c:pt>
                <c:pt idx="6">
                  <c:v>100</c:v>
                </c:pt>
                <c:pt idx="7">
                  <c:v>96.800000000000011</c:v>
                </c:pt>
                <c:pt idx="8">
                  <c:v>65</c:v>
                </c:pt>
                <c:pt idx="9">
                  <c:v>60</c:v>
                </c:pt>
              </c:numCache>
            </c:numRef>
          </c:val>
        </c:ser>
        <c:dLbls/>
        <c:axId val="67791872"/>
        <c:axId val="67818240"/>
      </c:barChart>
      <c:catAx>
        <c:axId val="67791872"/>
        <c:scaling>
          <c:orientation val="minMax"/>
        </c:scaling>
        <c:axPos val="b"/>
        <c:majorTickMark val="none"/>
        <c:tickLblPos val="nextTo"/>
        <c:txPr>
          <a:bodyPr rot="-2580000"/>
          <a:lstStyle/>
          <a:p>
            <a:pPr>
              <a:defRPr sz="1200" b="1"/>
            </a:pPr>
            <a:endParaRPr lang="en-US"/>
          </a:p>
        </c:txPr>
        <c:crossAx val="67818240"/>
        <c:crosses val="autoZero"/>
        <c:auto val="1"/>
        <c:lblAlgn val="ctr"/>
        <c:lblOffset val="100"/>
      </c:catAx>
      <c:valAx>
        <c:axId val="67818240"/>
        <c:scaling>
          <c:orientation val="minMax"/>
        </c:scaling>
        <c:axPos val="l"/>
        <c:majorGridlines/>
        <c:title>
          <c:tx>
            <c:rich>
              <a:bodyPr rot="-5400000" vert="horz"/>
              <a:lstStyle/>
              <a:p>
                <a:pPr>
                  <a:defRPr sz="1200"/>
                </a:pPr>
                <a:r>
                  <a:rPr lang="en-US" sz="1200"/>
                  <a:t>Fertilizer N applied (lb N /ac)</a:t>
                </a:r>
              </a:p>
            </c:rich>
          </c:tx>
          <c:layout>
            <c:manualLayout>
              <c:xMode val="edge"/>
              <c:yMode val="edge"/>
              <c:x val="7.2222222222222229E-2"/>
              <c:y val="0.18263875552141354"/>
            </c:manualLayout>
          </c:layout>
        </c:title>
        <c:numFmt formatCode="0" sourceLinked="1"/>
        <c:majorTickMark val="none"/>
        <c:tickLblPos val="nextTo"/>
        <c:txPr>
          <a:bodyPr/>
          <a:lstStyle/>
          <a:p>
            <a:pPr>
              <a:defRPr sz="1400"/>
            </a:pPr>
            <a:endParaRPr lang="en-US"/>
          </a:p>
        </c:txPr>
        <c:crossAx val="67791872"/>
        <c:crosses val="autoZero"/>
        <c:crossBetween val="between"/>
      </c:valAx>
      <c:spPr>
        <a:ln>
          <a:solidFill>
            <a:schemeClr val="tx1"/>
          </a:solidFill>
        </a:ln>
      </c:spPr>
    </c:plotArea>
    <c:plotVisOnly val="1"/>
    <c:dispBlanksAs val="gap"/>
  </c:chart>
  <c:externalData r:id="rId1"/>
</c:chartSpace>
</file>

<file path=ppt/charts/chart15.xml><?xml version="1.0" encoding="utf-8"?>
<c:chartSpace xmlns:c="http://schemas.openxmlformats.org/drawingml/2006/chart" xmlns:a="http://schemas.openxmlformats.org/drawingml/2006/main" xmlns:r="http://schemas.openxmlformats.org/officeDocument/2006/relationships">
  <c:lang val="en-US"/>
  <c:style val="34"/>
  <c:chart>
    <c:autoTitleDeleted val="1"/>
    <c:plotArea>
      <c:layout>
        <c:manualLayout>
          <c:layoutTarget val="inner"/>
          <c:xMode val="edge"/>
          <c:yMode val="edge"/>
          <c:x val="0.20886351706036746"/>
          <c:y val="5.2075608278796294E-2"/>
          <c:w val="0.76058092738407712"/>
          <c:h val="0.7771206659674107"/>
        </c:manualLayout>
      </c:layout>
      <c:barChart>
        <c:barDir val="col"/>
        <c:grouping val="clustered"/>
        <c:ser>
          <c:idx val="0"/>
          <c:order val="0"/>
          <c:tx>
            <c:v>Grower-N</c:v>
          </c:tx>
          <c:dPt>
            <c:idx val="7"/>
          </c:dPt>
          <c:dPt>
            <c:idx val="8"/>
          </c:dPt>
          <c:dPt>
            <c:idx val="9"/>
          </c:dPt>
          <c:cat>
            <c:strRef>
              <c:f>WCU!$Q$3:$Q$16</c:f>
              <c:strCache>
                <c:ptCount val="14"/>
                <c:pt idx="0">
                  <c:v>NY4</c:v>
                </c:pt>
                <c:pt idx="1">
                  <c:v>NY6</c:v>
                </c:pt>
                <c:pt idx="2">
                  <c:v>NY8</c:v>
                </c:pt>
                <c:pt idx="3">
                  <c:v>NY9</c:v>
                </c:pt>
                <c:pt idx="4">
                  <c:v>NY11</c:v>
                </c:pt>
                <c:pt idx="5">
                  <c:v>NY27</c:v>
                </c:pt>
                <c:pt idx="6">
                  <c:v>NY28</c:v>
                </c:pt>
                <c:pt idx="7">
                  <c:v>NY3</c:v>
                </c:pt>
                <c:pt idx="8">
                  <c:v>NY18</c:v>
                </c:pt>
                <c:pt idx="9">
                  <c:v>NY22</c:v>
                </c:pt>
                <c:pt idx="10">
                  <c:v>NY7</c:v>
                </c:pt>
                <c:pt idx="11">
                  <c:v>NY21</c:v>
                </c:pt>
                <c:pt idx="12">
                  <c:v>NY25</c:v>
                </c:pt>
                <c:pt idx="13">
                  <c:v>NY26</c:v>
                </c:pt>
              </c:strCache>
            </c:strRef>
          </c:cat>
          <c:val>
            <c:numRef>
              <c:f>WCU!$AQ$3:$AQ$12</c:f>
              <c:numCache>
                <c:formatCode>0</c:formatCode>
                <c:ptCount val="10"/>
                <c:pt idx="0">
                  <c:v>126.42450000000002</c:v>
                </c:pt>
                <c:pt idx="1">
                  <c:v>13.350000000000001</c:v>
                </c:pt>
                <c:pt idx="2">
                  <c:v>17.551690000000001</c:v>
                </c:pt>
                <c:pt idx="3">
                  <c:v>65.366050000000001</c:v>
                </c:pt>
                <c:pt idx="4">
                  <c:v>88.457099999999997</c:v>
                </c:pt>
                <c:pt idx="5">
                  <c:v>64.054190000000006</c:v>
                </c:pt>
                <c:pt idx="6">
                  <c:v>66.079829999999987</c:v>
                </c:pt>
                <c:pt idx="7">
                  <c:v>82.894599999999997</c:v>
                </c:pt>
                <c:pt idx="8">
                  <c:v>13.49418</c:v>
                </c:pt>
                <c:pt idx="9">
                  <c:v>96.421710000000004</c:v>
                </c:pt>
              </c:numCache>
            </c:numRef>
          </c:val>
        </c:ser>
        <c:ser>
          <c:idx val="1"/>
          <c:order val="1"/>
          <c:tx>
            <c:v>Adapt-N</c:v>
          </c:tx>
          <c:dPt>
            <c:idx val="7"/>
          </c:dPt>
          <c:dPt>
            <c:idx val="8"/>
          </c:dPt>
          <c:dPt>
            <c:idx val="9"/>
          </c:dPt>
          <c:val>
            <c:numRef>
              <c:f>WCU!$AR$3:$AR$12</c:f>
              <c:numCache>
                <c:formatCode>0</c:formatCode>
                <c:ptCount val="10"/>
                <c:pt idx="0">
                  <c:v>28.765689999999992</c:v>
                </c:pt>
                <c:pt idx="1">
                  <c:v>13.350000000000001</c:v>
                </c:pt>
                <c:pt idx="2">
                  <c:v>8.39893</c:v>
                </c:pt>
                <c:pt idx="3">
                  <c:v>19.123429999999995</c:v>
                </c:pt>
                <c:pt idx="4">
                  <c:v>65.869789999999981</c:v>
                </c:pt>
                <c:pt idx="5">
                  <c:v>15.506470000000002</c:v>
                </c:pt>
                <c:pt idx="6">
                  <c:v>18.602780000000003</c:v>
                </c:pt>
                <c:pt idx="7">
                  <c:v>41.606610000000003</c:v>
                </c:pt>
                <c:pt idx="8">
                  <c:v>9.2880399999999987</c:v>
                </c:pt>
                <c:pt idx="9">
                  <c:v>29.272100000000002</c:v>
                </c:pt>
              </c:numCache>
            </c:numRef>
          </c:val>
        </c:ser>
        <c:dLbls/>
        <c:axId val="67880832"/>
        <c:axId val="67882368"/>
      </c:barChart>
      <c:catAx>
        <c:axId val="67880832"/>
        <c:scaling>
          <c:orientation val="minMax"/>
        </c:scaling>
        <c:axPos val="b"/>
        <c:majorTickMark val="none"/>
        <c:tickLblPos val="nextTo"/>
        <c:txPr>
          <a:bodyPr rot="-2580000"/>
          <a:lstStyle/>
          <a:p>
            <a:pPr>
              <a:defRPr/>
            </a:pPr>
            <a:endParaRPr lang="en-US"/>
          </a:p>
        </c:txPr>
        <c:crossAx val="67882368"/>
        <c:crosses val="autoZero"/>
        <c:auto val="1"/>
        <c:lblAlgn val="ctr"/>
        <c:lblOffset val="100"/>
      </c:catAx>
      <c:valAx>
        <c:axId val="67882368"/>
        <c:scaling>
          <c:orientation val="minMax"/>
        </c:scaling>
        <c:axPos val="l"/>
        <c:majorGridlines/>
        <c:title>
          <c:tx>
            <c:rich>
              <a:bodyPr rot="-5400000" vert="horz"/>
              <a:lstStyle/>
              <a:p>
                <a:pPr>
                  <a:defRPr sz="1200"/>
                </a:pPr>
                <a:r>
                  <a:rPr lang="en-US" sz="1200" dirty="0"/>
                  <a:t>Leaching Losses (</a:t>
                </a:r>
                <a:r>
                  <a:rPr lang="en-US" sz="1200" dirty="0" err="1"/>
                  <a:t>lb</a:t>
                </a:r>
                <a:r>
                  <a:rPr lang="en-US" sz="1200" dirty="0"/>
                  <a:t> N /ac)</a:t>
                </a:r>
              </a:p>
            </c:rich>
          </c:tx>
          <c:layout>
            <c:manualLayout>
              <c:xMode val="edge"/>
              <c:yMode val="edge"/>
              <c:x val="7.930053515254061E-2"/>
              <c:y val="0.17452846304384684"/>
            </c:manualLayout>
          </c:layout>
        </c:title>
        <c:numFmt formatCode="0" sourceLinked="1"/>
        <c:majorTickMark val="none"/>
        <c:tickLblPos val="nextTo"/>
        <c:txPr>
          <a:bodyPr/>
          <a:lstStyle/>
          <a:p>
            <a:pPr>
              <a:defRPr sz="1600"/>
            </a:pPr>
            <a:endParaRPr lang="en-US"/>
          </a:p>
        </c:txPr>
        <c:crossAx val="67880832"/>
        <c:crosses val="autoZero"/>
        <c:crossBetween val="between"/>
      </c:valAx>
      <c:spPr>
        <a:ln>
          <a:solidFill>
            <a:schemeClr val="tx1"/>
          </a:solidFill>
        </a:ln>
      </c:spPr>
    </c:plotArea>
    <c:plotVisOnly val="1"/>
    <c:dispBlanksAs val="gap"/>
  </c:chart>
  <c:externalData r:id="rId1"/>
</c:chartSpace>
</file>

<file path=ppt/charts/chart16.xml><?xml version="1.0" encoding="utf-8"?>
<c:chartSpace xmlns:c="http://schemas.openxmlformats.org/drawingml/2006/chart" xmlns:a="http://schemas.openxmlformats.org/drawingml/2006/main" xmlns:r="http://schemas.openxmlformats.org/officeDocument/2006/relationships">
  <c:lang val="en-US"/>
  <c:style val="34"/>
  <c:chart>
    <c:autoTitleDeleted val="1"/>
    <c:plotArea>
      <c:layout>
        <c:manualLayout>
          <c:layoutTarget val="inner"/>
          <c:xMode val="edge"/>
          <c:yMode val="edge"/>
          <c:x val="0.21107195975503065"/>
          <c:y val="5.1400554097404488E-2"/>
          <c:w val="0.75837248468941398"/>
          <c:h val="0.89719889180519108"/>
        </c:manualLayout>
      </c:layout>
      <c:barChart>
        <c:barDir val="col"/>
        <c:grouping val="clustered"/>
        <c:ser>
          <c:idx val="1"/>
          <c:order val="0"/>
          <c:tx>
            <c:v>Adapt-N</c:v>
          </c:tx>
          <c:dPt>
            <c:idx val="7"/>
          </c:dPt>
          <c:dPt>
            <c:idx val="8"/>
          </c:dPt>
          <c:dPt>
            <c:idx val="9"/>
          </c:dPt>
          <c:cat>
            <c:strRef>
              <c:f>WCU!$Q$3:$Q$12</c:f>
              <c:strCache>
                <c:ptCount val="10"/>
                <c:pt idx="0">
                  <c:v>NY4</c:v>
                </c:pt>
                <c:pt idx="1">
                  <c:v>NY6</c:v>
                </c:pt>
                <c:pt idx="2">
                  <c:v>NY8</c:v>
                </c:pt>
                <c:pt idx="3">
                  <c:v>NY9</c:v>
                </c:pt>
                <c:pt idx="4">
                  <c:v>NY11</c:v>
                </c:pt>
                <c:pt idx="5">
                  <c:v>NY27</c:v>
                </c:pt>
                <c:pt idx="6">
                  <c:v>NY28</c:v>
                </c:pt>
                <c:pt idx="7">
                  <c:v>NY3</c:v>
                </c:pt>
                <c:pt idx="8">
                  <c:v>NY18</c:v>
                </c:pt>
                <c:pt idx="9">
                  <c:v>NY22</c:v>
                </c:pt>
              </c:strCache>
            </c:strRef>
          </c:cat>
          <c:val>
            <c:numRef>
              <c:f>WCU!$AH$3:$AH$12</c:f>
              <c:numCache>
                <c:formatCode>"$"#,##0.00_);[Red]\("$"#,##0.00\)</c:formatCode>
                <c:ptCount val="10"/>
                <c:pt idx="0">
                  <c:v>80.755000000000138</c:v>
                </c:pt>
                <c:pt idx="1">
                  <c:v>36.040000000000006</c:v>
                </c:pt>
                <c:pt idx="2">
                  <c:v>-16.549999999999933</c:v>
                </c:pt>
                <c:pt idx="3">
                  <c:v>58.67159578402174</c:v>
                </c:pt>
                <c:pt idx="4">
                  <c:v>0.9820699999999184</c:v>
                </c:pt>
                <c:pt idx="5">
                  <c:v>47.10402500000005</c:v>
                </c:pt>
                <c:pt idx="6">
                  <c:v>36.163480000000007</c:v>
                </c:pt>
                <c:pt idx="7">
                  <c:v>-74.204999999999998</c:v>
                </c:pt>
                <c:pt idx="8">
                  <c:v>28.299999999999969</c:v>
                </c:pt>
                <c:pt idx="9">
                  <c:v>12.665000000000036</c:v>
                </c:pt>
              </c:numCache>
            </c:numRef>
          </c:val>
        </c:ser>
        <c:dLbls/>
        <c:axId val="67910656"/>
        <c:axId val="67928832"/>
      </c:barChart>
      <c:catAx>
        <c:axId val="67910656"/>
        <c:scaling>
          <c:orientation val="minMax"/>
        </c:scaling>
        <c:axPos val="b"/>
        <c:majorTickMark val="none"/>
        <c:tickLblPos val="nextTo"/>
        <c:txPr>
          <a:bodyPr rot="-2580000"/>
          <a:lstStyle/>
          <a:p>
            <a:pPr>
              <a:defRPr sz="1400" b="1"/>
            </a:pPr>
            <a:endParaRPr lang="en-US"/>
          </a:p>
        </c:txPr>
        <c:crossAx val="67928832"/>
        <c:crosses val="autoZero"/>
        <c:auto val="1"/>
        <c:lblAlgn val="ctr"/>
        <c:lblOffset val="100"/>
      </c:catAx>
      <c:valAx>
        <c:axId val="67928832"/>
        <c:scaling>
          <c:orientation val="minMax"/>
        </c:scaling>
        <c:axPos val="l"/>
        <c:majorGridlines/>
        <c:title>
          <c:tx>
            <c:rich>
              <a:bodyPr rot="-5400000" vert="horz"/>
              <a:lstStyle/>
              <a:p>
                <a:pPr>
                  <a:defRPr sz="1200"/>
                </a:pPr>
                <a:r>
                  <a:rPr lang="en-US" sz="1200" dirty="0"/>
                  <a:t>Profit from Adapt-N Use ($/ac)</a:t>
                </a:r>
              </a:p>
            </c:rich>
          </c:tx>
          <c:layout>
            <c:manualLayout>
              <c:xMode val="edge"/>
              <c:yMode val="edge"/>
              <c:x val="8.1789774614567295E-2"/>
              <c:y val="0.16649249591000131"/>
            </c:manualLayout>
          </c:layout>
        </c:title>
        <c:numFmt formatCode="&quot;$&quot;#,##0_);[Red]\(&quot;$&quot;#,##0\)" sourceLinked="0"/>
        <c:majorTickMark val="none"/>
        <c:tickLblPos val="nextTo"/>
        <c:txPr>
          <a:bodyPr/>
          <a:lstStyle/>
          <a:p>
            <a:pPr>
              <a:defRPr sz="1400"/>
            </a:pPr>
            <a:endParaRPr lang="en-US"/>
          </a:p>
        </c:txPr>
        <c:crossAx val="67910656"/>
        <c:crosses val="autoZero"/>
        <c:crossBetween val="between"/>
      </c:valAx>
      <c:spPr>
        <a:ln>
          <a:solidFill>
            <a:schemeClr val="tx1"/>
          </a:solidFill>
        </a:ln>
      </c:spPr>
    </c:plotArea>
    <c:plotVisOnly val="1"/>
    <c:dispBlanksAs val="gap"/>
  </c:chart>
  <c:externalData r:id="rId1"/>
</c:chartSpace>
</file>

<file path=ppt/charts/chart17.xml><?xml version="1.0" encoding="utf-8"?>
<c:chartSpace xmlns:c="http://schemas.openxmlformats.org/drawingml/2006/chart" xmlns:a="http://schemas.openxmlformats.org/drawingml/2006/main" xmlns:r="http://schemas.openxmlformats.org/officeDocument/2006/relationships">
  <c:lang val="en-US"/>
  <c:style val="34"/>
  <c:chart>
    <c:autoTitleDeleted val="1"/>
    <c:plotArea>
      <c:layout>
        <c:manualLayout>
          <c:layoutTarget val="inner"/>
          <c:xMode val="edge"/>
          <c:yMode val="edge"/>
          <c:x val="0.33265244969378832"/>
          <c:y val="5.1400554097404488E-2"/>
          <c:w val="0.62795975503062129"/>
          <c:h val="0.7800098425196853"/>
        </c:manualLayout>
      </c:layout>
      <c:barChart>
        <c:barDir val="col"/>
        <c:grouping val="clustered"/>
        <c:ser>
          <c:idx val="0"/>
          <c:order val="0"/>
          <c:tx>
            <c:v>Grower-N</c:v>
          </c:tx>
          <c:cat>
            <c:strRef>
              <c:f>WCU!$Q$13:$Q$16</c:f>
              <c:strCache>
                <c:ptCount val="4"/>
                <c:pt idx="0">
                  <c:v>NY7</c:v>
                </c:pt>
                <c:pt idx="1">
                  <c:v>NY21</c:v>
                </c:pt>
                <c:pt idx="2">
                  <c:v>NY25</c:v>
                </c:pt>
                <c:pt idx="3">
                  <c:v>NY26</c:v>
                </c:pt>
              </c:strCache>
            </c:strRef>
          </c:cat>
          <c:val>
            <c:numRef>
              <c:f>WCU!$X$13:$X$16</c:f>
              <c:numCache>
                <c:formatCode>0</c:formatCode>
                <c:ptCount val="4"/>
                <c:pt idx="0">
                  <c:v>11.97</c:v>
                </c:pt>
                <c:pt idx="1">
                  <c:v>15.739700000000001</c:v>
                </c:pt>
                <c:pt idx="2">
                  <c:v>9.1725350000000052</c:v>
                </c:pt>
                <c:pt idx="3">
                  <c:v>15.559817419614616</c:v>
                </c:pt>
              </c:numCache>
            </c:numRef>
          </c:val>
        </c:ser>
        <c:ser>
          <c:idx val="1"/>
          <c:order val="1"/>
          <c:tx>
            <c:v>Adapt-N</c:v>
          </c:tx>
          <c:cat>
            <c:strRef>
              <c:f>WCU!$Q$13:$Q$16</c:f>
              <c:strCache>
                <c:ptCount val="4"/>
                <c:pt idx="0">
                  <c:v>NY7</c:v>
                </c:pt>
                <c:pt idx="1">
                  <c:v>NY21</c:v>
                </c:pt>
                <c:pt idx="2">
                  <c:v>NY25</c:v>
                </c:pt>
                <c:pt idx="3">
                  <c:v>NY26</c:v>
                </c:pt>
              </c:strCache>
            </c:strRef>
          </c:cat>
          <c:val>
            <c:numRef>
              <c:f>WCU!$Y$13:$Y$16</c:f>
              <c:numCache>
                <c:formatCode>0</c:formatCode>
                <c:ptCount val="4"/>
                <c:pt idx="0">
                  <c:v>11.49</c:v>
                </c:pt>
                <c:pt idx="1">
                  <c:v>15.3331</c:v>
                </c:pt>
                <c:pt idx="2">
                  <c:v>10.272968000000001</c:v>
                </c:pt>
                <c:pt idx="3">
                  <c:v>16.513939118155587</c:v>
                </c:pt>
              </c:numCache>
            </c:numRef>
          </c:val>
        </c:ser>
        <c:dLbls/>
        <c:axId val="67966080"/>
        <c:axId val="67967616"/>
      </c:barChart>
      <c:catAx>
        <c:axId val="67966080"/>
        <c:scaling>
          <c:orientation val="minMax"/>
        </c:scaling>
        <c:axPos val="b"/>
        <c:majorTickMark val="none"/>
        <c:tickLblPos val="nextTo"/>
        <c:txPr>
          <a:bodyPr rot="-2580000"/>
          <a:lstStyle/>
          <a:p>
            <a:pPr>
              <a:defRPr sz="1050" b="1"/>
            </a:pPr>
            <a:endParaRPr lang="en-US"/>
          </a:p>
        </c:txPr>
        <c:crossAx val="67967616"/>
        <c:crosses val="autoZero"/>
        <c:auto val="1"/>
        <c:lblAlgn val="ctr"/>
        <c:lblOffset val="100"/>
      </c:catAx>
      <c:valAx>
        <c:axId val="67967616"/>
        <c:scaling>
          <c:orientation val="minMax"/>
        </c:scaling>
        <c:axPos val="l"/>
        <c:majorGridlines/>
        <c:title>
          <c:tx>
            <c:rich>
              <a:bodyPr rot="-5400000" vert="horz"/>
              <a:lstStyle/>
              <a:p>
                <a:pPr>
                  <a:defRPr sz="1200"/>
                </a:pPr>
                <a:r>
                  <a:rPr lang="en-US" sz="1200"/>
                  <a:t>Corn Silage Yield (T/ac)</a:t>
                </a:r>
              </a:p>
            </c:rich>
          </c:tx>
          <c:layout>
            <c:manualLayout>
              <c:xMode val="edge"/>
              <c:yMode val="edge"/>
              <c:x val="4.4361752431076686E-2"/>
              <c:y val="0.20550378376011622"/>
            </c:manualLayout>
          </c:layout>
        </c:title>
        <c:numFmt formatCode="0" sourceLinked="1"/>
        <c:majorTickMark val="none"/>
        <c:tickLblPos val="nextTo"/>
        <c:txPr>
          <a:bodyPr/>
          <a:lstStyle/>
          <a:p>
            <a:pPr>
              <a:defRPr sz="1200"/>
            </a:pPr>
            <a:endParaRPr lang="en-US"/>
          </a:p>
        </c:txPr>
        <c:crossAx val="67966080"/>
        <c:crosses val="autoZero"/>
        <c:crossBetween val="between"/>
      </c:valAx>
      <c:spPr>
        <a:ln>
          <a:solidFill>
            <a:schemeClr val="tx1"/>
          </a:solidFill>
        </a:ln>
      </c:spPr>
    </c:plotArea>
    <c:plotVisOnly val="1"/>
    <c:dispBlanksAs val="gap"/>
  </c:chart>
  <c:externalData r:id="rId1"/>
</c:chartSpace>
</file>

<file path=ppt/charts/chart18.xml><?xml version="1.0" encoding="utf-8"?>
<c:chartSpace xmlns:c="http://schemas.openxmlformats.org/drawingml/2006/chart" xmlns:a="http://schemas.openxmlformats.org/drawingml/2006/main" xmlns:r="http://schemas.openxmlformats.org/officeDocument/2006/relationships">
  <c:lang val="en-US"/>
  <c:style val="34"/>
  <c:chart>
    <c:autoTitleDeleted val="1"/>
    <c:plotArea>
      <c:layout>
        <c:manualLayout>
          <c:layoutTarget val="inner"/>
          <c:xMode val="edge"/>
          <c:yMode val="edge"/>
          <c:x val="0.33621288479551992"/>
          <c:y val="5.0975756129657337E-2"/>
          <c:w val="0.61591947008242254"/>
          <c:h val="0.78182794299472902"/>
        </c:manualLayout>
      </c:layout>
      <c:barChart>
        <c:barDir val="col"/>
        <c:grouping val="clustered"/>
        <c:ser>
          <c:idx val="0"/>
          <c:order val="0"/>
          <c:cat>
            <c:strRef>
              <c:f>WCU!$Q$13:$Q$16</c:f>
              <c:strCache>
                <c:ptCount val="4"/>
                <c:pt idx="0">
                  <c:v>NY7</c:v>
                </c:pt>
                <c:pt idx="1">
                  <c:v>NY21</c:v>
                </c:pt>
                <c:pt idx="2">
                  <c:v>NY25</c:v>
                </c:pt>
                <c:pt idx="3">
                  <c:v>NY26</c:v>
                </c:pt>
              </c:strCache>
            </c:strRef>
          </c:cat>
          <c:val>
            <c:numRef>
              <c:f>WCU!$U$13:$U$16</c:f>
              <c:numCache>
                <c:formatCode>0</c:formatCode>
                <c:ptCount val="4"/>
                <c:pt idx="0">
                  <c:v>84</c:v>
                </c:pt>
                <c:pt idx="1">
                  <c:v>109</c:v>
                </c:pt>
                <c:pt idx="2">
                  <c:v>140</c:v>
                </c:pt>
                <c:pt idx="3">
                  <c:v>140</c:v>
                </c:pt>
              </c:numCache>
            </c:numRef>
          </c:val>
        </c:ser>
        <c:ser>
          <c:idx val="1"/>
          <c:order val="1"/>
          <c:cat>
            <c:strRef>
              <c:f>WCU!$Q$13:$Q$16</c:f>
              <c:strCache>
                <c:ptCount val="4"/>
                <c:pt idx="0">
                  <c:v>NY7</c:v>
                </c:pt>
                <c:pt idx="1">
                  <c:v>NY21</c:v>
                </c:pt>
                <c:pt idx="2">
                  <c:v>NY25</c:v>
                </c:pt>
                <c:pt idx="3">
                  <c:v>NY26</c:v>
                </c:pt>
              </c:strCache>
            </c:strRef>
          </c:cat>
          <c:val>
            <c:numRef>
              <c:f>WCU!$V$13:$V$16</c:f>
              <c:numCache>
                <c:formatCode>0</c:formatCode>
                <c:ptCount val="4"/>
                <c:pt idx="0">
                  <c:v>34</c:v>
                </c:pt>
                <c:pt idx="1">
                  <c:v>66</c:v>
                </c:pt>
                <c:pt idx="2">
                  <c:v>106.25</c:v>
                </c:pt>
                <c:pt idx="3">
                  <c:v>118.75</c:v>
                </c:pt>
              </c:numCache>
            </c:numRef>
          </c:val>
        </c:ser>
        <c:dLbls/>
        <c:axId val="68001152"/>
        <c:axId val="68007040"/>
      </c:barChart>
      <c:catAx>
        <c:axId val="68001152"/>
        <c:scaling>
          <c:orientation val="minMax"/>
        </c:scaling>
        <c:axPos val="b"/>
        <c:majorTickMark val="none"/>
        <c:tickLblPos val="nextTo"/>
        <c:txPr>
          <a:bodyPr rot="-2580000"/>
          <a:lstStyle/>
          <a:p>
            <a:pPr>
              <a:defRPr sz="1200" b="1"/>
            </a:pPr>
            <a:endParaRPr lang="en-US"/>
          </a:p>
        </c:txPr>
        <c:crossAx val="68007040"/>
        <c:crosses val="autoZero"/>
        <c:auto val="1"/>
        <c:lblAlgn val="ctr"/>
        <c:lblOffset val="100"/>
      </c:catAx>
      <c:valAx>
        <c:axId val="68007040"/>
        <c:scaling>
          <c:orientation val="minMax"/>
        </c:scaling>
        <c:axPos val="l"/>
        <c:majorGridlines/>
        <c:title>
          <c:tx>
            <c:rich>
              <a:bodyPr rot="-5400000" vert="horz"/>
              <a:lstStyle/>
              <a:p>
                <a:pPr>
                  <a:defRPr sz="1200"/>
                </a:pPr>
                <a:r>
                  <a:rPr lang="en-US" sz="1200"/>
                  <a:t>Fertilizer N applied (lb N /ac)</a:t>
                </a:r>
              </a:p>
            </c:rich>
          </c:tx>
          <c:layout>
            <c:manualLayout>
              <c:xMode val="edge"/>
              <c:yMode val="edge"/>
              <c:x val="4.7867711053089665E-2"/>
              <c:y val="0.17400908767982953"/>
            </c:manualLayout>
          </c:layout>
        </c:title>
        <c:numFmt formatCode="0" sourceLinked="1"/>
        <c:majorTickMark val="none"/>
        <c:tickLblPos val="nextTo"/>
        <c:txPr>
          <a:bodyPr/>
          <a:lstStyle/>
          <a:p>
            <a:pPr>
              <a:defRPr sz="1200"/>
            </a:pPr>
            <a:endParaRPr lang="en-US"/>
          </a:p>
        </c:txPr>
        <c:crossAx val="68001152"/>
        <c:crosses val="autoZero"/>
        <c:crossBetween val="between"/>
      </c:valAx>
      <c:spPr>
        <a:ln>
          <a:solidFill>
            <a:schemeClr val="tx1"/>
          </a:solidFill>
        </a:ln>
      </c:spPr>
    </c:plotArea>
    <c:plotVisOnly val="1"/>
    <c:dispBlanksAs val="gap"/>
  </c:chart>
  <c:externalData r:id="rId1"/>
</c:chartSpace>
</file>

<file path=ppt/charts/chart19.xml><?xml version="1.0" encoding="utf-8"?>
<c:chartSpace xmlns:c="http://schemas.openxmlformats.org/drawingml/2006/chart" xmlns:a="http://schemas.openxmlformats.org/drawingml/2006/main" xmlns:r="http://schemas.openxmlformats.org/officeDocument/2006/relationships">
  <c:lang val="en-US"/>
  <c:style val="34"/>
  <c:chart>
    <c:autoTitleDeleted val="1"/>
    <c:plotArea>
      <c:layout>
        <c:manualLayout>
          <c:layoutTarget val="inner"/>
          <c:xMode val="edge"/>
          <c:yMode val="edge"/>
          <c:x val="0.36569574636503771"/>
          <c:y val="5.0975756129657337E-2"/>
          <c:w val="0.58643648710577834"/>
          <c:h val="0.78182794299472902"/>
        </c:manualLayout>
      </c:layout>
      <c:barChart>
        <c:barDir val="col"/>
        <c:grouping val="clustered"/>
        <c:ser>
          <c:idx val="0"/>
          <c:order val="0"/>
          <c:tx>
            <c:v>Grower-N</c:v>
          </c:tx>
          <c:cat>
            <c:strRef>
              <c:f>WCU!$Q$13:$Q$16</c:f>
              <c:strCache>
                <c:ptCount val="4"/>
                <c:pt idx="0">
                  <c:v>NY7</c:v>
                </c:pt>
                <c:pt idx="1">
                  <c:v>NY21</c:v>
                </c:pt>
                <c:pt idx="2">
                  <c:v>NY25</c:v>
                </c:pt>
                <c:pt idx="3">
                  <c:v>NY26</c:v>
                </c:pt>
              </c:strCache>
            </c:strRef>
          </c:cat>
          <c:val>
            <c:numRef>
              <c:f>WCU!$AQ$13:$AQ$16</c:f>
              <c:numCache>
                <c:formatCode>0</c:formatCode>
                <c:ptCount val="4"/>
                <c:pt idx="0">
                  <c:v>114.81</c:v>
                </c:pt>
                <c:pt idx="1">
                  <c:v>100.72842</c:v>
                </c:pt>
                <c:pt idx="2">
                  <c:v>63.844483749999988</c:v>
                </c:pt>
                <c:pt idx="3">
                  <c:v>103.75252875000001</c:v>
                </c:pt>
              </c:numCache>
            </c:numRef>
          </c:val>
        </c:ser>
        <c:ser>
          <c:idx val="1"/>
          <c:order val="1"/>
          <c:tx>
            <c:v>Adapt-N</c:v>
          </c:tx>
          <c:cat>
            <c:strRef>
              <c:f>WCU!$Q$13:$Q$16</c:f>
              <c:strCache>
                <c:ptCount val="4"/>
                <c:pt idx="0">
                  <c:v>NY7</c:v>
                </c:pt>
                <c:pt idx="1">
                  <c:v>NY21</c:v>
                </c:pt>
                <c:pt idx="2">
                  <c:v>NY25</c:v>
                </c:pt>
                <c:pt idx="3">
                  <c:v>NY26</c:v>
                </c:pt>
              </c:strCache>
            </c:strRef>
          </c:cat>
          <c:val>
            <c:numRef>
              <c:f>WCU!$AR$13:$AR$16</c:f>
              <c:numCache>
                <c:formatCode>0</c:formatCode>
                <c:ptCount val="4"/>
                <c:pt idx="0">
                  <c:v>103.50700000000002</c:v>
                </c:pt>
                <c:pt idx="1">
                  <c:v>86.124410000000012</c:v>
                </c:pt>
                <c:pt idx="2">
                  <c:v>51.697207499999998</c:v>
                </c:pt>
                <c:pt idx="3">
                  <c:v>98.460700000000003</c:v>
                </c:pt>
              </c:numCache>
            </c:numRef>
          </c:val>
        </c:ser>
        <c:dLbls/>
        <c:axId val="68174208"/>
        <c:axId val="68175744"/>
      </c:barChart>
      <c:catAx>
        <c:axId val="68174208"/>
        <c:scaling>
          <c:orientation val="minMax"/>
        </c:scaling>
        <c:axPos val="b"/>
        <c:majorTickMark val="none"/>
        <c:tickLblPos val="nextTo"/>
        <c:txPr>
          <a:bodyPr rot="-2580000"/>
          <a:lstStyle/>
          <a:p>
            <a:pPr>
              <a:defRPr/>
            </a:pPr>
            <a:endParaRPr lang="en-US"/>
          </a:p>
        </c:txPr>
        <c:crossAx val="68175744"/>
        <c:crosses val="autoZero"/>
        <c:auto val="1"/>
        <c:lblAlgn val="ctr"/>
        <c:lblOffset val="100"/>
      </c:catAx>
      <c:valAx>
        <c:axId val="68175744"/>
        <c:scaling>
          <c:orientation val="minMax"/>
        </c:scaling>
        <c:axPos val="l"/>
        <c:majorGridlines/>
        <c:title>
          <c:tx>
            <c:rich>
              <a:bodyPr rot="-5400000" vert="horz"/>
              <a:lstStyle/>
              <a:p>
                <a:pPr>
                  <a:defRPr sz="1200"/>
                </a:pPr>
                <a:r>
                  <a:rPr lang="en-US" sz="1200"/>
                  <a:t>Leaching Losses (lb N /ac)</a:t>
                </a:r>
              </a:p>
            </c:rich>
          </c:tx>
          <c:layout>
            <c:manualLayout>
              <c:xMode val="edge"/>
              <c:yMode val="edge"/>
              <c:x val="4.7867711053089665E-2"/>
              <c:y val="0.17400908767982953"/>
            </c:manualLayout>
          </c:layout>
        </c:title>
        <c:numFmt formatCode="0" sourceLinked="1"/>
        <c:majorTickMark val="none"/>
        <c:tickLblPos val="nextTo"/>
        <c:txPr>
          <a:bodyPr/>
          <a:lstStyle/>
          <a:p>
            <a:pPr>
              <a:defRPr sz="1200"/>
            </a:pPr>
            <a:endParaRPr lang="en-US"/>
          </a:p>
        </c:txPr>
        <c:crossAx val="68174208"/>
        <c:crosses val="autoZero"/>
        <c:crossBetween val="between"/>
      </c:valAx>
      <c:spPr>
        <a:ln>
          <a:solidFill>
            <a:schemeClr val="tx1"/>
          </a:solidFill>
        </a:ln>
      </c:spPr>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9.6296296296296838E-2"/>
          <c:y val="6.2111801242236392E-2"/>
          <c:w val="0.63407407407407934"/>
          <c:h val="0.77639751552795011"/>
        </c:manualLayout>
      </c:layout>
      <c:scatterChart>
        <c:scatterStyle val="lineMarker"/>
        <c:ser>
          <c:idx val="0"/>
          <c:order val="0"/>
          <c:tx>
            <c:strRef>
              <c:f>'C:\[Figure 4 for publication 1.xls]Sheet1'!$B$1</c:f>
              <c:strCache>
                <c:ptCount val="1"/>
                <c:pt idx="0">
                  <c:v>Sand 1993</c:v>
                </c:pt>
              </c:strCache>
            </c:strRef>
          </c:tx>
          <c:spPr>
            <a:ln w="10231">
              <a:solidFill>
                <a:srgbClr val="000000"/>
              </a:solidFill>
              <a:prstDash val="sysDash"/>
            </a:ln>
          </c:spPr>
          <c:marker>
            <c:symbol val="circle"/>
            <c:size val="4"/>
            <c:spPr>
              <a:solidFill>
                <a:srgbClr val="FFFFFF"/>
              </a:solidFill>
              <a:ln>
                <a:solidFill>
                  <a:srgbClr val="000000"/>
                </a:solidFill>
                <a:prstDash val="solid"/>
              </a:ln>
            </c:spPr>
          </c:marker>
          <c:xVal>
            <c:numRef>
              <c:f>'C:\[Figure 4 for publication 1.xls]Sheet1'!$A$2:$A$4</c:f>
              <c:numCache>
                <c:formatCode>General</c:formatCode>
                <c:ptCount val="3"/>
                <c:pt idx="0">
                  <c:v>22</c:v>
                </c:pt>
                <c:pt idx="1">
                  <c:v>100</c:v>
                </c:pt>
                <c:pt idx="2">
                  <c:v>134</c:v>
                </c:pt>
              </c:numCache>
            </c:numRef>
          </c:xVal>
          <c:yVal>
            <c:numRef>
              <c:f>'C:\[Figure 4 for publication 1.xls]Sheet1'!$B$2:$B$4</c:f>
              <c:numCache>
                <c:formatCode>General</c:formatCode>
                <c:ptCount val="3"/>
                <c:pt idx="0">
                  <c:v>8.6</c:v>
                </c:pt>
                <c:pt idx="1">
                  <c:v>11.2</c:v>
                </c:pt>
                <c:pt idx="2">
                  <c:v>20.399999999999999</c:v>
                </c:pt>
              </c:numCache>
            </c:numRef>
          </c:yVal>
        </c:ser>
        <c:ser>
          <c:idx val="1"/>
          <c:order val="1"/>
          <c:tx>
            <c:strRef>
              <c:f>'C:\[Figure 4 for publication 1.xls]Sheet1'!$C$1</c:f>
              <c:strCache>
                <c:ptCount val="1"/>
                <c:pt idx="0">
                  <c:v>Sand 1994</c:v>
                </c:pt>
              </c:strCache>
            </c:strRef>
          </c:tx>
          <c:spPr>
            <a:ln w="10231">
              <a:solidFill>
                <a:srgbClr val="000000"/>
              </a:solidFill>
              <a:prstDash val="sysDash"/>
            </a:ln>
          </c:spPr>
          <c:marker>
            <c:symbol val="square"/>
            <c:size val="4"/>
            <c:spPr>
              <a:solidFill>
                <a:srgbClr val="FFFFFF"/>
              </a:solidFill>
              <a:ln>
                <a:solidFill>
                  <a:srgbClr val="000000"/>
                </a:solidFill>
                <a:prstDash val="solid"/>
              </a:ln>
            </c:spPr>
          </c:marker>
          <c:xVal>
            <c:numRef>
              <c:f>'C:\[Figure 4 for publication 1.xls]Sheet1'!$A$2:$A$4</c:f>
              <c:numCache>
                <c:formatCode>General</c:formatCode>
                <c:ptCount val="3"/>
                <c:pt idx="0">
                  <c:v>22</c:v>
                </c:pt>
                <c:pt idx="1">
                  <c:v>100</c:v>
                </c:pt>
                <c:pt idx="2">
                  <c:v>134</c:v>
                </c:pt>
              </c:numCache>
            </c:numRef>
          </c:xVal>
          <c:yVal>
            <c:numRef>
              <c:f>'C:\[Figure 4 for publication 1.xls]Sheet1'!$C$2:$C$4</c:f>
              <c:numCache>
                <c:formatCode>General</c:formatCode>
                <c:ptCount val="3"/>
                <c:pt idx="0">
                  <c:v>14.5</c:v>
                </c:pt>
                <c:pt idx="1">
                  <c:v>21</c:v>
                </c:pt>
                <c:pt idx="2">
                  <c:v>34.9</c:v>
                </c:pt>
              </c:numCache>
            </c:numRef>
          </c:yVal>
        </c:ser>
        <c:ser>
          <c:idx val="2"/>
          <c:order val="2"/>
          <c:tx>
            <c:strRef>
              <c:f>'C:\[Figure 4 for publication 1.xls]Sheet1'!$D$1</c:f>
              <c:strCache>
                <c:ptCount val="1"/>
                <c:pt idx="0">
                  <c:v>Clay 1993</c:v>
                </c:pt>
              </c:strCache>
            </c:strRef>
          </c:tx>
          <c:spPr>
            <a:ln w="10231">
              <a:solidFill>
                <a:srgbClr val="000000"/>
              </a:solidFill>
              <a:prstDash val="solid"/>
            </a:ln>
          </c:spPr>
          <c:marker>
            <c:symbol val="triangle"/>
            <c:size val="4"/>
            <c:spPr>
              <a:solidFill>
                <a:srgbClr val="000000"/>
              </a:solidFill>
              <a:ln>
                <a:solidFill>
                  <a:srgbClr val="000000"/>
                </a:solidFill>
                <a:prstDash val="solid"/>
              </a:ln>
            </c:spPr>
          </c:marker>
          <c:xVal>
            <c:numRef>
              <c:f>'C:\[Figure 4 for publication 1.xls]Sheet1'!$A$2:$A$4</c:f>
              <c:numCache>
                <c:formatCode>General</c:formatCode>
                <c:ptCount val="3"/>
                <c:pt idx="0">
                  <c:v>22</c:v>
                </c:pt>
                <c:pt idx="1">
                  <c:v>100</c:v>
                </c:pt>
                <c:pt idx="2">
                  <c:v>134</c:v>
                </c:pt>
              </c:numCache>
            </c:numRef>
          </c:xVal>
          <c:yVal>
            <c:numRef>
              <c:f>'C:\[Figure 4 for publication 1.xls]Sheet1'!$D$2:$D$4</c:f>
              <c:numCache>
                <c:formatCode>General</c:formatCode>
                <c:ptCount val="3"/>
                <c:pt idx="0">
                  <c:v>5.9</c:v>
                </c:pt>
                <c:pt idx="1">
                  <c:v>6.7</c:v>
                </c:pt>
                <c:pt idx="2">
                  <c:v>13.1</c:v>
                </c:pt>
              </c:numCache>
            </c:numRef>
          </c:yVal>
        </c:ser>
        <c:ser>
          <c:idx val="3"/>
          <c:order val="3"/>
          <c:tx>
            <c:strRef>
              <c:f>'C:\[Figure 4 for publication 1.xls]Sheet1'!$E$1</c:f>
              <c:strCache>
                <c:ptCount val="1"/>
                <c:pt idx="0">
                  <c:v>Clay 1994</c:v>
                </c:pt>
              </c:strCache>
            </c:strRef>
          </c:tx>
          <c:spPr>
            <a:ln w="10231">
              <a:solidFill>
                <a:srgbClr val="000000"/>
              </a:solidFill>
              <a:prstDash val="solid"/>
            </a:ln>
          </c:spPr>
          <c:marker>
            <c:symbol val="x"/>
            <c:size val="4"/>
            <c:spPr>
              <a:noFill/>
              <a:ln>
                <a:solidFill>
                  <a:srgbClr val="000000"/>
                </a:solidFill>
                <a:prstDash val="solid"/>
              </a:ln>
            </c:spPr>
          </c:marker>
          <c:xVal>
            <c:numRef>
              <c:f>'C:\[Figure 4 for publication 1.xls]Sheet1'!$A$2:$A$4</c:f>
              <c:numCache>
                <c:formatCode>General</c:formatCode>
                <c:ptCount val="3"/>
                <c:pt idx="0">
                  <c:v>22</c:v>
                </c:pt>
                <c:pt idx="1">
                  <c:v>100</c:v>
                </c:pt>
                <c:pt idx="2">
                  <c:v>134</c:v>
                </c:pt>
              </c:numCache>
            </c:numRef>
          </c:xVal>
          <c:yVal>
            <c:numRef>
              <c:f>'C:\[Figure 4 for publication 1.xls]Sheet1'!$E$2:$E$4</c:f>
              <c:numCache>
                <c:formatCode>General</c:formatCode>
                <c:ptCount val="3"/>
                <c:pt idx="0">
                  <c:v>6.3</c:v>
                </c:pt>
                <c:pt idx="1">
                  <c:v>7.1</c:v>
                </c:pt>
                <c:pt idx="2">
                  <c:v>21</c:v>
                </c:pt>
              </c:numCache>
            </c:numRef>
          </c:yVal>
        </c:ser>
        <c:dLbls/>
        <c:axId val="80113024"/>
        <c:axId val="80127488"/>
      </c:scatterChart>
      <c:valAx>
        <c:axId val="80113024"/>
        <c:scaling>
          <c:orientation val="minMax"/>
        </c:scaling>
        <c:axPos val="b"/>
        <c:title>
          <c:tx>
            <c:rich>
              <a:bodyPr/>
              <a:lstStyle/>
              <a:p>
                <a:pPr>
                  <a:defRPr sz="967" b="1" i="0" u="none" strike="noStrike" baseline="0">
                    <a:solidFill>
                      <a:srgbClr val="000000"/>
                    </a:solidFill>
                    <a:latin typeface="Arial"/>
                    <a:ea typeface="Arial"/>
                    <a:cs typeface="Arial"/>
                  </a:defRPr>
                </a:pPr>
                <a:r>
                  <a:rPr lang="pt-BR"/>
                  <a:t>FERTILIZER N RATE (kg ha-1)</a:t>
                </a:r>
              </a:p>
            </c:rich>
          </c:tx>
          <c:layout>
            <c:manualLayout>
              <c:xMode val="edge"/>
              <c:yMode val="edge"/>
              <c:x val="0.2"/>
              <c:y val="0.9192546583850959"/>
            </c:manualLayout>
          </c:layout>
          <c:spPr>
            <a:noFill/>
            <a:ln w="20462">
              <a:noFill/>
            </a:ln>
          </c:spPr>
        </c:title>
        <c:numFmt formatCode="General" sourceLinked="1"/>
        <c:majorTickMark val="cross"/>
        <c:tickLblPos val="nextTo"/>
        <c:spPr>
          <a:ln w="2558">
            <a:solidFill>
              <a:srgbClr val="000000"/>
            </a:solidFill>
            <a:prstDash val="solid"/>
          </a:ln>
        </c:spPr>
        <c:txPr>
          <a:bodyPr rot="0" vert="horz"/>
          <a:lstStyle/>
          <a:p>
            <a:pPr>
              <a:defRPr sz="806" b="0" i="0" u="none" strike="noStrike" baseline="0">
                <a:solidFill>
                  <a:srgbClr val="000000"/>
                </a:solidFill>
                <a:latin typeface="Arial"/>
                <a:ea typeface="Arial"/>
                <a:cs typeface="Arial"/>
              </a:defRPr>
            </a:pPr>
            <a:endParaRPr lang="en-US"/>
          </a:p>
        </c:txPr>
        <c:crossAx val="80127488"/>
        <c:crosses val="autoZero"/>
        <c:crossBetween val="midCat"/>
      </c:valAx>
      <c:valAx>
        <c:axId val="80127488"/>
        <c:scaling>
          <c:orientation val="minMax"/>
          <c:max val="40"/>
          <c:min val="0"/>
        </c:scaling>
        <c:axPos val="l"/>
        <c:title>
          <c:tx>
            <c:rich>
              <a:bodyPr/>
              <a:lstStyle/>
              <a:p>
                <a:pPr>
                  <a:defRPr sz="967" b="1" i="0" u="none" strike="noStrike" baseline="0">
                    <a:solidFill>
                      <a:srgbClr val="000000"/>
                    </a:solidFill>
                    <a:latin typeface="Arial"/>
                    <a:ea typeface="Arial"/>
                    <a:cs typeface="Arial"/>
                  </a:defRPr>
                </a:pPr>
                <a:r>
                  <a:rPr lang="en-US"/>
                  <a:t>NO3-N LEACHING LOSSES (kg ha-1)</a:t>
                </a:r>
              </a:p>
            </c:rich>
          </c:tx>
          <c:layout>
            <c:manualLayout>
              <c:xMode val="edge"/>
              <c:yMode val="edge"/>
              <c:x val="0"/>
              <c:y val="7.0393374741201165E-2"/>
            </c:manualLayout>
          </c:layout>
          <c:spPr>
            <a:noFill/>
            <a:ln w="20462">
              <a:noFill/>
            </a:ln>
          </c:spPr>
        </c:title>
        <c:numFmt formatCode="General" sourceLinked="1"/>
        <c:majorTickMark val="cross"/>
        <c:tickLblPos val="nextTo"/>
        <c:spPr>
          <a:ln w="2558">
            <a:solidFill>
              <a:srgbClr val="000000"/>
            </a:solidFill>
            <a:prstDash val="solid"/>
          </a:ln>
        </c:spPr>
        <c:txPr>
          <a:bodyPr rot="0" vert="horz"/>
          <a:lstStyle/>
          <a:p>
            <a:pPr>
              <a:defRPr sz="806" b="0" i="0" u="none" strike="noStrike" baseline="0">
                <a:solidFill>
                  <a:srgbClr val="000000"/>
                </a:solidFill>
                <a:latin typeface="Arial"/>
                <a:ea typeface="Arial"/>
                <a:cs typeface="Arial"/>
              </a:defRPr>
            </a:pPr>
            <a:endParaRPr lang="en-US"/>
          </a:p>
        </c:txPr>
        <c:crossAx val="80113024"/>
        <c:crosses val="autoZero"/>
        <c:crossBetween val="midCat"/>
      </c:valAx>
      <c:spPr>
        <a:solidFill>
          <a:srgbClr val="FFFFFF"/>
        </a:solidFill>
        <a:ln w="10231">
          <a:solidFill>
            <a:schemeClr val="accent3">
              <a:lumMod val="50000"/>
            </a:schemeClr>
          </a:solidFill>
          <a:prstDash val="solid"/>
        </a:ln>
      </c:spPr>
    </c:plotArea>
    <c:legend>
      <c:legendPos val="r"/>
      <c:legendEntry>
        <c:idx val="2"/>
        <c:txPr>
          <a:bodyPr/>
          <a:lstStyle/>
          <a:p>
            <a:pPr>
              <a:defRPr sz="741" b="0" i="0" u="none" strike="noStrike" baseline="0">
                <a:solidFill>
                  <a:srgbClr val="000000"/>
                </a:solidFill>
                <a:latin typeface="Arial"/>
                <a:ea typeface="Arial"/>
                <a:cs typeface="Arial"/>
              </a:defRPr>
            </a:pPr>
            <a:endParaRPr lang="en-US"/>
          </a:p>
        </c:txPr>
      </c:legendEntry>
      <c:layout>
        <c:manualLayout>
          <c:xMode val="edge"/>
          <c:yMode val="edge"/>
          <c:x val="0.7407407407407407"/>
          <c:y val="0.35196687370600616"/>
          <c:w val="0.2148148148148149"/>
          <c:h val="0.20910973084886189"/>
        </c:manualLayout>
      </c:layout>
      <c:spPr>
        <a:solidFill>
          <a:srgbClr val="FFFFFF"/>
        </a:solidFill>
        <a:ln w="20462">
          <a:noFill/>
        </a:ln>
      </c:spPr>
      <c:txPr>
        <a:bodyPr/>
        <a:lstStyle/>
        <a:p>
          <a:pPr>
            <a:defRPr sz="741"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38100">
      <a:solidFill>
        <a:schemeClr val="accent3">
          <a:lumMod val="50000"/>
        </a:schemeClr>
      </a:solidFill>
    </a:ln>
  </c:spPr>
  <c:txPr>
    <a:bodyPr/>
    <a:lstStyle/>
    <a:p>
      <a:pPr>
        <a:defRPr sz="644" b="0" i="0" u="none" strike="noStrike" baseline="0">
          <a:solidFill>
            <a:srgbClr val="000000"/>
          </a:solidFill>
          <a:latin typeface="Arial"/>
          <a:ea typeface="Arial"/>
          <a:cs typeface="Arial"/>
        </a:defRPr>
      </a:pPr>
      <a:endParaRPr lang="en-US"/>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lang val="en-US"/>
  <c:style val="34"/>
  <c:chart>
    <c:autoTitleDeleted val="1"/>
    <c:plotArea>
      <c:layout>
        <c:manualLayout>
          <c:layoutTarget val="inner"/>
          <c:xMode val="edge"/>
          <c:yMode val="edge"/>
          <c:x val="0.36500833229179686"/>
          <c:y val="4.214129483814525E-2"/>
          <c:w val="0.6000845727617381"/>
          <c:h val="0.90959162296882878"/>
        </c:manualLayout>
      </c:layout>
      <c:barChart>
        <c:barDir val="col"/>
        <c:grouping val="clustered"/>
        <c:ser>
          <c:idx val="1"/>
          <c:order val="0"/>
          <c:tx>
            <c:v>Adapt-N</c:v>
          </c:tx>
          <c:cat>
            <c:strRef>
              <c:f>WCU!$Q$13:$Q$16</c:f>
              <c:strCache>
                <c:ptCount val="4"/>
                <c:pt idx="0">
                  <c:v>NY7</c:v>
                </c:pt>
                <c:pt idx="1">
                  <c:v>NY21</c:v>
                </c:pt>
                <c:pt idx="2">
                  <c:v>NY25</c:v>
                </c:pt>
                <c:pt idx="3">
                  <c:v>NY26</c:v>
                </c:pt>
              </c:strCache>
            </c:strRef>
          </c:cat>
          <c:val>
            <c:numRef>
              <c:f>WCU!$AH$13:$AH$16</c:f>
              <c:numCache>
                <c:formatCode>"$"#,##0.00_);[Red]\("$"#,##0.00\)</c:formatCode>
                <c:ptCount val="4"/>
                <c:pt idx="0">
                  <c:v>13.99999999999998</c:v>
                </c:pt>
                <c:pt idx="1">
                  <c:v>5.3000000000000007</c:v>
                </c:pt>
                <c:pt idx="2">
                  <c:v>75.271650000000037</c:v>
                </c:pt>
                <c:pt idx="3">
                  <c:v>60.456084927048472</c:v>
                </c:pt>
              </c:numCache>
            </c:numRef>
          </c:val>
        </c:ser>
        <c:dLbls/>
        <c:axId val="68191744"/>
        <c:axId val="68193280"/>
      </c:barChart>
      <c:catAx>
        <c:axId val="68191744"/>
        <c:scaling>
          <c:orientation val="minMax"/>
        </c:scaling>
        <c:axPos val="b"/>
        <c:majorTickMark val="none"/>
        <c:tickLblPos val="nextTo"/>
        <c:txPr>
          <a:bodyPr rot="-2580000"/>
          <a:lstStyle/>
          <a:p>
            <a:pPr>
              <a:defRPr/>
            </a:pPr>
            <a:endParaRPr lang="en-US"/>
          </a:p>
        </c:txPr>
        <c:crossAx val="68193280"/>
        <c:crosses val="autoZero"/>
        <c:auto val="1"/>
        <c:lblAlgn val="ctr"/>
        <c:lblOffset val="100"/>
      </c:catAx>
      <c:valAx>
        <c:axId val="68193280"/>
        <c:scaling>
          <c:orientation val="minMax"/>
          <c:max val="100"/>
          <c:min val="-100"/>
        </c:scaling>
        <c:axPos val="l"/>
        <c:majorGridlines/>
        <c:title>
          <c:tx>
            <c:rich>
              <a:bodyPr rot="-5400000" vert="horz"/>
              <a:lstStyle/>
              <a:p>
                <a:pPr>
                  <a:defRPr sz="1200"/>
                </a:pPr>
                <a:r>
                  <a:rPr lang="en-US" sz="1200"/>
                  <a:t>Profit from Adapt-N Use ($/ac)</a:t>
                </a:r>
              </a:p>
            </c:rich>
          </c:tx>
          <c:layout>
            <c:manualLayout>
              <c:xMode val="edge"/>
              <c:yMode val="edge"/>
              <c:x val="8.5859306974262001E-2"/>
              <c:y val="0.11619384964249513"/>
            </c:manualLayout>
          </c:layout>
        </c:title>
        <c:numFmt formatCode="&quot;$&quot;#,##0_);[Red]\(&quot;$&quot;#,##0\)" sourceLinked="0"/>
        <c:majorTickMark val="none"/>
        <c:tickLblPos val="nextTo"/>
        <c:txPr>
          <a:bodyPr/>
          <a:lstStyle/>
          <a:p>
            <a:pPr>
              <a:defRPr sz="1100"/>
            </a:pPr>
            <a:endParaRPr lang="en-US"/>
          </a:p>
        </c:txPr>
        <c:crossAx val="68191744"/>
        <c:crosses val="autoZero"/>
        <c:crossBetween val="between"/>
      </c:valAx>
      <c:spPr>
        <a:ln>
          <a:solidFill>
            <a:schemeClr val="tx1"/>
          </a:solidFill>
        </a:ln>
      </c:spPr>
    </c:plotArea>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9.6296296296296838E-2"/>
          <c:y val="6.2111801242236392E-2"/>
          <c:w val="0.63407407407407934"/>
          <c:h val="0.77639751552795011"/>
        </c:manualLayout>
      </c:layout>
      <c:scatterChart>
        <c:scatterStyle val="lineMarker"/>
        <c:ser>
          <c:idx val="0"/>
          <c:order val="0"/>
          <c:tx>
            <c:strRef>
              <c:f>'C:\[Figure 4 for publication 1.xls]Sheet1'!$B$1</c:f>
              <c:strCache>
                <c:ptCount val="1"/>
                <c:pt idx="0">
                  <c:v>Sand 1993</c:v>
                </c:pt>
              </c:strCache>
            </c:strRef>
          </c:tx>
          <c:spPr>
            <a:ln w="10231">
              <a:solidFill>
                <a:srgbClr val="000000"/>
              </a:solidFill>
              <a:prstDash val="sysDash"/>
            </a:ln>
          </c:spPr>
          <c:marker>
            <c:symbol val="circle"/>
            <c:size val="4"/>
            <c:spPr>
              <a:solidFill>
                <a:srgbClr val="FFFFFF"/>
              </a:solidFill>
              <a:ln>
                <a:solidFill>
                  <a:srgbClr val="000000"/>
                </a:solidFill>
                <a:prstDash val="solid"/>
              </a:ln>
            </c:spPr>
          </c:marker>
          <c:xVal>
            <c:numRef>
              <c:f>'C:\[Figure 4 for publication 1.xls]Sheet1'!$A$2:$A$4</c:f>
              <c:numCache>
                <c:formatCode>General</c:formatCode>
                <c:ptCount val="3"/>
                <c:pt idx="0">
                  <c:v>22</c:v>
                </c:pt>
                <c:pt idx="1">
                  <c:v>100</c:v>
                </c:pt>
                <c:pt idx="2">
                  <c:v>134</c:v>
                </c:pt>
              </c:numCache>
            </c:numRef>
          </c:xVal>
          <c:yVal>
            <c:numRef>
              <c:f>'C:\[Figure 4 for publication 1.xls]Sheet1'!$B$2:$B$4</c:f>
              <c:numCache>
                <c:formatCode>General</c:formatCode>
                <c:ptCount val="3"/>
                <c:pt idx="0">
                  <c:v>8.6</c:v>
                </c:pt>
                <c:pt idx="1">
                  <c:v>11.2</c:v>
                </c:pt>
                <c:pt idx="2">
                  <c:v>20.399999999999999</c:v>
                </c:pt>
              </c:numCache>
            </c:numRef>
          </c:yVal>
        </c:ser>
        <c:ser>
          <c:idx val="1"/>
          <c:order val="1"/>
          <c:tx>
            <c:strRef>
              <c:f>'C:\[Figure 4 for publication 1.xls]Sheet1'!$C$1</c:f>
              <c:strCache>
                <c:ptCount val="1"/>
                <c:pt idx="0">
                  <c:v>Sand 1994</c:v>
                </c:pt>
              </c:strCache>
            </c:strRef>
          </c:tx>
          <c:spPr>
            <a:ln w="10231">
              <a:solidFill>
                <a:srgbClr val="000000"/>
              </a:solidFill>
              <a:prstDash val="sysDash"/>
            </a:ln>
          </c:spPr>
          <c:marker>
            <c:symbol val="square"/>
            <c:size val="4"/>
            <c:spPr>
              <a:solidFill>
                <a:srgbClr val="FFFFFF"/>
              </a:solidFill>
              <a:ln>
                <a:solidFill>
                  <a:srgbClr val="000000"/>
                </a:solidFill>
                <a:prstDash val="solid"/>
              </a:ln>
            </c:spPr>
          </c:marker>
          <c:xVal>
            <c:numRef>
              <c:f>'C:\[Figure 4 for publication 1.xls]Sheet1'!$A$2:$A$4</c:f>
              <c:numCache>
                <c:formatCode>General</c:formatCode>
                <c:ptCount val="3"/>
                <c:pt idx="0">
                  <c:v>22</c:v>
                </c:pt>
                <c:pt idx="1">
                  <c:v>100</c:v>
                </c:pt>
                <c:pt idx="2">
                  <c:v>134</c:v>
                </c:pt>
              </c:numCache>
            </c:numRef>
          </c:xVal>
          <c:yVal>
            <c:numRef>
              <c:f>'C:\[Figure 4 for publication 1.xls]Sheet1'!$C$2:$C$4</c:f>
              <c:numCache>
                <c:formatCode>General</c:formatCode>
                <c:ptCount val="3"/>
                <c:pt idx="0">
                  <c:v>14.5</c:v>
                </c:pt>
                <c:pt idx="1">
                  <c:v>21</c:v>
                </c:pt>
                <c:pt idx="2">
                  <c:v>34.9</c:v>
                </c:pt>
              </c:numCache>
            </c:numRef>
          </c:yVal>
        </c:ser>
        <c:ser>
          <c:idx val="2"/>
          <c:order val="2"/>
          <c:tx>
            <c:strRef>
              <c:f>'C:\[Figure 4 for publication 1.xls]Sheet1'!$D$1</c:f>
              <c:strCache>
                <c:ptCount val="1"/>
                <c:pt idx="0">
                  <c:v>Clay 1993</c:v>
                </c:pt>
              </c:strCache>
            </c:strRef>
          </c:tx>
          <c:spPr>
            <a:ln w="10231">
              <a:solidFill>
                <a:srgbClr val="000000"/>
              </a:solidFill>
              <a:prstDash val="solid"/>
            </a:ln>
          </c:spPr>
          <c:marker>
            <c:symbol val="triangle"/>
            <c:size val="4"/>
            <c:spPr>
              <a:solidFill>
                <a:srgbClr val="000000"/>
              </a:solidFill>
              <a:ln>
                <a:solidFill>
                  <a:srgbClr val="000000"/>
                </a:solidFill>
                <a:prstDash val="solid"/>
              </a:ln>
            </c:spPr>
          </c:marker>
          <c:xVal>
            <c:numRef>
              <c:f>'C:\[Figure 4 for publication 1.xls]Sheet1'!$A$2:$A$4</c:f>
              <c:numCache>
                <c:formatCode>General</c:formatCode>
                <c:ptCount val="3"/>
                <c:pt idx="0">
                  <c:v>22</c:v>
                </c:pt>
                <c:pt idx="1">
                  <c:v>100</c:v>
                </c:pt>
                <c:pt idx="2">
                  <c:v>134</c:v>
                </c:pt>
              </c:numCache>
            </c:numRef>
          </c:xVal>
          <c:yVal>
            <c:numRef>
              <c:f>'C:\[Figure 4 for publication 1.xls]Sheet1'!$D$2:$D$4</c:f>
              <c:numCache>
                <c:formatCode>General</c:formatCode>
                <c:ptCount val="3"/>
                <c:pt idx="0">
                  <c:v>5.9</c:v>
                </c:pt>
                <c:pt idx="1">
                  <c:v>6.7</c:v>
                </c:pt>
                <c:pt idx="2">
                  <c:v>13.1</c:v>
                </c:pt>
              </c:numCache>
            </c:numRef>
          </c:yVal>
        </c:ser>
        <c:ser>
          <c:idx val="3"/>
          <c:order val="3"/>
          <c:tx>
            <c:strRef>
              <c:f>'C:\[Figure 4 for publication 1.xls]Sheet1'!$E$1</c:f>
              <c:strCache>
                <c:ptCount val="1"/>
                <c:pt idx="0">
                  <c:v>Clay 1994</c:v>
                </c:pt>
              </c:strCache>
            </c:strRef>
          </c:tx>
          <c:spPr>
            <a:ln w="10231">
              <a:solidFill>
                <a:srgbClr val="000000"/>
              </a:solidFill>
              <a:prstDash val="solid"/>
            </a:ln>
          </c:spPr>
          <c:marker>
            <c:symbol val="x"/>
            <c:size val="4"/>
            <c:spPr>
              <a:noFill/>
              <a:ln>
                <a:solidFill>
                  <a:srgbClr val="000000"/>
                </a:solidFill>
                <a:prstDash val="solid"/>
              </a:ln>
            </c:spPr>
          </c:marker>
          <c:xVal>
            <c:numRef>
              <c:f>'C:\[Figure 4 for publication 1.xls]Sheet1'!$A$2:$A$4</c:f>
              <c:numCache>
                <c:formatCode>General</c:formatCode>
                <c:ptCount val="3"/>
                <c:pt idx="0">
                  <c:v>22</c:v>
                </c:pt>
                <c:pt idx="1">
                  <c:v>100</c:v>
                </c:pt>
                <c:pt idx="2">
                  <c:v>134</c:v>
                </c:pt>
              </c:numCache>
            </c:numRef>
          </c:xVal>
          <c:yVal>
            <c:numRef>
              <c:f>'C:\[Figure 4 for publication 1.xls]Sheet1'!$E$2:$E$4</c:f>
              <c:numCache>
                <c:formatCode>General</c:formatCode>
                <c:ptCount val="3"/>
                <c:pt idx="0">
                  <c:v>6.3</c:v>
                </c:pt>
                <c:pt idx="1">
                  <c:v>7.1</c:v>
                </c:pt>
                <c:pt idx="2">
                  <c:v>21</c:v>
                </c:pt>
              </c:numCache>
            </c:numRef>
          </c:yVal>
        </c:ser>
        <c:dLbls/>
        <c:axId val="80328960"/>
        <c:axId val="80019840"/>
      </c:scatterChart>
      <c:valAx>
        <c:axId val="80328960"/>
        <c:scaling>
          <c:orientation val="minMax"/>
        </c:scaling>
        <c:axPos val="b"/>
        <c:title>
          <c:tx>
            <c:rich>
              <a:bodyPr/>
              <a:lstStyle/>
              <a:p>
                <a:pPr>
                  <a:defRPr sz="967" b="1" i="0" u="none" strike="noStrike" baseline="0">
                    <a:solidFill>
                      <a:srgbClr val="000000"/>
                    </a:solidFill>
                    <a:latin typeface="Arial"/>
                    <a:ea typeface="Arial"/>
                    <a:cs typeface="Arial"/>
                  </a:defRPr>
                </a:pPr>
                <a:r>
                  <a:rPr lang="pt-BR"/>
                  <a:t>FERTILIZER N RATE (kg ha-1)</a:t>
                </a:r>
              </a:p>
            </c:rich>
          </c:tx>
          <c:layout>
            <c:manualLayout>
              <c:xMode val="edge"/>
              <c:yMode val="edge"/>
              <c:x val="0.2"/>
              <c:y val="0.9192546583850959"/>
            </c:manualLayout>
          </c:layout>
          <c:spPr>
            <a:noFill/>
            <a:ln w="20462">
              <a:noFill/>
            </a:ln>
          </c:spPr>
        </c:title>
        <c:numFmt formatCode="General" sourceLinked="1"/>
        <c:majorTickMark val="cross"/>
        <c:tickLblPos val="nextTo"/>
        <c:spPr>
          <a:ln w="2558">
            <a:solidFill>
              <a:srgbClr val="000000"/>
            </a:solidFill>
            <a:prstDash val="solid"/>
          </a:ln>
        </c:spPr>
        <c:txPr>
          <a:bodyPr rot="0" vert="horz"/>
          <a:lstStyle/>
          <a:p>
            <a:pPr>
              <a:defRPr sz="806" b="0" i="0" u="none" strike="noStrike" baseline="0">
                <a:solidFill>
                  <a:srgbClr val="000000"/>
                </a:solidFill>
                <a:latin typeface="Arial"/>
                <a:ea typeface="Arial"/>
                <a:cs typeface="Arial"/>
              </a:defRPr>
            </a:pPr>
            <a:endParaRPr lang="en-US"/>
          </a:p>
        </c:txPr>
        <c:crossAx val="80019840"/>
        <c:crosses val="autoZero"/>
        <c:crossBetween val="midCat"/>
      </c:valAx>
      <c:valAx>
        <c:axId val="80019840"/>
        <c:scaling>
          <c:orientation val="minMax"/>
          <c:max val="40"/>
          <c:min val="0"/>
        </c:scaling>
        <c:axPos val="l"/>
        <c:title>
          <c:tx>
            <c:rich>
              <a:bodyPr/>
              <a:lstStyle/>
              <a:p>
                <a:pPr>
                  <a:defRPr sz="967" b="1" i="0" u="none" strike="noStrike" baseline="0">
                    <a:solidFill>
                      <a:srgbClr val="000000"/>
                    </a:solidFill>
                    <a:latin typeface="Arial"/>
                    <a:ea typeface="Arial"/>
                    <a:cs typeface="Arial"/>
                  </a:defRPr>
                </a:pPr>
                <a:r>
                  <a:rPr lang="en-US"/>
                  <a:t>NO3-N LEACHING LOSSES (kg ha-1)</a:t>
                </a:r>
              </a:p>
            </c:rich>
          </c:tx>
          <c:layout>
            <c:manualLayout>
              <c:xMode val="edge"/>
              <c:yMode val="edge"/>
              <c:x val="0"/>
              <c:y val="7.0393374741201165E-2"/>
            </c:manualLayout>
          </c:layout>
          <c:spPr>
            <a:noFill/>
            <a:ln w="20462">
              <a:noFill/>
            </a:ln>
          </c:spPr>
        </c:title>
        <c:numFmt formatCode="General" sourceLinked="1"/>
        <c:majorTickMark val="cross"/>
        <c:tickLblPos val="nextTo"/>
        <c:spPr>
          <a:ln w="2558">
            <a:solidFill>
              <a:srgbClr val="000000"/>
            </a:solidFill>
            <a:prstDash val="solid"/>
          </a:ln>
        </c:spPr>
        <c:txPr>
          <a:bodyPr rot="0" vert="horz"/>
          <a:lstStyle/>
          <a:p>
            <a:pPr>
              <a:defRPr sz="806" b="0" i="0" u="none" strike="noStrike" baseline="0">
                <a:solidFill>
                  <a:srgbClr val="000000"/>
                </a:solidFill>
                <a:latin typeface="Arial"/>
                <a:ea typeface="Arial"/>
                <a:cs typeface="Arial"/>
              </a:defRPr>
            </a:pPr>
            <a:endParaRPr lang="en-US"/>
          </a:p>
        </c:txPr>
        <c:crossAx val="80328960"/>
        <c:crosses val="autoZero"/>
        <c:crossBetween val="midCat"/>
      </c:valAx>
      <c:spPr>
        <a:solidFill>
          <a:srgbClr val="FFFFFF"/>
        </a:solidFill>
        <a:ln w="10231">
          <a:solidFill>
            <a:schemeClr val="accent3">
              <a:lumMod val="50000"/>
            </a:schemeClr>
          </a:solidFill>
          <a:prstDash val="solid"/>
        </a:ln>
      </c:spPr>
    </c:plotArea>
    <c:legend>
      <c:legendPos val="r"/>
      <c:legendEntry>
        <c:idx val="2"/>
        <c:txPr>
          <a:bodyPr/>
          <a:lstStyle/>
          <a:p>
            <a:pPr>
              <a:defRPr sz="741" b="0" i="0" u="none" strike="noStrike" baseline="0">
                <a:solidFill>
                  <a:srgbClr val="000000"/>
                </a:solidFill>
                <a:latin typeface="Arial"/>
                <a:ea typeface="Arial"/>
                <a:cs typeface="Arial"/>
              </a:defRPr>
            </a:pPr>
            <a:endParaRPr lang="en-US"/>
          </a:p>
        </c:txPr>
      </c:legendEntry>
      <c:layout>
        <c:manualLayout>
          <c:xMode val="edge"/>
          <c:yMode val="edge"/>
          <c:x val="0.7407407407407407"/>
          <c:y val="0.35196687370600616"/>
          <c:w val="0.2148148148148149"/>
          <c:h val="0.20910973084886189"/>
        </c:manualLayout>
      </c:layout>
      <c:spPr>
        <a:solidFill>
          <a:srgbClr val="FFFFFF"/>
        </a:solidFill>
        <a:ln w="20462">
          <a:noFill/>
        </a:ln>
      </c:spPr>
      <c:txPr>
        <a:bodyPr/>
        <a:lstStyle/>
        <a:p>
          <a:pPr>
            <a:defRPr sz="741"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38100">
      <a:solidFill>
        <a:schemeClr val="accent3">
          <a:lumMod val="50000"/>
        </a:schemeClr>
      </a:solidFill>
    </a:ln>
  </c:spPr>
  <c:txPr>
    <a:bodyPr/>
    <a:lstStyle/>
    <a:p>
      <a:pPr>
        <a:defRPr sz="644" b="0" i="0" u="none" strike="noStrike" baseline="0">
          <a:solidFill>
            <a:srgbClr val="000000"/>
          </a:solidFill>
          <a:latin typeface="Arial"/>
          <a:ea typeface="Arial"/>
          <a:cs typeface="Arial"/>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1400"/>
            </a:pPr>
            <a:r>
              <a:rPr lang="en-US" sz="1400"/>
              <a:t> negative values indicate excess N</a:t>
            </a:r>
          </a:p>
        </c:rich>
      </c:tx>
      <c:layout>
        <c:manualLayout>
          <c:xMode val="edge"/>
          <c:yMode val="edge"/>
          <c:x val="0.15964876314381768"/>
          <c:y val="0.78504407543722521"/>
        </c:manualLayout>
      </c:layout>
      <c:spPr>
        <a:ln>
          <a:noFill/>
        </a:ln>
      </c:spPr>
    </c:title>
    <c:plotArea>
      <c:layout>
        <c:manualLayout>
          <c:layoutTarget val="inner"/>
          <c:xMode val="edge"/>
          <c:yMode val="edge"/>
          <c:x val="0.14912178004905538"/>
          <c:y val="0.22442769642863294"/>
          <c:w val="0.81034900272883925"/>
          <c:h val="0.63272565788794255"/>
        </c:manualLayout>
      </c:layout>
      <c:scatterChart>
        <c:scatterStyle val="lineMarker"/>
        <c:ser>
          <c:idx val="2"/>
          <c:order val="2"/>
          <c:tx>
            <c:strRef>
              <c:f>Sheet3!$E$2</c:f>
              <c:strCache>
                <c:ptCount val="1"/>
                <c:pt idx="0">
                  <c:v>Early plant</c:v>
                </c:pt>
              </c:strCache>
            </c:strRef>
          </c:tx>
          <c:spPr>
            <a:ln w="28575">
              <a:noFill/>
            </a:ln>
          </c:spPr>
          <c:xVal>
            <c:numRef>
              <c:f>Sheet3!$D$3:$D$642</c:f>
              <c:numCache>
                <c:formatCode>d\-mmm</c:formatCode>
                <c:ptCount val="640"/>
                <c:pt idx="0">
                  <c:v>40700</c:v>
                </c:pt>
                <c:pt idx="1">
                  <c:v>40700</c:v>
                </c:pt>
                <c:pt idx="2">
                  <c:v>40700</c:v>
                </c:pt>
                <c:pt idx="3">
                  <c:v>40700</c:v>
                </c:pt>
                <c:pt idx="4">
                  <c:v>40700</c:v>
                </c:pt>
                <c:pt idx="5">
                  <c:v>40700</c:v>
                </c:pt>
                <c:pt idx="6">
                  <c:v>40700</c:v>
                </c:pt>
                <c:pt idx="7">
                  <c:v>40700</c:v>
                </c:pt>
                <c:pt idx="8">
                  <c:v>40700</c:v>
                </c:pt>
                <c:pt idx="9">
                  <c:v>40700</c:v>
                </c:pt>
                <c:pt idx="10">
                  <c:v>40700</c:v>
                </c:pt>
                <c:pt idx="11">
                  <c:v>40700</c:v>
                </c:pt>
                <c:pt idx="12">
                  <c:v>40700</c:v>
                </c:pt>
                <c:pt idx="13">
                  <c:v>40700</c:v>
                </c:pt>
                <c:pt idx="14">
                  <c:v>40700</c:v>
                </c:pt>
                <c:pt idx="15">
                  <c:v>40700</c:v>
                </c:pt>
                <c:pt idx="16">
                  <c:v>40700</c:v>
                </c:pt>
                <c:pt idx="17">
                  <c:v>40700</c:v>
                </c:pt>
                <c:pt idx="18">
                  <c:v>40700</c:v>
                </c:pt>
                <c:pt idx="19">
                  <c:v>40700</c:v>
                </c:pt>
                <c:pt idx="20">
                  <c:v>40700</c:v>
                </c:pt>
                <c:pt idx="21">
                  <c:v>40700</c:v>
                </c:pt>
                <c:pt idx="22">
                  <c:v>40700</c:v>
                </c:pt>
                <c:pt idx="23">
                  <c:v>40700</c:v>
                </c:pt>
                <c:pt idx="24">
                  <c:v>40700</c:v>
                </c:pt>
                <c:pt idx="25">
                  <c:v>40700</c:v>
                </c:pt>
                <c:pt idx="26">
                  <c:v>40700</c:v>
                </c:pt>
                <c:pt idx="27">
                  <c:v>40700</c:v>
                </c:pt>
                <c:pt idx="28">
                  <c:v>40700</c:v>
                </c:pt>
                <c:pt idx="29">
                  <c:v>40700</c:v>
                </c:pt>
                <c:pt idx="30">
                  <c:v>40700</c:v>
                </c:pt>
                <c:pt idx="31">
                  <c:v>40700</c:v>
                </c:pt>
                <c:pt idx="32">
                  <c:v>40700</c:v>
                </c:pt>
                <c:pt idx="33">
                  <c:v>40700</c:v>
                </c:pt>
                <c:pt idx="34">
                  <c:v>40700</c:v>
                </c:pt>
                <c:pt idx="35">
                  <c:v>40700</c:v>
                </c:pt>
                <c:pt idx="36">
                  <c:v>40700</c:v>
                </c:pt>
                <c:pt idx="37">
                  <c:v>40700</c:v>
                </c:pt>
                <c:pt idx="38">
                  <c:v>40700</c:v>
                </c:pt>
                <c:pt idx="39">
                  <c:v>40700</c:v>
                </c:pt>
                <c:pt idx="40">
                  <c:v>40700</c:v>
                </c:pt>
                <c:pt idx="41">
                  <c:v>40700</c:v>
                </c:pt>
                <c:pt idx="42">
                  <c:v>40700</c:v>
                </c:pt>
                <c:pt idx="43">
                  <c:v>40700</c:v>
                </c:pt>
                <c:pt idx="44">
                  <c:v>40700</c:v>
                </c:pt>
                <c:pt idx="45">
                  <c:v>40700</c:v>
                </c:pt>
                <c:pt idx="46">
                  <c:v>40700</c:v>
                </c:pt>
                <c:pt idx="47">
                  <c:v>40700</c:v>
                </c:pt>
                <c:pt idx="48">
                  <c:v>40700</c:v>
                </c:pt>
                <c:pt idx="49">
                  <c:v>40700</c:v>
                </c:pt>
                <c:pt idx="50">
                  <c:v>40700</c:v>
                </c:pt>
                <c:pt idx="51">
                  <c:v>40700</c:v>
                </c:pt>
                <c:pt idx="52">
                  <c:v>40700</c:v>
                </c:pt>
                <c:pt idx="53">
                  <c:v>40700</c:v>
                </c:pt>
                <c:pt idx="54">
                  <c:v>40700</c:v>
                </c:pt>
                <c:pt idx="55">
                  <c:v>40700</c:v>
                </c:pt>
                <c:pt idx="56">
                  <c:v>40700</c:v>
                </c:pt>
                <c:pt idx="57">
                  <c:v>40700</c:v>
                </c:pt>
                <c:pt idx="58">
                  <c:v>40700</c:v>
                </c:pt>
                <c:pt idx="59">
                  <c:v>40700</c:v>
                </c:pt>
                <c:pt idx="60">
                  <c:v>40700</c:v>
                </c:pt>
                <c:pt idx="61">
                  <c:v>40700</c:v>
                </c:pt>
                <c:pt idx="62">
                  <c:v>40700</c:v>
                </c:pt>
                <c:pt idx="63">
                  <c:v>40700</c:v>
                </c:pt>
                <c:pt idx="64">
                  <c:v>40700</c:v>
                </c:pt>
                <c:pt idx="65">
                  <c:v>40700</c:v>
                </c:pt>
                <c:pt idx="66">
                  <c:v>40700</c:v>
                </c:pt>
                <c:pt idx="67">
                  <c:v>40700</c:v>
                </c:pt>
                <c:pt idx="68">
                  <c:v>40700</c:v>
                </c:pt>
                <c:pt idx="69">
                  <c:v>40700</c:v>
                </c:pt>
                <c:pt idx="70">
                  <c:v>40700</c:v>
                </c:pt>
                <c:pt idx="71">
                  <c:v>40700</c:v>
                </c:pt>
                <c:pt idx="72">
                  <c:v>40700</c:v>
                </c:pt>
                <c:pt idx="73">
                  <c:v>40700</c:v>
                </c:pt>
                <c:pt idx="74">
                  <c:v>40700</c:v>
                </c:pt>
                <c:pt idx="75">
                  <c:v>40700</c:v>
                </c:pt>
                <c:pt idx="76">
                  <c:v>40700</c:v>
                </c:pt>
                <c:pt idx="77">
                  <c:v>40700</c:v>
                </c:pt>
                <c:pt idx="78">
                  <c:v>40700</c:v>
                </c:pt>
                <c:pt idx="79">
                  <c:v>40700</c:v>
                </c:pt>
                <c:pt idx="80">
                  <c:v>40705</c:v>
                </c:pt>
                <c:pt idx="81">
                  <c:v>40705</c:v>
                </c:pt>
                <c:pt idx="82">
                  <c:v>40705</c:v>
                </c:pt>
                <c:pt idx="83">
                  <c:v>40705</c:v>
                </c:pt>
                <c:pt idx="84">
                  <c:v>40705</c:v>
                </c:pt>
                <c:pt idx="85">
                  <c:v>40705</c:v>
                </c:pt>
                <c:pt idx="86">
                  <c:v>40705</c:v>
                </c:pt>
                <c:pt idx="87">
                  <c:v>40705</c:v>
                </c:pt>
                <c:pt idx="88">
                  <c:v>40705</c:v>
                </c:pt>
                <c:pt idx="89">
                  <c:v>40705</c:v>
                </c:pt>
                <c:pt idx="90">
                  <c:v>40705</c:v>
                </c:pt>
                <c:pt idx="91">
                  <c:v>40705</c:v>
                </c:pt>
                <c:pt idx="92">
                  <c:v>40705</c:v>
                </c:pt>
                <c:pt idx="93">
                  <c:v>40705</c:v>
                </c:pt>
                <c:pt idx="94">
                  <c:v>40705</c:v>
                </c:pt>
                <c:pt idx="95">
                  <c:v>40705</c:v>
                </c:pt>
                <c:pt idx="96">
                  <c:v>40705</c:v>
                </c:pt>
                <c:pt idx="97">
                  <c:v>40705</c:v>
                </c:pt>
                <c:pt idx="98">
                  <c:v>40705</c:v>
                </c:pt>
                <c:pt idx="99">
                  <c:v>40705</c:v>
                </c:pt>
                <c:pt idx="100">
                  <c:v>40705</c:v>
                </c:pt>
                <c:pt idx="101">
                  <c:v>40705</c:v>
                </c:pt>
                <c:pt idx="102">
                  <c:v>40705</c:v>
                </c:pt>
                <c:pt idx="103">
                  <c:v>40705</c:v>
                </c:pt>
                <c:pt idx="104">
                  <c:v>40705</c:v>
                </c:pt>
                <c:pt idx="105">
                  <c:v>40705</c:v>
                </c:pt>
                <c:pt idx="106">
                  <c:v>40705</c:v>
                </c:pt>
                <c:pt idx="107">
                  <c:v>40705</c:v>
                </c:pt>
                <c:pt idx="108">
                  <c:v>40705</c:v>
                </c:pt>
                <c:pt idx="109">
                  <c:v>40705</c:v>
                </c:pt>
                <c:pt idx="110">
                  <c:v>40705</c:v>
                </c:pt>
                <c:pt idx="111">
                  <c:v>40705</c:v>
                </c:pt>
                <c:pt idx="112">
                  <c:v>40705</c:v>
                </c:pt>
                <c:pt idx="113">
                  <c:v>40705</c:v>
                </c:pt>
                <c:pt idx="114">
                  <c:v>40705</c:v>
                </c:pt>
                <c:pt idx="115">
                  <c:v>40705</c:v>
                </c:pt>
                <c:pt idx="116">
                  <c:v>40705</c:v>
                </c:pt>
                <c:pt idx="117">
                  <c:v>40705</c:v>
                </c:pt>
                <c:pt idx="118">
                  <c:v>40705</c:v>
                </c:pt>
                <c:pt idx="119">
                  <c:v>40705</c:v>
                </c:pt>
                <c:pt idx="120">
                  <c:v>40705</c:v>
                </c:pt>
                <c:pt idx="121">
                  <c:v>40705</c:v>
                </c:pt>
                <c:pt idx="122">
                  <c:v>40705</c:v>
                </c:pt>
                <c:pt idx="123">
                  <c:v>40705</c:v>
                </c:pt>
                <c:pt idx="124">
                  <c:v>40705</c:v>
                </c:pt>
                <c:pt idx="125">
                  <c:v>40705</c:v>
                </c:pt>
                <c:pt idx="126">
                  <c:v>40705</c:v>
                </c:pt>
                <c:pt idx="127">
                  <c:v>40705</c:v>
                </c:pt>
                <c:pt idx="128">
                  <c:v>40705</c:v>
                </c:pt>
                <c:pt idx="129">
                  <c:v>40705</c:v>
                </c:pt>
                <c:pt idx="130">
                  <c:v>40705</c:v>
                </c:pt>
                <c:pt idx="131">
                  <c:v>40705</c:v>
                </c:pt>
                <c:pt idx="132">
                  <c:v>40705</c:v>
                </c:pt>
                <c:pt idx="133">
                  <c:v>40705</c:v>
                </c:pt>
                <c:pt idx="134">
                  <c:v>40705</c:v>
                </c:pt>
                <c:pt idx="135">
                  <c:v>40705</c:v>
                </c:pt>
                <c:pt idx="136">
                  <c:v>40705</c:v>
                </c:pt>
                <c:pt idx="137">
                  <c:v>40705</c:v>
                </c:pt>
                <c:pt idx="138">
                  <c:v>40705</c:v>
                </c:pt>
                <c:pt idx="139">
                  <c:v>40705</c:v>
                </c:pt>
                <c:pt idx="140">
                  <c:v>40705</c:v>
                </c:pt>
                <c:pt idx="141">
                  <c:v>40705</c:v>
                </c:pt>
                <c:pt idx="142">
                  <c:v>40705</c:v>
                </c:pt>
                <c:pt idx="143">
                  <c:v>40705</c:v>
                </c:pt>
                <c:pt idx="144">
                  <c:v>40705</c:v>
                </c:pt>
                <c:pt idx="145">
                  <c:v>40705</c:v>
                </c:pt>
                <c:pt idx="146">
                  <c:v>40705</c:v>
                </c:pt>
                <c:pt idx="147">
                  <c:v>40705</c:v>
                </c:pt>
                <c:pt idx="148">
                  <c:v>40705</c:v>
                </c:pt>
                <c:pt idx="149">
                  <c:v>40705</c:v>
                </c:pt>
                <c:pt idx="150">
                  <c:v>40705</c:v>
                </c:pt>
                <c:pt idx="151">
                  <c:v>40705</c:v>
                </c:pt>
                <c:pt idx="152">
                  <c:v>40705</c:v>
                </c:pt>
                <c:pt idx="153">
                  <c:v>40705</c:v>
                </c:pt>
                <c:pt idx="154">
                  <c:v>40705</c:v>
                </c:pt>
                <c:pt idx="155">
                  <c:v>40705</c:v>
                </c:pt>
                <c:pt idx="156">
                  <c:v>40705</c:v>
                </c:pt>
                <c:pt idx="157">
                  <c:v>40705</c:v>
                </c:pt>
                <c:pt idx="158">
                  <c:v>40705</c:v>
                </c:pt>
                <c:pt idx="159">
                  <c:v>40705</c:v>
                </c:pt>
                <c:pt idx="160">
                  <c:v>40710</c:v>
                </c:pt>
                <c:pt idx="161">
                  <c:v>40710</c:v>
                </c:pt>
                <c:pt idx="162">
                  <c:v>40710</c:v>
                </c:pt>
                <c:pt idx="163">
                  <c:v>40710</c:v>
                </c:pt>
                <c:pt idx="164">
                  <c:v>40710</c:v>
                </c:pt>
                <c:pt idx="165">
                  <c:v>40710</c:v>
                </c:pt>
                <c:pt idx="166">
                  <c:v>40710</c:v>
                </c:pt>
                <c:pt idx="167">
                  <c:v>40710</c:v>
                </c:pt>
                <c:pt idx="168">
                  <c:v>40710</c:v>
                </c:pt>
                <c:pt idx="169">
                  <c:v>40710</c:v>
                </c:pt>
                <c:pt idx="170">
                  <c:v>40710</c:v>
                </c:pt>
                <c:pt idx="171">
                  <c:v>40710</c:v>
                </c:pt>
                <c:pt idx="172">
                  <c:v>40710</c:v>
                </c:pt>
                <c:pt idx="173">
                  <c:v>40710</c:v>
                </c:pt>
                <c:pt idx="174">
                  <c:v>40710</c:v>
                </c:pt>
                <c:pt idx="175">
                  <c:v>40710</c:v>
                </c:pt>
                <c:pt idx="176">
                  <c:v>40710</c:v>
                </c:pt>
                <c:pt idx="177">
                  <c:v>40710</c:v>
                </c:pt>
                <c:pt idx="178">
                  <c:v>40710</c:v>
                </c:pt>
                <c:pt idx="179">
                  <c:v>40710</c:v>
                </c:pt>
                <c:pt idx="180">
                  <c:v>40710</c:v>
                </c:pt>
                <c:pt idx="181">
                  <c:v>40710</c:v>
                </c:pt>
                <c:pt idx="182">
                  <c:v>40710</c:v>
                </c:pt>
                <c:pt idx="183">
                  <c:v>40710</c:v>
                </c:pt>
                <c:pt idx="184">
                  <c:v>40710</c:v>
                </c:pt>
                <c:pt idx="185">
                  <c:v>40710</c:v>
                </c:pt>
                <c:pt idx="186">
                  <c:v>40710</c:v>
                </c:pt>
                <c:pt idx="187">
                  <c:v>40710</c:v>
                </c:pt>
                <c:pt idx="188">
                  <c:v>40710</c:v>
                </c:pt>
                <c:pt idx="189">
                  <c:v>40710</c:v>
                </c:pt>
                <c:pt idx="190">
                  <c:v>40710</c:v>
                </c:pt>
                <c:pt idx="191">
                  <c:v>40710</c:v>
                </c:pt>
                <c:pt idx="192">
                  <c:v>40710</c:v>
                </c:pt>
                <c:pt idx="193">
                  <c:v>40710</c:v>
                </c:pt>
                <c:pt idx="194">
                  <c:v>40710</c:v>
                </c:pt>
                <c:pt idx="195">
                  <c:v>40710</c:v>
                </c:pt>
                <c:pt idx="196">
                  <c:v>40710</c:v>
                </c:pt>
                <c:pt idx="197">
                  <c:v>40710</c:v>
                </c:pt>
                <c:pt idx="198">
                  <c:v>40710</c:v>
                </c:pt>
                <c:pt idx="199">
                  <c:v>40710</c:v>
                </c:pt>
                <c:pt idx="200">
                  <c:v>40710</c:v>
                </c:pt>
                <c:pt idx="201">
                  <c:v>40710</c:v>
                </c:pt>
                <c:pt idx="202">
                  <c:v>40710</c:v>
                </c:pt>
                <c:pt idx="203">
                  <c:v>40710</c:v>
                </c:pt>
                <c:pt idx="204">
                  <c:v>40710</c:v>
                </c:pt>
                <c:pt idx="205">
                  <c:v>40710</c:v>
                </c:pt>
                <c:pt idx="206">
                  <c:v>40710</c:v>
                </c:pt>
                <c:pt idx="207">
                  <c:v>40710</c:v>
                </c:pt>
                <c:pt idx="208">
                  <c:v>40710</c:v>
                </c:pt>
                <c:pt idx="209">
                  <c:v>40710</c:v>
                </c:pt>
                <c:pt idx="210">
                  <c:v>40710</c:v>
                </c:pt>
                <c:pt idx="211">
                  <c:v>40710</c:v>
                </c:pt>
                <c:pt idx="212">
                  <c:v>40710</c:v>
                </c:pt>
                <c:pt idx="213">
                  <c:v>40710</c:v>
                </c:pt>
                <c:pt idx="214">
                  <c:v>40710</c:v>
                </c:pt>
                <c:pt idx="215">
                  <c:v>40710</c:v>
                </c:pt>
                <c:pt idx="216">
                  <c:v>40710</c:v>
                </c:pt>
                <c:pt idx="217">
                  <c:v>40710</c:v>
                </c:pt>
                <c:pt idx="218">
                  <c:v>40710</c:v>
                </c:pt>
                <c:pt idx="219">
                  <c:v>40710</c:v>
                </c:pt>
                <c:pt idx="220">
                  <c:v>40710</c:v>
                </c:pt>
                <c:pt idx="221">
                  <c:v>40710</c:v>
                </c:pt>
                <c:pt idx="222">
                  <c:v>40710</c:v>
                </c:pt>
                <c:pt idx="223">
                  <c:v>40710</c:v>
                </c:pt>
                <c:pt idx="224">
                  <c:v>40710</c:v>
                </c:pt>
                <c:pt idx="225">
                  <c:v>40710</c:v>
                </c:pt>
                <c:pt idx="226">
                  <c:v>40710</c:v>
                </c:pt>
                <c:pt idx="227">
                  <c:v>40710</c:v>
                </c:pt>
                <c:pt idx="228">
                  <c:v>40710</c:v>
                </c:pt>
                <c:pt idx="229">
                  <c:v>40710</c:v>
                </c:pt>
                <c:pt idx="230">
                  <c:v>40710</c:v>
                </c:pt>
                <c:pt idx="231">
                  <c:v>40710</c:v>
                </c:pt>
                <c:pt idx="232">
                  <c:v>40710</c:v>
                </c:pt>
                <c:pt idx="233">
                  <c:v>40710</c:v>
                </c:pt>
                <c:pt idx="234">
                  <c:v>40710</c:v>
                </c:pt>
                <c:pt idx="235">
                  <c:v>40710</c:v>
                </c:pt>
                <c:pt idx="236">
                  <c:v>40710</c:v>
                </c:pt>
                <c:pt idx="237">
                  <c:v>40710</c:v>
                </c:pt>
                <c:pt idx="238">
                  <c:v>40710</c:v>
                </c:pt>
                <c:pt idx="239">
                  <c:v>40710</c:v>
                </c:pt>
                <c:pt idx="240">
                  <c:v>40715</c:v>
                </c:pt>
                <c:pt idx="241">
                  <c:v>40715</c:v>
                </c:pt>
                <c:pt idx="242">
                  <c:v>40715</c:v>
                </c:pt>
                <c:pt idx="243">
                  <c:v>40715</c:v>
                </c:pt>
                <c:pt idx="244">
                  <c:v>40715</c:v>
                </c:pt>
                <c:pt idx="245">
                  <c:v>40715</c:v>
                </c:pt>
                <c:pt idx="246">
                  <c:v>40715</c:v>
                </c:pt>
                <c:pt idx="247">
                  <c:v>40715</c:v>
                </c:pt>
                <c:pt idx="248">
                  <c:v>40715</c:v>
                </c:pt>
                <c:pt idx="249">
                  <c:v>40715</c:v>
                </c:pt>
                <c:pt idx="250">
                  <c:v>40715</c:v>
                </c:pt>
                <c:pt idx="251">
                  <c:v>40715</c:v>
                </c:pt>
                <c:pt idx="252">
                  <c:v>40715</c:v>
                </c:pt>
                <c:pt idx="253">
                  <c:v>40715</c:v>
                </c:pt>
                <c:pt idx="254">
                  <c:v>40715</c:v>
                </c:pt>
                <c:pt idx="255">
                  <c:v>40715</c:v>
                </c:pt>
                <c:pt idx="256">
                  <c:v>40715</c:v>
                </c:pt>
                <c:pt idx="257">
                  <c:v>40715</c:v>
                </c:pt>
                <c:pt idx="258">
                  <c:v>40715</c:v>
                </c:pt>
                <c:pt idx="259">
                  <c:v>40715</c:v>
                </c:pt>
                <c:pt idx="260">
                  <c:v>40715</c:v>
                </c:pt>
                <c:pt idx="261">
                  <c:v>40715</c:v>
                </c:pt>
                <c:pt idx="262">
                  <c:v>40715</c:v>
                </c:pt>
                <c:pt idx="263">
                  <c:v>40715</c:v>
                </c:pt>
                <c:pt idx="264">
                  <c:v>40715</c:v>
                </c:pt>
                <c:pt idx="265">
                  <c:v>40715</c:v>
                </c:pt>
                <c:pt idx="266">
                  <c:v>40715</c:v>
                </c:pt>
                <c:pt idx="267">
                  <c:v>40715</c:v>
                </c:pt>
                <c:pt idx="268">
                  <c:v>40715</c:v>
                </c:pt>
                <c:pt idx="269">
                  <c:v>40715</c:v>
                </c:pt>
                <c:pt idx="270">
                  <c:v>40715</c:v>
                </c:pt>
                <c:pt idx="271">
                  <c:v>40715</c:v>
                </c:pt>
                <c:pt idx="272">
                  <c:v>40715</c:v>
                </c:pt>
                <c:pt idx="273">
                  <c:v>40715</c:v>
                </c:pt>
                <c:pt idx="274">
                  <c:v>40715</c:v>
                </c:pt>
                <c:pt idx="275">
                  <c:v>40715</c:v>
                </c:pt>
                <c:pt idx="276">
                  <c:v>40715</c:v>
                </c:pt>
                <c:pt idx="277">
                  <c:v>40715</c:v>
                </c:pt>
                <c:pt idx="278">
                  <c:v>40715</c:v>
                </c:pt>
                <c:pt idx="279">
                  <c:v>40715</c:v>
                </c:pt>
                <c:pt idx="280">
                  <c:v>40715</c:v>
                </c:pt>
                <c:pt idx="281">
                  <c:v>40715</c:v>
                </c:pt>
                <c:pt idx="282">
                  <c:v>40715</c:v>
                </c:pt>
                <c:pt idx="283">
                  <c:v>40715</c:v>
                </c:pt>
                <c:pt idx="284">
                  <c:v>40715</c:v>
                </c:pt>
                <c:pt idx="285">
                  <c:v>40715</c:v>
                </c:pt>
                <c:pt idx="286">
                  <c:v>40715</c:v>
                </c:pt>
                <c:pt idx="287">
                  <c:v>40715</c:v>
                </c:pt>
                <c:pt idx="288">
                  <c:v>40715</c:v>
                </c:pt>
                <c:pt idx="289">
                  <c:v>40715</c:v>
                </c:pt>
                <c:pt idx="290">
                  <c:v>40715</c:v>
                </c:pt>
                <c:pt idx="291">
                  <c:v>40715</c:v>
                </c:pt>
                <c:pt idx="292">
                  <c:v>40715</c:v>
                </c:pt>
                <c:pt idx="293">
                  <c:v>40715</c:v>
                </c:pt>
                <c:pt idx="294">
                  <c:v>40715</c:v>
                </c:pt>
                <c:pt idx="295">
                  <c:v>40715</c:v>
                </c:pt>
                <c:pt idx="296">
                  <c:v>40715</c:v>
                </c:pt>
                <c:pt idx="297">
                  <c:v>40715</c:v>
                </c:pt>
                <c:pt idx="298">
                  <c:v>40715</c:v>
                </c:pt>
                <c:pt idx="299">
                  <c:v>40715</c:v>
                </c:pt>
                <c:pt idx="300">
                  <c:v>40715</c:v>
                </c:pt>
                <c:pt idx="301">
                  <c:v>40715</c:v>
                </c:pt>
                <c:pt idx="302">
                  <c:v>40715</c:v>
                </c:pt>
                <c:pt idx="303">
                  <c:v>40715</c:v>
                </c:pt>
                <c:pt idx="304">
                  <c:v>40715</c:v>
                </c:pt>
                <c:pt idx="305">
                  <c:v>40715</c:v>
                </c:pt>
                <c:pt idx="306">
                  <c:v>40715</c:v>
                </c:pt>
                <c:pt idx="307">
                  <c:v>40715</c:v>
                </c:pt>
                <c:pt idx="308">
                  <c:v>40715</c:v>
                </c:pt>
                <c:pt idx="309">
                  <c:v>40715</c:v>
                </c:pt>
                <c:pt idx="310">
                  <c:v>40715</c:v>
                </c:pt>
                <c:pt idx="311">
                  <c:v>40715</c:v>
                </c:pt>
                <c:pt idx="312">
                  <c:v>40715</c:v>
                </c:pt>
                <c:pt idx="313">
                  <c:v>40715</c:v>
                </c:pt>
                <c:pt idx="314">
                  <c:v>40715</c:v>
                </c:pt>
                <c:pt idx="315">
                  <c:v>40715</c:v>
                </c:pt>
                <c:pt idx="316">
                  <c:v>40715</c:v>
                </c:pt>
                <c:pt idx="317">
                  <c:v>40715</c:v>
                </c:pt>
                <c:pt idx="318">
                  <c:v>40715</c:v>
                </c:pt>
                <c:pt idx="319">
                  <c:v>40715</c:v>
                </c:pt>
                <c:pt idx="320">
                  <c:v>40720</c:v>
                </c:pt>
                <c:pt idx="321">
                  <c:v>40720</c:v>
                </c:pt>
                <c:pt idx="322">
                  <c:v>40720</c:v>
                </c:pt>
                <c:pt idx="323">
                  <c:v>40720</c:v>
                </c:pt>
                <c:pt idx="324">
                  <c:v>40720</c:v>
                </c:pt>
                <c:pt idx="325">
                  <c:v>40720</c:v>
                </c:pt>
                <c:pt idx="326">
                  <c:v>40720</c:v>
                </c:pt>
                <c:pt idx="327">
                  <c:v>40720</c:v>
                </c:pt>
                <c:pt idx="328">
                  <c:v>40720</c:v>
                </c:pt>
                <c:pt idx="329">
                  <c:v>40720</c:v>
                </c:pt>
                <c:pt idx="330">
                  <c:v>40720</c:v>
                </c:pt>
                <c:pt idx="331">
                  <c:v>40720</c:v>
                </c:pt>
                <c:pt idx="332">
                  <c:v>40720</c:v>
                </c:pt>
                <c:pt idx="333">
                  <c:v>40720</c:v>
                </c:pt>
                <c:pt idx="334">
                  <c:v>40720</c:v>
                </c:pt>
                <c:pt idx="335">
                  <c:v>40720</c:v>
                </c:pt>
                <c:pt idx="336">
                  <c:v>40720</c:v>
                </c:pt>
                <c:pt idx="337">
                  <c:v>40720</c:v>
                </c:pt>
                <c:pt idx="338">
                  <c:v>40720</c:v>
                </c:pt>
                <c:pt idx="339">
                  <c:v>40720</c:v>
                </c:pt>
                <c:pt idx="340">
                  <c:v>40720</c:v>
                </c:pt>
                <c:pt idx="341">
                  <c:v>40720</c:v>
                </c:pt>
                <c:pt idx="342">
                  <c:v>40720</c:v>
                </c:pt>
                <c:pt idx="343">
                  <c:v>40720</c:v>
                </c:pt>
                <c:pt idx="344">
                  <c:v>40720</c:v>
                </c:pt>
                <c:pt idx="345">
                  <c:v>40720</c:v>
                </c:pt>
                <c:pt idx="346">
                  <c:v>40720</c:v>
                </c:pt>
                <c:pt idx="347">
                  <c:v>40720</c:v>
                </c:pt>
                <c:pt idx="348">
                  <c:v>40720</c:v>
                </c:pt>
                <c:pt idx="349">
                  <c:v>40720</c:v>
                </c:pt>
                <c:pt idx="350">
                  <c:v>40720</c:v>
                </c:pt>
                <c:pt idx="351">
                  <c:v>40720</c:v>
                </c:pt>
                <c:pt idx="352">
                  <c:v>40720</c:v>
                </c:pt>
                <c:pt idx="353">
                  <c:v>40720</c:v>
                </c:pt>
                <c:pt idx="354">
                  <c:v>40720</c:v>
                </c:pt>
                <c:pt idx="355">
                  <c:v>40720</c:v>
                </c:pt>
                <c:pt idx="356">
                  <c:v>40720</c:v>
                </c:pt>
                <c:pt idx="357">
                  <c:v>40720</c:v>
                </c:pt>
                <c:pt idx="358">
                  <c:v>40720</c:v>
                </c:pt>
                <c:pt idx="359">
                  <c:v>40720</c:v>
                </c:pt>
                <c:pt idx="360">
                  <c:v>40720</c:v>
                </c:pt>
                <c:pt idx="361">
                  <c:v>40720</c:v>
                </c:pt>
                <c:pt idx="362">
                  <c:v>40720</c:v>
                </c:pt>
                <c:pt idx="363">
                  <c:v>40720</c:v>
                </c:pt>
                <c:pt idx="364">
                  <c:v>40720</c:v>
                </c:pt>
                <c:pt idx="365">
                  <c:v>40720</c:v>
                </c:pt>
                <c:pt idx="366">
                  <c:v>40720</c:v>
                </c:pt>
                <c:pt idx="367">
                  <c:v>40720</c:v>
                </c:pt>
                <c:pt idx="368">
                  <c:v>40720</c:v>
                </c:pt>
                <c:pt idx="369">
                  <c:v>40720</c:v>
                </c:pt>
                <c:pt idx="370">
                  <c:v>40720</c:v>
                </c:pt>
                <c:pt idx="371">
                  <c:v>40720</c:v>
                </c:pt>
                <c:pt idx="372">
                  <c:v>40720</c:v>
                </c:pt>
                <c:pt idx="373">
                  <c:v>40720</c:v>
                </c:pt>
                <c:pt idx="374">
                  <c:v>40720</c:v>
                </c:pt>
                <c:pt idx="375">
                  <c:v>40720</c:v>
                </c:pt>
                <c:pt idx="376">
                  <c:v>40720</c:v>
                </c:pt>
                <c:pt idx="377">
                  <c:v>40720</c:v>
                </c:pt>
                <c:pt idx="378">
                  <c:v>40720</c:v>
                </c:pt>
                <c:pt idx="379">
                  <c:v>40720</c:v>
                </c:pt>
                <c:pt idx="380">
                  <c:v>40720</c:v>
                </c:pt>
                <c:pt idx="381">
                  <c:v>40720</c:v>
                </c:pt>
                <c:pt idx="382">
                  <c:v>40720</c:v>
                </c:pt>
                <c:pt idx="383">
                  <c:v>40720</c:v>
                </c:pt>
                <c:pt idx="384">
                  <c:v>40720</c:v>
                </c:pt>
                <c:pt idx="385">
                  <c:v>40720</c:v>
                </c:pt>
                <c:pt idx="386">
                  <c:v>40720</c:v>
                </c:pt>
                <c:pt idx="387">
                  <c:v>40720</c:v>
                </c:pt>
                <c:pt idx="388">
                  <c:v>40720</c:v>
                </c:pt>
                <c:pt idx="389">
                  <c:v>40720</c:v>
                </c:pt>
                <c:pt idx="390">
                  <c:v>40720</c:v>
                </c:pt>
                <c:pt idx="391">
                  <c:v>40720</c:v>
                </c:pt>
                <c:pt idx="392">
                  <c:v>40720</c:v>
                </c:pt>
                <c:pt idx="393">
                  <c:v>40720</c:v>
                </c:pt>
                <c:pt idx="394">
                  <c:v>40720</c:v>
                </c:pt>
                <c:pt idx="395">
                  <c:v>40720</c:v>
                </c:pt>
                <c:pt idx="396">
                  <c:v>40720</c:v>
                </c:pt>
                <c:pt idx="397">
                  <c:v>40720</c:v>
                </c:pt>
                <c:pt idx="398">
                  <c:v>40720</c:v>
                </c:pt>
                <c:pt idx="399">
                  <c:v>40720</c:v>
                </c:pt>
                <c:pt idx="400">
                  <c:v>40725</c:v>
                </c:pt>
                <c:pt idx="401">
                  <c:v>40725</c:v>
                </c:pt>
                <c:pt idx="402">
                  <c:v>40725</c:v>
                </c:pt>
                <c:pt idx="403">
                  <c:v>40725</c:v>
                </c:pt>
                <c:pt idx="404">
                  <c:v>40725</c:v>
                </c:pt>
                <c:pt idx="405">
                  <c:v>40725</c:v>
                </c:pt>
                <c:pt idx="406">
                  <c:v>40725</c:v>
                </c:pt>
                <c:pt idx="407">
                  <c:v>40725</c:v>
                </c:pt>
                <c:pt idx="408">
                  <c:v>40725</c:v>
                </c:pt>
                <c:pt idx="409">
                  <c:v>40725</c:v>
                </c:pt>
                <c:pt idx="410">
                  <c:v>40725</c:v>
                </c:pt>
                <c:pt idx="411">
                  <c:v>40725</c:v>
                </c:pt>
                <c:pt idx="412">
                  <c:v>40725</c:v>
                </c:pt>
                <c:pt idx="413">
                  <c:v>40725</c:v>
                </c:pt>
                <c:pt idx="414">
                  <c:v>40725</c:v>
                </c:pt>
                <c:pt idx="415">
                  <c:v>40725</c:v>
                </c:pt>
                <c:pt idx="416">
                  <c:v>40725</c:v>
                </c:pt>
                <c:pt idx="417">
                  <c:v>40725</c:v>
                </c:pt>
                <c:pt idx="418">
                  <c:v>40725</c:v>
                </c:pt>
                <c:pt idx="419">
                  <c:v>40725</c:v>
                </c:pt>
                <c:pt idx="420">
                  <c:v>40725</c:v>
                </c:pt>
                <c:pt idx="421">
                  <c:v>40725</c:v>
                </c:pt>
                <c:pt idx="422">
                  <c:v>40725</c:v>
                </c:pt>
                <c:pt idx="423">
                  <c:v>40725</c:v>
                </c:pt>
                <c:pt idx="424">
                  <c:v>40725</c:v>
                </c:pt>
                <c:pt idx="425">
                  <c:v>40725</c:v>
                </c:pt>
                <c:pt idx="426">
                  <c:v>40725</c:v>
                </c:pt>
                <c:pt idx="427">
                  <c:v>40725</c:v>
                </c:pt>
                <c:pt idx="428">
                  <c:v>40725</c:v>
                </c:pt>
                <c:pt idx="429">
                  <c:v>40725</c:v>
                </c:pt>
                <c:pt idx="430">
                  <c:v>40725</c:v>
                </c:pt>
                <c:pt idx="431">
                  <c:v>40725</c:v>
                </c:pt>
                <c:pt idx="432">
                  <c:v>40725</c:v>
                </c:pt>
                <c:pt idx="433">
                  <c:v>40725</c:v>
                </c:pt>
                <c:pt idx="434">
                  <c:v>40725</c:v>
                </c:pt>
                <c:pt idx="435">
                  <c:v>40725</c:v>
                </c:pt>
                <c:pt idx="436">
                  <c:v>40725</c:v>
                </c:pt>
                <c:pt idx="437">
                  <c:v>40725</c:v>
                </c:pt>
                <c:pt idx="438">
                  <c:v>40725</c:v>
                </c:pt>
                <c:pt idx="439">
                  <c:v>40725</c:v>
                </c:pt>
                <c:pt idx="440">
                  <c:v>40725</c:v>
                </c:pt>
                <c:pt idx="441">
                  <c:v>40725</c:v>
                </c:pt>
                <c:pt idx="442">
                  <c:v>40725</c:v>
                </c:pt>
                <c:pt idx="443">
                  <c:v>40725</c:v>
                </c:pt>
                <c:pt idx="444">
                  <c:v>40725</c:v>
                </c:pt>
                <c:pt idx="445">
                  <c:v>40725</c:v>
                </c:pt>
                <c:pt idx="446">
                  <c:v>40725</c:v>
                </c:pt>
                <c:pt idx="447">
                  <c:v>40725</c:v>
                </c:pt>
                <c:pt idx="448">
                  <c:v>40725</c:v>
                </c:pt>
                <c:pt idx="449">
                  <c:v>40725</c:v>
                </c:pt>
                <c:pt idx="450">
                  <c:v>40725</c:v>
                </c:pt>
                <c:pt idx="451">
                  <c:v>40725</c:v>
                </c:pt>
                <c:pt idx="452">
                  <c:v>40725</c:v>
                </c:pt>
                <c:pt idx="453">
                  <c:v>40725</c:v>
                </c:pt>
                <c:pt idx="454">
                  <c:v>40725</c:v>
                </c:pt>
                <c:pt idx="455">
                  <c:v>40725</c:v>
                </c:pt>
                <c:pt idx="456">
                  <c:v>40725</c:v>
                </c:pt>
                <c:pt idx="457">
                  <c:v>40725</c:v>
                </c:pt>
                <c:pt idx="458">
                  <c:v>40725</c:v>
                </c:pt>
                <c:pt idx="459">
                  <c:v>40725</c:v>
                </c:pt>
                <c:pt idx="460">
                  <c:v>40725</c:v>
                </c:pt>
                <c:pt idx="461">
                  <c:v>40725</c:v>
                </c:pt>
                <c:pt idx="462">
                  <c:v>40725</c:v>
                </c:pt>
                <c:pt idx="463">
                  <c:v>40725</c:v>
                </c:pt>
                <c:pt idx="464">
                  <c:v>40725</c:v>
                </c:pt>
                <c:pt idx="465">
                  <c:v>40725</c:v>
                </c:pt>
                <c:pt idx="466">
                  <c:v>40725</c:v>
                </c:pt>
                <c:pt idx="467">
                  <c:v>40725</c:v>
                </c:pt>
                <c:pt idx="468">
                  <c:v>40725</c:v>
                </c:pt>
                <c:pt idx="469">
                  <c:v>40725</c:v>
                </c:pt>
                <c:pt idx="470">
                  <c:v>40725</c:v>
                </c:pt>
                <c:pt idx="471">
                  <c:v>40725</c:v>
                </c:pt>
                <c:pt idx="472">
                  <c:v>40725</c:v>
                </c:pt>
                <c:pt idx="473">
                  <c:v>40725</c:v>
                </c:pt>
                <c:pt idx="474">
                  <c:v>40725</c:v>
                </c:pt>
                <c:pt idx="475">
                  <c:v>40725</c:v>
                </c:pt>
                <c:pt idx="476">
                  <c:v>40725</c:v>
                </c:pt>
                <c:pt idx="477">
                  <c:v>40725</c:v>
                </c:pt>
                <c:pt idx="478">
                  <c:v>40725</c:v>
                </c:pt>
                <c:pt idx="479">
                  <c:v>40725</c:v>
                </c:pt>
                <c:pt idx="480">
                  <c:v>40730</c:v>
                </c:pt>
                <c:pt idx="481">
                  <c:v>40730</c:v>
                </c:pt>
                <c:pt idx="482">
                  <c:v>40730</c:v>
                </c:pt>
                <c:pt idx="483">
                  <c:v>40730</c:v>
                </c:pt>
                <c:pt idx="484">
                  <c:v>40730</c:v>
                </c:pt>
                <c:pt idx="485">
                  <c:v>40730</c:v>
                </c:pt>
                <c:pt idx="486">
                  <c:v>40730</c:v>
                </c:pt>
                <c:pt idx="487">
                  <c:v>40730</c:v>
                </c:pt>
                <c:pt idx="488">
                  <c:v>40730</c:v>
                </c:pt>
                <c:pt idx="489">
                  <c:v>40730</c:v>
                </c:pt>
                <c:pt idx="490">
                  <c:v>40730</c:v>
                </c:pt>
                <c:pt idx="491">
                  <c:v>40730</c:v>
                </c:pt>
                <c:pt idx="492">
                  <c:v>40730</c:v>
                </c:pt>
                <c:pt idx="493">
                  <c:v>40730</c:v>
                </c:pt>
                <c:pt idx="494">
                  <c:v>40730</c:v>
                </c:pt>
                <c:pt idx="495">
                  <c:v>40730</c:v>
                </c:pt>
                <c:pt idx="496">
                  <c:v>40730</c:v>
                </c:pt>
                <c:pt idx="497">
                  <c:v>40730</c:v>
                </c:pt>
                <c:pt idx="498">
                  <c:v>40730</c:v>
                </c:pt>
                <c:pt idx="499">
                  <c:v>40730</c:v>
                </c:pt>
                <c:pt idx="500">
                  <c:v>40730</c:v>
                </c:pt>
                <c:pt idx="501">
                  <c:v>40730</c:v>
                </c:pt>
                <c:pt idx="502">
                  <c:v>40730</c:v>
                </c:pt>
                <c:pt idx="503">
                  <c:v>40730</c:v>
                </c:pt>
                <c:pt idx="504">
                  <c:v>40730</c:v>
                </c:pt>
                <c:pt idx="505">
                  <c:v>40730</c:v>
                </c:pt>
                <c:pt idx="506">
                  <c:v>40730</c:v>
                </c:pt>
                <c:pt idx="507">
                  <c:v>40730</c:v>
                </c:pt>
                <c:pt idx="508">
                  <c:v>40730</c:v>
                </c:pt>
                <c:pt idx="509">
                  <c:v>40730</c:v>
                </c:pt>
                <c:pt idx="510">
                  <c:v>40730</c:v>
                </c:pt>
                <c:pt idx="511">
                  <c:v>40730</c:v>
                </c:pt>
                <c:pt idx="512">
                  <c:v>40730</c:v>
                </c:pt>
                <c:pt idx="513">
                  <c:v>40730</c:v>
                </c:pt>
                <c:pt idx="514">
                  <c:v>40730</c:v>
                </c:pt>
                <c:pt idx="515">
                  <c:v>40730</c:v>
                </c:pt>
                <c:pt idx="516">
                  <c:v>40730</c:v>
                </c:pt>
                <c:pt idx="517">
                  <c:v>40730</c:v>
                </c:pt>
                <c:pt idx="518">
                  <c:v>40730</c:v>
                </c:pt>
                <c:pt idx="519">
                  <c:v>40730</c:v>
                </c:pt>
                <c:pt idx="520">
                  <c:v>40730</c:v>
                </c:pt>
                <c:pt idx="521">
                  <c:v>40730</c:v>
                </c:pt>
                <c:pt idx="522">
                  <c:v>40730</c:v>
                </c:pt>
                <c:pt idx="523">
                  <c:v>40730</c:v>
                </c:pt>
                <c:pt idx="524">
                  <c:v>40730</c:v>
                </c:pt>
                <c:pt idx="525">
                  <c:v>40730</c:v>
                </c:pt>
                <c:pt idx="526">
                  <c:v>40730</c:v>
                </c:pt>
                <c:pt idx="527">
                  <c:v>40730</c:v>
                </c:pt>
                <c:pt idx="528">
                  <c:v>40730</c:v>
                </c:pt>
                <c:pt idx="529">
                  <c:v>40730</c:v>
                </c:pt>
                <c:pt idx="530">
                  <c:v>40730</c:v>
                </c:pt>
                <c:pt idx="531">
                  <c:v>40730</c:v>
                </c:pt>
                <c:pt idx="532">
                  <c:v>40730</c:v>
                </c:pt>
                <c:pt idx="533">
                  <c:v>40730</c:v>
                </c:pt>
                <c:pt idx="534">
                  <c:v>40730</c:v>
                </c:pt>
                <c:pt idx="535">
                  <c:v>40730</c:v>
                </c:pt>
                <c:pt idx="536">
                  <c:v>40730</c:v>
                </c:pt>
                <c:pt idx="537">
                  <c:v>40730</c:v>
                </c:pt>
                <c:pt idx="538">
                  <c:v>40730</c:v>
                </c:pt>
                <c:pt idx="539">
                  <c:v>40730</c:v>
                </c:pt>
                <c:pt idx="540">
                  <c:v>40730</c:v>
                </c:pt>
                <c:pt idx="541">
                  <c:v>40730</c:v>
                </c:pt>
                <c:pt idx="542">
                  <c:v>40730</c:v>
                </c:pt>
                <c:pt idx="543">
                  <c:v>40730</c:v>
                </c:pt>
                <c:pt idx="544">
                  <c:v>40730</c:v>
                </c:pt>
                <c:pt idx="545">
                  <c:v>40730</c:v>
                </c:pt>
                <c:pt idx="546">
                  <c:v>40730</c:v>
                </c:pt>
                <c:pt idx="547">
                  <c:v>40730</c:v>
                </c:pt>
                <c:pt idx="548">
                  <c:v>40730</c:v>
                </c:pt>
                <c:pt idx="549">
                  <c:v>40730</c:v>
                </c:pt>
                <c:pt idx="550">
                  <c:v>40730</c:v>
                </c:pt>
                <c:pt idx="551">
                  <c:v>40730</c:v>
                </c:pt>
                <c:pt idx="552">
                  <c:v>40730</c:v>
                </c:pt>
                <c:pt idx="553">
                  <c:v>40730</c:v>
                </c:pt>
                <c:pt idx="554">
                  <c:v>40730</c:v>
                </c:pt>
                <c:pt idx="555">
                  <c:v>40730</c:v>
                </c:pt>
                <c:pt idx="556">
                  <c:v>40730</c:v>
                </c:pt>
                <c:pt idx="557">
                  <c:v>40730</c:v>
                </c:pt>
                <c:pt idx="558">
                  <c:v>40730</c:v>
                </c:pt>
                <c:pt idx="559">
                  <c:v>40730</c:v>
                </c:pt>
                <c:pt idx="560">
                  <c:v>40735</c:v>
                </c:pt>
                <c:pt idx="561">
                  <c:v>40735</c:v>
                </c:pt>
                <c:pt idx="562">
                  <c:v>40735</c:v>
                </c:pt>
                <c:pt idx="563">
                  <c:v>40735</c:v>
                </c:pt>
                <c:pt idx="564">
                  <c:v>40735</c:v>
                </c:pt>
                <c:pt idx="565">
                  <c:v>40735</c:v>
                </c:pt>
                <c:pt idx="566">
                  <c:v>40735</c:v>
                </c:pt>
                <c:pt idx="567">
                  <c:v>40735</c:v>
                </c:pt>
                <c:pt idx="568">
                  <c:v>40735</c:v>
                </c:pt>
                <c:pt idx="569">
                  <c:v>40735</c:v>
                </c:pt>
                <c:pt idx="570">
                  <c:v>40735</c:v>
                </c:pt>
                <c:pt idx="571">
                  <c:v>40735</c:v>
                </c:pt>
                <c:pt idx="572">
                  <c:v>40735</c:v>
                </c:pt>
                <c:pt idx="573">
                  <c:v>40735</c:v>
                </c:pt>
                <c:pt idx="574">
                  <c:v>40735</c:v>
                </c:pt>
                <c:pt idx="575">
                  <c:v>40735</c:v>
                </c:pt>
                <c:pt idx="576">
                  <c:v>40735</c:v>
                </c:pt>
                <c:pt idx="577">
                  <c:v>40735</c:v>
                </c:pt>
                <c:pt idx="578">
                  <c:v>40735</c:v>
                </c:pt>
                <c:pt idx="579">
                  <c:v>40735</c:v>
                </c:pt>
                <c:pt idx="580">
                  <c:v>40735</c:v>
                </c:pt>
                <c:pt idx="581">
                  <c:v>40735</c:v>
                </c:pt>
                <c:pt idx="582">
                  <c:v>40735</c:v>
                </c:pt>
                <c:pt idx="583">
                  <c:v>40735</c:v>
                </c:pt>
                <c:pt idx="584">
                  <c:v>40735</c:v>
                </c:pt>
                <c:pt idx="585">
                  <c:v>40735</c:v>
                </c:pt>
                <c:pt idx="586">
                  <c:v>40735</c:v>
                </c:pt>
                <c:pt idx="587">
                  <c:v>40735</c:v>
                </c:pt>
                <c:pt idx="588">
                  <c:v>40735</c:v>
                </c:pt>
                <c:pt idx="589">
                  <c:v>40735</c:v>
                </c:pt>
                <c:pt idx="590">
                  <c:v>40735</c:v>
                </c:pt>
                <c:pt idx="591">
                  <c:v>40735</c:v>
                </c:pt>
                <c:pt idx="592">
                  <c:v>40735</c:v>
                </c:pt>
                <c:pt idx="593">
                  <c:v>40735</c:v>
                </c:pt>
                <c:pt idx="594">
                  <c:v>40735</c:v>
                </c:pt>
                <c:pt idx="595">
                  <c:v>40735</c:v>
                </c:pt>
                <c:pt idx="596">
                  <c:v>40735</c:v>
                </c:pt>
                <c:pt idx="597">
                  <c:v>40735</c:v>
                </c:pt>
                <c:pt idx="598">
                  <c:v>40735</c:v>
                </c:pt>
                <c:pt idx="599">
                  <c:v>40735</c:v>
                </c:pt>
                <c:pt idx="600">
                  <c:v>40735</c:v>
                </c:pt>
                <c:pt idx="601">
                  <c:v>40735</c:v>
                </c:pt>
                <c:pt idx="602">
                  <c:v>40735</c:v>
                </c:pt>
                <c:pt idx="603">
                  <c:v>40735</c:v>
                </c:pt>
                <c:pt idx="604">
                  <c:v>40735</c:v>
                </c:pt>
                <c:pt idx="605">
                  <c:v>40735</c:v>
                </c:pt>
                <c:pt idx="606">
                  <c:v>40735</c:v>
                </c:pt>
                <c:pt idx="607">
                  <c:v>40735</c:v>
                </c:pt>
                <c:pt idx="608">
                  <c:v>40735</c:v>
                </c:pt>
                <c:pt idx="609">
                  <c:v>40735</c:v>
                </c:pt>
                <c:pt idx="610">
                  <c:v>40735</c:v>
                </c:pt>
                <c:pt idx="611">
                  <c:v>40735</c:v>
                </c:pt>
                <c:pt idx="612">
                  <c:v>40735</c:v>
                </c:pt>
                <c:pt idx="613">
                  <c:v>40735</c:v>
                </c:pt>
                <c:pt idx="614">
                  <c:v>40735</c:v>
                </c:pt>
                <c:pt idx="615">
                  <c:v>40735</c:v>
                </c:pt>
                <c:pt idx="616">
                  <c:v>40735</c:v>
                </c:pt>
                <c:pt idx="617">
                  <c:v>40735</c:v>
                </c:pt>
                <c:pt idx="618">
                  <c:v>40735</c:v>
                </c:pt>
                <c:pt idx="619">
                  <c:v>40735</c:v>
                </c:pt>
                <c:pt idx="620">
                  <c:v>40735</c:v>
                </c:pt>
                <c:pt idx="621">
                  <c:v>40735</c:v>
                </c:pt>
                <c:pt idx="622">
                  <c:v>40735</c:v>
                </c:pt>
                <c:pt idx="623">
                  <c:v>40735</c:v>
                </c:pt>
                <c:pt idx="624">
                  <c:v>40735</c:v>
                </c:pt>
                <c:pt idx="625">
                  <c:v>40735</c:v>
                </c:pt>
                <c:pt idx="626">
                  <c:v>40735</c:v>
                </c:pt>
                <c:pt idx="627">
                  <c:v>40735</c:v>
                </c:pt>
                <c:pt idx="628">
                  <c:v>40735</c:v>
                </c:pt>
                <c:pt idx="629">
                  <c:v>40735</c:v>
                </c:pt>
                <c:pt idx="630">
                  <c:v>40735</c:v>
                </c:pt>
                <c:pt idx="631">
                  <c:v>40735</c:v>
                </c:pt>
                <c:pt idx="632">
                  <c:v>40735</c:v>
                </c:pt>
                <c:pt idx="633">
                  <c:v>40735</c:v>
                </c:pt>
                <c:pt idx="634">
                  <c:v>40735</c:v>
                </c:pt>
                <c:pt idx="635">
                  <c:v>40735</c:v>
                </c:pt>
                <c:pt idx="636">
                  <c:v>40735</c:v>
                </c:pt>
                <c:pt idx="637">
                  <c:v>40735</c:v>
                </c:pt>
                <c:pt idx="638">
                  <c:v>40735</c:v>
                </c:pt>
                <c:pt idx="639">
                  <c:v>40735</c:v>
                </c:pt>
              </c:numCache>
            </c:numRef>
          </c:xVal>
          <c:yVal>
            <c:numRef>
              <c:f>Sheet3!$E$3:$E$642</c:f>
              <c:numCache>
                <c:formatCode>General</c:formatCode>
                <c:ptCount val="640"/>
                <c:pt idx="0">
                  <c:v>30</c:v>
                </c:pt>
                <c:pt idx="1">
                  <c:v>30</c:v>
                </c:pt>
                <c:pt idx="2">
                  <c:v>30</c:v>
                </c:pt>
                <c:pt idx="3">
                  <c:v>35</c:v>
                </c:pt>
                <c:pt idx="4">
                  <c:v>15</c:v>
                </c:pt>
                <c:pt idx="5">
                  <c:v>40</c:v>
                </c:pt>
                <c:pt idx="6">
                  <c:v>40</c:v>
                </c:pt>
                <c:pt idx="7">
                  <c:v>55</c:v>
                </c:pt>
                <c:pt idx="8">
                  <c:v>55</c:v>
                </c:pt>
                <c:pt idx="9">
                  <c:v>15</c:v>
                </c:pt>
                <c:pt idx="10">
                  <c:v>15</c:v>
                </c:pt>
                <c:pt idx="11">
                  <c:v>30</c:v>
                </c:pt>
                <c:pt idx="12">
                  <c:v>30</c:v>
                </c:pt>
                <c:pt idx="13">
                  <c:v>45</c:v>
                </c:pt>
                <c:pt idx="14">
                  <c:v>25</c:v>
                </c:pt>
                <c:pt idx="15">
                  <c:v>15</c:v>
                </c:pt>
                <c:pt idx="16">
                  <c:v>30</c:v>
                </c:pt>
                <c:pt idx="17">
                  <c:v>35</c:v>
                </c:pt>
                <c:pt idx="18">
                  <c:v>35</c:v>
                </c:pt>
                <c:pt idx="19">
                  <c:v>50</c:v>
                </c:pt>
                <c:pt idx="20">
                  <c:v>35</c:v>
                </c:pt>
                <c:pt idx="21">
                  <c:v>35</c:v>
                </c:pt>
                <c:pt idx="22">
                  <c:v>90</c:v>
                </c:pt>
                <c:pt idx="23">
                  <c:v>40</c:v>
                </c:pt>
                <c:pt idx="24">
                  <c:v>40</c:v>
                </c:pt>
                <c:pt idx="25">
                  <c:v>40</c:v>
                </c:pt>
                <c:pt idx="26">
                  <c:v>35</c:v>
                </c:pt>
                <c:pt idx="27">
                  <c:v>20</c:v>
                </c:pt>
                <c:pt idx="28">
                  <c:v>20</c:v>
                </c:pt>
                <c:pt idx="29">
                  <c:v>40</c:v>
                </c:pt>
                <c:pt idx="30">
                  <c:v>40</c:v>
                </c:pt>
                <c:pt idx="31">
                  <c:v>95</c:v>
                </c:pt>
                <c:pt idx="32">
                  <c:v>35</c:v>
                </c:pt>
                <c:pt idx="33">
                  <c:v>95</c:v>
                </c:pt>
                <c:pt idx="34">
                  <c:v>35</c:v>
                </c:pt>
                <c:pt idx="35">
                  <c:v>15</c:v>
                </c:pt>
                <c:pt idx="36">
                  <c:v>25</c:v>
                </c:pt>
                <c:pt idx="37">
                  <c:v>25</c:v>
                </c:pt>
                <c:pt idx="38">
                  <c:v>85</c:v>
                </c:pt>
                <c:pt idx="39">
                  <c:v>100</c:v>
                </c:pt>
                <c:pt idx="40">
                  <c:v>30</c:v>
                </c:pt>
                <c:pt idx="41">
                  <c:v>30</c:v>
                </c:pt>
                <c:pt idx="42">
                  <c:v>25</c:v>
                </c:pt>
                <c:pt idx="43">
                  <c:v>85</c:v>
                </c:pt>
                <c:pt idx="44">
                  <c:v>40</c:v>
                </c:pt>
                <c:pt idx="45">
                  <c:v>100</c:v>
                </c:pt>
                <c:pt idx="46">
                  <c:v>50</c:v>
                </c:pt>
                <c:pt idx="47">
                  <c:v>50</c:v>
                </c:pt>
                <c:pt idx="48">
                  <c:v>55</c:v>
                </c:pt>
                <c:pt idx="49">
                  <c:v>50</c:v>
                </c:pt>
                <c:pt idx="50">
                  <c:v>40</c:v>
                </c:pt>
                <c:pt idx="51">
                  <c:v>50</c:v>
                </c:pt>
                <c:pt idx="52">
                  <c:v>35</c:v>
                </c:pt>
                <c:pt idx="53">
                  <c:v>35</c:v>
                </c:pt>
                <c:pt idx="54">
                  <c:v>55</c:v>
                </c:pt>
                <c:pt idx="55">
                  <c:v>35</c:v>
                </c:pt>
                <c:pt idx="56">
                  <c:v>50</c:v>
                </c:pt>
                <c:pt idx="57">
                  <c:v>50</c:v>
                </c:pt>
                <c:pt idx="58">
                  <c:v>35</c:v>
                </c:pt>
                <c:pt idx="59">
                  <c:v>35</c:v>
                </c:pt>
                <c:pt idx="60">
                  <c:v>35</c:v>
                </c:pt>
                <c:pt idx="61">
                  <c:v>15</c:v>
                </c:pt>
                <c:pt idx="62">
                  <c:v>15</c:v>
                </c:pt>
                <c:pt idx="63">
                  <c:v>35</c:v>
                </c:pt>
                <c:pt idx="64">
                  <c:v>35</c:v>
                </c:pt>
                <c:pt idx="65">
                  <c:v>50</c:v>
                </c:pt>
                <c:pt idx="66">
                  <c:v>50</c:v>
                </c:pt>
                <c:pt idx="67">
                  <c:v>50</c:v>
                </c:pt>
                <c:pt idx="68">
                  <c:v>50</c:v>
                </c:pt>
                <c:pt idx="69">
                  <c:v>55</c:v>
                </c:pt>
                <c:pt idx="70">
                  <c:v>20</c:v>
                </c:pt>
                <c:pt idx="71">
                  <c:v>35</c:v>
                </c:pt>
                <c:pt idx="72">
                  <c:v>35</c:v>
                </c:pt>
                <c:pt idx="73">
                  <c:v>30</c:v>
                </c:pt>
                <c:pt idx="74">
                  <c:v>55</c:v>
                </c:pt>
                <c:pt idx="75">
                  <c:v>55</c:v>
                </c:pt>
                <c:pt idx="76">
                  <c:v>55</c:v>
                </c:pt>
                <c:pt idx="77">
                  <c:v>30</c:v>
                </c:pt>
                <c:pt idx="78">
                  <c:v>20</c:v>
                </c:pt>
                <c:pt idx="79">
                  <c:v>30</c:v>
                </c:pt>
                <c:pt idx="80">
                  <c:v>30</c:v>
                </c:pt>
                <c:pt idx="81">
                  <c:v>30</c:v>
                </c:pt>
                <c:pt idx="82">
                  <c:v>30</c:v>
                </c:pt>
                <c:pt idx="83">
                  <c:v>35</c:v>
                </c:pt>
                <c:pt idx="84">
                  <c:v>25</c:v>
                </c:pt>
                <c:pt idx="85">
                  <c:v>40</c:v>
                </c:pt>
                <c:pt idx="86">
                  <c:v>45</c:v>
                </c:pt>
                <c:pt idx="87">
                  <c:v>55</c:v>
                </c:pt>
                <c:pt idx="88">
                  <c:v>55</c:v>
                </c:pt>
                <c:pt idx="89">
                  <c:v>20</c:v>
                </c:pt>
                <c:pt idx="90">
                  <c:v>20</c:v>
                </c:pt>
                <c:pt idx="91">
                  <c:v>30</c:v>
                </c:pt>
                <c:pt idx="92">
                  <c:v>30</c:v>
                </c:pt>
                <c:pt idx="93">
                  <c:v>45</c:v>
                </c:pt>
                <c:pt idx="94">
                  <c:v>25</c:v>
                </c:pt>
                <c:pt idx="95">
                  <c:v>15</c:v>
                </c:pt>
                <c:pt idx="96">
                  <c:v>35</c:v>
                </c:pt>
                <c:pt idx="97">
                  <c:v>40</c:v>
                </c:pt>
                <c:pt idx="98">
                  <c:v>40</c:v>
                </c:pt>
                <c:pt idx="99">
                  <c:v>55</c:v>
                </c:pt>
                <c:pt idx="100">
                  <c:v>35</c:v>
                </c:pt>
                <c:pt idx="101">
                  <c:v>35</c:v>
                </c:pt>
                <c:pt idx="102">
                  <c:v>90</c:v>
                </c:pt>
                <c:pt idx="103">
                  <c:v>40</c:v>
                </c:pt>
                <c:pt idx="104">
                  <c:v>40</c:v>
                </c:pt>
                <c:pt idx="105">
                  <c:v>45</c:v>
                </c:pt>
                <c:pt idx="106">
                  <c:v>35</c:v>
                </c:pt>
                <c:pt idx="107">
                  <c:v>20</c:v>
                </c:pt>
                <c:pt idx="108">
                  <c:v>20</c:v>
                </c:pt>
                <c:pt idx="109">
                  <c:v>40</c:v>
                </c:pt>
                <c:pt idx="110">
                  <c:v>40</c:v>
                </c:pt>
                <c:pt idx="111">
                  <c:v>95</c:v>
                </c:pt>
                <c:pt idx="112">
                  <c:v>40</c:v>
                </c:pt>
                <c:pt idx="113">
                  <c:v>95</c:v>
                </c:pt>
                <c:pt idx="114">
                  <c:v>40</c:v>
                </c:pt>
                <c:pt idx="115">
                  <c:v>20</c:v>
                </c:pt>
                <c:pt idx="116">
                  <c:v>30</c:v>
                </c:pt>
                <c:pt idx="117">
                  <c:v>25</c:v>
                </c:pt>
                <c:pt idx="118">
                  <c:v>85</c:v>
                </c:pt>
                <c:pt idx="119">
                  <c:v>95</c:v>
                </c:pt>
                <c:pt idx="120">
                  <c:v>35</c:v>
                </c:pt>
                <c:pt idx="121">
                  <c:v>35</c:v>
                </c:pt>
                <c:pt idx="122">
                  <c:v>30</c:v>
                </c:pt>
                <c:pt idx="123">
                  <c:v>85</c:v>
                </c:pt>
                <c:pt idx="124">
                  <c:v>45</c:v>
                </c:pt>
                <c:pt idx="125">
                  <c:v>95</c:v>
                </c:pt>
                <c:pt idx="126">
                  <c:v>50</c:v>
                </c:pt>
                <c:pt idx="127">
                  <c:v>50</c:v>
                </c:pt>
                <c:pt idx="128">
                  <c:v>60</c:v>
                </c:pt>
                <c:pt idx="129">
                  <c:v>55</c:v>
                </c:pt>
                <c:pt idx="130">
                  <c:v>40</c:v>
                </c:pt>
                <c:pt idx="131">
                  <c:v>50</c:v>
                </c:pt>
                <c:pt idx="132">
                  <c:v>35</c:v>
                </c:pt>
                <c:pt idx="133">
                  <c:v>35</c:v>
                </c:pt>
                <c:pt idx="134">
                  <c:v>55</c:v>
                </c:pt>
                <c:pt idx="135">
                  <c:v>35</c:v>
                </c:pt>
                <c:pt idx="136">
                  <c:v>50</c:v>
                </c:pt>
                <c:pt idx="137">
                  <c:v>50</c:v>
                </c:pt>
                <c:pt idx="138">
                  <c:v>35</c:v>
                </c:pt>
                <c:pt idx="139">
                  <c:v>35</c:v>
                </c:pt>
                <c:pt idx="140">
                  <c:v>35</c:v>
                </c:pt>
                <c:pt idx="141">
                  <c:v>15</c:v>
                </c:pt>
                <c:pt idx="142">
                  <c:v>15</c:v>
                </c:pt>
                <c:pt idx="143">
                  <c:v>40</c:v>
                </c:pt>
                <c:pt idx="144">
                  <c:v>40</c:v>
                </c:pt>
                <c:pt idx="145">
                  <c:v>50</c:v>
                </c:pt>
                <c:pt idx="146">
                  <c:v>50</c:v>
                </c:pt>
                <c:pt idx="147">
                  <c:v>55</c:v>
                </c:pt>
                <c:pt idx="148">
                  <c:v>55</c:v>
                </c:pt>
                <c:pt idx="149">
                  <c:v>55</c:v>
                </c:pt>
                <c:pt idx="150">
                  <c:v>20</c:v>
                </c:pt>
                <c:pt idx="151">
                  <c:v>35</c:v>
                </c:pt>
                <c:pt idx="152">
                  <c:v>35</c:v>
                </c:pt>
                <c:pt idx="153">
                  <c:v>35</c:v>
                </c:pt>
                <c:pt idx="154">
                  <c:v>55</c:v>
                </c:pt>
                <c:pt idx="155">
                  <c:v>60</c:v>
                </c:pt>
                <c:pt idx="156">
                  <c:v>60</c:v>
                </c:pt>
                <c:pt idx="157">
                  <c:v>30</c:v>
                </c:pt>
                <c:pt idx="158">
                  <c:v>25</c:v>
                </c:pt>
                <c:pt idx="159">
                  <c:v>30</c:v>
                </c:pt>
                <c:pt idx="160">
                  <c:v>25</c:v>
                </c:pt>
                <c:pt idx="161">
                  <c:v>25</c:v>
                </c:pt>
                <c:pt idx="162">
                  <c:v>25</c:v>
                </c:pt>
                <c:pt idx="163">
                  <c:v>30</c:v>
                </c:pt>
                <c:pt idx="164">
                  <c:v>45</c:v>
                </c:pt>
                <c:pt idx="165">
                  <c:v>35</c:v>
                </c:pt>
                <c:pt idx="166">
                  <c:v>40</c:v>
                </c:pt>
                <c:pt idx="167">
                  <c:v>50</c:v>
                </c:pt>
                <c:pt idx="168">
                  <c:v>50</c:v>
                </c:pt>
                <c:pt idx="169">
                  <c:v>15</c:v>
                </c:pt>
                <c:pt idx="170">
                  <c:v>15</c:v>
                </c:pt>
                <c:pt idx="171">
                  <c:v>25</c:v>
                </c:pt>
                <c:pt idx="172">
                  <c:v>25</c:v>
                </c:pt>
                <c:pt idx="173">
                  <c:v>40</c:v>
                </c:pt>
                <c:pt idx="174">
                  <c:v>20</c:v>
                </c:pt>
                <c:pt idx="175">
                  <c:v>45</c:v>
                </c:pt>
                <c:pt idx="176">
                  <c:v>30</c:v>
                </c:pt>
                <c:pt idx="177">
                  <c:v>35</c:v>
                </c:pt>
                <c:pt idx="178">
                  <c:v>35</c:v>
                </c:pt>
                <c:pt idx="179">
                  <c:v>50</c:v>
                </c:pt>
                <c:pt idx="180">
                  <c:v>30</c:v>
                </c:pt>
                <c:pt idx="181">
                  <c:v>30</c:v>
                </c:pt>
                <c:pt idx="182">
                  <c:v>85</c:v>
                </c:pt>
                <c:pt idx="183">
                  <c:v>35</c:v>
                </c:pt>
                <c:pt idx="184">
                  <c:v>35</c:v>
                </c:pt>
                <c:pt idx="185">
                  <c:v>40</c:v>
                </c:pt>
                <c:pt idx="186">
                  <c:v>30</c:v>
                </c:pt>
                <c:pt idx="187">
                  <c:v>15</c:v>
                </c:pt>
                <c:pt idx="188">
                  <c:v>15</c:v>
                </c:pt>
                <c:pt idx="189">
                  <c:v>35</c:v>
                </c:pt>
                <c:pt idx="190">
                  <c:v>35</c:v>
                </c:pt>
                <c:pt idx="191">
                  <c:v>90</c:v>
                </c:pt>
                <c:pt idx="192">
                  <c:v>35</c:v>
                </c:pt>
                <c:pt idx="193">
                  <c:v>90</c:v>
                </c:pt>
                <c:pt idx="194">
                  <c:v>35</c:v>
                </c:pt>
                <c:pt idx="195">
                  <c:v>15</c:v>
                </c:pt>
                <c:pt idx="196">
                  <c:v>25</c:v>
                </c:pt>
                <c:pt idx="197">
                  <c:v>20</c:v>
                </c:pt>
                <c:pt idx="198">
                  <c:v>80</c:v>
                </c:pt>
                <c:pt idx="199">
                  <c:v>95</c:v>
                </c:pt>
                <c:pt idx="200">
                  <c:v>30</c:v>
                </c:pt>
                <c:pt idx="201">
                  <c:v>30</c:v>
                </c:pt>
                <c:pt idx="202">
                  <c:v>20</c:v>
                </c:pt>
                <c:pt idx="203">
                  <c:v>80</c:v>
                </c:pt>
                <c:pt idx="204">
                  <c:v>35</c:v>
                </c:pt>
                <c:pt idx="205">
                  <c:v>90</c:v>
                </c:pt>
                <c:pt idx="206">
                  <c:v>45</c:v>
                </c:pt>
                <c:pt idx="207">
                  <c:v>45</c:v>
                </c:pt>
                <c:pt idx="208">
                  <c:v>55</c:v>
                </c:pt>
                <c:pt idx="209">
                  <c:v>45</c:v>
                </c:pt>
                <c:pt idx="210">
                  <c:v>40</c:v>
                </c:pt>
                <c:pt idx="211">
                  <c:v>45</c:v>
                </c:pt>
                <c:pt idx="212">
                  <c:v>25</c:v>
                </c:pt>
                <c:pt idx="213">
                  <c:v>25</c:v>
                </c:pt>
                <c:pt idx="214">
                  <c:v>50</c:v>
                </c:pt>
                <c:pt idx="215">
                  <c:v>30</c:v>
                </c:pt>
                <c:pt idx="216">
                  <c:v>45</c:v>
                </c:pt>
                <c:pt idx="217">
                  <c:v>45</c:v>
                </c:pt>
                <c:pt idx="218">
                  <c:v>30</c:v>
                </c:pt>
                <c:pt idx="219">
                  <c:v>30</c:v>
                </c:pt>
                <c:pt idx="220">
                  <c:v>30</c:v>
                </c:pt>
                <c:pt idx="221">
                  <c:v>45</c:v>
                </c:pt>
                <c:pt idx="222">
                  <c:v>45</c:v>
                </c:pt>
                <c:pt idx="223">
                  <c:v>30</c:v>
                </c:pt>
                <c:pt idx="224">
                  <c:v>30</c:v>
                </c:pt>
                <c:pt idx="225">
                  <c:v>45</c:v>
                </c:pt>
                <c:pt idx="226">
                  <c:v>45</c:v>
                </c:pt>
                <c:pt idx="227">
                  <c:v>45</c:v>
                </c:pt>
                <c:pt idx="228">
                  <c:v>45</c:v>
                </c:pt>
                <c:pt idx="229">
                  <c:v>50</c:v>
                </c:pt>
                <c:pt idx="230">
                  <c:v>15</c:v>
                </c:pt>
                <c:pt idx="231">
                  <c:v>30</c:v>
                </c:pt>
                <c:pt idx="232">
                  <c:v>30</c:v>
                </c:pt>
                <c:pt idx="233">
                  <c:v>25</c:v>
                </c:pt>
                <c:pt idx="234">
                  <c:v>50</c:v>
                </c:pt>
                <c:pt idx="235">
                  <c:v>50</c:v>
                </c:pt>
                <c:pt idx="236">
                  <c:v>50</c:v>
                </c:pt>
                <c:pt idx="237">
                  <c:v>25</c:v>
                </c:pt>
                <c:pt idx="238">
                  <c:v>15</c:v>
                </c:pt>
                <c:pt idx="239">
                  <c:v>25</c:v>
                </c:pt>
                <c:pt idx="240">
                  <c:v>40</c:v>
                </c:pt>
                <c:pt idx="241">
                  <c:v>40</c:v>
                </c:pt>
                <c:pt idx="242">
                  <c:v>20</c:v>
                </c:pt>
                <c:pt idx="243">
                  <c:v>25</c:v>
                </c:pt>
                <c:pt idx="244">
                  <c:v>40</c:v>
                </c:pt>
                <c:pt idx="245">
                  <c:v>30</c:v>
                </c:pt>
                <c:pt idx="246">
                  <c:v>35</c:v>
                </c:pt>
                <c:pt idx="247">
                  <c:v>45</c:v>
                </c:pt>
                <c:pt idx="248">
                  <c:v>45</c:v>
                </c:pt>
                <c:pt idx="249">
                  <c:v>45</c:v>
                </c:pt>
                <c:pt idx="250">
                  <c:v>45</c:v>
                </c:pt>
                <c:pt idx="251">
                  <c:v>25</c:v>
                </c:pt>
                <c:pt idx="252">
                  <c:v>25</c:v>
                </c:pt>
                <c:pt idx="253">
                  <c:v>35</c:v>
                </c:pt>
                <c:pt idx="254">
                  <c:v>20</c:v>
                </c:pt>
                <c:pt idx="255">
                  <c:v>45</c:v>
                </c:pt>
                <c:pt idx="256">
                  <c:v>25</c:v>
                </c:pt>
                <c:pt idx="257">
                  <c:v>30</c:v>
                </c:pt>
                <c:pt idx="258">
                  <c:v>30</c:v>
                </c:pt>
                <c:pt idx="259">
                  <c:v>45</c:v>
                </c:pt>
                <c:pt idx="260">
                  <c:v>30</c:v>
                </c:pt>
                <c:pt idx="261">
                  <c:v>30</c:v>
                </c:pt>
                <c:pt idx="262">
                  <c:v>85</c:v>
                </c:pt>
                <c:pt idx="263">
                  <c:v>30</c:v>
                </c:pt>
                <c:pt idx="264">
                  <c:v>30</c:v>
                </c:pt>
                <c:pt idx="265">
                  <c:v>35</c:v>
                </c:pt>
                <c:pt idx="266">
                  <c:v>30</c:v>
                </c:pt>
                <c:pt idx="267">
                  <c:v>15</c:v>
                </c:pt>
                <c:pt idx="268">
                  <c:v>15</c:v>
                </c:pt>
                <c:pt idx="269">
                  <c:v>35</c:v>
                </c:pt>
                <c:pt idx="270">
                  <c:v>35</c:v>
                </c:pt>
                <c:pt idx="271">
                  <c:v>90</c:v>
                </c:pt>
                <c:pt idx="272">
                  <c:v>30</c:v>
                </c:pt>
                <c:pt idx="273">
                  <c:v>85</c:v>
                </c:pt>
                <c:pt idx="274">
                  <c:v>30</c:v>
                </c:pt>
                <c:pt idx="275">
                  <c:v>45</c:v>
                </c:pt>
                <c:pt idx="276">
                  <c:v>20</c:v>
                </c:pt>
                <c:pt idx="277">
                  <c:v>15</c:v>
                </c:pt>
                <c:pt idx="278">
                  <c:v>75</c:v>
                </c:pt>
                <c:pt idx="279">
                  <c:v>90</c:v>
                </c:pt>
                <c:pt idx="280">
                  <c:v>25</c:v>
                </c:pt>
                <c:pt idx="281">
                  <c:v>25</c:v>
                </c:pt>
                <c:pt idx="282">
                  <c:v>20</c:v>
                </c:pt>
                <c:pt idx="283">
                  <c:v>80</c:v>
                </c:pt>
                <c:pt idx="284">
                  <c:v>35</c:v>
                </c:pt>
                <c:pt idx="285">
                  <c:v>90</c:v>
                </c:pt>
                <c:pt idx="286">
                  <c:v>45</c:v>
                </c:pt>
                <c:pt idx="287">
                  <c:v>45</c:v>
                </c:pt>
                <c:pt idx="288">
                  <c:v>50</c:v>
                </c:pt>
                <c:pt idx="289">
                  <c:v>45</c:v>
                </c:pt>
                <c:pt idx="290">
                  <c:v>35</c:v>
                </c:pt>
                <c:pt idx="291">
                  <c:v>45</c:v>
                </c:pt>
                <c:pt idx="292">
                  <c:v>20</c:v>
                </c:pt>
                <c:pt idx="293">
                  <c:v>20</c:v>
                </c:pt>
                <c:pt idx="294">
                  <c:v>50</c:v>
                </c:pt>
                <c:pt idx="295">
                  <c:v>30</c:v>
                </c:pt>
                <c:pt idx="296">
                  <c:v>40</c:v>
                </c:pt>
                <c:pt idx="297">
                  <c:v>40</c:v>
                </c:pt>
                <c:pt idx="298">
                  <c:v>25</c:v>
                </c:pt>
                <c:pt idx="299">
                  <c:v>30</c:v>
                </c:pt>
                <c:pt idx="300">
                  <c:v>30</c:v>
                </c:pt>
                <c:pt idx="301">
                  <c:v>40</c:v>
                </c:pt>
                <c:pt idx="302">
                  <c:v>40</c:v>
                </c:pt>
                <c:pt idx="303">
                  <c:v>30</c:v>
                </c:pt>
                <c:pt idx="304">
                  <c:v>30</c:v>
                </c:pt>
                <c:pt idx="305">
                  <c:v>45</c:v>
                </c:pt>
                <c:pt idx="306">
                  <c:v>45</c:v>
                </c:pt>
                <c:pt idx="307">
                  <c:v>45</c:v>
                </c:pt>
                <c:pt idx="308">
                  <c:v>45</c:v>
                </c:pt>
                <c:pt idx="309">
                  <c:v>50</c:v>
                </c:pt>
                <c:pt idx="310">
                  <c:v>45</c:v>
                </c:pt>
                <c:pt idx="311">
                  <c:v>25</c:v>
                </c:pt>
                <c:pt idx="312">
                  <c:v>25</c:v>
                </c:pt>
                <c:pt idx="313">
                  <c:v>25</c:v>
                </c:pt>
                <c:pt idx="314">
                  <c:v>50</c:v>
                </c:pt>
                <c:pt idx="315">
                  <c:v>50</c:v>
                </c:pt>
                <c:pt idx="316">
                  <c:v>50</c:v>
                </c:pt>
                <c:pt idx="317">
                  <c:v>20</c:v>
                </c:pt>
                <c:pt idx="318">
                  <c:v>15</c:v>
                </c:pt>
                <c:pt idx="319">
                  <c:v>25</c:v>
                </c:pt>
                <c:pt idx="320">
                  <c:v>15</c:v>
                </c:pt>
                <c:pt idx="321">
                  <c:v>15</c:v>
                </c:pt>
                <c:pt idx="322">
                  <c:v>45</c:v>
                </c:pt>
                <c:pt idx="323">
                  <c:v>20</c:v>
                </c:pt>
                <c:pt idx="324">
                  <c:v>35</c:v>
                </c:pt>
                <c:pt idx="325">
                  <c:v>25</c:v>
                </c:pt>
                <c:pt idx="326">
                  <c:v>30</c:v>
                </c:pt>
                <c:pt idx="327">
                  <c:v>40</c:v>
                </c:pt>
                <c:pt idx="328">
                  <c:v>40</c:v>
                </c:pt>
                <c:pt idx="329">
                  <c:v>35</c:v>
                </c:pt>
                <c:pt idx="330">
                  <c:v>35</c:v>
                </c:pt>
                <c:pt idx="331">
                  <c:v>15</c:v>
                </c:pt>
                <c:pt idx="332">
                  <c:v>15</c:v>
                </c:pt>
                <c:pt idx="333">
                  <c:v>30</c:v>
                </c:pt>
                <c:pt idx="334">
                  <c:v>45</c:v>
                </c:pt>
                <c:pt idx="335">
                  <c:v>35</c:v>
                </c:pt>
                <c:pt idx="336">
                  <c:v>20</c:v>
                </c:pt>
                <c:pt idx="337">
                  <c:v>25</c:v>
                </c:pt>
                <c:pt idx="338">
                  <c:v>25</c:v>
                </c:pt>
                <c:pt idx="339">
                  <c:v>40</c:v>
                </c:pt>
                <c:pt idx="340">
                  <c:v>20</c:v>
                </c:pt>
                <c:pt idx="341">
                  <c:v>20</c:v>
                </c:pt>
                <c:pt idx="342">
                  <c:v>75</c:v>
                </c:pt>
                <c:pt idx="343">
                  <c:v>25</c:v>
                </c:pt>
                <c:pt idx="344">
                  <c:v>25</c:v>
                </c:pt>
                <c:pt idx="345">
                  <c:v>30</c:v>
                </c:pt>
                <c:pt idx="346">
                  <c:v>20</c:v>
                </c:pt>
                <c:pt idx="347">
                  <c:v>40</c:v>
                </c:pt>
                <c:pt idx="348">
                  <c:v>40</c:v>
                </c:pt>
                <c:pt idx="349">
                  <c:v>25</c:v>
                </c:pt>
                <c:pt idx="350">
                  <c:v>25</c:v>
                </c:pt>
                <c:pt idx="351">
                  <c:v>80</c:v>
                </c:pt>
                <c:pt idx="352">
                  <c:v>25</c:v>
                </c:pt>
                <c:pt idx="353">
                  <c:v>75</c:v>
                </c:pt>
                <c:pt idx="354">
                  <c:v>25</c:v>
                </c:pt>
                <c:pt idx="355">
                  <c:v>35</c:v>
                </c:pt>
                <c:pt idx="356">
                  <c:v>15</c:v>
                </c:pt>
                <c:pt idx="357">
                  <c:v>40</c:v>
                </c:pt>
                <c:pt idx="358">
                  <c:v>65</c:v>
                </c:pt>
                <c:pt idx="359">
                  <c:v>85</c:v>
                </c:pt>
                <c:pt idx="360">
                  <c:v>20</c:v>
                </c:pt>
                <c:pt idx="361">
                  <c:v>20</c:v>
                </c:pt>
                <c:pt idx="362">
                  <c:v>10</c:v>
                </c:pt>
                <c:pt idx="363">
                  <c:v>70</c:v>
                </c:pt>
                <c:pt idx="364">
                  <c:v>30</c:v>
                </c:pt>
                <c:pt idx="365">
                  <c:v>80</c:v>
                </c:pt>
                <c:pt idx="366">
                  <c:v>35</c:v>
                </c:pt>
                <c:pt idx="367">
                  <c:v>35</c:v>
                </c:pt>
                <c:pt idx="368">
                  <c:v>45</c:v>
                </c:pt>
                <c:pt idx="369">
                  <c:v>40</c:v>
                </c:pt>
                <c:pt idx="370">
                  <c:v>30</c:v>
                </c:pt>
                <c:pt idx="371">
                  <c:v>35</c:v>
                </c:pt>
                <c:pt idx="372">
                  <c:v>10</c:v>
                </c:pt>
                <c:pt idx="373">
                  <c:v>10</c:v>
                </c:pt>
                <c:pt idx="374">
                  <c:v>45</c:v>
                </c:pt>
                <c:pt idx="375">
                  <c:v>20</c:v>
                </c:pt>
                <c:pt idx="376">
                  <c:v>35</c:v>
                </c:pt>
                <c:pt idx="377">
                  <c:v>35</c:v>
                </c:pt>
                <c:pt idx="378">
                  <c:v>20</c:v>
                </c:pt>
                <c:pt idx="379">
                  <c:v>20</c:v>
                </c:pt>
                <c:pt idx="380">
                  <c:v>20</c:v>
                </c:pt>
                <c:pt idx="381">
                  <c:v>30</c:v>
                </c:pt>
                <c:pt idx="382">
                  <c:v>30</c:v>
                </c:pt>
                <c:pt idx="383">
                  <c:v>25</c:v>
                </c:pt>
                <c:pt idx="384">
                  <c:v>25</c:v>
                </c:pt>
                <c:pt idx="385">
                  <c:v>35</c:v>
                </c:pt>
                <c:pt idx="386">
                  <c:v>35</c:v>
                </c:pt>
                <c:pt idx="387">
                  <c:v>40</c:v>
                </c:pt>
                <c:pt idx="388">
                  <c:v>40</c:v>
                </c:pt>
                <c:pt idx="389">
                  <c:v>45</c:v>
                </c:pt>
                <c:pt idx="390">
                  <c:v>35</c:v>
                </c:pt>
                <c:pt idx="391">
                  <c:v>20</c:v>
                </c:pt>
                <c:pt idx="392">
                  <c:v>20</c:v>
                </c:pt>
                <c:pt idx="393">
                  <c:v>15</c:v>
                </c:pt>
                <c:pt idx="394">
                  <c:v>45</c:v>
                </c:pt>
                <c:pt idx="395">
                  <c:v>45</c:v>
                </c:pt>
                <c:pt idx="396">
                  <c:v>45</c:v>
                </c:pt>
                <c:pt idx="397">
                  <c:v>15</c:v>
                </c:pt>
                <c:pt idx="398">
                  <c:v>40</c:v>
                </c:pt>
                <c:pt idx="399">
                  <c:v>15</c:v>
                </c:pt>
                <c:pt idx="400">
                  <c:v>0</c:v>
                </c:pt>
                <c:pt idx="401">
                  <c:v>0</c:v>
                </c:pt>
                <c:pt idx="402">
                  <c:v>0</c:v>
                </c:pt>
                <c:pt idx="403">
                  <c:v>10</c:v>
                </c:pt>
                <c:pt idx="404">
                  <c:v>0</c:v>
                </c:pt>
                <c:pt idx="405">
                  <c:v>15</c:v>
                </c:pt>
                <c:pt idx="406">
                  <c:v>25</c:v>
                </c:pt>
                <c:pt idx="407">
                  <c:v>30</c:v>
                </c:pt>
                <c:pt idx="408">
                  <c:v>30</c:v>
                </c:pt>
                <c:pt idx="409">
                  <c:v>0</c:v>
                </c:pt>
                <c:pt idx="410">
                  <c:v>0</c:v>
                </c:pt>
                <c:pt idx="411">
                  <c:v>0</c:v>
                </c:pt>
                <c:pt idx="412">
                  <c:v>0</c:v>
                </c:pt>
                <c:pt idx="413">
                  <c:v>25</c:v>
                </c:pt>
                <c:pt idx="414">
                  <c:v>0</c:v>
                </c:pt>
                <c:pt idx="415">
                  <c:v>0</c:v>
                </c:pt>
                <c:pt idx="416">
                  <c:v>10</c:v>
                </c:pt>
                <c:pt idx="417">
                  <c:v>15</c:v>
                </c:pt>
                <c:pt idx="418">
                  <c:v>15</c:v>
                </c:pt>
                <c:pt idx="419">
                  <c:v>30</c:v>
                </c:pt>
                <c:pt idx="420">
                  <c:v>10</c:v>
                </c:pt>
                <c:pt idx="421">
                  <c:v>15</c:v>
                </c:pt>
                <c:pt idx="422">
                  <c:v>65</c:v>
                </c:pt>
                <c:pt idx="423">
                  <c:v>20</c:v>
                </c:pt>
                <c:pt idx="424">
                  <c:v>20</c:v>
                </c:pt>
                <c:pt idx="425">
                  <c:v>25</c:v>
                </c:pt>
                <c:pt idx="426">
                  <c:v>10</c:v>
                </c:pt>
                <c:pt idx="427">
                  <c:v>0</c:v>
                </c:pt>
                <c:pt idx="428">
                  <c:v>0</c:v>
                </c:pt>
                <c:pt idx="429">
                  <c:v>20</c:v>
                </c:pt>
                <c:pt idx="430">
                  <c:v>20</c:v>
                </c:pt>
                <c:pt idx="431">
                  <c:v>84</c:v>
                </c:pt>
                <c:pt idx="432">
                  <c:v>15</c:v>
                </c:pt>
                <c:pt idx="433">
                  <c:v>89</c:v>
                </c:pt>
                <c:pt idx="434">
                  <c:v>15</c:v>
                </c:pt>
                <c:pt idx="435">
                  <c:v>0</c:v>
                </c:pt>
                <c:pt idx="436">
                  <c:v>0</c:v>
                </c:pt>
                <c:pt idx="437">
                  <c:v>0</c:v>
                </c:pt>
                <c:pt idx="438">
                  <c:v>55</c:v>
                </c:pt>
                <c:pt idx="439">
                  <c:v>85</c:v>
                </c:pt>
                <c:pt idx="440">
                  <c:v>15</c:v>
                </c:pt>
                <c:pt idx="441">
                  <c:v>15</c:v>
                </c:pt>
                <c:pt idx="442">
                  <c:v>0</c:v>
                </c:pt>
                <c:pt idx="443">
                  <c:v>100</c:v>
                </c:pt>
                <c:pt idx="444">
                  <c:v>20</c:v>
                </c:pt>
                <c:pt idx="445">
                  <c:v>0</c:v>
                </c:pt>
                <c:pt idx="446">
                  <c:v>30</c:v>
                </c:pt>
                <c:pt idx="447">
                  <c:v>30</c:v>
                </c:pt>
                <c:pt idx="448">
                  <c:v>40</c:v>
                </c:pt>
                <c:pt idx="449">
                  <c:v>35</c:v>
                </c:pt>
                <c:pt idx="450">
                  <c:v>25</c:v>
                </c:pt>
                <c:pt idx="451">
                  <c:v>30</c:v>
                </c:pt>
                <c:pt idx="452">
                  <c:v>-30</c:v>
                </c:pt>
                <c:pt idx="453">
                  <c:v>-30</c:v>
                </c:pt>
                <c:pt idx="454">
                  <c:v>35</c:v>
                </c:pt>
                <c:pt idx="455">
                  <c:v>15</c:v>
                </c:pt>
                <c:pt idx="456">
                  <c:v>25</c:v>
                </c:pt>
                <c:pt idx="457">
                  <c:v>25</c:v>
                </c:pt>
                <c:pt idx="458">
                  <c:v>0</c:v>
                </c:pt>
                <c:pt idx="459">
                  <c:v>15</c:v>
                </c:pt>
                <c:pt idx="460">
                  <c:v>15</c:v>
                </c:pt>
                <c:pt idx="461">
                  <c:v>-10</c:v>
                </c:pt>
                <c:pt idx="462">
                  <c:v>-10</c:v>
                </c:pt>
                <c:pt idx="463">
                  <c:v>15</c:v>
                </c:pt>
                <c:pt idx="464">
                  <c:v>15</c:v>
                </c:pt>
                <c:pt idx="465">
                  <c:v>30</c:v>
                </c:pt>
                <c:pt idx="466">
                  <c:v>30</c:v>
                </c:pt>
                <c:pt idx="467">
                  <c:v>35</c:v>
                </c:pt>
                <c:pt idx="468">
                  <c:v>35</c:v>
                </c:pt>
                <c:pt idx="469">
                  <c:v>35</c:v>
                </c:pt>
                <c:pt idx="470">
                  <c:v>0</c:v>
                </c:pt>
                <c:pt idx="471">
                  <c:v>0</c:v>
                </c:pt>
                <c:pt idx="472">
                  <c:v>10</c:v>
                </c:pt>
                <c:pt idx="473">
                  <c:v>0</c:v>
                </c:pt>
                <c:pt idx="474">
                  <c:v>40</c:v>
                </c:pt>
                <c:pt idx="475">
                  <c:v>35</c:v>
                </c:pt>
                <c:pt idx="476">
                  <c:v>35</c:v>
                </c:pt>
                <c:pt idx="477">
                  <c:v>0</c:v>
                </c:pt>
                <c:pt idx="478">
                  <c:v>0</c:v>
                </c:pt>
                <c:pt idx="479">
                  <c:v>10</c:v>
                </c:pt>
                <c:pt idx="480">
                  <c:v>0</c:v>
                </c:pt>
                <c:pt idx="481">
                  <c:v>0</c:v>
                </c:pt>
                <c:pt idx="482">
                  <c:v>0</c:v>
                </c:pt>
                <c:pt idx="483">
                  <c:v>0</c:v>
                </c:pt>
                <c:pt idx="484">
                  <c:v>-10</c:v>
                </c:pt>
                <c:pt idx="485">
                  <c:v>15</c:v>
                </c:pt>
                <c:pt idx="486">
                  <c:v>20</c:v>
                </c:pt>
                <c:pt idx="487">
                  <c:v>30</c:v>
                </c:pt>
                <c:pt idx="488">
                  <c:v>30</c:v>
                </c:pt>
                <c:pt idx="489">
                  <c:v>0</c:v>
                </c:pt>
                <c:pt idx="490">
                  <c:v>0</c:v>
                </c:pt>
                <c:pt idx="491">
                  <c:v>0</c:v>
                </c:pt>
                <c:pt idx="492">
                  <c:v>0</c:v>
                </c:pt>
                <c:pt idx="493">
                  <c:v>20</c:v>
                </c:pt>
                <c:pt idx="494">
                  <c:v>0</c:v>
                </c:pt>
                <c:pt idx="495">
                  <c:v>0</c:v>
                </c:pt>
                <c:pt idx="496">
                  <c:v>0</c:v>
                </c:pt>
                <c:pt idx="497">
                  <c:v>15</c:v>
                </c:pt>
                <c:pt idx="498">
                  <c:v>15</c:v>
                </c:pt>
                <c:pt idx="499">
                  <c:v>30</c:v>
                </c:pt>
                <c:pt idx="500">
                  <c:v>0</c:v>
                </c:pt>
                <c:pt idx="501">
                  <c:v>10</c:v>
                </c:pt>
                <c:pt idx="502">
                  <c:v>55</c:v>
                </c:pt>
                <c:pt idx="503">
                  <c:v>15</c:v>
                </c:pt>
                <c:pt idx="504">
                  <c:v>15</c:v>
                </c:pt>
                <c:pt idx="505">
                  <c:v>20</c:v>
                </c:pt>
                <c:pt idx="506">
                  <c:v>0</c:v>
                </c:pt>
                <c:pt idx="507">
                  <c:v>0</c:v>
                </c:pt>
                <c:pt idx="508">
                  <c:v>0</c:v>
                </c:pt>
                <c:pt idx="509">
                  <c:v>15</c:v>
                </c:pt>
                <c:pt idx="510">
                  <c:v>15</c:v>
                </c:pt>
                <c:pt idx="511">
                  <c:v>65</c:v>
                </c:pt>
                <c:pt idx="512">
                  <c:v>15</c:v>
                </c:pt>
                <c:pt idx="513">
                  <c:v>60</c:v>
                </c:pt>
                <c:pt idx="514">
                  <c:v>15</c:v>
                </c:pt>
                <c:pt idx="515">
                  <c:v>0</c:v>
                </c:pt>
                <c:pt idx="516">
                  <c:v>0</c:v>
                </c:pt>
                <c:pt idx="517">
                  <c:v>0</c:v>
                </c:pt>
                <c:pt idx="518">
                  <c:v>50</c:v>
                </c:pt>
                <c:pt idx="519">
                  <c:v>70</c:v>
                </c:pt>
                <c:pt idx="520">
                  <c:v>10</c:v>
                </c:pt>
                <c:pt idx="521">
                  <c:v>10</c:v>
                </c:pt>
                <c:pt idx="522">
                  <c:v>0</c:v>
                </c:pt>
                <c:pt idx="523">
                  <c:v>55</c:v>
                </c:pt>
                <c:pt idx="524">
                  <c:v>20</c:v>
                </c:pt>
                <c:pt idx="525">
                  <c:v>60</c:v>
                </c:pt>
                <c:pt idx="526">
                  <c:v>30</c:v>
                </c:pt>
                <c:pt idx="527">
                  <c:v>30</c:v>
                </c:pt>
                <c:pt idx="528">
                  <c:v>40</c:v>
                </c:pt>
                <c:pt idx="529">
                  <c:v>30</c:v>
                </c:pt>
                <c:pt idx="530">
                  <c:v>25</c:v>
                </c:pt>
                <c:pt idx="531">
                  <c:v>30</c:v>
                </c:pt>
                <c:pt idx="532">
                  <c:v>-40</c:v>
                </c:pt>
                <c:pt idx="533">
                  <c:v>-40</c:v>
                </c:pt>
                <c:pt idx="534">
                  <c:v>35</c:v>
                </c:pt>
                <c:pt idx="535">
                  <c:v>10</c:v>
                </c:pt>
                <c:pt idx="536">
                  <c:v>25</c:v>
                </c:pt>
                <c:pt idx="537">
                  <c:v>25</c:v>
                </c:pt>
                <c:pt idx="538">
                  <c:v>0</c:v>
                </c:pt>
                <c:pt idx="539">
                  <c:v>10</c:v>
                </c:pt>
                <c:pt idx="540">
                  <c:v>10</c:v>
                </c:pt>
                <c:pt idx="541">
                  <c:v>-15</c:v>
                </c:pt>
                <c:pt idx="542">
                  <c:v>-15</c:v>
                </c:pt>
                <c:pt idx="543">
                  <c:v>10</c:v>
                </c:pt>
                <c:pt idx="544">
                  <c:v>10</c:v>
                </c:pt>
                <c:pt idx="545">
                  <c:v>30</c:v>
                </c:pt>
                <c:pt idx="546">
                  <c:v>30</c:v>
                </c:pt>
                <c:pt idx="547">
                  <c:v>30</c:v>
                </c:pt>
                <c:pt idx="548">
                  <c:v>30</c:v>
                </c:pt>
                <c:pt idx="549">
                  <c:v>35</c:v>
                </c:pt>
                <c:pt idx="550">
                  <c:v>-10</c:v>
                </c:pt>
                <c:pt idx="551">
                  <c:v>0</c:v>
                </c:pt>
                <c:pt idx="552">
                  <c:v>0</c:v>
                </c:pt>
                <c:pt idx="553">
                  <c:v>0</c:v>
                </c:pt>
                <c:pt idx="554">
                  <c:v>35</c:v>
                </c:pt>
                <c:pt idx="555">
                  <c:v>35</c:v>
                </c:pt>
                <c:pt idx="556">
                  <c:v>35</c:v>
                </c:pt>
                <c:pt idx="557">
                  <c:v>0</c:v>
                </c:pt>
                <c:pt idx="558">
                  <c:v>0</c:v>
                </c:pt>
                <c:pt idx="559">
                  <c:v>0</c:v>
                </c:pt>
                <c:pt idx="560">
                  <c:v>0</c:v>
                </c:pt>
                <c:pt idx="561">
                  <c:v>0</c:v>
                </c:pt>
                <c:pt idx="562">
                  <c:v>0</c:v>
                </c:pt>
                <c:pt idx="563">
                  <c:v>0</c:v>
                </c:pt>
                <c:pt idx="564">
                  <c:v>-15</c:v>
                </c:pt>
                <c:pt idx="565">
                  <c:v>10</c:v>
                </c:pt>
                <c:pt idx="566">
                  <c:v>20</c:v>
                </c:pt>
                <c:pt idx="567">
                  <c:v>30</c:v>
                </c:pt>
                <c:pt idx="568">
                  <c:v>30</c:v>
                </c:pt>
                <c:pt idx="569">
                  <c:v>0</c:v>
                </c:pt>
                <c:pt idx="570">
                  <c:v>0</c:v>
                </c:pt>
                <c:pt idx="571">
                  <c:v>0</c:v>
                </c:pt>
                <c:pt idx="572">
                  <c:v>0</c:v>
                </c:pt>
                <c:pt idx="573">
                  <c:v>20</c:v>
                </c:pt>
                <c:pt idx="574">
                  <c:v>0</c:v>
                </c:pt>
                <c:pt idx="575">
                  <c:v>-10</c:v>
                </c:pt>
                <c:pt idx="576">
                  <c:v>0</c:v>
                </c:pt>
                <c:pt idx="577">
                  <c:v>10</c:v>
                </c:pt>
                <c:pt idx="578">
                  <c:v>10</c:v>
                </c:pt>
                <c:pt idx="579">
                  <c:v>30</c:v>
                </c:pt>
                <c:pt idx="580">
                  <c:v>0</c:v>
                </c:pt>
                <c:pt idx="581">
                  <c:v>10</c:v>
                </c:pt>
                <c:pt idx="582">
                  <c:v>60</c:v>
                </c:pt>
                <c:pt idx="583">
                  <c:v>15</c:v>
                </c:pt>
                <c:pt idx="584">
                  <c:v>15</c:v>
                </c:pt>
                <c:pt idx="585">
                  <c:v>20</c:v>
                </c:pt>
                <c:pt idx="586">
                  <c:v>0</c:v>
                </c:pt>
                <c:pt idx="587">
                  <c:v>0</c:v>
                </c:pt>
                <c:pt idx="588">
                  <c:v>0</c:v>
                </c:pt>
                <c:pt idx="589">
                  <c:v>15</c:v>
                </c:pt>
                <c:pt idx="590">
                  <c:v>15</c:v>
                </c:pt>
                <c:pt idx="591">
                  <c:v>70</c:v>
                </c:pt>
                <c:pt idx="592">
                  <c:v>10</c:v>
                </c:pt>
                <c:pt idx="593">
                  <c:v>60</c:v>
                </c:pt>
                <c:pt idx="594">
                  <c:v>10</c:v>
                </c:pt>
                <c:pt idx="595">
                  <c:v>0</c:v>
                </c:pt>
                <c:pt idx="596">
                  <c:v>0</c:v>
                </c:pt>
                <c:pt idx="597">
                  <c:v>0</c:v>
                </c:pt>
                <c:pt idx="598">
                  <c:v>50</c:v>
                </c:pt>
                <c:pt idx="599">
                  <c:v>70</c:v>
                </c:pt>
                <c:pt idx="600">
                  <c:v>10</c:v>
                </c:pt>
                <c:pt idx="601">
                  <c:v>10</c:v>
                </c:pt>
                <c:pt idx="602">
                  <c:v>0</c:v>
                </c:pt>
                <c:pt idx="603">
                  <c:v>50</c:v>
                </c:pt>
                <c:pt idx="604">
                  <c:v>15</c:v>
                </c:pt>
                <c:pt idx="605">
                  <c:v>65</c:v>
                </c:pt>
                <c:pt idx="606">
                  <c:v>30</c:v>
                </c:pt>
                <c:pt idx="607">
                  <c:v>30</c:v>
                </c:pt>
                <c:pt idx="608">
                  <c:v>40</c:v>
                </c:pt>
                <c:pt idx="609">
                  <c:v>30</c:v>
                </c:pt>
                <c:pt idx="610">
                  <c:v>25</c:v>
                </c:pt>
                <c:pt idx="611">
                  <c:v>30</c:v>
                </c:pt>
                <c:pt idx="612">
                  <c:v>-35</c:v>
                </c:pt>
                <c:pt idx="613">
                  <c:v>-35</c:v>
                </c:pt>
                <c:pt idx="614">
                  <c:v>35</c:v>
                </c:pt>
                <c:pt idx="615">
                  <c:v>10</c:v>
                </c:pt>
                <c:pt idx="616">
                  <c:v>25</c:v>
                </c:pt>
                <c:pt idx="617">
                  <c:v>25</c:v>
                </c:pt>
                <c:pt idx="618">
                  <c:v>0</c:v>
                </c:pt>
                <c:pt idx="619">
                  <c:v>10</c:v>
                </c:pt>
                <c:pt idx="620">
                  <c:v>10</c:v>
                </c:pt>
                <c:pt idx="621">
                  <c:v>15</c:v>
                </c:pt>
                <c:pt idx="622">
                  <c:v>15</c:v>
                </c:pt>
                <c:pt idx="623">
                  <c:v>10</c:v>
                </c:pt>
                <c:pt idx="624">
                  <c:v>10</c:v>
                </c:pt>
                <c:pt idx="625">
                  <c:v>30</c:v>
                </c:pt>
                <c:pt idx="626">
                  <c:v>30</c:v>
                </c:pt>
                <c:pt idx="627">
                  <c:v>30</c:v>
                </c:pt>
                <c:pt idx="628">
                  <c:v>30</c:v>
                </c:pt>
                <c:pt idx="629">
                  <c:v>35</c:v>
                </c:pt>
                <c:pt idx="630">
                  <c:v>-10</c:v>
                </c:pt>
                <c:pt idx="631">
                  <c:v>0</c:v>
                </c:pt>
                <c:pt idx="632">
                  <c:v>0</c:v>
                </c:pt>
                <c:pt idx="633">
                  <c:v>0</c:v>
                </c:pt>
                <c:pt idx="634">
                  <c:v>35</c:v>
                </c:pt>
                <c:pt idx="635">
                  <c:v>35</c:v>
                </c:pt>
                <c:pt idx="636">
                  <c:v>35</c:v>
                </c:pt>
                <c:pt idx="637">
                  <c:v>0</c:v>
                </c:pt>
                <c:pt idx="638">
                  <c:v>0</c:v>
                </c:pt>
                <c:pt idx="639">
                  <c:v>0</c:v>
                </c:pt>
              </c:numCache>
            </c:numRef>
          </c:yVal>
        </c:ser>
        <c:ser>
          <c:idx val="3"/>
          <c:order val="3"/>
          <c:tx>
            <c:strRef>
              <c:f>Sheet3!$H$2</c:f>
              <c:strCache>
                <c:ptCount val="1"/>
                <c:pt idx="0">
                  <c:v>Late plant</c:v>
                </c:pt>
              </c:strCache>
            </c:strRef>
          </c:tx>
          <c:spPr>
            <a:ln w="28575">
              <a:noFill/>
            </a:ln>
          </c:spPr>
          <c:xVal>
            <c:numRef>
              <c:f>Sheet3!$G$3:$G$217</c:f>
              <c:numCache>
                <c:formatCode>d\-mmm</c:formatCode>
                <c:ptCount val="215"/>
                <c:pt idx="0">
                  <c:v>40705</c:v>
                </c:pt>
                <c:pt idx="1">
                  <c:v>40705</c:v>
                </c:pt>
                <c:pt idx="2">
                  <c:v>40705</c:v>
                </c:pt>
                <c:pt idx="3">
                  <c:v>40705</c:v>
                </c:pt>
                <c:pt idx="4">
                  <c:v>40705</c:v>
                </c:pt>
                <c:pt idx="5">
                  <c:v>40705</c:v>
                </c:pt>
                <c:pt idx="6">
                  <c:v>40705</c:v>
                </c:pt>
                <c:pt idx="7">
                  <c:v>40705</c:v>
                </c:pt>
                <c:pt idx="8">
                  <c:v>40705</c:v>
                </c:pt>
                <c:pt idx="9">
                  <c:v>40705</c:v>
                </c:pt>
                <c:pt idx="10">
                  <c:v>40705</c:v>
                </c:pt>
                <c:pt idx="11">
                  <c:v>40705</c:v>
                </c:pt>
                <c:pt idx="12">
                  <c:v>40705</c:v>
                </c:pt>
                <c:pt idx="13">
                  <c:v>40705</c:v>
                </c:pt>
                <c:pt idx="14">
                  <c:v>40705</c:v>
                </c:pt>
                <c:pt idx="15">
                  <c:v>40705</c:v>
                </c:pt>
                <c:pt idx="16">
                  <c:v>40705</c:v>
                </c:pt>
                <c:pt idx="17">
                  <c:v>40705</c:v>
                </c:pt>
                <c:pt idx="18">
                  <c:v>40705</c:v>
                </c:pt>
                <c:pt idx="19">
                  <c:v>40705</c:v>
                </c:pt>
                <c:pt idx="20">
                  <c:v>40705</c:v>
                </c:pt>
                <c:pt idx="21">
                  <c:v>40705</c:v>
                </c:pt>
                <c:pt idx="22">
                  <c:v>40705</c:v>
                </c:pt>
                <c:pt idx="23">
                  <c:v>40705</c:v>
                </c:pt>
                <c:pt idx="24">
                  <c:v>40705</c:v>
                </c:pt>
                <c:pt idx="25">
                  <c:v>40705</c:v>
                </c:pt>
                <c:pt idx="26">
                  <c:v>40705</c:v>
                </c:pt>
                <c:pt idx="27">
                  <c:v>40710</c:v>
                </c:pt>
                <c:pt idx="28">
                  <c:v>40710</c:v>
                </c:pt>
                <c:pt idx="29">
                  <c:v>40710</c:v>
                </c:pt>
                <c:pt idx="30">
                  <c:v>40710</c:v>
                </c:pt>
                <c:pt idx="31">
                  <c:v>40710</c:v>
                </c:pt>
                <c:pt idx="32">
                  <c:v>40710</c:v>
                </c:pt>
                <c:pt idx="33">
                  <c:v>40710</c:v>
                </c:pt>
                <c:pt idx="34">
                  <c:v>40710</c:v>
                </c:pt>
                <c:pt idx="35">
                  <c:v>40710</c:v>
                </c:pt>
                <c:pt idx="36">
                  <c:v>40710</c:v>
                </c:pt>
                <c:pt idx="37">
                  <c:v>40710</c:v>
                </c:pt>
                <c:pt idx="38">
                  <c:v>40710</c:v>
                </c:pt>
                <c:pt idx="39">
                  <c:v>40710</c:v>
                </c:pt>
                <c:pt idx="40">
                  <c:v>40710</c:v>
                </c:pt>
                <c:pt idx="41">
                  <c:v>40710</c:v>
                </c:pt>
                <c:pt idx="42">
                  <c:v>40710</c:v>
                </c:pt>
                <c:pt idx="43">
                  <c:v>40710</c:v>
                </c:pt>
                <c:pt idx="44">
                  <c:v>40710</c:v>
                </c:pt>
                <c:pt idx="45">
                  <c:v>40710</c:v>
                </c:pt>
                <c:pt idx="46">
                  <c:v>40710</c:v>
                </c:pt>
                <c:pt idx="47">
                  <c:v>40710</c:v>
                </c:pt>
                <c:pt idx="48">
                  <c:v>40710</c:v>
                </c:pt>
                <c:pt idx="49">
                  <c:v>40710</c:v>
                </c:pt>
                <c:pt idx="50">
                  <c:v>40710</c:v>
                </c:pt>
                <c:pt idx="51">
                  <c:v>40710</c:v>
                </c:pt>
                <c:pt idx="52">
                  <c:v>40710</c:v>
                </c:pt>
                <c:pt idx="53">
                  <c:v>40715</c:v>
                </c:pt>
                <c:pt idx="54">
                  <c:v>40715</c:v>
                </c:pt>
                <c:pt idx="55">
                  <c:v>40715</c:v>
                </c:pt>
                <c:pt idx="56">
                  <c:v>40715</c:v>
                </c:pt>
                <c:pt idx="57">
                  <c:v>40715</c:v>
                </c:pt>
                <c:pt idx="58">
                  <c:v>40715</c:v>
                </c:pt>
                <c:pt idx="59">
                  <c:v>40715</c:v>
                </c:pt>
                <c:pt idx="60">
                  <c:v>40715</c:v>
                </c:pt>
                <c:pt idx="61">
                  <c:v>40715</c:v>
                </c:pt>
                <c:pt idx="62">
                  <c:v>40715</c:v>
                </c:pt>
                <c:pt idx="63">
                  <c:v>40715</c:v>
                </c:pt>
                <c:pt idx="64">
                  <c:v>40715</c:v>
                </c:pt>
                <c:pt idx="65">
                  <c:v>40715</c:v>
                </c:pt>
                <c:pt idx="66">
                  <c:v>40715</c:v>
                </c:pt>
                <c:pt idx="67">
                  <c:v>40715</c:v>
                </c:pt>
                <c:pt idx="68">
                  <c:v>40715</c:v>
                </c:pt>
                <c:pt idx="69">
                  <c:v>40715</c:v>
                </c:pt>
                <c:pt idx="70">
                  <c:v>40715</c:v>
                </c:pt>
                <c:pt idx="71">
                  <c:v>40715</c:v>
                </c:pt>
                <c:pt idx="72">
                  <c:v>40715</c:v>
                </c:pt>
                <c:pt idx="73">
                  <c:v>40715</c:v>
                </c:pt>
                <c:pt idx="74">
                  <c:v>40715</c:v>
                </c:pt>
                <c:pt idx="75">
                  <c:v>40715</c:v>
                </c:pt>
                <c:pt idx="76">
                  <c:v>40715</c:v>
                </c:pt>
                <c:pt idx="77">
                  <c:v>40715</c:v>
                </c:pt>
                <c:pt idx="78">
                  <c:v>40715</c:v>
                </c:pt>
                <c:pt idx="79">
                  <c:v>40715</c:v>
                </c:pt>
                <c:pt idx="80">
                  <c:v>40720</c:v>
                </c:pt>
                <c:pt idx="81">
                  <c:v>40720</c:v>
                </c:pt>
                <c:pt idx="82">
                  <c:v>40720</c:v>
                </c:pt>
                <c:pt idx="83">
                  <c:v>40720</c:v>
                </c:pt>
                <c:pt idx="84">
                  <c:v>40720</c:v>
                </c:pt>
                <c:pt idx="85">
                  <c:v>40720</c:v>
                </c:pt>
                <c:pt idx="86">
                  <c:v>40720</c:v>
                </c:pt>
                <c:pt idx="87">
                  <c:v>40720</c:v>
                </c:pt>
                <c:pt idx="88">
                  <c:v>40720</c:v>
                </c:pt>
                <c:pt idx="89">
                  <c:v>40720</c:v>
                </c:pt>
                <c:pt idx="90">
                  <c:v>40720</c:v>
                </c:pt>
                <c:pt idx="91">
                  <c:v>40720</c:v>
                </c:pt>
                <c:pt idx="92">
                  <c:v>40720</c:v>
                </c:pt>
                <c:pt idx="93">
                  <c:v>40720</c:v>
                </c:pt>
                <c:pt idx="94">
                  <c:v>40720</c:v>
                </c:pt>
                <c:pt idx="95">
                  <c:v>40720</c:v>
                </c:pt>
                <c:pt idx="96">
                  <c:v>40720</c:v>
                </c:pt>
                <c:pt idx="97">
                  <c:v>40720</c:v>
                </c:pt>
                <c:pt idx="98">
                  <c:v>40720</c:v>
                </c:pt>
                <c:pt idx="99">
                  <c:v>40720</c:v>
                </c:pt>
                <c:pt idx="100">
                  <c:v>40720</c:v>
                </c:pt>
                <c:pt idx="101">
                  <c:v>40720</c:v>
                </c:pt>
                <c:pt idx="102">
                  <c:v>40720</c:v>
                </c:pt>
                <c:pt idx="103">
                  <c:v>40720</c:v>
                </c:pt>
                <c:pt idx="104">
                  <c:v>40720</c:v>
                </c:pt>
                <c:pt idx="105">
                  <c:v>40720</c:v>
                </c:pt>
                <c:pt idx="106">
                  <c:v>40720</c:v>
                </c:pt>
                <c:pt idx="107">
                  <c:v>40725</c:v>
                </c:pt>
                <c:pt idx="108">
                  <c:v>40725</c:v>
                </c:pt>
                <c:pt idx="109">
                  <c:v>40725</c:v>
                </c:pt>
                <c:pt idx="110">
                  <c:v>40725</c:v>
                </c:pt>
                <c:pt idx="111">
                  <c:v>40725</c:v>
                </c:pt>
                <c:pt idx="112">
                  <c:v>40725</c:v>
                </c:pt>
                <c:pt idx="113">
                  <c:v>40725</c:v>
                </c:pt>
                <c:pt idx="114">
                  <c:v>40725</c:v>
                </c:pt>
                <c:pt idx="115">
                  <c:v>40725</c:v>
                </c:pt>
                <c:pt idx="116">
                  <c:v>40725</c:v>
                </c:pt>
                <c:pt idx="117">
                  <c:v>40725</c:v>
                </c:pt>
                <c:pt idx="118">
                  <c:v>40725</c:v>
                </c:pt>
                <c:pt idx="119">
                  <c:v>40725</c:v>
                </c:pt>
                <c:pt idx="120">
                  <c:v>40725</c:v>
                </c:pt>
                <c:pt idx="121">
                  <c:v>40725</c:v>
                </c:pt>
                <c:pt idx="122">
                  <c:v>40725</c:v>
                </c:pt>
                <c:pt idx="123">
                  <c:v>40725</c:v>
                </c:pt>
                <c:pt idx="124">
                  <c:v>40725</c:v>
                </c:pt>
                <c:pt idx="125">
                  <c:v>40725</c:v>
                </c:pt>
                <c:pt idx="126">
                  <c:v>40725</c:v>
                </c:pt>
                <c:pt idx="127">
                  <c:v>40725</c:v>
                </c:pt>
                <c:pt idx="128">
                  <c:v>40725</c:v>
                </c:pt>
                <c:pt idx="129">
                  <c:v>40725</c:v>
                </c:pt>
                <c:pt idx="130">
                  <c:v>40725</c:v>
                </c:pt>
                <c:pt idx="131">
                  <c:v>40725</c:v>
                </c:pt>
                <c:pt idx="132">
                  <c:v>40725</c:v>
                </c:pt>
                <c:pt idx="133">
                  <c:v>40725</c:v>
                </c:pt>
                <c:pt idx="134">
                  <c:v>40730</c:v>
                </c:pt>
                <c:pt idx="135">
                  <c:v>40730</c:v>
                </c:pt>
                <c:pt idx="136">
                  <c:v>40730</c:v>
                </c:pt>
                <c:pt idx="137">
                  <c:v>40730</c:v>
                </c:pt>
                <c:pt idx="138">
                  <c:v>40730</c:v>
                </c:pt>
                <c:pt idx="139">
                  <c:v>40730</c:v>
                </c:pt>
                <c:pt idx="140">
                  <c:v>40730</c:v>
                </c:pt>
                <c:pt idx="141">
                  <c:v>40730</c:v>
                </c:pt>
                <c:pt idx="142">
                  <c:v>40730</c:v>
                </c:pt>
                <c:pt idx="143">
                  <c:v>40730</c:v>
                </c:pt>
                <c:pt idx="144">
                  <c:v>40730</c:v>
                </c:pt>
                <c:pt idx="145">
                  <c:v>40730</c:v>
                </c:pt>
                <c:pt idx="146">
                  <c:v>40730</c:v>
                </c:pt>
                <c:pt idx="147">
                  <c:v>40730</c:v>
                </c:pt>
                <c:pt idx="148">
                  <c:v>40730</c:v>
                </c:pt>
                <c:pt idx="149">
                  <c:v>40730</c:v>
                </c:pt>
                <c:pt idx="150">
                  <c:v>40730</c:v>
                </c:pt>
                <c:pt idx="151">
                  <c:v>40730</c:v>
                </c:pt>
                <c:pt idx="152">
                  <c:v>40730</c:v>
                </c:pt>
                <c:pt idx="153">
                  <c:v>40730</c:v>
                </c:pt>
                <c:pt idx="154">
                  <c:v>40730</c:v>
                </c:pt>
                <c:pt idx="155">
                  <c:v>40730</c:v>
                </c:pt>
                <c:pt idx="156">
                  <c:v>40730</c:v>
                </c:pt>
                <c:pt idx="157">
                  <c:v>40730</c:v>
                </c:pt>
                <c:pt idx="158">
                  <c:v>40730</c:v>
                </c:pt>
                <c:pt idx="159">
                  <c:v>40730</c:v>
                </c:pt>
                <c:pt idx="160">
                  <c:v>40730</c:v>
                </c:pt>
                <c:pt idx="161">
                  <c:v>40735</c:v>
                </c:pt>
                <c:pt idx="162">
                  <c:v>40735</c:v>
                </c:pt>
                <c:pt idx="163">
                  <c:v>40735</c:v>
                </c:pt>
                <c:pt idx="164">
                  <c:v>40735</c:v>
                </c:pt>
                <c:pt idx="165">
                  <c:v>40735</c:v>
                </c:pt>
                <c:pt idx="166">
                  <c:v>40735</c:v>
                </c:pt>
                <c:pt idx="167">
                  <c:v>40735</c:v>
                </c:pt>
                <c:pt idx="168">
                  <c:v>40735</c:v>
                </c:pt>
                <c:pt idx="169">
                  <c:v>40735</c:v>
                </c:pt>
                <c:pt idx="170">
                  <c:v>40735</c:v>
                </c:pt>
                <c:pt idx="171">
                  <c:v>40735</c:v>
                </c:pt>
                <c:pt idx="172">
                  <c:v>40735</c:v>
                </c:pt>
                <c:pt idx="173">
                  <c:v>40735</c:v>
                </c:pt>
                <c:pt idx="174">
                  <c:v>40735</c:v>
                </c:pt>
                <c:pt idx="175">
                  <c:v>40735</c:v>
                </c:pt>
                <c:pt idx="176">
                  <c:v>40735</c:v>
                </c:pt>
                <c:pt idx="177">
                  <c:v>40735</c:v>
                </c:pt>
                <c:pt idx="178">
                  <c:v>40735</c:v>
                </c:pt>
                <c:pt idx="179">
                  <c:v>40735</c:v>
                </c:pt>
                <c:pt idx="180">
                  <c:v>40735</c:v>
                </c:pt>
                <c:pt idx="181">
                  <c:v>40735</c:v>
                </c:pt>
                <c:pt idx="182">
                  <c:v>40735</c:v>
                </c:pt>
                <c:pt idx="183">
                  <c:v>40735</c:v>
                </c:pt>
                <c:pt idx="184">
                  <c:v>40735</c:v>
                </c:pt>
                <c:pt idx="185">
                  <c:v>40735</c:v>
                </c:pt>
                <c:pt idx="186">
                  <c:v>40735</c:v>
                </c:pt>
                <c:pt idx="187">
                  <c:v>40735</c:v>
                </c:pt>
                <c:pt idx="188">
                  <c:v>40740</c:v>
                </c:pt>
                <c:pt idx="189">
                  <c:v>40740</c:v>
                </c:pt>
                <c:pt idx="190">
                  <c:v>40740</c:v>
                </c:pt>
                <c:pt idx="191">
                  <c:v>40740</c:v>
                </c:pt>
                <c:pt idx="192">
                  <c:v>40740</c:v>
                </c:pt>
                <c:pt idx="193">
                  <c:v>40740</c:v>
                </c:pt>
                <c:pt idx="194">
                  <c:v>40740</c:v>
                </c:pt>
                <c:pt idx="195">
                  <c:v>40740</c:v>
                </c:pt>
                <c:pt idx="196">
                  <c:v>40740</c:v>
                </c:pt>
                <c:pt idx="197">
                  <c:v>40740</c:v>
                </c:pt>
                <c:pt idx="198">
                  <c:v>40740</c:v>
                </c:pt>
                <c:pt idx="199">
                  <c:v>40740</c:v>
                </c:pt>
                <c:pt idx="200">
                  <c:v>40740</c:v>
                </c:pt>
                <c:pt idx="201">
                  <c:v>40740</c:v>
                </c:pt>
                <c:pt idx="202">
                  <c:v>40740</c:v>
                </c:pt>
                <c:pt idx="203">
                  <c:v>40740</c:v>
                </c:pt>
                <c:pt idx="204">
                  <c:v>40740</c:v>
                </c:pt>
                <c:pt idx="205">
                  <c:v>40740</c:v>
                </c:pt>
                <c:pt idx="206">
                  <c:v>40740</c:v>
                </c:pt>
                <c:pt idx="207">
                  <c:v>40740</c:v>
                </c:pt>
                <c:pt idx="208">
                  <c:v>40740</c:v>
                </c:pt>
                <c:pt idx="209">
                  <c:v>40740</c:v>
                </c:pt>
                <c:pt idx="210">
                  <c:v>40740</c:v>
                </c:pt>
                <c:pt idx="211">
                  <c:v>40740</c:v>
                </c:pt>
                <c:pt idx="212">
                  <c:v>40740</c:v>
                </c:pt>
                <c:pt idx="213">
                  <c:v>40740</c:v>
                </c:pt>
                <c:pt idx="214">
                  <c:v>40740</c:v>
                </c:pt>
              </c:numCache>
            </c:numRef>
          </c:xVal>
          <c:yVal>
            <c:numRef>
              <c:f>Sheet3!$H$3:$H$217</c:f>
              <c:numCache>
                <c:formatCode>General</c:formatCode>
                <c:ptCount val="215"/>
                <c:pt idx="0">
                  <c:v>-165</c:v>
                </c:pt>
                <c:pt idx="1">
                  <c:v>-235</c:v>
                </c:pt>
                <c:pt idx="2">
                  <c:v>-160</c:v>
                </c:pt>
                <c:pt idx="3">
                  <c:v>-80</c:v>
                </c:pt>
                <c:pt idx="4">
                  <c:v>-35</c:v>
                </c:pt>
                <c:pt idx="5">
                  <c:v>-135</c:v>
                </c:pt>
                <c:pt idx="6">
                  <c:v>-80</c:v>
                </c:pt>
                <c:pt idx="7">
                  <c:v>-150</c:v>
                </c:pt>
                <c:pt idx="8">
                  <c:v>-115</c:v>
                </c:pt>
                <c:pt idx="9">
                  <c:v>-115</c:v>
                </c:pt>
                <c:pt idx="10">
                  <c:v>-140</c:v>
                </c:pt>
                <c:pt idx="11">
                  <c:v>-135</c:v>
                </c:pt>
                <c:pt idx="12">
                  <c:v>-80</c:v>
                </c:pt>
                <c:pt idx="13">
                  <c:v>-125</c:v>
                </c:pt>
                <c:pt idx="14">
                  <c:v>-80</c:v>
                </c:pt>
                <c:pt idx="15">
                  <c:v>-95</c:v>
                </c:pt>
                <c:pt idx="16">
                  <c:v>15</c:v>
                </c:pt>
                <c:pt idx="17">
                  <c:v>50</c:v>
                </c:pt>
                <c:pt idx="18">
                  <c:v>30</c:v>
                </c:pt>
                <c:pt idx="19">
                  <c:v>30</c:v>
                </c:pt>
                <c:pt idx="20">
                  <c:v>15</c:v>
                </c:pt>
                <c:pt idx="21">
                  <c:v>-30</c:v>
                </c:pt>
                <c:pt idx="22">
                  <c:v>-75</c:v>
                </c:pt>
                <c:pt idx="23">
                  <c:v>-30</c:v>
                </c:pt>
                <c:pt idx="24">
                  <c:v>-30</c:v>
                </c:pt>
                <c:pt idx="25">
                  <c:v>-75</c:v>
                </c:pt>
                <c:pt idx="26">
                  <c:v>-30</c:v>
                </c:pt>
                <c:pt idx="27">
                  <c:v>-170</c:v>
                </c:pt>
                <c:pt idx="28">
                  <c:v>-235</c:v>
                </c:pt>
                <c:pt idx="29">
                  <c:v>-170</c:v>
                </c:pt>
                <c:pt idx="30">
                  <c:v>-90</c:v>
                </c:pt>
                <c:pt idx="31">
                  <c:v>-35</c:v>
                </c:pt>
                <c:pt idx="32">
                  <c:v>-145</c:v>
                </c:pt>
                <c:pt idx="33">
                  <c:v>-80</c:v>
                </c:pt>
                <c:pt idx="34">
                  <c:v>-155</c:v>
                </c:pt>
                <c:pt idx="35">
                  <c:v>-125</c:v>
                </c:pt>
                <c:pt idx="36">
                  <c:v>-125</c:v>
                </c:pt>
                <c:pt idx="37">
                  <c:v>-145</c:v>
                </c:pt>
                <c:pt idx="38">
                  <c:v>-145</c:v>
                </c:pt>
                <c:pt idx="39">
                  <c:v>-85</c:v>
                </c:pt>
                <c:pt idx="40">
                  <c:v>-130</c:v>
                </c:pt>
                <c:pt idx="41">
                  <c:v>-85</c:v>
                </c:pt>
                <c:pt idx="42">
                  <c:v>-25</c:v>
                </c:pt>
                <c:pt idx="43">
                  <c:v>45</c:v>
                </c:pt>
                <c:pt idx="44">
                  <c:v>25</c:v>
                </c:pt>
                <c:pt idx="45">
                  <c:v>25</c:v>
                </c:pt>
                <c:pt idx="46">
                  <c:v>-25</c:v>
                </c:pt>
                <c:pt idx="47">
                  <c:v>-35</c:v>
                </c:pt>
                <c:pt idx="48">
                  <c:v>-85</c:v>
                </c:pt>
                <c:pt idx="49">
                  <c:v>-35</c:v>
                </c:pt>
                <c:pt idx="50">
                  <c:v>-35</c:v>
                </c:pt>
                <c:pt idx="51">
                  <c:v>-80</c:v>
                </c:pt>
                <c:pt idx="52">
                  <c:v>-30</c:v>
                </c:pt>
                <c:pt idx="53">
                  <c:v>-175</c:v>
                </c:pt>
                <c:pt idx="54">
                  <c:v>-235</c:v>
                </c:pt>
                <c:pt idx="55">
                  <c:v>-175</c:v>
                </c:pt>
                <c:pt idx="56">
                  <c:v>-90</c:v>
                </c:pt>
                <c:pt idx="57">
                  <c:v>-40</c:v>
                </c:pt>
                <c:pt idx="58">
                  <c:v>-145</c:v>
                </c:pt>
                <c:pt idx="59">
                  <c:v>-80</c:v>
                </c:pt>
                <c:pt idx="60">
                  <c:v>-160</c:v>
                </c:pt>
                <c:pt idx="61">
                  <c:v>-125</c:v>
                </c:pt>
                <c:pt idx="62">
                  <c:v>-125</c:v>
                </c:pt>
                <c:pt idx="63">
                  <c:v>-150</c:v>
                </c:pt>
                <c:pt idx="64">
                  <c:v>-145</c:v>
                </c:pt>
                <c:pt idx="65">
                  <c:v>-90</c:v>
                </c:pt>
                <c:pt idx="66">
                  <c:v>-135</c:v>
                </c:pt>
                <c:pt idx="67">
                  <c:v>-85</c:v>
                </c:pt>
                <c:pt idx="68">
                  <c:v>-100</c:v>
                </c:pt>
                <c:pt idx="69">
                  <c:v>-25</c:v>
                </c:pt>
                <c:pt idx="70">
                  <c:v>45</c:v>
                </c:pt>
                <c:pt idx="71">
                  <c:v>25</c:v>
                </c:pt>
                <c:pt idx="72">
                  <c:v>25</c:v>
                </c:pt>
                <c:pt idx="73">
                  <c:v>-30</c:v>
                </c:pt>
                <c:pt idx="74">
                  <c:v>-40</c:v>
                </c:pt>
                <c:pt idx="75">
                  <c:v>-85</c:v>
                </c:pt>
                <c:pt idx="76">
                  <c:v>-35</c:v>
                </c:pt>
                <c:pt idx="77">
                  <c:v>-35</c:v>
                </c:pt>
                <c:pt idx="78">
                  <c:v>-80</c:v>
                </c:pt>
                <c:pt idx="79">
                  <c:v>-30</c:v>
                </c:pt>
                <c:pt idx="80">
                  <c:v>-185</c:v>
                </c:pt>
                <c:pt idx="81">
                  <c:v>-250</c:v>
                </c:pt>
                <c:pt idx="82">
                  <c:v>-185</c:v>
                </c:pt>
                <c:pt idx="83">
                  <c:v>-100</c:v>
                </c:pt>
                <c:pt idx="84">
                  <c:v>-45</c:v>
                </c:pt>
                <c:pt idx="85">
                  <c:v>-155</c:v>
                </c:pt>
                <c:pt idx="86">
                  <c:v>-80</c:v>
                </c:pt>
                <c:pt idx="87">
                  <c:v>-170</c:v>
                </c:pt>
                <c:pt idx="88">
                  <c:v>-135</c:v>
                </c:pt>
                <c:pt idx="89">
                  <c:v>-135</c:v>
                </c:pt>
                <c:pt idx="90">
                  <c:v>-155</c:v>
                </c:pt>
                <c:pt idx="91">
                  <c:v>-155</c:v>
                </c:pt>
                <c:pt idx="92">
                  <c:v>-95</c:v>
                </c:pt>
                <c:pt idx="93">
                  <c:v>-145</c:v>
                </c:pt>
                <c:pt idx="94">
                  <c:v>-95</c:v>
                </c:pt>
                <c:pt idx="95">
                  <c:v>-110</c:v>
                </c:pt>
                <c:pt idx="96">
                  <c:v>-30</c:v>
                </c:pt>
                <c:pt idx="97">
                  <c:v>40</c:v>
                </c:pt>
                <c:pt idx="98">
                  <c:v>20</c:v>
                </c:pt>
                <c:pt idx="99">
                  <c:v>20</c:v>
                </c:pt>
                <c:pt idx="100">
                  <c:v>-35</c:v>
                </c:pt>
                <c:pt idx="101">
                  <c:v>-40</c:v>
                </c:pt>
                <c:pt idx="102">
                  <c:v>-90</c:v>
                </c:pt>
                <c:pt idx="103">
                  <c:v>-40</c:v>
                </c:pt>
                <c:pt idx="104">
                  <c:v>-40</c:v>
                </c:pt>
                <c:pt idx="105">
                  <c:v>-85</c:v>
                </c:pt>
                <c:pt idx="106">
                  <c:v>-35</c:v>
                </c:pt>
                <c:pt idx="107">
                  <c:v>-210</c:v>
                </c:pt>
                <c:pt idx="108">
                  <c:v>-250</c:v>
                </c:pt>
                <c:pt idx="109">
                  <c:v>-205</c:v>
                </c:pt>
                <c:pt idx="110">
                  <c:v>-110</c:v>
                </c:pt>
                <c:pt idx="111">
                  <c:v>-50</c:v>
                </c:pt>
                <c:pt idx="112">
                  <c:v>-170</c:v>
                </c:pt>
                <c:pt idx="113">
                  <c:v>-90</c:v>
                </c:pt>
                <c:pt idx="114">
                  <c:v>-185</c:v>
                </c:pt>
                <c:pt idx="115">
                  <c:v>-150</c:v>
                </c:pt>
                <c:pt idx="116">
                  <c:v>-150</c:v>
                </c:pt>
                <c:pt idx="117">
                  <c:v>-175</c:v>
                </c:pt>
                <c:pt idx="118">
                  <c:v>-170</c:v>
                </c:pt>
                <c:pt idx="119">
                  <c:v>-110</c:v>
                </c:pt>
                <c:pt idx="120">
                  <c:v>-160</c:v>
                </c:pt>
                <c:pt idx="121">
                  <c:v>-105</c:v>
                </c:pt>
                <c:pt idx="122">
                  <c:v>-120</c:v>
                </c:pt>
                <c:pt idx="123">
                  <c:v>-40</c:v>
                </c:pt>
                <c:pt idx="124">
                  <c:v>0</c:v>
                </c:pt>
                <c:pt idx="125">
                  <c:v>-25</c:v>
                </c:pt>
                <c:pt idx="126">
                  <c:v>-25</c:v>
                </c:pt>
                <c:pt idx="127">
                  <c:v>-40</c:v>
                </c:pt>
                <c:pt idx="128">
                  <c:v>-50</c:v>
                </c:pt>
                <c:pt idx="129">
                  <c:v>-105</c:v>
                </c:pt>
                <c:pt idx="130">
                  <c:v>-45</c:v>
                </c:pt>
                <c:pt idx="131">
                  <c:v>-45</c:v>
                </c:pt>
                <c:pt idx="132">
                  <c:v>-100</c:v>
                </c:pt>
                <c:pt idx="133">
                  <c:v>-40</c:v>
                </c:pt>
                <c:pt idx="134">
                  <c:v>-215</c:v>
                </c:pt>
                <c:pt idx="135">
                  <c:v>-255</c:v>
                </c:pt>
                <c:pt idx="136">
                  <c:v>-210</c:v>
                </c:pt>
                <c:pt idx="137">
                  <c:v>-115</c:v>
                </c:pt>
                <c:pt idx="138">
                  <c:v>-45</c:v>
                </c:pt>
                <c:pt idx="139">
                  <c:v>-175</c:v>
                </c:pt>
                <c:pt idx="140">
                  <c:v>-80</c:v>
                </c:pt>
                <c:pt idx="141">
                  <c:v>-190</c:v>
                </c:pt>
                <c:pt idx="142">
                  <c:v>-150</c:v>
                </c:pt>
                <c:pt idx="143">
                  <c:v>-150</c:v>
                </c:pt>
                <c:pt idx="144">
                  <c:v>-175</c:v>
                </c:pt>
                <c:pt idx="145">
                  <c:v>-175</c:v>
                </c:pt>
                <c:pt idx="146">
                  <c:v>-110</c:v>
                </c:pt>
                <c:pt idx="147">
                  <c:v>-165</c:v>
                </c:pt>
                <c:pt idx="148">
                  <c:v>-110</c:v>
                </c:pt>
                <c:pt idx="149">
                  <c:v>-125</c:v>
                </c:pt>
                <c:pt idx="150">
                  <c:v>-40</c:v>
                </c:pt>
                <c:pt idx="151">
                  <c:v>0</c:v>
                </c:pt>
                <c:pt idx="152">
                  <c:v>-20</c:v>
                </c:pt>
                <c:pt idx="153">
                  <c:v>-20</c:v>
                </c:pt>
                <c:pt idx="154">
                  <c:v>-40</c:v>
                </c:pt>
                <c:pt idx="155">
                  <c:v>-50</c:v>
                </c:pt>
                <c:pt idx="156">
                  <c:v>-105</c:v>
                </c:pt>
                <c:pt idx="157">
                  <c:v>-40</c:v>
                </c:pt>
                <c:pt idx="158">
                  <c:v>-40</c:v>
                </c:pt>
                <c:pt idx="159">
                  <c:v>-100</c:v>
                </c:pt>
                <c:pt idx="160">
                  <c:v>-40</c:v>
                </c:pt>
                <c:pt idx="161">
                  <c:v>-215</c:v>
                </c:pt>
                <c:pt idx="162">
                  <c:v>-275</c:v>
                </c:pt>
                <c:pt idx="163">
                  <c:v>-210</c:v>
                </c:pt>
                <c:pt idx="164">
                  <c:v>-115</c:v>
                </c:pt>
                <c:pt idx="165">
                  <c:v>-50</c:v>
                </c:pt>
                <c:pt idx="166">
                  <c:v>-175</c:v>
                </c:pt>
                <c:pt idx="167">
                  <c:v>-85</c:v>
                </c:pt>
                <c:pt idx="168">
                  <c:v>-190</c:v>
                </c:pt>
                <c:pt idx="169">
                  <c:v>-150</c:v>
                </c:pt>
                <c:pt idx="170">
                  <c:v>-150</c:v>
                </c:pt>
                <c:pt idx="171">
                  <c:v>-175</c:v>
                </c:pt>
                <c:pt idx="172">
                  <c:v>-175</c:v>
                </c:pt>
                <c:pt idx="173">
                  <c:v>-110</c:v>
                </c:pt>
                <c:pt idx="174">
                  <c:v>-165</c:v>
                </c:pt>
                <c:pt idx="175">
                  <c:v>-110</c:v>
                </c:pt>
                <c:pt idx="176">
                  <c:v>-125</c:v>
                </c:pt>
                <c:pt idx="177">
                  <c:v>-40</c:v>
                </c:pt>
                <c:pt idx="178">
                  <c:v>0</c:v>
                </c:pt>
                <c:pt idx="179">
                  <c:v>-25</c:v>
                </c:pt>
                <c:pt idx="180">
                  <c:v>-25</c:v>
                </c:pt>
                <c:pt idx="181">
                  <c:v>-40</c:v>
                </c:pt>
                <c:pt idx="182">
                  <c:v>-50</c:v>
                </c:pt>
                <c:pt idx="183">
                  <c:v>-105</c:v>
                </c:pt>
                <c:pt idx="184">
                  <c:v>-45</c:v>
                </c:pt>
                <c:pt idx="185">
                  <c:v>-45</c:v>
                </c:pt>
                <c:pt idx="186">
                  <c:v>-100</c:v>
                </c:pt>
                <c:pt idx="187">
                  <c:v>-40</c:v>
                </c:pt>
                <c:pt idx="188">
                  <c:v>-230</c:v>
                </c:pt>
                <c:pt idx="189">
                  <c:v>-260</c:v>
                </c:pt>
                <c:pt idx="190">
                  <c:v>-225</c:v>
                </c:pt>
                <c:pt idx="191">
                  <c:v>-120</c:v>
                </c:pt>
                <c:pt idx="192">
                  <c:v>-40</c:v>
                </c:pt>
                <c:pt idx="193">
                  <c:v>-180</c:v>
                </c:pt>
                <c:pt idx="194">
                  <c:v>-70</c:v>
                </c:pt>
                <c:pt idx="195">
                  <c:v>-200</c:v>
                </c:pt>
                <c:pt idx="196">
                  <c:v>-160</c:v>
                </c:pt>
                <c:pt idx="197">
                  <c:v>-160</c:v>
                </c:pt>
                <c:pt idx="198">
                  <c:v>-185</c:v>
                </c:pt>
                <c:pt idx="199">
                  <c:v>-180</c:v>
                </c:pt>
                <c:pt idx="200">
                  <c:v>-115</c:v>
                </c:pt>
                <c:pt idx="201">
                  <c:v>-175</c:v>
                </c:pt>
                <c:pt idx="202">
                  <c:v>-115</c:v>
                </c:pt>
                <c:pt idx="203">
                  <c:v>-130</c:v>
                </c:pt>
                <c:pt idx="204">
                  <c:v>-45</c:v>
                </c:pt>
                <c:pt idx="205">
                  <c:v>0</c:v>
                </c:pt>
                <c:pt idx="206">
                  <c:v>-20</c:v>
                </c:pt>
                <c:pt idx="207">
                  <c:v>-20</c:v>
                </c:pt>
                <c:pt idx="208">
                  <c:v>-45</c:v>
                </c:pt>
                <c:pt idx="209">
                  <c:v>-55</c:v>
                </c:pt>
                <c:pt idx="210">
                  <c:v>-115</c:v>
                </c:pt>
                <c:pt idx="211">
                  <c:v>-35</c:v>
                </c:pt>
                <c:pt idx="212">
                  <c:v>-35</c:v>
                </c:pt>
                <c:pt idx="213">
                  <c:v>-105</c:v>
                </c:pt>
                <c:pt idx="214">
                  <c:v>-35</c:v>
                </c:pt>
              </c:numCache>
            </c:numRef>
          </c:yVal>
        </c:ser>
        <c:ser>
          <c:idx val="0"/>
          <c:order val="0"/>
          <c:tx>
            <c:strRef>
              <c:f>Sheet3!$E$2</c:f>
              <c:strCache>
                <c:ptCount val="1"/>
                <c:pt idx="0">
                  <c:v>Early plant</c:v>
                </c:pt>
              </c:strCache>
            </c:strRef>
          </c:tx>
          <c:spPr>
            <a:ln w="28575">
              <a:noFill/>
            </a:ln>
          </c:spPr>
          <c:trendline>
            <c:trendlineType val="linear"/>
          </c:trendline>
          <c:xVal>
            <c:numRef>
              <c:f>Sheet3!$D$3:$D$642</c:f>
              <c:numCache>
                <c:formatCode>d\-mmm</c:formatCode>
                <c:ptCount val="640"/>
                <c:pt idx="0">
                  <c:v>40700</c:v>
                </c:pt>
                <c:pt idx="1">
                  <c:v>40700</c:v>
                </c:pt>
                <c:pt idx="2">
                  <c:v>40700</c:v>
                </c:pt>
                <c:pt idx="3">
                  <c:v>40700</c:v>
                </c:pt>
                <c:pt idx="4">
                  <c:v>40700</c:v>
                </c:pt>
                <c:pt idx="5">
                  <c:v>40700</c:v>
                </c:pt>
                <c:pt idx="6">
                  <c:v>40700</c:v>
                </c:pt>
                <c:pt idx="7">
                  <c:v>40700</c:v>
                </c:pt>
                <c:pt idx="8">
                  <c:v>40700</c:v>
                </c:pt>
                <c:pt idx="9">
                  <c:v>40700</c:v>
                </c:pt>
                <c:pt idx="10">
                  <c:v>40700</c:v>
                </c:pt>
                <c:pt idx="11">
                  <c:v>40700</c:v>
                </c:pt>
                <c:pt idx="12">
                  <c:v>40700</c:v>
                </c:pt>
                <c:pt idx="13">
                  <c:v>40700</c:v>
                </c:pt>
                <c:pt idx="14">
                  <c:v>40700</c:v>
                </c:pt>
                <c:pt idx="15">
                  <c:v>40700</c:v>
                </c:pt>
                <c:pt idx="16">
                  <c:v>40700</c:v>
                </c:pt>
                <c:pt idx="17">
                  <c:v>40700</c:v>
                </c:pt>
                <c:pt idx="18">
                  <c:v>40700</c:v>
                </c:pt>
                <c:pt idx="19">
                  <c:v>40700</c:v>
                </c:pt>
                <c:pt idx="20">
                  <c:v>40700</c:v>
                </c:pt>
                <c:pt idx="21">
                  <c:v>40700</c:v>
                </c:pt>
                <c:pt idx="22">
                  <c:v>40700</c:v>
                </c:pt>
                <c:pt idx="23">
                  <c:v>40700</c:v>
                </c:pt>
                <c:pt idx="24">
                  <c:v>40700</c:v>
                </c:pt>
                <c:pt idx="25">
                  <c:v>40700</c:v>
                </c:pt>
                <c:pt idx="26">
                  <c:v>40700</c:v>
                </c:pt>
                <c:pt idx="27">
                  <c:v>40700</c:v>
                </c:pt>
                <c:pt idx="28">
                  <c:v>40700</c:v>
                </c:pt>
                <c:pt idx="29">
                  <c:v>40700</c:v>
                </c:pt>
                <c:pt idx="30">
                  <c:v>40700</c:v>
                </c:pt>
                <c:pt idx="31">
                  <c:v>40700</c:v>
                </c:pt>
                <c:pt idx="32">
                  <c:v>40700</c:v>
                </c:pt>
                <c:pt idx="33">
                  <c:v>40700</c:v>
                </c:pt>
                <c:pt idx="34">
                  <c:v>40700</c:v>
                </c:pt>
                <c:pt idx="35">
                  <c:v>40700</c:v>
                </c:pt>
                <c:pt idx="36">
                  <c:v>40700</c:v>
                </c:pt>
                <c:pt idx="37">
                  <c:v>40700</c:v>
                </c:pt>
                <c:pt idx="38">
                  <c:v>40700</c:v>
                </c:pt>
                <c:pt idx="39">
                  <c:v>40700</c:v>
                </c:pt>
                <c:pt idx="40">
                  <c:v>40700</c:v>
                </c:pt>
                <c:pt idx="41">
                  <c:v>40700</c:v>
                </c:pt>
                <c:pt idx="42">
                  <c:v>40700</c:v>
                </c:pt>
                <c:pt idx="43">
                  <c:v>40700</c:v>
                </c:pt>
                <c:pt idx="44">
                  <c:v>40700</c:v>
                </c:pt>
                <c:pt idx="45">
                  <c:v>40700</c:v>
                </c:pt>
                <c:pt idx="46">
                  <c:v>40700</c:v>
                </c:pt>
                <c:pt idx="47">
                  <c:v>40700</c:v>
                </c:pt>
                <c:pt idx="48">
                  <c:v>40700</c:v>
                </c:pt>
                <c:pt idx="49">
                  <c:v>40700</c:v>
                </c:pt>
                <c:pt idx="50">
                  <c:v>40700</c:v>
                </c:pt>
                <c:pt idx="51">
                  <c:v>40700</c:v>
                </c:pt>
                <c:pt idx="52">
                  <c:v>40700</c:v>
                </c:pt>
                <c:pt idx="53">
                  <c:v>40700</c:v>
                </c:pt>
                <c:pt idx="54">
                  <c:v>40700</c:v>
                </c:pt>
                <c:pt idx="55">
                  <c:v>40700</c:v>
                </c:pt>
                <c:pt idx="56">
                  <c:v>40700</c:v>
                </c:pt>
                <c:pt idx="57">
                  <c:v>40700</c:v>
                </c:pt>
                <c:pt idx="58">
                  <c:v>40700</c:v>
                </c:pt>
                <c:pt idx="59">
                  <c:v>40700</c:v>
                </c:pt>
                <c:pt idx="60">
                  <c:v>40700</c:v>
                </c:pt>
                <c:pt idx="61">
                  <c:v>40700</c:v>
                </c:pt>
                <c:pt idx="62">
                  <c:v>40700</c:v>
                </c:pt>
                <c:pt idx="63">
                  <c:v>40700</c:v>
                </c:pt>
                <c:pt idx="64">
                  <c:v>40700</c:v>
                </c:pt>
                <c:pt idx="65">
                  <c:v>40700</c:v>
                </c:pt>
                <c:pt idx="66">
                  <c:v>40700</c:v>
                </c:pt>
                <c:pt idx="67">
                  <c:v>40700</c:v>
                </c:pt>
                <c:pt idx="68">
                  <c:v>40700</c:v>
                </c:pt>
                <c:pt idx="69">
                  <c:v>40700</c:v>
                </c:pt>
                <c:pt idx="70">
                  <c:v>40700</c:v>
                </c:pt>
                <c:pt idx="71">
                  <c:v>40700</c:v>
                </c:pt>
                <c:pt idx="72">
                  <c:v>40700</c:v>
                </c:pt>
                <c:pt idx="73">
                  <c:v>40700</c:v>
                </c:pt>
                <c:pt idx="74">
                  <c:v>40700</c:v>
                </c:pt>
                <c:pt idx="75">
                  <c:v>40700</c:v>
                </c:pt>
                <c:pt idx="76">
                  <c:v>40700</c:v>
                </c:pt>
                <c:pt idx="77">
                  <c:v>40700</c:v>
                </c:pt>
                <c:pt idx="78">
                  <c:v>40700</c:v>
                </c:pt>
                <c:pt idx="79">
                  <c:v>40700</c:v>
                </c:pt>
                <c:pt idx="80">
                  <c:v>40705</c:v>
                </c:pt>
                <c:pt idx="81">
                  <c:v>40705</c:v>
                </c:pt>
                <c:pt idx="82">
                  <c:v>40705</c:v>
                </c:pt>
                <c:pt idx="83">
                  <c:v>40705</c:v>
                </c:pt>
                <c:pt idx="84">
                  <c:v>40705</c:v>
                </c:pt>
                <c:pt idx="85">
                  <c:v>40705</c:v>
                </c:pt>
                <c:pt idx="86">
                  <c:v>40705</c:v>
                </c:pt>
                <c:pt idx="87">
                  <c:v>40705</c:v>
                </c:pt>
                <c:pt idx="88">
                  <c:v>40705</c:v>
                </c:pt>
                <c:pt idx="89">
                  <c:v>40705</c:v>
                </c:pt>
                <c:pt idx="90">
                  <c:v>40705</c:v>
                </c:pt>
                <c:pt idx="91">
                  <c:v>40705</c:v>
                </c:pt>
                <c:pt idx="92">
                  <c:v>40705</c:v>
                </c:pt>
                <c:pt idx="93">
                  <c:v>40705</c:v>
                </c:pt>
                <c:pt idx="94">
                  <c:v>40705</c:v>
                </c:pt>
                <c:pt idx="95">
                  <c:v>40705</c:v>
                </c:pt>
                <c:pt idx="96">
                  <c:v>40705</c:v>
                </c:pt>
                <c:pt idx="97">
                  <c:v>40705</c:v>
                </c:pt>
                <c:pt idx="98">
                  <c:v>40705</c:v>
                </c:pt>
                <c:pt idx="99">
                  <c:v>40705</c:v>
                </c:pt>
                <c:pt idx="100">
                  <c:v>40705</c:v>
                </c:pt>
                <c:pt idx="101">
                  <c:v>40705</c:v>
                </c:pt>
                <c:pt idx="102">
                  <c:v>40705</c:v>
                </c:pt>
                <c:pt idx="103">
                  <c:v>40705</c:v>
                </c:pt>
                <c:pt idx="104">
                  <c:v>40705</c:v>
                </c:pt>
                <c:pt idx="105">
                  <c:v>40705</c:v>
                </c:pt>
                <c:pt idx="106">
                  <c:v>40705</c:v>
                </c:pt>
                <c:pt idx="107">
                  <c:v>40705</c:v>
                </c:pt>
                <c:pt idx="108">
                  <c:v>40705</c:v>
                </c:pt>
                <c:pt idx="109">
                  <c:v>40705</c:v>
                </c:pt>
                <c:pt idx="110">
                  <c:v>40705</c:v>
                </c:pt>
                <c:pt idx="111">
                  <c:v>40705</c:v>
                </c:pt>
                <c:pt idx="112">
                  <c:v>40705</c:v>
                </c:pt>
                <c:pt idx="113">
                  <c:v>40705</c:v>
                </c:pt>
                <c:pt idx="114">
                  <c:v>40705</c:v>
                </c:pt>
                <c:pt idx="115">
                  <c:v>40705</c:v>
                </c:pt>
                <c:pt idx="116">
                  <c:v>40705</c:v>
                </c:pt>
                <c:pt idx="117">
                  <c:v>40705</c:v>
                </c:pt>
                <c:pt idx="118">
                  <c:v>40705</c:v>
                </c:pt>
                <c:pt idx="119">
                  <c:v>40705</c:v>
                </c:pt>
                <c:pt idx="120">
                  <c:v>40705</c:v>
                </c:pt>
                <c:pt idx="121">
                  <c:v>40705</c:v>
                </c:pt>
                <c:pt idx="122">
                  <c:v>40705</c:v>
                </c:pt>
                <c:pt idx="123">
                  <c:v>40705</c:v>
                </c:pt>
                <c:pt idx="124">
                  <c:v>40705</c:v>
                </c:pt>
                <c:pt idx="125">
                  <c:v>40705</c:v>
                </c:pt>
                <c:pt idx="126">
                  <c:v>40705</c:v>
                </c:pt>
                <c:pt idx="127">
                  <c:v>40705</c:v>
                </c:pt>
                <c:pt idx="128">
                  <c:v>40705</c:v>
                </c:pt>
                <c:pt idx="129">
                  <c:v>40705</c:v>
                </c:pt>
                <c:pt idx="130">
                  <c:v>40705</c:v>
                </c:pt>
                <c:pt idx="131">
                  <c:v>40705</c:v>
                </c:pt>
                <c:pt idx="132">
                  <c:v>40705</c:v>
                </c:pt>
                <c:pt idx="133">
                  <c:v>40705</c:v>
                </c:pt>
                <c:pt idx="134">
                  <c:v>40705</c:v>
                </c:pt>
                <c:pt idx="135">
                  <c:v>40705</c:v>
                </c:pt>
                <c:pt idx="136">
                  <c:v>40705</c:v>
                </c:pt>
                <c:pt idx="137">
                  <c:v>40705</c:v>
                </c:pt>
                <c:pt idx="138">
                  <c:v>40705</c:v>
                </c:pt>
                <c:pt idx="139">
                  <c:v>40705</c:v>
                </c:pt>
                <c:pt idx="140">
                  <c:v>40705</c:v>
                </c:pt>
                <c:pt idx="141">
                  <c:v>40705</c:v>
                </c:pt>
                <c:pt idx="142">
                  <c:v>40705</c:v>
                </c:pt>
                <c:pt idx="143">
                  <c:v>40705</c:v>
                </c:pt>
                <c:pt idx="144">
                  <c:v>40705</c:v>
                </c:pt>
                <c:pt idx="145">
                  <c:v>40705</c:v>
                </c:pt>
                <c:pt idx="146">
                  <c:v>40705</c:v>
                </c:pt>
                <c:pt idx="147">
                  <c:v>40705</c:v>
                </c:pt>
                <c:pt idx="148">
                  <c:v>40705</c:v>
                </c:pt>
                <c:pt idx="149">
                  <c:v>40705</c:v>
                </c:pt>
                <c:pt idx="150">
                  <c:v>40705</c:v>
                </c:pt>
                <c:pt idx="151">
                  <c:v>40705</c:v>
                </c:pt>
                <c:pt idx="152">
                  <c:v>40705</c:v>
                </c:pt>
                <c:pt idx="153">
                  <c:v>40705</c:v>
                </c:pt>
                <c:pt idx="154">
                  <c:v>40705</c:v>
                </c:pt>
                <c:pt idx="155">
                  <c:v>40705</c:v>
                </c:pt>
                <c:pt idx="156">
                  <c:v>40705</c:v>
                </c:pt>
                <c:pt idx="157">
                  <c:v>40705</c:v>
                </c:pt>
                <c:pt idx="158">
                  <c:v>40705</c:v>
                </c:pt>
                <c:pt idx="159">
                  <c:v>40705</c:v>
                </c:pt>
                <c:pt idx="160">
                  <c:v>40710</c:v>
                </c:pt>
                <c:pt idx="161">
                  <c:v>40710</c:v>
                </c:pt>
                <c:pt idx="162">
                  <c:v>40710</c:v>
                </c:pt>
                <c:pt idx="163">
                  <c:v>40710</c:v>
                </c:pt>
                <c:pt idx="164">
                  <c:v>40710</c:v>
                </c:pt>
                <c:pt idx="165">
                  <c:v>40710</c:v>
                </c:pt>
                <c:pt idx="166">
                  <c:v>40710</c:v>
                </c:pt>
                <c:pt idx="167">
                  <c:v>40710</c:v>
                </c:pt>
                <c:pt idx="168">
                  <c:v>40710</c:v>
                </c:pt>
                <c:pt idx="169">
                  <c:v>40710</c:v>
                </c:pt>
                <c:pt idx="170">
                  <c:v>40710</c:v>
                </c:pt>
                <c:pt idx="171">
                  <c:v>40710</c:v>
                </c:pt>
                <c:pt idx="172">
                  <c:v>40710</c:v>
                </c:pt>
                <c:pt idx="173">
                  <c:v>40710</c:v>
                </c:pt>
                <c:pt idx="174">
                  <c:v>40710</c:v>
                </c:pt>
                <c:pt idx="175">
                  <c:v>40710</c:v>
                </c:pt>
                <c:pt idx="176">
                  <c:v>40710</c:v>
                </c:pt>
                <c:pt idx="177">
                  <c:v>40710</c:v>
                </c:pt>
                <c:pt idx="178">
                  <c:v>40710</c:v>
                </c:pt>
                <c:pt idx="179">
                  <c:v>40710</c:v>
                </c:pt>
                <c:pt idx="180">
                  <c:v>40710</c:v>
                </c:pt>
                <c:pt idx="181">
                  <c:v>40710</c:v>
                </c:pt>
                <c:pt idx="182">
                  <c:v>40710</c:v>
                </c:pt>
                <c:pt idx="183">
                  <c:v>40710</c:v>
                </c:pt>
                <c:pt idx="184">
                  <c:v>40710</c:v>
                </c:pt>
                <c:pt idx="185">
                  <c:v>40710</c:v>
                </c:pt>
                <c:pt idx="186">
                  <c:v>40710</c:v>
                </c:pt>
                <c:pt idx="187">
                  <c:v>40710</c:v>
                </c:pt>
                <c:pt idx="188">
                  <c:v>40710</c:v>
                </c:pt>
                <c:pt idx="189">
                  <c:v>40710</c:v>
                </c:pt>
                <c:pt idx="190">
                  <c:v>40710</c:v>
                </c:pt>
                <c:pt idx="191">
                  <c:v>40710</c:v>
                </c:pt>
                <c:pt idx="192">
                  <c:v>40710</c:v>
                </c:pt>
                <c:pt idx="193">
                  <c:v>40710</c:v>
                </c:pt>
                <c:pt idx="194">
                  <c:v>40710</c:v>
                </c:pt>
                <c:pt idx="195">
                  <c:v>40710</c:v>
                </c:pt>
                <c:pt idx="196">
                  <c:v>40710</c:v>
                </c:pt>
                <c:pt idx="197">
                  <c:v>40710</c:v>
                </c:pt>
                <c:pt idx="198">
                  <c:v>40710</c:v>
                </c:pt>
                <c:pt idx="199">
                  <c:v>40710</c:v>
                </c:pt>
                <c:pt idx="200">
                  <c:v>40710</c:v>
                </c:pt>
                <c:pt idx="201">
                  <c:v>40710</c:v>
                </c:pt>
                <c:pt idx="202">
                  <c:v>40710</c:v>
                </c:pt>
                <c:pt idx="203">
                  <c:v>40710</c:v>
                </c:pt>
                <c:pt idx="204">
                  <c:v>40710</c:v>
                </c:pt>
                <c:pt idx="205">
                  <c:v>40710</c:v>
                </c:pt>
                <c:pt idx="206">
                  <c:v>40710</c:v>
                </c:pt>
                <c:pt idx="207">
                  <c:v>40710</c:v>
                </c:pt>
                <c:pt idx="208">
                  <c:v>40710</c:v>
                </c:pt>
                <c:pt idx="209">
                  <c:v>40710</c:v>
                </c:pt>
                <c:pt idx="210">
                  <c:v>40710</c:v>
                </c:pt>
                <c:pt idx="211">
                  <c:v>40710</c:v>
                </c:pt>
                <c:pt idx="212">
                  <c:v>40710</c:v>
                </c:pt>
                <c:pt idx="213">
                  <c:v>40710</c:v>
                </c:pt>
                <c:pt idx="214">
                  <c:v>40710</c:v>
                </c:pt>
                <c:pt idx="215">
                  <c:v>40710</c:v>
                </c:pt>
                <c:pt idx="216">
                  <c:v>40710</c:v>
                </c:pt>
                <c:pt idx="217">
                  <c:v>40710</c:v>
                </c:pt>
                <c:pt idx="218">
                  <c:v>40710</c:v>
                </c:pt>
                <c:pt idx="219">
                  <c:v>40710</c:v>
                </c:pt>
                <c:pt idx="220">
                  <c:v>40710</c:v>
                </c:pt>
                <c:pt idx="221">
                  <c:v>40710</c:v>
                </c:pt>
                <c:pt idx="222">
                  <c:v>40710</c:v>
                </c:pt>
                <c:pt idx="223">
                  <c:v>40710</c:v>
                </c:pt>
                <c:pt idx="224">
                  <c:v>40710</c:v>
                </c:pt>
                <c:pt idx="225">
                  <c:v>40710</c:v>
                </c:pt>
                <c:pt idx="226">
                  <c:v>40710</c:v>
                </c:pt>
                <c:pt idx="227">
                  <c:v>40710</c:v>
                </c:pt>
                <c:pt idx="228">
                  <c:v>40710</c:v>
                </c:pt>
                <c:pt idx="229">
                  <c:v>40710</c:v>
                </c:pt>
                <c:pt idx="230">
                  <c:v>40710</c:v>
                </c:pt>
                <c:pt idx="231">
                  <c:v>40710</c:v>
                </c:pt>
                <c:pt idx="232">
                  <c:v>40710</c:v>
                </c:pt>
                <c:pt idx="233">
                  <c:v>40710</c:v>
                </c:pt>
                <c:pt idx="234">
                  <c:v>40710</c:v>
                </c:pt>
                <c:pt idx="235">
                  <c:v>40710</c:v>
                </c:pt>
                <c:pt idx="236">
                  <c:v>40710</c:v>
                </c:pt>
                <c:pt idx="237">
                  <c:v>40710</c:v>
                </c:pt>
                <c:pt idx="238">
                  <c:v>40710</c:v>
                </c:pt>
                <c:pt idx="239">
                  <c:v>40710</c:v>
                </c:pt>
                <c:pt idx="240">
                  <c:v>40715</c:v>
                </c:pt>
                <c:pt idx="241">
                  <c:v>40715</c:v>
                </c:pt>
                <c:pt idx="242">
                  <c:v>40715</c:v>
                </c:pt>
                <c:pt idx="243">
                  <c:v>40715</c:v>
                </c:pt>
                <c:pt idx="244">
                  <c:v>40715</c:v>
                </c:pt>
                <c:pt idx="245">
                  <c:v>40715</c:v>
                </c:pt>
                <c:pt idx="246">
                  <c:v>40715</c:v>
                </c:pt>
                <c:pt idx="247">
                  <c:v>40715</c:v>
                </c:pt>
                <c:pt idx="248">
                  <c:v>40715</c:v>
                </c:pt>
                <c:pt idx="249">
                  <c:v>40715</c:v>
                </c:pt>
                <c:pt idx="250">
                  <c:v>40715</c:v>
                </c:pt>
                <c:pt idx="251">
                  <c:v>40715</c:v>
                </c:pt>
                <c:pt idx="252">
                  <c:v>40715</c:v>
                </c:pt>
                <c:pt idx="253">
                  <c:v>40715</c:v>
                </c:pt>
                <c:pt idx="254">
                  <c:v>40715</c:v>
                </c:pt>
                <c:pt idx="255">
                  <c:v>40715</c:v>
                </c:pt>
                <c:pt idx="256">
                  <c:v>40715</c:v>
                </c:pt>
                <c:pt idx="257">
                  <c:v>40715</c:v>
                </c:pt>
                <c:pt idx="258">
                  <c:v>40715</c:v>
                </c:pt>
                <c:pt idx="259">
                  <c:v>40715</c:v>
                </c:pt>
                <c:pt idx="260">
                  <c:v>40715</c:v>
                </c:pt>
                <c:pt idx="261">
                  <c:v>40715</c:v>
                </c:pt>
                <c:pt idx="262">
                  <c:v>40715</c:v>
                </c:pt>
                <c:pt idx="263">
                  <c:v>40715</c:v>
                </c:pt>
                <c:pt idx="264">
                  <c:v>40715</c:v>
                </c:pt>
                <c:pt idx="265">
                  <c:v>40715</c:v>
                </c:pt>
                <c:pt idx="266">
                  <c:v>40715</c:v>
                </c:pt>
                <c:pt idx="267">
                  <c:v>40715</c:v>
                </c:pt>
                <c:pt idx="268">
                  <c:v>40715</c:v>
                </c:pt>
                <c:pt idx="269">
                  <c:v>40715</c:v>
                </c:pt>
                <c:pt idx="270">
                  <c:v>40715</c:v>
                </c:pt>
                <c:pt idx="271">
                  <c:v>40715</c:v>
                </c:pt>
                <c:pt idx="272">
                  <c:v>40715</c:v>
                </c:pt>
                <c:pt idx="273">
                  <c:v>40715</c:v>
                </c:pt>
                <c:pt idx="274">
                  <c:v>40715</c:v>
                </c:pt>
                <c:pt idx="275">
                  <c:v>40715</c:v>
                </c:pt>
                <c:pt idx="276">
                  <c:v>40715</c:v>
                </c:pt>
                <c:pt idx="277">
                  <c:v>40715</c:v>
                </c:pt>
                <c:pt idx="278">
                  <c:v>40715</c:v>
                </c:pt>
                <c:pt idx="279">
                  <c:v>40715</c:v>
                </c:pt>
                <c:pt idx="280">
                  <c:v>40715</c:v>
                </c:pt>
                <c:pt idx="281">
                  <c:v>40715</c:v>
                </c:pt>
                <c:pt idx="282">
                  <c:v>40715</c:v>
                </c:pt>
                <c:pt idx="283">
                  <c:v>40715</c:v>
                </c:pt>
                <c:pt idx="284">
                  <c:v>40715</c:v>
                </c:pt>
                <c:pt idx="285">
                  <c:v>40715</c:v>
                </c:pt>
                <c:pt idx="286">
                  <c:v>40715</c:v>
                </c:pt>
                <c:pt idx="287">
                  <c:v>40715</c:v>
                </c:pt>
                <c:pt idx="288">
                  <c:v>40715</c:v>
                </c:pt>
                <c:pt idx="289">
                  <c:v>40715</c:v>
                </c:pt>
                <c:pt idx="290">
                  <c:v>40715</c:v>
                </c:pt>
                <c:pt idx="291">
                  <c:v>40715</c:v>
                </c:pt>
                <c:pt idx="292">
                  <c:v>40715</c:v>
                </c:pt>
                <c:pt idx="293">
                  <c:v>40715</c:v>
                </c:pt>
                <c:pt idx="294">
                  <c:v>40715</c:v>
                </c:pt>
                <c:pt idx="295">
                  <c:v>40715</c:v>
                </c:pt>
                <c:pt idx="296">
                  <c:v>40715</c:v>
                </c:pt>
                <c:pt idx="297">
                  <c:v>40715</c:v>
                </c:pt>
                <c:pt idx="298">
                  <c:v>40715</c:v>
                </c:pt>
                <c:pt idx="299">
                  <c:v>40715</c:v>
                </c:pt>
                <c:pt idx="300">
                  <c:v>40715</c:v>
                </c:pt>
                <c:pt idx="301">
                  <c:v>40715</c:v>
                </c:pt>
                <c:pt idx="302">
                  <c:v>40715</c:v>
                </c:pt>
                <c:pt idx="303">
                  <c:v>40715</c:v>
                </c:pt>
                <c:pt idx="304">
                  <c:v>40715</c:v>
                </c:pt>
                <c:pt idx="305">
                  <c:v>40715</c:v>
                </c:pt>
                <c:pt idx="306">
                  <c:v>40715</c:v>
                </c:pt>
                <c:pt idx="307">
                  <c:v>40715</c:v>
                </c:pt>
                <c:pt idx="308">
                  <c:v>40715</c:v>
                </c:pt>
                <c:pt idx="309">
                  <c:v>40715</c:v>
                </c:pt>
                <c:pt idx="310">
                  <c:v>40715</c:v>
                </c:pt>
                <c:pt idx="311">
                  <c:v>40715</c:v>
                </c:pt>
                <c:pt idx="312">
                  <c:v>40715</c:v>
                </c:pt>
                <c:pt idx="313">
                  <c:v>40715</c:v>
                </c:pt>
                <c:pt idx="314">
                  <c:v>40715</c:v>
                </c:pt>
                <c:pt idx="315">
                  <c:v>40715</c:v>
                </c:pt>
                <c:pt idx="316">
                  <c:v>40715</c:v>
                </c:pt>
                <c:pt idx="317">
                  <c:v>40715</c:v>
                </c:pt>
                <c:pt idx="318">
                  <c:v>40715</c:v>
                </c:pt>
                <c:pt idx="319">
                  <c:v>40715</c:v>
                </c:pt>
                <c:pt idx="320">
                  <c:v>40720</c:v>
                </c:pt>
                <c:pt idx="321">
                  <c:v>40720</c:v>
                </c:pt>
                <c:pt idx="322">
                  <c:v>40720</c:v>
                </c:pt>
                <c:pt idx="323">
                  <c:v>40720</c:v>
                </c:pt>
                <c:pt idx="324">
                  <c:v>40720</c:v>
                </c:pt>
                <c:pt idx="325">
                  <c:v>40720</c:v>
                </c:pt>
                <c:pt idx="326">
                  <c:v>40720</c:v>
                </c:pt>
                <c:pt idx="327">
                  <c:v>40720</c:v>
                </c:pt>
                <c:pt idx="328">
                  <c:v>40720</c:v>
                </c:pt>
                <c:pt idx="329">
                  <c:v>40720</c:v>
                </c:pt>
                <c:pt idx="330">
                  <c:v>40720</c:v>
                </c:pt>
                <c:pt idx="331">
                  <c:v>40720</c:v>
                </c:pt>
                <c:pt idx="332">
                  <c:v>40720</c:v>
                </c:pt>
                <c:pt idx="333">
                  <c:v>40720</c:v>
                </c:pt>
                <c:pt idx="334">
                  <c:v>40720</c:v>
                </c:pt>
                <c:pt idx="335">
                  <c:v>40720</c:v>
                </c:pt>
                <c:pt idx="336">
                  <c:v>40720</c:v>
                </c:pt>
                <c:pt idx="337">
                  <c:v>40720</c:v>
                </c:pt>
                <c:pt idx="338">
                  <c:v>40720</c:v>
                </c:pt>
                <c:pt idx="339">
                  <c:v>40720</c:v>
                </c:pt>
                <c:pt idx="340">
                  <c:v>40720</c:v>
                </c:pt>
                <c:pt idx="341">
                  <c:v>40720</c:v>
                </c:pt>
                <c:pt idx="342">
                  <c:v>40720</c:v>
                </c:pt>
                <c:pt idx="343">
                  <c:v>40720</c:v>
                </c:pt>
                <c:pt idx="344">
                  <c:v>40720</c:v>
                </c:pt>
                <c:pt idx="345">
                  <c:v>40720</c:v>
                </c:pt>
                <c:pt idx="346">
                  <c:v>40720</c:v>
                </c:pt>
                <c:pt idx="347">
                  <c:v>40720</c:v>
                </c:pt>
                <c:pt idx="348">
                  <c:v>40720</c:v>
                </c:pt>
                <c:pt idx="349">
                  <c:v>40720</c:v>
                </c:pt>
                <c:pt idx="350">
                  <c:v>40720</c:v>
                </c:pt>
                <c:pt idx="351">
                  <c:v>40720</c:v>
                </c:pt>
                <c:pt idx="352">
                  <c:v>40720</c:v>
                </c:pt>
                <c:pt idx="353">
                  <c:v>40720</c:v>
                </c:pt>
                <c:pt idx="354">
                  <c:v>40720</c:v>
                </c:pt>
                <c:pt idx="355">
                  <c:v>40720</c:v>
                </c:pt>
                <c:pt idx="356">
                  <c:v>40720</c:v>
                </c:pt>
                <c:pt idx="357">
                  <c:v>40720</c:v>
                </c:pt>
                <c:pt idx="358">
                  <c:v>40720</c:v>
                </c:pt>
                <c:pt idx="359">
                  <c:v>40720</c:v>
                </c:pt>
                <c:pt idx="360">
                  <c:v>40720</c:v>
                </c:pt>
                <c:pt idx="361">
                  <c:v>40720</c:v>
                </c:pt>
                <c:pt idx="362">
                  <c:v>40720</c:v>
                </c:pt>
                <c:pt idx="363">
                  <c:v>40720</c:v>
                </c:pt>
                <c:pt idx="364">
                  <c:v>40720</c:v>
                </c:pt>
                <c:pt idx="365">
                  <c:v>40720</c:v>
                </c:pt>
                <c:pt idx="366">
                  <c:v>40720</c:v>
                </c:pt>
                <c:pt idx="367">
                  <c:v>40720</c:v>
                </c:pt>
                <c:pt idx="368">
                  <c:v>40720</c:v>
                </c:pt>
                <c:pt idx="369">
                  <c:v>40720</c:v>
                </c:pt>
                <c:pt idx="370">
                  <c:v>40720</c:v>
                </c:pt>
                <c:pt idx="371">
                  <c:v>40720</c:v>
                </c:pt>
                <c:pt idx="372">
                  <c:v>40720</c:v>
                </c:pt>
                <c:pt idx="373">
                  <c:v>40720</c:v>
                </c:pt>
                <c:pt idx="374">
                  <c:v>40720</c:v>
                </c:pt>
                <c:pt idx="375">
                  <c:v>40720</c:v>
                </c:pt>
                <c:pt idx="376">
                  <c:v>40720</c:v>
                </c:pt>
                <c:pt idx="377">
                  <c:v>40720</c:v>
                </c:pt>
                <c:pt idx="378">
                  <c:v>40720</c:v>
                </c:pt>
                <c:pt idx="379">
                  <c:v>40720</c:v>
                </c:pt>
                <c:pt idx="380">
                  <c:v>40720</c:v>
                </c:pt>
                <c:pt idx="381">
                  <c:v>40720</c:v>
                </c:pt>
                <c:pt idx="382">
                  <c:v>40720</c:v>
                </c:pt>
                <c:pt idx="383">
                  <c:v>40720</c:v>
                </c:pt>
                <c:pt idx="384">
                  <c:v>40720</c:v>
                </c:pt>
                <c:pt idx="385">
                  <c:v>40720</c:v>
                </c:pt>
                <c:pt idx="386">
                  <c:v>40720</c:v>
                </c:pt>
                <c:pt idx="387">
                  <c:v>40720</c:v>
                </c:pt>
                <c:pt idx="388">
                  <c:v>40720</c:v>
                </c:pt>
                <c:pt idx="389">
                  <c:v>40720</c:v>
                </c:pt>
                <c:pt idx="390">
                  <c:v>40720</c:v>
                </c:pt>
                <c:pt idx="391">
                  <c:v>40720</c:v>
                </c:pt>
                <c:pt idx="392">
                  <c:v>40720</c:v>
                </c:pt>
                <c:pt idx="393">
                  <c:v>40720</c:v>
                </c:pt>
                <c:pt idx="394">
                  <c:v>40720</c:v>
                </c:pt>
                <c:pt idx="395">
                  <c:v>40720</c:v>
                </c:pt>
                <c:pt idx="396">
                  <c:v>40720</c:v>
                </c:pt>
                <c:pt idx="397">
                  <c:v>40720</c:v>
                </c:pt>
                <c:pt idx="398">
                  <c:v>40720</c:v>
                </c:pt>
                <c:pt idx="399">
                  <c:v>40720</c:v>
                </c:pt>
                <c:pt idx="400">
                  <c:v>40725</c:v>
                </c:pt>
                <c:pt idx="401">
                  <c:v>40725</c:v>
                </c:pt>
                <c:pt idx="402">
                  <c:v>40725</c:v>
                </c:pt>
                <c:pt idx="403">
                  <c:v>40725</c:v>
                </c:pt>
                <c:pt idx="404">
                  <c:v>40725</c:v>
                </c:pt>
                <c:pt idx="405">
                  <c:v>40725</c:v>
                </c:pt>
                <c:pt idx="406">
                  <c:v>40725</c:v>
                </c:pt>
                <c:pt idx="407">
                  <c:v>40725</c:v>
                </c:pt>
                <c:pt idx="408">
                  <c:v>40725</c:v>
                </c:pt>
                <c:pt idx="409">
                  <c:v>40725</c:v>
                </c:pt>
                <c:pt idx="410">
                  <c:v>40725</c:v>
                </c:pt>
                <c:pt idx="411">
                  <c:v>40725</c:v>
                </c:pt>
                <c:pt idx="412">
                  <c:v>40725</c:v>
                </c:pt>
                <c:pt idx="413">
                  <c:v>40725</c:v>
                </c:pt>
                <c:pt idx="414">
                  <c:v>40725</c:v>
                </c:pt>
                <c:pt idx="415">
                  <c:v>40725</c:v>
                </c:pt>
                <c:pt idx="416">
                  <c:v>40725</c:v>
                </c:pt>
                <c:pt idx="417">
                  <c:v>40725</c:v>
                </c:pt>
                <c:pt idx="418">
                  <c:v>40725</c:v>
                </c:pt>
                <c:pt idx="419">
                  <c:v>40725</c:v>
                </c:pt>
                <c:pt idx="420">
                  <c:v>40725</c:v>
                </c:pt>
                <c:pt idx="421">
                  <c:v>40725</c:v>
                </c:pt>
                <c:pt idx="422">
                  <c:v>40725</c:v>
                </c:pt>
                <c:pt idx="423">
                  <c:v>40725</c:v>
                </c:pt>
                <c:pt idx="424">
                  <c:v>40725</c:v>
                </c:pt>
                <c:pt idx="425">
                  <c:v>40725</c:v>
                </c:pt>
                <c:pt idx="426">
                  <c:v>40725</c:v>
                </c:pt>
                <c:pt idx="427">
                  <c:v>40725</c:v>
                </c:pt>
                <c:pt idx="428">
                  <c:v>40725</c:v>
                </c:pt>
                <c:pt idx="429">
                  <c:v>40725</c:v>
                </c:pt>
                <c:pt idx="430">
                  <c:v>40725</c:v>
                </c:pt>
                <c:pt idx="431">
                  <c:v>40725</c:v>
                </c:pt>
                <c:pt idx="432">
                  <c:v>40725</c:v>
                </c:pt>
                <c:pt idx="433">
                  <c:v>40725</c:v>
                </c:pt>
                <c:pt idx="434">
                  <c:v>40725</c:v>
                </c:pt>
                <c:pt idx="435">
                  <c:v>40725</c:v>
                </c:pt>
                <c:pt idx="436">
                  <c:v>40725</c:v>
                </c:pt>
                <c:pt idx="437">
                  <c:v>40725</c:v>
                </c:pt>
                <c:pt idx="438">
                  <c:v>40725</c:v>
                </c:pt>
                <c:pt idx="439">
                  <c:v>40725</c:v>
                </c:pt>
                <c:pt idx="440">
                  <c:v>40725</c:v>
                </c:pt>
                <c:pt idx="441">
                  <c:v>40725</c:v>
                </c:pt>
                <c:pt idx="442">
                  <c:v>40725</c:v>
                </c:pt>
                <c:pt idx="443">
                  <c:v>40725</c:v>
                </c:pt>
                <c:pt idx="444">
                  <c:v>40725</c:v>
                </c:pt>
                <c:pt idx="445">
                  <c:v>40725</c:v>
                </c:pt>
                <c:pt idx="446">
                  <c:v>40725</c:v>
                </c:pt>
                <c:pt idx="447">
                  <c:v>40725</c:v>
                </c:pt>
                <c:pt idx="448">
                  <c:v>40725</c:v>
                </c:pt>
                <c:pt idx="449">
                  <c:v>40725</c:v>
                </c:pt>
                <c:pt idx="450">
                  <c:v>40725</c:v>
                </c:pt>
                <c:pt idx="451">
                  <c:v>40725</c:v>
                </c:pt>
                <c:pt idx="452">
                  <c:v>40725</c:v>
                </c:pt>
                <c:pt idx="453">
                  <c:v>40725</c:v>
                </c:pt>
                <c:pt idx="454">
                  <c:v>40725</c:v>
                </c:pt>
                <c:pt idx="455">
                  <c:v>40725</c:v>
                </c:pt>
                <c:pt idx="456">
                  <c:v>40725</c:v>
                </c:pt>
                <c:pt idx="457">
                  <c:v>40725</c:v>
                </c:pt>
                <c:pt idx="458">
                  <c:v>40725</c:v>
                </c:pt>
                <c:pt idx="459">
                  <c:v>40725</c:v>
                </c:pt>
                <c:pt idx="460">
                  <c:v>40725</c:v>
                </c:pt>
                <c:pt idx="461">
                  <c:v>40725</c:v>
                </c:pt>
                <c:pt idx="462">
                  <c:v>40725</c:v>
                </c:pt>
                <c:pt idx="463">
                  <c:v>40725</c:v>
                </c:pt>
                <c:pt idx="464">
                  <c:v>40725</c:v>
                </c:pt>
                <c:pt idx="465">
                  <c:v>40725</c:v>
                </c:pt>
                <c:pt idx="466">
                  <c:v>40725</c:v>
                </c:pt>
                <c:pt idx="467">
                  <c:v>40725</c:v>
                </c:pt>
                <c:pt idx="468">
                  <c:v>40725</c:v>
                </c:pt>
                <c:pt idx="469">
                  <c:v>40725</c:v>
                </c:pt>
                <c:pt idx="470">
                  <c:v>40725</c:v>
                </c:pt>
                <c:pt idx="471">
                  <c:v>40725</c:v>
                </c:pt>
                <c:pt idx="472">
                  <c:v>40725</c:v>
                </c:pt>
                <c:pt idx="473">
                  <c:v>40725</c:v>
                </c:pt>
                <c:pt idx="474">
                  <c:v>40725</c:v>
                </c:pt>
                <c:pt idx="475">
                  <c:v>40725</c:v>
                </c:pt>
                <c:pt idx="476">
                  <c:v>40725</c:v>
                </c:pt>
                <c:pt idx="477">
                  <c:v>40725</c:v>
                </c:pt>
                <c:pt idx="478">
                  <c:v>40725</c:v>
                </c:pt>
                <c:pt idx="479">
                  <c:v>40725</c:v>
                </c:pt>
                <c:pt idx="480">
                  <c:v>40730</c:v>
                </c:pt>
                <c:pt idx="481">
                  <c:v>40730</c:v>
                </c:pt>
                <c:pt idx="482">
                  <c:v>40730</c:v>
                </c:pt>
                <c:pt idx="483">
                  <c:v>40730</c:v>
                </c:pt>
                <c:pt idx="484">
                  <c:v>40730</c:v>
                </c:pt>
                <c:pt idx="485">
                  <c:v>40730</c:v>
                </c:pt>
                <c:pt idx="486">
                  <c:v>40730</c:v>
                </c:pt>
                <c:pt idx="487">
                  <c:v>40730</c:v>
                </c:pt>
                <c:pt idx="488">
                  <c:v>40730</c:v>
                </c:pt>
                <c:pt idx="489">
                  <c:v>40730</c:v>
                </c:pt>
                <c:pt idx="490">
                  <c:v>40730</c:v>
                </c:pt>
                <c:pt idx="491">
                  <c:v>40730</c:v>
                </c:pt>
                <c:pt idx="492">
                  <c:v>40730</c:v>
                </c:pt>
                <c:pt idx="493">
                  <c:v>40730</c:v>
                </c:pt>
                <c:pt idx="494">
                  <c:v>40730</c:v>
                </c:pt>
                <c:pt idx="495">
                  <c:v>40730</c:v>
                </c:pt>
                <c:pt idx="496">
                  <c:v>40730</c:v>
                </c:pt>
                <c:pt idx="497">
                  <c:v>40730</c:v>
                </c:pt>
                <c:pt idx="498">
                  <c:v>40730</c:v>
                </c:pt>
                <c:pt idx="499">
                  <c:v>40730</c:v>
                </c:pt>
                <c:pt idx="500">
                  <c:v>40730</c:v>
                </c:pt>
                <c:pt idx="501">
                  <c:v>40730</c:v>
                </c:pt>
                <c:pt idx="502">
                  <c:v>40730</c:v>
                </c:pt>
                <c:pt idx="503">
                  <c:v>40730</c:v>
                </c:pt>
                <c:pt idx="504">
                  <c:v>40730</c:v>
                </c:pt>
                <c:pt idx="505">
                  <c:v>40730</c:v>
                </c:pt>
                <c:pt idx="506">
                  <c:v>40730</c:v>
                </c:pt>
                <c:pt idx="507">
                  <c:v>40730</c:v>
                </c:pt>
                <c:pt idx="508">
                  <c:v>40730</c:v>
                </c:pt>
                <c:pt idx="509">
                  <c:v>40730</c:v>
                </c:pt>
                <c:pt idx="510">
                  <c:v>40730</c:v>
                </c:pt>
                <c:pt idx="511">
                  <c:v>40730</c:v>
                </c:pt>
                <c:pt idx="512">
                  <c:v>40730</c:v>
                </c:pt>
                <c:pt idx="513">
                  <c:v>40730</c:v>
                </c:pt>
                <c:pt idx="514">
                  <c:v>40730</c:v>
                </c:pt>
                <c:pt idx="515">
                  <c:v>40730</c:v>
                </c:pt>
                <c:pt idx="516">
                  <c:v>40730</c:v>
                </c:pt>
                <c:pt idx="517">
                  <c:v>40730</c:v>
                </c:pt>
                <c:pt idx="518">
                  <c:v>40730</c:v>
                </c:pt>
                <c:pt idx="519">
                  <c:v>40730</c:v>
                </c:pt>
                <c:pt idx="520">
                  <c:v>40730</c:v>
                </c:pt>
                <c:pt idx="521">
                  <c:v>40730</c:v>
                </c:pt>
                <c:pt idx="522">
                  <c:v>40730</c:v>
                </c:pt>
                <c:pt idx="523">
                  <c:v>40730</c:v>
                </c:pt>
                <c:pt idx="524">
                  <c:v>40730</c:v>
                </c:pt>
                <c:pt idx="525">
                  <c:v>40730</c:v>
                </c:pt>
                <c:pt idx="526">
                  <c:v>40730</c:v>
                </c:pt>
                <c:pt idx="527">
                  <c:v>40730</c:v>
                </c:pt>
                <c:pt idx="528">
                  <c:v>40730</c:v>
                </c:pt>
                <c:pt idx="529">
                  <c:v>40730</c:v>
                </c:pt>
                <c:pt idx="530">
                  <c:v>40730</c:v>
                </c:pt>
                <c:pt idx="531">
                  <c:v>40730</c:v>
                </c:pt>
                <c:pt idx="532">
                  <c:v>40730</c:v>
                </c:pt>
                <c:pt idx="533">
                  <c:v>40730</c:v>
                </c:pt>
                <c:pt idx="534">
                  <c:v>40730</c:v>
                </c:pt>
                <c:pt idx="535">
                  <c:v>40730</c:v>
                </c:pt>
                <c:pt idx="536">
                  <c:v>40730</c:v>
                </c:pt>
                <c:pt idx="537">
                  <c:v>40730</c:v>
                </c:pt>
                <c:pt idx="538">
                  <c:v>40730</c:v>
                </c:pt>
                <c:pt idx="539">
                  <c:v>40730</c:v>
                </c:pt>
                <c:pt idx="540">
                  <c:v>40730</c:v>
                </c:pt>
                <c:pt idx="541">
                  <c:v>40730</c:v>
                </c:pt>
                <c:pt idx="542">
                  <c:v>40730</c:v>
                </c:pt>
                <c:pt idx="543">
                  <c:v>40730</c:v>
                </c:pt>
                <c:pt idx="544">
                  <c:v>40730</c:v>
                </c:pt>
                <c:pt idx="545">
                  <c:v>40730</c:v>
                </c:pt>
                <c:pt idx="546">
                  <c:v>40730</c:v>
                </c:pt>
                <c:pt idx="547">
                  <c:v>40730</c:v>
                </c:pt>
                <c:pt idx="548">
                  <c:v>40730</c:v>
                </c:pt>
                <c:pt idx="549">
                  <c:v>40730</c:v>
                </c:pt>
                <c:pt idx="550">
                  <c:v>40730</c:v>
                </c:pt>
                <c:pt idx="551">
                  <c:v>40730</c:v>
                </c:pt>
                <c:pt idx="552">
                  <c:v>40730</c:v>
                </c:pt>
                <c:pt idx="553">
                  <c:v>40730</c:v>
                </c:pt>
                <c:pt idx="554">
                  <c:v>40730</c:v>
                </c:pt>
                <c:pt idx="555">
                  <c:v>40730</c:v>
                </c:pt>
                <c:pt idx="556">
                  <c:v>40730</c:v>
                </c:pt>
                <c:pt idx="557">
                  <c:v>40730</c:v>
                </c:pt>
                <c:pt idx="558">
                  <c:v>40730</c:v>
                </c:pt>
                <c:pt idx="559">
                  <c:v>40730</c:v>
                </c:pt>
                <c:pt idx="560">
                  <c:v>40735</c:v>
                </c:pt>
                <c:pt idx="561">
                  <c:v>40735</c:v>
                </c:pt>
                <c:pt idx="562">
                  <c:v>40735</c:v>
                </c:pt>
                <c:pt idx="563">
                  <c:v>40735</c:v>
                </c:pt>
                <c:pt idx="564">
                  <c:v>40735</c:v>
                </c:pt>
                <c:pt idx="565">
                  <c:v>40735</c:v>
                </c:pt>
                <c:pt idx="566">
                  <c:v>40735</c:v>
                </c:pt>
                <c:pt idx="567">
                  <c:v>40735</c:v>
                </c:pt>
                <c:pt idx="568">
                  <c:v>40735</c:v>
                </c:pt>
                <c:pt idx="569">
                  <c:v>40735</c:v>
                </c:pt>
                <c:pt idx="570">
                  <c:v>40735</c:v>
                </c:pt>
                <c:pt idx="571">
                  <c:v>40735</c:v>
                </c:pt>
                <c:pt idx="572">
                  <c:v>40735</c:v>
                </c:pt>
                <c:pt idx="573">
                  <c:v>40735</c:v>
                </c:pt>
                <c:pt idx="574">
                  <c:v>40735</c:v>
                </c:pt>
                <c:pt idx="575">
                  <c:v>40735</c:v>
                </c:pt>
                <c:pt idx="576">
                  <c:v>40735</c:v>
                </c:pt>
                <c:pt idx="577">
                  <c:v>40735</c:v>
                </c:pt>
                <c:pt idx="578">
                  <c:v>40735</c:v>
                </c:pt>
                <c:pt idx="579">
                  <c:v>40735</c:v>
                </c:pt>
                <c:pt idx="580">
                  <c:v>40735</c:v>
                </c:pt>
                <c:pt idx="581">
                  <c:v>40735</c:v>
                </c:pt>
                <c:pt idx="582">
                  <c:v>40735</c:v>
                </c:pt>
                <c:pt idx="583">
                  <c:v>40735</c:v>
                </c:pt>
                <c:pt idx="584">
                  <c:v>40735</c:v>
                </c:pt>
                <c:pt idx="585">
                  <c:v>40735</c:v>
                </c:pt>
                <c:pt idx="586">
                  <c:v>40735</c:v>
                </c:pt>
                <c:pt idx="587">
                  <c:v>40735</c:v>
                </c:pt>
                <c:pt idx="588">
                  <c:v>40735</c:v>
                </c:pt>
                <c:pt idx="589">
                  <c:v>40735</c:v>
                </c:pt>
                <c:pt idx="590">
                  <c:v>40735</c:v>
                </c:pt>
                <c:pt idx="591">
                  <c:v>40735</c:v>
                </c:pt>
                <c:pt idx="592">
                  <c:v>40735</c:v>
                </c:pt>
                <c:pt idx="593">
                  <c:v>40735</c:v>
                </c:pt>
                <c:pt idx="594">
                  <c:v>40735</c:v>
                </c:pt>
                <c:pt idx="595">
                  <c:v>40735</c:v>
                </c:pt>
                <c:pt idx="596">
                  <c:v>40735</c:v>
                </c:pt>
                <c:pt idx="597">
                  <c:v>40735</c:v>
                </c:pt>
                <c:pt idx="598">
                  <c:v>40735</c:v>
                </c:pt>
                <c:pt idx="599">
                  <c:v>40735</c:v>
                </c:pt>
                <c:pt idx="600">
                  <c:v>40735</c:v>
                </c:pt>
                <c:pt idx="601">
                  <c:v>40735</c:v>
                </c:pt>
                <c:pt idx="602">
                  <c:v>40735</c:v>
                </c:pt>
                <c:pt idx="603">
                  <c:v>40735</c:v>
                </c:pt>
                <c:pt idx="604">
                  <c:v>40735</c:v>
                </c:pt>
                <c:pt idx="605">
                  <c:v>40735</c:v>
                </c:pt>
                <c:pt idx="606">
                  <c:v>40735</c:v>
                </c:pt>
                <c:pt idx="607">
                  <c:v>40735</c:v>
                </c:pt>
                <c:pt idx="608">
                  <c:v>40735</c:v>
                </c:pt>
                <c:pt idx="609">
                  <c:v>40735</c:v>
                </c:pt>
                <c:pt idx="610">
                  <c:v>40735</c:v>
                </c:pt>
                <c:pt idx="611">
                  <c:v>40735</c:v>
                </c:pt>
                <c:pt idx="612">
                  <c:v>40735</c:v>
                </c:pt>
                <c:pt idx="613">
                  <c:v>40735</c:v>
                </c:pt>
                <c:pt idx="614">
                  <c:v>40735</c:v>
                </c:pt>
                <c:pt idx="615">
                  <c:v>40735</c:v>
                </c:pt>
                <c:pt idx="616">
                  <c:v>40735</c:v>
                </c:pt>
                <c:pt idx="617">
                  <c:v>40735</c:v>
                </c:pt>
                <c:pt idx="618">
                  <c:v>40735</c:v>
                </c:pt>
                <c:pt idx="619">
                  <c:v>40735</c:v>
                </c:pt>
                <c:pt idx="620">
                  <c:v>40735</c:v>
                </c:pt>
                <c:pt idx="621">
                  <c:v>40735</c:v>
                </c:pt>
                <c:pt idx="622">
                  <c:v>40735</c:v>
                </c:pt>
                <c:pt idx="623">
                  <c:v>40735</c:v>
                </c:pt>
                <c:pt idx="624">
                  <c:v>40735</c:v>
                </c:pt>
                <c:pt idx="625">
                  <c:v>40735</c:v>
                </c:pt>
                <c:pt idx="626">
                  <c:v>40735</c:v>
                </c:pt>
                <c:pt idx="627">
                  <c:v>40735</c:v>
                </c:pt>
                <c:pt idx="628">
                  <c:v>40735</c:v>
                </c:pt>
                <c:pt idx="629">
                  <c:v>40735</c:v>
                </c:pt>
                <c:pt idx="630">
                  <c:v>40735</c:v>
                </c:pt>
                <c:pt idx="631">
                  <c:v>40735</c:v>
                </c:pt>
                <c:pt idx="632">
                  <c:v>40735</c:v>
                </c:pt>
                <c:pt idx="633">
                  <c:v>40735</c:v>
                </c:pt>
                <c:pt idx="634">
                  <c:v>40735</c:v>
                </c:pt>
                <c:pt idx="635">
                  <c:v>40735</c:v>
                </c:pt>
                <c:pt idx="636">
                  <c:v>40735</c:v>
                </c:pt>
                <c:pt idx="637">
                  <c:v>40735</c:v>
                </c:pt>
                <c:pt idx="638">
                  <c:v>40735</c:v>
                </c:pt>
                <c:pt idx="639">
                  <c:v>40735</c:v>
                </c:pt>
              </c:numCache>
            </c:numRef>
          </c:xVal>
          <c:yVal>
            <c:numRef>
              <c:f>Sheet3!$E$3:$E$642</c:f>
              <c:numCache>
                <c:formatCode>General</c:formatCode>
                <c:ptCount val="640"/>
                <c:pt idx="0">
                  <c:v>30</c:v>
                </c:pt>
                <c:pt idx="1">
                  <c:v>30</c:v>
                </c:pt>
                <c:pt idx="2">
                  <c:v>30</c:v>
                </c:pt>
                <c:pt idx="3">
                  <c:v>35</c:v>
                </c:pt>
                <c:pt idx="4">
                  <c:v>15</c:v>
                </c:pt>
                <c:pt idx="5">
                  <c:v>40</c:v>
                </c:pt>
                <c:pt idx="6">
                  <c:v>40</c:v>
                </c:pt>
                <c:pt idx="7">
                  <c:v>55</c:v>
                </c:pt>
                <c:pt idx="8">
                  <c:v>55</c:v>
                </c:pt>
                <c:pt idx="9">
                  <c:v>15</c:v>
                </c:pt>
                <c:pt idx="10">
                  <c:v>15</c:v>
                </c:pt>
                <c:pt idx="11">
                  <c:v>30</c:v>
                </c:pt>
                <c:pt idx="12">
                  <c:v>30</c:v>
                </c:pt>
                <c:pt idx="13">
                  <c:v>45</c:v>
                </c:pt>
                <c:pt idx="14">
                  <c:v>25</c:v>
                </c:pt>
                <c:pt idx="15">
                  <c:v>15</c:v>
                </c:pt>
                <c:pt idx="16">
                  <c:v>30</c:v>
                </c:pt>
                <c:pt idx="17">
                  <c:v>35</c:v>
                </c:pt>
                <c:pt idx="18">
                  <c:v>35</c:v>
                </c:pt>
                <c:pt idx="19">
                  <c:v>50</c:v>
                </c:pt>
                <c:pt idx="20">
                  <c:v>35</c:v>
                </c:pt>
                <c:pt idx="21">
                  <c:v>35</c:v>
                </c:pt>
                <c:pt idx="22">
                  <c:v>90</c:v>
                </c:pt>
                <c:pt idx="23">
                  <c:v>40</c:v>
                </c:pt>
                <c:pt idx="24">
                  <c:v>40</c:v>
                </c:pt>
                <c:pt idx="25">
                  <c:v>40</c:v>
                </c:pt>
                <c:pt idx="26">
                  <c:v>35</c:v>
                </c:pt>
                <c:pt idx="27">
                  <c:v>20</c:v>
                </c:pt>
                <c:pt idx="28">
                  <c:v>20</c:v>
                </c:pt>
                <c:pt idx="29">
                  <c:v>40</c:v>
                </c:pt>
                <c:pt idx="30">
                  <c:v>40</c:v>
                </c:pt>
                <c:pt idx="31">
                  <c:v>95</c:v>
                </c:pt>
                <c:pt idx="32">
                  <c:v>35</c:v>
                </c:pt>
                <c:pt idx="33">
                  <c:v>95</c:v>
                </c:pt>
                <c:pt idx="34">
                  <c:v>35</c:v>
                </c:pt>
                <c:pt idx="35">
                  <c:v>15</c:v>
                </c:pt>
                <c:pt idx="36">
                  <c:v>25</c:v>
                </c:pt>
                <c:pt idx="37">
                  <c:v>25</c:v>
                </c:pt>
                <c:pt idx="38">
                  <c:v>85</c:v>
                </c:pt>
                <c:pt idx="39">
                  <c:v>100</c:v>
                </c:pt>
                <c:pt idx="40">
                  <c:v>30</c:v>
                </c:pt>
                <c:pt idx="41">
                  <c:v>30</c:v>
                </c:pt>
                <c:pt idx="42">
                  <c:v>25</c:v>
                </c:pt>
                <c:pt idx="43">
                  <c:v>85</c:v>
                </c:pt>
                <c:pt idx="44">
                  <c:v>40</c:v>
                </c:pt>
                <c:pt idx="45">
                  <c:v>100</c:v>
                </c:pt>
                <c:pt idx="46">
                  <c:v>50</c:v>
                </c:pt>
                <c:pt idx="47">
                  <c:v>50</c:v>
                </c:pt>
                <c:pt idx="48">
                  <c:v>55</c:v>
                </c:pt>
                <c:pt idx="49">
                  <c:v>50</c:v>
                </c:pt>
                <c:pt idx="50">
                  <c:v>40</c:v>
                </c:pt>
                <c:pt idx="51">
                  <c:v>50</c:v>
                </c:pt>
                <c:pt idx="52">
                  <c:v>35</c:v>
                </c:pt>
                <c:pt idx="53">
                  <c:v>35</c:v>
                </c:pt>
                <c:pt idx="54">
                  <c:v>55</c:v>
                </c:pt>
                <c:pt idx="55">
                  <c:v>35</c:v>
                </c:pt>
                <c:pt idx="56">
                  <c:v>50</c:v>
                </c:pt>
                <c:pt idx="57">
                  <c:v>50</c:v>
                </c:pt>
                <c:pt idx="58">
                  <c:v>35</c:v>
                </c:pt>
                <c:pt idx="59">
                  <c:v>35</c:v>
                </c:pt>
                <c:pt idx="60">
                  <c:v>35</c:v>
                </c:pt>
                <c:pt idx="61">
                  <c:v>15</c:v>
                </c:pt>
                <c:pt idx="62">
                  <c:v>15</c:v>
                </c:pt>
                <c:pt idx="63">
                  <c:v>35</c:v>
                </c:pt>
                <c:pt idx="64">
                  <c:v>35</c:v>
                </c:pt>
                <c:pt idx="65">
                  <c:v>50</c:v>
                </c:pt>
                <c:pt idx="66">
                  <c:v>50</c:v>
                </c:pt>
                <c:pt idx="67">
                  <c:v>50</c:v>
                </c:pt>
                <c:pt idx="68">
                  <c:v>50</c:v>
                </c:pt>
                <c:pt idx="69">
                  <c:v>55</c:v>
                </c:pt>
                <c:pt idx="70">
                  <c:v>20</c:v>
                </c:pt>
                <c:pt idx="71">
                  <c:v>35</c:v>
                </c:pt>
                <c:pt idx="72">
                  <c:v>35</c:v>
                </c:pt>
                <c:pt idx="73">
                  <c:v>30</c:v>
                </c:pt>
                <c:pt idx="74">
                  <c:v>55</c:v>
                </c:pt>
                <c:pt idx="75">
                  <c:v>55</c:v>
                </c:pt>
                <c:pt idx="76">
                  <c:v>55</c:v>
                </c:pt>
                <c:pt idx="77">
                  <c:v>30</c:v>
                </c:pt>
                <c:pt idx="78">
                  <c:v>20</c:v>
                </c:pt>
                <c:pt idx="79">
                  <c:v>30</c:v>
                </c:pt>
                <c:pt idx="80">
                  <c:v>30</c:v>
                </c:pt>
                <c:pt idx="81">
                  <c:v>30</c:v>
                </c:pt>
                <c:pt idx="82">
                  <c:v>30</c:v>
                </c:pt>
                <c:pt idx="83">
                  <c:v>35</c:v>
                </c:pt>
                <c:pt idx="84">
                  <c:v>25</c:v>
                </c:pt>
                <c:pt idx="85">
                  <c:v>40</c:v>
                </c:pt>
                <c:pt idx="86">
                  <c:v>45</c:v>
                </c:pt>
                <c:pt idx="87">
                  <c:v>55</c:v>
                </c:pt>
                <c:pt idx="88">
                  <c:v>55</c:v>
                </c:pt>
                <c:pt idx="89">
                  <c:v>20</c:v>
                </c:pt>
                <c:pt idx="90">
                  <c:v>20</c:v>
                </c:pt>
                <c:pt idx="91">
                  <c:v>30</c:v>
                </c:pt>
                <c:pt idx="92">
                  <c:v>30</c:v>
                </c:pt>
                <c:pt idx="93">
                  <c:v>45</c:v>
                </c:pt>
                <c:pt idx="94">
                  <c:v>25</c:v>
                </c:pt>
                <c:pt idx="95">
                  <c:v>15</c:v>
                </c:pt>
                <c:pt idx="96">
                  <c:v>35</c:v>
                </c:pt>
                <c:pt idx="97">
                  <c:v>40</c:v>
                </c:pt>
                <c:pt idx="98">
                  <c:v>40</c:v>
                </c:pt>
                <c:pt idx="99">
                  <c:v>55</c:v>
                </c:pt>
                <c:pt idx="100">
                  <c:v>35</c:v>
                </c:pt>
                <c:pt idx="101">
                  <c:v>35</c:v>
                </c:pt>
                <c:pt idx="102">
                  <c:v>90</c:v>
                </c:pt>
                <c:pt idx="103">
                  <c:v>40</c:v>
                </c:pt>
                <c:pt idx="104">
                  <c:v>40</c:v>
                </c:pt>
                <c:pt idx="105">
                  <c:v>45</c:v>
                </c:pt>
                <c:pt idx="106">
                  <c:v>35</c:v>
                </c:pt>
                <c:pt idx="107">
                  <c:v>20</c:v>
                </c:pt>
                <c:pt idx="108">
                  <c:v>20</c:v>
                </c:pt>
                <c:pt idx="109">
                  <c:v>40</c:v>
                </c:pt>
                <c:pt idx="110">
                  <c:v>40</c:v>
                </c:pt>
                <c:pt idx="111">
                  <c:v>95</c:v>
                </c:pt>
                <c:pt idx="112">
                  <c:v>40</c:v>
                </c:pt>
                <c:pt idx="113">
                  <c:v>95</c:v>
                </c:pt>
                <c:pt idx="114">
                  <c:v>40</c:v>
                </c:pt>
                <c:pt idx="115">
                  <c:v>20</c:v>
                </c:pt>
                <c:pt idx="116">
                  <c:v>30</c:v>
                </c:pt>
                <c:pt idx="117">
                  <c:v>25</c:v>
                </c:pt>
                <c:pt idx="118">
                  <c:v>85</c:v>
                </c:pt>
                <c:pt idx="119">
                  <c:v>95</c:v>
                </c:pt>
                <c:pt idx="120">
                  <c:v>35</c:v>
                </c:pt>
                <c:pt idx="121">
                  <c:v>35</c:v>
                </c:pt>
                <c:pt idx="122">
                  <c:v>30</c:v>
                </c:pt>
                <c:pt idx="123">
                  <c:v>85</c:v>
                </c:pt>
                <c:pt idx="124">
                  <c:v>45</c:v>
                </c:pt>
                <c:pt idx="125">
                  <c:v>95</c:v>
                </c:pt>
                <c:pt idx="126">
                  <c:v>50</c:v>
                </c:pt>
                <c:pt idx="127">
                  <c:v>50</c:v>
                </c:pt>
                <c:pt idx="128">
                  <c:v>60</c:v>
                </c:pt>
                <c:pt idx="129">
                  <c:v>55</c:v>
                </c:pt>
                <c:pt idx="130">
                  <c:v>40</c:v>
                </c:pt>
                <c:pt idx="131">
                  <c:v>50</c:v>
                </c:pt>
                <c:pt idx="132">
                  <c:v>35</c:v>
                </c:pt>
                <c:pt idx="133">
                  <c:v>35</c:v>
                </c:pt>
                <c:pt idx="134">
                  <c:v>55</c:v>
                </c:pt>
                <c:pt idx="135">
                  <c:v>35</c:v>
                </c:pt>
                <c:pt idx="136">
                  <c:v>50</c:v>
                </c:pt>
                <c:pt idx="137">
                  <c:v>50</c:v>
                </c:pt>
                <c:pt idx="138">
                  <c:v>35</c:v>
                </c:pt>
                <c:pt idx="139">
                  <c:v>35</c:v>
                </c:pt>
                <c:pt idx="140">
                  <c:v>35</c:v>
                </c:pt>
                <c:pt idx="141">
                  <c:v>15</c:v>
                </c:pt>
                <c:pt idx="142">
                  <c:v>15</c:v>
                </c:pt>
                <c:pt idx="143">
                  <c:v>40</c:v>
                </c:pt>
                <c:pt idx="144">
                  <c:v>40</c:v>
                </c:pt>
                <c:pt idx="145">
                  <c:v>50</c:v>
                </c:pt>
                <c:pt idx="146">
                  <c:v>50</c:v>
                </c:pt>
                <c:pt idx="147">
                  <c:v>55</c:v>
                </c:pt>
                <c:pt idx="148">
                  <c:v>55</c:v>
                </c:pt>
                <c:pt idx="149">
                  <c:v>55</c:v>
                </c:pt>
                <c:pt idx="150">
                  <c:v>20</c:v>
                </c:pt>
                <c:pt idx="151">
                  <c:v>35</c:v>
                </c:pt>
                <c:pt idx="152">
                  <c:v>35</c:v>
                </c:pt>
                <c:pt idx="153">
                  <c:v>35</c:v>
                </c:pt>
                <c:pt idx="154">
                  <c:v>55</c:v>
                </c:pt>
                <c:pt idx="155">
                  <c:v>60</c:v>
                </c:pt>
                <c:pt idx="156">
                  <c:v>60</c:v>
                </c:pt>
                <c:pt idx="157">
                  <c:v>30</c:v>
                </c:pt>
                <c:pt idx="158">
                  <c:v>25</c:v>
                </c:pt>
                <c:pt idx="159">
                  <c:v>30</c:v>
                </c:pt>
                <c:pt idx="160">
                  <c:v>25</c:v>
                </c:pt>
                <c:pt idx="161">
                  <c:v>25</c:v>
                </c:pt>
                <c:pt idx="162">
                  <c:v>25</c:v>
                </c:pt>
                <c:pt idx="163">
                  <c:v>30</c:v>
                </c:pt>
                <c:pt idx="164">
                  <c:v>45</c:v>
                </c:pt>
                <c:pt idx="165">
                  <c:v>35</c:v>
                </c:pt>
                <c:pt idx="166">
                  <c:v>40</c:v>
                </c:pt>
                <c:pt idx="167">
                  <c:v>50</c:v>
                </c:pt>
                <c:pt idx="168">
                  <c:v>50</c:v>
                </c:pt>
                <c:pt idx="169">
                  <c:v>15</c:v>
                </c:pt>
                <c:pt idx="170">
                  <c:v>15</c:v>
                </c:pt>
                <c:pt idx="171">
                  <c:v>25</c:v>
                </c:pt>
                <c:pt idx="172">
                  <c:v>25</c:v>
                </c:pt>
                <c:pt idx="173">
                  <c:v>40</c:v>
                </c:pt>
                <c:pt idx="174">
                  <c:v>20</c:v>
                </c:pt>
                <c:pt idx="175">
                  <c:v>45</c:v>
                </c:pt>
                <c:pt idx="176">
                  <c:v>30</c:v>
                </c:pt>
                <c:pt idx="177">
                  <c:v>35</c:v>
                </c:pt>
                <c:pt idx="178">
                  <c:v>35</c:v>
                </c:pt>
                <c:pt idx="179">
                  <c:v>50</c:v>
                </c:pt>
                <c:pt idx="180">
                  <c:v>30</c:v>
                </c:pt>
                <c:pt idx="181">
                  <c:v>30</c:v>
                </c:pt>
                <c:pt idx="182">
                  <c:v>85</c:v>
                </c:pt>
                <c:pt idx="183">
                  <c:v>35</c:v>
                </c:pt>
                <c:pt idx="184">
                  <c:v>35</c:v>
                </c:pt>
                <c:pt idx="185">
                  <c:v>40</c:v>
                </c:pt>
                <c:pt idx="186">
                  <c:v>30</c:v>
                </c:pt>
                <c:pt idx="187">
                  <c:v>15</c:v>
                </c:pt>
                <c:pt idx="188">
                  <c:v>15</c:v>
                </c:pt>
                <c:pt idx="189">
                  <c:v>35</c:v>
                </c:pt>
                <c:pt idx="190">
                  <c:v>35</c:v>
                </c:pt>
                <c:pt idx="191">
                  <c:v>90</c:v>
                </c:pt>
                <c:pt idx="192">
                  <c:v>35</c:v>
                </c:pt>
                <c:pt idx="193">
                  <c:v>90</c:v>
                </c:pt>
                <c:pt idx="194">
                  <c:v>35</c:v>
                </c:pt>
                <c:pt idx="195">
                  <c:v>15</c:v>
                </c:pt>
                <c:pt idx="196">
                  <c:v>25</c:v>
                </c:pt>
                <c:pt idx="197">
                  <c:v>20</c:v>
                </c:pt>
                <c:pt idx="198">
                  <c:v>80</c:v>
                </c:pt>
                <c:pt idx="199">
                  <c:v>95</c:v>
                </c:pt>
                <c:pt idx="200">
                  <c:v>30</c:v>
                </c:pt>
                <c:pt idx="201">
                  <c:v>30</c:v>
                </c:pt>
                <c:pt idx="202">
                  <c:v>20</c:v>
                </c:pt>
                <c:pt idx="203">
                  <c:v>80</c:v>
                </c:pt>
                <c:pt idx="204">
                  <c:v>35</c:v>
                </c:pt>
                <c:pt idx="205">
                  <c:v>90</c:v>
                </c:pt>
                <c:pt idx="206">
                  <c:v>45</c:v>
                </c:pt>
                <c:pt idx="207">
                  <c:v>45</c:v>
                </c:pt>
                <c:pt idx="208">
                  <c:v>55</c:v>
                </c:pt>
                <c:pt idx="209">
                  <c:v>45</c:v>
                </c:pt>
                <c:pt idx="210">
                  <c:v>40</c:v>
                </c:pt>
                <c:pt idx="211">
                  <c:v>45</c:v>
                </c:pt>
                <c:pt idx="212">
                  <c:v>25</c:v>
                </c:pt>
                <c:pt idx="213">
                  <c:v>25</c:v>
                </c:pt>
                <c:pt idx="214">
                  <c:v>50</c:v>
                </c:pt>
                <c:pt idx="215">
                  <c:v>30</c:v>
                </c:pt>
                <c:pt idx="216">
                  <c:v>45</c:v>
                </c:pt>
                <c:pt idx="217">
                  <c:v>45</c:v>
                </c:pt>
                <c:pt idx="218">
                  <c:v>30</c:v>
                </c:pt>
                <c:pt idx="219">
                  <c:v>30</c:v>
                </c:pt>
                <c:pt idx="220">
                  <c:v>30</c:v>
                </c:pt>
                <c:pt idx="221">
                  <c:v>45</c:v>
                </c:pt>
                <c:pt idx="222">
                  <c:v>45</c:v>
                </c:pt>
                <c:pt idx="223">
                  <c:v>30</c:v>
                </c:pt>
                <c:pt idx="224">
                  <c:v>30</c:v>
                </c:pt>
                <c:pt idx="225">
                  <c:v>45</c:v>
                </c:pt>
                <c:pt idx="226">
                  <c:v>45</c:v>
                </c:pt>
                <c:pt idx="227">
                  <c:v>45</c:v>
                </c:pt>
                <c:pt idx="228">
                  <c:v>45</c:v>
                </c:pt>
                <c:pt idx="229">
                  <c:v>50</c:v>
                </c:pt>
                <c:pt idx="230">
                  <c:v>15</c:v>
                </c:pt>
                <c:pt idx="231">
                  <c:v>30</c:v>
                </c:pt>
                <c:pt idx="232">
                  <c:v>30</c:v>
                </c:pt>
                <c:pt idx="233">
                  <c:v>25</c:v>
                </c:pt>
                <c:pt idx="234">
                  <c:v>50</c:v>
                </c:pt>
                <c:pt idx="235">
                  <c:v>50</c:v>
                </c:pt>
                <c:pt idx="236">
                  <c:v>50</c:v>
                </c:pt>
                <c:pt idx="237">
                  <c:v>25</c:v>
                </c:pt>
                <c:pt idx="238">
                  <c:v>15</c:v>
                </c:pt>
                <c:pt idx="239">
                  <c:v>25</c:v>
                </c:pt>
                <c:pt idx="240">
                  <c:v>40</c:v>
                </c:pt>
                <c:pt idx="241">
                  <c:v>40</c:v>
                </c:pt>
                <c:pt idx="242">
                  <c:v>20</c:v>
                </c:pt>
                <c:pt idx="243">
                  <c:v>25</c:v>
                </c:pt>
                <c:pt idx="244">
                  <c:v>40</c:v>
                </c:pt>
                <c:pt idx="245">
                  <c:v>30</c:v>
                </c:pt>
                <c:pt idx="246">
                  <c:v>35</c:v>
                </c:pt>
                <c:pt idx="247">
                  <c:v>45</c:v>
                </c:pt>
                <c:pt idx="248">
                  <c:v>45</c:v>
                </c:pt>
                <c:pt idx="249">
                  <c:v>45</c:v>
                </c:pt>
                <c:pt idx="250">
                  <c:v>45</c:v>
                </c:pt>
                <c:pt idx="251">
                  <c:v>25</c:v>
                </c:pt>
                <c:pt idx="252">
                  <c:v>25</c:v>
                </c:pt>
                <c:pt idx="253">
                  <c:v>35</c:v>
                </c:pt>
                <c:pt idx="254">
                  <c:v>20</c:v>
                </c:pt>
                <c:pt idx="255">
                  <c:v>45</c:v>
                </c:pt>
                <c:pt idx="256">
                  <c:v>25</c:v>
                </c:pt>
                <c:pt idx="257">
                  <c:v>30</c:v>
                </c:pt>
                <c:pt idx="258">
                  <c:v>30</c:v>
                </c:pt>
                <c:pt idx="259">
                  <c:v>45</c:v>
                </c:pt>
                <c:pt idx="260">
                  <c:v>30</c:v>
                </c:pt>
                <c:pt idx="261">
                  <c:v>30</c:v>
                </c:pt>
                <c:pt idx="262">
                  <c:v>85</c:v>
                </c:pt>
                <c:pt idx="263">
                  <c:v>30</c:v>
                </c:pt>
                <c:pt idx="264">
                  <c:v>30</c:v>
                </c:pt>
                <c:pt idx="265">
                  <c:v>35</c:v>
                </c:pt>
                <c:pt idx="266">
                  <c:v>30</c:v>
                </c:pt>
                <c:pt idx="267">
                  <c:v>15</c:v>
                </c:pt>
                <c:pt idx="268">
                  <c:v>15</c:v>
                </c:pt>
                <c:pt idx="269">
                  <c:v>35</c:v>
                </c:pt>
                <c:pt idx="270">
                  <c:v>35</c:v>
                </c:pt>
                <c:pt idx="271">
                  <c:v>90</c:v>
                </c:pt>
                <c:pt idx="272">
                  <c:v>30</c:v>
                </c:pt>
                <c:pt idx="273">
                  <c:v>85</c:v>
                </c:pt>
                <c:pt idx="274">
                  <c:v>30</c:v>
                </c:pt>
                <c:pt idx="275">
                  <c:v>45</c:v>
                </c:pt>
                <c:pt idx="276">
                  <c:v>20</c:v>
                </c:pt>
                <c:pt idx="277">
                  <c:v>15</c:v>
                </c:pt>
                <c:pt idx="278">
                  <c:v>75</c:v>
                </c:pt>
                <c:pt idx="279">
                  <c:v>90</c:v>
                </c:pt>
                <c:pt idx="280">
                  <c:v>25</c:v>
                </c:pt>
                <c:pt idx="281">
                  <c:v>25</c:v>
                </c:pt>
                <c:pt idx="282">
                  <c:v>20</c:v>
                </c:pt>
                <c:pt idx="283">
                  <c:v>80</c:v>
                </c:pt>
                <c:pt idx="284">
                  <c:v>35</c:v>
                </c:pt>
                <c:pt idx="285">
                  <c:v>90</c:v>
                </c:pt>
                <c:pt idx="286">
                  <c:v>45</c:v>
                </c:pt>
                <c:pt idx="287">
                  <c:v>45</c:v>
                </c:pt>
                <c:pt idx="288">
                  <c:v>50</c:v>
                </c:pt>
                <c:pt idx="289">
                  <c:v>45</c:v>
                </c:pt>
                <c:pt idx="290">
                  <c:v>35</c:v>
                </c:pt>
                <c:pt idx="291">
                  <c:v>45</c:v>
                </c:pt>
                <c:pt idx="292">
                  <c:v>20</c:v>
                </c:pt>
                <c:pt idx="293">
                  <c:v>20</c:v>
                </c:pt>
                <c:pt idx="294">
                  <c:v>50</c:v>
                </c:pt>
                <c:pt idx="295">
                  <c:v>30</c:v>
                </c:pt>
                <c:pt idx="296">
                  <c:v>40</c:v>
                </c:pt>
                <c:pt idx="297">
                  <c:v>40</c:v>
                </c:pt>
                <c:pt idx="298">
                  <c:v>25</c:v>
                </c:pt>
                <c:pt idx="299">
                  <c:v>30</c:v>
                </c:pt>
                <c:pt idx="300">
                  <c:v>30</c:v>
                </c:pt>
                <c:pt idx="301">
                  <c:v>40</c:v>
                </c:pt>
                <c:pt idx="302">
                  <c:v>40</c:v>
                </c:pt>
                <c:pt idx="303">
                  <c:v>30</c:v>
                </c:pt>
                <c:pt idx="304">
                  <c:v>30</c:v>
                </c:pt>
                <c:pt idx="305">
                  <c:v>45</c:v>
                </c:pt>
                <c:pt idx="306">
                  <c:v>45</c:v>
                </c:pt>
                <c:pt idx="307">
                  <c:v>45</c:v>
                </c:pt>
                <c:pt idx="308">
                  <c:v>45</c:v>
                </c:pt>
                <c:pt idx="309">
                  <c:v>50</c:v>
                </c:pt>
                <c:pt idx="310">
                  <c:v>45</c:v>
                </c:pt>
                <c:pt idx="311">
                  <c:v>25</c:v>
                </c:pt>
                <c:pt idx="312">
                  <c:v>25</c:v>
                </c:pt>
                <c:pt idx="313">
                  <c:v>25</c:v>
                </c:pt>
                <c:pt idx="314">
                  <c:v>50</c:v>
                </c:pt>
                <c:pt idx="315">
                  <c:v>50</c:v>
                </c:pt>
                <c:pt idx="316">
                  <c:v>50</c:v>
                </c:pt>
                <c:pt idx="317">
                  <c:v>20</c:v>
                </c:pt>
                <c:pt idx="318">
                  <c:v>15</c:v>
                </c:pt>
                <c:pt idx="319">
                  <c:v>25</c:v>
                </c:pt>
                <c:pt idx="320">
                  <c:v>15</c:v>
                </c:pt>
                <c:pt idx="321">
                  <c:v>15</c:v>
                </c:pt>
                <c:pt idx="322">
                  <c:v>45</c:v>
                </c:pt>
                <c:pt idx="323">
                  <c:v>20</c:v>
                </c:pt>
                <c:pt idx="324">
                  <c:v>35</c:v>
                </c:pt>
                <c:pt idx="325">
                  <c:v>25</c:v>
                </c:pt>
                <c:pt idx="326">
                  <c:v>30</c:v>
                </c:pt>
                <c:pt idx="327">
                  <c:v>40</c:v>
                </c:pt>
                <c:pt idx="328">
                  <c:v>40</c:v>
                </c:pt>
                <c:pt idx="329">
                  <c:v>35</c:v>
                </c:pt>
                <c:pt idx="330">
                  <c:v>35</c:v>
                </c:pt>
                <c:pt idx="331">
                  <c:v>15</c:v>
                </c:pt>
                <c:pt idx="332">
                  <c:v>15</c:v>
                </c:pt>
                <c:pt idx="333">
                  <c:v>30</c:v>
                </c:pt>
                <c:pt idx="334">
                  <c:v>45</c:v>
                </c:pt>
                <c:pt idx="335">
                  <c:v>35</c:v>
                </c:pt>
                <c:pt idx="336">
                  <c:v>20</c:v>
                </c:pt>
                <c:pt idx="337">
                  <c:v>25</c:v>
                </c:pt>
                <c:pt idx="338">
                  <c:v>25</c:v>
                </c:pt>
                <c:pt idx="339">
                  <c:v>40</c:v>
                </c:pt>
                <c:pt idx="340">
                  <c:v>20</c:v>
                </c:pt>
                <c:pt idx="341">
                  <c:v>20</c:v>
                </c:pt>
                <c:pt idx="342">
                  <c:v>75</c:v>
                </c:pt>
                <c:pt idx="343">
                  <c:v>25</c:v>
                </c:pt>
                <c:pt idx="344">
                  <c:v>25</c:v>
                </c:pt>
                <c:pt idx="345">
                  <c:v>30</c:v>
                </c:pt>
                <c:pt idx="346">
                  <c:v>20</c:v>
                </c:pt>
                <c:pt idx="347">
                  <c:v>40</c:v>
                </c:pt>
                <c:pt idx="348">
                  <c:v>40</c:v>
                </c:pt>
                <c:pt idx="349">
                  <c:v>25</c:v>
                </c:pt>
                <c:pt idx="350">
                  <c:v>25</c:v>
                </c:pt>
                <c:pt idx="351">
                  <c:v>80</c:v>
                </c:pt>
                <c:pt idx="352">
                  <c:v>25</c:v>
                </c:pt>
                <c:pt idx="353">
                  <c:v>75</c:v>
                </c:pt>
                <c:pt idx="354">
                  <c:v>25</c:v>
                </c:pt>
                <c:pt idx="355">
                  <c:v>35</c:v>
                </c:pt>
                <c:pt idx="356">
                  <c:v>15</c:v>
                </c:pt>
                <c:pt idx="357">
                  <c:v>40</c:v>
                </c:pt>
                <c:pt idx="358">
                  <c:v>65</c:v>
                </c:pt>
                <c:pt idx="359">
                  <c:v>85</c:v>
                </c:pt>
                <c:pt idx="360">
                  <c:v>20</c:v>
                </c:pt>
                <c:pt idx="361">
                  <c:v>20</c:v>
                </c:pt>
                <c:pt idx="362">
                  <c:v>10</c:v>
                </c:pt>
                <c:pt idx="363">
                  <c:v>70</c:v>
                </c:pt>
                <c:pt idx="364">
                  <c:v>30</c:v>
                </c:pt>
                <c:pt idx="365">
                  <c:v>80</c:v>
                </c:pt>
                <c:pt idx="366">
                  <c:v>35</c:v>
                </c:pt>
                <c:pt idx="367">
                  <c:v>35</c:v>
                </c:pt>
                <c:pt idx="368">
                  <c:v>45</c:v>
                </c:pt>
                <c:pt idx="369">
                  <c:v>40</c:v>
                </c:pt>
                <c:pt idx="370">
                  <c:v>30</c:v>
                </c:pt>
                <c:pt idx="371">
                  <c:v>35</c:v>
                </c:pt>
                <c:pt idx="372">
                  <c:v>10</c:v>
                </c:pt>
                <c:pt idx="373">
                  <c:v>10</c:v>
                </c:pt>
                <c:pt idx="374">
                  <c:v>45</c:v>
                </c:pt>
                <c:pt idx="375">
                  <c:v>20</c:v>
                </c:pt>
                <c:pt idx="376">
                  <c:v>35</c:v>
                </c:pt>
                <c:pt idx="377">
                  <c:v>35</c:v>
                </c:pt>
                <c:pt idx="378">
                  <c:v>20</c:v>
                </c:pt>
                <c:pt idx="379">
                  <c:v>20</c:v>
                </c:pt>
                <c:pt idx="380">
                  <c:v>20</c:v>
                </c:pt>
                <c:pt idx="381">
                  <c:v>30</c:v>
                </c:pt>
                <c:pt idx="382">
                  <c:v>30</c:v>
                </c:pt>
                <c:pt idx="383">
                  <c:v>25</c:v>
                </c:pt>
                <c:pt idx="384">
                  <c:v>25</c:v>
                </c:pt>
                <c:pt idx="385">
                  <c:v>35</c:v>
                </c:pt>
                <c:pt idx="386">
                  <c:v>35</c:v>
                </c:pt>
                <c:pt idx="387">
                  <c:v>40</c:v>
                </c:pt>
                <c:pt idx="388">
                  <c:v>40</c:v>
                </c:pt>
                <c:pt idx="389">
                  <c:v>45</c:v>
                </c:pt>
                <c:pt idx="390">
                  <c:v>35</c:v>
                </c:pt>
                <c:pt idx="391">
                  <c:v>20</c:v>
                </c:pt>
                <c:pt idx="392">
                  <c:v>20</c:v>
                </c:pt>
                <c:pt idx="393">
                  <c:v>15</c:v>
                </c:pt>
                <c:pt idx="394">
                  <c:v>45</c:v>
                </c:pt>
                <c:pt idx="395">
                  <c:v>45</c:v>
                </c:pt>
                <c:pt idx="396">
                  <c:v>45</c:v>
                </c:pt>
                <c:pt idx="397">
                  <c:v>15</c:v>
                </c:pt>
                <c:pt idx="398">
                  <c:v>40</c:v>
                </c:pt>
                <c:pt idx="399">
                  <c:v>15</c:v>
                </c:pt>
                <c:pt idx="400">
                  <c:v>0</c:v>
                </c:pt>
                <c:pt idx="401">
                  <c:v>0</c:v>
                </c:pt>
                <c:pt idx="402">
                  <c:v>0</c:v>
                </c:pt>
                <c:pt idx="403">
                  <c:v>10</c:v>
                </c:pt>
                <c:pt idx="404">
                  <c:v>0</c:v>
                </c:pt>
                <c:pt idx="405">
                  <c:v>15</c:v>
                </c:pt>
                <c:pt idx="406">
                  <c:v>25</c:v>
                </c:pt>
                <c:pt idx="407">
                  <c:v>30</c:v>
                </c:pt>
                <c:pt idx="408">
                  <c:v>30</c:v>
                </c:pt>
                <c:pt idx="409">
                  <c:v>0</c:v>
                </c:pt>
                <c:pt idx="410">
                  <c:v>0</c:v>
                </c:pt>
                <c:pt idx="411">
                  <c:v>0</c:v>
                </c:pt>
                <c:pt idx="412">
                  <c:v>0</c:v>
                </c:pt>
                <c:pt idx="413">
                  <c:v>25</c:v>
                </c:pt>
                <c:pt idx="414">
                  <c:v>0</c:v>
                </c:pt>
                <c:pt idx="415">
                  <c:v>0</c:v>
                </c:pt>
                <c:pt idx="416">
                  <c:v>10</c:v>
                </c:pt>
                <c:pt idx="417">
                  <c:v>15</c:v>
                </c:pt>
                <c:pt idx="418">
                  <c:v>15</c:v>
                </c:pt>
                <c:pt idx="419">
                  <c:v>30</c:v>
                </c:pt>
                <c:pt idx="420">
                  <c:v>10</c:v>
                </c:pt>
                <c:pt idx="421">
                  <c:v>15</c:v>
                </c:pt>
                <c:pt idx="422">
                  <c:v>65</c:v>
                </c:pt>
                <c:pt idx="423">
                  <c:v>20</c:v>
                </c:pt>
                <c:pt idx="424">
                  <c:v>20</c:v>
                </c:pt>
                <c:pt idx="425">
                  <c:v>25</c:v>
                </c:pt>
                <c:pt idx="426">
                  <c:v>10</c:v>
                </c:pt>
                <c:pt idx="427">
                  <c:v>0</c:v>
                </c:pt>
                <c:pt idx="428">
                  <c:v>0</c:v>
                </c:pt>
                <c:pt idx="429">
                  <c:v>20</c:v>
                </c:pt>
                <c:pt idx="430">
                  <c:v>20</c:v>
                </c:pt>
                <c:pt idx="431">
                  <c:v>84</c:v>
                </c:pt>
                <c:pt idx="432">
                  <c:v>15</c:v>
                </c:pt>
                <c:pt idx="433">
                  <c:v>89</c:v>
                </c:pt>
                <c:pt idx="434">
                  <c:v>15</c:v>
                </c:pt>
                <c:pt idx="435">
                  <c:v>0</c:v>
                </c:pt>
                <c:pt idx="436">
                  <c:v>0</c:v>
                </c:pt>
                <c:pt idx="437">
                  <c:v>0</c:v>
                </c:pt>
                <c:pt idx="438">
                  <c:v>55</c:v>
                </c:pt>
                <c:pt idx="439">
                  <c:v>85</c:v>
                </c:pt>
                <c:pt idx="440">
                  <c:v>15</c:v>
                </c:pt>
                <c:pt idx="441">
                  <c:v>15</c:v>
                </c:pt>
                <c:pt idx="442">
                  <c:v>0</c:v>
                </c:pt>
                <c:pt idx="443">
                  <c:v>100</c:v>
                </c:pt>
                <c:pt idx="444">
                  <c:v>20</c:v>
                </c:pt>
                <c:pt idx="445">
                  <c:v>0</c:v>
                </c:pt>
                <c:pt idx="446">
                  <c:v>30</c:v>
                </c:pt>
                <c:pt idx="447">
                  <c:v>30</c:v>
                </c:pt>
                <c:pt idx="448">
                  <c:v>40</c:v>
                </c:pt>
                <c:pt idx="449">
                  <c:v>35</c:v>
                </c:pt>
                <c:pt idx="450">
                  <c:v>25</c:v>
                </c:pt>
                <c:pt idx="451">
                  <c:v>30</c:v>
                </c:pt>
                <c:pt idx="452">
                  <c:v>-30</c:v>
                </c:pt>
                <c:pt idx="453">
                  <c:v>-30</c:v>
                </c:pt>
                <c:pt idx="454">
                  <c:v>35</c:v>
                </c:pt>
                <c:pt idx="455">
                  <c:v>15</c:v>
                </c:pt>
                <c:pt idx="456">
                  <c:v>25</c:v>
                </c:pt>
                <c:pt idx="457">
                  <c:v>25</c:v>
                </c:pt>
                <c:pt idx="458">
                  <c:v>0</c:v>
                </c:pt>
                <c:pt idx="459">
                  <c:v>15</c:v>
                </c:pt>
                <c:pt idx="460">
                  <c:v>15</c:v>
                </c:pt>
                <c:pt idx="461">
                  <c:v>-10</c:v>
                </c:pt>
                <c:pt idx="462">
                  <c:v>-10</c:v>
                </c:pt>
                <c:pt idx="463">
                  <c:v>15</c:v>
                </c:pt>
                <c:pt idx="464">
                  <c:v>15</c:v>
                </c:pt>
                <c:pt idx="465">
                  <c:v>30</c:v>
                </c:pt>
                <c:pt idx="466">
                  <c:v>30</c:v>
                </c:pt>
                <c:pt idx="467">
                  <c:v>35</c:v>
                </c:pt>
                <c:pt idx="468">
                  <c:v>35</c:v>
                </c:pt>
                <c:pt idx="469">
                  <c:v>35</c:v>
                </c:pt>
                <c:pt idx="470">
                  <c:v>0</c:v>
                </c:pt>
                <c:pt idx="471">
                  <c:v>0</c:v>
                </c:pt>
                <c:pt idx="472">
                  <c:v>10</c:v>
                </c:pt>
                <c:pt idx="473">
                  <c:v>0</c:v>
                </c:pt>
                <c:pt idx="474">
                  <c:v>40</c:v>
                </c:pt>
                <c:pt idx="475">
                  <c:v>35</c:v>
                </c:pt>
                <c:pt idx="476">
                  <c:v>35</c:v>
                </c:pt>
                <c:pt idx="477">
                  <c:v>0</c:v>
                </c:pt>
                <c:pt idx="478">
                  <c:v>0</c:v>
                </c:pt>
                <c:pt idx="479">
                  <c:v>10</c:v>
                </c:pt>
                <c:pt idx="480">
                  <c:v>0</c:v>
                </c:pt>
                <c:pt idx="481">
                  <c:v>0</c:v>
                </c:pt>
                <c:pt idx="482">
                  <c:v>0</c:v>
                </c:pt>
                <c:pt idx="483">
                  <c:v>0</c:v>
                </c:pt>
                <c:pt idx="484">
                  <c:v>-10</c:v>
                </c:pt>
                <c:pt idx="485">
                  <c:v>15</c:v>
                </c:pt>
                <c:pt idx="486">
                  <c:v>20</c:v>
                </c:pt>
                <c:pt idx="487">
                  <c:v>30</c:v>
                </c:pt>
                <c:pt idx="488">
                  <c:v>30</c:v>
                </c:pt>
                <c:pt idx="489">
                  <c:v>0</c:v>
                </c:pt>
                <c:pt idx="490">
                  <c:v>0</c:v>
                </c:pt>
                <c:pt idx="491">
                  <c:v>0</c:v>
                </c:pt>
                <c:pt idx="492">
                  <c:v>0</c:v>
                </c:pt>
                <c:pt idx="493">
                  <c:v>20</c:v>
                </c:pt>
                <c:pt idx="494">
                  <c:v>0</c:v>
                </c:pt>
                <c:pt idx="495">
                  <c:v>0</c:v>
                </c:pt>
                <c:pt idx="496">
                  <c:v>0</c:v>
                </c:pt>
                <c:pt idx="497">
                  <c:v>15</c:v>
                </c:pt>
                <c:pt idx="498">
                  <c:v>15</c:v>
                </c:pt>
                <c:pt idx="499">
                  <c:v>30</c:v>
                </c:pt>
                <c:pt idx="500">
                  <c:v>0</c:v>
                </c:pt>
                <c:pt idx="501">
                  <c:v>10</c:v>
                </c:pt>
                <c:pt idx="502">
                  <c:v>55</c:v>
                </c:pt>
                <c:pt idx="503">
                  <c:v>15</c:v>
                </c:pt>
                <c:pt idx="504">
                  <c:v>15</c:v>
                </c:pt>
                <c:pt idx="505">
                  <c:v>20</c:v>
                </c:pt>
                <c:pt idx="506">
                  <c:v>0</c:v>
                </c:pt>
                <c:pt idx="507">
                  <c:v>0</c:v>
                </c:pt>
                <c:pt idx="508">
                  <c:v>0</c:v>
                </c:pt>
                <c:pt idx="509">
                  <c:v>15</c:v>
                </c:pt>
                <c:pt idx="510">
                  <c:v>15</c:v>
                </c:pt>
                <c:pt idx="511">
                  <c:v>65</c:v>
                </c:pt>
                <c:pt idx="512">
                  <c:v>15</c:v>
                </c:pt>
                <c:pt idx="513">
                  <c:v>60</c:v>
                </c:pt>
                <c:pt idx="514">
                  <c:v>15</c:v>
                </c:pt>
                <c:pt idx="515">
                  <c:v>0</c:v>
                </c:pt>
                <c:pt idx="516">
                  <c:v>0</c:v>
                </c:pt>
                <c:pt idx="517">
                  <c:v>0</c:v>
                </c:pt>
                <c:pt idx="518">
                  <c:v>50</c:v>
                </c:pt>
                <c:pt idx="519">
                  <c:v>70</c:v>
                </c:pt>
                <c:pt idx="520">
                  <c:v>10</c:v>
                </c:pt>
                <c:pt idx="521">
                  <c:v>10</c:v>
                </c:pt>
                <c:pt idx="522">
                  <c:v>0</c:v>
                </c:pt>
                <c:pt idx="523">
                  <c:v>55</c:v>
                </c:pt>
                <c:pt idx="524">
                  <c:v>20</c:v>
                </c:pt>
                <c:pt idx="525">
                  <c:v>60</c:v>
                </c:pt>
                <c:pt idx="526">
                  <c:v>30</c:v>
                </c:pt>
                <c:pt idx="527">
                  <c:v>30</c:v>
                </c:pt>
                <c:pt idx="528">
                  <c:v>40</c:v>
                </c:pt>
                <c:pt idx="529">
                  <c:v>30</c:v>
                </c:pt>
                <c:pt idx="530">
                  <c:v>25</c:v>
                </c:pt>
                <c:pt idx="531">
                  <c:v>30</c:v>
                </c:pt>
                <c:pt idx="532">
                  <c:v>-40</c:v>
                </c:pt>
                <c:pt idx="533">
                  <c:v>-40</c:v>
                </c:pt>
                <c:pt idx="534">
                  <c:v>35</c:v>
                </c:pt>
                <c:pt idx="535">
                  <c:v>10</c:v>
                </c:pt>
                <c:pt idx="536">
                  <c:v>25</c:v>
                </c:pt>
                <c:pt idx="537">
                  <c:v>25</c:v>
                </c:pt>
                <c:pt idx="538">
                  <c:v>0</c:v>
                </c:pt>
                <c:pt idx="539">
                  <c:v>10</c:v>
                </c:pt>
                <c:pt idx="540">
                  <c:v>10</c:v>
                </c:pt>
                <c:pt idx="541">
                  <c:v>-15</c:v>
                </c:pt>
                <c:pt idx="542">
                  <c:v>-15</c:v>
                </c:pt>
                <c:pt idx="543">
                  <c:v>10</c:v>
                </c:pt>
                <c:pt idx="544">
                  <c:v>10</c:v>
                </c:pt>
                <c:pt idx="545">
                  <c:v>30</c:v>
                </c:pt>
                <c:pt idx="546">
                  <c:v>30</c:v>
                </c:pt>
                <c:pt idx="547">
                  <c:v>30</c:v>
                </c:pt>
                <c:pt idx="548">
                  <c:v>30</c:v>
                </c:pt>
                <c:pt idx="549">
                  <c:v>35</c:v>
                </c:pt>
                <c:pt idx="550">
                  <c:v>-10</c:v>
                </c:pt>
                <c:pt idx="551">
                  <c:v>0</c:v>
                </c:pt>
                <c:pt idx="552">
                  <c:v>0</c:v>
                </c:pt>
                <c:pt idx="553">
                  <c:v>0</c:v>
                </c:pt>
                <c:pt idx="554">
                  <c:v>35</c:v>
                </c:pt>
                <c:pt idx="555">
                  <c:v>35</c:v>
                </c:pt>
                <c:pt idx="556">
                  <c:v>35</c:v>
                </c:pt>
                <c:pt idx="557">
                  <c:v>0</c:v>
                </c:pt>
                <c:pt idx="558">
                  <c:v>0</c:v>
                </c:pt>
                <c:pt idx="559">
                  <c:v>0</c:v>
                </c:pt>
                <c:pt idx="560">
                  <c:v>0</c:v>
                </c:pt>
                <c:pt idx="561">
                  <c:v>0</c:v>
                </c:pt>
                <c:pt idx="562">
                  <c:v>0</c:v>
                </c:pt>
                <c:pt idx="563">
                  <c:v>0</c:v>
                </c:pt>
                <c:pt idx="564">
                  <c:v>-15</c:v>
                </c:pt>
                <c:pt idx="565">
                  <c:v>10</c:v>
                </c:pt>
                <c:pt idx="566">
                  <c:v>20</c:v>
                </c:pt>
                <c:pt idx="567">
                  <c:v>30</c:v>
                </c:pt>
                <c:pt idx="568">
                  <c:v>30</c:v>
                </c:pt>
                <c:pt idx="569">
                  <c:v>0</c:v>
                </c:pt>
                <c:pt idx="570">
                  <c:v>0</c:v>
                </c:pt>
                <c:pt idx="571">
                  <c:v>0</c:v>
                </c:pt>
                <c:pt idx="572">
                  <c:v>0</c:v>
                </c:pt>
                <c:pt idx="573">
                  <c:v>20</c:v>
                </c:pt>
                <c:pt idx="574">
                  <c:v>0</c:v>
                </c:pt>
                <c:pt idx="575">
                  <c:v>-10</c:v>
                </c:pt>
                <c:pt idx="576">
                  <c:v>0</c:v>
                </c:pt>
                <c:pt idx="577">
                  <c:v>10</c:v>
                </c:pt>
                <c:pt idx="578">
                  <c:v>10</c:v>
                </c:pt>
                <c:pt idx="579">
                  <c:v>30</c:v>
                </c:pt>
                <c:pt idx="580">
                  <c:v>0</c:v>
                </c:pt>
                <c:pt idx="581">
                  <c:v>10</c:v>
                </c:pt>
                <c:pt idx="582">
                  <c:v>60</c:v>
                </c:pt>
                <c:pt idx="583">
                  <c:v>15</c:v>
                </c:pt>
                <c:pt idx="584">
                  <c:v>15</c:v>
                </c:pt>
                <c:pt idx="585">
                  <c:v>20</c:v>
                </c:pt>
                <c:pt idx="586">
                  <c:v>0</c:v>
                </c:pt>
                <c:pt idx="587">
                  <c:v>0</c:v>
                </c:pt>
                <c:pt idx="588">
                  <c:v>0</c:v>
                </c:pt>
                <c:pt idx="589">
                  <c:v>15</c:v>
                </c:pt>
                <c:pt idx="590">
                  <c:v>15</c:v>
                </c:pt>
                <c:pt idx="591">
                  <c:v>70</c:v>
                </c:pt>
                <c:pt idx="592">
                  <c:v>10</c:v>
                </c:pt>
                <c:pt idx="593">
                  <c:v>60</c:v>
                </c:pt>
                <c:pt idx="594">
                  <c:v>10</c:v>
                </c:pt>
                <c:pt idx="595">
                  <c:v>0</c:v>
                </c:pt>
                <c:pt idx="596">
                  <c:v>0</c:v>
                </c:pt>
                <c:pt idx="597">
                  <c:v>0</c:v>
                </c:pt>
                <c:pt idx="598">
                  <c:v>50</c:v>
                </c:pt>
                <c:pt idx="599">
                  <c:v>70</c:v>
                </c:pt>
                <c:pt idx="600">
                  <c:v>10</c:v>
                </c:pt>
                <c:pt idx="601">
                  <c:v>10</c:v>
                </c:pt>
                <c:pt idx="602">
                  <c:v>0</c:v>
                </c:pt>
                <c:pt idx="603">
                  <c:v>50</c:v>
                </c:pt>
                <c:pt idx="604">
                  <c:v>15</c:v>
                </c:pt>
                <c:pt idx="605">
                  <c:v>65</c:v>
                </c:pt>
                <c:pt idx="606">
                  <c:v>30</c:v>
                </c:pt>
                <c:pt idx="607">
                  <c:v>30</c:v>
                </c:pt>
                <c:pt idx="608">
                  <c:v>40</c:v>
                </c:pt>
                <c:pt idx="609">
                  <c:v>30</c:v>
                </c:pt>
                <c:pt idx="610">
                  <c:v>25</c:v>
                </c:pt>
                <c:pt idx="611">
                  <c:v>30</c:v>
                </c:pt>
                <c:pt idx="612">
                  <c:v>-35</c:v>
                </c:pt>
                <c:pt idx="613">
                  <c:v>-35</c:v>
                </c:pt>
                <c:pt idx="614">
                  <c:v>35</c:v>
                </c:pt>
                <c:pt idx="615">
                  <c:v>10</c:v>
                </c:pt>
                <c:pt idx="616">
                  <c:v>25</c:v>
                </c:pt>
                <c:pt idx="617">
                  <c:v>25</c:v>
                </c:pt>
                <c:pt idx="618">
                  <c:v>0</c:v>
                </c:pt>
                <c:pt idx="619">
                  <c:v>10</c:v>
                </c:pt>
                <c:pt idx="620">
                  <c:v>10</c:v>
                </c:pt>
                <c:pt idx="621">
                  <c:v>15</c:v>
                </c:pt>
                <c:pt idx="622">
                  <c:v>15</c:v>
                </c:pt>
                <c:pt idx="623">
                  <c:v>10</c:v>
                </c:pt>
                <c:pt idx="624">
                  <c:v>10</c:v>
                </c:pt>
                <c:pt idx="625">
                  <c:v>30</c:v>
                </c:pt>
                <c:pt idx="626">
                  <c:v>30</c:v>
                </c:pt>
                <c:pt idx="627">
                  <c:v>30</c:v>
                </c:pt>
                <c:pt idx="628">
                  <c:v>30</c:v>
                </c:pt>
                <c:pt idx="629">
                  <c:v>35</c:v>
                </c:pt>
                <c:pt idx="630">
                  <c:v>-10</c:v>
                </c:pt>
                <c:pt idx="631">
                  <c:v>0</c:v>
                </c:pt>
                <c:pt idx="632">
                  <c:v>0</c:v>
                </c:pt>
                <c:pt idx="633">
                  <c:v>0</c:v>
                </c:pt>
                <c:pt idx="634">
                  <c:v>35</c:v>
                </c:pt>
                <c:pt idx="635">
                  <c:v>35</c:v>
                </c:pt>
                <c:pt idx="636">
                  <c:v>35</c:v>
                </c:pt>
                <c:pt idx="637">
                  <c:v>0</c:v>
                </c:pt>
                <c:pt idx="638">
                  <c:v>0</c:v>
                </c:pt>
                <c:pt idx="639">
                  <c:v>0</c:v>
                </c:pt>
              </c:numCache>
            </c:numRef>
          </c:yVal>
        </c:ser>
        <c:ser>
          <c:idx val="1"/>
          <c:order val="1"/>
          <c:tx>
            <c:strRef>
              <c:f>Sheet3!$H$2</c:f>
              <c:strCache>
                <c:ptCount val="1"/>
                <c:pt idx="0">
                  <c:v>Late plant</c:v>
                </c:pt>
              </c:strCache>
            </c:strRef>
          </c:tx>
          <c:spPr>
            <a:ln w="28575">
              <a:noFill/>
            </a:ln>
          </c:spPr>
          <c:trendline>
            <c:trendlineType val="linear"/>
          </c:trendline>
          <c:xVal>
            <c:numRef>
              <c:f>Sheet3!$G$3:$G$217</c:f>
              <c:numCache>
                <c:formatCode>d\-mmm</c:formatCode>
                <c:ptCount val="215"/>
                <c:pt idx="0">
                  <c:v>40705</c:v>
                </c:pt>
                <c:pt idx="1">
                  <c:v>40705</c:v>
                </c:pt>
                <c:pt idx="2">
                  <c:v>40705</c:v>
                </c:pt>
                <c:pt idx="3">
                  <c:v>40705</c:v>
                </c:pt>
                <c:pt idx="4">
                  <c:v>40705</c:v>
                </c:pt>
                <c:pt idx="5">
                  <c:v>40705</c:v>
                </c:pt>
                <c:pt idx="6">
                  <c:v>40705</c:v>
                </c:pt>
                <c:pt idx="7">
                  <c:v>40705</c:v>
                </c:pt>
                <c:pt idx="8">
                  <c:v>40705</c:v>
                </c:pt>
                <c:pt idx="9">
                  <c:v>40705</c:v>
                </c:pt>
                <c:pt idx="10">
                  <c:v>40705</c:v>
                </c:pt>
                <c:pt idx="11">
                  <c:v>40705</c:v>
                </c:pt>
                <c:pt idx="12">
                  <c:v>40705</c:v>
                </c:pt>
                <c:pt idx="13">
                  <c:v>40705</c:v>
                </c:pt>
                <c:pt idx="14">
                  <c:v>40705</c:v>
                </c:pt>
                <c:pt idx="15">
                  <c:v>40705</c:v>
                </c:pt>
                <c:pt idx="16">
                  <c:v>40705</c:v>
                </c:pt>
                <c:pt idx="17">
                  <c:v>40705</c:v>
                </c:pt>
                <c:pt idx="18">
                  <c:v>40705</c:v>
                </c:pt>
                <c:pt idx="19">
                  <c:v>40705</c:v>
                </c:pt>
                <c:pt idx="20">
                  <c:v>40705</c:v>
                </c:pt>
                <c:pt idx="21">
                  <c:v>40705</c:v>
                </c:pt>
                <c:pt idx="22">
                  <c:v>40705</c:v>
                </c:pt>
                <c:pt idx="23">
                  <c:v>40705</c:v>
                </c:pt>
                <c:pt idx="24">
                  <c:v>40705</c:v>
                </c:pt>
                <c:pt idx="25">
                  <c:v>40705</c:v>
                </c:pt>
                <c:pt idx="26">
                  <c:v>40705</c:v>
                </c:pt>
                <c:pt idx="27">
                  <c:v>40710</c:v>
                </c:pt>
                <c:pt idx="28">
                  <c:v>40710</c:v>
                </c:pt>
                <c:pt idx="29">
                  <c:v>40710</c:v>
                </c:pt>
                <c:pt idx="30">
                  <c:v>40710</c:v>
                </c:pt>
                <c:pt idx="31">
                  <c:v>40710</c:v>
                </c:pt>
                <c:pt idx="32">
                  <c:v>40710</c:v>
                </c:pt>
                <c:pt idx="33">
                  <c:v>40710</c:v>
                </c:pt>
                <c:pt idx="34">
                  <c:v>40710</c:v>
                </c:pt>
                <c:pt idx="35">
                  <c:v>40710</c:v>
                </c:pt>
                <c:pt idx="36">
                  <c:v>40710</c:v>
                </c:pt>
                <c:pt idx="37">
                  <c:v>40710</c:v>
                </c:pt>
                <c:pt idx="38">
                  <c:v>40710</c:v>
                </c:pt>
                <c:pt idx="39">
                  <c:v>40710</c:v>
                </c:pt>
                <c:pt idx="40">
                  <c:v>40710</c:v>
                </c:pt>
                <c:pt idx="41">
                  <c:v>40710</c:v>
                </c:pt>
                <c:pt idx="42">
                  <c:v>40710</c:v>
                </c:pt>
                <c:pt idx="43">
                  <c:v>40710</c:v>
                </c:pt>
                <c:pt idx="44">
                  <c:v>40710</c:v>
                </c:pt>
                <c:pt idx="45">
                  <c:v>40710</c:v>
                </c:pt>
                <c:pt idx="46">
                  <c:v>40710</c:v>
                </c:pt>
                <c:pt idx="47">
                  <c:v>40710</c:v>
                </c:pt>
                <c:pt idx="48">
                  <c:v>40710</c:v>
                </c:pt>
                <c:pt idx="49">
                  <c:v>40710</c:v>
                </c:pt>
                <c:pt idx="50">
                  <c:v>40710</c:v>
                </c:pt>
                <c:pt idx="51">
                  <c:v>40710</c:v>
                </c:pt>
                <c:pt idx="52">
                  <c:v>40710</c:v>
                </c:pt>
                <c:pt idx="53">
                  <c:v>40715</c:v>
                </c:pt>
                <c:pt idx="54">
                  <c:v>40715</c:v>
                </c:pt>
                <c:pt idx="55">
                  <c:v>40715</c:v>
                </c:pt>
                <c:pt idx="56">
                  <c:v>40715</c:v>
                </c:pt>
                <c:pt idx="57">
                  <c:v>40715</c:v>
                </c:pt>
                <c:pt idx="58">
                  <c:v>40715</c:v>
                </c:pt>
                <c:pt idx="59">
                  <c:v>40715</c:v>
                </c:pt>
                <c:pt idx="60">
                  <c:v>40715</c:v>
                </c:pt>
                <c:pt idx="61">
                  <c:v>40715</c:v>
                </c:pt>
                <c:pt idx="62">
                  <c:v>40715</c:v>
                </c:pt>
                <c:pt idx="63">
                  <c:v>40715</c:v>
                </c:pt>
                <c:pt idx="64">
                  <c:v>40715</c:v>
                </c:pt>
                <c:pt idx="65">
                  <c:v>40715</c:v>
                </c:pt>
                <c:pt idx="66">
                  <c:v>40715</c:v>
                </c:pt>
                <c:pt idx="67">
                  <c:v>40715</c:v>
                </c:pt>
                <c:pt idx="68">
                  <c:v>40715</c:v>
                </c:pt>
                <c:pt idx="69">
                  <c:v>40715</c:v>
                </c:pt>
                <c:pt idx="70">
                  <c:v>40715</c:v>
                </c:pt>
                <c:pt idx="71">
                  <c:v>40715</c:v>
                </c:pt>
                <c:pt idx="72">
                  <c:v>40715</c:v>
                </c:pt>
                <c:pt idx="73">
                  <c:v>40715</c:v>
                </c:pt>
                <c:pt idx="74">
                  <c:v>40715</c:v>
                </c:pt>
                <c:pt idx="75">
                  <c:v>40715</c:v>
                </c:pt>
                <c:pt idx="76">
                  <c:v>40715</c:v>
                </c:pt>
                <c:pt idx="77">
                  <c:v>40715</c:v>
                </c:pt>
                <c:pt idx="78">
                  <c:v>40715</c:v>
                </c:pt>
                <c:pt idx="79">
                  <c:v>40715</c:v>
                </c:pt>
                <c:pt idx="80">
                  <c:v>40720</c:v>
                </c:pt>
                <c:pt idx="81">
                  <c:v>40720</c:v>
                </c:pt>
                <c:pt idx="82">
                  <c:v>40720</c:v>
                </c:pt>
                <c:pt idx="83">
                  <c:v>40720</c:v>
                </c:pt>
                <c:pt idx="84">
                  <c:v>40720</c:v>
                </c:pt>
                <c:pt idx="85">
                  <c:v>40720</c:v>
                </c:pt>
                <c:pt idx="86">
                  <c:v>40720</c:v>
                </c:pt>
                <c:pt idx="87">
                  <c:v>40720</c:v>
                </c:pt>
                <c:pt idx="88">
                  <c:v>40720</c:v>
                </c:pt>
                <c:pt idx="89">
                  <c:v>40720</c:v>
                </c:pt>
                <c:pt idx="90">
                  <c:v>40720</c:v>
                </c:pt>
                <c:pt idx="91">
                  <c:v>40720</c:v>
                </c:pt>
                <c:pt idx="92">
                  <c:v>40720</c:v>
                </c:pt>
                <c:pt idx="93">
                  <c:v>40720</c:v>
                </c:pt>
                <c:pt idx="94">
                  <c:v>40720</c:v>
                </c:pt>
                <c:pt idx="95">
                  <c:v>40720</c:v>
                </c:pt>
                <c:pt idx="96">
                  <c:v>40720</c:v>
                </c:pt>
                <c:pt idx="97">
                  <c:v>40720</c:v>
                </c:pt>
                <c:pt idx="98">
                  <c:v>40720</c:v>
                </c:pt>
                <c:pt idx="99">
                  <c:v>40720</c:v>
                </c:pt>
                <c:pt idx="100">
                  <c:v>40720</c:v>
                </c:pt>
                <c:pt idx="101">
                  <c:v>40720</c:v>
                </c:pt>
                <c:pt idx="102">
                  <c:v>40720</c:v>
                </c:pt>
                <c:pt idx="103">
                  <c:v>40720</c:v>
                </c:pt>
                <c:pt idx="104">
                  <c:v>40720</c:v>
                </c:pt>
                <c:pt idx="105">
                  <c:v>40720</c:v>
                </c:pt>
                <c:pt idx="106">
                  <c:v>40720</c:v>
                </c:pt>
                <c:pt idx="107">
                  <c:v>40725</c:v>
                </c:pt>
                <c:pt idx="108">
                  <c:v>40725</c:v>
                </c:pt>
                <c:pt idx="109">
                  <c:v>40725</c:v>
                </c:pt>
                <c:pt idx="110">
                  <c:v>40725</c:v>
                </c:pt>
                <c:pt idx="111">
                  <c:v>40725</c:v>
                </c:pt>
                <c:pt idx="112">
                  <c:v>40725</c:v>
                </c:pt>
                <c:pt idx="113">
                  <c:v>40725</c:v>
                </c:pt>
                <c:pt idx="114">
                  <c:v>40725</c:v>
                </c:pt>
                <c:pt idx="115">
                  <c:v>40725</c:v>
                </c:pt>
                <c:pt idx="116">
                  <c:v>40725</c:v>
                </c:pt>
                <c:pt idx="117">
                  <c:v>40725</c:v>
                </c:pt>
                <c:pt idx="118">
                  <c:v>40725</c:v>
                </c:pt>
                <c:pt idx="119">
                  <c:v>40725</c:v>
                </c:pt>
                <c:pt idx="120">
                  <c:v>40725</c:v>
                </c:pt>
                <c:pt idx="121">
                  <c:v>40725</c:v>
                </c:pt>
                <c:pt idx="122">
                  <c:v>40725</c:v>
                </c:pt>
                <c:pt idx="123">
                  <c:v>40725</c:v>
                </c:pt>
                <c:pt idx="124">
                  <c:v>40725</c:v>
                </c:pt>
                <c:pt idx="125">
                  <c:v>40725</c:v>
                </c:pt>
                <c:pt idx="126">
                  <c:v>40725</c:v>
                </c:pt>
                <c:pt idx="127">
                  <c:v>40725</c:v>
                </c:pt>
                <c:pt idx="128">
                  <c:v>40725</c:v>
                </c:pt>
                <c:pt idx="129">
                  <c:v>40725</c:v>
                </c:pt>
                <c:pt idx="130">
                  <c:v>40725</c:v>
                </c:pt>
                <c:pt idx="131">
                  <c:v>40725</c:v>
                </c:pt>
                <c:pt idx="132">
                  <c:v>40725</c:v>
                </c:pt>
                <c:pt idx="133">
                  <c:v>40725</c:v>
                </c:pt>
                <c:pt idx="134">
                  <c:v>40730</c:v>
                </c:pt>
                <c:pt idx="135">
                  <c:v>40730</c:v>
                </c:pt>
                <c:pt idx="136">
                  <c:v>40730</c:v>
                </c:pt>
                <c:pt idx="137">
                  <c:v>40730</c:v>
                </c:pt>
                <c:pt idx="138">
                  <c:v>40730</c:v>
                </c:pt>
                <c:pt idx="139">
                  <c:v>40730</c:v>
                </c:pt>
                <c:pt idx="140">
                  <c:v>40730</c:v>
                </c:pt>
                <c:pt idx="141">
                  <c:v>40730</c:v>
                </c:pt>
                <c:pt idx="142">
                  <c:v>40730</c:v>
                </c:pt>
                <c:pt idx="143">
                  <c:v>40730</c:v>
                </c:pt>
                <c:pt idx="144">
                  <c:v>40730</c:v>
                </c:pt>
                <c:pt idx="145">
                  <c:v>40730</c:v>
                </c:pt>
                <c:pt idx="146">
                  <c:v>40730</c:v>
                </c:pt>
                <c:pt idx="147">
                  <c:v>40730</c:v>
                </c:pt>
                <c:pt idx="148">
                  <c:v>40730</c:v>
                </c:pt>
                <c:pt idx="149">
                  <c:v>40730</c:v>
                </c:pt>
                <c:pt idx="150">
                  <c:v>40730</c:v>
                </c:pt>
                <c:pt idx="151">
                  <c:v>40730</c:v>
                </c:pt>
                <c:pt idx="152">
                  <c:v>40730</c:v>
                </c:pt>
                <c:pt idx="153">
                  <c:v>40730</c:v>
                </c:pt>
                <c:pt idx="154">
                  <c:v>40730</c:v>
                </c:pt>
                <c:pt idx="155">
                  <c:v>40730</c:v>
                </c:pt>
                <c:pt idx="156">
                  <c:v>40730</c:v>
                </c:pt>
                <c:pt idx="157">
                  <c:v>40730</c:v>
                </c:pt>
                <c:pt idx="158">
                  <c:v>40730</c:v>
                </c:pt>
                <c:pt idx="159">
                  <c:v>40730</c:v>
                </c:pt>
                <c:pt idx="160">
                  <c:v>40730</c:v>
                </c:pt>
                <c:pt idx="161">
                  <c:v>40735</c:v>
                </c:pt>
                <c:pt idx="162">
                  <c:v>40735</c:v>
                </c:pt>
                <c:pt idx="163">
                  <c:v>40735</c:v>
                </c:pt>
                <c:pt idx="164">
                  <c:v>40735</c:v>
                </c:pt>
                <c:pt idx="165">
                  <c:v>40735</c:v>
                </c:pt>
                <c:pt idx="166">
                  <c:v>40735</c:v>
                </c:pt>
                <c:pt idx="167">
                  <c:v>40735</c:v>
                </c:pt>
                <c:pt idx="168">
                  <c:v>40735</c:v>
                </c:pt>
                <c:pt idx="169">
                  <c:v>40735</c:v>
                </c:pt>
                <c:pt idx="170">
                  <c:v>40735</c:v>
                </c:pt>
                <c:pt idx="171">
                  <c:v>40735</c:v>
                </c:pt>
                <c:pt idx="172">
                  <c:v>40735</c:v>
                </c:pt>
                <c:pt idx="173">
                  <c:v>40735</c:v>
                </c:pt>
                <c:pt idx="174">
                  <c:v>40735</c:v>
                </c:pt>
                <c:pt idx="175">
                  <c:v>40735</c:v>
                </c:pt>
                <c:pt idx="176">
                  <c:v>40735</c:v>
                </c:pt>
                <c:pt idx="177">
                  <c:v>40735</c:v>
                </c:pt>
                <c:pt idx="178">
                  <c:v>40735</c:v>
                </c:pt>
                <c:pt idx="179">
                  <c:v>40735</c:v>
                </c:pt>
                <c:pt idx="180">
                  <c:v>40735</c:v>
                </c:pt>
                <c:pt idx="181">
                  <c:v>40735</c:v>
                </c:pt>
                <c:pt idx="182">
                  <c:v>40735</c:v>
                </c:pt>
                <c:pt idx="183">
                  <c:v>40735</c:v>
                </c:pt>
                <c:pt idx="184">
                  <c:v>40735</c:v>
                </c:pt>
                <c:pt idx="185">
                  <c:v>40735</c:v>
                </c:pt>
                <c:pt idx="186">
                  <c:v>40735</c:v>
                </c:pt>
                <c:pt idx="187">
                  <c:v>40735</c:v>
                </c:pt>
                <c:pt idx="188">
                  <c:v>40740</c:v>
                </c:pt>
                <c:pt idx="189">
                  <c:v>40740</c:v>
                </c:pt>
                <c:pt idx="190">
                  <c:v>40740</c:v>
                </c:pt>
                <c:pt idx="191">
                  <c:v>40740</c:v>
                </c:pt>
                <c:pt idx="192">
                  <c:v>40740</c:v>
                </c:pt>
                <c:pt idx="193">
                  <c:v>40740</c:v>
                </c:pt>
                <c:pt idx="194">
                  <c:v>40740</c:v>
                </c:pt>
                <c:pt idx="195">
                  <c:v>40740</c:v>
                </c:pt>
                <c:pt idx="196">
                  <c:v>40740</c:v>
                </c:pt>
                <c:pt idx="197">
                  <c:v>40740</c:v>
                </c:pt>
                <c:pt idx="198">
                  <c:v>40740</c:v>
                </c:pt>
                <c:pt idx="199">
                  <c:v>40740</c:v>
                </c:pt>
                <c:pt idx="200">
                  <c:v>40740</c:v>
                </c:pt>
                <c:pt idx="201">
                  <c:v>40740</c:v>
                </c:pt>
                <c:pt idx="202">
                  <c:v>40740</c:v>
                </c:pt>
                <c:pt idx="203">
                  <c:v>40740</c:v>
                </c:pt>
                <c:pt idx="204">
                  <c:v>40740</c:v>
                </c:pt>
                <c:pt idx="205">
                  <c:v>40740</c:v>
                </c:pt>
                <c:pt idx="206">
                  <c:v>40740</c:v>
                </c:pt>
                <c:pt idx="207">
                  <c:v>40740</c:v>
                </c:pt>
                <c:pt idx="208">
                  <c:v>40740</c:v>
                </c:pt>
                <c:pt idx="209">
                  <c:v>40740</c:v>
                </c:pt>
                <c:pt idx="210">
                  <c:v>40740</c:v>
                </c:pt>
                <c:pt idx="211">
                  <c:v>40740</c:v>
                </c:pt>
                <c:pt idx="212">
                  <c:v>40740</c:v>
                </c:pt>
                <c:pt idx="213">
                  <c:v>40740</c:v>
                </c:pt>
                <c:pt idx="214">
                  <c:v>40740</c:v>
                </c:pt>
              </c:numCache>
            </c:numRef>
          </c:xVal>
          <c:yVal>
            <c:numRef>
              <c:f>Sheet3!$H$3:$H$217</c:f>
              <c:numCache>
                <c:formatCode>General</c:formatCode>
                <c:ptCount val="215"/>
                <c:pt idx="0">
                  <c:v>-165</c:v>
                </c:pt>
                <c:pt idx="1">
                  <c:v>-235</c:v>
                </c:pt>
                <c:pt idx="2">
                  <c:v>-160</c:v>
                </c:pt>
                <c:pt idx="3">
                  <c:v>-80</c:v>
                </c:pt>
                <c:pt idx="4">
                  <c:v>-35</c:v>
                </c:pt>
                <c:pt idx="5">
                  <c:v>-135</c:v>
                </c:pt>
                <c:pt idx="6">
                  <c:v>-80</c:v>
                </c:pt>
                <c:pt idx="7">
                  <c:v>-150</c:v>
                </c:pt>
                <c:pt idx="8">
                  <c:v>-115</c:v>
                </c:pt>
                <c:pt idx="9">
                  <c:v>-115</c:v>
                </c:pt>
                <c:pt idx="10">
                  <c:v>-140</c:v>
                </c:pt>
                <c:pt idx="11">
                  <c:v>-135</c:v>
                </c:pt>
                <c:pt idx="12">
                  <c:v>-80</c:v>
                </c:pt>
                <c:pt idx="13">
                  <c:v>-125</c:v>
                </c:pt>
                <c:pt idx="14">
                  <c:v>-80</c:v>
                </c:pt>
                <c:pt idx="15">
                  <c:v>-95</c:v>
                </c:pt>
                <c:pt idx="16">
                  <c:v>15</c:v>
                </c:pt>
                <c:pt idx="17">
                  <c:v>50</c:v>
                </c:pt>
                <c:pt idx="18">
                  <c:v>30</c:v>
                </c:pt>
                <c:pt idx="19">
                  <c:v>30</c:v>
                </c:pt>
                <c:pt idx="20">
                  <c:v>15</c:v>
                </c:pt>
                <c:pt idx="21">
                  <c:v>-30</c:v>
                </c:pt>
                <c:pt idx="22">
                  <c:v>-75</c:v>
                </c:pt>
                <c:pt idx="23">
                  <c:v>-30</c:v>
                </c:pt>
                <c:pt idx="24">
                  <c:v>-30</c:v>
                </c:pt>
                <c:pt idx="25">
                  <c:v>-75</c:v>
                </c:pt>
                <c:pt idx="26">
                  <c:v>-30</c:v>
                </c:pt>
                <c:pt idx="27">
                  <c:v>-170</c:v>
                </c:pt>
                <c:pt idx="28">
                  <c:v>-235</c:v>
                </c:pt>
                <c:pt idx="29">
                  <c:v>-170</c:v>
                </c:pt>
                <c:pt idx="30">
                  <c:v>-90</c:v>
                </c:pt>
                <c:pt idx="31">
                  <c:v>-35</c:v>
                </c:pt>
                <c:pt idx="32">
                  <c:v>-145</c:v>
                </c:pt>
                <c:pt idx="33">
                  <c:v>-80</c:v>
                </c:pt>
                <c:pt idx="34">
                  <c:v>-155</c:v>
                </c:pt>
                <c:pt idx="35">
                  <c:v>-125</c:v>
                </c:pt>
                <c:pt idx="36">
                  <c:v>-125</c:v>
                </c:pt>
                <c:pt idx="37">
                  <c:v>-145</c:v>
                </c:pt>
                <c:pt idx="38">
                  <c:v>-145</c:v>
                </c:pt>
                <c:pt idx="39">
                  <c:v>-85</c:v>
                </c:pt>
                <c:pt idx="40">
                  <c:v>-130</c:v>
                </c:pt>
                <c:pt idx="41">
                  <c:v>-85</c:v>
                </c:pt>
                <c:pt idx="42">
                  <c:v>-25</c:v>
                </c:pt>
                <c:pt idx="43">
                  <c:v>45</c:v>
                </c:pt>
                <c:pt idx="44">
                  <c:v>25</c:v>
                </c:pt>
                <c:pt idx="45">
                  <c:v>25</c:v>
                </c:pt>
                <c:pt idx="46">
                  <c:v>-25</c:v>
                </c:pt>
                <c:pt idx="47">
                  <c:v>-35</c:v>
                </c:pt>
                <c:pt idx="48">
                  <c:v>-85</c:v>
                </c:pt>
                <c:pt idx="49">
                  <c:v>-35</c:v>
                </c:pt>
                <c:pt idx="50">
                  <c:v>-35</c:v>
                </c:pt>
                <c:pt idx="51">
                  <c:v>-80</c:v>
                </c:pt>
                <c:pt idx="52">
                  <c:v>-30</c:v>
                </c:pt>
                <c:pt idx="53">
                  <c:v>-175</c:v>
                </c:pt>
                <c:pt idx="54">
                  <c:v>-235</c:v>
                </c:pt>
                <c:pt idx="55">
                  <c:v>-175</c:v>
                </c:pt>
                <c:pt idx="56">
                  <c:v>-90</c:v>
                </c:pt>
                <c:pt idx="57">
                  <c:v>-40</c:v>
                </c:pt>
                <c:pt idx="58">
                  <c:v>-145</c:v>
                </c:pt>
                <c:pt idx="59">
                  <c:v>-80</c:v>
                </c:pt>
                <c:pt idx="60">
                  <c:v>-160</c:v>
                </c:pt>
                <c:pt idx="61">
                  <c:v>-125</c:v>
                </c:pt>
                <c:pt idx="62">
                  <c:v>-125</c:v>
                </c:pt>
                <c:pt idx="63">
                  <c:v>-150</c:v>
                </c:pt>
                <c:pt idx="64">
                  <c:v>-145</c:v>
                </c:pt>
                <c:pt idx="65">
                  <c:v>-90</c:v>
                </c:pt>
                <c:pt idx="66">
                  <c:v>-135</c:v>
                </c:pt>
                <c:pt idx="67">
                  <c:v>-85</c:v>
                </c:pt>
                <c:pt idx="68">
                  <c:v>-100</c:v>
                </c:pt>
                <c:pt idx="69">
                  <c:v>-25</c:v>
                </c:pt>
                <c:pt idx="70">
                  <c:v>45</c:v>
                </c:pt>
                <c:pt idx="71">
                  <c:v>25</c:v>
                </c:pt>
                <c:pt idx="72">
                  <c:v>25</c:v>
                </c:pt>
                <c:pt idx="73">
                  <c:v>-30</c:v>
                </c:pt>
                <c:pt idx="74">
                  <c:v>-40</c:v>
                </c:pt>
                <c:pt idx="75">
                  <c:v>-85</c:v>
                </c:pt>
                <c:pt idx="76">
                  <c:v>-35</c:v>
                </c:pt>
                <c:pt idx="77">
                  <c:v>-35</c:v>
                </c:pt>
                <c:pt idx="78">
                  <c:v>-80</c:v>
                </c:pt>
                <c:pt idx="79">
                  <c:v>-30</c:v>
                </c:pt>
                <c:pt idx="80">
                  <c:v>-185</c:v>
                </c:pt>
                <c:pt idx="81">
                  <c:v>-250</c:v>
                </c:pt>
                <c:pt idx="82">
                  <c:v>-185</c:v>
                </c:pt>
                <c:pt idx="83">
                  <c:v>-100</c:v>
                </c:pt>
                <c:pt idx="84">
                  <c:v>-45</c:v>
                </c:pt>
                <c:pt idx="85">
                  <c:v>-155</c:v>
                </c:pt>
                <c:pt idx="86">
                  <c:v>-80</c:v>
                </c:pt>
                <c:pt idx="87">
                  <c:v>-170</c:v>
                </c:pt>
                <c:pt idx="88">
                  <c:v>-135</c:v>
                </c:pt>
                <c:pt idx="89">
                  <c:v>-135</c:v>
                </c:pt>
                <c:pt idx="90">
                  <c:v>-155</c:v>
                </c:pt>
                <c:pt idx="91">
                  <c:v>-155</c:v>
                </c:pt>
                <c:pt idx="92">
                  <c:v>-95</c:v>
                </c:pt>
                <c:pt idx="93">
                  <c:v>-145</c:v>
                </c:pt>
                <c:pt idx="94">
                  <c:v>-95</c:v>
                </c:pt>
                <c:pt idx="95">
                  <c:v>-110</c:v>
                </c:pt>
                <c:pt idx="96">
                  <c:v>-30</c:v>
                </c:pt>
                <c:pt idx="97">
                  <c:v>40</c:v>
                </c:pt>
                <c:pt idx="98">
                  <c:v>20</c:v>
                </c:pt>
                <c:pt idx="99">
                  <c:v>20</c:v>
                </c:pt>
                <c:pt idx="100">
                  <c:v>-35</c:v>
                </c:pt>
                <c:pt idx="101">
                  <c:v>-40</c:v>
                </c:pt>
                <c:pt idx="102">
                  <c:v>-90</c:v>
                </c:pt>
                <c:pt idx="103">
                  <c:v>-40</c:v>
                </c:pt>
                <c:pt idx="104">
                  <c:v>-40</c:v>
                </c:pt>
                <c:pt idx="105">
                  <c:v>-85</c:v>
                </c:pt>
                <c:pt idx="106">
                  <c:v>-35</c:v>
                </c:pt>
                <c:pt idx="107">
                  <c:v>-210</c:v>
                </c:pt>
                <c:pt idx="108">
                  <c:v>-250</c:v>
                </c:pt>
                <c:pt idx="109">
                  <c:v>-205</c:v>
                </c:pt>
                <c:pt idx="110">
                  <c:v>-110</c:v>
                </c:pt>
                <c:pt idx="111">
                  <c:v>-50</c:v>
                </c:pt>
                <c:pt idx="112">
                  <c:v>-170</c:v>
                </c:pt>
                <c:pt idx="113">
                  <c:v>-90</c:v>
                </c:pt>
                <c:pt idx="114">
                  <c:v>-185</c:v>
                </c:pt>
                <c:pt idx="115">
                  <c:v>-150</c:v>
                </c:pt>
                <c:pt idx="116">
                  <c:v>-150</c:v>
                </c:pt>
                <c:pt idx="117">
                  <c:v>-175</c:v>
                </c:pt>
                <c:pt idx="118">
                  <c:v>-170</c:v>
                </c:pt>
                <c:pt idx="119">
                  <c:v>-110</c:v>
                </c:pt>
                <c:pt idx="120">
                  <c:v>-160</c:v>
                </c:pt>
                <c:pt idx="121">
                  <c:v>-105</c:v>
                </c:pt>
                <c:pt idx="122">
                  <c:v>-120</c:v>
                </c:pt>
                <c:pt idx="123">
                  <c:v>-40</c:v>
                </c:pt>
                <c:pt idx="124">
                  <c:v>0</c:v>
                </c:pt>
                <c:pt idx="125">
                  <c:v>-25</c:v>
                </c:pt>
                <c:pt idx="126">
                  <c:v>-25</c:v>
                </c:pt>
                <c:pt idx="127">
                  <c:v>-40</c:v>
                </c:pt>
                <c:pt idx="128">
                  <c:v>-50</c:v>
                </c:pt>
                <c:pt idx="129">
                  <c:v>-105</c:v>
                </c:pt>
                <c:pt idx="130">
                  <c:v>-45</c:v>
                </c:pt>
                <c:pt idx="131">
                  <c:v>-45</c:v>
                </c:pt>
                <c:pt idx="132">
                  <c:v>-100</c:v>
                </c:pt>
                <c:pt idx="133">
                  <c:v>-40</c:v>
                </c:pt>
                <c:pt idx="134">
                  <c:v>-215</c:v>
                </c:pt>
                <c:pt idx="135">
                  <c:v>-255</c:v>
                </c:pt>
                <c:pt idx="136">
                  <c:v>-210</c:v>
                </c:pt>
                <c:pt idx="137">
                  <c:v>-115</c:v>
                </c:pt>
                <c:pt idx="138">
                  <c:v>-45</c:v>
                </c:pt>
                <c:pt idx="139">
                  <c:v>-175</c:v>
                </c:pt>
                <c:pt idx="140">
                  <c:v>-80</c:v>
                </c:pt>
                <c:pt idx="141">
                  <c:v>-190</c:v>
                </c:pt>
                <c:pt idx="142">
                  <c:v>-150</c:v>
                </c:pt>
                <c:pt idx="143">
                  <c:v>-150</c:v>
                </c:pt>
                <c:pt idx="144">
                  <c:v>-175</c:v>
                </c:pt>
                <c:pt idx="145">
                  <c:v>-175</c:v>
                </c:pt>
                <c:pt idx="146">
                  <c:v>-110</c:v>
                </c:pt>
                <c:pt idx="147">
                  <c:v>-165</c:v>
                </c:pt>
                <c:pt idx="148">
                  <c:v>-110</c:v>
                </c:pt>
                <c:pt idx="149">
                  <c:v>-125</c:v>
                </c:pt>
                <c:pt idx="150">
                  <c:v>-40</c:v>
                </c:pt>
                <c:pt idx="151">
                  <c:v>0</c:v>
                </c:pt>
                <c:pt idx="152">
                  <c:v>-20</c:v>
                </c:pt>
                <c:pt idx="153">
                  <c:v>-20</c:v>
                </c:pt>
                <c:pt idx="154">
                  <c:v>-40</c:v>
                </c:pt>
                <c:pt idx="155">
                  <c:v>-50</c:v>
                </c:pt>
                <c:pt idx="156">
                  <c:v>-105</c:v>
                </c:pt>
                <c:pt idx="157">
                  <c:v>-40</c:v>
                </c:pt>
                <c:pt idx="158">
                  <c:v>-40</c:v>
                </c:pt>
                <c:pt idx="159">
                  <c:v>-100</c:v>
                </c:pt>
                <c:pt idx="160">
                  <c:v>-40</c:v>
                </c:pt>
                <c:pt idx="161">
                  <c:v>-215</c:v>
                </c:pt>
                <c:pt idx="162">
                  <c:v>-275</c:v>
                </c:pt>
                <c:pt idx="163">
                  <c:v>-210</c:v>
                </c:pt>
                <c:pt idx="164">
                  <c:v>-115</c:v>
                </c:pt>
                <c:pt idx="165">
                  <c:v>-50</c:v>
                </c:pt>
                <c:pt idx="166">
                  <c:v>-175</c:v>
                </c:pt>
                <c:pt idx="167">
                  <c:v>-85</c:v>
                </c:pt>
                <c:pt idx="168">
                  <c:v>-190</c:v>
                </c:pt>
                <c:pt idx="169">
                  <c:v>-150</c:v>
                </c:pt>
                <c:pt idx="170">
                  <c:v>-150</c:v>
                </c:pt>
                <c:pt idx="171">
                  <c:v>-175</c:v>
                </c:pt>
                <c:pt idx="172">
                  <c:v>-175</c:v>
                </c:pt>
                <c:pt idx="173">
                  <c:v>-110</c:v>
                </c:pt>
                <c:pt idx="174">
                  <c:v>-165</c:v>
                </c:pt>
                <c:pt idx="175">
                  <c:v>-110</c:v>
                </c:pt>
                <c:pt idx="176">
                  <c:v>-125</c:v>
                </c:pt>
                <c:pt idx="177">
                  <c:v>-40</c:v>
                </c:pt>
                <c:pt idx="178">
                  <c:v>0</c:v>
                </c:pt>
                <c:pt idx="179">
                  <c:v>-25</c:v>
                </c:pt>
                <c:pt idx="180">
                  <c:v>-25</c:v>
                </c:pt>
                <c:pt idx="181">
                  <c:v>-40</c:v>
                </c:pt>
                <c:pt idx="182">
                  <c:v>-50</c:v>
                </c:pt>
                <c:pt idx="183">
                  <c:v>-105</c:v>
                </c:pt>
                <c:pt idx="184">
                  <c:v>-45</c:v>
                </c:pt>
                <c:pt idx="185">
                  <c:v>-45</c:v>
                </c:pt>
                <c:pt idx="186">
                  <c:v>-100</c:v>
                </c:pt>
                <c:pt idx="187">
                  <c:v>-40</c:v>
                </c:pt>
                <c:pt idx="188">
                  <c:v>-230</c:v>
                </c:pt>
                <c:pt idx="189">
                  <c:v>-260</c:v>
                </c:pt>
                <c:pt idx="190">
                  <c:v>-225</c:v>
                </c:pt>
                <c:pt idx="191">
                  <c:v>-120</c:v>
                </c:pt>
                <c:pt idx="192">
                  <c:v>-40</c:v>
                </c:pt>
                <c:pt idx="193">
                  <c:v>-180</c:v>
                </c:pt>
                <c:pt idx="194">
                  <c:v>-70</c:v>
                </c:pt>
                <c:pt idx="195">
                  <c:v>-200</c:v>
                </c:pt>
                <c:pt idx="196">
                  <c:v>-160</c:v>
                </c:pt>
                <c:pt idx="197">
                  <c:v>-160</c:v>
                </c:pt>
                <c:pt idx="198">
                  <c:v>-185</c:v>
                </c:pt>
                <c:pt idx="199">
                  <c:v>-180</c:v>
                </c:pt>
                <c:pt idx="200">
                  <c:v>-115</c:v>
                </c:pt>
                <c:pt idx="201">
                  <c:v>-175</c:v>
                </c:pt>
                <c:pt idx="202">
                  <c:v>-115</c:v>
                </c:pt>
                <c:pt idx="203">
                  <c:v>-130</c:v>
                </c:pt>
                <c:pt idx="204">
                  <c:v>-45</c:v>
                </c:pt>
                <c:pt idx="205">
                  <c:v>0</c:v>
                </c:pt>
                <c:pt idx="206">
                  <c:v>-20</c:v>
                </c:pt>
                <c:pt idx="207">
                  <c:v>-20</c:v>
                </c:pt>
                <c:pt idx="208">
                  <c:v>-45</c:v>
                </c:pt>
                <c:pt idx="209">
                  <c:v>-55</c:v>
                </c:pt>
                <c:pt idx="210">
                  <c:v>-115</c:v>
                </c:pt>
                <c:pt idx="211">
                  <c:v>-35</c:v>
                </c:pt>
                <c:pt idx="212">
                  <c:v>-35</c:v>
                </c:pt>
                <c:pt idx="213">
                  <c:v>-105</c:v>
                </c:pt>
                <c:pt idx="214">
                  <c:v>-35</c:v>
                </c:pt>
              </c:numCache>
            </c:numRef>
          </c:yVal>
        </c:ser>
        <c:dLbls/>
        <c:axId val="66959616"/>
        <c:axId val="66974080"/>
      </c:scatterChart>
      <c:valAx>
        <c:axId val="66959616"/>
        <c:scaling>
          <c:orientation val="minMax"/>
        </c:scaling>
        <c:axPos val="b"/>
        <c:title>
          <c:tx>
            <c:rich>
              <a:bodyPr/>
              <a:lstStyle/>
              <a:p>
                <a:pPr>
                  <a:defRPr sz="1200"/>
                </a:pPr>
                <a:r>
                  <a:rPr lang="en-US" sz="1200"/>
                  <a:t>Date</a:t>
                </a:r>
              </a:p>
            </c:rich>
          </c:tx>
          <c:layout/>
        </c:title>
        <c:numFmt formatCode="d\-mmm" sourceLinked="1"/>
        <c:tickLblPos val="nextTo"/>
        <c:crossAx val="66974080"/>
        <c:crossesAt val="-300"/>
        <c:crossBetween val="midCat"/>
      </c:valAx>
      <c:valAx>
        <c:axId val="66974080"/>
        <c:scaling>
          <c:orientation val="minMax"/>
        </c:scaling>
        <c:axPos val="l"/>
        <c:majorGridlines>
          <c:spPr>
            <a:ln>
              <a:noFill/>
            </a:ln>
          </c:spPr>
        </c:majorGridlines>
        <c:title>
          <c:tx>
            <c:rich>
              <a:bodyPr/>
              <a:lstStyle/>
              <a:p>
                <a:pPr>
                  <a:defRPr sz="1200"/>
                </a:pPr>
                <a:r>
                  <a:rPr lang="en-US" sz="1200"/>
                  <a:t>Recommended N Rates</a:t>
                </a:r>
                <a:r>
                  <a:rPr lang="en-US" sz="1200" baseline="0"/>
                  <a:t> </a:t>
                </a:r>
                <a:r>
                  <a:rPr lang="en-US" sz="1200"/>
                  <a:t> (lbs/acre)</a:t>
                </a:r>
              </a:p>
            </c:rich>
          </c:tx>
          <c:layout/>
        </c:title>
        <c:numFmt formatCode="General" sourceLinked="1"/>
        <c:tickLblPos val="nextTo"/>
        <c:crossAx val="66959616"/>
        <c:crosses val="autoZero"/>
        <c:crossBetween val="midCat"/>
      </c:valAx>
      <c:spPr>
        <a:noFill/>
        <a:ln w="25400">
          <a:noFill/>
        </a:ln>
      </c:spPr>
    </c:plotArea>
    <c:legend>
      <c:legendPos val="r"/>
      <c:legendEntry>
        <c:idx val="0"/>
        <c:delete val="1"/>
      </c:legendEntry>
      <c:legendEntry>
        <c:idx val="4"/>
        <c:delete val="1"/>
      </c:legendEntry>
      <c:legendEntry>
        <c:idx val="5"/>
        <c:delete val="1"/>
      </c:legendEntry>
      <c:legendEntry>
        <c:idx val="1"/>
        <c:delete val="1"/>
      </c:legendEntry>
      <c:layout>
        <c:manualLayout>
          <c:xMode val="edge"/>
          <c:yMode val="edge"/>
          <c:x val="0.54369099309260993"/>
          <c:y val="0.15474982986112315"/>
          <c:w val="0.38052164743289235"/>
          <c:h val="0.1206373649827933"/>
        </c:manualLayout>
      </c:layout>
      <c:spPr>
        <a:ln>
          <a:solidFill>
            <a:schemeClr val="tx1"/>
          </a:solidFill>
        </a:ln>
      </c:spPr>
      <c:txPr>
        <a:bodyPr/>
        <a:lstStyle/>
        <a:p>
          <a:pPr>
            <a:defRPr sz="1400"/>
          </a:pPr>
          <a:endParaRPr lang="en-US"/>
        </a:p>
      </c:txPr>
    </c:legend>
    <c:plotVisOnly val="1"/>
    <c:dispBlanksAs val="gap"/>
  </c:chart>
  <c:spPr>
    <a:solidFill>
      <a:schemeClr val="lt1"/>
    </a:solidFill>
    <a:ln w="25400" cap="flat" cmpd="sng" algn="ctr">
      <a:solidFill>
        <a:schemeClr val="dk1"/>
      </a:solidFill>
      <a:prstDash val="solid"/>
    </a:ln>
    <a:effectLst/>
  </c:spPr>
  <c:txPr>
    <a:bodyPr/>
    <a:lstStyle/>
    <a:p>
      <a:pPr>
        <a:defRPr sz="1050">
          <a:solidFill>
            <a:schemeClr val="dk1"/>
          </a:solidFill>
          <a:latin typeface="+mn-lt"/>
          <a:ea typeface="+mn-ea"/>
          <a:cs typeface="+mn-cs"/>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18876156105486816"/>
          <c:y val="0.11792433734502972"/>
          <c:w val="0.74899934383202105"/>
          <c:h val="0.73861671498761849"/>
        </c:manualLayout>
      </c:layout>
      <c:scatterChart>
        <c:scatterStyle val="lineMarker"/>
        <c:ser>
          <c:idx val="0"/>
          <c:order val="0"/>
          <c:tx>
            <c:strRef>
              <c:f>'recs and OM'!$B$3</c:f>
              <c:strCache>
                <c:ptCount val="1"/>
                <c:pt idx="0">
                  <c:v>Early plant silty loam</c:v>
                </c:pt>
              </c:strCache>
            </c:strRef>
          </c:tx>
          <c:spPr>
            <a:ln w="28575">
              <a:noFill/>
            </a:ln>
          </c:spPr>
          <c:marker>
            <c:symbol val="diamond"/>
            <c:size val="10"/>
          </c:marker>
          <c:trendline>
            <c:trendlineType val="linear"/>
            <c:dispRSqr val="1"/>
            <c:dispEq val="1"/>
            <c:trendlineLbl>
              <c:layout>
                <c:manualLayout>
                  <c:x val="8.3146325459317605E-2"/>
                  <c:y val="-4.4993274059198368E-2"/>
                </c:manualLayout>
              </c:layout>
              <c:tx>
                <c:rich>
                  <a:bodyPr/>
                  <a:lstStyle/>
                  <a:p>
                    <a:pPr>
                      <a:defRPr sz="1050"/>
                    </a:pPr>
                    <a:r>
                      <a:rPr lang="en-US" sz="1050"/>
                      <a:t>R² = 0.6829</a:t>
                    </a:r>
                  </a:p>
                </c:rich>
              </c:tx>
              <c:numFmt formatCode="General" sourceLinked="0"/>
            </c:trendlineLbl>
          </c:trendline>
          <c:xVal>
            <c:numRef>
              <c:f>'recs and OM'!$C$4:$C$76</c:f>
              <c:numCache>
                <c:formatCode>General</c:formatCode>
                <c:ptCount val="73"/>
                <c:pt idx="0">
                  <c:v>2.2999999999999998</c:v>
                </c:pt>
                <c:pt idx="1">
                  <c:v>2.2999999999999998</c:v>
                </c:pt>
                <c:pt idx="2">
                  <c:v>2.5</c:v>
                </c:pt>
                <c:pt idx="3">
                  <c:v>2</c:v>
                </c:pt>
                <c:pt idx="4">
                  <c:v>2.6</c:v>
                </c:pt>
                <c:pt idx="5">
                  <c:v>2.2999999999999998</c:v>
                </c:pt>
                <c:pt idx="6">
                  <c:v>2</c:v>
                </c:pt>
                <c:pt idx="7">
                  <c:v>1.7</c:v>
                </c:pt>
                <c:pt idx="8">
                  <c:v>1.7</c:v>
                </c:pt>
                <c:pt idx="9">
                  <c:v>2.7</c:v>
                </c:pt>
                <c:pt idx="10">
                  <c:v>2.7</c:v>
                </c:pt>
                <c:pt idx="11">
                  <c:v>2.2000000000000002</c:v>
                </c:pt>
                <c:pt idx="12">
                  <c:v>2.2000000000000002</c:v>
                </c:pt>
                <c:pt idx="13">
                  <c:v>1.6</c:v>
                </c:pt>
                <c:pt idx="14">
                  <c:v>2.4</c:v>
                </c:pt>
                <c:pt idx="15">
                  <c:v>2.7</c:v>
                </c:pt>
                <c:pt idx="16">
                  <c:v>1.9000000000000001</c:v>
                </c:pt>
                <c:pt idx="17">
                  <c:v>2.2000000000000002</c:v>
                </c:pt>
                <c:pt idx="18">
                  <c:v>2.2000000000000002</c:v>
                </c:pt>
                <c:pt idx="19">
                  <c:v>1.6</c:v>
                </c:pt>
                <c:pt idx="20">
                  <c:v>2.4</c:v>
                </c:pt>
                <c:pt idx="21">
                  <c:v>2</c:v>
                </c:pt>
                <c:pt idx="22">
                  <c:v>2.1</c:v>
                </c:pt>
                <c:pt idx="23">
                  <c:v>2.1</c:v>
                </c:pt>
                <c:pt idx="24">
                  <c:v>1.8</c:v>
                </c:pt>
                <c:pt idx="25">
                  <c:v>2.4</c:v>
                </c:pt>
                <c:pt idx="26">
                  <c:v>2</c:v>
                </c:pt>
                <c:pt idx="27">
                  <c:v>2</c:v>
                </c:pt>
                <c:pt idx="28">
                  <c:v>2</c:v>
                </c:pt>
                <c:pt idx="29">
                  <c:v>2</c:v>
                </c:pt>
                <c:pt idx="30">
                  <c:v>2.2000000000000002</c:v>
                </c:pt>
                <c:pt idx="31">
                  <c:v>2.2000000000000002</c:v>
                </c:pt>
                <c:pt idx="32">
                  <c:v>2.6</c:v>
                </c:pt>
                <c:pt idx="33">
                  <c:v>2.1</c:v>
                </c:pt>
                <c:pt idx="34">
                  <c:v>2.5</c:v>
                </c:pt>
                <c:pt idx="35">
                  <c:v>1.8</c:v>
                </c:pt>
                <c:pt idx="36">
                  <c:v>1.8</c:v>
                </c:pt>
                <c:pt idx="37">
                  <c:v>2.2999999999999998</c:v>
                </c:pt>
                <c:pt idx="38">
                  <c:v>1.6</c:v>
                </c:pt>
                <c:pt idx="39">
                  <c:v>1.3</c:v>
                </c:pt>
                <c:pt idx="40">
                  <c:v>1.3</c:v>
                </c:pt>
                <c:pt idx="41">
                  <c:v>0.8</c:v>
                </c:pt>
                <c:pt idx="42">
                  <c:v>1.2</c:v>
                </c:pt>
                <c:pt idx="43">
                  <c:v>0.70000000000000062</c:v>
                </c:pt>
                <c:pt idx="44">
                  <c:v>1.3</c:v>
                </c:pt>
                <c:pt idx="45">
                  <c:v>4.2</c:v>
                </c:pt>
                <c:pt idx="46">
                  <c:v>4.2</c:v>
                </c:pt>
                <c:pt idx="47">
                  <c:v>1.3</c:v>
                </c:pt>
                <c:pt idx="48">
                  <c:v>2</c:v>
                </c:pt>
                <c:pt idx="49">
                  <c:v>1.5</c:v>
                </c:pt>
                <c:pt idx="50">
                  <c:v>1.5</c:v>
                </c:pt>
                <c:pt idx="51">
                  <c:v>2.2000000000000002</c:v>
                </c:pt>
                <c:pt idx="52">
                  <c:v>2</c:v>
                </c:pt>
                <c:pt idx="53">
                  <c:v>2</c:v>
                </c:pt>
                <c:pt idx="54">
                  <c:v>3.2</c:v>
                </c:pt>
                <c:pt idx="55">
                  <c:v>3.2</c:v>
                </c:pt>
                <c:pt idx="56">
                  <c:v>1.9000000000000001</c:v>
                </c:pt>
                <c:pt idx="57">
                  <c:v>1.9000000000000001</c:v>
                </c:pt>
                <c:pt idx="58">
                  <c:v>1.3</c:v>
                </c:pt>
                <c:pt idx="59">
                  <c:v>1.3</c:v>
                </c:pt>
                <c:pt idx="60">
                  <c:v>1.2</c:v>
                </c:pt>
                <c:pt idx="61">
                  <c:v>1.2</c:v>
                </c:pt>
                <c:pt idx="62">
                  <c:v>1</c:v>
                </c:pt>
                <c:pt idx="63">
                  <c:v>2.9</c:v>
                </c:pt>
                <c:pt idx="64">
                  <c:v>2.2000000000000002</c:v>
                </c:pt>
                <c:pt idx="65">
                  <c:v>2.1</c:v>
                </c:pt>
                <c:pt idx="66">
                  <c:v>2.2999999999999998</c:v>
                </c:pt>
                <c:pt idx="67">
                  <c:v>0.9</c:v>
                </c:pt>
                <c:pt idx="68">
                  <c:v>1.6</c:v>
                </c:pt>
                <c:pt idx="69">
                  <c:v>1.6</c:v>
                </c:pt>
                <c:pt idx="70">
                  <c:v>2</c:v>
                </c:pt>
                <c:pt idx="71">
                  <c:v>2.5</c:v>
                </c:pt>
                <c:pt idx="72">
                  <c:v>1.8</c:v>
                </c:pt>
              </c:numCache>
            </c:numRef>
          </c:xVal>
          <c:yVal>
            <c:numRef>
              <c:f>'recs and OM'!$D$4:$D$76</c:f>
              <c:numCache>
                <c:formatCode>General</c:formatCode>
                <c:ptCount val="73"/>
                <c:pt idx="0">
                  <c:v>17.5</c:v>
                </c:pt>
                <c:pt idx="1">
                  <c:v>17.5</c:v>
                </c:pt>
                <c:pt idx="2">
                  <c:v>18.75</c:v>
                </c:pt>
                <c:pt idx="3">
                  <c:v>19.375</c:v>
                </c:pt>
                <c:pt idx="4">
                  <c:v>16.875</c:v>
                </c:pt>
                <c:pt idx="5">
                  <c:v>26.25</c:v>
                </c:pt>
                <c:pt idx="6">
                  <c:v>31.875</c:v>
                </c:pt>
                <c:pt idx="7">
                  <c:v>41.875</c:v>
                </c:pt>
                <c:pt idx="8">
                  <c:v>41.875</c:v>
                </c:pt>
                <c:pt idx="9">
                  <c:v>16.25</c:v>
                </c:pt>
                <c:pt idx="10">
                  <c:v>16.25</c:v>
                </c:pt>
                <c:pt idx="11">
                  <c:v>15.625</c:v>
                </c:pt>
                <c:pt idx="12">
                  <c:v>15.625</c:v>
                </c:pt>
                <c:pt idx="13">
                  <c:v>32.5</c:v>
                </c:pt>
                <c:pt idx="14">
                  <c:v>16.875</c:v>
                </c:pt>
                <c:pt idx="15">
                  <c:v>18.125</c:v>
                </c:pt>
                <c:pt idx="16">
                  <c:v>18.75</c:v>
                </c:pt>
                <c:pt idx="17">
                  <c:v>25.625</c:v>
                </c:pt>
                <c:pt idx="18">
                  <c:v>25.625</c:v>
                </c:pt>
                <c:pt idx="19">
                  <c:v>41.25</c:v>
                </c:pt>
                <c:pt idx="20">
                  <c:v>20</c:v>
                </c:pt>
                <c:pt idx="21">
                  <c:v>23.125</c:v>
                </c:pt>
                <c:pt idx="22">
                  <c:v>27.5</c:v>
                </c:pt>
                <c:pt idx="23">
                  <c:v>27.5</c:v>
                </c:pt>
                <c:pt idx="24">
                  <c:v>31.875</c:v>
                </c:pt>
                <c:pt idx="25">
                  <c:v>20</c:v>
                </c:pt>
                <c:pt idx="26">
                  <c:v>13.75</c:v>
                </c:pt>
                <c:pt idx="27">
                  <c:v>13.75</c:v>
                </c:pt>
                <c:pt idx="28">
                  <c:v>28.125</c:v>
                </c:pt>
                <c:pt idx="29">
                  <c:v>28.125</c:v>
                </c:pt>
                <c:pt idx="30">
                  <c:v>25.625</c:v>
                </c:pt>
                <c:pt idx="31">
                  <c:v>25.625</c:v>
                </c:pt>
                <c:pt idx="32">
                  <c:v>16.25</c:v>
                </c:pt>
                <c:pt idx="33">
                  <c:v>14.375000000000048</c:v>
                </c:pt>
                <c:pt idx="34">
                  <c:v>15.625</c:v>
                </c:pt>
                <c:pt idx="35">
                  <c:v>21.875</c:v>
                </c:pt>
                <c:pt idx="36">
                  <c:v>21.875</c:v>
                </c:pt>
                <c:pt idx="37">
                  <c:v>13.125</c:v>
                </c:pt>
                <c:pt idx="38">
                  <c:v>30</c:v>
                </c:pt>
                <c:pt idx="39">
                  <c:v>39.375</c:v>
                </c:pt>
                <c:pt idx="40">
                  <c:v>39.375</c:v>
                </c:pt>
                <c:pt idx="41">
                  <c:v>48.125000000000163</c:v>
                </c:pt>
                <c:pt idx="42">
                  <c:v>41.25</c:v>
                </c:pt>
                <c:pt idx="43">
                  <c:v>32.5</c:v>
                </c:pt>
                <c:pt idx="44">
                  <c:v>39.375</c:v>
                </c:pt>
                <c:pt idx="45">
                  <c:v>2.5</c:v>
                </c:pt>
                <c:pt idx="46">
                  <c:v>2.5</c:v>
                </c:pt>
                <c:pt idx="47">
                  <c:v>45</c:v>
                </c:pt>
                <c:pt idx="48">
                  <c:v>23.125</c:v>
                </c:pt>
                <c:pt idx="49">
                  <c:v>36.875</c:v>
                </c:pt>
                <c:pt idx="50">
                  <c:v>36.875</c:v>
                </c:pt>
                <c:pt idx="51">
                  <c:v>18.125</c:v>
                </c:pt>
                <c:pt idx="52">
                  <c:v>23.125</c:v>
                </c:pt>
                <c:pt idx="53">
                  <c:v>23.125</c:v>
                </c:pt>
                <c:pt idx="54">
                  <c:v>16.875</c:v>
                </c:pt>
                <c:pt idx="55">
                  <c:v>16.875</c:v>
                </c:pt>
                <c:pt idx="56">
                  <c:v>24.375</c:v>
                </c:pt>
                <c:pt idx="57">
                  <c:v>24.375</c:v>
                </c:pt>
                <c:pt idx="58">
                  <c:v>39.375</c:v>
                </c:pt>
                <c:pt idx="59">
                  <c:v>39.375</c:v>
                </c:pt>
                <c:pt idx="60">
                  <c:v>41.25</c:v>
                </c:pt>
                <c:pt idx="61">
                  <c:v>41.25</c:v>
                </c:pt>
                <c:pt idx="62">
                  <c:v>45</c:v>
                </c:pt>
                <c:pt idx="63">
                  <c:v>14.375000000000048</c:v>
                </c:pt>
                <c:pt idx="64">
                  <c:v>18.125</c:v>
                </c:pt>
                <c:pt idx="65">
                  <c:v>19.375</c:v>
                </c:pt>
                <c:pt idx="66">
                  <c:v>16.25</c:v>
                </c:pt>
                <c:pt idx="67">
                  <c:v>45.625000000000163</c:v>
                </c:pt>
                <c:pt idx="68">
                  <c:v>45.625000000000163</c:v>
                </c:pt>
                <c:pt idx="69">
                  <c:v>45.625000000000163</c:v>
                </c:pt>
                <c:pt idx="70">
                  <c:v>15</c:v>
                </c:pt>
                <c:pt idx="71">
                  <c:v>14.375000000000048</c:v>
                </c:pt>
                <c:pt idx="72">
                  <c:v>16.875</c:v>
                </c:pt>
              </c:numCache>
            </c:numRef>
          </c:yVal>
        </c:ser>
        <c:ser>
          <c:idx val="1"/>
          <c:order val="1"/>
          <c:tx>
            <c:strRef>
              <c:f>'recs and OM'!$G$25</c:f>
              <c:strCache>
                <c:ptCount val="1"/>
                <c:pt idx="0">
                  <c:v>early plant silty clay loam</c:v>
                </c:pt>
              </c:strCache>
            </c:strRef>
          </c:tx>
          <c:spPr>
            <a:ln w="28575">
              <a:noFill/>
            </a:ln>
          </c:spPr>
          <c:marker>
            <c:symbol val="square"/>
            <c:size val="10"/>
          </c:marker>
          <c:trendline>
            <c:trendlineType val="linear"/>
            <c:dispRSqr val="1"/>
            <c:dispEq val="1"/>
            <c:trendlineLbl>
              <c:layout>
                <c:manualLayout>
                  <c:x val="0.13229002624671915"/>
                  <c:y val="-2.6038491087551713E-2"/>
                </c:manualLayout>
              </c:layout>
              <c:tx>
                <c:rich>
                  <a:bodyPr/>
                  <a:lstStyle/>
                  <a:p>
                    <a:pPr>
                      <a:defRPr sz="1050"/>
                    </a:pPr>
                    <a:r>
                      <a:rPr lang="en-US" sz="1050"/>
                      <a:t>R² = 0.3891</a:t>
                    </a:r>
                  </a:p>
                </c:rich>
              </c:tx>
              <c:numFmt formatCode="General" sourceLinked="0"/>
            </c:trendlineLbl>
          </c:trendline>
          <c:xVal>
            <c:numRef>
              <c:f>'recs and OM'!$G$26:$G$32</c:f>
              <c:numCache>
                <c:formatCode>General</c:formatCode>
                <c:ptCount val="7"/>
                <c:pt idx="0">
                  <c:v>2</c:v>
                </c:pt>
                <c:pt idx="1">
                  <c:v>1.8</c:v>
                </c:pt>
                <c:pt idx="2">
                  <c:v>2.2000000000000002</c:v>
                </c:pt>
                <c:pt idx="3">
                  <c:v>2.5</c:v>
                </c:pt>
                <c:pt idx="4">
                  <c:v>1.2</c:v>
                </c:pt>
                <c:pt idx="5">
                  <c:v>2.2999999999999998</c:v>
                </c:pt>
                <c:pt idx="6">
                  <c:v>1.6</c:v>
                </c:pt>
              </c:numCache>
            </c:numRef>
          </c:xVal>
          <c:yVal>
            <c:numRef>
              <c:f>'recs and OM'!$H$26:$H$32</c:f>
              <c:numCache>
                <c:formatCode>General</c:formatCode>
                <c:ptCount val="7"/>
                <c:pt idx="0">
                  <c:v>75.624999999999986</c:v>
                </c:pt>
                <c:pt idx="1">
                  <c:v>83.624999999999986</c:v>
                </c:pt>
                <c:pt idx="2">
                  <c:v>81.124999999999986</c:v>
                </c:pt>
                <c:pt idx="3">
                  <c:v>68.124999999999986</c:v>
                </c:pt>
                <c:pt idx="4">
                  <c:v>86.25</c:v>
                </c:pt>
                <c:pt idx="5">
                  <c:v>75.624999999999986</c:v>
                </c:pt>
                <c:pt idx="6">
                  <c:v>72.5</c:v>
                </c:pt>
              </c:numCache>
            </c:numRef>
          </c:yVal>
        </c:ser>
        <c:ser>
          <c:idx val="2"/>
          <c:order val="2"/>
          <c:tx>
            <c:strRef>
              <c:f>'recs and OM'!$B$77</c:f>
              <c:strCache>
                <c:ptCount val="1"/>
                <c:pt idx="0">
                  <c:v>late plant silty loam</c:v>
                </c:pt>
              </c:strCache>
            </c:strRef>
          </c:tx>
          <c:spPr>
            <a:ln w="28575">
              <a:noFill/>
            </a:ln>
          </c:spPr>
          <c:marker>
            <c:symbol val="triangle"/>
            <c:size val="10"/>
          </c:marker>
          <c:trendline>
            <c:trendlineType val="linear"/>
            <c:dispRSqr val="1"/>
            <c:dispEq val="1"/>
            <c:trendlineLbl>
              <c:layout>
                <c:manualLayout>
                  <c:x val="0.10035323709536306"/>
                  <c:y val="-2.7022083421788426E-2"/>
                </c:manualLayout>
              </c:layout>
              <c:tx>
                <c:rich>
                  <a:bodyPr/>
                  <a:lstStyle/>
                  <a:p>
                    <a:pPr>
                      <a:defRPr sz="1050"/>
                    </a:pPr>
                    <a:r>
                      <a:rPr lang="en-US" sz="1050"/>
                      <a:t>R² = 0.8901</a:t>
                    </a:r>
                  </a:p>
                </c:rich>
              </c:tx>
              <c:numFmt formatCode="General" sourceLinked="0"/>
            </c:trendlineLbl>
          </c:trendline>
          <c:xVal>
            <c:numRef>
              <c:f>'recs and OM'!$C$78:$C$96</c:f>
              <c:numCache>
                <c:formatCode>General</c:formatCode>
                <c:ptCount val="19"/>
                <c:pt idx="0">
                  <c:v>9.9</c:v>
                </c:pt>
                <c:pt idx="1">
                  <c:v>9.6</c:v>
                </c:pt>
                <c:pt idx="2">
                  <c:v>5.0999999999999996</c:v>
                </c:pt>
                <c:pt idx="3">
                  <c:v>8.1</c:v>
                </c:pt>
                <c:pt idx="4">
                  <c:v>8.1</c:v>
                </c:pt>
                <c:pt idx="5">
                  <c:v>6.9</c:v>
                </c:pt>
                <c:pt idx="6">
                  <c:v>6.9</c:v>
                </c:pt>
                <c:pt idx="7">
                  <c:v>8.3000000000000007</c:v>
                </c:pt>
                <c:pt idx="8">
                  <c:v>8.1</c:v>
                </c:pt>
                <c:pt idx="9">
                  <c:v>4.8</c:v>
                </c:pt>
                <c:pt idx="10">
                  <c:v>7.7</c:v>
                </c:pt>
                <c:pt idx="11">
                  <c:v>4.7</c:v>
                </c:pt>
                <c:pt idx="12">
                  <c:v>5.5</c:v>
                </c:pt>
                <c:pt idx="13">
                  <c:v>1.4</c:v>
                </c:pt>
                <c:pt idx="14">
                  <c:v>1.5</c:v>
                </c:pt>
                <c:pt idx="15">
                  <c:v>1.9000000000000001</c:v>
                </c:pt>
                <c:pt idx="16">
                  <c:v>4.8</c:v>
                </c:pt>
                <c:pt idx="17">
                  <c:v>4.8</c:v>
                </c:pt>
                <c:pt idx="18">
                  <c:v>4.4000000000000004</c:v>
                </c:pt>
              </c:numCache>
            </c:numRef>
          </c:xVal>
          <c:yVal>
            <c:numRef>
              <c:f>'recs and OM'!$D$78:$D$96</c:f>
              <c:numCache>
                <c:formatCode>General</c:formatCode>
                <c:ptCount val="19"/>
                <c:pt idx="0">
                  <c:v>-153.125</c:v>
                </c:pt>
                <c:pt idx="1">
                  <c:v>-192.5</c:v>
                </c:pt>
                <c:pt idx="2">
                  <c:v>-102.5</c:v>
                </c:pt>
                <c:pt idx="3">
                  <c:v>-160</c:v>
                </c:pt>
                <c:pt idx="4">
                  <c:v>-175</c:v>
                </c:pt>
                <c:pt idx="5">
                  <c:v>-138.75</c:v>
                </c:pt>
                <c:pt idx="6">
                  <c:v>-138.75</c:v>
                </c:pt>
                <c:pt idx="7">
                  <c:v>-162.5</c:v>
                </c:pt>
                <c:pt idx="8">
                  <c:v>-160</c:v>
                </c:pt>
                <c:pt idx="9">
                  <c:v>-99.374999999999986</c:v>
                </c:pt>
                <c:pt idx="10">
                  <c:v>-150</c:v>
                </c:pt>
                <c:pt idx="11">
                  <c:v>-98.124999999999986</c:v>
                </c:pt>
                <c:pt idx="12">
                  <c:v>-115</c:v>
                </c:pt>
                <c:pt idx="13">
                  <c:v>-28.75</c:v>
                </c:pt>
                <c:pt idx="14">
                  <c:v>-30</c:v>
                </c:pt>
                <c:pt idx="15">
                  <c:v>-43.75</c:v>
                </c:pt>
                <c:pt idx="16">
                  <c:v>-95.624999999999986</c:v>
                </c:pt>
                <c:pt idx="17">
                  <c:v>-38.125000000000163</c:v>
                </c:pt>
                <c:pt idx="18">
                  <c:v>-90.624999999999986</c:v>
                </c:pt>
              </c:numCache>
            </c:numRef>
          </c:yVal>
        </c:ser>
        <c:ser>
          <c:idx val="3"/>
          <c:order val="3"/>
          <c:tx>
            <c:strRef>
              <c:f>'recs and OM'!$G$33</c:f>
              <c:strCache>
                <c:ptCount val="1"/>
                <c:pt idx="0">
                  <c:v>Late plant silty clay loam</c:v>
                </c:pt>
              </c:strCache>
            </c:strRef>
          </c:tx>
          <c:spPr>
            <a:ln w="28575">
              <a:noFill/>
            </a:ln>
          </c:spPr>
          <c:marker>
            <c:symbol val="circle"/>
            <c:size val="10"/>
          </c:marker>
          <c:trendline>
            <c:trendlineType val="linear"/>
            <c:dispRSqr val="1"/>
            <c:dispEq val="1"/>
            <c:trendlineLbl>
              <c:layout>
                <c:manualLayout>
                  <c:x val="0.1016262029746282"/>
                  <c:y val="-3.8796957077732154E-2"/>
                </c:manualLayout>
              </c:layout>
              <c:tx>
                <c:rich>
                  <a:bodyPr/>
                  <a:lstStyle/>
                  <a:p>
                    <a:pPr>
                      <a:defRPr sz="1050"/>
                    </a:pPr>
                    <a:r>
                      <a:rPr lang="en-US" sz="1050"/>
                      <a:t>R² = 0.9719</a:t>
                    </a:r>
                  </a:p>
                </c:rich>
              </c:tx>
              <c:numFmt formatCode="General" sourceLinked="0"/>
            </c:trendlineLbl>
          </c:trendline>
          <c:xVal>
            <c:numRef>
              <c:f>'recs and OM'!$G$34:$G$40</c:f>
              <c:numCache>
                <c:formatCode>General</c:formatCode>
                <c:ptCount val="7"/>
                <c:pt idx="0">
                  <c:v>5.0999999999999996</c:v>
                </c:pt>
                <c:pt idx="1">
                  <c:v>8.1</c:v>
                </c:pt>
                <c:pt idx="2">
                  <c:v>1.4</c:v>
                </c:pt>
                <c:pt idx="3">
                  <c:v>3</c:v>
                </c:pt>
                <c:pt idx="4">
                  <c:v>3</c:v>
                </c:pt>
                <c:pt idx="5">
                  <c:v>4.8</c:v>
                </c:pt>
                <c:pt idx="6">
                  <c:v>4.4000000000000004</c:v>
                </c:pt>
              </c:numCache>
            </c:numRef>
          </c:xVal>
          <c:yVal>
            <c:numRef>
              <c:f>'recs and OM'!$H$34:$H$40</c:f>
              <c:numCache>
                <c:formatCode>General</c:formatCode>
                <c:ptCount val="7"/>
                <c:pt idx="0">
                  <c:v>-42.5</c:v>
                </c:pt>
                <c:pt idx="1">
                  <c:v>-80.624999999999986</c:v>
                </c:pt>
                <c:pt idx="2">
                  <c:v>22.5</c:v>
                </c:pt>
                <c:pt idx="3">
                  <c:v>1.25</c:v>
                </c:pt>
                <c:pt idx="4">
                  <c:v>1.25</c:v>
                </c:pt>
                <c:pt idx="5">
                  <c:v>-38.125000000000163</c:v>
                </c:pt>
                <c:pt idx="6">
                  <c:v>-35</c:v>
                </c:pt>
              </c:numCache>
            </c:numRef>
          </c:yVal>
        </c:ser>
        <c:dLbls/>
        <c:axId val="67175936"/>
        <c:axId val="67177856"/>
      </c:scatterChart>
      <c:valAx>
        <c:axId val="67175936"/>
        <c:scaling>
          <c:orientation val="minMax"/>
        </c:scaling>
        <c:axPos val="b"/>
        <c:title>
          <c:tx>
            <c:rich>
              <a:bodyPr/>
              <a:lstStyle/>
              <a:p>
                <a:pPr>
                  <a:defRPr sz="1400"/>
                </a:pPr>
                <a:r>
                  <a:rPr lang="en-US" sz="1400"/>
                  <a:t>Soil Organic Matter (%)</a:t>
                </a:r>
              </a:p>
            </c:rich>
          </c:tx>
          <c:layout/>
        </c:title>
        <c:numFmt formatCode="General" sourceLinked="1"/>
        <c:tickLblPos val="nextTo"/>
        <c:crossAx val="67177856"/>
        <c:crossesAt val="-250"/>
        <c:crossBetween val="midCat"/>
      </c:valAx>
      <c:valAx>
        <c:axId val="67177856"/>
        <c:scaling>
          <c:orientation val="minMax"/>
        </c:scaling>
        <c:axPos val="l"/>
        <c:majorGridlines>
          <c:spPr>
            <a:ln>
              <a:noFill/>
            </a:ln>
          </c:spPr>
        </c:majorGridlines>
        <c:title>
          <c:tx>
            <c:rich>
              <a:bodyPr/>
              <a:lstStyle/>
              <a:p>
                <a:pPr>
                  <a:defRPr sz="1400"/>
                </a:pPr>
                <a:r>
                  <a:rPr lang="en-US" sz="1400"/>
                  <a:t>Recommended N rates  (lbs/acre)</a:t>
                </a:r>
              </a:p>
            </c:rich>
          </c:tx>
          <c:layout/>
        </c:title>
        <c:numFmt formatCode="General" sourceLinked="1"/>
        <c:tickLblPos val="nextTo"/>
        <c:crossAx val="67175936"/>
        <c:crosses val="autoZero"/>
        <c:crossBetween val="midCat"/>
      </c:valAx>
      <c:spPr>
        <a:ln>
          <a:solidFill>
            <a:schemeClr val="tx1"/>
          </a:solidFill>
        </a:ln>
      </c:spPr>
    </c:plotArea>
    <c:legend>
      <c:legendPos val="r"/>
      <c:legendEntry>
        <c:idx val="4"/>
        <c:delete val="1"/>
      </c:legendEntry>
      <c:legendEntry>
        <c:idx val="5"/>
        <c:delete val="1"/>
      </c:legendEntry>
      <c:legendEntry>
        <c:idx val="6"/>
        <c:delete val="1"/>
      </c:legendEntry>
      <c:legendEntry>
        <c:idx val="7"/>
        <c:delete val="1"/>
      </c:legendEntry>
      <c:layout>
        <c:manualLayout>
          <c:xMode val="edge"/>
          <c:yMode val="edge"/>
          <c:x val="0.5920534933133359"/>
          <c:y val="0.18294362712270637"/>
          <c:w val="0.33254968128983892"/>
          <c:h val="0.23107294099181719"/>
        </c:manualLayout>
      </c:layout>
      <c:spPr>
        <a:ln>
          <a:solidFill>
            <a:schemeClr val="tx1"/>
          </a:solidFill>
        </a:ln>
      </c:spPr>
      <c:txPr>
        <a:bodyPr/>
        <a:lstStyle/>
        <a:p>
          <a:pPr>
            <a:defRPr sz="1200"/>
          </a:pPr>
          <a:endParaRPr lang="en-US"/>
        </a:p>
      </c:txPr>
    </c:legend>
    <c:plotVisOnly val="1"/>
    <c:dispBlanksAs val="gap"/>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lang val="en-US"/>
  <c:style val="34"/>
  <c:chart>
    <c:autoTitleDeleted val="1"/>
    <c:plotArea>
      <c:layout>
        <c:manualLayout>
          <c:layoutTarget val="inner"/>
          <c:xMode val="edge"/>
          <c:yMode val="edge"/>
          <c:x val="0.21719685039370079"/>
          <c:y val="5.1400554097404488E-2"/>
          <c:w val="0.74341513560804895"/>
          <c:h val="0.7800098425196853"/>
        </c:manualLayout>
      </c:layout>
      <c:barChart>
        <c:barDir val="col"/>
        <c:grouping val="clustered"/>
        <c:ser>
          <c:idx val="0"/>
          <c:order val="0"/>
          <c:tx>
            <c:v>Grower-N</c:v>
          </c:tx>
          <c:cat>
            <c:strRef>
              <c:f>IA_graphs!$A$17:$A$25</c:f>
              <c:strCache>
                <c:ptCount val="9"/>
                <c:pt idx="0">
                  <c:v>IA23</c:v>
                </c:pt>
                <c:pt idx="1">
                  <c:v>IA24</c:v>
                </c:pt>
                <c:pt idx="2">
                  <c:v>IA11</c:v>
                </c:pt>
                <c:pt idx="3">
                  <c:v>IA15</c:v>
                </c:pt>
                <c:pt idx="4">
                  <c:v>IA19</c:v>
                </c:pt>
                <c:pt idx="5">
                  <c:v>IA20</c:v>
                </c:pt>
                <c:pt idx="6">
                  <c:v>IA18</c:v>
                </c:pt>
                <c:pt idx="7">
                  <c:v>IA13</c:v>
                </c:pt>
                <c:pt idx="8">
                  <c:v>IA21</c:v>
                </c:pt>
              </c:strCache>
            </c:strRef>
          </c:cat>
          <c:val>
            <c:numRef>
              <c:f>IA_graphs!$V$17:$V$25</c:f>
              <c:numCache>
                <c:formatCode>General</c:formatCode>
                <c:ptCount val="9"/>
                <c:pt idx="0">
                  <c:v>197</c:v>
                </c:pt>
                <c:pt idx="1">
                  <c:v>140</c:v>
                </c:pt>
                <c:pt idx="2">
                  <c:v>213.80502000000001</c:v>
                </c:pt>
                <c:pt idx="3">
                  <c:v>198.91</c:v>
                </c:pt>
                <c:pt idx="4">
                  <c:v>203.95000000000002</c:v>
                </c:pt>
                <c:pt idx="5">
                  <c:v>203.95000000000002</c:v>
                </c:pt>
                <c:pt idx="6">
                  <c:v>194.9</c:v>
                </c:pt>
                <c:pt idx="7">
                  <c:v>222.81</c:v>
                </c:pt>
                <c:pt idx="8">
                  <c:v>162</c:v>
                </c:pt>
              </c:numCache>
            </c:numRef>
          </c:val>
        </c:ser>
        <c:ser>
          <c:idx val="1"/>
          <c:order val="1"/>
          <c:tx>
            <c:v>Adapt-N</c:v>
          </c:tx>
          <c:cat>
            <c:strRef>
              <c:f>IA_graphs!$A$17:$A$25</c:f>
              <c:strCache>
                <c:ptCount val="9"/>
                <c:pt idx="0">
                  <c:v>IA23</c:v>
                </c:pt>
                <c:pt idx="1">
                  <c:v>IA24</c:v>
                </c:pt>
                <c:pt idx="2">
                  <c:v>IA11</c:v>
                </c:pt>
                <c:pt idx="3">
                  <c:v>IA15</c:v>
                </c:pt>
                <c:pt idx="4">
                  <c:v>IA19</c:v>
                </c:pt>
                <c:pt idx="5">
                  <c:v>IA20</c:v>
                </c:pt>
                <c:pt idx="6">
                  <c:v>IA18</c:v>
                </c:pt>
                <c:pt idx="7">
                  <c:v>IA13</c:v>
                </c:pt>
                <c:pt idx="8">
                  <c:v>IA21</c:v>
                </c:pt>
              </c:strCache>
            </c:strRef>
          </c:cat>
          <c:val>
            <c:numRef>
              <c:f>IA_graphs!$U$17:$U$25</c:f>
              <c:numCache>
                <c:formatCode>General</c:formatCode>
                <c:ptCount val="9"/>
                <c:pt idx="0">
                  <c:v>199</c:v>
                </c:pt>
                <c:pt idx="1">
                  <c:v>181.25</c:v>
                </c:pt>
                <c:pt idx="2">
                  <c:v>209.34288000000001</c:v>
                </c:pt>
                <c:pt idx="3">
                  <c:v>199.28</c:v>
                </c:pt>
                <c:pt idx="4">
                  <c:v>197.66</c:v>
                </c:pt>
                <c:pt idx="5">
                  <c:v>197.66</c:v>
                </c:pt>
                <c:pt idx="6">
                  <c:v>192.13</c:v>
                </c:pt>
                <c:pt idx="7">
                  <c:v>220.8</c:v>
                </c:pt>
                <c:pt idx="8">
                  <c:v>153.5</c:v>
                </c:pt>
              </c:numCache>
            </c:numRef>
          </c:val>
        </c:ser>
        <c:ser>
          <c:idx val="2"/>
          <c:order val="2"/>
          <c:tx>
            <c:v>expected yield</c:v>
          </c:tx>
          <c:cat>
            <c:strRef>
              <c:f>IA_graphs!$A$17:$A$25</c:f>
              <c:strCache>
                <c:ptCount val="9"/>
                <c:pt idx="0">
                  <c:v>IA23</c:v>
                </c:pt>
                <c:pt idx="1">
                  <c:v>IA24</c:v>
                </c:pt>
                <c:pt idx="2">
                  <c:v>IA11</c:v>
                </c:pt>
                <c:pt idx="3">
                  <c:v>IA15</c:v>
                </c:pt>
                <c:pt idx="4">
                  <c:v>IA19</c:v>
                </c:pt>
                <c:pt idx="5">
                  <c:v>IA20</c:v>
                </c:pt>
                <c:pt idx="6">
                  <c:v>IA18</c:v>
                </c:pt>
                <c:pt idx="7">
                  <c:v>IA13</c:v>
                </c:pt>
                <c:pt idx="8">
                  <c:v>IA21</c:v>
                </c:pt>
              </c:strCache>
            </c:strRef>
          </c:cat>
          <c:val>
            <c:numRef>
              <c:f>IA_graphs!$AA$17:$AA$25</c:f>
              <c:numCache>
                <c:formatCode>General</c:formatCode>
                <c:ptCount val="9"/>
                <c:pt idx="0">
                  <c:v>200</c:v>
                </c:pt>
                <c:pt idx="1">
                  <c:v>200</c:v>
                </c:pt>
                <c:pt idx="2">
                  <c:v>220</c:v>
                </c:pt>
                <c:pt idx="3">
                  <c:v>200</c:v>
                </c:pt>
                <c:pt idx="4">
                  <c:v>200</c:v>
                </c:pt>
                <c:pt idx="5">
                  <c:v>200</c:v>
                </c:pt>
                <c:pt idx="6">
                  <c:v>200</c:v>
                </c:pt>
                <c:pt idx="7">
                  <c:v>200</c:v>
                </c:pt>
                <c:pt idx="8">
                  <c:v>200</c:v>
                </c:pt>
              </c:numCache>
            </c:numRef>
          </c:val>
        </c:ser>
        <c:dLbls/>
        <c:axId val="67345792"/>
        <c:axId val="67257472"/>
      </c:barChart>
      <c:catAx>
        <c:axId val="67345792"/>
        <c:scaling>
          <c:orientation val="minMax"/>
        </c:scaling>
        <c:axPos val="b"/>
        <c:majorTickMark val="none"/>
        <c:tickLblPos val="nextTo"/>
        <c:txPr>
          <a:bodyPr rot="-2580000"/>
          <a:lstStyle/>
          <a:p>
            <a:pPr>
              <a:defRPr/>
            </a:pPr>
            <a:endParaRPr lang="en-US"/>
          </a:p>
        </c:txPr>
        <c:crossAx val="67257472"/>
        <c:crosses val="autoZero"/>
        <c:auto val="1"/>
        <c:lblAlgn val="ctr"/>
        <c:lblOffset val="100"/>
      </c:catAx>
      <c:valAx>
        <c:axId val="67257472"/>
        <c:scaling>
          <c:orientation val="minMax"/>
          <c:max val="250"/>
          <c:min val="0"/>
        </c:scaling>
        <c:axPos val="l"/>
        <c:majorGridlines/>
        <c:title>
          <c:tx>
            <c:rich>
              <a:bodyPr rot="-5400000" vert="horz"/>
              <a:lstStyle/>
              <a:p>
                <a:pPr>
                  <a:defRPr sz="1200"/>
                </a:pPr>
                <a:r>
                  <a:rPr lang="en-US" sz="1200"/>
                  <a:t>Corn Grain Yield (bu/ac)</a:t>
                </a:r>
              </a:p>
            </c:rich>
          </c:tx>
          <c:layout>
            <c:manualLayout>
              <c:xMode val="edge"/>
              <c:yMode val="edge"/>
              <c:x val="6.3888888888888884E-2"/>
              <c:y val="0.19596958396882505"/>
            </c:manualLayout>
          </c:layout>
        </c:title>
        <c:numFmt formatCode="General" sourceLinked="1"/>
        <c:majorTickMark val="none"/>
        <c:tickLblPos val="nextTo"/>
        <c:txPr>
          <a:bodyPr/>
          <a:lstStyle/>
          <a:p>
            <a:pPr>
              <a:defRPr sz="1600" b="1"/>
            </a:pPr>
            <a:endParaRPr lang="en-US"/>
          </a:p>
        </c:txPr>
        <c:crossAx val="67345792"/>
        <c:crosses val="autoZero"/>
        <c:crossBetween val="between"/>
      </c:valAx>
      <c:spPr>
        <a:ln>
          <a:solidFill>
            <a:schemeClr val="tx1"/>
          </a:solidFill>
        </a:ln>
      </c:spPr>
    </c:plotArea>
    <c:legend>
      <c:legendPos val="r"/>
      <c:layout>
        <c:manualLayout>
          <c:xMode val="edge"/>
          <c:yMode val="edge"/>
          <c:x val="0.77426804461942278"/>
          <c:y val="0.4959861669918802"/>
          <c:w val="0.16711734470691167"/>
          <c:h val="0.30553433748581721"/>
        </c:manualLayout>
      </c:layout>
      <c:spPr>
        <a:solidFill>
          <a:schemeClr val="bg1"/>
        </a:solidFill>
        <a:ln>
          <a:solidFill>
            <a:schemeClr val="tx1"/>
          </a:solidFill>
        </a:ln>
      </c:spPr>
      <c:txPr>
        <a:bodyPr/>
        <a:lstStyle/>
        <a:p>
          <a:pPr>
            <a:defRPr sz="1600" b="1"/>
          </a:pPr>
          <a:endParaRPr lang="en-US"/>
        </a:p>
      </c:txPr>
    </c:legend>
    <c:plotVisOnly val="1"/>
    <c:dispBlanksAs val="gap"/>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style val="34"/>
  <c:chart>
    <c:autoTitleDeleted val="1"/>
    <c:plotArea>
      <c:layout>
        <c:manualLayout>
          <c:layoutTarget val="inner"/>
          <c:xMode val="edge"/>
          <c:yMode val="edge"/>
          <c:x val="0.20886351706036746"/>
          <c:y val="5.2075608278796294E-2"/>
          <c:w val="0.76058092738407712"/>
          <c:h val="0.7771206659674107"/>
        </c:manualLayout>
      </c:layout>
      <c:barChart>
        <c:barDir val="col"/>
        <c:grouping val="clustered"/>
        <c:ser>
          <c:idx val="0"/>
          <c:order val="0"/>
          <c:tx>
            <c:v>Grower-N</c:v>
          </c:tx>
          <c:dPt>
            <c:idx val="7"/>
          </c:dPt>
          <c:dPt>
            <c:idx val="8"/>
          </c:dPt>
          <c:cat>
            <c:strRef>
              <c:f>IA_graphs!$A$17:$A$25</c:f>
              <c:strCache>
                <c:ptCount val="9"/>
                <c:pt idx="0">
                  <c:v>IA23</c:v>
                </c:pt>
                <c:pt idx="1">
                  <c:v>IA24</c:v>
                </c:pt>
                <c:pt idx="2">
                  <c:v>IA11</c:v>
                </c:pt>
                <c:pt idx="3">
                  <c:v>IA15</c:v>
                </c:pt>
                <c:pt idx="4">
                  <c:v>IA19</c:v>
                </c:pt>
                <c:pt idx="5">
                  <c:v>IA20</c:v>
                </c:pt>
                <c:pt idx="6">
                  <c:v>IA18</c:v>
                </c:pt>
                <c:pt idx="7">
                  <c:v>IA13</c:v>
                </c:pt>
                <c:pt idx="8">
                  <c:v>IA21</c:v>
                </c:pt>
              </c:strCache>
            </c:strRef>
          </c:cat>
          <c:val>
            <c:numRef>
              <c:f>IA_graphs!$S$17:$S$25</c:f>
              <c:numCache>
                <c:formatCode>General</c:formatCode>
                <c:ptCount val="9"/>
                <c:pt idx="0">
                  <c:v>30</c:v>
                </c:pt>
                <c:pt idx="1">
                  <c:v>75</c:v>
                </c:pt>
                <c:pt idx="2">
                  <c:v>50</c:v>
                </c:pt>
                <c:pt idx="3">
                  <c:v>41</c:v>
                </c:pt>
                <c:pt idx="4">
                  <c:v>60</c:v>
                </c:pt>
                <c:pt idx="5">
                  <c:v>60</c:v>
                </c:pt>
                <c:pt idx="6">
                  <c:v>60</c:v>
                </c:pt>
                <c:pt idx="7">
                  <c:v>35</c:v>
                </c:pt>
                <c:pt idx="8">
                  <c:v>60</c:v>
                </c:pt>
              </c:numCache>
            </c:numRef>
          </c:val>
        </c:ser>
        <c:ser>
          <c:idx val="1"/>
          <c:order val="1"/>
          <c:tx>
            <c:v>Adapt-N</c:v>
          </c:tx>
          <c:dPt>
            <c:idx val="7"/>
          </c:dPt>
          <c:dPt>
            <c:idx val="8"/>
          </c:dPt>
          <c:cat>
            <c:strRef>
              <c:f>IA_graphs!$A$17:$A$25</c:f>
              <c:strCache>
                <c:ptCount val="9"/>
                <c:pt idx="0">
                  <c:v>IA23</c:v>
                </c:pt>
                <c:pt idx="1">
                  <c:v>IA24</c:v>
                </c:pt>
                <c:pt idx="2">
                  <c:v>IA11</c:v>
                </c:pt>
                <c:pt idx="3">
                  <c:v>IA15</c:v>
                </c:pt>
                <c:pt idx="4">
                  <c:v>IA19</c:v>
                </c:pt>
                <c:pt idx="5">
                  <c:v>IA20</c:v>
                </c:pt>
                <c:pt idx="6">
                  <c:v>IA18</c:v>
                </c:pt>
                <c:pt idx="7">
                  <c:v>IA13</c:v>
                </c:pt>
                <c:pt idx="8">
                  <c:v>IA21</c:v>
                </c:pt>
              </c:strCache>
            </c:strRef>
          </c:cat>
          <c:val>
            <c:numRef>
              <c:f>IA_graphs!$R$17:$R$25</c:f>
              <c:numCache>
                <c:formatCode>General</c:formatCode>
                <c:ptCount val="9"/>
                <c:pt idx="0">
                  <c:v>60</c:v>
                </c:pt>
                <c:pt idx="1">
                  <c:v>150</c:v>
                </c:pt>
                <c:pt idx="2">
                  <c:v>0</c:v>
                </c:pt>
                <c:pt idx="3">
                  <c:v>0</c:v>
                </c:pt>
                <c:pt idx="4">
                  <c:v>0</c:v>
                </c:pt>
                <c:pt idx="5">
                  <c:v>0</c:v>
                </c:pt>
                <c:pt idx="6">
                  <c:v>0</c:v>
                </c:pt>
                <c:pt idx="7">
                  <c:v>0</c:v>
                </c:pt>
                <c:pt idx="8">
                  <c:v>40</c:v>
                </c:pt>
              </c:numCache>
            </c:numRef>
          </c:val>
        </c:ser>
        <c:dLbls/>
        <c:axId val="67283200"/>
        <c:axId val="67301376"/>
      </c:barChart>
      <c:catAx>
        <c:axId val="67283200"/>
        <c:scaling>
          <c:orientation val="minMax"/>
        </c:scaling>
        <c:axPos val="b"/>
        <c:majorTickMark val="none"/>
        <c:tickLblPos val="nextTo"/>
        <c:txPr>
          <a:bodyPr rot="-2580000"/>
          <a:lstStyle/>
          <a:p>
            <a:pPr>
              <a:defRPr sz="1300" b="1"/>
            </a:pPr>
            <a:endParaRPr lang="en-US"/>
          </a:p>
        </c:txPr>
        <c:crossAx val="67301376"/>
        <c:crosses val="autoZero"/>
        <c:auto val="1"/>
        <c:lblAlgn val="ctr"/>
        <c:lblOffset val="100"/>
      </c:catAx>
      <c:valAx>
        <c:axId val="67301376"/>
        <c:scaling>
          <c:orientation val="minMax"/>
        </c:scaling>
        <c:axPos val="l"/>
        <c:majorGridlines/>
        <c:title>
          <c:tx>
            <c:rich>
              <a:bodyPr rot="-5400000" vert="horz"/>
              <a:lstStyle/>
              <a:p>
                <a:pPr>
                  <a:defRPr sz="1200"/>
                </a:pPr>
                <a:r>
                  <a:rPr lang="en-US" sz="1200"/>
                  <a:t>Fertilizer N applied (lb N /ac)</a:t>
                </a:r>
              </a:p>
            </c:rich>
          </c:tx>
          <c:layout>
            <c:manualLayout>
              <c:xMode val="edge"/>
              <c:yMode val="edge"/>
              <c:x val="7.2222222222222229E-2"/>
              <c:y val="0.18263875552141354"/>
            </c:manualLayout>
          </c:layout>
        </c:title>
        <c:numFmt formatCode="General" sourceLinked="1"/>
        <c:majorTickMark val="none"/>
        <c:tickLblPos val="nextTo"/>
        <c:txPr>
          <a:bodyPr/>
          <a:lstStyle/>
          <a:p>
            <a:pPr>
              <a:defRPr sz="1600" b="1"/>
            </a:pPr>
            <a:endParaRPr lang="en-US"/>
          </a:p>
        </c:txPr>
        <c:crossAx val="67283200"/>
        <c:crosses val="autoZero"/>
        <c:crossBetween val="between"/>
      </c:valAx>
      <c:spPr>
        <a:ln>
          <a:solidFill>
            <a:schemeClr val="tx1"/>
          </a:solidFill>
        </a:ln>
      </c:spPr>
    </c:plotArea>
    <c:plotVisOnly val="1"/>
    <c:dispBlanksAs val="gap"/>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style val="34"/>
  <c:chart>
    <c:autoTitleDeleted val="1"/>
    <c:plotArea>
      <c:layout>
        <c:manualLayout>
          <c:layoutTarget val="inner"/>
          <c:xMode val="edge"/>
          <c:yMode val="edge"/>
          <c:x val="0.20886351706036746"/>
          <c:y val="5.2075608278796294E-2"/>
          <c:w val="0.76058092738407712"/>
          <c:h val="0.7771206659674107"/>
        </c:manualLayout>
      </c:layout>
      <c:barChart>
        <c:barDir val="col"/>
        <c:grouping val="clustered"/>
        <c:ser>
          <c:idx val="1"/>
          <c:order val="0"/>
          <c:tx>
            <c:v>Adapt-N</c:v>
          </c:tx>
          <c:dPt>
            <c:idx val="7"/>
          </c:dPt>
          <c:dPt>
            <c:idx val="8"/>
          </c:dPt>
          <c:cat>
            <c:strRef>
              <c:f>IA_graphs!$A$17:$A$25</c:f>
              <c:strCache>
                <c:ptCount val="9"/>
                <c:pt idx="0">
                  <c:v>IA23</c:v>
                </c:pt>
                <c:pt idx="1">
                  <c:v>IA24</c:v>
                </c:pt>
                <c:pt idx="2">
                  <c:v>IA11</c:v>
                </c:pt>
                <c:pt idx="3">
                  <c:v>IA15</c:v>
                </c:pt>
                <c:pt idx="4">
                  <c:v>IA19</c:v>
                </c:pt>
                <c:pt idx="5">
                  <c:v>IA20</c:v>
                </c:pt>
                <c:pt idx="6">
                  <c:v>IA18</c:v>
                </c:pt>
                <c:pt idx="7">
                  <c:v>IA13</c:v>
                </c:pt>
                <c:pt idx="8">
                  <c:v>IA21</c:v>
                </c:pt>
              </c:strCache>
            </c:strRef>
          </c:cat>
          <c:val>
            <c:numRef>
              <c:f>IA_graphs!$AI$17:$AI$25</c:f>
              <c:numCache>
                <c:formatCode>General</c:formatCode>
                <c:ptCount val="9"/>
                <c:pt idx="0">
                  <c:v>-7</c:v>
                </c:pt>
                <c:pt idx="1">
                  <c:v>181.875</c:v>
                </c:pt>
                <c:pt idx="2">
                  <c:v>5.4582299999999728</c:v>
                </c:pt>
                <c:pt idx="3">
                  <c:v>26.635000000000026</c:v>
                </c:pt>
                <c:pt idx="4">
                  <c:v>1.4050000000000438</c:v>
                </c:pt>
                <c:pt idx="5">
                  <c:v>1.4050000000000438</c:v>
                </c:pt>
                <c:pt idx="6">
                  <c:v>20.76499999999994</c:v>
                </c:pt>
                <c:pt idx="7">
                  <c:v>32.05499999999995</c:v>
                </c:pt>
                <c:pt idx="8">
                  <c:v>-34.75</c:v>
                </c:pt>
              </c:numCache>
            </c:numRef>
          </c:val>
        </c:ser>
        <c:dLbls/>
        <c:axId val="66850816"/>
        <c:axId val="66852352"/>
      </c:barChart>
      <c:catAx>
        <c:axId val="66850816"/>
        <c:scaling>
          <c:orientation val="minMax"/>
        </c:scaling>
        <c:axPos val="b"/>
        <c:majorTickMark val="none"/>
        <c:tickLblPos val="nextTo"/>
        <c:txPr>
          <a:bodyPr rot="-2580000"/>
          <a:lstStyle/>
          <a:p>
            <a:pPr>
              <a:defRPr/>
            </a:pPr>
            <a:endParaRPr lang="en-US"/>
          </a:p>
        </c:txPr>
        <c:crossAx val="66852352"/>
        <c:crosses val="autoZero"/>
        <c:auto val="1"/>
        <c:lblAlgn val="ctr"/>
        <c:lblOffset val="100"/>
      </c:catAx>
      <c:valAx>
        <c:axId val="66852352"/>
        <c:scaling>
          <c:orientation val="minMax"/>
        </c:scaling>
        <c:axPos val="l"/>
        <c:majorGridlines/>
        <c:title>
          <c:tx>
            <c:rich>
              <a:bodyPr rot="-5400000" vert="horz"/>
              <a:lstStyle/>
              <a:p>
                <a:pPr>
                  <a:defRPr sz="1200"/>
                </a:pPr>
                <a:r>
                  <a:rPr lang="en-US" sz="1200"/>
                  <a:t>Profit</a:t>
                </a:r>
                <a:r>
                  <a:rPr lang="en-US" sz="1200" baseline="0"/>
                  <a:t> from use of Adapt-N ($/acre</a:t>
                </a:r>
                <a:r>
                  <a:rPr lang="en-US" sz="1200"/>
                  <a:t>)</a:t>
                </a:r>
              </a:p>
            </c:rich>
          </c:tx>
          <c:layout>
            <c:manualLayout>
              <c:xMode val="edge"/>
              <c:yMode val="edge"/>
              <c:x val="3.3159624578177734E-2"/>
              <c:y val="0.18263857555714624"/>
            </c:manualLayout>
          </c:layout>
        </c:title>
        <c:numFmt formatCode="General" sourceLinked="1"/>
        <c:majorTickMark val="none"/>
        <c:tickLblPos val="nextTo"/>
        <c:txPr>
          <a:bodyPr/>
          <a:lstStyle/>
          <a:p>
            <a:pPr>
              <a:defRPr sz="1200"/>
            </a:pPr>
            <a:endParaRPr lang="en-US"/>
          </a:p>
        </c:txPr>
        <c:crossAx val="66850816"/>
        <c:crosses val="autoZero"/>
        <c:crossBetween val="between"/>
      </c:valAx>
      <c:spPr>
        <a:ln>
          <a:solidFill>
            <a:schemeClr val="tx1"/>
          </a:solidFill>
        </a:ln>
      </c:spPr>
    </c:plotArea>
    <c:plotVisOnly val="1"/>
    <c:dispBlanksAs val="gap"/>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n-US"/>
  <c:style val="34"/>
  <c:chart>
    <c:autoTitleDeleted val="1"/>
    <c:plotArea>
      <c:layout>
        <c:manualLayout>
          <c:layoutTarget val="inner"/>
          <c:xMode val="edge"/>
          <c:yMode val="edge"/>
          <c:x val="0.21719685039370079"/>
          <c:y val="5.1400554097404488E-2"/>
          <c:w val="0.74341513560804895"/>
          <c:h val="0.7800098425196853"/>
        </c:manualLayout>
      </c:layout>
      <c:barChart>
        <c:barDir val="col"/>
        <c:grouping val="clustered"/>
        <c:ser>
          <c:idx val="0"/>
          <c:order val="0"/>
          <c:tx>
            <c:v>Grower-N</c:v>
          </c:tx>
          <c:cat>
            <c:strRef>
              <c:f>IA_graphs!$A$17:$A$25</c:f>
              <c:strCache>
                <c:ptCount val="9"/>
                <c:pt idx="0">
                  <c:v>IA23</c:v>
                </c:pt>
                <c:pt idx="1">
                  <c:v>IA24</c:v>
                </c:pt>
                <c:pt idx="2">
                  <c:v>IA11</c:v>
                </c:pt>
                <c:pt idx="3">
                  <c:v>IA15</c:v>
                </c:pt>
                <c:pt idx="4">
                  <c:v>IA19</c:v>
                </c:pt>
                <c:pt idx="5">
                  <c:v>IA20</c:v>
                </c:pt>
                <c:pt idx="6">
                  <c:v>IA18</c:v>
                </c:pt>
                <c:pt idx="7">
                  <c:v>IA13</c:v>
                </c:pt>
                <c:pt idx="8">
                  <c:v>IA21</c:v>
                </c:pt>
              </c:strCache>
            </c:strRef>
          </c:cat>
          <c:val>
            <c:numRef>
              <c:f>IA_graphs!$V$17:$V$25</c:f>
              <c:numCache>
                <c:formatCode>General</c:formatCode>
                <c:ptCount val="9"/>
                <c:pt idx="0">
                  <c:v>197</c:v>
                </c:pt>
                <c:pt idx="1">
                  <c:v>140</c:v>
                </c:pt>
                <c:pt idx="2">
                  <c:v>213.80502000000001</c:v>
                </c:pt>
                <c:pt idx="3">
                  <c:v>198.91</c:v>
                </c:pt>
                <c:pt idx="4">
                  <c:v>203.95000000000002</c:v>
                </c:pt>
                <c:pt idx="5">
                  <c:v>203.95000000000002</c:v>
                </c:pt>
                <c:pt idx="6">
                  <c:v>194.9</c:v>
                </c:pt>
                <c:pt idx="7">
                  <c:v>222.81</c:v>
                </c:pt>
                <c:pt idx="8">
                  <c:v>162</c:v>
                </c:pt>
              </c:numCache>
            </c:numRef>
          </c:val>
        </c:ser>
        <c:ser>
          <c:idx val="1"/>
          <c:order val="1"/>
          <c:tx>
            <c:v>Adapt-N</c:v>
          </c:tx>
          <c:cat>
            <c:strRef>
              <c:f>IA_graphs!$A$17:$A$25</c:f>
              <c:strCache>
                <c:ptCount val="9"/>
                <c:pt idx="0">
                  <c:v>IA23</c:v>
                </c:pt>
                <c:pt idx="1">
                  <c:v>IA24</c:v>
                </c:pt>
                <c:pt idx="2">
                  <c:v>IA11</c:v>
                </c:pt>
                <c:pt idx="3">
                  <c:v>IA15</c:v>
                </c:pt>
                <c:pt idx="4">
                  <c:v>IA19</c:v>
                </c:pt>
                <c:pt idx="5">
                  <c:v>IA20</c:v>
                </c:pt>
                <c:pt idx="6">
                  <c:v>IA18</c:v>
                </c:pt>
                <c:pt idx="7">
                  <c:v>IA13</c:v>
                </c:pt>
                <c:pt idx="8">
                  <c:v>IA21</c:v>
                </c:pt>
              </c:strCache>
            </c:strRef>
          </c:cat>
          <c:val>
            <c:numRef>
              <c:f>IA_graphs!$U$17:$U$25</c:f>
              <c:numCache>
                <c:formatCode>General</c:formatCode>
                <c:ptCount val="9"/>
                <c:pt idx="0">
                  <c:v>199</c:v>
                </c:pt>
                <c:pt idx="1">
                  <c:v>181.25</c:v>
                </c:pt>
                <c:pt idx="2">
                  <c:v>209.34288000000001</c:v>
                </c:pt>
                <c:pt idx="3">
                  <c:v>199.28</c:v>
                </c:pt>
                <c:pt idx="4">
                  <c:v>197.66</c:v>
                </c:pt>
                <c:pt idx="5">
                  <c:v>197.66</c:v>
                </c:pt>
                <c:pt idx="6">
                  <c:v>192.13</c:v>
                </c:pt>
                <c:pt idx="7">
                  <c:v>220.8</c:v>
                </c:pt>
                <c:pt idx="8">
                  <c:v>153.5</c:v>
                </c:pt>
              </c:numCache>
            </c:numRef>
          </c:val>
        </c:ser>
        <c:ser>
          <c:idx val="2"/>
          <c:order val="2"/>
          <c:tx>
            <c:v>expected yield</c:v>
          </c:tx>
          <c:cat>
            <c:strRef>
              <c:f>IA_graphs!$A$17:$A$25</c:f>
              <c:strCache>
                <c:ptCount val="9"/>
                <c:pt idx="0">
                  <c:v>IA23</c:v>
                </c:pt>
                <c:pt idx="1">
                  <c:v>IA24</c:v>
                </c:pt>
                <c:pt idx="2">
                  <c:v>IA11</c:v>
                </c:pt>
                <c:pt idx="3">
                  <c:v>IA15</c:v>
                </c:pt>
                <c:pt idx="4">
                  <c:v>IA19</c:v>
                </c:pt>
                <c:pt idx="5">
                  <c:v>IA20</c:v>
                </c:pt>
                <c:pt idx="6">
                  <c:v>IA18</c:v>
                </c:pt>
                <c:pt idx="7">
                  <c:v>IA13</c:v>
                </c:pt>
                <c:pt idx="8">
                  <c:v>IA21</c:v>
                </c:pt>
              </c:strCache>
            </c:strRef>
          </c:cat>
          <c:val>
            <c:numRef>
              <c:f>IA_graphs!$AA$17:$AA$25</c:f>
              <c:numCache>
                <c:formatCode>General</c:formatCode>
                <c:ptCount val="9"/>
                <c:pt idx="0">
                  <c:v>200</c:v>
                </c:pt>
                <c:pt idx="1">
                  <c:v>200</c:v>
                </c:pt>
                <c:pt idx="2">
                  <c:v>220</c:v>
                </c:pt>
                <c:pt idx="3">
                  <c:v>200</c:v>
                </c:pt>
                <c:pt idx="4">
                  <c:v>200</c:v>
                </c:pt>
                <c:pt idx="5">
                  <c:v>200</c:v>
                </c:pt>
                <c:pt idx="6">
                  <c:v>200</c:v>
                </c:pt>
                <c:pt idx="7">
                  <c:v>200</c:v>
                </c:pt>
                <c:pt idx="8">
                  <c:v>200</c:v>
                </c:pt>
              </c:numCache>
            </c:numRef>
          </c:val>
        </c:ser>
        <c:dLbls/>
        <c:axId val="66908160"/>
        <c:axId val="66909696"/>
      </c:barChart>
      <c:catAx>
        <c:axId val="66908160"/>
        <c:scaling>
          <c:orientation val="minMax"/>
        </c:scaling>
        <c:axPos val="b"/>
        <c:majorTickMark val="none"/>
        <c:tickLblPos val="nextTo"/>
        <c:txPr>
          <a:bodyPr rot="-2580000"/>
          <a:lstStyle/>
          <a:p>
            <a:pPr>
              <a:defRPr/>
            </a:pPr>
            <a:endParaRPr lang="en-US"/>
          </a:p>
        </c:txPr>
        <c:crossAx val="66909696"/>
        <c:crosses val="autoZero"/>
        <c:auto val="1"/>
        <c:lblAlgn val="ctr"/>
        <c:lblOffset val="100"/>
      </c:catAx>
      <c:valAx>
        <c:axId val="66909696"/>
        <c:scaling>
          <c:orientation val="minMax"/>
          <c:max val="250"/>
          <c:min val="0"/>
        </c:scaling>
        <c:axPos val="l"/>
        <c:majorGridlines/>
        <c:title>
          <c:tx>
            <c:rich>
              <a:bodyPr rot="-5400000" vert="horz"/>
              <a:lstStyle/>
              <a:p>
                <a:pPr>
                  <a:defRPr sz="1200"/>
                </a:pPr>
                <a:r>
                  <a:rPr lang="en-US" sz="1200"/>
                  <a:t>Corn Grain Yield (bu/ac)</a:t>
                </a:r>
              </a:p>
            </c:rich>
          </c:tx>
          <c:layout>
            <c:manualLayout>
              <c:xMode val="edge"/>
              <c:yMode val="edge"/>
              <c:x val="6.3888888888888884E-2"/>
              <c:y val="0.19596958396882505"/>
            </c:manualLayout>
          </c:layout>
        </c:title>
        <c:numFmt formatCode="General" sourceLinked="1"/>
        <c:majorTickMark val="none"/>
        <c:tickLblPos val="nextTo"/>
        <c:txPr>
          <a:bodyPr/>
          <a:lstStyle/>
          <a:p>
            <a:pPr>
              <a:defRPr sz="1600" b="1"/>
            </a:pPr>
            <a:endParaRPr lang="en-US"/>
          </a:p>
        </c:txPr>
        <c:crossAx val="66908160"/>
        <c:crosses val="autoZero"/>
        <c:crossBetween val="between"/>
      </c:valAx>
      <c:spPr>
        <a:ln>
          <a:solidFill>
            <a:schemeClr val="tx1"/>
          </a:solidFill>
        </a:ln>
      </c:spPr>
    </c:plotArea>
    <c:legend>
      <c:legendPos val="r"/>
      <c:layout>
        <c:manualLayout>
          <c:xMode val="edge"/>
          <c:yMode val="edge"/>
          <c:x val="0.77426804461942278"/>
          <c:y val="0.4959861669918802"/>
          <c:w val="0.16711734470691167"/>
          <c:h val="0.30553433748581721"/>
        </c:manualLayout>
      </c:layout>
      <c:spPr>
        <a:solidFill>
          <a:schemeClr val="bg1"/>
        </a:solidFill>
        <a:ln>
          <a:solidFill>
            <a:schemeClr val="tx1"/>
          </a:solidFill>
        </a:ln>
      </c:spPr>
      <c:txPr>
        <a:bodyPr/>
        <a:lstStyle/>
        <a:p>
          <a:pPr>
            <a:defRPr sz="1600" b="1"/>
          </a:pPr>
          <a:endParaRPr lang="en-US"/>
        </a:p>
      </c:txPr>
    </c:legend>
    <c:plotVisOnly val="1"/>
    <c:dispBlanksAs val="gap"/>
  </c:chart>
  <c:externalData r:id="rId1"/>
</c:chartSpace>
</file>

<file path=ppt/drawings/drawing1.xml><?xml version="1.0" encoding="utf-8"?>
<c:userShapes xmlns:c="http://schemas.openxmlformats.org/drawingml/2006/chart">
  <cdr:relSizeAnchor xmlns:cdr="http://schemas.openxmlformats.org/drawingml/2006/chartDrawing">
    <cdr:from>
      <cdr:x>0.24074</cdr:x>
      <cdr:y>0.01684</cdr:y>
    </cdr:from>
    <cdr:to>
      <cdr:x>0.87193</cdr:x>
      <cdr:y>0.09844</cdr:y>
    </cdr:to>
    <cdr:sp macro="" textlink="">
      <cdr:nvSpPr>
        <cdr:cNvPr id="2" name="TextBox 4"/>
        <cdr:cNvSpPr txBox="1"/>
      </cdr:nvSpPr>
      <cdr:spPr>
        <a:xfrm xmlns:a="http://schemas.openxmlformats.org/drawingml/2006/main">
          <a:off x="1981200" y="76200"/>
          <a:ext cx="5194435"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Each point on the graph represents an individual field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E8EE623-D52A-45A3-8D23-7EB23CAE4011}" type="datetimeFigureOut">
              <a:rPr lang="en-US" smtClean="0"/>
              <a:pPr/>
              <a:t>8/7/2012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55F97EA-764D-41E6-AB32-08C0468AEF04}" type="slidenum">
              <a:rPr lang="en-US" smtClean="0"/>
              <a:pPr/>
              <a:t>‹#›</a:t>
            </a:fld>
            <a:endParaRPr lang="en-US"/>
          </a:p>
        </p:txBody>
      </p:sp>
    </p:spTree>
    <p:extLst>
      <p:ext uri="{BB962C8B-B14F-4D97-AF65-F5344CB8AC3E}">
        <p14:creationId xmlns:p14="http://schemas.microsoft.com/office/powerpoint/2010/main" xmlns="" val="3897244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BAA4AF4-D6EA-4401-BBF1-CB957182DA4F}" type="datetimeFigureOut">
              <a:rPr lang="en-US" smtClean="0"/>
              <a:pPr/>
              <a:t>8/7/2012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EE31AD2-9107-459B-883C-9B7835727B08}" type="slidenum">
              <a:rPr lang="en-US" smtClean="0"/>
              <a:pPr/>
              <a:t>‹#›</a:t>
            </a:fld>
            <a:endParaRPr lang="en-US"/>
          </a:p>
        </p:txBody>
      </p:sp>
    </p:spTree>
    <p:extLst>
      <p:ext uri="{BB962C8B-B14F-4D97-AF65-F5344CB8AC3E}">
        <p14:creationId xmlns:p14="http://schemas.microsoft.com/office/powerpoint/2010/main" xmlns="" val="1921760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31AD2-9107-459B-883C-9B7835727B08}" type="slidenum">
              <a:rPr lang="en-US" smtClean="0"/>
              <a:pPr/>
              <a:t>1</a:t>
            </a:fld>
            <a:endParaRPr lang="en-US"/>
          </a:p>
        </p:txBody>
      </p:sp>
    </p:spTree>
    <p:extLst>
      <p:ext uri="{BB962C8B-B14F-4D97-AF65-F5344CB8AC3E}">
        <p14:creationId xmlns:p14="http://schemas.microsoft.com/office/powerpoint/2010/main" xmlns="" val="1286674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9EC806E-FCEE-4DBD-A07B-FDEFD4870FD2}"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r>
              <a:rPr lang="en-US" b="1" dirty="0"/>
              <a:t>Bianca</a:t>
            </a:r>
          </a:p>
          <a:p>
            <a:endParaRPr lang="en-US" dirty="0"/>
          </a:p>
        </p:txBody>
      </p:sp>
      <p:sp>
        <p:nvSpPr>
          <p:cNvPr id="4" name="Slide Number Placeholder 3"/>
          <p:cNvSpPr>
            <a:spLocks noGrp="1"/>
          </p:cNvSpPr>
          <p:nvPr>
            <p:ph type="sldNum" sz="quarter" idx="10"/>
          </p:nvPr>
        </p:nvSpPr>
        <p:spPr/>
        <p:txBody>
          <a:bodyPr/>
          <a:lstStyle/>
          <a:p>
            <a:fld id="{23C25BD1-D784-4432-87AD-58D7F156FB3C}"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r>
              <a:rPr lang="en-US" b="1" dirty="0"/>
              <a:t>Bianca</a:t>
            </a:r>
          </a:p>
          <a:p>
            <a:endParaRPr lang="en-US" dirty="0"/>
          </a:p>
        </p:txBody>
      </p:sp>
      <p:sp>
        <p:nvSpPr>
          <p:cNvPr id="4" name="Slide Number Placeholder 3"/>
          <p:cNvSpPr>
            <a:spLocks noGrp="1"/>
          </p:cNvSpPr>
          <p:nvPr>
            <p:ph type="sldNum" sz="quarter" idx="10"/>
          </p:nvPr>
        </p:nvSpPr>
        <p:spPr/>
        <p:txBody>
          <a:bodyPr/>
          <a:lstStyle/>
          <a:p>
            <a:fld id="{23C25BD1-D784-4432-87AD-58D7F156FB3C}"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dirty="0" smtClean="0"/>
          </a:p>
        </p:txBody>
      </p:sp>
      <p:sp>
        <p:nvSpPr>
          <p:cNvPr id="73732" name="Slide Number Placeholder 3"/>
          <p:cNvSpPr>
            <a:spLocks noGrp="1"/>
          </p:cNvSpPr>
          <p:nvPr>
            <p:ph type="sldNum" sz="quarter" idx="5"/>
          </p:nvPr>
        </p:nvSpPr>
        <p:spPr>
          <a:noFill/>
        </p:spPr>
        <p:txBody>
          <a:bodyPr/>
          <a:lstStyle/>
          <a:p>
            <a:fld id="{AB78E3D1-F49F-4396-AAB6-8EAB357F5849}"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n-US" dirty="0" smtClean="0"/>
          </a:p>
        </p:txBody>
      </p:sp>
      <p:sp>
        <p:nvSpPr>
          <p:cNvPr id="74756" name="Slide Number Placeholder 3"/>
          <p:cNvSpPr>
            <a:spLocks noGrp="1"/>
          </p:cNvSpPr>
          <p:nvPr>
            <p:ph type="sldNum" sz="quarter" idx="5"/>
          </p:nvPr>
        </p:nvSpPr>
        <p:spPr>
          <a:noFill/>
        </p:spPr>
        <p:txBody>
          <a:bodyPr/>
          <a:lstStyle/>
          <a:p>
            <a:fld id="{31C3F2B8-4818-4780-8A47-69DFC326CD53}"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n-US" dirty="0" smtClean="0"/>
          </a:p>
        </p:txBody>
      </p:sp>
      <p:sp>
        <p:nvSpPr>
          <p:cNvPr id="74756" name="Slide Number Placeholder 3"/>
          <p:cNvSpPr>
            <a:spLocks noGrp="1"/>
          </p:cNvSpPr>
          <p:nvPr>
            <p:ph type="sldNum" sz="quarter" idx="5"/>
          </p:nvPr>
        </p:nvSpPr>
        <p:spPr>
          <a:noFill/>
        </p:spPr>
        <p:txBody>
          <a:bodyPr/>
          <a:lstStyle/>
          <a:p>
            <a:fld id="{31C3F2B8-4818-4780-8A47-69DFC326CD53}"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dirty="0" smtClean="0"/>
          </a:p>
        </p:txBody>
      </p:sp>
      <p:sp>
        <p:nvSpPr>
          <p:cNvPr id="75780" name="Slide Number Placeholder 3"/>
          <p:cNvSpPr>
            <a:spLocks noGrp="1"/>
          </p:cNvSpPr>
          <p:nvPr>
            <p:ph type="sldNum" sz="quarter" idx="5"/>
          </p:nvPr>
        </p:nvSpPr>
        <p:spPr>
          <a:noFill/>
        </p:spPr>
        <p:txBody>
          <a:bodyPr/>
          <a:lstStyle/>
          <a:p>
            <a:fld id="{0B655E78-5A01-45A7-B960-86756DFE4725}"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US" dirty="0" smtClean="0"/>
          </a:p>
        </p:txBody>
      </p:sp>
      <p:sp>
        <p:nvSpPr>
          <p:cNvPr id="77828" name="Slide Number Placeholder 3"/>
          <p:cNvSpPr>
            <a:spLocks noGrp="1"/>
          </p:cNvSpPr>
          <p:nvPr>
            <p:ph type="sldNum" sz="quarter" idx="5"/>
          </p:nvPr>
        </p:nvSpPr>
        <p:spPr>
          <a:noFill/>
        </p:spPr>
        <p:txBody>
          <a:bodyPr/>
          <a:lstStyle/>
          <a:p>
            <a:fld id="{A3A246F0-CD6A-47A9-A23D-784BDE7B7D6B}"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US" dirty="0" smtClean="0"/>
          </a:p>
        </p:txBody>
      </p:sp>
      <p:sp>
        <p:nvSpPr>
          <p:cNvPr id="77828" name="Slide Number Placeholder 3"/>
          <p:cNvSpPr>
            <a:spLocks noGrp="1"/>
          </p:cNvSpPr>
          <p:nvPr>
            <p:ph type="sldNum" sz="quarter" idx="5"/>
          </p:nvPr>
        </p:nvSpPr>
        <p:spPr>
          <a:noFill/>
        </p:spPr>
        <p:txBody>
          <a:bodyPr/>
          <a:lstStyle/>
          <a:p>
            <a:fld id="{A3A246F0-CD6A-47A9-A23D-784BDE7B7D6B}"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r>
              <a:rPr lang="en-US" b="1" dirty="0"/>
              <a:t>Bianca</a:t>
            </a:r>
          </a:p>
          <a:p>
            <a:endParaRPr lang="en-US" dirty="0"/>
          </a:p>
        </p:txBody>
      </p:sp>
      <p:sp>
        <p:nvSpPr>
          <p:cNvPr id="4" name="Slide Number Placeholder 3"/>
          <p:cNvSpPr>
            <a:spLocks noGrp="1"/>
          </p:cNvSpPr>
          <p:nvPr>
            <p:ph type="sldNum" sz="quarter" idx="10"/>
          </p:nvPr>
        </p:nvSpPr>
        <p:spPr/>
        <p:txBody>
          <a:bodyPr/>
          <a:lstStyle/>
          <a:p>
            <a:fld id="{23C25BD1-D784-4432-87AD-58D7F156FB3C}"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Font typeface="Arial" pitchFamily="34" charset="0"/>
              <a:buChar char="•"/>
            </a:pPr>
            <a:r>
              <a:rPr lang="en-US" sz="1100" dirty="0">
                <a:latin typeface="Arial" pitchFamily="34" charset="0"/>
                <a:cs typeface="Arial" pitchFamily="34" charset="0"/>
              </a:rPr>
              <a:t> The approach we have taken is to develop a calibrated/tested simulation model combined with near-real time location-specific weather data </a:t>
            </a:r>
          </a:p>
          <a:p>
            <a:pPr algn="l">
              <a:buFont typeface="Arial" pitchFamily="34" charset="0"/>
              <a:buChar char="•"/>
            </a:pPr>
            <a:endParaRPr lang="en-US" sz="1100" dirty="0">
              <a:latin typeface="Arial" pitchFamily="34" charset="0"/>
              <a:cs typeface="Arial" pitchFamily="34" charset="0"/>
            </a:endParaRPr>
          </a:p>
          <a:p>
            <a:pPr algn="l">
              <a:buFont typeface="Arial" pitchFamily="34" charset="0"/>
              <a:buChar char="•"/>
            </a:pPr>
            <a:r>
              <a:rPr lang="en-US" sz="1100" dirty="0">
                <a:latin typeface="Arial" pitchFamily="34" charset="0"/>
                <a:cs typeface="Arial" pitchFamily="34" charset="0"/>
              </a:rPr>
              <a:t>Computational tool we use (PNM model) is a dynamic simulation model, which I’ll briefly describe in the next slide. 	</a:t>
            </a:r>
            <a:r>
              <a:rPr lang="en-US" sz="1100" b="1" dirty="0">
                <a:latin typeface="Arial" pitchFamily="34" charset="0"/>
                <a:cs typeface="Arial" pitchFamily="34" charset="0"/>
              </a:rPr>
              <a:t>MENTION THIS</a:t>
            </a:r>
            <a:r>
              <a:rPr lang="en-US" sz="1100" dirty="0">
                <a:latin typeface="Arial" pitchFamily="34" charset="0"/>
                <a:cs typeface="Arial" pitchFamily="34" charset="0"/>
              </a:rPr>
              <a:t>: Dynamic simulation models: Represent the behavior of an object/process/system, usually expressed mathematically. Mathematical modeling is an accepted scientific practice. Models are used for many different purposes. They are used in agriculture in a variety of applications, including applications related to soil and crop management..)]</a:t>
            </a:r>
          </a:p>
          <a:p>
            <a:pPr algn="l">
              <a:buFont typeface="Arial" pitchFamily="34" charset="0"/>
              <a:buChar char="•"/>
            </a:pPr>
            <a:endParaRPr lang="en-US" sz="1100" dirty="0">
              <a:latin typeface="Arial" pitchFamily="34" charset="0"/>
              <a:cs typeface="Arial" pitchFamily="34" charset="0"/>
            </a:endParaRPr>
          </a:p>
          <a:p>
            <a:pPr algn="l">
              <a:buFont typeface="Arial" pitchFamily="34" charset="0"/>
              <a:buChar char="•"/>
            </a:pPr>
            <a:r>
              <a:rPr lang="en-US" sz="1100" dirty="0">
                <a:latin typeface="Arial" pitchFamily="34" charset="0"/>
                <a:cs typeface="Arial" pitchFamily="34" charset="0"/>
              </a:rPr>
              <a:t> Why did we use this approach?</a:t>
            </a:r>
          </a:p>
          <a:p>
            <a:pPr lvl="1" algn="l">
              <a:buFont typeface="Arial" pitchFamily="34" charset="0"/>
              <a:buChar char="•"/>
            </a:pPr>
            <a:r>
              <a:rPr lang="en-US" sz="1100" dirty="0">
                <a:latin typeface="Arial" pitchFamily="34" charset="0"/>
                <a:cs typeface="Arial" pitchFamily="34" charset="0"/>
              </a:rPr>
              <a:t> Go through list above.</a:t>
            </a:r>
          </a:p>
          <a:p>
            <a:pPr defTabSz="931774" eaLnBrk="0" fontAlgn="base" hangingPunct="0">
              <a:spcBef>
                <a:spcPct val="30000"/>
              </a:spcBef>
              <a:spcAft>
                <a:spcPct val="0"/>
              </a:spcAft>
              <a:buFont typeface="Arial" pitchFamily="34" charset="0"/>
              <a:buChar char="•"/>
              <a:defRPr/>
            </a:pPr>
            <a:r>
              <a:rPr lang="en-US" sz="1100" dirty="0">
                <a:latin typeface="Arial" pitchFamily="34" charset="0"/>
                <a:cs typeface="Arial" pitchFamily="34" charset="0"/>
              </a:rPr>
              <a:t> Disadvantages: Rigorous calibration and testing are required if these are to be used as management tools. Testing can be difficult due to the large number of  variables in the model.</a:t>
            </a:r>
          </a:p>
          <a:p>
            <a:pPr defTabSz="931774" eaLnBrk="0" fontAlgn="base" hangingPunct="0">
              <a:spcBef>
                <a:spcPct val="30000"/>
              </a:spcBef>
              <a:spcAft>
                <a:spcPct val="0"/>
              </a:spcAft>
              <a:buFont typeface="Arial" pitchFamily="34" charset="0"/>
              <a:buChar char="•"/>
              <a:defRPr/>
            </a:pPr>
            <a:endParaRPr lang="en-US" sz="1100" b="1" dirty="0">
              <a:latin typeface="Arial" pitchFamily="34" charset="0"/>
              <a:cs typeface="Arial" pitchFamily="34" charset="0"/>
            </a:endParaRPr>
          </a:p>
          <a:p>
            <a:pPr eaLnBrk="1" hangingPunct="1">
              <a:buFontTx/>
              <a:buChar char="-"/>
            </a:pPr>
            <a:r>
              <a:rPr lang="en-US" sz="1100" dirty="0"/>
              <a:t>Can change parameters (soils, management, etc.) for local (field/farm level)</a:t>
            </a:r>
          </a:p>
          <a:p>
            <a:pPr eaLnBrk="1" hangingPunct="1">
              <a:buFontTx/>
              <a:buChar char="-"/>
            </a:pPr>
            <a:r>
              <a:rPr lang="en-US" sz="1100" dirty="0"/>
              <a:t> Can change or have different sets of forcing/driving variables (climate) that we can also obtain at the local level</a:t>
            </a:r>
          </a:p>
          <a:p>
            <a:pPr eaLnBrk="1" hangingPunct="1">
              <a:buFontTx/>
              <a:buChar char="-"/>
            </a:pPr>
            <a:r>
              <a:rPr lang="en-US" sz="1100" dirty="0"/>
              <a:t> Incorporates complexity, projects how complex system will ‘unfold’ or change; disadvantage is that we have limited knowledge of some of the processes, and their representation is relatively crude.</a:t>
            </a:r>
          </a:p>
          <a:p>
            <a:pPr defTabSz="931774" eaLnBrk="0" fontAlgn="base" hangingPunct="0">
              <a:spcBef>
                <a:spcPct val="30000"/>
              </a:spcBef>
              <a:spcAft>
                <a:spcPct val="0"/>
              </a:spcAft>
              <a:buFont typeface="Arial" pitchFamily="34" charset="0"/>
              <a:buChar char="•"/>
              <a:defRPr/>
            </a:pPr>
            <a:endParaRPr lang="en-US" sz="1100" b="1" dirty="0"/>
          </a:p>
          <a:p>
            <a:pPr lvl="0" algn="l">
              <a:buFont typeface="Arial" pitchFamily="34" charset="0"/>
              <a:buChar char="•"/>
            </a:pPr>
            <a:endParaRPr lang="en-US" sz="1100" dirty="0">
              <a:latin typeface="Arial" pitchFamily="34" charset="0"/>
              <a:cs typeface="Arial" pitchFamily="34" charset="0"/>
            </a:endParaRPr>
          </a:p>
          <a:p>
            <a:pPr algn="l">
              <a:buFont typeface="Arial" pitchFamily="34" charset="0"/>
              <a:buNone/>
            </a:pPr>
            <a:endParaRPr lang="en-US" sz="1100" dirty="0">
              <a:latin typeface="Arial" pitchFamily="34" charset="0"/>
              <a:cs typeface="Arial" pitchFamily="34" charset="0"/>
            </a:endParaRPr>
          </a:p>
          <a:p>
            <a:pPr algn="l">
              <a:buFont typeface="Arial" pitchFamily="34" charset="0"/>
              <a:buNone/>
            </a:pPr>
            <a:r>
              <a:rPr lang="en-US" sz="1100" b="1" dirty="0">
                <a:latin typeface="Arial" pitchFamily="34" charset="0"/>
                <a:cs typeface="Arial" pitchFamily="34" charset="0"/>
              </a:rPr>
              <a:t>BACKGROUND</a:t>
            </a:r>
          </a:p>
          <a:p>
            <a:pPr algn="l">
              <a:buFont typeface="Arial" pitchFamily="34" charset="0"/>
              <a:buChar char="•"/>
            </a:pPr>
            <a:r>
              <a:rPr lang="en-US" sz="1100" b="1" dirty="0">
                <a:latin typeface="Arial" pitchFamily="34" charset="0"/>
                <a:cs typeface="Arial" pitchFamily="34" charset="0"/>
              </a:rPr>
              <a:t>Dynamic: </a:t>
            </a:r>
          </a:p>
          <a:p>
            <a:pPr lvl="1" algn="l">
              <a:buFont typeface="Arial" pitchFamily="34" charset="0"/>
              <a:buChar char="•"/>
            </a:pPr>
            <a:r>
              <a:rPr lang="en-US" sz="1100" dirty="0">
                <a:latin typeface="Arial" pitchFamily="34" charset="0"/>
                <a:cs typeface="Arial" pitchFamily="34" charset="0"/>
              </a:rPr>
              <a:t> In agriculture, we are most often interested in how things change over time: weather, crop growth, soil water availability, soil N; As mentioned, dynamic models integrate components of a complex system and can provide quantitative descriptions of how that system and its components change over time. In the past, such models were not typically used in </a:t>
            </a:r>
            <a:r>
              <a:rPr lang="en-US" sz="1100" dirty="0" err="1">
                <a:latin typeface="Arial" pitchFamily="34" charset="0"/>
                <a:cs typeface="Arial" pitchFamily="34" charset="0"/>
              </a:rPr>
              <a:t>ag</a:t>
            </a:r>
            <a:r>
              <a:rPr lang="en-US" sz="1100" dirty="0">
                <a:latin typeface="Arial" pitchFamily="34" charset="0"/>
                <a:cs typeface="Arial" pitchFamily="34" charset="0"/>
              </a:rPr>
              <a:t> management but, given these advances, we believe these can be useful. </a:t>
            </a:r>
          </a:p>
          <a:p>
            <a:pPr lvl="1" algn="l">
              <a:buFont typeface="Arial" pitchFamily="34" charset="0"/>
              <a:buNone/>
            </a:pPr>
            <a:endParaRPr lang="en-US" sz="1100" dirty="0">
              <a:latin typeface="Arial" pitchFamily="34" charset="0"/>
              <a:cs typeface="Arial" pitchFamily="34" charset="0"/>
            </a:endParaRPr>
          </a:p>
          <a:p>
            <a:pPr algn="l">
              <a:buFont typeface="Arial" pitchFamily="34" charset="0"/>
              <a:buChar char="•"/>
            </a:pPr>
            <a:r>
              <a:rPr lang="en-US" sz="1100" dirty="0">
                <a:latin typeface="Arial" pitchFamily="34" charset="0"/>
                <a:cs typeface="Arial" pitchFamily="34" charset="0"/>
              </a:rPr>
              <a:t> </a:t>
            </a:r>
            <a:r>
              <a:rPr lang="en-US" sz="1100" b="1" dirty="0">
                <a:latin typeface="Arial" pitchFamily="34" charset="0"/>
                <a:cs typeface="Arial" pitchFamily="34" charset="0"/>
              </a:rPr>
              <a:t>Mechanistic:</a:t>
            </a:r>
            <a:r>
              <a:rPr lang="en-US" sz="1100" dirty="0">
                <a:latin typeface="Arial" pitchFamily="34" charset="0"/>
                <a:cs typeface="Arial" pitchFamily="34" charset="0"/>
              </a:rPr>
              <a:t> PNM model is [largely] a mechanistic model.</a:t>
            </a:r>
          </a:p>
          <a:p>
            <a:pPr lvl="1" algn="l">
              <a:buFont typeface="Arial" pitchFamily="34" charset="0"/>
              <a:buChar char="•"/>
            </a:pPr>
            <a:r>
              <a:rPr lang="en-US" sz="1100" dirty="0">
                <a:latin typeface="Arial" pitchFamily="34" charset="0"/>
                <a:cs typeface="Arial" pitchFamily="34" charset="0"/>
              </a:rPr>
              <a:t> What is mechanistic? Describes the behavior of a system by mathematical representation of the component or underlying processes contributing to that behavior. Application to </a:t>
            </a:r>
            <a:r>
              <a:rPr lang="en-US" sz="1100" dirty="0" err="1">
                <a:latin typeface="Arial" pitchFamily="34" charset="0"/>
                <a:cs typeface="Arial" pitchFamily="34" charset="0"/>
              </a:rPr>
              <a:t>ag</a:t>
            </a:r>
            <a:r>
              <a:rPr lang="en-US" sz="1100" dirty="0">
                <a:latin typeface="Arial" pitchFamily="34" charset="0"/>
                <a:cs typeface="Arial" pitchFamily="34" charset="0"/>
              </a:rPr>
              <a:t>: Recent advances in our understanding of some of the key processes in the soil-crop-atmosphere system combined with greatly increased computational power have allowed us to explicitly (</a:t>
            </a:r>
            <a:r>
              <a:rPr lang="en-US" sz="1100" dirty="0" err="1">
                <a:latin typeface="Arial" pitchFamily="34" charset="0"/>
                <a:cs typeface="Arial" pitchFamily="34" charset="0"/>
              </a:rPr>
              <a:t>i.e</a:t>
            </a:r>
            <a:r>
              <a:rPr lang="en-US" sz="1100" dirty="0">
                <a:latin typeface="Arial" pitchFamily="34" charset="0"/>
                <a:cs typeface="Arial" pitchFamily="34" charset="0"/>
              </a:rPr>
              <a:t> mathematically) represent these with reasonable model performance, thereby making the use of mechanistic models as management tools possible.</a:t>
            </a:r>
          </a:p>
          <a:p>
            <a:pPr lvl="1" algn="l">
              <a:buFont typeface="Arial" pitchFamily="34" charset="0"/>
              <a:buChar char="•"/>
            </a:pPr>
            <a:endParaRPr lang="en-US" sz="1100" dirty="0">
              <a:latin typeface="Arial" pitchFamily="34" charset="0"/>
              <a:cs typeface="Arial" pitchFamily="34" charset="0"/>
            </a:endParaRPr>
          </a:p>
          <a:p>
            <a:pPr lvl="1" algn="l">
              <a:buFont typeface="Arial" pitchFamily="34" charset="0"/>
              <a:buChar char="•"/>
            </a:pPr>
            <a:r>
              <a:rPr lang="en-US" sz="1100" dirty="0">
                <a:latin typeface="Arial" pitchFamily="34" charset="0"/>
                <a:cs typeface="Arial" pitchFamily="34" charset="0"/>
              </a:rPr>
              <a:t> Because the PNM model is a dynamic, mechanistic model, it gives an integrated (and dynamic) view of whole-system behavior, e.g. N losses and crop N uptake over time for different climates/soils/N management inputs. Why is such a model useful for estimating N availability in soils? Unlike other plant nutrients, inorganic N, as NH4-N but particularly as NO3-N is subject to multiple [factors?] which can lead to leaching/gaseous losses/plant N uptake/fixation. These are all dynamic processes:  result of a complex and constantly changing physical, chemical and biological soil environment.</a:t>
            </a:r>
          </a:p>
          <a:p>
            <a:pPr lvl="1" algn="l">
              <a:buFont typeface="Arial" pitchFamily="34" charset="0"/>
              <a:buChar char="•"/>
            </a:pPr>
            <a:r>
              <a:rPr lang="en-US" sz="1100" dirty="0">
                <a:latin typeface="Arial" pitchFamily="34" charset="0"/>
                <a:cs typeface="Arial" pitchFamily="34" charset="0"/>
              </a:rPr>
              <a:t> </a:t>
            </a:r>
          </a:p>
          <a:p>
            <a:pPr lvl="1" algn="l">
              <a:buFont typeface="Arial" pitchFamily="34" charset="0"/>
              <a:buChar char="•"/>
            </a:pPr>
            <a:r>
              <a:rPr lang="en-US" sz="1100" dirty="0">
                <a:latin typeface="Arial" pitchFamily="34" charset="0"/>
                <a:cs typeface="Arial" pitchFamily="34" charset="0"/>
              </a:rPr>
              <a:t> Advantages: </a:t>
            </a:r>
            <a:r>
              <a:rPr lang="en-US" sz="1100" u="sng" dirty="0">
                <a:latin typeface="Arial" pitchFamily="34" charset="0"/>
                <a:cs typeface="Arial" pitchFamily="34" charset="0"/>
              </a:rPr>
              <a:t>Allows broad application, as opposed to </a:t>
            </a:r>
            <a:r>
              <a:rPr lang="en-US" sz="1100" dirty="0">
                <a:latin typeface="Arial" pitchFamily="34" charset="0"/>
                <a:cs typeface="Arial" pitchFamily="34" charset="0"/>
              </a:rPr>
              <a:t>‘Empirical’ models which are certainly very useful (model is based on equations describing observed relationships among experimental data, e.g., calculating N response curves) but don’t give any information beyond the original data or about the mechanisms responsible for the response. This limits the applicability of such models to the particular location/management practice from which the data to develop the model were obtained.(for example, how would N response curves change from year to year or on different soil types).</a:t>
            </a:r>
          </a:p>
          <a:p>
            <a:pPr lvl="1" algn="l">
              <a:buFont typeface="Arial" pitchFamily="34" charset="0"/>
              <a:buChar char="•"/>
            </a:pPr>
            <a:r>
              <a:rPr lang="en-US" sz="1100" u="sng" dirty="0">
                <a:latin typeface="Arial" pitchFamily="34" charset="0"/>
                <a:cs typeface="Arial" pitchFamily="34" charset="0"/>
              </a:rPr>
              <a:t> </a:t>
            </a:r>
            <a:r>
              <a:rPr lang="en-US" sz="1100" dirty="0">
                <a:latin typeface="Arial" pitchFamily="34" charset="0"/>
                <a:cs typeface="Arial" pitchFamily="34" charset="0"/>
              </a:rPr>
              <a:t>Because of its much broader applicability (due to representation of the processes contributing to a system response, e.g. changes in soil N over time), mechanistic models offer more possibilities for manipulating and improving a system.</a:t>
            </a:r>
          </a:p>
          <a:p>
            <a:pPr marL="465777" lvl="1" defTabSz="931553">
              <a:buFont typeface="Arial" pitchFamily="34" charset="0"/>
              <a:buChar char="•"/>
              <a:defRPr/>
            </a:pPr>
            <a:r>
              <a:rPr lang="en-US" sz="1100" dirty="0">
                <a:latin typeface="Arial" pitchFamily="34" charset="0"/>
                <a:cs typeface="Arial" pitchFamily="34" charset="0"/>
              </a:rPr>
              <a:t> </a:t>
            </a:r>
          </a:p>
          <a:p>
            <a:pPr marL="465777" lvl="1" defTabSz="931553">
              <a:buFont typeface="Arial" pitchFamily="34" charset="0"/>
              <a:buChar char="•"/>
              <a:defRPr/>
            </a:pPr>
            <a:r>
              <a:rPr lang="en-US" sz="1100" dirty="0">
                <a:latin typeface="Arial" pitchFamily="34" charset="0"/>
                <a:cs typeface="Arial" pitchFamily="34" charset="0"/>
              </a:rPr>
              <a:t>Disadvantages: Rigorous calibration and testing are required if these are to be used as management tools. Testing can be difficult due to the large number of  variables in the model.</a:t>
            </a:r>
            <a:endParaRPr lang="en-US" b="1" dirty="0" smtClean="0"/>
          </a:p>
          <a:p>
            <a:pPr defTabSz="914350">
              <a:defRPr/>
            </a:pPr>
            <a:endParaRPr lang="en-US" b="1" dirty="0" smtClean="0"/>
          </a:p>
          <a:p>
            <a:pPr defTabSz="914350">
              <a:defRPr/>
            </a:pPr>
            <a:r>
              <a:rPr lang="en-US" b="1" dirty="0" smtClean="0"/>
              <a:t>Note that these interact in complex way; argument for sophisticated tools like </a:t>
            </a:r>
            <a:r>
              <a:rPr lang="en-US" b="0" dirty="0" smtClean="0"/>
              <a:t>models</a:t>
            </a:r>
            <a:r>
              <a:rPr lang="en-US" b="1" dirty="0" smtClean="0"/>
              <a:t> if well-calibrated/tested.</a:t>
            </a:r>
          </a:p>
          <a:p>
            <a:pPr defTabSz="914350">
              <a:buFontTx/>
              <a:buChar char="-"/>
              <a:defRPr/>
            </a:pPr>
            <a:r>
              <a:rPr lang="en-US" b="0" dirty="0" smtClean="0"/>
              <a:t>Able</a:t>
            </a:r>
            <a:r>
              <a:rPr lang="en-US" b="0" baseline="0" dirty="0" smtClean="0"/>
              <a:t> to represent component processes/linkages/changes over time.</a:t>
            </a:r>
          </a:p>
          <a:p>
            <a:pPr defTabSz="914350">
              <a:defRPr/>
            </a:pPr>
            <a:r>
              <a:rPr lang="en-US" b="0" baseline="0" dirty="0" smtClean="0"/>
              <a:t>[More </a:t>
            </a:r>
            <a:r>
              <a:rPr lang="en-US" b="0" baseline="0" dirty="0" err="1" smtClean="0"/>
              <a:t>verbage</a:t>
            </a:r>
            <a:r>
              <a:rPr lang="en-US" b="0" baseline="0" dirty="0" smtClean="0"/>
              <a:t> from other talks?]</a:t>
            </a:r>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9EC806E-FCEE-4DBD-A07B-FDEFD4870FD2}"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9EC806E-FCEE-4DBD-A07B-FDEFD4870FD2}" type="slidenum">
              <a:rPr lang="en-US" smtClean="0"/>
              <a:pPr>
                <a:defRPr/>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l">
              <a:buFont typeface="Arial" pitchFamily="34" charset="0"/>
              <a:buChar char="•"/>
            </a:pPr>
            <a:r>
              <a:rPr lang="en-US" baseline="0" dirty="0" smtClean="0"/>
              <a:t> </a:t>
            </a:r>
            <a:r>
              <a:rPr lang="en-US" sz="1100" dirty="0">
                <a:latin typeface="Arial" pitchFamily="34" charset="0"/>
                <a:cs typeface="Arial" pitchFamily="34" charset="0"/>
              </a:rPr>
              <a:t>Represent the behavior of an object/process/system, usually expressed mathematically. Mathematical modeling is an accepted scientific practice. Models are used for many different purposes. </a:t>
            </a:r>
            <a:r>
              <a:rPr lang="en-US" sz="1100" b="1" dirty="0">
                <a:latin typeface="Arial" pitchFamily="34" charset="0"/>
                <a:cs typeface="Arial" pitchFamily="34" charset="0"/>
              </a:rPr>
              <a:t>Mathematical models are used in agriculture in a variety of applications, including applications related to soil and crop management..)  </a:t>
            </a:r>
          </a:p>
          <a:p>
            <a:pPr algn="l">
              <a:buFont typeface="Arial" pitchFamily="34" charset="0"/>
              <a:buNone/>
            </a:pPr>
            <a:endParaRPr lang="en-US" sz="1100" b="1" dirty="0">
              <a:latin typeface="Arial" pitchFamily="34" charset="0"/>
              <a:cs typeface="Arial" pitchFamily="34" charset="0"/>
            </a:endParaRPr>
          </a:p>
          <a:p>
            <a:pPr algn="l">
              <a:buFont typeface="Arial" pitchFamily="34" charset="0"/>
              <a:buChar char="•"/>
            </a:pPr>
            <a:r>
              <a:rPr lang="en-US" sz="1100" b="1" dirty="0">
                <a:latin typeface="Arial" pitchFamily="34" charset="0"/>
                <a:cs typeface="Arial" pitchFamily="34" charset="0"/>
              </a:rPr>
              <a:t>Dynamic: </a:t>
            </a:r>
          </a:p>
          <a:p>
            <a:pPr lvl="1" algn="l">
              <a:buFont typeface="Arial" pitchFamily="34" charset="0"/>
              <a:buChar char="•"/>
            </a:pPr>
            <a:r>
              <a:rPr lang="en-US" sz="1100" dirty="0">
                <a:latin typeface="Arial" pitchFamily="34" charset="0"/>
                <a:cs typeface="Arial" pitchFamily="34" charset="0"/>
              </a:rPr>
              <a:t> In agriculture, we are most often interested in how things change over time: weather, crop growth, soil water availability, soil N; </a:t>
            </a:r>
            <a:r>
              <a:rPr lang="en-US" sz="1100" b="1" dirty="0">
                <a:latin typeface="Arial" pitchFamily="34" charset="0"/>
                <a:cs typeface="Arial" pitchFamily="34" charset="0"/>
              </a:rPr>
              <a:t>Dynamic models provide a quantitative description of how a system/components change over time.</a:t>
            </a:r>
          </a:p>
          <a:p>
            <a:pPr lvl="1" algn="l">
              <a:buFont typeface="Arial" pitchFamily="34" charset="0"/>
              <a:buChar char="•"/>
            </a:pPr>
            <a:endParaRPr lang="en-US" sz="1100" u="sng" dirty="0">
              <a:latin typeface="Arial" pitchFamily="34" charset="0"/>
              <a:cs typeface="Arial" pitchFamily="34" charset="0"/>
            </a:endParaRPr>
          </a:p>
          <a:p>
            <a:pPr lvl="1" algn="l">
              <a:buFont typeface="Arial" pitchFamily="34" charset="0"/>
              <a:buNone/>
            </a:pPr>
            <a:r>
              <a:rPr lang="en-US" sz="1100" dirty="0">
                <a:latin typeface="Arial" pitchFamily="34" charset="0"/>
                <a:cs typeface="Arial" pitchFamily="34" charset="0"/>
              </a:rPr>
              <a:t>(integrate components of a complex system and can provide quantitative descriptions of how that system and its components change over time. In the past, such models were not typically used in </a:t>
            </a:r>
            <a:r>
              <a:rPr lang="en-US" sz="1100" dirty="0" err="1">
                <a:latin typeface="Arial" pitchFamily="34" charset="0"/>
                <a:cs typeface="Arial" pitchFamily="34" charset="0"/>
              </a:rPr>
              <a:t>ag</a:t>
            </a:r>
            <a:r>
              <a:rPr lang="en-US" sz="1100" dirty="0">
                <a:latin typeface="Arial" pitchFamily="34" charset="0"/>
                <a:cs typeface="Arial" pitchFamily="34" charset="0"/>
              </a:rPr>
              <a:t> management but, given these advances, we believe these can be useful. )</a:t>
            </a:r>
          </a:p>
          <a:p>
            <a:pPr lvl="1" algn="l">
              <a:buFont typeface="Arial" pitchFamily="34" charset="0"/>
              <a:buNone/>
            </a:pPr>
            <a:endParaRPr lang="en-US" sz="1100" dirty="0">
              <a:latin typeface="Arial" pitchFamily="34" charset="0"/>
              <a:cs typeface="Arial" pitchFamily="34" charset="0"/>
            </a:endParaRPr>
          </a:p>
          <a:p>
            <a:pPr algn="l">
              <a:buFont typeface="Arial" pitchFamily="34" charset="0"/>
              <a:buChar char="•"/>
            </a:pPr>
            <a:r>
              <a:rPr lang="en-US" sz="1100" dirty="0">
                <a:latin typeface="Arial" pitchFamily="34" charset="0"/>
                <a:cs typeface="Arial" pitchFamily="34" charset="0"/>
              </a:rPr>
              <a:t> </a:t>
            </a:r>
            <a:r>
              <a:rPr lang="en-US" sz="1100" b="1" dirty="0">
                <a:latin typeface="Arial" pitchFamily="34" charset="0"/>
                <a:cs typeface="Arial" pitchFamily="34" charset="0"/>
              </a:rPr>
              <a:t>Mechanistic:</a:t>
            </a:r>
            <a:r>
              <a:rPr lang="en-US" sz="1100" dirty="0">
                <a:latin typeface="Arial" pitchFamily="34" charset="0"/>
                <a:cs typeface="Arial" pitchFamily="34" charset="0"/>
              </a:rPr>
              <a:t> PNM model is [largely] a mechanistic model.</a:t>
            </a:r>
          </a:p>
          <a:p>
            <a:pPr lvl="1" algn="l">
              <a:buFont typeface="Arial" pitchFamily="34" charset="0"/>
              <a:buChar char="•"/>
            </a:pPr>
            <a:r>
              <a:rPr lang="en-US" sz="1100" dirty="0">
                <a:latin typeface="Arial" pitchFamily="34" charset="0"/>
                <a:cs typeface="Arial" pitchFamily="34" charset="0"/>
              </a:rPr>
              <a:t> What is mechanistic? </a:t>
            </a:r>
            <a:r>
              <a:rPr lang="en-US" sz="1100" b="1" dirty="0">
                <a:latin typeface="Arial" pitchFamily="34" charset="0"/>
                <a:cs typeface="Arial" pitchFamily="34" charset="0"/>
              </a:rPr>
              <a:t>Describes the behavior of a system by mathematical representation of the component or underlying processes contributing to that behavior.</a:t>
            </a:r>
            <a:r>
              <a:rPr lang="en-US" sz="1100" dirty="0">
                <a:latin typeface="Arial" pitchFamily="34" charset="0"/>
                <a:cs typeface="Arial" pitchFamily="34" charset="0"/>
              </a:rPr>
              <a:t> Application to </a:t>
            </a:r>
            <a:r>
              <a:rPr lang="en-US" sz="1100" dirty="0" err="1">
                <a:latin typeface="Arial" pitchFamily="34" charset="0"/>
                <a:cs typeface="Arial" pitchFamily="34" charset="0"/>
              </a:rPr>
              <a:t>ag</a:t>
            </a:r>
            <a:r>
              <a:rPr lang="en-US" sz="1100" dirty="0">
                <a:latin typeface="Arial" pitchFamily="34" charset="0"/>
                <a:cs typeface="Arial" pitchFamily="34" charset="0"/>
              </a:rPr>
              <a:t>: Recent advances in our understanding of some of the key processes in the soil-crop-atmosphere system combined with greatly increased computational power have allowed us to explicitly (</a:t>
            </a:r>
            <a:r>
              <a:rPr lang="en-US" sz="1100" dirty="0" err="1">
                <a:latin typeface="Arial" pitchFamily="34" charset="0"/>
                <a:cs typeface="Arial" pitchFamily="34" charset="0"/>
              </a:rPr>
              <a:t>i.e</a:t>
            </a:r>
            <a:r>
              <a:rPr lang="en-US" sz="1100" dirty="0">
                <a:latin typeface="Arial" pitchFamily="34" charset="0"/>
                <a:cs typeface="Arial" pitchFamily="34" charset="0"/>
              </a:rPr>
              <a:t> mathematically) represent these with reasonable model performance, thereby making the use of mechanistic models as management tools possible.</a:t>
            </a:r>
          </a:p>
          <a:p>
            <a:pPr lvl="1" algn="l">
              <a:buFont typeface="Arial" pitchFamily="34" charset="0"/>
              <a:buChar char="•"/>
            </a:pPr>
            <a:endParaRPr lang="en-US" sz="1100" dirty="0">
              <a:latin typeface="Arial" pitchFamily="34" charset="0"/>
              <a:cs typeface="Arial" pitchFamily="34" charset="0"/>
            </a:endParaRPr>
          </a:p>
          <a:p>
            <a:pPr lvl="1" algn="l">
              <a:buFont typeface="Arial" pitchFamily="34" charset="0"/>
              <a:buChar char="•"/>
            </a:pPr>
            <a:r>
              <a:rPr lang="en-US" sz="1100" dirty="0">
                <a:latin typeface="Arial" pitchFamily="34" charset="0"/>
                <a:cs typeface="Arial" pitchFamily="34" charset="0"/>
              </a:rPr>
              <a:t> Because the PNM model is a dynamic, mechanistic model, it gives an integrated (and dynamic) view of whole-system behavior, e.g. N losses and crop N uptake over time for different climates/soils/N management inputs. </a:t>
            </a:r>
            <a:r>
              <a:rPr lang="en-US" sz="1100" b="1" u="sng" dirty="0">
                <a:latin typeface="Arial" pitchFamily="34" charset="0"/>
                <a:cs typeface="Arial" pitchFamily="34" charset="0"/>
              </a:rPr>
              <a:t>Why is such a model useful for estimating N availability in soils? Unlike other plant nutrients, inorganic N, as NH4-N but particularly as NO3-N is subject to multiple processes which can lead to leaching/gaseous losses/plant N uptake/fixation. These are all dynamic processes:  result of a complex and constantly changing physical, chemical and biological soil environment.</a:t>
            </a:r>
          </a:p>
          <a:p>
            <a:pPr lvl="1" algn="l">
              <a:buFont typeface="Arial" pitchFamily="34" charset="0"/>
              <a:buChar char="•"/>
            </a:pPr>
            <a:r>
              <a:rPr lang="en-US" sz="1100" dirty="0">
                <a:latin typeface="Arial" pitchFamily="34" charset="0"/>
                <a:cs typeface="Arial" pitchFamily="34" charset="0"/>
              </a:rPr>
              <a:t> </a:t>
            </a:r>
          </a:p>
          <a:p>
            <a:pPr lvl="1" algn="l">
              <a:buFont typeface="Arial" pitchFamily="34" charset="0"/>
              <a:buChar char="•"/>
            </a:pPr>
            <a:r>
              <a:rPr lang="en-US" sz="1100" dirty="0">
                <a:latin typeface="Arial" pitchFamily="34" charset="0"/>
                <a:cs typeface="Arial" pitchFamily="34" charset="0"/>
              </a:rPr>
              <a:t> </a:t>
            </a:r>
            <a:r>
              <a:rPr lang="en-US" sz="1100" b="1" dirty="0">
                <a:latin typeface="Arial" pitchFamily="34" charset="0"/>
                <a:cs typeface="Arial" pitchFamily="34" charset="0"/>
              </a:rPr>
              <a:t>Advantages: </a:t>
            </a:r>
          </a:p>
          <a:p>
            <a:pPr lvl="2" algn="l">
              <a:buFont typeface="Arial" pitchFamily="34" charset="0"/>
              <a:buNone/>
            </a:pPr>
            <a:r>
              <a:rPr lang="en-US" sz="1100" b="1" dirty="0">
                <a:latin typeface="Arial" pitchFamily="34" charset="0"/>
                <a:cs typeface="Arial" pitchFamily="34" charset="0"/>
              </a:rPr>
              <a:t>1)</a:t>
            </a:r>
            <a:r>
              <a:rPr lang="en-US" sz="1100" b="1" u="sng" dirty="0">
                <a:latin typeface="Arial" pitchFamily="34" charset="0"/>
                <a:cs typeface="Arial" pitchFamily="34" charset="0"/>
              </a:rPr>
              <a:t>Allows broad application, as opposed to </a:t>
            </a:r>
            <a:r>
              <a:rPr lang="en-US" sz="1100" b="1" dirty="0">
                <a:latin typeface="Arial" pitchFamily="34" charset="0"/>
                <a:cs typeface="Arial" pitchFamily="34" charset="0"/>
              </a:rPr>
              <a:t>‘Empirical’ models which are limited to the particular location /management practice from which the data used to develop the model were obtained.</a:t>
            </a:r>
          </a:p>
          <a:p>
            <a:pPr lvl="1" algn="l">
              <a:buFont typeface="Arial" pitchFamily="34" charset="0"/>
              <a:buChar char="•"/>
            </a:pPr>
            <a:endParaRPr lang="en-US" sz="1100" b="1" dirty="0">
              <a:latin typeface="Arial" pitchFamily="34" charset="0"/>
              <a:cs typeface="Arial" pitchFamily="34" charset="0"/>
            </a:endParaRPr>
          </a:p>
          <a:p>
            <a:pPr lvl="1" algn="l">
              <a:buFont typeface="Arial" pitchFamily="34" charset="0"/>
              <a:buChar char="•"/>
            </a:pPr>
            <a:r>
              <a:rPr lang="en-US" sz="1100" dirty="0">
                <a:latin typeface="Arial" pitchFamily="34" charset="0"/>
                <a:cs typeface="Arial" pitchFamily="34" charset="0"/>
              </a:rPr>
              <a:t> Empirical models are certainly very useful (model is based on equations describing observed relationships among experimental data, e.g., calculating N response curves) but don’t give any information beyond the original data or about the mechanisms responsible for the response. This limits the applicability of such models to the particular location/management practice from which the data to develop the model were obtained.(for example, how would N response curves change from year to year or on different soil types).</a:t>
            </a:r>
          </a:p>
          <a:p>
            <a:pPr lvl="2" algn="l">
              <a:buFont typeface="Arial" pitchFamily="34" charset="0"/>
              <a:buNone/>
            </a:pPr>
            <a:r>
              <a:rPr lang="en-US" sz="1100" b="1" dirty="0">
                <a:latin typeface="Arial" pitchFamily="34" charset="0"/>
                <a:cs typeface="Arial" pitchFamily="34" charset="0"/>
              </a:rPr>
              <a:t>2) Because of its much broader applicability (due to representation of the processes contributing to a system response, e.g. changes in soil N over time), mechanistic models offer more possibilities for manipulating and improving a system.</a:t>
            </a:r>
          </a:p>
          <a:p>
            <a:pPr marL="465777" lvl="1" defTabSz="931553">
              <a:buFont typeface="Arial" pitchFamily="34" charset="0"/>
              <a:buChar char="•"/>
              <a:defRPr/>
            </a:pPr>
            <a:r>
              <a:rPr lang="en-US" sz="1100" dirty="0">
                <a:latin typeface="Arial" pitchFamily="34" charset="0"/>
                <a:cs typeface="Arial" pitchFamily="34" charset="0"/>
              </a:rPr>
              <a:t> </a:t>
            </a:r>
          </a:p>
          <a:p>
            <a:pPr marL="465777" lvl="1" defTabSz="931553">
              <a:buFont typeface="Arial" pitchFamily="34" charset="0"/>
              <a:buChar char="•"/>
              <a:defRPr/>
            </a:pPr>
            <a:r>
              <a:rPr lang="en-US" sz="1100" b="1" dirty="0">
                <a:latin typeface="Arial" pitchFamily="34" charset="0"/>
                <a:cs typeface="Arial" pitchFamily="34" charset="0"/>
              </a:rPr>
              <a:t>Disadvantages: Rigorous calibration and testing are required if these are to be used as management tools. Testing can be difficult due to the large number of  parameters in the model. Can have substantial uncertainty about values of parameters.</a:t>
            </a:r>
          </a:p>
        </p:txBody>
      </p:sp>
      <p:sp>
        <p:nvSpPr>
          <p:cNvPr id="4" name="Slide Number Placeholder 3"/>
          <p:cNvSpPr>
            <a:spLocks noGrp="1"/>
          </p:cNvSpPr>
          <p:nvPr>
            <p:ph type="sldNum" sz="quarter" idx="10"/>
          </p:nvPr>
        </p:nvSpPr>
        <p:spPr/>
        <p:txBody>
          <a:bodyPr/>
          <a:lstStyle/>
          <a:p>
            <a:fld id="{0F928DD3-59A5-4DF9-BB25-0920950A8717}"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This model (PNM), in turn, has been linked to weather data and the web interface Harold just described.</a:t>
            </a:r>
            <a:endParaRPr lang="en-US" dirty="0"/>
          </a:p>
        </p:txBody>
      </p:sp>
      <p:sp>
        <p:nvSpPr>
          <p:cNvPr id="4" name="Slide Number Placeholder 3"/>
          <p:cNvSpPr>
            <a:spLocks noGrp="1"/>
          </p:cNvSpPr>
          <p:nvPr>
            <p:ph type="sldNum" sz="quarter" idx="10"/>
          </p:nvPr>
        </p:nvSpPr>
        <p:spPr/>
        <p:txBody>
          <a:bodyPr/>
          <a:lstStyle/>
          <a:p>
            <a:fld id="{23C25BD1-D784-4432-87AD-58D7F156FB3C}"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40">
              <a:defRPr/>
            </a:pPr>
            <a:r>
              <a:rPr lang="en-US" b="1" dirty="0"/>
              <a:t>Bianca</a:t>
            </a:r>
          </a:p>
          <a:p>
            <a:endParaRPr lang="en-US" dirty="0"/>
          </a:p>
        </p:txBody>
      </p:sp>
      <p:sp>
        <p:nvSpPr>
          <p:cNvPr id="4" name="Slide Number Placeholder 3"/>
          <p:cNvSpPr>
            <a:spLocks noGrp="1"/>
          </p:cNvSpPr>
          <p:nvPr>
            <p:ph type="sldNum" sz="quarter" idx="10"/>
          </p:nvPr>
        </p:nvSpPr>
        <p:spPr/>
        <p:txBody>
          <a:bodyPr/>
          <a:lstStyle/>
          <a:p>
            <a:fld id="{23C25BD1-D784-4432-87AD-58D7F156FB3C}"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r>
              <a:rPr lang="en-US" b="1" dirty="0"/>
              <a:t>Bianca</a:t>
            </a:r>
          </a:p>
          <a:p>
            <a:endParaRPr lang="en-US" dirty="0"/>
          </a:p>
        </p:txBody>
      </p:sp>
      <p:sp>
        <p:nvSpPr>
          <p:cNvPr id="4" name="Slide Number Placeholder 3"/>
          <p:cNvSpPr>
            <a:spLocks noGrp="1"/>
          </p:cNvSpPr>
          <p:nvPr>
            <p:ph type="sldNum" sz="quarter" idx="10"/>
          </p:nvPr>
        </p:nvSpPr>
        <p:spPr/>
        <p:txBody>
          <a:bodyPr/>
          <a:lstStyle/>
          <a:p>
            <a:fld id="{23C25BD1-D784-4432-87AD-58D7F156FB3C}"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691BA038-340E-41E3-AC49-67E8548A14A9}" type="slidenum">
              <a:rPr lang="en-US" smtClean="0"/>
              <a:pPr/>
              <a:t>37</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9EC806E-FCEE-4DBD-A07B-FDEFD4870FD2}"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Daily summaries; text/email alerts </a:t>
            </a:r>
          </a:p>
        </p:txBody>
      </p:sp>
      <p:sp>
        <p:nvSpPr>
          <p:cNvPr id="4" name="Slide Number Placeholder 3"/>
          <p:cNvSpPr>
            <a:spLocks noGrp="1"/>
          </p:cNvSpPr>
          <p:nvPr>
            <p:ph type="sldNum" sz="quarter" idx="10"/>
          </p:nvPr>
        </p:nvSpPr>
        <p:spPr/>
        <p:txBody>
          <a:bodyPr/>
          <a:lstStyle/>
          <a:p>
            <a:pPr>
              <a:defRPr/>
            </a:pPr>
            <a:fld id="{19EC806E-FCEE-4DBD-A07B-FDEFD4870FD2}" type="slidenum">
              <a:rPr lang="en-US" smtClean="0"/>
              <a:pPr>
                <a:defRPr/>
              </a:pPr>
              <a:t>44</a:t>
            </a:fld>
            <a:endParaRPr lang="en-US"/>
          </a:p>
        </p:txBody>
      </p:sp>
    </p:spTree>
    <p:extLst>
      <p:ext uri="{BB962C8B-B14F-4D97-AF65-F5344CB8AC3E}">
        <p14:creationId xmlns:p14="http://schemas.microsoft.com/office/powerpoint/2010/main" xmlns="" val="9393667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Daily summaries; text/email alerts </a:t>
            </a:r>
          </a:p>
        </p:txBody>
      </p:sp>
      <p:sp>
        <p:nvSpPr>
          <p:cNvPr id="4" name="Slide Number Placeholder 3"/>
          <p:cNvSpPr>
            <a:spLocks noGrp="1"/>
          </p:cNvSpPr>
          <p:nvPr>
            <p:ph type="sldNum" sz="quarter" idx="10"/>
          </p:nvPr>
        </p:nvSpPr>
        <p:spPr/>
        <p:txBody>
          <a:bodyPr/>
          <a:lstStyle/>
          <a:p>
            <a:pPr>
              <a:defRPr/>
            </a:pPr>
            <a:fld id="{19EC806E-FCEE-4DBD-A07B-FDEFD4870FD2}" type="slidenum">
              <a:rPr lang="en-US" smtClean="0"/>
              <a:pPr>
                <a:defRPr/>
              </a:pPr>
              <a:t>45</a:t>
            </a:fld>
            <a:endParaRPr lang="en-US"/>
          </a:p>
        </p:txBody>
      </p:sp>
    </p:spTree>
    <p:extLst>
      <p:ext uri="{BB962C8B-B14F-4D97-AF65-F5344CB8AC3E}">
        <p14:creationId xmlns:p14="http://schemas.microsoft.com/office/powerpoint/2010/main" xmlns="" val="9393667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 Note</a:t>
            </a:r>
            <a:r>
              <a:rPr lang="en-US" baseline="0" dirty="0" smtClean="0"/>
              <a:t> that I will not be talking about sweet corn data</a:t>
            </a:r>
          </a:p>
          <a:p>
            <a:r>
              <a:rPr lang="en-US" baseline="0" dirty="0" smtClean="0"/>
              <a:t>- Note that, in NY, silage corn is almost exclusively grown in dairy production systems, and virtually all silage corn receives manure as the primary N source.</a:t>
            </a:r>
            <a:endParaRPr lang="en-US" dirty="0"/>
          </a:p>
        </p:txBody>
      </p:sp>
      <p:sp>
        <p:nvSpPr>
          <p:cNvPr id="4" name="Slide Number Placeholder 3"/>
          <p:cNvSpPr>
            <a:spLocks noGrp="1"/>
          </p:cNvSpPr>
          <p:nvPr>
            <p:ph type="sldNum" sz="quarter" idx="10"/>
          </p:nvPr>
        </p:nvSpPr>
        <p:spPr/>
        <p:txBody>
          <a:bodyPr/>
          <a:lstStyle/>
          <a:p>
            <a:pPr>
              <a:defRPr/>
            </a:pPr>
            <a:fld id="{19EC806E-FCEE-4DBD-A07B-FDEFD4870FD2}" type="slidenum">
              <a:rPr lang="en-US" smtClean="0"/>
              <a:pPr>
                <a:defRPr/>
              </a:pPr>
              <a:t>54</a:t>
            </a:fld>
            <a:endParaRPr lang="en-US"/>
          </a:p>
        </p:txBody>
      </p:sp>
    </p:spTree>
    <p:extLst>
      <p:ext uri="{BB962C8B-B14F-4D97-AF65-F5344CB8AC3E}">
        <p14:creationId xmlns:p14="http://schemas.microsoft.com/office/powerpoint/2010/main" xmlns="" val="30272611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Mention statistical</a:t>
            </a:r>
            <a:r>
              <a:rPr lang="en-US" baseline="0" dirty="0" smtClean="0"/>
              <a:t> design: essentially the same as for ISA except 4 strips per treatment.</a:t>
            </a:r>
          </a:p>
          <a:p>
            <a:r>
              <a:rPr lang="en-US" baseline="0" dirty="0" smtClean="0"/>
              <a:t>- Spatially balanced design.</a:t>
            </a:r>
            <a:endParaRPr lang="en-US" dirty="0"/>
          </a:p>
        </p:txBody>
      </p:sp>
      <p:sp>
        <p:nvSpPr>
          <p:cNvPr id="4" name="Slide Number Placeholder 3"/>
          <p:cNvSpPr>
            <a:spLocks noGrp="1"/>
          </p:cNvSpPr>
          <p:nvPr>
            <p:ph type="sldNum" sz="quarter" idx="10"/>
          </p:nvPr>
        </p:nvSpPr>
        <p:spPr/>
        <p:txBody>
          <a:bodyPr/>
          <a:lstStyle/>
          <a:p>
            <a:pPr>
              <a:defRPr/>
            </a:pPr>
            <a:fld id="{19EC806E-FCEE-4DBD-A07B-FDEFD4870FD2}" type="slidenum">
              <a:rPr lang="en-US" smtClean="0"/>
              <a:pPr>
                <a:defRPr/>
              </a:pPr>
              <a:t>55</a:t>
            </a:fld>
            <a:endParaRPr lang="en-US"/>
          </a:p>
        </p:txBody>
      </p:sp>
    </p:spTree>
    <p:extLst>
      <p:ext uri="{BB962C8B-B14F-4D97-AF65-F5344CB8AC3E}">
        <p14:creationId xmlns:p14="http://schemas.microsoft.com/office/powerpoint/2010/main" xmlns="" val="30272611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B8C6B79-411E-481D-AB54-FFCE68BE4A00}"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B8C6B79-411E-481D-AB54-FFCE68BE4A00}"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2" indent="-174692">
              <a:buFontTx/>
              <a:buChar char="-"/>
            </a:pPr>
            <a:r>
              <a:rPr lang="en-US" dirty="0" smtClean="0"/>
              <a:t>Post application loss probabilities:</a:t>
            </a:r>
            <a:r>
              <a:rPr lang="en-US" baseline="0" dirty="0" smtClean="0"/>
              <a:t> Will require education. Can allow users to accept more or less ‘risk’ in deciding on yield estimate for field based on their past experience/expectation of the growing season weather following in-season N application.</a:t>
            </a:r>
          </a:p>
          <a:p>
            <a:pPr marL="174692" indent="-174692">
              <a:buFontTx/>
              <a:buChar char="-"/>
            </a:pPr>
            <a:r>
              <a:rPr lang="en-US" baseline="0" dirty="0" smtClean="0"/>
              <a:t>Still evaluating LSNT/stalk nitrate data.</a:t>
            </a:r>
            <a:endParaRPr lang="en-US" dirty="0"/>
          </a:p>
        </p:txBody>
      </p:sp>
      <p:sp>
        <p:nvSpPr>
          <p:cNvPr id="4" name="Slide Number Placeholder 3"/>
          <p:cNvSpPr>
            <a:spLocks noGrp="1"/>
          </p:cNvSpPr>
          <p:nvPr>
            <p:ph type="sldNum" sz="quarter" idx="10"/>
          </p:nvPr>
        </p:nvSpPr>
        <p:spPr/>
        <p:txBody>
          <a:bodyPr/>
          <a:lstStyle/>
          <a:p>
            <a:pPr>
              <a:defRPr/>
            </a:pPr>
            <a:fld id="{19EC806E-FCEE-4DBD-A07B-FDEFD4870FD2}" type="slidenum">
              <a:rPr lang="en-US" smtClean="0"/>
              <a:pPr>
                <a:defRPr/>
              </a:pPr>
              <a:t>71</a:t>
            </a:fld>
            <a:endParaRPr lang="en-US"/>
          </a:p>
        </p:txBody>
      </p:sp>
    </p:spTree>
    <p:extLst>
      <p:ext uri="{BB962C8B-B14F-4D97-AF65-F5344CB8AC3E}">
        <p14:creationId xmlns:p14="http://schemas.microsoft.com/office/powerpoint/2010/main" xmlns="" val="16773647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C25BD1-D784-4432-87AD-58D7F156FB3C}"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2DE36A3-08FA-445F-82A9-375B9ECE0132}" type="slidenum">
              <a:rPr lang="en-US" smtClean="0"/>
              <a:pPr/>
              <a:t>75</a:t>
            </a:fld>
            <a:endParaRPr 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defTabSz="914268">
              <a:defRPr/>
            </a:pPr>
            <a:r>
              <a:rPr lang="en-US" b="1" dirty="0" smtClean="0"/>
              <a:t>Harold</a:t>
            </a:r>
          </a:p>
          <a:p>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D72A3EB-D821-4C54-8769-4B3708E5EF82}" type="slidenum">
              <a:rPr lang="en-US" smtClean="0"/>
              <a:pPr/>
              <a:t>76</a:t>
            </a:fld>
            <a:endParaRPr 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defTabSz="914268">
              <a:defRPr/>
            </a:pPr>
            <a:r>
              <a:rPr lang="en-US" b="1" dirty="0" smtClean="0"/>
              <a:t>Harold</a:t>
            </a:r>
          </a:p>
          <a:p>
            <a:r>
              <a:rPr lang="en-US" dirty="0" smtClean="0"/>
              <a:t>Using the SOM data,</a:t>
            </a:r>
            <a:r>
              <a:rPr lang="en-US" baseline="0" dirty="0" smtClean="0"/>
              <a:t> and the soil series info, able to fine-tune recs for field.</a:t>
            </a:r>
            <a:endParaRPr 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2903736-D4F5-4307-9DFC-880CA8E1AF83}" type="slidenum">
              <a:rPr lang="en-US" smtClean="0">
                <a:solidFill>
                  <a:prstClr val="black"/>
                </a:solidFill>
              </a:rPr>
              <a:pPr>
                <a:defRPr/>
              </a:pPr>
              <a:t>78</a:t>
            </a:fld>
            <a:endParaRPr lang="en-US" smtClean="0">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83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31AD2-9107-459B-883C-9B7835727B0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60FE02-4D09-4ED0-9867-7D06686511D5}" type="datetimeFigureOut">
              <a:rPr lang="en-US" smtClean="0"/>
              <a:pPr/>
              <a:t>8/7/2012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ED885-5941-41F0-8C24-8A7E6AA3B9C7}" type="slidenum">
              <a:rPr lang="en-US" smtClean="0"/>
              <a:pPr/>
              <a:t>‹#›</a:t>
            </a:fld>
            <a:endParaRPr lang="en-US"/>
          </a:p>
        </p:txBody>
      </p:sp>
    </p:spTree>
    <p:extLst>
      <p:ext uri="{BB962C8B-B14F-4D97-AF65-F5344CB8AC3E}">
        <p14:creationId xmlns:p14="http://schemas.microsoft.com/office/powerpoint/2010/main" xmlns="" val="124362771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60FE02-4D09-4ED0-9867-7D06686511D5}" type="datetimeFigureOut">
              <a:rPr lang="en-US" smtClean="0"/>
              <a:pPr/>
              <a:t>8/7/2012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ED885-5941-41F0-8C24-8A7E6AA3B9C7}" type="slidenum">
              <a:rPr lang="en-US" smtClean="0"/>
              <a:pPr/>
              <a:t>‹#›</a:t>
            </a:fld>
            <a:endParaRPr lang="en-US"/>
          </a:p>
        </p:txBody>
      </p:sp>
    </p:spTree>
    <p:extLst>
      <p:ext uri="{BB962C8B-B14F-4D97-AF65-F5344CB8AC3E}">
        <p14:creationId xmlns:p14="http://schemas.microsoft.com/office/powerpoint/2010/main" xmlns="" val="298049860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60FE02-4D09-4ED0-9867-7D06686511D5}" type="datetimeFigureOut">
              <a:rPr lang="en-US" smtClean="0"/>
              <a:pPr/>
              <a:t>8/7/2012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ED885-5941-41F0-8C24-8A7E6AA3B9C7}" type="slidenum">
              <a:rPr lang="en-US" smtClean="0"/>
              <a:pPr/>
              <a:t>‹#›</a:t>
            </a:fld>
            <a:endParaRPr lang="en-US"/>
          </a:p>
        </p:txBody>
      </p:sp>
    </p:spTree>
    <p:extLst>
      <p:ext uri="{BB962C8B-B14F-4D97-AF65-F5344CB8AC3E}">
        <p14:creationId xmlns:p14="http://schemas.microsoft.com/office/powerpoint/2010/main" xmlns="" val="205009655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1DCCF2D-7721-433B-AFF9-DDDCFB0D29DC}" type="datetimeFigureOut">
              <a:rPr lang="en-US">
                <a:solidFill>
                  <a:prstClr val="black">
                    <a:tint val="75000"/>
                  </a:prstClr>
                </a:solidFill>
              </a:rPr>
              <a:pPr>
                <a:defRPr/>
              </a:pPr>
              <a:t>8/7/2012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701551E-7E6F-4B98-9B84-CDB2577B83B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176982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AEF7D7-CD4F-47F2-8B5B-CD07955D8F24}" type="datetimeFigureOut">
              <a:rPr lang="en-US">
                <a:solidFill>
                  <a:prstClr val="black">
                    <a:tint val="75000"/>
                  </a:prstClr>
                </a:solidFill>
              </a:rPr>
              <a:pPr>
                <a:defRPr/>
              </a:pPr>
              <a:t>8/7/2012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F4335F-966D-4088-878A-133C0D8ABC3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413436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533D09B-C96D-4069-9ED4-554B5A465982}" type="datetimeFigureOut">
              <a:rPr lang="en-US">
                <a:solidFill>
                  <a:prstClr val="black">
                    <a:tint val="75000"/>
                  </a:prstClr>
                </a:solidFill>
              </a:rPr>
              <a:pPr>
                <a:defRPr/>
              </a:pPr>
              <a:t>8/7/2012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28A17D0-165B-4BA7-8195-4CDC45265EF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4171969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BD70064-CC94-416C-9A0C-3D6C4DDC1D3A}" type="datetimeFigureOut">
              <a:rPr lang="en-US">
                <a:solidFill>
                  <a:prstClr val="black">
                    <a:tint val="75000"/>
                  </a:prstClr>
                </a:solidFill>
              </a:rPr>
              <a:pPr>
                <a:defRPr/>
              </a:pPr>
              <a:t>8/7/2012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02FC3D0-1FD3-4E58-8586-CEDE4B0F5CB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561695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7786769-67A0-43AA-AD1B-1F0F2745F373}" type="datetimeFigureOut">
              <a:rPr lang="en-US">
                <a:solidFill>
                  <a:prstClr val="black">
                    <a:tint val="75000"/>
                  </a:prstClr>
                </a:solidFill>
              </a:rPr>
              <a:pPr>
                <a:defRPr/>
              </a:pPr>
              <a:t>8/7/2012</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3920098-79BC-4E97-B68B-074B2C2FED0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814683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F736306-922A-4436-94FA-F7316359CAB3}" type="datetimeFigureOut">
              <a:rPr lang="en-US">
                <a:solidFill>
                  <a:prstClr val="black">
                    <a:tint val="75000"/>
                  </a:prstClr>
                </a:solidFill>
              </a:rPr>
              <a:pPr>
                <a:defRPr/>
              </a:pPr>
              <a:t>8/7/2012</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B609724-B699-4A41-9259-CA157F70582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114698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Homepage header 071709.jp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5726113"/>
            <a:ext cx="6858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C8FF3E1B-83A3-4B28-84EA-4396CC10BC6A}" type="datetimeFigureOut">
              <a:rPr lang="en-US">
                <a:solidFill>
                  <a:prstClr val="black">
                    <a:tint val="75000"/>
                  </a:prstClr>
                </a:solidFill>
              </a:rPr>
              <a:pPr>
                <a:defRPr/>
              </a:pPr>
              <a:t>8/7/2012</a:t>
            </a:fld>
            <a:endParaRPr lang="en-US" dirty="0">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3"/>
          <p:cNvSpPr>
            <a:spLocks noGrp="1"/>
          </p:cNvSpPr>
          <p:nvPr>
            <p:ph type="sldNum" sz="quarter" idx="12"/>
          </p:nvPr>
        </p:nvSpPr>
        <p:spPr>
          <a:xfrm>
            <a:off x="6934200" y="6492875"/>
            <a:ext cx="2133600" cy="365125"/>
          </a:xfrm>
        </p:spPr>
        <p:txBody>
          <a:bodyPr/>
          <a:lstStyle>
            <a:lvl1pPr>
              <a:defRPr b="1">
                <a:solidFill>
                  <a:srgbClr val="002060"/>
                </a:solidFill>
                <a:latin typeface="+mj-lt"/>
              </a:defRPr>
            </a:lvl1pPr>
          </a:lstStyle>
          <a:p>
            <a:pPr>
              <a:defRPr/>
            </a:pPr>
            <a:r>
              <a:rPr lang="en-US"/>
              <a:t>www.bmpchallenge.org</a:t>
            </a:r>
          </a:p>
        </p:txBody>
      </p:sp>
    </p:spTree>
    <p:extLst>
      <p:ext uri="{BB962C8B-B14F-4D97-AF65-F5344CB8AC3E}">
        <p14:creationId xmlns:p14="http://schemas.microsoft.com/office/powerpoint/2010/main" xmlns="" val="327033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966BAFB-6038-4801-A05F-05AAE52E907E}" type="datetimeFigureOut">
              <a:rPr lang="en-US">
                <a:solidFill>
                  <a:prstClr val="black">
                    <a:tint val="75000"/>
                  </a:prstClr>
                </a:solidFill>
              </a:rPr>
              <a:pPr>
                <a:defRPr/>
              </a:pPr>
              <a:t>8/7/2012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A143BEA-AEFD-4A27-967B-BC18FFC3AEE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245879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60FE02-4D09-4ED0-9867-7D06686511D5}" type="datetimeFigureOut">
              <a:rPr lang="en-US" smtClean="0"/>
              <a:pPr/>
              <a:t>8/7/2012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ED885-5941-41F0-8C24-8A7E6AA3B9C7}" type="slidenum">
              <a:rPr lang="en-US" smtClean="0"/>
              <a:pPr/>
              <a:t>‹#›</a:t>
            </a:fld>
            <a:endParaRPr lang="en-US"/>
          </a:p>
        </p:txBody>
      </p:sp>
    </p:spTree>
    <p:extLst>
      <p:ext uri="{BB962C8B-B14F-4D97-AF65-F5344CB8AC3E}">
        <p14:creationId xmlns:p14="http://schemas.microsoft.com/office/powerpoint/2010/main" xmlns="" val="66481875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444FB58-DFCE-4328-B3AE-8D22C5AE068D}" type="datetimeFigureOut">
              <a:rPr lang="en-US">
                <a:solidFill>
                  <a:prstClr val="black">
                    <a:tint val="75000"/>
                  </a:prstClr>
                </a:solidFill>
              </a:rPr>
              <a:pPr>
                <a:defRPr/>
              </a:pPr>
              <a:t>8/7/2012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F5B6F60-67AD-45C8-992D-D015FCCBC90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598775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20E1979-50FA-44A3-9CA5-44F731535094}" type="datetimeFigureOut">
              <a:rPr lang="en-US">
                <a:solidFill>
                  <a:prstClr val="black">
                    <a:tint val="75000"/>
                  </a:prstClr>
                </a:solidFill>
              </a:rPr>
              <a:pPr>
                <a:defRPr/>
              </a:pPr>
              <a:t>8/7/2012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FC22C3-D2D7-4418-BA40-88347EC3BB8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520905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0AB11C-1F9E-4527-924E-19C654748069}" type="datetimeFigureOut">
              <a:rPr lang="en-US">
                <a:solidFill>
                  <a:prstClr val="black">
                    <a:tint val="75000"/>
                  </a:prstClr>
                </a:solidFill>
              </a:rPr>
              <a:pPr>
                <a:defRPr/>
              </a:pPr>
              <a:t>8/7/2012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24F715A-88DD-4193-821E-03A292A2E25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189746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60FE02-4D09-4ED0-9867-7D06686511D5}" type="datetimeFigureOut">
              <a:rPr lang="en-US" smtClean="0"/>
              <a:pPr/>
              <a:t>8/7/2012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ED885-5941-41F0-8C24-8A7E6AA3B9C7}" type="slidenum">
              <a:rPr lang="en-US" smtClean="0"/>
              <a:pPr/>
              <a:t>‹#›</a:t>
            </a:fld>
            <a:endParaRPr lang="en-US"/>
          </a:p>
        </p:txBody>
      </p:sp>
    </p:spTree>
    <p:extLst>
      <p:ext uri="{BB962C8B-B14F-4D97-AF65-F5344CB8AC3E}">
        <p14:creationId xmlns:p14="http://schemas.microsoft.com/office/powerpoint/2010/main" xmlns="" val="17665529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60FE02-4D09-4ED0-9867-7D06686511D5}" type="datetimeFigureOut">
              <a:rPr lang="en-US" smtClean="0"/>
              <a:pPr/>
              <a:t>8/7/2012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ED885-5941-41F0-8C24-8A7E6AA3B9C7}" type="slidenum">
              <a:rPr lang="en-US" smtClean="0"/>
              <a:pPr/>
              <a:t>‹#›</a:t>
            </a:fld>
            <a:endParaRPr lang="en-US"/>
          </a:p>
        </p:txBody>
      </p:sp>
    </p:spTree>
    <p:extLst>
      <p:ext uri="{BB962C8B-B14F-4D97-AF65-F5344CB8AC3E}">
        <p14:creationId xmlns:p14="http://schemas.microsoft.com/office/powerpoint/2010/main" xmlns="" val="23384205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60FE02-4D09-4ED0-9867-7D06686511D5}" type="datetimeFigureOut">
              <a:rPr lang="en-US" smtClean="0"/>
              <a:pPr/>
              <a:t>8/7/2012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ED885-5941-41F0-8C24-8A7E6AA3B9C7}" type="slidenum">
              <a:rPr lang="en-US" smtClean="0"/>
              <a:pPr/>
              <a:t>‹#›</a:t>
            </a:fld>
            <a:endParaRPr lang="en-US"/>
          </a:p>
        </p:txBody>
      </p:sp>
    </p:spTree>
    <p:extLst>
      <p:ext uri="{BB962C8B-B14F-4D97-AF65-F5344CB8AC3E}">
        <p14:creationId xmlns:p14="http://schemas.microsoft.com/office/powerpoint/2010/main" xmlns="" val="202372985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60FE02-4D09-4ED0-9867-7D06686511D5}" type="datetimeFigureOut">
              <a:rPr lang="en-US" smtClean="0"/>
              <a:pPr/>
              <a:t>8/7/2012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ED885-5941-41F0-8C24-8A7E6AA3B9C7}" type="slidenum">
              <a:rPr lang="en-US" smtClean="0"/>
              <a:pPr/>
              <a:t>‹#›</a:t>
            </a:fld>
            <a:endParaRPr lang="en-US"/>
          </a:p>
        </p:txBody>
      </p:sp>
    </p:spTree>
    <p:extLst>
      <p:ext uri="{BB962C8B-B14F-4D97-AF65-F5344CB8AC3E}">
        <p14:creationId xmlns:p14="http://schemas.microsoft.com/office/powerpoint/2010/main" xmlns="" val="13716955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60FE02-4D09-4ED0-9867-7D06686511D5}" type="datetimeFigureOut">
              <a:rPr lang="en-US" smtClean="0"/>
              <a:pPr/>
              <a:t>8/7/2012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ED885-5941-41F0-8C24-8A7E6AA3B9C7}" type="slidenum">
              <a:rPr lang="en-US" smtClean="0"/>
              <a:pPr/>
              <a:t>‹#›</a:t>
            </a:fld>
            <a:endParaRPr lang="en-US"/>
          </a:p>
        </p:txBody>
      </p:sp>
    </p:spTree>
    <p:extLst>
      <p:ext uri="{BB962C8B-B14F-4D97-AF65-F5344CB8AC3E}">
        <p14:creationId xmlns:p14="http://schemas.microsoft.com/office/powerpoint/2010/main" xmlns="" val="10368226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60FE02-4D09-4ED0-9867-7D06686511D5}" type="datetimeFigureOut">
              <a:rPr lang="en-US" smtClean="0"/>
              <a:pPr/>
              <a:t>8/7/2012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ED885-5941-41F0-8C24-8A7E6AA3B9C7}" type="slidenum">
              <a:rPr lang="en-US" smtClean="0"/>
              <a:pPr/>
              <a:t>‹#›</a:t>
            </a:fld>
            <a:endParaRPr lang="en-US"/>
          </a:p>
        </p:txBody>
      </p:sp>
    </p:spTree>
    <p:extLst>
      <p:ext uri="{BB962C8B-B14F-4D97-AF65-F5344CB8AC3E}">
        <p14:creationId xmlns:p14="http://schemas.microsoft.com/office/powerpoint/2010/main" xmlns="" val="363248014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60FE02-4D09-4ED0-9867-7D06686511D5}" type="datetimeFigureOut">
              <a:rPr lang="en-US" smtClean="0"/>
              <a:pPr/>
              <a:t>8/7/2012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ED885-5941-41F0-8C24-8A7E6AA3B9C7}" type="slidenum">
              <a:rPr lang="en-US" smtClean="0"/>
              <a:pPr/>
              <a:t>‹#›</a:t>
            </a:fld>
            <a:endParaRPr lang="en-US"/>
          </a:p>
        </p:txBody>
      </p:sp>
    </p:spTree>
    <p:extLst>
      <p:ext uri="{BB962C8B-B14F-4D97-AF65-F5344CB8AC3E}">
        <p14:creationId xmlns:p14="http://schemas.microsoft.com/office/powerpoint/2010/main" xmlns="" val="2352549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60FE02-4D09-4ED0-9867-7D06686511D5}" type="datetimeFigureOut">
              <a:rPr lang="en-US" smtClean="0"/>
              <a:pPr/>
              <a:t>8/7/2012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D885-5941-41F0-8C24-8A7E6AA3B9C7}" type="slidenum">
              <a:rPr lang="en-US" smtClean="0"/>
              <a:pPr/>
              <a:t>‹#›</a:t>
            </a:fld>
            <a:endParaRPr lang="en-US"/>
          </a:p>
        </p:txBody>
      </p:sp>
    </p:spTree>
    <p:extLst>
      <p:ext uri="{BB962C8B-B14F-4D97-AF65-F5344CB8AC3E}">
        <p14:creationId xmlns:p14="http://schemas.microsoft.com/office/powerpoint/2010/main" xmlns="" val="2287189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accent3">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973E768-8168-424F-8B2C-3BF2537E3B5D}" type="datetimeFigureOut">
              <a:rPr lang="en-US">
                <a:solidFill>
                  <a:prstClr val="black">
                    <a:tint val="75000"/>
                  </a:prstClr>
                </a:solidFill>
              </a:rPr>
              <a:pPr>
                <a:defRPr/>
              </a:pPr>
              <a:t>8/7/2012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11941D9-B595-4DD8-B2B4-FE82EEEA68A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0573261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l@iowaagconsulting.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6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6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chart" Target="../charts/chart16.xml"/></Relationships>
</file>

<file path=ppt/slides/_rels/slide6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chart" Target="../charts/chart18.xml"/></Relationships>
</file>

<file path=ppt/slides/_rels/slide6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2.emf"/><Relationship Id="rId4" Type="http://schemas.openxmlformats.org/officeDocument/2006/relationships/chart" Target="../charts/chart2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mailto:jjm11@cornell.edu"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9.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918" y="1371600"/>
            <a:ext cx="8785761" cy="2895600"/>
          </a:xfrm>
        </p:spPr>
        <p:txBody>
          <a:bodyPr>
            <a:noAutofit/>
          </a:bodyPr>
          <a:lstStyle/>
          <a:p>
            <a:pPr marL="222250" defTabSz="1041400"/>
            <a:r>
              <a:rPr lang="en-US" sz="4800" i="1" dirty="0"/>
              <a:t>Adapt-N: A </a:t>
            </a:r>
            <a:r>
              <a:rPr lang="en-US" sz="4800" i="1" dirty="0" smtClean="0"/>
              <a:t>Tool </a:t>
            </a:r>
            <a:br>
              <a:rPr lang="en-US" sz="4800" i="1" dirty="0" smtClean="0"/>
            </a:br>
            <a:r>
              <a:rPr lang="en-US" sz="4800" i="1" dirty="0" smtClean="0"/>
              <a:t>for Adaptive Nitrogen Management</a:t>
            </a:r>
            <a:r>
              <a:rPr lang="en-US" sz="4800" i="1" dirty="0"/>
              <a:t> </a:t>
            </a:r>
            <a:r>
              <a:rPr lang="en-US" sz="4800" i="1" dirty="0" smtClean="0"/>
              <a:t>in Corn </a:t>
            </a:r>
            <a:br>
              <a:rPr lang="en-US" sz="4800" i="1" dirty="0" smtClean="0"/>
            </a:br>
            <a:r>
              <a:rPr lang="en-US" sz="3600" i="1" dirty="0" smtClean="0"/>
              <a:t>– Incorporating the Weather Component – </a:t>
            </a:r>
            <a:endParaRPr lang="en-US" sz="1200" i="1" dirty="0"/>
          </a:p>
        </p:txBody>
      </p:sp>
      <p:sp>
        <p:nvSpPr>
          <p:cNvPr id="3" name="Subtitle 2"/>
          <p:cNvSpPr>
            <a:spLocks noGrp="1"/>
          </p:cNvSpPr>
          <p:nvPr>
            <p:ph type="subTitle" idx="1"/>
          </p:nvPr>
        </p:nvSpPr>
        <p:spPr>
          <a:xfrm>
            <a:off x="-54391" y="4267200"/>
            <a:ext cx="9144000" cy="1600200"/>
          </a:xfrm>
        </p:spPr>
        <p:txBody>
          <a:bodyPr>
            <a:normAutofit/>
          </a:bodyPr>
          <a:lstStyle/>
          <a:p>
            <a:pPr marL="222250" defTabSz="1041400"/>
            <a:r>
              <a:rPr lang="en-US" sz="2400" b="1" dirty="0" smtClean="0">
                <a:solidFill>
                  <a:schemeClr val="tx1">
                    <a:lumMod val="75000"/>
                    <a:lumOff val="25000"/>
                  </a:schemeClr>
                </a:solidFill>
                <a:latin typeface="Calibri" pitchFamily="34" charset="0"/>
                <a:cs typeface="Calibri" pitchFamily="34" charset="0"/>
              </a:rPr>
              <a:t>Hal Tucker (</a:t>
            </a:r>
            <a:r>
              <a:rPr lang="en-US" sz="2400" b="1" dirty="0" smtClean="0">
                <a:solidFill>
                  <a:schemeClr val="tx1">
                    <a:lumMod val="75000"/>
                    <a:lumOff val="25000"/>
                  </a:schemeClr>
                </a:solidFill>
                <a:latin typeface="Calibri" pitchFamily="34" charset="0"/>
                <a:cs typeface="Calibri" pitchFamily="34" charset="0"/>
                <a:hlinkClick r:id="rId3"/>
              </a:rPr>
              <a:t>hal@iowaagconsulting.com</a:t>
            </a:r>
            <a:r>
              <a:rPr lang="en-US" sz="2400" b="1" dirty="0" smtClean="0">
                <a:solidFill>
                  <a:schemeClr val="tx1">
                    <a:lumMod val="75000"/>
                    <a:lumOff val="25000"/>
                  </a:schemeClr>
                </a:solidFill>
                <a:latin typeface="Calibri" pitchFamily="34" charset="0"/>
                <a:cs typeface="Calibri" pitchFamily="34" charset="0"/>
              </a:rPr>
              <a:t>)</a:t>
            </a:r>
          </a:p>
          <a:p>
            <a:pPr marL="222250" defTabSz="1041400"/>
            <a:r>
              <a:rPr lang="en-US" sz="2400" b="1" dirty="0" smtClean="0">
                <a:solidFill>
                  <a:schemeClr val="tx1">
                    <a:lumMod val="75000"/>
                    <a:lumOff val="25000"/>
                  </a:schemeClr>
                </a:solidFill>
                <a:latin typeface="Calibri" pitchFamily="34" charset="0"/>
                <a:cs typeface="Calibri" pitchFamily="34" charset="0"/>
              </a:rPr>
              <a:t>Tucker Consulting  Storm Lake, Iowa</a:t>
            </a:r>
          </a:p>
          <a:p>
            <a:pPr marL="222250" defTabSz="1041400"/>
            <a:r>
              <a:rPr lang="en-US" sz="2400" b="1" dirty="0">
                <a:solidFill>
                  <a:schemeClr val="tx1">
                    <a:lumMod val="75000"/>
                    <a:lumOff val="25000"/>
                  </a:schemeClr>
                </a:solidFill>
                <a:latin typeface="Calibri" pitchFamily="34" charset="0"/>
                <a:cs typeface="Calibri" pitchFamily="34" charset="0"/>
              </a:rPr>
              <a:t>Harold van Es, Jeff </a:t>
            </a:r>
            <a:r>
              <a:rPr lang="en-US" sz="2400" b="1" dirty="0" err="1" smtClean="0">
                <a:solidFill>
                  <a:schemeClr val="tx1">
                    <a:lumMod val="75000"/>
                    <a:lumOff val="25000"/>
                  </a:schemeClr>
                </a:solidFill>
                <a:latin typeface="Calibri" pitchFamily="34" charset="0"/>
                <a:cs typeface="Calibri" pitchFamily="34" charset="0"/>
              </a:rPr>
              <a:t>Melkonian</a:t>
            </a:r>
            <a:r>
              <a:rPr lang="en-US" sz="2400" b="1" dirty="0" smtClean="0">
                <a:solidFill>
                  <a:schemeClr val="tx1">
                    <a:lumMod val="75000"/>
                    <a:lumOff val="25000"/>
                  </a:schemeClr>
                </a:solidFill>
                <a:latin typeface="Calibri" pitchFamily="34" charset="0"/>
                <a:cs typeface="Calibri" pitchFamily="34" charset="0"/>
              </a:rPr>
              <a:t>, Bianca </a:t>
            </a:r>
            <a:r>
              <a:rPr lang="en-US" sz="2400" b="1" dirty="0" err="1" smtClean="0">
                <a:solidFill>
                  <a:schemeClr val="tx1">
                    <a:lumMod val="75000"/>
                    <a:lumOff val="25000"/>
                  </a:schemeClr>
                </a:solidFill>
                <a:latin typeface="Calibri" pitchFamily="34" charset="0"/>
                <a:cs typeface="Calibri" pitchFamily="34" charset="0"/>
              </a:rPr>
              <a:t>Moebius-Clune</a:t>
            </a:r>
            <a:endParaRPr lang="en-US" sz="2400" b="1" dirty="0" smtClean="0">
              <a:solidFill>
                <a:schemeClr val="tx1">
                  <a:lumMod val="75000"/>
                  <a:lumOff val="25000"/>
                </a:schemeClr>
              </a:solidFill>
              <a:latin typeface="Calibri" pitchFamily="34" charset="0"/>
              <a:cs typeface="Calibri" pitchFamily="34" charset="0"/>
            </a:endParaRPr>
          </a:p>
        </p:txBody>
      </p:sp>
      <p:pic>
        <p:nvPicPr>
          <p:cNvPr id="6" name="Picture 5" descr="IMG_0370.JPG"/>
          <p:cNvPicPr>
            <a:picLocks noChangeAspect="1"/>
          </p:cNvPicPr>
          <p:nvPr/>
        </p:nvPicPr>
        <p:blipFill rotWithShape="1">
          <a:blip r:embed="rId4" cstate="screen"/>
          <a:srcRect b="34339"/>
          <a:stretch/>
        </p:blipFill>
        <p:spPr>
          <a:xfrm>
            <a:off x="0" y="0"/>
            <a:ext cx="9144000" cy="1250830"/>
          </a:xfrm>
          <a:prstGeom prst="rect">
            <a:avLst/>
          </a:prstGeom>
        </p:spPr>
      </p:pic>
      <p:pic>
        <p:nvPicPr>
          <p:cNvPr id="5"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1600" y="5899897"/>
            <a:ext cx="9132399" cy="9581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52932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Content Placeholder 3"/>
          <p:cNvPicPr>
            <a:picLocks noGrp="1" noChangeAspect="1" noChangeArrowheads="1"/>
          </p:cNvPicPr>
          <p:nvPr>
            <p:ph idx="1"/>
          </p:nvPr>
        </p:nvPicPr>
        <p:blipFill>
          <a:blip r:embed="rId3" cstate="print"/>
          <a:srcRect/>
          <a:stretch>
            <a:fillRect/>
          </a:stretch>
        </p:blipFill>
        <p:spPr>
          <a:xfrm>
            <a:off x="76200" y="979338"/>
            <a:ext cx="4343400" cy="2557261"/>
          </a:xfrm>
          <a:noFill/>
          <a:ln w="38100">
            <a:solidFill>
              <a:schemeClr val="accent3">
                <a:lumMod val="50000"/>
              </a:schemeClr>
            </a:solidFill>
          </a:ln>
        </p:spPr>
      </p:pic>
      <p:sp>
        <p:nvSpPr>
          <p:cNvPr id="1029" name="TextBox 4"/>
          <p:cNvSpPr txBox="1">
            <a:spLocks noChangeArrowheads="1"/>
          </p:cNvSpPr>
          <p:nvPr/>
        </p:nvSpPr>
        <p:spPr bwMode="auto">
          <a:xfrm>
            <a:off x="693364" y="1334840"/>
            <a:ext cx="1828800" cy="461665"/>
          </a:xfrm>
          <a:prstGeom prst="rect">
            <a:avLst/>
          </a:prstGeom>
          <a:solidFill>
            <a:schemeClr val="bg1"/>
          </a:solidFill>
          <a:ln w="9525">
            <a:noFill/>
            <a:miter lim="800000"/>
            <a:headEnd/>
            <a:tailEnd/>
          </a:ln>
        </p:spPr>
        <p:txBody>
          <a:bodyPr wrap="square">
            <a:spAutoFit/>
          </a:bodyPr>
          <a:lstStyle/>
          <a:p>
            <a:r>
              <a:rPr lang="en-US" sz="1200" dirty="0" smtClean="0">
                <a:solidFill>
                  <a:schemeClr val="tx1"/>
                </a:solidFill>
              </a:rPr>
              <a:t>Snyder </a:t>
            </a:r>
            <a:r>
              <a:rPr lang="en-US" sz="1200" dirty="0">
                <a:solidFill>
                  <a:schemeClr val="tx1"/>
                </a:solidFill>
              </a:rPr>
              <a:t>et al., 2009, based on </a:t>
            </a:r>
            <a:r>
              <a:rPr lang="en-US" sz="1200" dirty="0" err="1" smtClean="0">
                <a:solidFill>
                  <a:schemeClr val="tx1"/>
                </a:solidFill>
              </a:rPr>
              <a:t>Bouwman</a:t>
            </a:r>
            <a:r>
              <a:rPr lang="en-US" sz="1200" dirty="0" smtClean="0">
                <a:solidFill>
                  <a:schemeClr val="tx1"/>
                </a:solidFill>
              </a:rPr>
              <a:t> </a:t>
            </a:r>
            <a:r>
              <a:rPr lang="en-US" sz="1200" dirty="0">
                <a:solidFill>
                  <a:schemeClr val="tx1"/>
                </a:solidFill>
              </a:rPr>
              <a:t>et al., 2002</a:t>
            </a:r>
          </a:p>
        </p:txBody>
      </p:sp>
      <p:sp>
        <p:nvSpPr>
          <p:cNvPr id="11" name="TextBox 4"/>
          <p:cNvSpPr txBox="1">
            <a:spLocks noChangeArrowheads="1"/>
          </p:cNvSpPr>
          <p:nvPr/>
        </p:nvSpPr>
        <p:spPr bwMode="auto">
          <a:xfrm>
            <a:off x="4955754" y="5212110"/>
            <a:ext cx="3886200" cy="1384995"/>
          </a:xfrm>
          <a:prstGeom prst="rect">
            <a:avLst/>
          </a:prstGeom>
          <a:noFill/>
          <a:ln w="9525">
            <a:noFill/>
            <a:miter lim="800000"/>
            <a:headEnd/>
            <a:tailEnd/>
          </a:ln>
        </p:spPr>
        <p:txBody>
          <a:bodyPr wrap="square">
            <a:spAutoFit/>
          </a:bodyPr>
          <a:lstStyle/>
          <a:p>
            <a:pPr algn="ctr"/>
            <a:r>
              <a:rPr lang="en-US" sz="2800" b="1" dirty="0">
                <a:solidFill>
                  <a:schemeClr val="accent3">
                    <a:lumMod val="50000"/>
                  </a:schemeClr>
                </a:solidFill>
              </a:rPr>
              <a:t>**Large losses </a:t>
            </a:r>
            <a:r>
              <a:rPr lang="en-US" sz="2800" b="1" dirty="0" smtClean="0">
                <a:solidFill>
                  <a:schemeClr val="accent3">
                    <a:lumMod val="50000"/>
                  </a:schemeClr>
                </a:solidFill>
              </a:rPr>
              <a:t>occur</a:t>
            </a:r>
          </a:p>
          <a:p>
            <a:pPr algn="ctr"/>
            <a:r>
              <a:rPr lang="en-US" sz="2800" b="1" dirty="0" smtClean="0">
                <a:solidFill>
                  <a:schemeClr val="accent3">
                    <a:lumMod val="50000"/>
                  </a:schemeClr>
                </a:solidFill>
              </a:rPr>
              <a:t>AFTER </a:t>
            </a:r>
            <a:r>
              <a:rPr lang="en-US" sz="2800" b="1" dirty="0">
                <a:solidFill>
                  <a:schemeClr val="accent3">
                    <a:lumMod val="50000"/>
                  </a:schemeClr>
                </a:solidFill>
              </a:rPr>
              <a:t>crop demand is satisfied**</a:t>
            </a:r>
          </a:p>
        </p:txBody>
      </p:sp>
      <p:graphicFrame>
        <p:nvGraphicFramePr>
          <p:cNvPr id="10" name="Object 2"/>
          <p:cNvGraphicFramePr>
            <a:graphicFrameLocks noChangeAspect="1"/>
          </p:cNvGraphicFramePr>
          <p:nvPr>
            <p:extLst>
              <p:ext uri="{D42A27DB-BD31-4B8C-83A1-F6EECF244321}">
                <p14:modId xmlns:p14="http://schemas.microsoft.com/office/powerpoint/2010/main" xmlns="" val="985803081"/>
              </p:ext>
            </p:extLst>
          </p:nvPr>
        </p:nvGraphicFramePr>
        <p:xfrm>
          <a:off x="76200" y="4034879"/>
          <a:ext cx="4361966" cy="2841428"/>
        </p:xfrm>
        <a:graphic>
          <a:graphicData uri="http://schemas.openxmlformats.org/drawingml/2006/chart">
            <c:chart xmlns:c="http://schemas.openxmlformats.org/drawingml/2006/chart" xmlns:r="http://schemas.openxmlformats.org/officeDocument/2006/relationships" r:id="rId4"/>
          </a:graphicData>
        </a:graphic>
      </p:graphicFrame>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xmlns="" val="0"/>
              </a:ext>
            </a:extLst>
          </a:blip>
          <a:srcRect t="50000"/>
          <a:stretch/>
        </p:blipFill>
        <p:spPr bwMode="auto">
          <a:xfrm>
            <a:off x="4803354" y="2377454"/>
            <a:ext cx="4191000" cy="2695651"/>
          </a:xfrm>
          <a:prstGeom prst="rect">
            <a:avLst/>
          </a:prstGeom>
          <a:noFill/>
          <a:ln w="38100">
            <a:solidFill>
              <a:schemeClr val="accent3">
                <a:lumMod val="5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4"/>
          <p:cNvSpPr txBox="1">
            <a:spLocks noChangeArrowheads="1"/>
          </p:cNvSpPr>
          <p:nvPr/>
        </p:nvSpPr>
        <p:spPr bwMode="auto">
          <a:xfrm>
            <a:off x="6036942" y="4234905"/>
            <a:ext cx="2514600" cy="276999"/>
          </a:xfrm>
          <a:prstGeom prst="rect">
            <a:avLst/>
          </a:prstGeom>
          <a:solidFill>
            <a:schemeClr val="bg1"/>
          </a:solidFill>
          <a:ln w="9525">
            <a:noFill/>
            <a:miter lim="800000"/>
            <a:headEnd/>
            <a:tailEnd/>
          </a:ln>
        </p:spPr>
        <p:txBody>
          <a:bodyPr wrap="square">
            <a:spAutoFit/>
          </a:bodyPr>
          <a:lstStyle/>
          <a:p>
            <a:r>
              <a:rPr lang="en-US" sz="1200" dirty="0" smtClean="0">
                <a:solidFill>
                  <a:schemeClr val="tx1"/>
                </a:solidFill>
              </a:rPr>
              <a:t>Sawyer, 2005, Iowa State</a:t>
            </a:r>
            <a:endParaRPr lang="en-US" sz="1200" dirty="0">
              <a:solidFill>
                <a:schemeClr val="tx1"/>
              </a:solidFill>
            </a:endParaRPr>
          </a:p>
        </p:txBody>
      </p:sp>
      <p:sp>
        <p:nvSpPr>
          <p:cNvPr id="13" name="TextBox 7"/>
          <p:cNvSpPr txBox="1">
            <a:spLocks noChangeArrowheads="1"/>
          </p:cNvSpPr>
          <p:nvPr/>
        </p:nvSpPr>
        <p:spPr bwMode="auto">
          <a:xfrm>
            <a:off x="4786460" y="2077295"/>
            <a:ext cx="4227921" cy="461665"/>
          </a:xfrm>
          <a:prstGeom prst="rect">
            <a:avLst/>
          </a:prstGeom>
          <a:solidFill>
            <a:schemeClr val="bg1"/>
          </a:solidFill>
          <a:ln w="38100">
            <a:solidFill>
              <a:schemeClr val="accent3">
                <a:lumMod val="50000"/>
              </a:schemeClr>
            </a:solidFill>
            <a:miter lim="800000"/>
            <a:headEnd/>
            <a:tailEnd/>
          </a:ln>
        </p:spPr>
        <p:txBody>
          <a:bodyPr wrap="square">
            <a:spAutoFit/>
          </a:bodyPr>
          <a:lstStyle/>
          <a:p>
            <a:pPr algn="ctr"/>
            <a:r>
              <a:rPr lang="en-US" sz="2400" b="1" dirty="0" smtClean="0">
                <a:solidFill>
                  <a:schemeClr val="accent3">
                    <a:lumMod val="50000"/>
                  </a:schemeClr>
                </a:solidFill>
              </a:rPr>
              <a:t>RETURN TO N </a:t>
            </a:r>
            <a:r>
              <a:rPr lang="en-US" sz="2000" b="1" dirty="0" smtClean="0">
                <a:solidFill>
                  <a:schemeClr val="accent3">
                    <a:lumMod val="50000"/>
                  </a:schemeClr>
                </a:solidFill>
              </a:rPr>
              <a:t>(Profit)</a:t>
            </a:r>
          </a:p>
        </p:txBody>
      </p:sp>
      <p:sp>
        <p:nvSpPr>
          <p:cNvPr id="14" name="TextBox 6"/>
          <p:cNvSpPr txBox="1">
            <a:spLocks noChangeArrowheads="1"/>
          </p:cNvSpPr>
          <p:nvPr/>
        </p:nvSpPr>
        <p:spPr bwMode="auto">
          <a:xfrm>
            <a:off x="540964" y="4491306"/>
            <a:ext cx="1828800" cy="276999"/>
          </a:xfrm>
          <a:prstGeom prst="rect">
            <a:avLst/>
          </a:prstGeom>
          <a:solidFill>
            <a:schemeClr val="bg1"/>
          </a:solidFill>
          <a:ln w="9525">
            <a:noFill/>
            <a:miter lim="800000"/>
            <a:headEnd/>
            <a:tailEnd/>
          </a:ln>
        </p:spPr>
        <p:txBody>
          <a:bodyPr wrap="square">
            <a:spAutoFit/>
          </a:bodyPr>
          <a:lstStyle/>
          <a:p>
            <a:r>
              <a:rPr lang="en-US" sz="1200" dirty="0" smtClean="0">
                <a:solidFill>
                  <a:schemeClr val="tx1"/>
                </a:solidFill>
              </a:rPr>
              <a:t>van </a:t>
            </a:r>
            <a:r>
              <a:rPr lang="en-US" sz="1200" dirty="0">
                <a:solidFill>
                  <a:schemeClr val="tx1"/>
                </a:solidFill>
              </a:rPr>
              <a:t>Es et al., 2002</a:t>
            </a:r>
          </a:p>
        </p:txBody>
      </p:sp>
      <p:sp>
        <p:nvSpPr>
          <p:cNvPr id="15" name="TextBox 6"/>
          <p:cNvSpPr txBox="1">
            <a:spLocks noChangeArrowheads="1"/>
          </p:cNvSpPr>
          <p:nvPr/>
        </p:nvSpPr>
        <p:spPr bwMode="auto">
          <a:xfrm>
            <a:off x="58917" y="805905"/>
            <a:ext cx="4381107" cy="461665"/>
          </a:xfrm>
          <a:prstGeom prst="rect">
            <a:avLst/>
          </a:prstGeom>
          <a:solidFill>
            <a:schemeClr val="bg1"/>
          </a:solidFill>
          <a:ln w="38100">
            <a:solidFill>
              <a:schemeClr val="accent3">
                <a:lumMod val="50000"/>
              </a:schemeClr>
            </a:solidFill>
            <a:miter lim="800000"/>
            <a:headEnd/>
            <a:tailEnd/>
          </a:ln>
        </p:spPr>
        <p:txBody>
          <a:bodyPr wrap="square">
            <a:spAutoFit/>
          </a:bodyPr>
          <a:lstStyle/>
          <a:p>
            <a:r>
              <a:rPr lang="en-US" sz="2400" b="1" dirty="0">
                <a:solidFill>
                  <a:schemeClr val="accent3">
                    <a:lumMod val="50000"/>
                  </a:schemeClr>
                </a:solidFill>
              </a:rPr>
              <a:t>NITROUS </a:t>
            </a:r>
            <a:r>
              <a:rPr lang="en-US" sz="2400" b="1" dirty="0" smtClean="0">
                <a:solidFill>
                  <a:schemeClr val="accent3">
                    <a:lumMod val="50000"/>
                  </a:schemeClr>
                </a:solidFill>
              </a:rPr>
              <a:t>OXIDE </a:t>
            </a:r>
            <a:r>
              <a:rPr lang="en-US" sz="2000" b="1" dirty="0" smtClean="0">
                <a:solidFill>
                  <a:schemeClr val="accent3">
                    <a:lumMod val="50000"/>
                  </a:schemeClr>
                </a:solidFill>
              </a:rPr>
              <a:t>(Greenhouse Gas)</a:t>
            </a:r>
            <a:endParaRPr lang="en-US" sz="2400" b="1" dirty="0">
              <a:solidFill>
                <a:schemeClr val="accent3">
                  <a:lumMod val="50000"/>
                </a:schemeClr>
              </a:solidFill>
            </a:endParaRPr>
          </a:p>
        </p:txBody>
      </p:sp>
      <p:sp>
        <p:nvSpPr>
          <p:cNvPr id="16" name="TextBox 7"/>
          <p:cNvSpPr txBox="1">
            <a:spLocks noChangeArrowheads="1"/>
          </p:cNvSpPr>
          <p:nvPr/>
        </p:nvSpPr>
        <p:spPr bwMode="auto">
          <a:xfrm>
            <a:off x="76200" y="3650159"/>
            <a:ext cx="4361468" cy="769441"/>
          </a:xfrm>
          <a:prstGeom prst="rect">
            <a:avLst/>
          </a:prstGeom>
          <a:solidFill>
            <a:schemeClr val="bg1"/>
          </a:solidFill>
          <a:ln w="38100">
            <a:solidFill>
              <a:schemeClr val="accent3">
                <a:lumMod val="50000"/>
              </a:schemeClr>
            </a:solidFill>
            <a:miter lim="800000"/>
            <a:headEnd/>
            <a:tailEnd/>
          </a:ln>
        </p:spPr>
        <p:txBody>
          <a:bodyPr wrap="square">
            <a:spAutoFit/>
          </a:bodyPr>
          <a:lstStyle/>
          <a:p>
            <a:pPr algn="ctr"/>
            <a:r>
              <a:rPr lang="en-US" sz="2400" b="1" dirty="0">
                <a:solidFill>
                  <a:schemeClr val="accent3">
                    <a:lumMod val="50000"/>
                  </a:schemeClr>
                </a:solidFill>
              </a:rPr>
              <a:t>NITRATE </a:t>
            </a:r>
            <a:r>
              <a:rPr lang="en-US" sz="2400" b="1" dirty="0" smtClean="0">
                <a:solidFill>
                  <a:schemeClr val="accent3">
                    <a:lumMod val="50000"/>
                  </a:schemeClr>
                </a:solidFill>
              </a:rPr>
              <a:t>LEACHING </a:t>
            </a:r>
          </a:p>
          <a:p>
            <a:pPr algn="ctr"/>
            <a:r>
              <a:rPr lang="en-US" sz="2000" b="1" dirty="0" smtClean="0">
                <a:solidFill>
                  <a:schemeClr val="accent3">
                    <a:lumMod val="50000"/>
                  </a:schemeClr>
                </a:solidFill>
              </a:rPr>
              <a:t>(Water Pollution)</a:t>
            </a:r>
            <a:endParaRPr lang="en-US" sz="2400" b="1" dirty="0">
              <a:solidFill>
                <a:schemeClr val="accent3">
                  <a:lumMod val="50000"/>
                </a:schemeClr>
              </a:solidFill>
            </a:endParaRPr>
          </a:p>
        </p:txBody>
      </p:sp>
      <p:sp>
        <p:nvSpPr>
          <p:cNvPr id="17" name="Title 1"/>
          <p:cNvSpPr txBox="1">
            <a:spLocks/>
          </p:cNvSpPr>
          <p:nvPr/>
        </p:nvSpPr>
        <p:spPr>
          <a:xfrm>
            <a:off x="4343400" y="1034505"/>
            <a:ext cx="5110908" cy="1004768"/>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b="1" kern="1200">
                <a:solidFill>
                  <a:schemeClr val="accent3">
                    <a:lumMod val="50000"/>
                  </a:schemeClr>
                </a:solidFill>
                <a:latin typeface="+mj-lt"/>
                <a:ea typeface="+mj-ea"/>
                <a:cs typeface="+mj-cs"/>
              </a:defRPr>
            </a:lvl1pPr>
          </a:lstStyle>
          <a:p>
            <a:r>
              <a:rPr lang="en-US" sz="3600" dirty="0" smtClean="0"/>
              <a:t>There are Win-Win Opportunities!</a:t>
            </a:r>
          </a:p>
        </p:txBody>
      </p:sp>
      <p:sp>
        <p:nvSpPr>
          <p:cNvPr id="1027" name="Title 1"/>
          <p:cNvSpPr>
            <a:spLocks noGrp="1"/>
          </p:cNvSpPr>
          <p:nvPr>
            <p:ph type="title"/>
          </p:nvPr>
        </p:nvSpPr>
        <p:spPr>
          <a:xfrm>
            <a:off x="0" y="-152400"/>
            <a:ext cx="9144000" cy="1143000"/>
          </a:xfrm>
        </p:spPr>
        <p:txBody>
          <a:bodyPr>
            <a:noAutofit/>
          </a:bodyPr>
          <a:lstStyle/>
          <a:p>
            <a:r>
              <a:rPr lang="en-US" sz="3600" b="1" dirty="0" smtClean="0"/>
              <a:t>Precise Estimation of Corn N Fertilizer Needs? </a:t>
            </a:r>
          </a:p>
        </p:txBody>
      </p:sp>
    </p:spTree>
    <p:extLst>
      <p:ext uri="{BB962C8B-B14F-4D97-AF65-F5344CB8AC3E}">
        <p14:creationId xmlns:p14="http://schemas.microsoft.com/office/powerpoint/2010/main" xmlns="" val="397823835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762000" y="2209800"/>
            <a:ext cx="7645400" cy="4343400"/>
          </a:xfrm>
          <a:prstGeom prst="rect">
            <a:avLst/>
          </a:prstGeom>
          <a:noFill/>
          <a:ln w="9525">
            <a:noFill/>
            <a:miter lim="800000"/>
            <a:headEnd/>
            <a:tailEnd/>
          </a:ln>
        </p:spPr>
      </p:pic>
      <p:sp>
        <p:nvSpPr>
          <p:cNvPr id="31747" name="TextBox 2"/>
          <p:cNvSpPr txBox="1">
            <a:spLocks noChangeArrowheads="1"/>
          </p:cNvSpPr>
          <p:nvPr/>
        </p:nvSpPr>
        <p:spPr bwMode="auto">
          <a:xfrm>
            <a:off x="762000" y="6457950"/>
            <a:ext cx="7263527" cy="400110"/>
          </a:xfrm>
          <a:prstGeom prst="rect">
            <a:avLst/>
          </a:prstGeom>
          <a:noFill/>
          <a:ln w="9525">
            <a:noFill/>
            <a:miter lim="800000"/>
            <a:headEnd/>
            <a:tailEnd/>
          </a:ln>
        </p:spPr>
        <p:txBody>
          <a:bodyPr wrap="none">
            <a:spAutoFit/>
          </a:bodyPr>
          <a:lstStyle/>
          <a:p>
            <a:r>
              <a:rPr lang="en-US" sz="2000" dirty="0"/>
              <a:t>From: Mullen, </a:t>
            </a:r>
            <a:r>
              <a:rPr lang="en-US" sz="2000" dirty="0" err="1"/>
              <a:t>LaBarge</a:t>
            </a:r>
            <a:r>
              <a:rPr lang="en-US" sz="2000" dirty="0"/>
              <a:t> and </a:t>
            </a:r>
            <a:r>
              <a:rPr lang="en-US" sz="2000" dirty="0" err="1"/>
              <a:t>Diedrick</a:t>
            </a:r>
            <a:r>
              <a:rPr lang="en-US" sz="2000" dirty="0"/>
              <a:t>, 2010, Better Crops, Vol. 94 (3). </a:t>
            </a:r>
          </a:p>
        </p:txBody>
      </p:sp>
      <p:sp>
        <p:nvSpPr>
          <p:cNvPr id="31748" name="Title 7"/>
          <p:cNvSpPr>
            <a:spLocks noGrp="1"/>
          </p:cNvSpPr>
          <p:nvPr>
            <p:ph type="title"/>
          </p:nvPr>
        </p:nvSpPr>
        <p:spPr>
          <a:xfrm>
            <a:off x="457200" y="304800"/>
            <a:ext cx="8229600" cy="1143000"/>
          </a:xfrm>
        </p:spPr>
        <p:txBody>
          <a:bodyPr>
            <a:normAutofit fontScale="90000"/>
          </a:bodyPr>
          <a:lstStyle/>
          <a:p>
            <a:r>
              <a:rPr lang="en-US" sz="3200" b="1" dirty="0" smtClean="0">
                <a:solidFill>
                  <a:srgbClr val="0070C0"/>
                </a:solidFill>
              </a:rPr>
              <a:t/>
            </a:r>
            <a:br>
              <a:rPr lang="en-US" sz="3200" b="1" dirty="0" smtClean="0">
                <a:solidFill>
                  <a:srgbClr val="0070C0"/>
                </a:solidFill>
              </a:rPr>
            </a:br>
            <a:r>
              <a:rPr lang="en-US" sz="3200" b="1" dirty="0" smtClean="0">
                <a:solidFill>
                  <a:srgbClr val="0070C0"/>
                </a:solidFill>
              </a:rPr>
              <a:t>How Can We Precisely Estimate Seasonal Corn N Fertilizer Needs?</a:t>
            </a:r>
            <a:br>
              <a:rPr lang="en-US" sz="3200" b="1" dirty="0" smtClean="0">
                <a:solidFill>
                  <a:srgbClr val="0070C0"/>
                </a:solidFill>
              </a:rPr>
            </a:br>
            <a:r>
              <a:rPr lang="en-US" sz="3200" b="1" dirty="0" smtClean="0">
                <a:solidFill>
                  <a:srgbClr val="0070C0"/>
                </a:solidFill>
              </a:rPr>
              <a:t/>
            </a:r>
            <a:br>
              <a:rPr lang="en-US" sz="3200" b="1" dirty="0" smtClean="0">
                <a:solidFill>
                  <a:srgbClr val="0070C0"/>
                </a:solidFill>
              </a:rPr>
            </a:br>
            <a:r>
              <a:rPr lang="en-US" sz="2200" b="1" dirty="0" smtClean="0">
                <a:solidFill>
                  <a:srgbClr val="0070C0"/>
                </a:solidFill>
              </a:rPr>
              <a:t>Maximum and Check Yields, and Agronomic Optimum N Rate</a:t>
            </a:r>
            <a:br>
              <a:rPr lang="en-US" sz="2200" b="1" dirty="0" smtClean="0">
                <a:solidFill>
                  <a:srgbClr val="0070C0"/>
                </a:solidFill>
              </a:rPr>
            </a:br>
            <a:r>
              <a:rPr lang="en-US" sz="2200" b="1" dirty="0" smtClean="0">
                <a:solidFill>
                  <a:srgbClr val="0070C0"/>
                </a:solidFill>
              </a:rPr>
              <a:t>(corn after soybean, Ohio)</a:t>
            </a:r>
            <a:endParaRPr lang="en-US" sz="3200" b="1" dirty="0" smtClean="0">
              <a:solidFill>
                <a:srgbClr val="0070C0"/>
              </a:solidFill>
            </a:endParaRPr>
          </a:p>
        </p:txBody>
      </p:sp>
    </p:spTree>
    <p:extLst>
      <p:ext uri="{BB962C8B-B14F-4D97-AF65-F5344CB8AC3E}">
        <p14:creationId xmlns:p14="http://schemas.microsoft.com/office/powerpoint/2010/main" xmlns="" val="425420954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00866"/>
            <a:ext cx="8229600" cy="1143000"/>
          </a:xfrm>
        </p:spPr>
        <p:txBody>
          <a:bodyPr>
            <a:noAutofit/>
          </a:bodyPr>
          <a:lstStyle/>
          <a:p>
            <a:r>
              <a:rPr lang="en-US" sz="5400" b="1" dirty="0" smtClean="0">
                <a:solidFill>
                  <a:srgbClr val="0070C0"/>
                </a:solidFill>
              </a:rPr>
              <a:t>Where did my Nitrogen go?</a:t>
            </a:r>
            <a:br>
              <a:rPr lang="en-US" sz="5400" b="1" dirty="0" smtClean="0">
                <a:solidFill>
                  <a:srgbClr val="0070C0"/>
                </a:solidFill>
              </a:rPr>
            </a:br>
            <a:r>
              <a:rPr lang="en-US" sz="4800" b="1" i="1" dirty="0" smtClean="0">
                <a:solidFill>
                  <a:srgbClr val="0070C0"/>
                </a:solidFill>
              </a:rPr>
              <a:t>Nitrogen Dynamics and </a:t>
            </a:r>
            <a:br>
              <a:rPr lang="en-US" sz="4800" b="1" i="1" dirty="0" smtClean="0">
                <a:solidFill>
                  <a:srgbClr val="0070C0"/>
                </a:solidFill>
              </a:rPr>
            </a:br>
            <a:r>
              <a:rPr lang="en-US" sz="4800" b="1" i="1" dirty="0" smtClean="0">
                <a:solidFill>
                  <a:srgbClr val="0070C0"/>
                </a:solidFill>
              </a:rPr>
              <a:t>Sources of Variability</a:t>
            </a:r>
            <a:endParaRPr lang="en-US" sz="5400" b="1" i="1" dirty="0" smtClean="0">
              <a:solidFill>
                <a:srgbClr val="0070C0"/>
              </a:solidFill>
            </a:endParaRPr>
          </a:p>
        </p:txBody>
      </p:sp>
      <p:pic>
        <p:nvPicPr>
          <p:cNvPr id="7" name="Picture 6" descr="IMG_0370.JPG"/>
          <p:cNvPicPr>
            <a:picLocks noChangeAspect="1"/>
          </p:cNvPicPr>
          <p:nvPr/>
        </p:nvPicPr>
        <p:blipFill>
          <a:blip r:embed="rId3" cstate="print"/>
          <a:srcRect l="2597" t="24243" b="43290"/>
          <a:stretch>
            <a:fillRect/>
          </a:stretch>
        </p:blipFill>
        <p:spPr>
          <a:xfrm>
            <a:off x="0" y="5884336"/>
            <a:ext cx="9144000" cy="2286000"/>
          </a:xfrm>
          <a:prstGeom prst="rect">
            <a:avLst/>
          </a:prstGeom>
        </p:spPr>
      </p:pic>
    </p:spTree>
    <p:extLst>
      <p:ext uri="{BB962C8B-B14F-4D97-AF65-F5344CB8AC3E}">
        <p14:creationId xmlns:p14="http://schemas.microsoft.com/office/powerpoint/2010/main" xmlns="" val="28329100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Title 1"/>
          <p:cNvSpPr>
            <a:spLocks noGrp="1"/>
          </p:cNvSpPr>
          <p:nvPr>
            <p:ph type="title"/>
          </p:nvPr>
        </p:nvSpPr>
        <p:spPr>
          <a:xfrm>
            <a:off x="0" y="457200"/>
            <a:ext cx="9144000" cy="1143000"/>
          </a:xfrm>
        </p:spPr>
        <p:txBody>
          <a:bodyPr>
            <a:noAutofit/>
          </a:bodyPr>
          <a:lstStyle/>
          <a:p>
            <a:r>
              <a:rPr lang="en-US" sz="4000" b="1" dirty="0" smtClean="0"/>
              <a:t>Many sources of variation in N availability </a:t>
            </a:r>
            <a:r>
              <a:rPr lang="en-US" sz="3200" dirty="0" smtClean="0"/>
              <a:t/>
            </a:r>
            <a:br>
              <a:rPr lang="en-US" sz="3200" dirty="0" smtClean="0"/>
            </a:br>
            <a:endParaRPr lang="en-US" sz="2800" dirty="0" smtClean="0"/>
          </a:p>
        </p:txBody>
      </p:sp>
      <p:sp>
        <p:nvSpPr>
          <p:cNvPr id="5" name="Content Placeholder 2"/>
          <p:cNvSpPr>
            <a:spLocks noGrp="1"/>
          </p:cNvSpPr>
          <p:nvPr>
            <p:ph idx="1"/>
          </p:nvPr>
        </p:nvSpPr>
        <p:spPr>
          <a:xfrm>
            <a:off x="228600" y="2362200"/>
            <a:ext cx="8319978" cy="1295400"/>
          </a:xfrm>
        </p:spPr>
        <p:txBody>
          <a:bodyPr>
            <a:noAutofit/>
          </a:bodyPr>
          <a:lstStyle/>
          <a:p>
            <a:pPr eaLnBrk="1" hangingPunct="1">
              <a:defRPr/>
            </a:pPr>
            <a:r>
              <a:rPr lang="en-US" sz="2800" dirty="0" smtClean="0"/>
              <a:t>Soil type differences and organic matter contents</a:t>
            </a:r>
          </a:p>
          <a:p>
            <a:pPr>
              <a:defRPr/>
            </a:pPr>
            <a:r>
              <a:rPr lang="en-US" sz="2800" dirty="0" smtClean="0"/>
              <a:t>Organic amendments (manure, compost, etc.)</a:t>
            </a:r>
          </a:p>
          <a:p>
            <a:pPr>
              <a:defRPr/>
            </a:pPr>
            <a:r>
              <a:rPr lang="en-US" sz="2800" dirty="0" smtClean="0"/>
              <a:t>Crop rotations </a:t>
            </a:r>
          </a:p>
          <a:p>
            <a:pPr>
              <a:defRPr/>
            </a:pPr>
            <a:r>
              <a:rPr lang="en-US" sz="2800" dirty="0" smtClean="0"/>
              <a:t>Soil and crop management</a:t>
            </a:r>
          </a:p>
          <a:p>
            <a:pPr eaLnBrk="1" hangingPunct="1">
              <a:defRPr/>
            </a:pPr>
            <a:r>
              <a:rPr lang="en-US" sz="2800" dirty="0" smtClean="0"/>
              <a:t>…</a:t>
            </a: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25878" y="3693338"/>
            <a:ext cx="2540000" cy="1905000"/>
          </a:xfrm>
          <a:prstGeom prst="rect">
            <a:avLst/>
          </a:prstGeom>
        </p:spPr>
      </p:pic>
    </p:spTree>
    <p:extLst>
      <p:ext uri="{BB962C8B-B14F-4D97-AF65-F5344CB8AC3E}">
        <p14:creationId xmlns:p14="http://schemas.microsoft.com/office/powerpoint/2010/main" xmlns="" val="409312154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0" y="457200"/>
            <a:ext cx="9144000" cy="1143000"/>
          </a:xfrm>
        </p:spPr>
        <p:txBody>
          <a:bodyPr>
            <a:noAutofit/>
          </a:bodyPr>
          <a:lstStyle/>
          <a:p>
            <a:r>
              <a:rPr lang="en-US" sz="4000" b="1" dirty="0" smtClean="0"/>
              <a:t>Many sources of variation in N availability </a:t>
            </a:r>
            <a:r>
              <a:rPr lang="en-US" sz="3200" dirty="0" smtClean="0"/>
              <a:t/>
            </a:r>
            <a:br>
              <a:rPr lang="en-US" sz="3200" dirty="0" smtClean="0"/>
            </a:br>
            <a:r>
              <a:rPr lang="en-US" sz="2800" dirty="0" smtClean="0">
                <a:sym typeface="Wingdings" pitchFamily="2" charset="2"/>
              </a:rPr>
              <a:t> </a:t>
            </a:r>
            <a:r>
              <a:rPr lang="en-US" sz="2400" dirty="0" smtClean="0"/>
              <a:t>interact in complex ways</a:t>
            </a:r>
            <a:endParaRPr lang="en-US" sz="2800" dirty="0" smtClean="0"/>
          </a:p>
        </p:txBody>
      </p:sp>
      <p:sp>
        <p:nvSpPr>
          <p:cNvPr id="5" name="Content Placeholder 2"/>
          <p:cNvSpPr>
            <a:spLocks noGrp="1"/>
          </p:cNvSpPr>
          <p:nvPr>
            <p:ph idx="1"/>
          </p:nvPr>
        </p:nvSpPr>
        <p:spPr>
          <a:xfrm>
            <a:off x="228600" y="2362200"/>
            <a:ext cx="8319978" cy="1295400"/>
          </a:xfrm>
        </p:spPr>
        <p:txBody>
          <a:bodyPr>
            <a:noAutofit/>
          </a:bodyPr>
          <a:lstStyle/>
          <a:p>
            <a:pPr eaLnBrk="1" hangingPunct="1">
              <a:defRPr/>
            </a:pPr>
            <a:r>
              <a:rPr lang="en-US" sz="2800" dirty="0" smtClean="0"/>
              <a:t>Soil type differences and organic matter contents</a:t>
            </a:r>
          </a:p>
          <a:p>
            <a:pPr>
              <a:defRPr/>
            </a:pPr>
            <a:r>
              <a:rPr lang="en-US" sz="2800" dirty="0" smtClean="0"/>
              <a:t>Organic amendments (manure, compost, etc.)</a:t>
            </a:r>
          </a:p>
          <a:p>
            <a:pPr>
              <a:defRPr/>
            </a:pPr>
            <a:r>
              <a:rPr lang="en-US" sz="2800" dirty="0" smtClean="0"/>
              <a:t>Crop rotations</a:t>
            </a:r>
            <a:endParaRPr lang="en-US" sz="2800" dirty="0" smtClean="0">
              <a:solidFill>
                <a:srgbClr val="008000"/>
              </a:solidFill>
            </a:endParaRPr>
          </a:p>
          <a:p>
            <a:pPr eaLnBrk="1" hangingPunct="1">
              <a:defRPr/>
            </a:pPr>
            <a:r>
              <a:rPr lang="en-US" sz="2800" dirty="0" smtClean="0"/>
              <a:t>Soil and crop management</a:t>
            </a:r>
          </a:p>
          <a:p>
            <a:pPr eaLnBrk="1" hangingPunct="1">
              <a:defRPr/>
            </a:pPr>
            <a:r>
              <a:rPr lang="en-US" sz="2800" b="1" i="1" dirty="0" smtClean="0">
                <a:solidFill>
                  <a:schemeClr val="accent1">
                    <a:lumMod val="75000"/>
                  </a:schemeClr>
                </a:solidFill>
              </a:rPr>
              <a:t>Temperature</a:t>
            </a:r>
          </a:p>
          <a:p>
            <a:pPr eaLnBrk="1" hangingPunct="1">
              <a:defRPr/>
            </a:pPr>
            <a:r>
              <a:rPr lang="en-US" sz="2800" b="1" i="1" dirty="0" smtClean="0">
                <a:solidFill>
                  <a:schemeClr val="accent1">
                    <a:lumMod val="75000"/>
                  </a:schemeClr>
                </a:solidFill>
              </a:rPr>
              <a:t>Precipitation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25878" y="3693338"/>
            <a:ext cx="2540000" cy="1905000"/>
          </a:xfrm>
          <a:prstGeom prst="rect">
            <a:avLst/>
          </a:prstGeom>
        </p:spPr>
      </p:pic>
      <p:sp>
        <p:nvSpPr>
          <p:cNvPr id="4" name="Right Brace 3"/>
          <p:cNvSpPr/>
          <p:nvPr/>
        </p:nvSpPr>
        <p:spPr>
          <a:xfrm>
            <a:off x="2628900" y="4645838"/>
            <a:ext cx="228600" cy="67115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3102414" y="4495800"/>
            <a:ext cx="3298386" cy="1015663"/>
          </a:xfrm>
          <a:prstGeom prst="rect">
            <a:avLst/>
          </a:prstGeom>
          <a:noFill/>
        </p:spPr>
        <p:txBody>
          <a:bodyPr wrap="square" rtlCol="0">
            <a:spAutoFit/>
          </a:bodyPr>
          <a:lstStyle/>
          <a:p>
            <a:r>
              <a:rPr lang="en-US" sz="2000" b="1" dirty="0" smtClean="0">
                <a:solidFill>
                  <a:schemeClr val="accent1">
                    <a:lumMod val="75000"/>
                  </a:schemeClr>
                </a:solidFill>
              </a:rPr>
              <a:t>Can affect your fertilizer needs by 100lb N or more from year to year!</a:t>
            </a:r>
            <a:endParaRPr lang="en-US" sz="2000" b="1" dirty="0">
              <a:solidFill>
                <a:schemeClr val="accent1">
                  <a:lumMod val="75000"/>
                </a:schemeClr>
              </a:solidFill>
            </a:endParaRPr>
          </a:p>
        </p:txBody>
      </p:sp>
      <p:sp>
        <p:nvSpPr>
          <p:cNvPr id="8" name="TextBox 7"/>
          <p:cNvSpPr txBox="1"/>
          <p:nvPr/>
        </p:nvSpPr>
        <p:spPr>
          <a:xfrm>
            <a:off x="152400" y="5854005"/>
            <a:ext cx="9474258" cy="1384995"/>
          </a:xfrm>
          <a:prstGeom prst="rect">
            <a:avLst/>
          </a:prstGeom>
          <a:noFill/>
        </p:spPr>
        <p:txBody>
          <a:bodyPr wrap="square" rtlCol="0">
            <a:spAutoFit/>
          </a:bodyPr>
          <a:lstStyle/>
          <a:p>
            <a:r>
              <a:rPr lang="en-US" sz="2800" b="1" dirty="0" smtClean="0">
                <a:solidFill>
                  <a:schemeClr val="accent3">
                    <a:lumMod val="50000"/>
                  </a:schemeClr>
                </a:solidFill>
                <a:sym typeface="Wingdings" pitchFamily="2" charset="2"/>
              </a:rPr>
              <a:t> </a:t>
            </a:r>
            <a:r>
              <a:rPr lang="en-US" sz="2800" b="1" dirty="0">
                <a:solidFill>
                  <a:schemeClr val="accent3">
                    <a:lumMod val="50000"/>
                  </a:schemeClr>
                </a:solidFill>
                <a:sym typeface="Wingdings" pitchFamily="2" charset="2"/>
              </a:rPr>
              <a:t>Corn N needs CANNOT be accurately predicted at the beginning of the growing season</a:t>
            </a:r>
            <a:endParaRPr lang="en-US" sz="2800" b="1" dirty="0">
              <a:solidFill>
                <a:schemeClr val="accent3">
                  <a:lumMod val="50000"/>
                </a:schemeClr>
              </a:solidFill>
            </a:endParaRPr>
          </a:p>
          <a:p>
            <a:endParaRPr lang="en-US" sz="2800" b="1" dirty="0">
              <a:solidFill>
                <a:schemeClr val="accent3">
                  <a:lumMod val="50000"/>
                </a:schemeClr>
              </a:solidFill>
            </a:endParaRPr>
          </a:p>
        </p:txBody>
      </p:sp>
    </p:spTree>
    <p:extLst>
      <p:ext uri="{BB962C8B-B14F-4D97-AF65-F5344CB8AC3E}">
        <p14:creationId xmlns:p14="http://schemas.microsoft.com/office/powerpoint/2010/main" xmlns="" val="265799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457200"/>
            <a:ext cx="8534400" cy="1143000"/>
          </a:xfrm>
        </p:spPr>
        <p:txBody>
          <a:bodyPr>
            <a:normAutofit fontScale="90000"/>
          </a:bodyPr>
          <a:lstStyle/>
          <a:p>
            <a:pPr eaLnBrk="1" hangingPunct="1"/>
            <a:r>
              <a:rPr lang="en-US" sz="4000" b="1" dirty="0" smtClean="0">
                <a:solidFill>
                  <a:srgbClr val="0070C0"/>
                </a:solidFill>
              </a:rPr>
              <a:t>How Does Weather Generally Affect Optimum N Rate for Corn?</a:t>
            </a:r>
          </a:p>
        </p:txBody>
      </p:sp>
      <p:sp>
        <p:nvSpPr>
          <p:cNvPr id="39939" name="Rectangle 3"/>
          <p:cNvSpPr>
            <a:spLocks noGrp="1" noChangeArrowheads="1"/>
          </p:cNvSpPr>
          <p:nvPr>
            <p:ph type="body" idx="1"/>
          </p:nvPr>
        </p:nvSpPr>
        <p:spPr>
          <a:xfrm>
            <a:off x="381000" y="2027237"/>
            <a:ext cx="7162800" cy="4525963"/>
          </a:xfrm>
        </p:spPr>
        <p:txBody>
          <a:bodyPr>
            <a:normAutofit lnSpcReduction="10000"/>
          </a:bodyPr>
          <a:lstStyle/>
          <a:p>
            <a:pPr eaLnBrk="1" hangingPunct="1"/>
            <a:r>
              <a:rPr lang="en-US" dirty="0" smtClean="0"/>
              <a:t>Early season: </a:t>
            </a:r>
          </a:p>
          <a:p>
            <a:pPr lvl="1" eaLnBrk="1" hangingPunct="1"/>
            <a:r>
              <a:rPr lang="en-US" sz="2400" dirty="0" smtClean="0"/>
              <a:t>Excessive precipitation causes soil N losses through leaching and denitrification (when soil T is high), resulting in higher supplemental N fertilizer needs, and increased pollution</a:t>
            </a:r>
          </a:p>
          <a:p>
            <a:pPr lvl="1" eaLnBrk="1" hangingPunct="1"/>
            <a:r>
              <a:rPr lang="en-US" sz="2400" dirty="0" smtClean="0"/>
              <a:t>manageable</a:t>
            </a:r>
          </a:p>
          <a:p>
            <a:pPr eaLnBrk="1" hangingPunct="1"/>
            <a:r>
              <a:rPr lang="en-US" dirty="0" smtClean="0"/>
              <a:t>Mid-Late Season:</a:t>
            </a:r>
          </a:p>
          <a:p>
            <a:pPr lvl="1" eaLnBrk="1" hangingPunct="1"/>
            <a:r>
              <a:rPr lang="en-US" sz="2400" dirty="0" smtClean="0"/>
              <a:t>Leaching and denitrification losses are minimal</a:t>
            </a:r>
          </a:p>
          <a:p>
            <a:pPr lvl="1" eaLnBrk="1" hangingPunct="1"/>
            <a:r>
              <a:rPr lang="en-US" sz="2400" dirty="0" smtClean="0"/>
              <a:t>Droughts cause unattained yield potential, reducing N fertilizer uptake</a:t>
            </a:r>
          </a:p>
          <a:p>
            <a:pPr lvl="1" eaLnBrk="1" hangingPunct="1"/>
            <a:r>
              <a:rPr lang="en-US" sz="2400" dirty="0" smtClean="0"/>
              <a:t>not manageable</a:t>
            </a:r>
          </a:p>
        </p:txBody>
      </p:sp>
      <p:pic>
        <p:nvPicPr>
          <p:cNvPr id="39940" name="Picture 4"/>
          <p:cNvPicPr>
            <a:picLocks noChangeAspect="1" noChangeArrowheads="1"/>
          </p:cNvPicPr>
          <p:nvPr/>
        </p:nvPicPr>
        <p:blipFill>
          <a:blip r:embed="rId3" cstate="print"/>
          <a:srcRect/>
          <a:stretch>
            <a:fillRect/>
          </a:stretch>
        </p:blipFill>
        <p:spPr bwMode="auto">
          <a:xfrm>
            <a:off x="7543800" y="2103437"/>
            <a:ext cx="1447800" cy="1559579"/>
          </a:xfrm>
          <a:prstGeom prst="rect">
            <a:avLst/>
          </a:prstGeom>
          <a:noFill/>
          <a:ln w="19050">
            <a:solidFill>
              <a:schemeClr val="accent1">
                <a:lumMod val="50000"/>
              </a:schemeClr>
            </a:solidFill>
            <a:miter lim="800000"/>
            <a:headEnd/>
            <a:tailEnd/>
          </a:ln>
        </p:spPr>
      </p:pic>
      <p:pic>
        <p:nvPicPr>
          <p:cNvPr id="39941" name="Picture 5"/>
          <p:cNvPicPr>
            <a:picLocks noChangeAspect="1" noChangeArrowheads="1"/>
          </p:cNvPicPr>
          <p:nvPr/>
        </p:nvPicPr>
        <p:blipFill>
          <a:blip r:embed="rId4" cstate="print"/>
          <a:srcRect/>
          <a:stretch>
            <a:fillRect/>
          </a:stretch>
        </p:blipFill>
        <p:spPr bwMode="auto">
          <a:xfrm>
            <a:off x="7543800" y="3743431"/>
            <a:ext cx="1439863" cy="2428769"/>
          </a:xfrm>
          <a:prstGeom prst="rect">
            <a:avLst/>
          </a:prstGeom>
          <a:noFill/>
          <a:ln w="19050">
            <a:solidFill>
              <a:schemeClr val="accent1">
                <a:lumMod val="50000"/>
              </a:schemeClr>
            </a:solidFill>
            <a:miter lim="800000"/>
            <a:headEnd/>
            <a:tailEnd/>
          </a:ln>
        </p:spPr>
      </p:pic>
      <p:sp>
        <p:nvSpPr>
          <p:cNvPr id="39942" name="Text Box 6"/>
          <p:cNvSpPr txBox="1">
            <a:spLocks noChangeArrowheads="1"/>
          </p:cNvSpPr>
          <p:nvPr/>
        </p:nvSpPr>
        <p:spPr bwMode="auto">
          <a:xfrm>
            <a:off x="7086600" y="6258580"/>
            <a:ext cx="1905000" cy="523220"/>
          </a:xfrm>
          <a:prstGeom prst="rect">
            <a:avLst/>
          </a:prstGeom>
          <a:noFill/>
          <a:ln w="9525">
            <a:solidFill>
              <a:schemeClr val="tx1"/>
            </a:solidFill>
            <a:miter lim="800000"/>
            <a:headEnd/>
            <a:tailEnd/>
          </a:ln>
        </p:spPr>
        <p:txBody>
          <a:bodyPr wrap="square" lIns="45720" rIns="45720">
            <a:spAutoFit/>
          </a:bodyPr>
          <a:lstStyle/>
          <a:p>
            <a:r>
              <a:rPr lang="en-US" sz="1400" dirty="0"/>
              <a:t>Photos from ISU Extension Publ. No. 48</a:t>
            </a:r>
          </a:p>
        </p:txBody>
      </p:sp>
    </p:spTree>
    <p:extLst>
      <p:ext uri="{BB962C8B-B14F-4D97-AF65-F5344CB8AC3E}">
        <p14:creationId xmlns:p14="http://schemas.microsoft.com/office/powerpoint/2010/main" xmlns="" val="19667689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Box 8"/>
          <p:cNvSpPr txBox="1">
            <a:spLocks noChangeArrowheads="1"/>
          </p:cNvSpPr>
          <p:nvPr/>
        </p:nvSpPr>
        <p:spPr bwMode="auto">
          <a:xfrm>
            <a:off x="1676400" y="6096000"/>
            <a:ext cx="6188075" cy="465137"/>
          </a:xfrm>
          <a:prstGeom prst="rect">
            <a:avLst/>
          </a:prstGeom>
          <a:noFill/>
          <a:ln w="9525">
            <a:noFill/>
            <a:miter lim="800000"/>
            <a:headEnd/>
            <a:tailEnd/>
          </a:ln>
        </p:spPr>
        <p:txBody>
          <a:bodyPr lIns="53950" tIns="26975" rIns="53950" bIns="26975"/>
          <a:lstStyle/>
          <a:p>
            <a:r>
              <a:rPr lang="en-US" sz="1800" b="1" dirty="0">
                <a:solidFill>
                  <a:srgbClr val="000000"/>
                </a:solidFill>
                <a:latin typeface="Times New Roman" pitchFamily="18" charset="0"/>
              </a:rPr>
              <a:t>Spring		             </a:t>
            </a:r>
            <a:r>
              <a:rPr lang="en-US" sz="1800" b="1" dirty="0" smtClean="0">
                <a:solidFill>
                  <a:srgbClr val="000000"/>
                </a:solidFill>
                <a:latin typeface="Times New Roman" pitchFamily="18" charset="0"/>
              </a:rPr>
              <a:t>   </a:t>
            </a:r>
            <a:r>
              <a:rPr lang="en-US" sz="1800" b="1" dirty="0">
                <a:solidFill>
                  <a:srgbClr val="000000"/>
                </a:solidFill>
                <a:latin typeface="Times New Roman" pitchFamily="18" charset="0"/>
              </a:rPr>
              <a:t>Summer	                </a:t>
            </a:r>
            <a:r>
              <a:rPr lang="en-US" sz="1800" b="1" dirty="0" smtClean="0">
                <a:solidFill>
                  <a:srgbClr val="000000"/>
                </a:solidFill>
                <a:latin typeface="Times New Roman" pitchFamily="18" charset="0"/>
              </a:rPr>
              <a:t>	Fall</a:t>
            </a:r>
            <a:r>
              <a:rPr lang="en-US" sz="1800" b="1" dirty="0">
                <a:solidFill>
                  <a:srgbClr val="000000"/>
                </a:solidFill>
                <a:latin typeface="Times New Roman" pitchFamily="18" charset="0"/>
              </a:rPr>
              <a:t>				</a:t>
            </a:r>
          </a:p>
          <a:p>
            <a:endParaRPr lang="en-US" sz="4800" b="1" dirty="0"/>
          </a:p>
        </p:txBody>
      </p:sp>
      <p:sp>
        <p:nvSpPr>
          <p:cNvPr id="23" name="Rectangle 22"/>
          <p:cNvSpPr/>
          <p:nvPr/>
        </p:nvSpPr>
        <p:spPr bwMode="auto">
          <a:xfrm>
            <a:off x="1462088" y="1574800"/>
            <a:ext cx="6416675" cy="4549775"/>
          </a:xfrm>
          <a:prstGeom prst="rect">
            <a:avLst/>
          </a:prstGeom>
          <a:gradFill flip="none" rotWithShape="1">
            <a:gsLst>
              <a:gs pos="0">
                <a:srgbClr val="FFEAD8"/>
              </a:gs>
              <a:gs pos="99000">
                <a:schemeClr val="bg1"/>
              </a:gs>
            </a:gsLst>
            <a:lin ang="0" scaled="1"/>
            <a:tileRect/>
          </a:gradFill>
          <a:ln w="31750"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3795" name="AutoShape 5"/>
          <p:cNvSpPr>
            <a:spLocks noChangeAspect="1" noChangeArrowheads="1"/>
          </p:cNvSpPr>
          <p:nvPr/>
        </p:nvSpPr>
        <p:spPr bwMode="auto">
          <a:xfrm>
            <a:off x="1273175" y="2138363"/>
            <a:ext cx="6092825" cy="4719637"/>
          </a:xfrm>
          <a:prstGeom prst="rect">
            <a:avLst/>
          </a:prstGeom>
          <a:noFill/>
          <a:ln w="9525">
            <a:noFill/>
            <a:miter lim="800000"/>
            <a:headEnd/>
            <a:tailEnd/>
          </a:ln>
        </p:spPr>
        <p:txBody>
          <a:bodyPr/>
          <a:lstStyle/>
          <a:p>
            <a:endParaRPr lang="en-US"/>
          </a:p>
        </p:txBody>
      </p:sp>
      <p:cxnSp>
        <p:nvCxnSpPr>
          <p:cNvPr id="25" name="Straight Arrow Connector 24"/>
          <p:cNvCxnSpPr/>
          <p:nvPr/>
        </p:nvCxnSpPr>
        <p:spPr bwMode="auto">
          <a:xfrm rot="5400000" flipH="1" flipV="1">
            <a:off x="-338137" y="4148138"/>
            <a:ext cx="2751137" cy="1587"/>
          </a:xfrm>
          <a:prstGeom prst="straightConnector1">
            <a:avLst/>
          </a:prstGeom>
          <a:ln w="285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4" name="Freeform 17"/>
          <p:cNvSpPr>
            <a:spLocks/>
          </p:cNvSpPr>
          <p:nvPr/>
        </p:nvSpPr>
        <p:spPr bwMode="auto">
          <a:xfrm>
            <a:off x="1676400" y="2438400"/>
            <a:ext cx="4648200" cy="3579813"/>
          </a:xfrm>
          <a:custGeom>
            <a:avLst/>
            <a:gdLst>
              <a:gd name="T0" fmla="*/ 0 w 4423"/>
              <a:gd name="T1" fmla="*/ 2147483647 h 2813"/>
              <a:gd name="T2" fmla="*/ 2147483647 w 4423"/>
              <a:gd name="T3" fmla="*/ 2147483647 h 2813"/>
              <a:gd name="T4" fmla="*/ 2147483647 w 4423"/>
              <a:gd name="T5" fmla="*/ 2147483647 h 2813"/>
              <a:gd name="T6" fmla="*/ 2147483647 w 4423"/>
              <a:gd name="T7" fmla="*/ 2147483647 h 2813"/>
              <a:gd name="T8" fmla="*/ 2147483647 w 4423"/>
              <a:gd name="T9" fmla="*/ 2147483647 h 2813"/>
              <a:gd name="T10" fmla="*/ 2147483647 w 4423"/>
              <a:gd name="T11" fmla="*/ 2147483647 h 2813"/>
              <a:gd name="T12" fmla="*/ 2147483647 w 4423"/>
              <a:gd name="T13" fmla="*/ 2147483647 h 2813"/>
              <a:gd name="T14" fmla="*/ 2147483647 w 4423"/>
              <a:gd name="T15" fmla="*/ 2147483647 h 2813"/>
              <a:gd name="T16" fmla="*/ 2147483647 w 4423"/>
              <a:gd name="T17" fmla="*/ 2147483647 h 2813"/>
              <a:gd name="T18" fmla="*/ 2147483647 w 4423"/>
              <a:gd name="T19" fmla="*/ 0 h 28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23"/>
              <a:gd name="T31" fmla="*/ 0 h 2813"/>
              <a:gd name="T32" fmla="*/ 4423 w 4423"/>
              <a:gd name="T33" fmla="*/ 2813 h 28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23" h="2813">
                <a:moveTo>
                  <a:pt x="0" y="2803"/>
                </a:moveTo>
                <a:cubicBezTo>
                  <a:pt x="42" y="2805"/>
                  <a:pt x="153" y="2813"/>
                  <a:pt x="255" y="2811"/>
                </a:cubicBezTo>
                <a:cubicBezTo>
                  <a:pt x="357" y="2810"/>
                  <a:pt x="478" y="2799"/>
                  <a:pt x="611" y="2793"/>
                </a:cubicBezTo>
                <a:cubicBezTo>
                  <a:pt x="743" y="2788"/>
                  <a:pt x="867" y="2800"/>
                  <a:pt x="1053" y="2773"/>
                </a:cubicBezTo>
                <a:cubicBezTo>
                  <a:pt x="1239" y="2746"/>
                  <a:pt x="1534" y="2733"/>
                  <a:pt x="1728" y="2628"/>
                </a:cubicBezTo>
                <a:cubicBezTo>
                  <a:pt x="1922" y="2523"/>
                  <a:pt x="2061" y="2359"/>
                  <a:pt x="2215" y="2142"/>
                </a:cubicBezTo>
                <a:cubicBezTo>
                  <a:pt x="2369" y="1925"/>
                  <a:pt x="2482" y="1592"/>
                  <a:pt x="2652" y="1327"/>
                </a:cubicBezTo>
                <a:cubicBezTo>
                  <a:pt x="2822" y="1062"/>
                  <a:pt x="3058" y="747"/>
                  <a:pt x="3238" y="553"/>
                </a:cubicBezTo>
                <a:cubicBezTo>
                  <a:pt x="3418" y="359"/>
                  <a:pt x="3537" y="257"/>
                  <a:pt x="3734" y="165"/>
                </a:cubicBezTo>
                <a:cubicBezTo>
                  <a:pt x="3931" y="73"/>
                  <a:pt x="4280" y="35"/>
                  <a:pt x="4423" y="0"/>
                </a:cubicBezTo>
              </a:path>
            </a:pathLst>
          </a:custGeom>
          <a:noFill/>
          <a:ln w="57150">
            <a:solidFill>
              <a:srgbClr val="008000"/>
            </a:solidFill>
            <a:round/>
            <a:headEnd/>
            <a:tailEnd/>
          </a:ln>
          <a:effectLst>
            <a:outerShdw dist="38100" dir="2700000" rotWithShape="0">
              <a:srgbClr val="808080">
                <a:alpha val="42999"/>
              </a:srgbClr>
            </a:outerShdw>
          </a:effectLst>
        </p:spPr>
        <p:txBody>
          <a:bodyPr anchor="ctr"/>
          <a:lstStyle/>
          <a:p>
            <a:pPr>
              <a:defRPr/>
            </a:pPr>
            <a:endParaRPr lang="en-US"/>
          </a:p>
        </p:txBody>
      </p:sp>
      <p:sp>
        <p:nvSpPr>
          <p:cNvPr id="33799" name="Text Box 18"/>
          <p:cNvSpPr txBox="1">
            <a:spLocks noChangeArrowheads="1"/>
          </p:cNvSpPr>
          <p:nvPr/>
        </p:nvSpPr>
        <p:spPr bwMode="auto">
          <a:xfrm>
            <a:off x="4748213" y="2138363"/>
            <a:ext cx="1604962" cy="423862"/>
          </a:xfrm>
          <a:prstGeom prst="rect">
            <a:avLst/>
          </a:prstGeom>
          <a:noFill/>
          <a:ln w="9525">
            <a:noFill/>
            <a:miter lim="800000"/>
            <a:headEnd/>
            <a:tailEnd/>
          </a:ln>
        </p:spPr>
        <p:txBody>
          <a:bodyPr lIns="53950" tIns="26975" rIns="53950" bIns="26975"/>
          <a:lstStyle/>
          <a:p>
            <a:r>
              <a:rPr lang="en-US" sz="1800" b="1" dirty="0" smtClean="0">
                <a:solidFill>
                  <a:srgbClr val="008000"/>
                </a:solidFill>
                <a:latin typeface="Times New Roman" pitchFamily="18" charset="0"/>
              </a:rPr>
              <a:t>corn </a:t>
            </a:r>
            <a:r>
              <a:rPr lang="en-US" sz="1800" b="1" dirty="0">
                <a:solidFill>
                  <a:srgbClr val="008000"/>
                </a:solidFill>
                <a:latin typeface="Times New Roman" pitchFamily="18" charset="0"/>
              </a:rPr>
              <a:t>N uptake</a:t>
            </a:r>
            <a:endParaRPr lang="en-US" sz="4800" dirty="0">
              <a:solidFill>
                <a:srgbClr val="008000"/>
              </a:solidFill>
            </a:endParaRPr>
          </a:p>
        </p:txBody>
      </p:sp>
      <p:sp>
        <p:nvSpPr>
          <p:cNvPr id="33800" name="Text Box 16"/>
          <p:cNvSpPr txBox="1">
            <a:spLocks noChangeArrowheads="1"/>
          </p:cNvSpPr>
          <p:nvPr/>
        </p:nvSpPr>
        <p:spPr bwMode="auto">
          <a:xfrm>
            <a:off x="533400" y="3657600"/>
            <a:ext cx="890588" cy="381000"/>
          </a:xfrm>
          <a:prstGeom prst="rect">
            <a:avLst/>
          </a:prstGeom>
          <a:solidFill>
            <a:schemeClr val="bg1"/>
          </a:solidFill>
          <a:ln w="9525">
            <a:noFill/>
            <a:miter lim="800000"/>
            <a:headEnd/>
            <a:tailEnd/>
          </a:ln>
        </p:spPr>
        <p:txBody>
          <a:bodyPr lIns="53950" tIns="26975" rIns="53950" bIns="26975"/>
          <a:lstStyle/>
          <a:p>
            <a:pPr algn="ctr"/>
            <a:r>
              <a:rPr lang="en-US" sz="1800" b="1" dirty="0" smtClean="0">
                <a:solidFill>
                  <a:srgbClr val="000000"/>
                </a:solidFill>
                <a:latin typeface="Times New Roman" pitchFamily="18" charset="0"/>
              </a:rPr>
              <a:t>Plant </a:t>
            </a:r>
            <a:r>
              <a:rPr lang="en-US" sz="1800" b="1" dirty="0">
                <a:solidFill>
                  <a:srgbClr val="000000"/>
                </a:solidFill>
                <a:latin typeface="Times New Roman" pitchFamily="18" charset="0"/>
              </a:rPr>
              <a:t>N</a:t>
            </a:r>
            <a:endParaRPr lang="en-US" sz="4800" b="1" dirty="0"/>
          </a:p>
        </p:txBody>
      </p:sp>
      <p:sp>
        <p:nvSpPr>
          <p:cNvPr id="33801" name="TextBox 26"/>
          <p:cNvSpPr txBox="1">
            <a:spLocks noChangeArrowheads="1"/>
          </p:cNvSpPr>
          <p:nvPr/>
        </p:nvSpPr>
        <p:spPr bwMode="auto">
          <a:xfrm>
            <a:off x="381000" y="76200"/>
            <a:ext cx="8458200" cy="1754326"/>
          </a:xfrm>
          <a:prstGeom prst="rect">
            <a:avLst/>
          </a:prstGeom>
          <a:noFill/>
          <a:ln w="9525">
            <a:noFill/>
            <a:miter lim="800000"/>
            <a:headEnd/>
            <a:tailEnd/>
          </a:ln>
        </p:spPr>
        <p:txBody>
          <a:bodyPr>
            <a:spAutoFit/>
          </a:bodyPr>
          <a:lstStyle/>
          <a:p>
            <a:r>
              <a:rPr lang="en-US" sz="3200" b="1" i="1" dirty="0" smtClean="0">
                <a:solidFill>
                  <a:srgbClr val="0070C0"/>
                </a:solidFill>
              </a:rPr>
              <a:t>Crop N uptake …</a:t>
            </a:r>
            <a:endParaRPr lang="en-US" sz="3200" b="1" dirty="0">
              <a:solidFill>
                <a:srgbClr val="0070C0"/>
              </a:solidFill>
            </a:endParaRPr>
          </a:p>
          <a:p>
            <a:endParaRPr lang="en-US" sz="3200" i="1" dirty="0">
              <a:solidFill>
                <a:srgbClr val="0070C0"/>
              </a:solidFill>
            </a:endParaRPr>
          </a:p>
          <a:p>
            <a:endParaRPr lang="en-US" sz="4400" b="1" i="1" dirty="0">
              <a:solidFill>
                <a:srgbClr val="0070C0"/>
              </a:solidFill>
            </a:endParaRPr>
          </a:p>
        </p:txBody>
      </p:sp>
    </p:spTree>
    <p:extLst>
      <p:ext uri="{BB962C8B-B14F-4D97-AF65-F5344CB8AC3E}">
        <p14:creationId xmlns:p14="http://schemas.microsoft.com/office/powerpoint/2010/main" xmlns="" val="21194994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22"/>
          <p:cNvSpPr/>
          <p:nvPr/>
        </p:nvSpPr>
        <p:spPr bwMode="auto">
          <a:xfrm>
            <a:off x="1462088" y="1574800"/>
            <a:ext cx="6416675" cy="4549775"/>
          </a:xfrm>
          <a:prstGeom prst="rect">
            <a:avLst/>
          </a:prstGeom>
          <a:gradFill flip="none" rotWithShape="1">
            <a:gsLst>
              <a:gs pos="0">
                <a:srgbClr val="FFEAD8"/>
              </a:gs>
              <a:gs pos="99000">
                <a:schemeClr val="bg1"/>
              </a:gs>
            </a:gsLst>
            <a:lin ang="0" scaled="1"/>
            <a:tileRect/>
          </a:gradFill>
          <a:ln w="31750"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4819" name="AutoShape 5"/>
          <p:cNvSpPr>
            <a:spLocks noChangeAspect="1" noChangeArrowheads="1"/>
          </p:cNvSpPr>
          <p:nvPr/>
        </p:nvSpPr>
        <p:spPr bwMode="auto">
          <a:xfrm>
            <a:off x="1273175" y="2138363"/>
            <a:ext cx="6092825" cy="4719637"/>
          </a:xfrm>
          <a:prstGeom prst="rect">
            <a:avLst/>
          </a:prstGeom>
          <a:noFill/>
          <a:ln w="9525">
            <a:noFill/>
            <a:miter lim="800000"/>
            <a:headEnd/>
            <a:tailEnd/>
          </a:ln>
        </p:spPr>
        <p:txBody>
          <a:bodyPr/>
          <a:lstStyle/>
          <a:p>
            <a:endParaRPr lang="en-US"/>
          </a:p>
        </p:txBody>
      </p:sp>
      <p:cxnSp>
        <p:nvCxnSpPr>
          <p:cNvPr id="25" name="Straight Arrow Connector 24"/>
          <p:cNvCxnSpPr/>
          <p:nvPr/>
        </p:nvCxnSpPr>
        <p:spPr bwMode="auto">
          <a:xfrm rot="5400000" flipH="1" flipV="1">
            <a:off x="-338137" y="4148138"/>
            <a:ext cx="2751137" cy="1587"/>
          </a:xfrm>
          <a:prstGeom prst="straightConnector1">
            <a:avLst/>
          </a:prstGeom>
          <a:ln w="285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4821" name="Text Box 8"/>
          <p:cNvSpPr txBox="1">
            <a:spLocks noChangeArrowheads="1"/>
          </p:cNvSpPr>
          <p:nvPr/>
        </p:nvSpPr>
        <p:spPr bwMode="auto">
          <a:xfrm>
            <a:off x="1676400" y="6096000"/>
            <a:ext cx="6188075" cy="465137"/>
          </a:xfrm>
          <a:prstGeom prst="rect">
            <a:avLst/>
          </a:prstGeom>
          <a:noFill/>
          <a:ln w="9525">
            <a:noFill/>
            <a:miter lim="800000"/>
            <a:headEnd/>
            <a:tailEnd/>
          </a:ln>
        </p:spPr>
        <p:txBody>
          <a:bodyPr lIns="53950" tIns="26975" rIns="53950" bIns="26975"/>
          <a:lstStyle/>
          <a:p>
            <a:r>
              <a:rPr lang="en-US" sz="1800" b="1" dirty="0">
                <a:solidFill>
                  <a:srgbClr val="000000"/>
                </a:solidFill>
                <a:latin typeface="Times New Roman" pitchFamily="18" charset="0"/>
              </a:rPr>
              <a:t>Spring		             </a:t>
            </a:r>
            <a:r>
              <a:rPr lang="en-US" sz="1800" b="1" dirty="0" smtClean="0">
                <a:solidFill>
                  <a:srgbClr val="000000"/>
                </a:solidFill>
                <a:latin typeface="Times New Roman" pitchFamily="18" charset="0"/>
              </a:rPr>
              <a:t>   </a:t>
            </a:r>
            <a:r>
              <a:rPr lang="en-US" sz="1800" b="1" dirty="0">
                <a:solidFill>
                  <a:srgbClr val="000000"/>
                </a:solidFill>
                <a:latin typeface="Times New Roman" pitchFamily="18" charset="0"/>
              </a:rPr>
              <a:t>Summer	                </a:t>
            </a:r>
            <a:r>
              <a:rPr lang="en-US" sz="1800" b="1" dirty="0" smtClean="0">
                <a:solidFill>
                  <a:srgbClr val="000000"/>
                </a:solidFill>
                <a:latin typeface="Times New Roman" pitchFamily="18" charset="0"/>
              </a:rPr>
              <a:t>	Fall</a:t>
            </a:r>
            <a:r>
              <a:rPr lang="en-US" sz="1800" b="1" dirty="0">
                <a:solidFill>
                  <a:srgbClr val="000000"/>
                </a:solidFill>
                <a:latin typeface="Times New Roman" pitchFamily="18" charset="0"/>
              </a:rPr>
              <a:t>				</a:t>
            </a:r>
          </a:p>
          <a:p>
            <a:endParaRPr lang="en-US" sz="4800" b="1" dirty="0"/>
          </a:p>
        </p:txBody>
      </p:sp>
      <p:sp>
        <p:nvSpPr>
          <p:cNvPr id="34822" name="Freeform 9"/>
          <p:cNvSpPr>
            <a:spLocks/>
          </p:cNvSpPr>
          <p:nvPr/>
        </p:nvSpPr>
        <p:spPr bwMode="auto">
          <a:xfrm>
            <a:off x="1689100" y="3827463"/>
            <a:ext cx="4716463" cy="2014537"/>
          </a:xfrm>
          <a:custGeom>
            <a:avLst/>
            <a:gdLst>
              <a:gd name="T0" fmla="*/ 0 w 4416"/>
              <a:gd name="T1" fmla="*/ 2147483647 h 1984"/>
              <a:gd name="T2" fmla="*/ 2147483647 w 4416"/>
              <a:gd name="T3" fmla="*/ 2147483647 h 1984"/>
              <a:gd name="T4" fmla="*/ 2147483647 w 4416"/>
              <a:gd name="T5" fmla="*/ 2147483647 h 1984"/>
              <a:gd name="T6" fmla="*/ 2147483647 w 4416"/>
              <a:gd name="T7" fmla="*/ 2147483647 h 1984"/>
              <a:gd name="T8" fmla="*/ 2147483647 w 4416"/>
              <a:gd name="T9" fmla="*/ 2147483647 h 1984"/>
              <a:gd name="T10" fmla="*/ 2147483647 w 4416"/>
              <a:gd name="T11" fmla="*/ 2147483647 h 1984"/>
              <a:gd name="T12" fmla="*/ 2147483647 w 4416"/>
              <a:gd name="T13" fmla="*/ 2147483647 h 1984"/>
              <a:gd name="T14" fmla="*/ 2147483647 w 4416"/>
              <a:gd name="T15" fmla="*/ 2147483647 h 1984"/>
              <a:gd name="T16" fmla="*/ 2147483647 w 4416"/>
              <a:gd name="T17" fmla="*/ 0 h 19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16"/>
              <a:gd name="T28" fmla="*/ 0 h 1984"/>
              <a:gd name="T29" fmla="*/ 4416 w 4416"/>
              <a:gd name="T30" fmla="*/ 1984 h 19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16" h="1984">
                <a:moveTo>
                  <a:pt x="0" y="1968"/>
                </a:moveTo>
                <a:cubicBezTo>
                  <a:pt x="124" y="1976"/>
                  <a:pt x="248" y="1984"/>
                  <a:pt x="384" y="1968"/>
                </a:cubicBezTo>
                <a:cubicBezTo>
                  <a:pt x="520" y="1952"/>
                  <a:pt x="664" y="1936"/>
                  <a:pt x="816" y="1872"/>
                </a:cubicBezTo>
                <a:cubicBezTo>
                  <a:pt x="968" y="1808"/>
                  <a:pt x="1160" y="1720"/>
                  <a:pt x="1296" y="1584"/>
                </a:cubicBezTo>
                <a:cubicBezTo>
                  <a:pt x="1432" y="1448"/>
                  <a:pt x="1512" y="1224"/>
                  <a:pt x="1632" y="1056"/>
                </a:cubicBezTo>
                <a:cubicBezTo>
                  <a:pt x="1752" y="888"/>
                  <a:pt x="1856" y="696"/>
                  <a:pt x="2016" y="576"/>
                </a:cubicBezTo>
                <a:cubicBezTo>
                  <a:pt x="2176" y="456"/>
                  <a:pt x="2344" y="408"/>
                  <a:pt x="2592" y="336"/>
                </a:cubicBezTo>
                <a:cubicBezTo>
                  <a:pt x="2840" y="264"/>
                  <a:pt x="3200" y="200"/>
                  <a:pt x="3504" y="144"/>
                </a:cubicBezTo>
                <a:cubicBezTo>
                  <a:pt x="3808" y="88"/>
                  <a:pt x="4112" y="44"/>
                  <a:pt x="4416" y="0"/>
                </a:cubicBezTo>
              </a:path>
            </a:pathLst>
          </a:custGeom>
          <a:noFill/>
          <a:ln w="38100">
            <a:solidFill>
              <a:srgbClr val="000090"/>
            </a:solidFill>
            <a:prstDash val="dash"/>
            <a:round/>
            <a:headEnd/>
            <a:tailEnd/>
          </a:ln>
        </p:spPr>
        <p:txBody>
          <a:bodyPr anchor="ctr"/>
          <a:lstStyle/>
          <a:p>
            <a:endParaRPr lang="en-US"/>
          </a:p>
        </p:txBody>
      </p:sp>
      <p:sp>
        <p:nvSpPr>
          <p:cNvPr id="34823" name="Text Box 10"/>
          <p:cNvSpPr txBox="1">
            <a:spLocks noChangeArrowheads="1"/>
          </p:cNvSpPr>
          <p:nvPr/>
        </p:nvSpPr>
        <p:spPr bwMode="auto">
          <a:xfrm>
            <a:off x="4876800" y="4059238"/>
            <a:ext cx="1981199" cy="512762"/>
          </a:xfrm>
          <a:prstGeom prst="rect">
            <a:avLst/>
          </a:prstGeom>
          <a:noFill/>
          <a:ln w="9525">
            <a:noFill/>
            <a:miter lim="800000"/>
            <a:headEnd/>
            <a:tailEnd/>
          </a:ln>
        </p:spPr>
        <p:txBody>
          <a:bodyPr lIns="53950" tIns="26975" rIns="53950" bIns="26975"/>
          <a:lstStyle/>
          <a:p>
            <a:pPr algn="ctr"/>
            <a:r>
              <a:rPr lang="en-US" sz="1600" b="1" dirty="0">
                <a:solidFill>
                  <a:srgbClr val="002060"/>
                </a:solidFill>
                <a:latin typeface="Times New Roman" pitchFamily="18" charset="0"/>
              </a:rPr>
              <a:t>soil mineral N, normal </a:t>
            </a:r>
            <a:r>
              <a:rPr lang="en-US" sz="1600" b="1" dirty="0" smtClean="0">
                <a:solidFill>
                  <a:srgbClr val="002060"/>
                </a:solidFill>
                <a:latin typeface="Times New Roman" pitchFamily="18" charset="0"/>
              </a:rPr>
              <a:t>year</a:t>
            </a:r>
            <a:endParaRPr lang="en-US" sz="1600" b="1" dirty="0">
              <a:solidFill>
                <a:srgbClr val="002060"/>
              </a:solidFill>
            </a:endParaRPr>
          </a:p>
        </p:txBody>
      </p:sp>
      <p:sp>
        <p:nvSpPr>
          <p:cNvPr id="34" name="Freeform 17"/>
          <p:cNvSpPr>
            <a:spLocks/>
          </p:cNvSpPr>
          <p:nvPr/>
        </p:nvSpPr>
        <p:spPr bwMode="auto">
          <a:xfrm>
            <a:off x="1676400" y="2441575"/>
            <a:ext cx="4637088" cy="3576638"/>
          </a:xfrm>
          <a:custGeom>
            <a:avLst/>
            <a:gdLst>
              <a:gd name="T0" fmla="*/ 0 w 4423"/>
              <a:gd name="T1" fmla="*/ 2147483647 h 2813"/>
              <a:gd name="T2" fmla="*/ 2147483647 w 4423"/>
              <a:gd name="T3" fmla="*/ 2147483647 h 2813"/>
              <a:gd name="T4" fmla="*/ 2147483647 w 4423"/>
              <a:gd name="T5" fmla="*/ 2147483647 h 2813"/>
              <a:gd name="T6" fmla="*/ 2147483647 w 4423"/>
              <a:gd name="T7" fmla="*/ 2147483647 h 2813"/>
              <a:gd name="T8" fmla="*/ 2147483647 w 4423"/>
              <a:gd name="T9" fmla="*/ 2147483647 h 2813"/>
              <a:gd name="T10" fmla="*/ 2147483647 w 4423"/>
              <a:gd name="T11" fmla="*/ 2147483647 h 2813"/>
              <a:gd name="T12" fmla="*/ 2147483647 w 4423"/>
              <a:gd name="T13" fmla="*/ 2147483647 h 2813"/>
              <a:gd name="T14" fmla="*/ 2147483647 w 4423"/>
              <a:gd name="T15" fmla="*/ 2147483647 h 2813"/>
              <a:gd name="T16" fmla="*/ 2147483647 w 4423"/>
              <a:gd name="T17" fmla="*/ 2147483647 h 2813"/>
              <a:gd name="T18" fmla="*/ 2147483647 w 4423"/>
              <a:gd name="T19" fmla="*/ 0 h 28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23"/>
              <a:gd name="T31" fmla="*/ 0 h 2813"/>
              <a:gd name="T32" fmla="*/ 4423 w 4423"/>
              <a:gd name="T33" fmla="*/ 2813 h 28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23" h="2813">
                <a:moveTo>
                  <a:pt x="0" y="2803"/>
                </a:moveTo>
                <a:cubicBezTo>
                  <a:pt x="42" y="2805"/>
                  <a:pt x="153" y="2813"/>
                  <a:pt x="255" y="2811"/>
                </a:cubicBezTo>
                <a:cubicBezTo>
                  <a:pt x="357" y="2810"/>
                  <a:pt x="478" y="2799"/>
                  <a:pt x="611" y="2793"/>
                </a:cubicBezTo>
                <a:cubicBezTo>
                  <a:pt x="743" y="2788"/>
                  <a:pt x="867" y="2800"/>
                  <a:pt x="1053" y="2773"/>
                </a:cubicBezTo>
                <a:cubicBezTo>
                  <a:pt x="1239" y="2746"/>
                  <a:pt x="1534" y="2733"/>
                  <a:pt x="1728" y="2628"/>
                </a:cubicBezTo>
                <a:cubicBezTo>
                  <a:pt x="1922" y="2523"/>
                  <a:pt x="2061" y="2359"/>
                  <a:pt x="2215" y="2142"/>
                </a:cubicBezTo>
                <a:cubicBezTo>
                  <a:pt x="2369" y="1925"/>
                  <a:pt x="2482" y="1592"/>
                  <a:pt x="2652" y="1327"/>
                </a:cubicBezTo>
                <a:cubicBezTo>
                  <a:pt x="2822" y="1062"/>
                  <a:pt x="3058" y="747"/>
                  <a:pt x="3238" y="553"/>
                </a:cubicBezTo>
                <a:cubicBezTo>
                  <a:pt x="3418" y="359"/>
                  <a:pt x="3537" y="257"/>
                  <a:pt x="3734" y="165"/>
                </a:cubicBezTo>
                <a:cubicBezTo>
                  <a:pt x="3931" y="73"/>
                  <a:pt x="4280" y="35"/>
                  <a:pt x="4423" y="0"/>
                </a:cubicBezTo>
              </a:path>
            </a:pathLst>
          </a:custGeom>
          <a:noFill/>
          <a:ln w="57150">
            <a:solidFill>
              <a:srgbClr val="008000"/>
            </a:solidFill>
            <a:round/>
            <a:headEnd/>
            <a:tailEnd/>
          </a:ln>
          <a:effectLst>
            <a:outerShdw dist="38100" dir="2700000" rotWithShape="0">
              <a:srgbClr val="808080">
                <a:alpha val="42999"/>
              </a:srgbClr>
            </a:outerShdw>
          </a:effectLst>
        </p:spPr>
        <p:txBody>
          <a:bodyPr anchor="ctr"/>
          <a:lstStyle/>
          <a:p>
            <a:pPr>
              <a:defRPr/>
            </a:pPr>
            <a:endParaRPr lang="en-US"/>
          </a:p>
        </p:txBody>
      </p:sp>
      <p:sp>
        <p:nvSpPr>
          <p:cNvPr id="34825" name="Text Box 18"/>
          <p:cNvSpPr txBox="1">
            <a:spLocks noChangeArrowheads="1"/>
          </p:cNvSpPr>
          <p:nvPr/>
        </p:nvSpPr>
        <p:spPr bwMode="auto">
          <a:xfrm>
            <a:off x="4748213" y="2138363"/>
            <a:ext cx="1604962" cy="423862"/>
          </a:xfrm>
          <a:prstGeom prst="rect">
            <a:avLst/>
          </a:prstGeom>
          <a:noFill/>
          <a:ln w="9525">
            <a:noFill/>
            <a:miter lim="800000"/>
            <a:headEnd/>
            <a:tailEnd/>
          </a:ln>
        </p:spPr>
        <p:txBody>
          <a:bodyPr lIns="53950" tIns="26975" rIns="53950" bIns="26975"/>
          <a:lstStyle/>
          <a:p>
            <a:r>
              <a:rPr lang="en-US" sz="1800" b="1" dirty="0" smtClean="0">
                <a:solidFill>
                  <a:srgbClr val="008000"/>
                </a:solidFill>
                <a:latin typeface="Times New Roman" pitchFamily="18" charset="0"/>
              </a:rPr>
              <a:t>corn </a:t>
            </a:r>
            <a:r>
              <a:rPr lang="en-US" sz="1800" b="1" dirty="0">
                <a:solidFill>
                  <a:srgbClr val="008000"/>
                </a:solidFill>
                <a:latin typeface="Times New Roman" pitchFamily="18" charset="0"/>
              </a:rPr>
              <a:t>N uptake</a:t>
            </a:r>
            <a:endParaRPr lang="en-US" sz="4800" dirty="0">
              <a:solidFill>
                <a:srgbClr val="008000"/>
              </a:solidFill>
            </a:endParaRPr>
          </a:p>
        </p:txBody>
      </p:sp>
      <p:sp>
        <p:nvSpPr>
          <p:cNvPr id="34826" name="Line 19"/>
          <p:cNvSpPr>
            <a:spLocks noChangeShapeType="1"/>
          </p:cNvSpPr>
          <p:nvPr/>
        </p:nvSpPr>
        <p:spPr bwMode="auto">
          <a:xfrm flipH="1">
            <a:off x="6457950" y="2424113"/>
            <a:ext cx="1588" cy="1401762"/>
          </a:xfrm>
          <a:prstGeom prst="line">
            <a:avLst/>
          </a:prstGeom>
          <a:noFill/>
          <a:ln w="28575">
            <a:solidFill>
              <a:srgbClr val="FF0000"/>
            </a:solidFill>
            <a:round/>
            <a:headEnd type="triangle" w="med" len="med"/>
            <a:tailEnd type="triangle" w="med" len="med"/>
          </a:ln>
        </p:spPr>
        <p:txBody>
          <a:bodyPr/>
          <a:lstStyle/>
          <a:p>
            <a:endParaRPr lang="en-US"/>
          </a:p>
        </p:txBody>
      </p:sp>
      <p:sp>
        <p:nvSpPr>
          <p:cNvPr id="34827" name="Text Box 20"/>
          <p:cNvSpPr txBox="1">
            <a:spLocks noChangeArrowheads="1"/>
          </p:cNvSpPr>
          <p:nvPr/>
        </p:nvSpPr>
        <p:spPr bwMode="auto">
          <a:xfrm>
            <a:off x="6635750" y="2455863"/>
            <a:ext cx="1227138" cy="2454275"/>
          </a:xfrm>
          <a:prstGeom prst="rect">
            <a:avLst/>
          </a:prstGeom>
          <a:noFill/>
          <a:ln w="9525">
            <a:noFill/>
            <a:miter lim="800000"/>
            <a:headEnd/>
            <a:tailEnd/>
          </a:ln>
        </p:spPr>
        <p:txBody>
          <a:bodyPr lIns="53950" tIns="26975" rIns="53950" bIns="26975"/>
          <a:lstStyle/>
          <a:p>
            <a:pPr algn="ctr"/>
            <a:r>
              <a:rPr lang="en-US" sz="1800" b="1" dirty="0">
                <a:solidFill>
                  <a:srgbClr val="990000"/>
                </a:solidFill>
                <a:latin typeface="Times New Roman" pitchFamily="18" charset="0"/>
              </a:rPr>
              <a:t>Amount of </a:t>
            </a:r>
            <a:r>
              <a:rPr lang="en-US" sz="1800" b="1" dirty="0" err="1">
                <a:solidFill>
                  <a:srgbClr val="990000"/>
                </a:solidFill>
                <a:latin typeface="Times New Roman" pitchFamily="18" charset="0"/>
              </a:rPr>
              <a:t>Sidedress</a:t>
            </a:r>
            <a:r>
              <a:rPr lang="en-US" sz="1800" b="1" dirty="0">
                <a:solidFill>
                  <a:srgbClr val="990000"/>
                </a:solidFill>
                <a:latin typeface="Times New Roman" pitchFamily="18" charset="0"/>
              </a:rPr>
              <a:t> N Fertilizer Needed…</a:t>
            </a:r>
            <a:endParaRPr lang="en-US" sz="1800" b="1" dirty="0">
              <a:solidFill>
                <a:srgbClr val="990000"/>
              </a:solidFill>
            </a:endParaRPr>
          </a:p>
        </p:txBody>
      </p:sp>
      <p:sp>
        <p:nvSpPr>
          <p:cNvPr id="34828" name="Text Box 24"/>
          <p:cNvSpPr txBox="1">
            <a:spLocks noChangeArrowheads="1"/>
          </p:cNvSpPr>
          <p:nvPr/>
        </p:nvSpPr>
        <p:spPr bwMode="auto">
          <a:xfrm>
            <a:off x="5503863" y="2773363"/>
            <a:ext cx="949325" cy="558800"/>
          </a:xfrm>
          <a:prstGeom prst="rect">
            <a:avLst/>
          </a:prstGeom>
          <a:noFill/>
          <a:ln w="9525">
            <a:noFill/>
            <a:miter lim="800000"/>
            <a:headEnd/>
            <a:tailEnd/>
          </a:ln>
        </p:spPr>
        <p:txBody>
          <a:bodyPr lIns="53950" tIns="26975" rIns="53950" bIns="26975"/>
          <a:lstStyle/>
          <a:p>
            <a:pPr algn="r"/>
            <a:r>
              <a:rPr lang="en-US" sz="1600" b="1" dirty="0">
                <a:solidFill>
                  <a:srgbClr val="990000"/>
                </a:solidFill>
              </a:rPr>
              <a:t>… in normal year</a:t>
            </a:r>
          </a:p>
        </p:txBody>
      </p:sp>
      <p:sp>
        <p:nvSpPr>
          <p:cNvPr id="34829" name="Text Box 16"/>
          <p:cNvSpPr txBox="1">
            <a:spLocks noChangeArrowheads="1"/>
          </p:cNvSpPr>
          <p:nvPr/>
        </p:nvSpPr>
        <p:spPr bwMode="auto">
          <a:xfrm>
            <a:off x="533400" y="3514725"/>
            <a:ext cx="890588" cy="739775"/>
          </a:xfrm>
          <a:prstGeom prst="rect">
            <a:avLst/>
          </a:prstGeom>
          <a:solidFill>
            <a:schemeClr val="bg1"/>
          </a:solidFill>
          <a:ln w="9525">
            <a:noFill/>
            <a:miter lim="800000"/>
            <a:headEnd/>
            <a:tailEnd/>
          </a:ln>
        </p:spPr>
        <p:txBody>
          <a:bodyPr lIns="53950" tIns="26975" rIns="53950" bIns="26975"/>
          <a:lstStyle/>
          <a:p>
            <a:pPr algn="ctr"/>
            <a:r>
              <a:rPr lang="en-US" sz="1800" b="1" dirty="0">
                <a:solidFill>
                  <a:srgbClr val="000000"/>
                </a:solidFill>
                <a:latin typeface="Times New Roman" pitchFamily="18" charset="0"/>
              </a:rPr>
              <a:t>S</a:t>
            </a:r>
            <a:r>
              <a:rPr lang="en-US" sz="1800" b="1" dirty="0" smtClean="0">
                <a:solidFill>
                  <a:srgbClr val="000000"/>
                </a:solidFill>
                <a:latin typeface="Times New Roman" pitchFamily="18" charset="0"/>
              </a:rPr>
              <a:t>oil </a:t>
            </a:r>
            <a:r>
              <a:rPr lang="en-US" sz="1800" b="1" dirty="0">
                <a:solidFill>
                  <a:srgbClr val="000000"/>
                </a:solidFill>
                <a:latin typeface="Times New Roman" pitchFamily="18" charset="0"/>
              </a:rPr>
              <a:t>or plant N</a:t>
            </a:r>
            <a:endParaRPr lang="en-US" sz="4800" b="1" dirty="0"/>
          </a:p>
        </p:txBody>
      </p:sp>
      <p:sp>
        <p:nvSpPr>
          <p:cNvPr id="34830" name="TextBox 26"/>
          <p:cNvSpPr txBox="1">
            <a:spLocks noChangeArrowheads="1"/>
          </p:cNvSpPr>
          <p:nvPr/>
        </p:nvSpPr>
        <p:spPr bwMode="auto">
          <a:xfrm>
            <a:off x="381000" y="76200"/>
            <a:ext cx="8458200" cy="2246769"/>
          </a:xfrm>
          <a:prstGeom prst="rect">
            <a:avLst/>
          </a:prstGeom>
          <a:noFill/>
          <a:ln w="9525">
            <a:noFill/>
            <a:miter lim="800000"/>
            <a:headEnd/>
            <a:tailEnd/>
          </a:ln>
        </p:spPr>
        <p:txBody>
          <a:bodyPr>
            <a:spAutoFit/>
          </a:bodyPr>
          <a:lstStyle/>
          <a:p>
            <a:r>
              <a:rPr lang="en-US" sz="3200" b="1" i="1" dirty="0" smtClean="0">
                <a:solidFill>
                  <a:srgbClr val="0070C0"/>
                </a:solidFill>
              </a:rPr>
              <a:t>SOM mineralization occurs ahead of corn N uptake…</a:t>
            </a:r>
            <a:endParaRPr lang="en-US" sz="3200" b="1" dirty="0">
              <a:solidFill>
                <a:srgbClr val="0070C0"/>
              </a:solidFill>
            </a:endParaRPr>
          </a:p>
          <a:p>
            <a:endParaRPr lang="en-US" sz="3200" i="1" dirty="0">
              <a:solidFill>
                <a:srgbClr val="0070C0"/>
              </a:solidFill>
            </a:endParaRPr>
          </a:p>
          <a:p>
            <a:endParaRPr lang="en-US" sz="4400" b="1" i="1" dirty="0">
              <a:solidFill>
                <a:srgbClr val="0070C0"/>
              </a:solidFill>
            </a:endParaRPr>
          </a:p>
        </p:txBody>
      </p:sp>
    </p:spTree>
    <p:extLst>
      <p:ext uri="{BB962C8B-B14F-4D97-AF65-F5344CB8AC3E}">
        <p14:creationId xmlns:p14="http://schemas.microsoft.com/office/powerpoint/2010/main" xmlns="" val="3494230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1462088" y="1574800"/>
            <a:ext cx="6416675" cy="4549775"/>
          </a:xfrm>
          <a:prstGeom prst="rect">
            <a:avLst/>
          </a:prstGeom>
          <a:gradFill flip="none" rotWithShape="1">
            <a:gsLst>
              <a:gs pos="0">
                <a:srgbClr val="FFEAD8"/>
              </a:gs>
              <a:gs pos="99000">
                <a:schemeClr val="bg1"/>
              </a:gs>
            </a:gsLst>
            <a:lin ang="0" scaled="1"/>
            <a:tileRect/>
          </a:gradFill>
          <a:ln w="31750"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4819" name="AutoShape 5"/>
          <p:cNvSpPr>
            <a:spLocks noChangeAspect="1" noChangeArrowheads="1"/>
          </p:cNvSpPr>
          <p:nvPr/>
        </p:nvSpPr>
        <p:spPr bwMode="auto">
          <a:xfrm>
            <a:off x="1273175" y="2138363"/>
            <a:ext cx="6092825" cy="4719637"/>
          </a:xfrm>
          <a:prstGeom prst="rect">
            <a:avLst/>
          </a:prstGeom>
          <a:noFill/>
          <a:ln w="9525">
            <a:noFill/>
            <a:miter lim="800000"/>
            <a:headEnd/>
            <a:tailEnd/>
          </a:ln>
        </p:spPr>
        <p:txBody>
          <a:bodyPr/>
          <a:lstStyle/>
          <a:p>
            <a:endParaRPr lang="en-US"/>
          </a:p>
        </p:txBody>
      </p:sp>
      <p:cxnSp>
        <p:nvCxnSpPr>
          <p:cNvPr id="25" name="Straight Arrow Connector 24"/>
          <p:cNvCxnSpPr/>
          <p:nvPr/>
        </p:nvCxnSpPr>
        <p:spPr bwMode="auto">
          <a:xfrm rot="5400000" flipH="1" flipV="1">
            <a:off x="-338137" y="4148138"/>
            <a:ext cx="2751137" cy="1587"/>
          </a:xfrm>
          <a:prstGeom prst="straightConnector1">
            <a:avLst/>
          </a:prstGeom>
          <a:ln w="285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4821" name="Text Box 8"/>
          <p:cNvSpPr txBox="1">
            <a:spLocks noChangeArrowheads="1"/>
          </p:cNvSpPr>
          <p:nvPr/>
        </p:nvSpPr>
        <p:spPr bwMode="auto">
          <a:xfrm>
            <a:off x="1676400" y="6096000"/>
            <a:ext cx="6188075" cy="465137"/>
          </a:xfrm>
          <a:prstGeom prst="rect">
            <a:avLst/>
          </a:prstGeom>
          <a:noFill/>
          <a:ln w="9525">
            <a:noFill/>
            <a:miter lim="800000"/>
            <a:headEnd/>
            <a:tailEnd/>
          </a:ln>
        </p:spPr>
        <p:txBody>
          <a:bodyPr lIns="53950" tIns="26975" rIns="53950" bIns="26975"/>
          <a:lstStyle/>
          <a:p>
            <a:r>
              <a:rPr lang="en-US" sz="1800" b="1" dirty="0">
                <a:solidFill>
                  <a:srgbClr val="000000"/>
                </a:solidFill>
                <a:latin typeface="Times New Roman" pitchFamily="18" charset="0"/>
              </a:rPr>
              <a:t>Spring		             </a:t>
            </a:r>
            <a:r>
              <a:rPr lang="en-US" sz="1800" b="1" dirty="0" smtClean="0">
                <a:solidFill>
                  <a:srgbClr val="000000"/>
                </a:solidFill>
                <a:latin typeface="Times New Roman" pitchFamily="18" charset="0"/>
              </a:rPr>
              <a:t>   </a:t>
            </a:r>
            <a:r>
              <a:rPr lang="en-US" sz="1800" b="1" dirty="0">
                <a:solidFill>
                  <a:srgbClr val="000000"/>
                </a:solidFill>
                <a:latin typeface="Times New Roman" pitchFamily="18" charset="0"/>
              </a:rPr>
              <a:t>Summer	                </a:t>
            </a:r>
            <a:r>
              <a:rPr lang="en-US" sz="1800" b="1" dirty="0" smtClean="0">
                <a:solidFill>
                  <a:srgbClr val="000000"/>
                </a:solidFill>
                <a:latin typeface="Times New Roman" pitchFamily="18" charset="0"/>
              </a:rPr>
              <a:t>	Fall</a:t>
            </a:r>
            <a:r>
              <a:rPr lang="en-US" sz="1800" b="1" dirty="0">
                <a:solidFill>
                  <a:srgbClr val="000000"/>
                </a:solidFill>
                <a:latin typeface="Times New Roman" pitchFamily="18" charset="0"/>
              </a:rPr>
              <a:t>				</a:t>
            </a:r>
          </a:p>
          <a:p>
            <a:endParaRPr lang="en-US" sz="4800" b="1" dirty="0"/>
          </a:p>
        </p:txBody>
      </p:sp>
      <p:sp>
        <p:nvSpPr>
          <p:cNvPr id="34822" name="Freeform 9"/>
          <p:cNvSpPr>
            <a:spLocks/>
          </p:cNvSpPr>
          <p:nvPr/>
        </p:nvSpPr>
        <p:spPr bwMode="auto">
          <a:xfrm>
            <a:off x="1689100" y="3827463"/>
            <a:ext cx="4716463" cy="2014537"/>
          </a:xfrm>
          <a:custGeom>
            <a:avLst/>
            <a:gdLst>
              <a:gd name="T0" fmla="*/ 0 w 4416"/>
              <a:gd name="T1" fmla="*/ 2147483647 h 1984"/>
              <a:gd name="T2" fmla="*/ 2147483647 w 4416"/>
              <a:gd name="T3" fmla="*/ 2147483647 h 1984"/>
              <a:gd name="T4" fmla="*/ 2147483647 w 4416"/>
              <a:gd name="T5" fmla="*/ 2147483647 h 1984"/>
              <a:gd name="T6" fmla="*/ 2147483647 w 4416"/>
              <a:gd name="T7" fmla="*/ 2147483647 h 1984"/>
              <a:gd name="T8" fmla="*/ 2147483647 w 4416"/>
              <a:gd name="T9" fmla="*/ 2147483647 h 1984"/>
              <a:gd name="T10" fmla="*/ 2147483647 w 4416"/>
              <a:gd name="T11" fmla="*/ 2147483647 h 1984"/>
              <a:gd name="T12" fmla="*/ 2147483647 w 4416"/>
              <a:gd name="T13" fmla="*/ 2147483647 h 1984"/>
              <a:gd name="T14" fmla="*/ 2147483647 w 4416"/>
              <a:gd name="T15" fmla="*/ 2147483647 h 1984"/>
              <a:gd name="T16" fmla="*/ 2147483647 w 4416"/>
              <a:gd name="T17" fmla="*/ 0 h 19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16"/>
              <a:gd name="T28" fmla="*/ 0 h 1984"/>
              <a:gd name="T29" fmla="*/ 4416 w 4416"/>
              <a:gd name="T30" fmla="*/ 1984 h 19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16" h="1984">
                <a:moveTo>
                  <a:pt x="0" y="1968"/>
                </a:moveTo>
                <a:cubicBezTo>
                  <a:pt x="124" y="1976"/>
                  <a:pt x="248" y="1984"/>
                  <a:pt x="384" y="1968"/>
                </a:cubicBezTo>
                <a:cubicBezTo>
                  <a:pt x="520" y="1952"/>
                  <a:pt x="664" y="1936"/>
                  <a:pt x="816" y="1872"/>
                </a:cubicBezTo>
                <a:cubicBezTo>
                  <a:pt x="968" y="1808"/>
                  <a:pt x="1160" y="1720"/>
                  <a:pt x="1296" y="1584"/>
                </a:cubicBezTo>
                <a:cubicBezTo>
                  <a:pt x="1432" y="1448"/>
                  <a:pt x="1512" y="1224"/>
                  <a:pt x="1632" y="1056"/>
                </a:cubicBezTo>
                <a:cubicBezTo>
                  <a:pt x="1752" y="888"/>
                  <a:pt x="1856" y="696"/>
                  <a:pt x="2016" y="576"/>
                </a:cubicBezTo>
                <a:cubicBezTo>
                  <a:pt x="2176" y="456"/>
                  <a:pt x="2344" y="408"/>
                  <a:pt x="2592" y="336"/>
                </a:cubicBezTo>
                <a:cubicBezTo>
                  <a:pt x="2840" y="264"/>
                  <a:pt x="3200" y="200"/>
                  <a:pt x="3504" y="144"/>
                </a:cubicBezTo>
                <a:cubicBezTo>
                  <a:pt x="3808" y="88"/>
                  <a:pt x="4112" y="44"/>
                  <a:pt x="4416" y="0"/>
                </a:cubicBezTo>
              </a:path>
            </a:pathLst>
          </a:custGeom>
          <a:noFill/>
          <a:ln w="38100">
            <a:solidFill>
              <a:srgbClr val="000090"/>
            </a:solidFill>
            <a:prstDash val="dash"/>
            <a:round/>
            <a:headEnd/>
            <a:tailEnd/>
          </a:ln>
        </p:spPr>
        <p:txBody>
          <a:bodyPr anchor="ctr"/>
          <a:lstStyle/>
          <a:p>
            <a:endParaRPr lang="en-US"/>
          </a:p>
        </p:txBody>
      </p:sp>
      <p:sp>
        <p:nvSpPr>
          <p:cNvPr id="34823" name="Text Box 10"/>
          <p:cNvSpPr txBox="1">
            <a:spLocks noChangeArrowheads="1"/>
          </p:cNvSpPr>
          <p:nvPr/>
        </p:nvSpPr>
        <p:spPr bwMode="auto">
          <a:xfrm>
            <a:off x="4876800" y="4059238"/>
            <a:ext cx="1981199" cy="512762"/>
          </a:xfrm>
          <a:prstGeom prst="rect">
            <a:avLst/>
          </a:prstGeom>
          <a:noFill/>
          <a:ln w="9525">
            <a:noFill/>
            <a:miter lim="800000"/>
            <a:headEnd/>
            <a:tailEnd/>
          </a:ln>
        </p:spPr>
        <p:txBody>
          <a:bodyPr lIns="53950" tIns="26975" rIns="53950" bIns="26975"/>
          <a:lstStyle/>
          <a:p>
            <a:pPr algn="ctr"/>
            <a:r>
              <a:rPr lang="en-US" sz="1600" b="1" dirty="0">
                <a:solidFill>
                  <a:srgbClr val="002060"/>
                </a:solidFill>
                <a:latin typeface="Times New Roman" pitchFamily="18" charset="0"/>
              </a:rPr>
              <a:t>soil mineral N, normal </a:t>
            </a:r>
            <a:r>
              <a:rPr lang="en-US" sz="1600" b="1" dirty="0" smtClean="0">
                <a:solidFill>
                  <a:srgbClr val="002060"/>
                </a:solidFill>
                <a:latin typeface="Times New Roman" pitchFamily="18" charset="0"/>
              </a:rPr>
              <a:t>year</a:t>
            </a:r>
            <a:endParaRPr lang="en-US" sz="1600" b="1" dirty="0">
              <a:solidFill>
                <a:srgbClr val="002060"/>
              </a:solidFill>
            </a:endParaRPr>
          </a:p>
        </p:txBody>
      </p:sp>
      <p:sp>
        <p:nvSpPr>
          <p:cNvPr id="34" name="Freeform 17"/>
          <p:cNvSpPr>
            <a:spLocks/>
          </p:cNvSpPr>
          <p:nvPr/>
        </p:nvSpPr>
        <p:spPr bwMode="auto">
          <a:xfrm>
            <a:off x="1676400" y="2441575"/>
            <a:ext cx="4637088" cy="3576638"/>
          </a:xfrm>
          <a:custGeom>
            <a:avLst/>
            <a:gdLst>
              <a:gd name="T0" fmla="*/ 0 w 4423"/>
              <a:gd name="T1" fmla="*/ 2147483647 h 2813"/>
              <a:gd name="T2" fmla="*/ 2147483647 w 4423"/>
              <a:gd name="T3" fmla="*/ 2147483647 h 2813"/>
              <a:gd name="T4" fmla="*/ 2147483647 w 4423"/>
              <a:gd name="T5" fmla="*/ 2147483647 h 2813"/>
              <a:gd name="T6" fmla="*/ 2147483647 w 4423"/>
              <a:gd name="T7" fmla="*/ 2147483647 h 2813"/>
              <a:gd name="T8" fmla="*/ 2147483647 w 4423"/>
              <a:gd name="T9" fmla="*/ 2147483647 h 2813"/>
              <a:gd name="T10" fmla="*/ 2147483647 w 4423"/>
              <a:gd name="T11" fmla="*/ 2147483647 h 2813"/>
              <a:gd name="T12" fmla="*/ 2147483647 w 4423"/>
              <a:gd name="T13" fmla="*/ 2147483647 h 2813"/>
              <a:gd name="T14" fmla="*/ 2147483647 w 4423"/>
              <a:gd name="T15" fmla="*/ 2147483647 h 2813"/>
              <a:gd name="T16" fmla="*/ 2147483647 w 4423"/>
              <a:gd name="T17" fmla="*/ 2147483647 h 2813"/>
              <a:gd name="T18" fmla="*/ 2147483647 w 4423"/>
              <a:gd name="T19" fmla="*/ 0 h 28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23"/>
              <a:gd name="T31" fmla="*/ 0 h 2813"/>
              <a:gd name="T32" fmla="*/ 4423 w 4423"/>
              <a:gd name="T33" fmla="*/ 2813 h 28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23" h="2813">
                <a:moveTo>
                  <a:pt x="0" y="2803"/>
                </a:moveTo>
                <a:cubicBezTo>
                  <a:pt x="42" y="2805"/>
                  <a:pt x="153" y="2813"/>
                  <a:pt x="255" y="2811"/>
                </a:cubicBezTo>
                <a:cubicBezTo>
                  <a:pt x="357" y="2810"/>
                  <a:pt x="478" y="2799"/>
                  <a:pt x="611" y="2793"/>
                </a:cubicBezTo>
                <a:cubicBezTo>
                  <a:pt x="743" y="2788"/>
                  <a:pt x="867" y="2800"/>
                  <a:pt x="1053" y="2773"/>
                </a:cubicBezTo>
                <a:cubicBezTo>
                  <a:pt x="1239" y="2746"/>
                  <a:pt x="1534" y="2733"/>
                  <a:pt x="1728" y="2628"/>
                </a:cubicBezTo>
                <a:cubicBezTo>
                  <a:pt x="1922" y="2523"/>
                  <a:pt x="2061" y="2359"/>
                  <a:pt x="2215" y="2142"/>
                </a:cubicBezTo>
                <a:cubicBezTo>
                  <a:pt x="2369" y="1925"/>
                  <a:pt x="2482" y="1592"/>
                  <a:pt x="2652" y="1327"/>
                </a:cubicBezTo>
                <a:cubicBezTo>
                  <a:pt x="2822" y="1062"/>
                  <a:pt x="3058" y="747"/>
                  <a:pt x="3238" y="553"/>
                </a:cubicBezTo>
                <a:cubicBezTo>
                  <a:pt x="3418" y="359"/>
                  <a:pt x="3537" y="257"/>
                  <a:pt x="3734" y="165"/>
                </a:cubicBezTo>
                <a:cubicBezTo>
                  <a:pt x="3931" y="73"/>
                  <a:pt x="4280" y="35"/>
                  <a:pt x="4423" y="0"/>
                </a:cubicBezTo>
              </a:path>
            </a:pathLst>
          </a:custGeom>
          <a:noFill/>
          <a:ln w="57150">
            <a:solidFill>
              <a:srgbClr val="008000"/>
            </a:solidFill>
            <a:round/>
            <a:headEnd/>
            <a:tailEnd/>
          </a:ln>
          <a:effectLst>
            <a:outerShdw dist="38100" dir="2700000" rotWithShape="0">
              <a:srgbClr val="808080">
                <a:alpha val="42999"/>
              </a:srgbClr>
            </a:outerShdw>
          </a:effectLst>
        </p:spPr>
        <p:txBody>
          <a:bodyPr anchor="ctr"/>
          <a:lstStyle/>
          <a:p>
            <a:pPr>
              <a:defRPr/>
            </a:pPr>
            <a:endParaRPr lang="en-US"/>
          </a:p>
        </p:txBody>
      </p:sp>
      <p:sp>
        <p:nvSpPr>
          <p:cNvPr id="34825" name="Text Box 18"/>
          <p:cNvSpPr txBox="1">
            <a:spLocks noChangeArrowheads="1"/>
          </p:cNvSpPr>
          <p:nvPr/>
        </p:nvSpPr>
        <p:spPr bwMode="auto">
          <a:xfrm>
            <a:off x="4748213" y="2138363"/>
            <a:ext cx="1604962" cy="423862"/>
          </a:xfrm>
          <a:prstGeom prst="rect">
            <a:avLst/>
          </a:prstGeom>
          <a:noFill/>
          <a:ln w="9525">
            <a:noFill/>
            <a:miter lim="800000"/>
            <a:headEnd/>
            <a:tailEnd/>
          </a:ln>
        </p:spPr>
        <p:txBody>
          <a:bodyPr lIns="53950" tIns="26975" rIns="53950" bIns="26975"/>
          <a:lstStyle/>
          <a:p>
            <a:r>
              <a:rPr lang="en-US" sz="1800" b="1" dirty="0" smtClean="0">
                <a:solidFill>
                  <a:srgbClr val="008000"/>
                </a:solidFill>
                <a:latin typeface="Times New Roman" pitchFamily="18" charset="0"/>
              </a:rPr>
              <a:t>corn </a:t>
            </a:r>
            <a:r>
              <a:rPr lang="en-US" sz="1800" b="1" dirty="0">
                <a:solidFill>
                  <a:srgbClr val="008000"/>
                </a:solidFill>
                <a:latin typeface="Times New Roman" pitchFamily="18" charset="0"/>
              </a:rPr>
              <a:t>N uptake</a:t>
            </a:r>
            <a:endParaRPr lang="en-US" sz="4800" dirty="0">
              <a:solidFill>
                <a:srgbClr val="008000"/>
              </a:solidFill>
            </a:endParaRPr>
          </a:p>
        </p:txBody>
      </p:sp>
      <p:sp>
        <p:nvSpPr>
          <p:cNvPr id="34826" name="Line 19"/>
          <p:cNvSpPr>
            <a:spLocks noChangeShapeType="1"/>
          </p:cNvSpPr>
          <p:nvPr/>
        </p:nvSpPr>
        <p:spPr bwMode="auto">
          <a:xfrm flipH="1">
            <a:off x="6457950" y="2424113"/>
            <a:ext cx="1588" cy="1401762"/>
          </a:xfrm>
          <a:prstGeom prst="line">
            <a:avLst/>
          </a:prstGeom>
          <a:noFill/>
          <a:ln w="28575">
            <a:solidFill>
              <a:srgbClr val="FF0000"/>
            </a:solidFill>
            <a:round/>
            <a:headEnd type="triangle" w="med" len="med"/>
            <a:tailEnd type="triangle" w="med" len="med"/>
          </a:ln>
        </p:spPr>
        <p:txBody>
          <a:bodyPr/>
          <a:lstStyle/>
          <a:p>
            <a:endParaRPr lang="en-US"/>
          </a:p>
        </p:txBody>
      </p:sp>
      <p:sp>
        <p:nvSpPr>
          <p:cNvPr id="34827" name="Text Box 20"/>
          <p:cNvSpPr txBox="1">
            <a:spLocks noChangeArrowheads="1"/>
          </p:cNvSpPr>
          <p:nvPr/>
        </p:nvSpPr>
        <p:spPr bwMode="auto">
          <a:xfrm>
            <a:off x="6635750" y="2455863"/>
            <a:ext cx="1227138" cy="2454275"/>
          </a:xfrm>
          <a:prstGeom prst="rect">
            <a:avLst/>
          </a:prstGeom>
          <a:noFill/>
          <a:ln w="9525">
            <a:noFill/>
            <a:miter lim="800000"/>
            <a:headEnd/>
            <a:tailEnd/>
          </a:ln>
        </p:spPr>
        <p:txBody>
          <a:bodyPr lIns="53950" tIns="26975" rIns="53950" bIns="26975"/>
          <a:lstStyle/>
          <a:p>
            <a:pPr algn="ctr"/>
            <a:r>
              <a:rPr lang="en-US" sz="1800" b="1" dirty="0">
                <a:solidFill>
                  <a:srgbClr val="990000"/>
                </a:solidFill>
                <a:latin typeface="Times New Roman" pitchFamily="18" charset="0"/>
              </a:rPr>
              <a:t>Amount of </a:t>
            </a:r>
            <a:r>
              <a:rPr lang="en-US" sz="1800" b="1" dirty="0" err="1">
                <a:solidFill>
                  <a:srgbClr val="990000"/>
                </a:solidFill>
                <a:latin typeface="Times New Roman" pitchFamily="18" charset="0"/>
              </a:rPr>
              <a:t>Sidedress</a:t>
            </a:r>
            <a:r>
              <a:rPr lang="en-US" sz="1800" b="1" dirty="0">
                <a:solidFill>
                  <a:srgbClr val="990000"/>
                </a:solidFill>
                <a:latin typeface="Times New Roman" pitchFamily="18" charset="0"/>
              </a:rPr>
              <a:t> N Fertilizer Needed…</a:t>
            </a:r>
            <a:endParaRPr lang="en-US" sz="1800" b="1" dirty="0">
              <a:solidFill>
                <a:srgbClr val="990000"/>
              </a:solidFill>
            </a:endParaRPr>
          </a:p>
        </p:txBody>
      </p:sp>
      <p:sp>
        <p:nvSpPr>
          <p:cNvPr id="34828" name="Text Box 24"/>
          <p:cNvSpPr txBox="1">
            <a:spLocks noChangeArrowheads="1"/>
          </p:cNvSpPr>
          <p:nvPr/>
        </p:nvSpPr>
        <p:spPr bwMode="auto">
          <a:xfrm>
            <a:off x="5503863" y="2773363"/>
            <a:ext cx="949325" cy="558800"/>
          </a:xfrm>
          <a:prstGeom prst="rect">
            <a:avLst/>
          </a:prstGeom>
          <a:noFill/>
          <a:ln w="9525">
            <a:noFill/>
            <a:miter lim="800000"/>
            <a:headEnd/>
            <a:tailEnd/>
          </a:ln>
        </p:spPr>
        <p:txBody>
          <a:bodyPr lIns="53950" tIns="26975" rIns="53950" bIns="26975"/>
          <a:lstStyle/>
          <a:p>
            <a:pPr algn="r"/>
            <a:r>
              <a:rPr lang="en-US" sz="1600" b="1" dirty="0">
                <a:solidFill>
                  <a:srgbClr val="990000"/>
                </a:solidFill>
              </a:rPr>
              <a:t>… in normal year</a:t>
            </a:r>
          </a:p>
        </p:txBody>
      </p:sp>
      <p:sp>
        <p:nvSpPr>
          <p:cNvPr id="34829" name="Text Box 16"/>
          <p:cNvSpPr txBox="1">
            <a:spLocks noChangeArrowheads="1"/>
          </p:cNvSpPr>
          <p:nvPr/>
        </p:nvSpPr>
        <p:spPr bwMode="auto">
          <a:xfrm>
            <a:off x="533400" y="3514725"/>
            <a:ext cx="890588" cy="739775"/>
          </a:xfrm>
          <a:prstGeom prst="rect">
            <a:avLst/>
          </a:prstGeom>
          <a:solidFill>
            <a:schemeClr val="bg1"/>
          </a:solidFill>
          <a:ln w="9525">
            <a:noFill/>
            <a:miter lim="800000"/>
            <a:headEnd/>
            <a:tailEnd/>
          </a:ln>
        </p:spPr>
        <p:txBody>
          <a:bodyPr lIns="53950" tIns="26975" rIns="53950" bIns="26975"/>
          <a:lstStyle/>
          <a:p>
            <a:pPr algn="ctr"/>
            <a:r>
              <a:rPr lang="en-US" sz="1800" b="1" dirty="0">
                <a:solidFill>
                  <a:srgbClr val="000000"/>
                </a:solidFill>
                <a:latin typeface="Times New Roman" pitchFamily="18" charset="0"/>
              </a:rPr>
              <a:t>S</a:t>
            </a:r>
            <a:r>
              <a:rPr lang="en-US" sz="1800" b="1" dirty="0" smtClean="0">
                <a:solidFill>
                  <a:srgbClr val="000000"/>
                </a:solidFill>
                <a:latin typeface="Times New Roman" pitchFamily="18" charset="0"/>
              </a:rPr>
              <a:t>oil </a:t>
            </a:r>
            <a:r>
              <a:rPr lang="en-US" sz="1800" b="1" dirty="0">
                <a:solidFill>
                  <a:srgbClr val="000000"/>
                </a:solidFill>
                <a:latin typeface="Times New Roman" pitchFamily="18" charset="0"/>
              </a:rPr>
              <a:t>or plant N</a:t>
            </a:r>
            <a:endParaRPr lang="en-US" sz="4800" b="1" dirty="0"/>
          </a:p>
        </p:txBody>
      </p:sp>
      <p:sp>
        <p:nvSpPr>
          <p:cNvPr id="34830" name="TextBox 26"/>
          <p:cNvSpPr txBox="1">
            <a:spLocks noChangeArrowheads="1"/>
          </p:cNvSpPr>
          <p:nvPr/>
        </p:nvSpPr>
        <p:spPr bwMode="auto">
          <a:xfrm>
            <a:off x="381000" y="76200"/>
            <a:ext cx="8458200" cy="2246769"/>
          </a:xfrm>
          <a:prstGeom prst="rect">
            <a:avLst/>
          </a:prstGeom>
          <a:noFill/>
          <a:ln w="9525">
            <a:noFill/>
            <a:miter lim="800000"/>
            <a:headEnd/>
            <a:tailEnd/>
          </a:ln>
        </p:spPr>
        <p:txBody>
          <a:bodyPr>
            <a:spAutoFit/>
          </a:bodyPr>
          <a:lstStyle/>
          <a:p>
            <a:r>
              <a:rPr lang="en-US" sz="3200" b="1" i="1" dirty="0" smtClean="0">
                <a:solidFill>
                  <a:srgbClr val="0070C0"/>
                </a:solidFill>
              </a:rPr>
              <a:t>SOM mineralization occurs ahead of corn N uptake…</a:t>
            </a:r>
            <a:endParaRPr lang="en-US" sz="3200" b="1" dirty="0">
              <a:solidFill>
                <a:srgbClr val="0070C0"/>
              </a:solidFill>
            </a:endParaRPr>
          </a:p>
          <a:p>
            <a:endParaRPr lang="en-US" sz="3200" i="1" dirty="0">
              <a:solidFill>
                <a:srgbClr val="0070C0"/>
              </a:solidFill>
            </a:endParaRPr>
          </a:p>
          <a:p>
            <a:endParaRPr lang="en-US" sz="4400" b="1" i="1" dirty="0">
              <a:solidFill>
                <a:srgbClr val="0070C0"/>
              </a:solidFill>
            </a:endParaRPr>
          </a:p>
        </p:txBody>
      </p:sp>
      <p:sp>
        <p:nvSpPr>
          <p:cNvPr id="33" name="Rectangle 32"/>
          <p:cNvSpPr/>
          <p:nvPr/>
        </p:nvSpPr>
        <p:spPr>
          <a:xfrm>
            <a:off x="3200400" y="1600200"/>
            <a:ext cx="990600" cy="4495800"/>
          </a:xfrm>
          <a:prstGeom prst="rect">
            <a:avLst/>
          </a:prstGeom>
          <a:solidFill>
            <a:schemeClr val="accent2">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600" dirty="0">
                <a:solidFill>
                  <a:schemeClr val="accent2">
                    <a:lumMod val="50000"/>
                  </a:schemeClr>
                </a:solidFill>
              </a:rPr>
              <a:t>Critical Time Period – N builds up in soil before corn </a:t>
            </a:r>
            <a:r>
              <a:rPr lang="en-US" sz="1600" dirty="0" smtClean="0">
                <a:solidFill>
                  <a:schemeClr val="accent2">
                    <a:lumMod val="50000"/>
                  </a:schemeClr>
                </a:solidFill>
              </a:rPr>
              <a:t>uptake</a:t>
            </a:r>
            <a:endParaRPr lang="en-US" sz="1600" dirty="0">
              <a:solidFill>
                <a:schemeClr val="accent2">
                  <a:lumMod val="50000"/>
                </a:schemeClr>
              </a:solidFill>
            </a:endParaRPr>
          </a:p>
        </p:txBody>
      </p:sp>
    </p:spTree>
    <p:extLst>
      <p:ext uri="{BB962C8B-B14F-4D97-AF65-F5344CB8AC3E}">
        <p14:creationId xmlns:p14="http://schemas.microsoft.com/office/powerpoint/2010/main" xmlns="" val="19553352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ext Box 8"/>
          <p:cNvSpPr txBox="1">
            <a:spLocks noChangeArrowheads="1"/>
          </p:cNvSpPr>
          <p:nvPr/>
        </p:nvSpPr>
        <p:spPr bwMode="auto">
          <a:xfrm>
            <a:off x="1676400" y="6096000"/>
            <a:ext cx="6188075" cy="465137"/>
          </a:xfrm>
          <a:prstGeom prst="rect">
            <a:avLst/>
          </a:prstGeom>
          <a:noFill/>
          <a:ln w="9525">
            <a:noFill/>
            <a:miter lim="800000"/>
            <a:headEnd/>
            <a:tailEnd/>
          </a:ln>
        </p:spPr>
        <p:txBody>
          <a:bodyPr lIns="53950" tIns="26975" rIns="53950" bIns="26975"/>
          <a:lstStyle/>
          <a:p>
            <a:r>
              <a:rPr lang="en-US" sz="1800" b="1" dirty="0">
                <a:solidFill>
                  <a:srgbClr val="000000"/>
                </a:solidFill>
                <a:latin typeface="Times New Roman" pitchFamily="18" charset="0"/>
              </a:rPr>
              <a:t>Spring		             </a:t>
            </a:r>
            <a:r>
              <a:rPr lang="en-US" sz="1800" b="1" dirty="0" smtClean="0">
                <a:solidFill>
                  <a:srgbClr val="000000"/>
                </a:solidFill>
                <a:latin typeface="Times New Roman" pitchFamily="18" charset="0"/>
              </a:rPr>
              <a:t>   </a:t>
            </a:r>
            <a:r>
              <a:rPr lang="en-US" sz="1800" b="1" dirty="0">
                <a:solidFill>
                  <a:srgbClr val="000000"/>
                </a:solidFill>
                <a:latin typeface="Times New Roman" pitchFamily="18" charset="0"/>
              </a:rPr>
              <a:t>Summer	                </a:t>
            </a:r>
            <a:r>
              <a:rPr lang="en-US" sz="1800" b="1" dirty="0" smtClean="0">
                <a:solidFill>
                  <a:srgbClr val="000000"/>
                </a:solidFill>
                <a:latin typeface="Times New Roman" pitchFamily="18" charset="0"/>
              </a:rPr>
              <a:t>	Fall</a:t>
            </a:r>
            <a:r>
              <a:rPr lang="en-US" sz="1800" b="1" dirty="0">
                <a:solidFill>
                  <a:srgbClr val="000000"/>
                </a:solidFill>
                <a:latin typeface="Times New Roman" pitchFamily="18" charset="0"/>
              </a:rPr>
              <a:t>				</a:t>
            </a:r>
          </a:p>
          <a:p>
            <a:endParaRPr lang="en-US" sz="4800" b="1" dirty="0"/>
          </a:p>
        </p:txBody>
      </p:sp>
      <p:sp>
        <p:nvSpPr>
          <p:cNvPr id="23" name="Rectangle 22"/>
          <p:cNvSpPr/>
          <p:nvPr/>
        </p:nvSpPr>
        <p:spPr bwMode="auto">
          <a:xfrm>
            <a:off x="1462088" y="1574800"/>
            <a:ext cx="6416675" cy="4549775"/>
          </a:xfrm>
          <a:prstGeom prst="rect">
            <a:avLst/>
          </a:prstGeom>
          <a:gradFill flip="none" rotWithShape="1">
            <a:gsLst>
              <a:gs pos="0">
                <a:srgbClr val="FFEAD8"/>
              </a:gs>
              <a:gs pos="99000">
                <a:schemeClr val="bg1"/>
              </a:gs>
            </a:gsLst>
            <a:lin ang="0" scaled="1"/>
            <a:tileRect/>
          </a:gradFill>
          <a:ln w="31750"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5843" name="AutoShape 5"/>
          <p:cNvSpPr>
            <a:spLocks noChangeAspect="1" noChangeArrowheads="1"/>
          </p:cNvSpPr>
          <p:nvPr/>
        </p:nvSpPr>
        <p:spPr bwMode="auto">
          <a:xfrm>
            <a:off x="1273175" y="2138363"/>
            <a:ext cx="6092825" cy="4719637"/>
          </a:xfrm>
          <a:prstGeom prst="rect">
            <a:avLst/>
          </a:prstGeom>
          <a:noFill/>
          <a:ln w="9525">
            <a:noFill/>
            <a:miter lim="800000"/>
            <a:headEnd/>
            <a:tailEnd/>
          </a:ln>
        </p:spPr>
        <p:txBody>
          <a:bodyPr/>
          <a:lstStyle/>
          <a:p>
            <a:endParaRPr lang="en-US"/>
          </a:p>
        </p:txBody>
      </p:sp>
      <p:cxnSp>
        <p:nvCxnSpPr>
          <p:cNvPr id="25" name="Straight Arrow Connector 24"/>
          <p:cNvCxnSpPr/>
          <p:nvPr/>
        </p:nvCxnSpPr>
        <p:spPr bwMode="auto">
          <a:xfrm rot="5400000" flipH="1" flipV="1">
            <a:off x="-338137" y="4148138"/>
            <a:ext cx="2751137" cy="1587"/>
          </a:xfrm>
          <a:prstGeom prst="straightConnector1">
            <a:avLst/>
          </a:prstGeom>
          <a:ln w="285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5847" name="Text Box 10"/>
          <p:cNvSpPr txBox="1">
            <a:spLocks noChangeArrowheads="1"/>
          </p:cNvSpPr>
          <p:nvPr/>
        </p:nvSpPr>
        <p:spPr bwMode="auto">
          <a:xfrm>
            <a:off x="4724400" y="4059238"/>
            <a:ext cx="1793875" cy="512762"/>
          </a:xfrm>
          <a:prstGeom prst="rect">
            <a:avLst/>
          </a:prstGeom>
          <a:noFill/>
          <a:ln w="9525">
            <a:noFill/>
            <a:miter lim="800000"/>
            <a:headEnd/>
            <a:tailEnd/>
          </a:ln>
        </p:spPr>
        <p:txBody>
          <a:bodyPr lIns="53950" tIns="26975" rIns="53950" bIns="26975"/>
          <a:lstStyle/>
          <a:p>
            <a:pPr algn="ctr"/>
            <a:r>
              <a:rPr lang="en-US" sz="1400" b="1" dirty="0">
                <a:solidFill>
                  <a:srgbClr val="002060"/>
                </a:solidFill>
                <a:latin typeface="Times New Roman" pitchFamily="18" charset="0"/>
              </a:rPr>
              <a:t>soil mineral N, normal </a:t>
            </a:r>
            <a:r>
              <a:rPr lang="en-US" sz="1400" b="1" dirty="0" smtClean="0">
                <a:solidFill>
                  <a:srgbClr val="002060"/>
                </a:solidFill>
                <a:latin typeface="Times New Roman" pitchFamily="18" charset="0"/>
              </a:rPr>
              <a:t>year</a:t>
            </a:r>
            <a:endParaRPr lang="en-US" sz="1400" b="1" dirty="0">
              <a:solidFill>
                <a:srgbClr val="002060"/>
              </a:solidFill>
            </a:endParaRPr>
          </a:p>
        </p:txBody>
      </p:sp>
      <p:sp>
        <p:nvSpPr>
          <p:cNvPr id="35848" name="Text Box 11"/>
          <p:cNvSpPr txBox="1">
            <a:spLocks noChangeArrowheads="1"/>
          </p:cNvSpPr>
          <p:nvPr/>
        </p:nvSpPr>
        <p:spPr bwMode="auto">
          <a:xfrm>
            <a:off x="5048250" y="5291138"/>
            <a:ext cx="1682750" cy="642937"/>
          </a:xfrm>
          <a:prstGeom prst="rect">
            <a:avLst/>
          </a:prstGeom>
          <a:noFill/>
          <a:ln w="9525">
            <a:noFill/>
            <a:miter lim="800000"/>
            <a:headEnd/>
            <a:tailEnd/>
          </a:ln>
        </p:spPr>
        <p:txBody>
          <a:bodyPr lIns="53950" tIns="26975" rIns="53950" bIns="26975"/>
          <a:lstStyle/>
          <a:p>
            <a:pPr algn="ctr"/>
            <a:r>
              <a:rPr lang="en-US" sz="1600" b="1" dirty="0">
                <a:solidFill>
                  <a:schemeClr val="accent1">
                    <a:lumMod val="75000"/>
                  </a:schemeClr>
                </a:solidFill>
                <a:latin typeface="Times New Roman" pitchFamily="18" charset="0"/>
              </a:rPr>
              <a:t>soil mineral N,</a:t>
            </a:r>
          </a:p>
          <a:p>
            <a:pPr algn="ctr"/>
            <a:r>
              <a:rPr lang="en-US" sz="1600" b="1" dirty="0">
                <a:solidFill>
                  <a:schemeClr val="accent1">
                    <a:lumMod val="75000"/>
                  </a:schemeClr>
                </a:solidFill>
                <a:latin typeface="Times New Roman" pitchFamily="18" charset="0"/>
              </a:rPr>
              <a:t>wet spring</a:t>
            </a:r>
            <a:endParaRPr lang="en-US" sz="1600" b="1" dirty="0">
              <a:solidFill>
                <a:schemeClr val="accent1">
                  <a:lumMod val="75000"/>
                </a:schemeClr>
              </a:solidFill>
            </a:endParaRPr>
          </a:p>
        </p:txBody>
      </p:sp>
      <p:sp>
        <p:nvSpPr>
          <p:cNvPr id="35849" name="Line 12"/>
          <p:cNvSpPr>
            <a:spLocks noChangeShapeType="1"/>
          </p:cNvSpPr>
          <p:nvPr/>
        </p:nvSpPr>
        <p:spPr bwMode="auto">
          <a:xfrm flipH="1">
            <a:off x="6602413" y="2444750"/>
            <a:ext cx="0" cy="2703513"/>
          </a:xfrm>
          <a:prstGeom prst="line">
            <a:avLst/>
          </a:prstGeom>
          <a:noFill/>
          <a:ln w="28575">
            <a:solidFill>
              <a:srgbClr val="FF0000"/>
            </a:solidFill>
            <a:round/>
            <a:headEnd type="triangle" w="med" len="med"/>
            <a:tailEnd type="triangle" w="med" len="med"/>
          </a:ln>
        </p:spPr>
        <p:txBody>
          <a:bodyPr anchor="ctr"/>
          <a:lstStyle/>
          <a:p>
            <a:endParaRPr lang="en-US"/>
          </a:p>
        </p:txBody>
      </p:sp>
      <p:sp>
        <p:nvSpPr>
          <p:cNvPr id="34" name="Freeform 17"/>
          <p:cNvSpPr>
            <a:spLocks/>
          </p:cNvSpPr>
          <p:nvPr/>
        </p:nvSpPr>
        <p:spPr bwMode="auto">
          <a:xfrm>
            <a:off x="1676400" y="2441575"/>
            <a:ext cx="4637088" cy="3576638"/>
          </a:xfrm>
          <a:custGeom>
            <a:avLst/>
            <a:gdLst>
              <a:gd name="T0" fmla="*/ 0 w 4423"/>
              <a:gd name="T1" fmla="*/ 2147483647 h 2813"/>
              <a:gd name="T2" fmla="*/ 2147483647 w 4423"/>
              <a:gd name="T3" fmla="*/ 2147483647 h 2813"/>
              <a:gd name="T4" fmla="*/ 2147483647 w 4423"/>
              <a:gd name="T5" fmla="*/ 2147483647 h 2813"/>
              <a:gd name="T6" fmla="*/ 2147483647 w 4423"/>
              <a:gd name="T7" fmla="*/ 2147483647 h 2813"/>
              <a:gd name="T8" fmla="*/ 2147483647 w 4423"/>
              <a:gd name="T9" fmla="*/ 2147483647 h 2813"/>
              <a:gd name="T10" fmla="*/ 2147483647 w 4423"/>
              <a:gd name="T11" fmla="*/ 2147483647 h 2813"/>
              <a:gd name="T12" fmla="*/ 2147483647 w 4423"/>
              <a:gd name="T13" fmla="*/ 2147483647 h 2813"/>
              <a:gd name="T14" fmla="*/ 2147483647 w 4423"/>
              <a:gd name="T15" fmla="*/ 2147483647 h 2813"/>
              <a:gd name="T16" fmla="*/ 2147483647 w 4423"/>
              <a:gd name="T17" fmla="*/ 2147483647 h 2813"/>
              <a:gd name="T18" fmla="*/ 2147483647 w 4423"/>
              <a:gd name="T19" fmla="*/ 0 h 28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23"/>
              <a:gd name="T31" fmla="*/ 0 h 2813"/>
              <a:gd name="T32" fmla="*/ 4423 w 4423"/>
              <a:gd name="T33" fmla="*/ 2813 h 28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23" h="2813">
                <a:moveTo>
                  <a:pt x="0" y="2803"/>
                </a:moveTo>
                <a:cubicBezTo>
                  <a:pt x="42" y="2805"/>
                  <a:pt x="153" y="2813"/>
                  <a:pt x="255" y="2811"/>
                </a:cubicBezTo>
                <a:cubicBezTo>
                  <a:pt x="357" y="2810"/>
                  <a:pt x="478" y="2799"/>
                  <a:pt x="611" y="2793"/>
                </a:cubicBezTo>
                <a:cubicBezTo>
                  <a:pt x="743" y="2788"/>
                  <a:pt x="867" y="2800"/>
                  <a:pt x="1053" y="2773"/>
                </a:cubicBezTo>
                <a:cubicBezTo>
                  <a:pt x="1239" y="2746"/>
                  <a:pt x="1534" y="2733"/>
                  <a:pt x="1728" y="2628"/>
                </a:cubicBezTo>
                <a:cubicBezTo>
                  <a:pt x="1922" y="2523"/>
                  <a:pt x="2061" y="2359"/>
                  <a:pt x="2215" y="2142"/>
                </a:cubicBezTo>
                <a:cubicBezTo>
                  <a:pt x="2369" y="1925"/>
                  <a:pt x="2482" y="1592"/>
                  <a:pt x="2652" y="1327"/>
                </a:cubicBezTo>
                <a:cubicBezTo>
                  <a:pt x="2822" y="1062"/>
                  <a:pt x="3058" y="747"/>
                  <a:pt x="3238" y="553"/>
                </a:cubicBezTo>
                <a:cubicBezTo>
                  <a:pt x="3418" y="359"/>
                  <a:pt x="3537" y="257"/>
                  <a:pt x="3734" y="165"/>
                </a:cubicBezTo>
                <a:cubicBezTo>
                  <a:pt x="3931" y="73"/>
                  <a:pt x="4280" y="35"/>
                  <a:pt x="4423" y="0"/>
                </a:cubicBezTo>
              </a:path>
            </a:pathLst>
          </a:custGeom>
          <a:noFill/>
          <a:ln w="57150">
            <a:solidFill>
              <a:srgbClr val="008000"/>
            </a:solidFill>
            <a:round/>
            <a:headEnd/>
            <a:tailEnd/>
          </a:ln>
          <a:effectLst>
            <a:outerShdw dist="38100" dir="2700000" rotWithShape="0">
              <a:srgbClr val="808080">
                <a:alpha val="42999"/>
              </a:srgbClr>
            </a:outerShdw>
          </a:effectLst>
        </p:spPr>
        <p:txBody>
          <a:bodyPr anchor="ctr"/>
          <a:lstStyle/>
          <a:p>
            <a:pPr>
              <a:defRPr/>
            </a:pPr>
            <a:endParaRPr lang="en-US"/>
          </a:p>
        </p:txBody>
      </p:sp>
      <p:sp>
        <p:nvSpPr>
          <p:cNvPr id="35851" name="Text Box 18"/>
          <p:cNvSpPr txBox="1">
            <a:spLocks noChangeArrowheads="1"/>
          </p:cNvSpPr>
          <p:nvPr/>
        </p:nvSpPr>
        <p:spPr bwMode="auto">
          <a:xfrm>
            <a:off x="4748213" y="2138363"/>
            <a:ext cx="1604962" cy="423862"/>
          </a:xfrm>
          <a:prstGeom prst="rect">
            <a:avLst/>
          </a:prstGeom>
          <a:noFill/>
          <a:ln w="9525">
            <a:noFill/>
            <a:miter lim="800000"/>
            <a:headEnd/>
            <a:tailEnd/>
          </a:ln>
        </p:spPr>
        <p:txBody>
          <a:bodyPr lIns="53950" tIns="26975" rIns="53950" bIns="26975"/>
          <a:lstStyle/>
          <a:p>
            <a:r>
              <a:rPr lang="en-US" sz="1800" b="1" dirty="0" smtClean="0">
                <a:solidFill>
                  <a:srgbClr val="008000"/>
                </a:solidFill>
                <a:latin typeface="Times New Roman" pitchFamily="18" charset="0"/>
              </a:rPr>
              <a:t>corn </a:t>
            </a:r>
            <a:r>
              <a:rPr lang="en-US" sz="1800" b="1" dirty="0">
                <a:solidFill>
                  <a:srgbClr val="008000"/>
                </a:solidFill>
                <a:latin typeface="Times New Roman" pitchFamily="18" charset="0"/>
              </a:rPr>
              <a:t>N uptake</a:t>
            </a:r>
            <a:endParaRPr lang="en-US" sz="4800" dirty="0">
              <a:solidFill>
                <a:srgbClr val="008000"/>
              </a:solidFill>
            </a:endParaRPr>
          </a:p>
        </p:txBody>
      </p:sp>
      <p:sp>
        <p:nvSpPr>
          <p:cNvPr id="35852" name="Line 19"/>
          <p:cNvSpPr>
            <a:spLocks noChangeShapeType="1"/>
          </p:cNvSpPr>
          <p:nvPr/>
        </p:nvSpPr>
        <p:spPr bwMode="auto">
          <a:xfrm flipH="1">
            <a:off x="6457950" y="2424113"/>
            <a:ext cx="1588" cy="1401762"/>
          </a:xfrm>
          <a:prstGeom prst="line">
            <a:avLst/>
          </a:prstGeom>
          <a:noFill/>
          <a:ln w="28575">
            <a:solidFill>
              <a:srgbClr val="FF0000"/>
            </a:solidFill>
            <a:round/>
            <a:headEnd type="triangle" w="med" len="med"/>
            <a:tailEnd type="triangle" w="med" len="med"/>
          </a:ln>
        </p:spPr>
        <p:txBody>
          <a:bodyPr/>
          <a:lstStyle/>
          <a:p>
            <a:endParaRPr lang="en-US"/>
          </a:p>
        </p:txBody>
      </p:sp>
      <p:sp>
        <p:nvSpPr>
          <p:cNvPr id="35853" name="Text Box 20"/>
          <p:cNvSpPr txBox="1">
            <a:spLocks noChangeArrowheads="1"/>
          </p:cNvSpPr>
          <p:nvPr/>
        </p:nvSpPr>
        <p:spPr bwMode="auto">
          <a:xfrm>
            <a:off x="6635750" y="2455863"/>
            <a:ext cx="1227138" cy="2454275"/>
          </a:xfrm>
          <a:prstGeom prst="rect">
            <a:avLst/>
          </a:prstGeom>
          <a:noFill/>
          <a:ln w="9525">
            <a:noFill/>
            <a:miter lim="800000"/>
            <a:headEnd/>
            <a:tailEnd/>
          </a:ln>
        </p:spPr>
        <p:txBody>
          <a:bodyPr lIns="53950" tIns="26975" rIns="53950" bIns="26975"/>
          <a:lstStyle/>
          <a:p>
            <a:pPr algn="ctr"/>
            <a:r>
              <a:rPr lang="en-US" sz="1800" b="1" dirty="0">
                <a:solidFill>
                  <a:srgbClr val="990000"/>
                </a:solidFill>
                <a:latin typeface="Times New Roman" pitchFamily="18" charset="0"/>
              </a:rPr>
              <a:t>Amount of </a:t>
            </a:r>
            <a:r>
              <a:rPr lang="en-US" sz="1800" b="1" dirty="0" err="1">
                <a:solidFill>
                  <a:srgbClr val="990000"/>
                </a:solidFill>
                <a:latin typeface="Times New Roman" pitchFamily="18" charset="0"/>
              </a:rPr>
              <a:t>Sidedress</a:t>
            </a:r>
            <a:r>
              <a:rPr lang="en-US" sz="1800" b="1" dirty="0">
                <a:solidFill>
                  <a:srgbClr val="990000"/>
                </a:solidFill>
                <a:latin typeface="Times New Roman" pitchFamily="18" charset="0"/>
              </a:rPr>
              <a:t> N Fertilizer Needed…</a:t>
            </a:r>
            <a:endParaRPr lang="en-US" sz="1800" b="1" dirty="0">
              <a:solidFill>
                <a:srgbClr val="990000"/>
              </a:solidFill>
            </a:endParaRPr>
          </a:p>
        </p:txBody>
      </p:sp>
      <p:sp>
        <p:nvSpPr>
          <p:cNvPr id="35854" name="Text Box 24"/>
          <p:cNvSpPr txBox="1">
            <a:spLocks noChangeArrowheads="1"/>
          </p:cNvSpPr>
          <p:nvPr/>
        </p:nvSpPr>
        <p:spPr bwMode="auto">
          <a:xfrm>
            <a:off x="5503863" y="2773363"/>
            <a:ext cx="949325" cy="558800"/>
          </a:xfrm>
          <a:prstGeom prst="rect">
            <a:avLst/>
          </a:prstGeom>
          <a:noFill/>
          <a:ln w="9525">
            <a:noFill/>
            <a:miter lim="800000"/>
            <a:headEnd/>
            <a:tailEnd/>
          </a:ln>
        </p:spPr>
        <p:txBody>
          <a:bodyPr lIns="53950" tIns="26975" rIns="53950" bIns="26975"/>
          <a:lstStyle/>
          <a:p>
            <a:pPr algn="r"/>
            <a:r>
              <a:rPr lang="en-US" sz="1400" b="1" dirty="0">
                <a:solidFill>
                  <a:srgbClr val="990000"/>
                </a:solidFill>
              </a:rPr>
              <a:t>… in normal year</a:t>
            </a:r>
          </a:p>
        </p:txBody>
      </p:sp>
      <p:sp>
        <p:nvSpPr>
          <p:cNvPr id="35855" name="Text Box 16"/>
          <p:cNvSpPr txBox="1">
            <a:spLocks noChangeArrowheads="1"/>
          </p:cNvSpPr>
          <p:nvPr/>
        </p:nvSpPr>
        <p:spPr bwMode="auto">
          <a:xfrm>
            <a:off x="533400" y="3514725"/>
            <a:ext cx="890588" cy="739775"/>
          </a:xfrm>
          <a:prstGeom prst="rect">
            <a:avLst/>
          </a:prstGeom>
          <a:solidFill>
            <a:schemeClr val="bg1"/>
          </a:solidFill>
          <a:ln w="9525">
            <a:noFill/>
            <a:miter lim="800000"/>
            <a:headEnd/>
            <a:tailEnd/>
          </a:ln>
        </p:spPr>
        <p:txBody>
          <a:bodyPr lIns="53950" tIns="26975" rIns="53950" bIns="26975"/>
          <a:lstStyle/>
          <a:p>
            <a:pPr algn="ctr"/>
            <a:r>
              <a:rPr lang="en-US" sz="1800" b="1" dirty="0">
                <a:solidFill>
                  <a:srgbClr val="000000"/>
                </a:solidFill>
                <a:latin typeface="Times New Roman" pitchFamily="18" charset="0"/>
              </a:rPr>
              <a:t>soil or plant N</a:t>
            </a:r>
            <a:endParaRPr lang="en-US" sz="4800" b="1" dirty="0"/>
          </a:p>
        </p:txBody>
      </p:sp>
      <p:sp>
        <p:nvSpPr>
          <p:cNvPr id="35856" name="Text Box 24"/>
          <p:cNvSpPr txBox="1">
            <a:spLocks noChangeArrowheads="1"/>
          </p:cNvSpPr>
          <p:nvPr/>
        </p:nvSpPr>
        <p:spPr bwMode="auto">
          <a:xfrm>
            <a:off x="6635750" y="4360863"/>
            <a:ext cx="949325" cy="557212"/>
          </a:xfrm>
          <a:prstGeom prst="rect">
            <a:avLst/>
          </a:prstGeom>
          <a:noFill/>
          <a:ln w="9525">
            <a:noFill/>
            <a:miter lim="800000"/>
            <a:headEnd/>
            <a:tailEnd/>
          </a:ln>
        </p:spPr>
        <p:txBody>
          <a:bodyPr lIns="53950" tIns="26975" rIns="53950" bIns="26975"/>
          <a:lstStyle/>
          <a:p>
            <a:r>
              <a:rPr lang="en-US" sz="1400" b="1" dirty="0">
                <a:solidFill>
                  <a:srgbClr val="990000"/>
                </a:solidFill>
              </a:rPr>
              <a:t>… in year with wet spring</a:t>
            </a:r>
          </a:p>
        </p:txBody>
      </p:sp>
      <p:sp>
        <p:nvSpPr>
          <p:cNvPr id="35857" name="TextBox 26"/>
          <p:cNvSpPr txBox="1">
            <a:spLocks noChangeArrowheads="1"/>
          </p:cNvSpPr>
          <p:nvPr/>
        </p:nvSpPr>
        <p:spPr bwMode="auto">
          <a:xfrm>
            <a:off x="381000" y="76200"/>
            <a:ext cx="8458200" cy="2246313"/>
          </a:xfrm>
          <a:prstGeom prst="rect">
            <a:avLst/>
          </a:prstGeom>
          <a:noFill/>
          <a:ln w="9525">
            <a:noFill/>
            <a:miter lim="800000"/>
            <a:headEnd/>
            <a:tailEnd/>
          </a:ln>
        </p:spPr>
        <p:txBody>
          <a:bodyPr>
            <a:spAutoFit/>
          </a:bodyPr>
          <a:lstStyle/>
          <a:p>
            <a:r>
              <a:rPr lang="en-US" sz="3200" b="1" i="1" dirty="0">
                <a:solidFill>
                  <a:srgbClr val="0070C0"/>
                </a:solidFill>
              </a:rPr>
              <a:t>Need for supplemental N fertilizer depends on early season weather </a:t>
            </a:r>
            <a:r>
              <a:rPr lang="en-US" sz="3200" b="1" i="1" dirty="0">
                <a:solidFill>
                  <a:srgbClr val="0070C0"/>
                </a:solidFill>
                <a:sym typeface="Wingdings" pitchFamily="2" charset="2"/>
              </a:rPr>
              <a:t>…</a:t>
            </a:r>
            <a:r>
              <a:rPr lang="en-US" sz="3200" b="1" i="1" dirty="0">
                <a:solidFill>
                  <a:srgbClr val="0070C0"/>
                </a:solidFill>
              </a:rPr>
              <a:t> </a:t>
            </a:r>
            <a:endParaRPr lang="en-US" sz="3200" b="1" dirty="0">
              <a:solidFill>
                <a:srgbClr val="0070C0"/>
              </a:solidFill>
            </a:endParaRPr>
          </a:p>
          <a:p>
            <a:endParaRPr lang="en-US" sz="3200" i="1" dirty="0">
              <a:solidFill>
                <a:srgbClr val="0070C0"/>
              </a:solidFill>
            </a:endParaRPr>
          </a:p>
          <a:p>
            <a:endParaRPr lang="en-US" sz="4400" b="1" i="1" dirty="0">
              <a:solidFill>
                <a:srgbClr val="0070C0"/>
              </a:solidFill>
            </a:endParaRPr>
          </a:p>
        </p:txBody>
      </p:sp>
      <p:sp>
        <p:nvSpPr>
          <p:cNvPr id="42" name="Rectangle 41"/>
          <p:cNvSpPr/>
          <p:nvPr/>
        </p:nvSpPr>
        <p:spPr>
          <a:xfrm>
            <a:off x="3200400" y="1600200"/>
            <a:ext cx="990600" cy="4495800"/>
          </a:xfrm>
          <a:prstGeom prst="rect">
            <a:avLst/>
          </a:prstGeom>
          <a:solidFill>
            <a:schemeClr val="accent2">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600" dirty="0">
                <a:solidFill>
                  <a:schemeClr val="accent2">
                    <a:lumMod val="50000"/>
                  </a:schemeClr>
                </a:solidFill>
              </a:rPr>
              <a:t>Critical Time Period – </a:t>
            </a:r>
            <a:r>
              <a:rPr lang="en-US" sz="1600" dirty="0" smtClean="0">
                <a:solidFill>
                  <a:schemeClr val="accent2">
                    <a:lumMod val="50000"/>
                  </a:schemeClr>
                </a:solidFill>
              </a:rPr>
              <a:t>N </a:t>
            </a:r>
            <a:r>
              <a:rPr lang="en-US" sz="1600" dirty="0">
                <a:solidFill>
                  <a:schemeClr val="accent2">
                    <a:lumMod val="50000"/>
                  </a:schemeClr>
                </a:solidFill>
              </a:rPr>
              <a:t>builds up in soil before corn </a:t>
            </a:r>
            <a:r>
              <a:rPr lang="en-US" sz="1600" dirty="0" smtClean="0">
                <a:solidFill>
                  <a:schemeClr val="accent2">
                    <a:lumMod val="50000"/>
                  </a:schemeClr>
                </a:solidFill>
              </a:rPr>
              <a:t>uptake</a:t>
            </a:r>
            <a:endParaRPr lang="en-US" sz="1600" dirty="0">
              <a:solidFill>
                <a:schemeClr val="accent2">
                  <a:lumMod val="50000"/>
                </a:schemeClr>
              </a:solidFill>
            </a:endParaRPr>
          </a:p>
        </p:txBody>
      </p:sp>
      <p:sp>
        <p:nvSpPr>
          <p:cNvPr id="31" name="Freeform 13"/>
          <p:cNvSpPr>
            <a:spLocks/>
          </p:cNvSpPr>
          <p:nvPr/>
        </p:nvSpPr>
        <p:spPr bwMode="auto">
          <a:xfrm>
            <a:off x="3536950" y="4741863"/>
            <a:ext cx="2857500" cy="817562"/>
          </a:xfrm>
          <a:custGeom>
            <a:avLst/>
            <a:gdLst>
              <a:gd name="T0" fmla="*/ 0 w 2724"/>
              <a:gd name="T1" fmla="*/ 0 h 645"/>
              <a:gd name="T2" fmla="*/ 2147483647 w 2724"/>
              <a:gd name="T3" fmla="*/ 2147483647 h 645"/>
              <a:gd name="T4" fmla="*/ 2147483647 w 2724"/>
              <a:gd name="T5" fmla="*/ 2147483647 h 645"/>
              <a:gd name="T6" fmla="*/ 2147483647 w 2724"/>
              <a:gd name="T7" fmla="*/ 2147483647 h 645"/>
              <a:gd name="T8" fmla="*/ 2147483647 w 2724"/>
              <a:gd name="T9" fmla="*/ 2147483647 h 645"/>
              <a:gd name="T10" fmla="*/ 2147483647 w 2724"/>
              <a:gd name="T11" fmla="*/ 2147483647 h 645"/>
              <a:gd name="T12" fmla="*/ 2147483647 w 2724"/>
              <a:gd name="T13" fmla="*/ 2147483647 h 645"/>
              <a:gd name="T14" fmla="*/ 2147483647 w 2724"/>
              <a:gd name="T15" fmla="*/ 2147483647 h 645"/>
              <a:gd name="T16" fmla="*/ 0 60000 65536"/>
              <a:gd name="T17" fmla="*/ 0 60000 65536"/>
              <a:gd name="T18" fmla="*/ 0 60000 65536"/>
              <a:gd name="T19" fmla="*/ 0 60000 65536"/>
              <a:gd name="T20" fmla="*/ 0 60000 65536"/>
              <a:gd name="T21" fmla="*/ 0 60000 65536"/>
              <a:gd name="T22" fmla="*/ 0 60000 65536"/>
              <a:gd name="T23" fmla="*/ 0 60000 65536"/>
              <a:gd name="T24" fmla="*/ 0 w 2724"/>
              <a:gd name="T25" fmla="*/ 0 h 645"/>
              <a:gd name="T26" fmla="*/ 2724 w 2724"/>
              <a:gd name="T27" fmla="*/ 645 h 6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24" h="645">
                <a:moveTo>
                  <a:pt x="0" y="0"/>
                </a:moveTo>
                <a:cubicBezTo>
                  <a:pt x="4" y="27"/>
                  <a:pt x="14" y="109"/>
                  <a:pt x="24" y="161"/>
                </a:cubicBezTo>
                <a:cubicBezTo>
                  <a:pt x="34" y="213"/>
                  <a:pt x="30" y="240"/>
                  <a:pt x="59" y="313"/>
                </a:cubicBezTo>
                <a:cubicBezTo>
                  <a:pt x="88" y="386"/>
                  <a:pt x="104" y="557"/>
                  <a:pt x="198" y="601"/>
                </a:cubicBezTo>
                <a:cubicBezTo>
                  <a:pt x="292" y="645"/>
                  <a:pt x="455" y="594"/>
                  <a:pt x="620" y="574"/>
                </a:cubicBezTo>
                <a:cubicBezTo>
                  <a:pt x="785" y="554"/>
                  <a:pt x="940" y="519"/>
                  <a:pt x="1188" y="483"/>
                </a:cubicBezTo>
                <a:cubicBezTo>
                  <a:pt x="1436" y="448"/>
                  <a:pt x="1850" y="390"/>
                  <a:pt x="2107" y="360"/>
                </a:cubicBezTo>
                <a:cubicBezTo>
                  <a:pt x="2363" y="331"/>
                  <a:pt x="2595" y="317"/>
                  <a:pt x="2724" y="306"/>
                </a:cubicBezTo>
              </a:path>
            </a:pathLst>
          </a:custGeom>
          <a:noFill/>
          <a:ln w="76200">
            <a:solidFill>
              <a:schemeClr val="accent1">
                <a:lumMod val="75000"/>
              </a:schemeClr>
            </a:solidFill>
            <a:prstDash val="sysDot"/>
            <a:round/>
            <a:headEnd/>
            <a:tailEnd/>
          </a:ln>
        </p:spPr>
        <p:txBody>
          <a:bodyPr anchor="ctr"/>
          <a:lstStyle/>
          <a:p>
            <a:pPr>
              <a:defRPr/>
            </a:pPr>
            <a:endParaRPr lang="en-US"/>
          </a:p>
        </p:txBody>
      </p:sp>
      <p:sp>
        <p:nvSpPr>
          <p:cNvPr id="35846" name="Freeform 9"/>
          <p:cNvSpPr>
            <a:spLocks/>
          </p:cNvSpPr>
          <p:nvPr/>
        </p:nvSpPr>
        <p:spPr bwMode="auto">
          <a:xfrm>
            <a:off x="1689100" y="3827463"/>
            <a:ext cx="4716463" cy="2014537"/>
          </a:xfrm>
          <a:custGeom>
            <a:avLst/>
            <a:gdLst>
              <a:gd name="T0" fmla="*/ 0 w 4416"/>
              <a:gd name="T1" fmla="*/ 2147483647 h 1984"/>
              <a:gd name="T2" fmla="*/ 2147483647 w 4416"/>
              <a:gd name="T3" fmla="*/ 2147483647 h 1984"/>
              <a:gd name="T4" fmla="*/ 2147483647 w 4416"/>
              <a:gd name="T5" fmla="*/ 2147483647 h 1984"/>
              <a:gd name="T6" fmla="*/ 2147483647 w 4416"/>
              <a:gd name="T7" fmla="*/ 2147483647 h 1984"/>
              <a:gd name="T8" fmla="*/ 2147483647 w 4416"/>
              <a:gd name="T9" fmla="*/ 2147483647 h 1984"/>
              <a:gd name="T10" fmla="*/ 2147483647 w 4416"/>
              <a:gd name="T11" fmla="*/ 2147483647 h 1984"/>
              <a:gd name="T12" fmla="*/ 2147483647 w 4416"/>
              <a:gd name="T13" fmla="*/ 2147483647 h 1984"/>
              <a:gd name="T14" fmla="*/ 2147483647 w 4416"/>
              <a:gd name="T15" fmla="*/ 2147483647 h 1984"/>
              <a:gd name="T16" fmla="*/ 2147483647 w 4416"/>
              <a:gd name="T17" fmla="*/ 0 h 19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16"/>
              <a:gd name="T28" fmla="*/ 0 h 1984"/>
              <a:gd name="T29" fmla="*/ 4416 w 4416"/>
              <a:gd name="T30" fmla="*/ 1984 h 19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16" h="1984">
                <a:moveTo>
                  <a:pt x="0" y="1968"/>
                </a:moveTo>
                <a:cubicBezTo>
                  <a:pt x="124" y="1976"/>
                  <a:pt x="248" y="1984"/>
                  <a:pt x="384" y="1968"/>
                </a:cubicBezTo>
                <a:cubicBezTo>
                  <a:pt x="520" y="1952"/>
                  <a:pt x="664" y="1936"/>
                  <a:pt x="816" y="1872"/>
                </a:cubicBezTo>
                <a:cubicBezTo>
                  <a:pt x="968" y="1808"/>
                  <a:pt x="1160" y="1720"/>
                  <a:pt x="1296" y="1584"/>
                </a:cubicBezTo>
                <a:cubicBezTo>
                  <a:pt x="1432" y="1448"/>
                  <a:pt x="1512" y="1224"/>
                  <a:pt x="1632" y="1056"/>
                </a:cubicBezTo>
                <a:cubicBezTo>
                  <a:pt x="1752" y="888"/>
                  <a:pt x="1856" y="696"/>
                  <a:pt x="2016" y="576"/>
                </a:cubicBezTo>
                <a:cubicBezTo>
                  <a:pt x="2176" y="456"/>
                  <a:pt x="2344" y="408"/>
                  <a:pt x="2592" y="336"/>
                </a:cubicBezTo>
                <a:cubicBezTo>
                  <a:pt x="2840" y="264"/>
                  <a:pt x="3200" y="200"/>
                  <a:pt x="3504" y="144"/>
                </a:cubicBezTo>
                <a:cubicBezTo>
                  <a:pt x="3808" y="88"/>
                  <a:pt x="4112" y="44"/>
                  <a:pt x="4416" y="0"/>
                </a:cubicBezTo>
              </a:path>
            </a:pathLst>
          </a:custGeom>
          <a:noFill/>
          <a:ln w="38100">
            <a:solidFill>
              <a:srgbClr val="000090"/>
            </a:solidFill>
            <a:prstDash val="dash"/>
            <a:round/>
            <a:headEnd/>
            <a:tailEnd/>
          </a:ln>
        </p:spPr>
        <p:txBody>
          <a:bodyPr anchor="ctr"/>
          <a:lstStyle/>
          <a:p>
            <a:endParaRPr lang="en-US"/>
          </a:p>
        </p:txBody>
      </p:sp>
      <p:sp>
        <p:nvSpPr>
          <p:cNvPr id="2" name="Right Arrow 1"/>
          <p:cNvSpPr/>
          <p:nvPr/>
        </p:nvSpPr>
        <p:spPr>
          <a:xfrm rot="16200000">
            <a:off x="3783862" y="6249055"/>
            <a:ext cx="814277" cy="529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94944" y="6478036"/>
            <a:ext cx="5184368" cy="369332"/>
          </a:xfrm>
          <a:prstGeom prst="rect">
            <a:avLst/>
          </a:prstGeom>
          <a:solidFill>
            <a:schemeClr val="accent1">
              <a:lumMod val="20000"/>
              <a:lumOff val="80000"/>
            </a:schemeClr>
          </a:solidFill>
          <a:ln>
            <a:solidFill>
              <a:schemeClr val="tx2"/>
            </a:solidFill>
          </a:ln>
        </p:spPr>
        <p:txBody>
          <a:bodyPr wrap="none" rtlCol="0">
            <a:spAutoFit/>
          </a:bodyPr>
          <a:lstStyle/>
          <a:p>
            <a:r>
              <a:rPr lang="en-US" b="1" dirty="0" smtClean="0"/>
              <a:t>Determine precise N needs after Critical Time Period</a:t>
            </a:r>
            <a:endParaRPr lang="en-US" b="1" dirty="0"/>
          </a:p>
        </p:txBody>
      </p:sp>
    </p:spTree>
    <p:extLst>
      <p:ext uri="{BB962C8B-B14F-4D97-AF65-F5344CB8AC3E}">
        <p14:creationId xmlns:p14="http://schemas.microsoft.com/office/powerpoint/2010/main" xmlns="" val="20844931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a:xfrm>
            <a:off x="438787" y="990600"/>
            <a:ext cx="8229600" cy="1143000"/>
          </a:xfrm>
        </p:spPr>
        <p:txBody>
          <a:bodyPr>
            <a:noAutofit/>
          </a:bodyPr>
          <a:lstStyle/>
          <a:p>
            <a:r>
              <a:rPr lang="en-US" sz="5400" dirty="0" smtClean="0"/>
              <a:t>Thanks to our Funders </a:t>
            </a:r>
            <a:endParaRPr lang="en-US" sz="5400" dirty="0"/>
          </a:p>
        </p:txBody>
      </p:sp>
      <p:pic>
        <p:nvPicPr>
          <p:cNvPr id="4098" name="Picture 2"/>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sharpenSoften amount="34000"/>
                    </a14:imgEffect>
                  </a14:imgLayer>
                </a14:imgProps>
              </a:ext>
              <a:ext uri="{28A0092B-C50C-407E-A947-70E740481C1C}">
                <a14:useLocalDpi xmlns:a14="http://schemas.microsoft.com/office/drawing/2010/main" xmlns="" val="0"/>
              </a:ext>
            </a:extLst>
          </a:blip>
          <a:srcRect/>
          <a:stretch/>
        </p:blipFill>
        <p:spPr bwMode="auto">
          <a:xfrm>
            <a:off x="5562600" y="2895600"/>
            <a:ext cx="277823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51204" y="2590800"/>
            <a:ext cx="9092796" cy="4524315"/>
          </a:xfrm>
          <a:prstGeom prst="rect">
            <a:avLst/>
          </a:prstGeom>
          <a:noFill/>
        </p:spPr>
        <p:txBody>
          <a:bodyPr wrap="square" rtlCol="0">
            <a:spAutoFit/>
          </a:bodyPr>
          <a:lstStyle/>
          <a:p>
            <a:pPr algn="ctr"/>
            <a:endParaRPr lang="en-US" sz="3600" b="1" dirty="0" smtClean="0"/>
          </a:p>
          <a:p>
            <a:pPr marL="457200" indent="-457200">
              <a:buFont typeface="Arial" pitchFamily="34" charset="0"/>
              <a:buChar char="•"/>
            </a:pPr>
            <a:r>
              <a:rPr lang="en-US" sz="2800" dirty="0" smtClean="0"/>
              <a:t>New York Farm Viability Institute</a:t>
            </a:r>
          </a:p>
          <a:p>
            <a:pPr marL="457200" indent="-457200">
              <a:buFont typeface="Arial" pitchFamily="34" charset="0"/>
              <a:buChar char="•"/>
            </a:pPr>
            <a:r>
              <a:rPr lang="en-US" sz="2800" dirty="0" smtClean="0"/>
              <a:t>USDA-NRCS Conservation Innovation Grants program</a:t>
            </a:r>
          </a:p>
          <a:p>
            <a:pPr marL="457200" indent="-457200">
              <a:buFont typeface="Arial" pitchFamily="34" charset="0"/>
              <a:buChar char="•"/>
            </a:pPr>
            <a:r>
              <a:rPr lang="en-US" sz="2800" dirty="0" smtClean="0"/>
              <a:t>USDA-NIFA Agriculture and Food Research Initiative</a:t>
            </a:r>
          </a:p>
          <a:p>
            <a:pPr marL="457200" indent="-457200">
              <a:buFont typeface="Arial" pitchFamily="34" charset="0"/>
              <a:buChar char="•"/>
            </a:pPr>
            <a:r>
              <a:rPr lang="en-US" sz="2800" dirty="0"/>
              <a:t>USDA-NIFA Special Grant on Computational </a:t>
            </a:r>
            <a:r>
              <a:rPr lang="en-US" sz="2800" dirty="0" smtClean="0"/>
              <a:t>Agriculture (Rep. Maurice Hinchey)</a:t>
            </a:r>
          </a:p>
          <a:p>
            <a:pPr marL="457200" indent="-457200">
              <a:buFont typeface="Arial" pitchFamily="34" charset="0"/>
              <a:buChar char="•"/>
            </a:pPr>
            <a:r>
              <a:rPr lang="en-US" sz="2800" dirty="0" smtClean="0"/>
              <a:t>Hatch – Smith Lever Funds</a:t>
            </a:r>
          </a:p>
          <a:p>
            <a:pPr marL="457200" indent="-457200">
              <a:buFont typeface="Arial" pitchFamily="34" charset="0"/>
              <a:buChar char="•"/>
            </a:pPr>
            <a:r>
              <a:rPr lang="en-US" sz="2800" dirty="0" smtClean="0"/>
              <a:t>Northern NY Agricultural Development Program</a:t>
            </a:r>
          </a:p>
          <a:p>
            <a:pPr marL="457200" indent="-457200">
              <a:buFont typeface="Arial" pitchFamily="34" charset="0"/>
              <a:buChar char="•"/>
            </a:pPr>
            <a:r>
              <a:rPr lang="en-US" sz="2800" dirty="0" smtClean="0"/>
              <a:t>International Plant Nutrition Institute</a:t>
            </a:r>
          </a:p>
          <a:p>
            <a:endParaRPr lang="en-US" sz="2800" dirty="0"/>
          </a:p>
        </p:txBody>
      </p:sp>
    </p:spTree>
    <p:extLst>
      <p:ext uri="{BB962C8B-B14F-4D97-AF65-F5344CB8AC3E}">
        <p14:creationId xmlns:p14="http://schemas.microsoft.com/office/powerpoint/2010/main" xmlns="" val="4280630609"/>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Text Box 8"/>
          <p:cNvSpPr txBox="1">
            <a:spLocks noChangeArrowheads="1"/>
          </p:cNvSpPr>
          <p:nvPr/>
        </p:nvSpPr>
        <p:spPr bwMode="auto">
          <a:xfrm>
            <a:off x="1676400" y="6096000"/>
            <a:ext cx="6188075" cy="465137"/>
          </a:xfrm>
          <a:prstGeom prst="rect">
            <a:avLst/>
          </a:prstGeom>
          <a:noFill/>
          <a:ln w="9525">
            <a:noFill/>
            <a:miter lim="800000"/>
            <a:headEnd/>
            <a:tailEnd/>
          </a:ln>
        </p:spPr>
        <p:txBody>
          <a:bodyPr lIns="53950" tIns="26975" rIns="53950" bIns="26975"/>
          <a:lstStyle/>
          <a:p>
            <a:r>
              <a:rPr lang="en-US" sz="1800" b="1" dirty="0">
                <a:solidFill>
                  <a:srgbClr val="000000"/>
                </a:solidFill>
                <a:latin typeface="Times New Roman" pitchFamily="18" charset="0"/>
              </a:rPr>
              <a:t>Spring		             </a:t>
            </a:r>
            <a:r>
              <a:rPr lang="en-US" sz="1800" b="1" dirty="0" smtClean="0">
                <a:solidFill>
                  <a:srgbClr val="000000"/>
                </a:solidFill>
                <a:latin typeface="Times New Roman" pitchFamily="18" charset="0"/>
              </a:rPr>
              <a:t>   </a:t>
            </a:r>
            <a:r>
              <a:rPr lang="en-US" sz="1800" b="1" dirty="0">
                <a:solidFill>
                  <a:srgbClr val="000000"/>
                </a:solidFill>
                <a:latin typeface="Times New Roman" pitchFamily="18" charset="0"/>
              </a:rPr>
              <a:t>Summer	                </a:t>
            </a:r>
            <a:r>
              <a:rPr lang="en-US" sz="1800" b="1" dirty="0" smtClean="0">
                <a:solidFill>
                  <a:srgbClr val="000000"/>
                </a:solidFill>
                <a:latin typeface="Times New Roman" pitchFamily="18" charset="0"/>
              </a:rPr>
              <a:t>	Fall</a:t>
            </a:r>
            <a:r>
              <a:rPr lang="en-US" sz="1800" b="1" dirty="0">
                <a:solidFill>
                  <a:srgbClr val="000000"/>
                </a:solidFill>
                <a:latin typeface="Times New Roman" pitchFamily="18" charset="0"/>
              </a:rPr>
              <a:t>				</a:t>
            </a:r>
          </a:p>
          <a:p>
            <a:endParaRPr lang="en-US" sz="4800" b="1" dirty="0"/>
          </a:p>
        </p:txBody>
      </p:sp>
      <p:sp>
        <p:nvSpPr>
          <p:cNvPr id="23" name="Rectangle 22"/>
          <p:cNvSpPr/>
          <p:nvPr/>
        </p:nvSpPr>
        <p:spPr bwMode="auto">
          <a:xfrm>
            <a:off x="1462088" y="1574800"/>
            <a:ext cx="6416675" cy="4549775"/>
          </a:xfrm>
          <a:prstGeom prst="rect">
            <a:avLst/>
          </a:prstGeom>
          <a:gradFill flip="none" rotWithShape="1">
            <a:gsLst>
              <a:gs pos="0">
                <a:srgbClr val="FFEAD8"/>
              </a:gs>
              <a:gs pos="99000">
                <a:schemeClr val="bg1"/>
              </a:gs>
            </a:gsLst>
            <a:lin ang="0" scaled="1"/>
            <a:tileRect/>
          </a:gradFill>
          <a:ln w="31750"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7891" name="AutoShape 5"/>
          <p:cNvSpPr>
            <a:spLocks noChangeAspect="1" noChangeArrowheads="1"/>
          </p:cNvSpPr>
          <p:nvPr/>
        </p:nvSpPr>
        <p:spPr bwMode="auto">
          <a:xfrm>
            <a:off x="1273175" y="2138363"/>
            <a:ext cx="6092825" cy="4719637"/>
          </a:xfrm>
          <a:prstGeom prst="rect">
            <a:avLst/>
          </a:prstGeom>
          <a:noFill/>
          <a:ln w="9525">
            <a:noFill/>
            <a:miter lim="800000"/>
            <a:headEnd/>
            <a:tailEnd/>
          </a:ln>
        </p:spPr>
        <p:txBody>
          <a:bodyPr/>
          <a:lstStyle/>
          <a:p>
            <a:endParaRPr lang="en-US"/>
          </a:p>
        </p:txBody>
      </p:sp>
      <p:cxnSp>
        <p:nvCxnSpPr>
          <p:cNvPr id="25" name="Straight Arrow Connector 24"/>
          <p:cNvCxnSpPr/>
          <p:nvPr/>
        </p:nvCxnSpPr>
        <p:spPr bwMode="auto">
          <a:xfrm rot="5400000" flipH="1" flipV="1">
            <a:off x="-338137" y="4148138"/>
            <a:ext cx="2751137" cy="1587"/>
          </a:xfrm>
          <a:prstGeom prst="straightConnector1">
            <a:avLst/>
          </a:prstGeom>
          <a:ln w="285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7894" name="Freeform 9"/>
          <p:cNvSpPr>
            <a:spLocks/>
          </p:cNvSpPr>
          <p:nvPr/>
        </p:nvSpPr>
        <p:spPr bwMode="auto">
          <a:xfrm>
            <a:off x="1689100" y="3827463"/>
            <a:ext cx="4716463" cy="2014537"/>
          </a:xfrm>
          <a:custGeom>
            <a:avLst/>
            <a:gdLst>
              <a:gd name="T0" fmla="*/ 0 w 4416"/>
              <a:gd name="T1" fmla="*/ 2147483647 h 1984"/>
              <a:gd name="T2" fmla="*/ 2147483647 w 4416"/>
              <a:gd name="T3" fmla="*/ 2147483647 h 1984"/>
              <a:gd name="T4" fmla="*/ 2147483647 w 4416"/>
              <a:gd name="T5" fmla="*/ 2147483647 h 1984"/>
              <a:gd name="T6" fmla="*/ 2147483647 w 4416"/>
              <a:gd name="T7" fmla="*/ 2147483647 h 1984"/>
              <a:gd name="T8" fmla="*/ 2147483647 w 4416"/>
              <a:gd name="T9" fmla="*/ 2147483647 h 1984"/>
              <a:gd name="T10" fmla="*/ 2147483647 w 4416"/>
              <a:gd name="T11" fmla="*/ 2147483647 h 1984"/>
              <a:gd name="T12" fmla="*/ 2147483647 w 4416"/>
              <a:gd name="T13" fmla="*/ 2147483647 h 1984"/>
              <a:gd name="T14" fmla="*/ 2147483647 w 4416"/>
              <a:gd name="T15" fmla="*/ 2147483647 h 1984"/>
              <a:gd name="T16" fmla="*/ 2147483647 w 4416"/>
              <a:gd name="T17" fmla="*/ 0 h 19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16"/>
              <a:gd name="T28" fmla="*/ 0 h 1984"/>
              <a:gd name="T29" fmla="*/ 4416 w 4416"/>
              <a:gd name="T30" fmla="*/ 1984 h 19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16" h="1984">
                <a:moveTo>
                  <a:pt x="0" y="1968"/>
                </a:moveTo>
                <a:cubicBezTo>
                  <a:pt x="124" y="1976"/>
                  <a:pt x="248" y="1984"/>
                  <a:pt x="384" y="1968"/>
                </a:cubicBezTo>
                <a:cubicBezTo>
                  <a:pt x="520" y="1952"/>
                  <a:pt x="664" y="1936"/>
                  <a:pt x="816" y="1872"/>
                </a:cubicBezTo>
                <a:cubicBezTo>
                  <a:pt x="968" y="1808"/>
                  <a:pt x="1160" y="1720"/>
                  <a:pt x="1296" y="1584"/>
                </a:cubicBezTo>
                <a:cubicBezTo>
                  <a:pt x="1432" y="1448"/>
                  <a:pt x="1512" y="1224"/>
                  <a:pt x="1632" y="1056"/>
                </a:cubicBezTo>
                <a:cubicBezTo>
                  <a:pt x="1752" y="888"/>
                  <a:pt x="1856" y="696"/>
                  <a:pt x="2016" y="576"/>
                </a:cubicBezTo>
                <a:cubicBezTo>
                  <a:pt x="2176" y="456"/>
                  <a:pt x="2344" y="408"/>
                  <a:pt x="2592" y="336"/>
                </a:cubicBezTo>
                <a:cubicBezTo>
                  <a:pt x="2840" y="264"/>
                  <a:pt x="3200" y="200"/>
                  <a:pt x="3504" y="144"/>
                </a:cubicBezTo>
                <a:cubicBezTo>
                  <a:pt x="3808" y="88"/>
                  <a:pt x="4112" y="44"/>
                  <a:pt x="4416" y="0"/>
                </a:cubicBezTo>
              </a:path>
            </a:pathLst>
          </a:custGeom>
          <a:noFill/>
          <a:ln w="38100">
            <a:solidFill>
              <a:srgbClr val="000090"/>
            </a:solidFill>
            <a:prstDash val="dash"/>
            <a:round/>
            <a:headEnd/>
            <a:tailEnd/>
          </a:ln>
        </p:spPr>
        <p:txBody>
          <a:bodyPr anchor="ctr"/>
          <a:lstStyle/>
          <a:p>
            <a:endParaRPr lang="en-US"/>
          </a:p>
        </p:txBody>
      </p:sp>
      <p:sp>
        <p:nvSpPr>
          <p:cNvPr id="37895" name="Text Box 10"/>
          <p:cNvSpPr txBox="1">
            <a:spLocks noChangeArrowheads="1"/>
          </p:cNvSpPr>
          <p:nvPr/>
        </p:nvSpPr>
        <p:spPr bwMode="auto">
          <a:xfrm>
            <a:off x="2667000" y="1752600"/>
            <a:ext cx="1606550" cy="512763"/>
          </a:xfrm>
          <a:prstGeom prst="rect">
            <a:avLst/>
          </a:prstGeom>
          <a:noFill/>
          <a:ln w="9525">
            <a:noFill/>
            <a:miter lim="800000"/>
            <a:headEnd/>
            <a:tailEnd/>
          </a:ln>
        </p:spPr>
        <p:txBody>
          <a:bodyPr lIns="53950" tIns="26975" rIns="53950" bIns="26975"/>
          <a:lstStyle/>
          <a:p>
            <a:pPr algn="ctr"/>
            <a:r>
              <a:rPr lang="en-US" sz="1400" b="1" dirty="0">
                <a:solidFill>
                  <a:schemeClr val="accent2"/>
                </a:solidFill>
                <a:latin typeface="Times New Roman" pitchFamily="18" charset="0"/>
              </a:rPr>
              <a:t>soil mineral N and pre-plant fertilizer, normal year, no manure</a:t>
            </a:r>
            <a:endParaRPr lang="en-US" sz="1400" b="1" dirty="0">
              <a:solidFill>
                <a:schemeClr val="accent2"/>
              </a:solidFill>
            </a:endParaRPr>
          </a:p>
        </p:txBody>
      </p:sp>
      <p:sp>
        <p:nvSpPr>
          <p:cNvPr id="34" name="Freeform 17"/>
          <p:cNvSpPr>
            <a:spLocks/>
          </p:cNvSpPr>
          <p:nvPr/>
        </p:nvSpPr>
        <p:spPr bwMode="auto">
          <a:xfrm>
            <a:off x="1676400" y="2441575"/>
            <a:ext cx="4637088" cy="3576638"/>
          </a:xfrm>
          <a:custGeom>
            <a:avLst/>
            <a:gdLst>
              <a:gd name="T0" fmla="*/ 0 w 4423"/>
              <a:gd name="T1" fmla="*/ 2147483647 h 2813"/>
              <a:gd name="T2" fmla="*/ 2147483647 w 4423"/>
              <a:gd name="T3" fmla="*/ 2147483647 h 2813"/>
              <a:gd name="T4" fmla="*/ 2147483647 w 4423"/>
              <a:gd name="T5" fmla="*/ 2147483647 h 2813"/>
              <a:gd name="T6" fmla="*/ 2147483647 w 4423"/>
              <a:gd name="T7" fmla="*/ 2147483647 h 2813"/>
              <a:gd name="T8" fmla="*/ 2147483647 w 4423"/>
              <a:gd name="T9" fmla="*/ 2147483647 h 2813"/>
              <a:gd name="T10" fmla="*/ 2147483647 w 4423"/>
              <a:gd name="T11" fmla="*/ 2147483647 h 2813"/>
              <a:gd name="T12" fmla="*/ 2147483647 w 4423"/>
              <a:gd name="T13" fmla="*/ 2147483647 h 2813"/>
              <a:gd name="T14" fmla="*/ 2147483647 w 4423"/>
              <a:gd name="T15" fmla="*/ 2147483647 h 2813"/>
              <a:gd name="T16" fmla="*/ 2147483647 w 4423"/>
              <a:gd name="T17" fmla="*/ 2147483647 h 2813"/>
              <a:gd name="T18" fmla="*/ 2147483647 w 4423"/>
              <a:gd name="T19" fmla="*/ 0 h 28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23"/>
              <a:gd name="T31" fmla="*/ 0 h 2813"/>
              <a:gd name="T32" fmla="*/ 4423 w 4423"/>
              <a:gd name="T33" fmla="*/ 2813 h 28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23" h="2813">
                <a:moveTo>
                  <a:pt x="0" y="2803"/>
                </a:moveTo>
                <a:cubicBezTo>
                  <a:pt x="42" y="2805"/>
                  <a:pt x="153" y="2813"/>
                  <a:pt x="255" y="2811"/>
                </a:cubicBezTo>
                <a:cubicBezTo>
                  <a:pt x="357" y="2810"/>
                  <a:pt x="478" y="2799"/>
                  <a:pt x="611" y="2793"/>
                </a:cubicBezTo>
                <a:cubicBezTo>
                  <a:pt x="743" y="2788"/>
                  <a:pt x="867" y="2800"/>
                  <a:pt x="1053" y="2773"/>
                </a:cubicBezTo>
                <a:cubicBezTo>
                  <a:pt x="1239" y="2746"/>
                  <a:pt x="1534" y="2733"/>
                  <a:pt x="1728" y="2628"/>
                </a:cubicBezTo>
                <a:cubicBezTo>
                  <a:pt x="1922" y="2523"/>
                  <a:pt x="2061" y="2359"/>
                  <a:pt x="2215" y="2142"/>
                </a:cubicBezTo>
                <a:cubicBezTo>
                  <a:pt x="2369" y="1925"/>
                  <a:pt x="2482" y="1592"/>
                  <a:pt x="2652" y="1327"/>
                </a:cubicBezTo>
                <a:cubicBezTo>
                  <a:pt x="2822" y="1062"/>
                  <a:pt x="3058" y="747"/>
                  <a:pt x="3238" y="553"/>
                </a:cubicBezTo>
                <a:cubicBezTo>
                  <a:pt x="3418" y="359"/>
                  <a:pt x="3537" y="257"/>
                  <a:pt x="3734" y="165"/>
                </a:cubicBezTo>
                <a:cubicBezTo>
                  <a:pt x="3931" y="73"/>
                  <a:pt x="4280" y="35"/>
                  <a:pt x="4423" y="0"/>
                </a:cubicBezTo>
              </a:path>
            </a:pathLst>
          </a:custGeom>
          <a:noFill/>
          <a:ln w="57150">
            <a:solidFill>
              <a:srgbClr val="008000"/>
            </a:solidFill>
            <a:round/>
            <a:headEnd/>
            <a:tailEnd/>
          </a:ln>
          <a:effectLst>
            <a:outerShdw dist="38100" dir="2700000" rotWithShape="0">
              <a:srgbClr val="808080">
                <a:alpha val="42999"/>
              </a:srgbClr>
            </a:outerShdw>
          </a:effectLst>
        </p:spPr>
        <p:txBody>
          <a:bodyPr anchor="ctr"/>
          <a:lstStyle/>
          <a:p>
            <a:pPr>
              <a:defRPr/>
            </a:pPr>
            <a:endParaRPr lang="en-US"/>
          </a:p>
        </p:txBody>
      </p:sp>
      <p:sp>
        <p:nvSpPr>
          <p:cNvPr id="37899" name="Text Box 18"/>
          <p:cNvSpPr txBox="1">
            <a:spLocks noChangeArrowheads="1"/>
          </p:cNvSpPr>
          <p:nvPr/>
        </p:nvSpPr>
        <p:spPr bwMode="auto">
          <a:xfrm>
            <a:off x="4872038" y="2133600"/>
            <a:ext cx="1604962" cy="423863"/>
          </a:xfrm>
          <a:prstGeom prst="rect">
            <a:avLst/>
          </a:prstGeom>
          <a:noFill/>
          <a:ln w="9525">
            <a:noFill/>
            <a:miter lim="800000"/>
            <a:headEnd/>
            <a:tailEnd/>
          </a:ln>
        </p:spPr>
        <p:txBody>
          <a:bodyPr lIns="53950" tIns="26975" rIns="53950" bIns="26975"/>
          <a:lstStyle/>
          <a:p>
            <a:r>
              <a:rPr lang="en-US" sz="1800" b="1" dirty="0" smtClean="0">
                <a:solidFill>
                  <a:srgbClr val="008000"/>
                </a:solidFill>
                <a:latin typeface="Times New Roman" pitchFamily="18" charset="0"/>
              </a:rPr>
              <a:t>corn N uptake</a:t>
            </a:r>
            <a:endParaRPr lang="en-US" sz="1800" dirty="0">
              <a:solidFill>
                <a:srgbClr val="008000"/>
              </a:solidFill>
            </a:endParaRPr>
          </a:p>
        </p:txBody>
      </p:sp>
      <p:sp>
        <p:nvSpPr>
          <p:cNvPr id="37900" name="Text Box 16"/>
          <p:cNvSpPr txBox="1">
            <a:spLocks noChangeArrowheads="1"/>
          </p:cNvSpPr>
          <p:nvPr/>
        </p:nvSpPr>
        <p:spPr bwMode="auto">
          <a:xfrm>
            <a:off x="533400" y="3514725"/>
            <a:ext cx="890588" cy="739775"/>
          </a:xfrm>
          <a:prstGeom prst="rect">
            <a:avLst/>
          </a:prstGeom>
          <a:solidFill>
            <a:schemeClr val="bg1"/>
          </a:solidFill>
          <a:ln w="9525">
            <a:noFill/>
            <a:miter lim="800000"/>
            <a:headEnd/>
            <a:tailEnd/>
          </a:ln>
        </p:spPr>
        <p:txBody>
          <a:bodyPr lIns="53950" tIns="26975" rIns="53950" bIns="26975"/>
          <a:lstStyle/>
          <a:p>
            <a:pPr algn="ctr"/>
            <a:r>
              <a:rPr lang="en-US" sz="1800" b="1" dirty="0" smtClean="0">
                <a:solidFill>
                  <a:srgbClr val="000000"/>
                </a:solidFill>
                <a:latin typeface="Times New Roman" pitchFamily="18" charset="0"/>
              </a:rPr>
              <a:t>soil </a:t>
            </a:r>
            <a:r>
              <a:rPr lang="en-US" sz="1800" b="1" dirty="0">
                <a:solidFill>
                  <a:srgbClr val="000000"/>
                </a:solidFill>
                <a:latin typeface="Times New Roman" pitchFamily="18" charset="0"/>
              </a:rPr>
              <a:t>or plant N</a:t>
            </a:r>
            <a:endParaRPr lang="en-US" sz="4800" b="1" dirty="0"/>
          </a:p>
        </p:txBody>
      </p:sp>
      <p:sp>
        <p:nvSpPr>
          <p:cNvPr id="37901" name="TextBox 26"/>
          <p:cNvSpPr txBox="1">
            <a:spLocks noChangeArrowheads="1"/>
          </p:cNvSpPr>
          <p:nvPr/>
        </p:nvSpPr>
        <p:spPr bwMode="auto">
          <a:xfrm>
            <a:off x="381000" y="76200"/>
            <a:ext cx="8458200" cy="1754188"/>
          </a:xfrm>
          <a:prstGeom prst="rect">
            <a:avLst/>
          </a:prstGeom>
          <a:noFill/>
          <a:ln w="9525">
            <a:noFill/>
            <a:miter lim="800000"/>
            <a:headEnd/>
            <a:tailEnd/>
          </a:ln>
        </p:spPr>
        <p:txBody>
          <a:bodyPr>
            <a:spAutoFit/>
          </a:bodyPr>
          <a:lstStyle/>
          <a:p>
            <a:r>
              <a:rPr lang="en-US" sz="3200" b="1" i="1">
                <a:solidFill>
                  <a:srgbClr val="0070C0"/>
                </a:solidFill>
              </a:rPr>
              <a:t>Pre-plant application of N risks major losses</a:t>
            </a:r>
            <a:endParaRPr lang="en-US" sz="3200" b="1">
              <a:solidFill>
                <a:srgbClr val="0070C0"/>
              </a:solidFill>
            </a:endParaRPr>
          </a:p>
          <a:p>
            <a:endParaRPr lang="en-US" sz="3200" i="1">
              <a:solidFill>
                <a:srgbClr val="0070C0"/>
              </a:solidFill>
            </a:endParaRPr>
          </a:p>
          <a:p>
            <a:endParaRPr lang="en-US" sz="4400" b="1" i="1">
              <a:solidFill>
                <a:srgbClr val="0070C0"/>
              </a:solidFill>
            </a:endParaRPr>
          </a:p>
        </p:txBody>
      </p:sp>
      <p:sp>
        <p:nvSpPr>
          <p:cNvPr id="37902" name="Freeform 9"/>
          <p:cNvSpPr>
            <a:spLocks/>
          </p:cNvSpPr>
          <p:nvPr/>
        </p:nvSpPr>
        <p:spPr bwMode="auto">
          <a:xfrm>
            <a:off x="1676400" y="1981200"/>
            <a:ext cx="4716463" cy="3849688"/>
          </a:xfrm>
          <a:custGeom>
            <a:avLst/>
            <a:gdLst>
              <a:gd name="T0" fmla="*/ 0 w 10000"/>
              <a:gd name="T1" fmla="*/ 3809902 h 19189"/>
              <a:gd name="T2" fmla="*/ 457048 w 10000"/>
              <a:gd name="T3" fmla="*/ 3809902 h 19189"/>
              <a:gd name="T4" fmla="*/ 609397 w 10000"/>
              <a:gd name="T5" fmla="*/ 1981197 h 19189"/>
              <a:gd name="T6" fmla="*/ 1384350 w 10000"/>
              <a:gd name="T7" fmla="*/ 1608393 h 19189"/>
              <a:gd name="T8" fmla="*/ 1743291 w 10000"/>
              <a:gd name="T9" fmla="*/ 1072262 h 19189"/>
              <a:gd name="T10" fmla="*/ 2153172 w 10000"/>
              <a:gd name="T11" fmla="*/ 584889 h 19189"/>
              <a:gd name="T12" fmla="*/ 2768700 w 10000"/>
              <a:gd name="T13" fmla="*/ 341302 h 19189"/>
              <a:gd name="T14" fmla="*/ 3742698 w 10000"/>
              <a:gd name="T15" fmla="*/ 146272 h 19189"/>
              <a:gd name="T16" fmla="*/ 4716696 w 10000"/>
              <a:gd name="T17" fmla="*/ 0 h 19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00" h="19189">
                <a:moveTo>
                  <a:pt x="0" y="18988"/>
                </a:moveTo>
                <a:cubicBezTo>
                  <a:pt x="516" y="19058"/>
                  <a:pt x="361" y="19189"/>
                  <a:pt x="969" y="18988"/>
                </a:cubicBezTo>
                <a:cubicBezTo>
                  <a:pt x="1184" y="17469"/>
                  <a:pt x="1204" y="14175"/>
                  <a:pt x="1292" y="9874"/>
                </a:cubicBezTo>
                <a:cubicBezTo>
                  <a:pt x="1700" y="9564"/>
                  <a:pt x="2534" y="8771"/>
                  <a:pt x="2935" y="8016"/>
                </a:cubicBezTo>
                <a:cubicBezTo>
                  <a:pt x="3336" y="7261"/>
                  <a:pt x="3424" y="6194"/>
                  <a:pt x="3696" y="5344"/>
                </a:cubicBezTo>
                <a:cubicBezTo>
                  <a:pt x="3967" y="4494"/>
                  <a:pt x="4203" y="3522"/>
                  <a:pt x="4565" y="2915"/>
                </a:cubicBezTo>
                <a:cubicBezTo>
                  <a:pt x="4928" y="2307"/>
                  <a:pt x="5308" y="2064"/>
                  <a:pt x="5870" y="1701"/>
                </a:cubicBezTo>
                <a:cubicBezTo>
                  <a:pt x="6431" y="1336"/>
                  <a:pt x="7246" y="1012"/>
                  <a:pt x="7935" y="729"/>
                </a:cubicBezTo>
                <a:cubicBezTo>
                  <a:pt x="8623" y="446"/>
                  <a:pt x="9312" y="223"/>
                  <a:pt x="10000" y="0"/>
                </a:cubicBezTo>
              </a:path>
            </a:pathLst>
          </a:custGeom>
          <a:noFill/>
          <a:ln w="38100">
            <a:solidFill>
              <a:srgbClr val="000090"/>
            </a:solidFill>
            <a:prstDash val="dash"/>
            <a:round/>
            <a:headEnd/>
            <a:tailEnd/>
          </a:ln>
        </p:spPr>
        <p:txBody>
          <a:bodyPr anchor="ctr"/>
          <a:lstStyle/>
          <a:p>
            <a:endParaRPr lang="en-US"/>
          </a:p>
        </p:txBody>
      </p:sp>
      <p:sp>
        <p:nvSpPr>
          <p:cNvPr id="42" name="Freeform 9"/>
          <p:cNvSpPr>
            <a:spLocks/>
          </p:cNvSpPr>
          <p:nvPr/>
        </p:nvSpPr>
        <p:spPr bwMode="auto">
          <a:xfrm>
            <a:off x="1689100" y="3827463"/>
            <a:ext cx="4716463" cy="2014537"/>
          </a:xfrm>
          <a:custGeom>
            <a:avLst/>
            <a:gdLst>
              <a:gd name="T0" fmla="*/ 0 w 4416"/>
              <a:gd name="T1" fmla="*/ 2147483647 h 1984"/>
              <a:gd name="T2" fmla="*/ 2147483647 w 4416"/>
              <a:gd name="T3" fmla="*/ 2147483647 h 1984"/>
              <a:gd name="T4" fmla="*/ 2147483647 w 4416"/>
              <a:gd name="T5" fmla="*/ 2147483647 h 1984"/>
              <a:gd name="T6" fmla="*/ 2147483647 w 4416"/>
              <a:gd name="T7" fmla="*/ 2147483647 h 1984"/>
              <a:gd name="T8" fmla="*/ 2147483647 w 4416"/>
              <a:gd name="T9" fmla="*/ 2147483647 h 1984"/>
              <a:gd name="T10" fmla="*/ 2147483647 w 4416"/>
              <a:gd name="T11" fmla="*/ 2147483647 h 1984"/>
              <a:gd name="T12" fmla="*/ 2147483647 w 4416"/>
              <a:gd name="T13" fmla="*/ 2147483647 h 1984"/>
              <a:gd name="T14" fmla="*/ 2147483647 w 4416"/>
              <a:gd name="T15" fmla="*/ 2147483647 h 1984"/>
              <a:gd name="T16" fmla="*/ 2147483647 w 4416"/>
              <a:gd name="T17" fmla="*/ 0 h 19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16"/>
              <a:gd name="T28" fmla="*/ 0 h 1984"/>
              <a:gd name="T29" fmla="*/ 4416 w 4416"/>
              <a:gd name="T30" fmla="*/ 1984 h 19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16" h="1984">
                <a:moveTo>
                  <a:pt x="0" y="1968"/>
                </a:moveTo>
                <a:cubicBezTo>
                  <a:pt x="124" y="1976"/>
                  <a:pt x="248" y="1984"/>
                  <a:pt x="384" y="1968"/>
                </a:cubicBezTo>
                <a:cubicBezTo>
                  <a:pt x="520" y="1952"/>
                  <a:pt x="664" y="1936"/>
                  <a:pt x="816" y="1872"/>
                </a:cubicBezTo>
                <a:cubicBezTo>
                  <a:pt x="968" y="1808"/>
                  <a:pt x="1160" y="1720"/>
                  <a:pt x="1296" y="1584"/>
                </a:cubicBezTo>
                <a:cubicBezTo>
                  <a:pt x="1432" y="1448"/>
                  <a:pt x="1512" y="1224"/>
                  <a:pt x="1632" y="1056"/>
                </a:cubicBezTo>
                <a:cubicBezTo>
                  <a:pt x="1752" y="888"/>
                  <a:pt x="1856" y="696"/>
                  <a:pt x="2016" y="576"/>
                </a:cubicBezTo>
                <a:cubicBezTo>
                  <a:pt x="2176" y="456"/>
                  <a:pt x="2344" y="408"/>
                  <a:pt x="2592" y="336"/>
                </a:cubicBezTo>
                <a:cubicBezTo>
                  <a:pt x="2840" y="264"/>
                  <a:pt x="3200" y="200"/>
                  <a:pt x="3504" y="144"/>
                </a:cubicBezTo>
                <a:cubicBezTo>
                  <a:pt x="3808" y="88"/>
                  <a:pt x="4112" y="44"/>
                  <a:pt x="4416" y="0"/>
                </a:cubicBezTo>
              </a:path>
            </a:pathLst>
          </a:custGeom>
          <a:noFill/>
          <a:ln w="38100">
            <a:solidFill>
              <a:schemeClr val="tx2">
                <a:lumMod val="20000"/>
                <a:lumOff val="80000"/>
              </a:schemeClr>
            </a:solidFill>
            <a:prstDash val="dash"/>
            <a:round/>
            <a:headEnd/>
            <a:tailEnd/>
          </a:ln>
        </p:spPr>
        <p:txBody>
          <a:bodyPr anchor="ctr"/>
          <a:lstStyle/>
          <a:p>
            <a:pPr>
              <a:defRPr/>
            </a:pPr>
            <a:endParaRPr lang="en-US"/>
          </a:p>
        </p:txBody>
      </p:sp>
      <p:sp>
        <p:nvSpPr>
          <p:cNvPr id="43" name="Freeform 13"/>
          <p:cNvSpPr>
            <a:spLocks/>
          </p:cNvSpPr>
          <p:nvPr/>
        </p:nvSpPr>
        <p:spPr bwMode="auto">
          <a:xfrm>
            <a:off x="3536950" y="4741863"/>
            <a:ext cx="2857500" cy="817562"/>
          </a:xfrm>
          <a:custGeom>
            <a:avLst/>
            <a:gdLst>
              <a:gd name="T0" fmla="*/ 0 w 2724"/>
              <a:gd name="T1" fmla="*/ 0 h 645"/>
              <a:gd name="T2" fmla="*/ 2147483647 w 2724"/>
              <a:gd name="T3" fmla="*/ 2147483647 h 645"/>
              <a:gd name="T4" fmla="*/ 2147483647 w 2724"/>
              <a:gd name="T5" fmla="*/ 2147483647 h 645"/>
              <a:gd name="T6" fmla="*/ 2147483647 w 2724"/>
              <a:gd name="T7" fmla="*/ 2147483647 h 645"/>
              <a:gd name="T8" fmla="*/ 2147483647 w 2724"/>
              <a:gd name="T9" fmla="*/ 2147483647 h 645"/>
              <a:gd name="T10" fmla="*/ 2147483647 w 2724"/>
              <a:gd name="T11" fmla="*/ 2147483647 h 645"/>
              <a:gd name="T12" fmla="*/ 2147483647 w 2724"/>
              <a:gd name="T13" fmla="*/ 2147483647 h 645"/>
              <a:gd name="T14" fmla="*/ 2147483647 w 2724"/>
              <a:gd name="T15" fmla="*/ 2147483647 h 645"/>
              <a:gd name="T16" fmla="*/ 0 60000 65536"/>
              <a:gd name="T17" fmla="*/ 0 60000 65536"/>
              <a:gd name="T18" fmla="*/ 0 60000 65536"/>
              <a:gd name="T19" fmla="*/ 0 60000 65536"/>
              <a:gd name="T20" fmla="*/ 0 60000 65536"/>
              <a:gd name="T21" fmla="*/ 0 60000 65536"/>
              <a:gd name="T22" fmla="*/ 0 60000 65536"/>
              <a:gd name="T23" fmla="*/ 0 60000 65536"/>
              <a:gd name="T24" fmla="*/ 0 w 2724"/>
              <a:gd name="T25" fmla="*/ 0 h 645"/>
              <a:gd name="T26" fmla="*/ 2724 w 2724"/>
              <a:gd name="T27" fmla="*/ 645 h 6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24" h="645">
                <a:moveTo>
                  <a:pt x="0" y="0"/>
                </a:moveTo>
                <a:cubicBezTo>
                  <a:pt x="4" y="27"/>
                  <a:pt x="14" y="109"/>
                  <a:pt x="24" y="161"/>
                </a:cubicBezTo>
                <a:cubicBezTo>
                  <a:pt x="34" y="213"/>
                  <a:pt x="30" y="240"/>
                  <a:pt x="59" y="313"/>
                </a:cubicBezTo>
                <a:cubicBezTo>
                  <a:pt x="88" y="386"/>
                  <a:pt x="104" y="557"/>
                  <a:pt x="198" y="601"/>
                </a:cubicBezTo>
                <a:cubicBezTo>
                  <a:pt x="292" y="645"/>
                  <a:pt x="455" y="594"/>
                  <a:pt x="620" y="574"/>
                </a:cubicBezTo>
                <a:cubicBezTo>
                  <a:pt x="785" y="554"/>
                  <a:pt x="940" y="519"/>
                  <a:pt x="1188" y="483"/>
                </a:cubicBezTo>
                <a:cubicBezTo>
                  <a:pt x="1436" y="448"/>
                  <a:pt x="1850" y="390"/>
                  <a:pt x="2107" y="360"/>
                </a:cubicBezTo>
                <a:cubicBezTo>
                  <a:pt x="2363" y="331"/>
                  <a:pt x="2595" y="317"/>
                  <a:pt x="2724" y="306"/>
                </a:cubicBezTo>
              </a:path>
            </a:pathLst>
          </a:custGeom>
          <a:noFill/>
          <a:ln w="76200">
            <a:solidFill>
              <a:schemeClr val="tx2">
                <a:lumMod val="20000"/>
                <a:lumOff val="80000"/>
              </a:schemeClr>
            </a:solidFill>
            <a:prstDash val="sysDot"/>
            <a:round/>
            <a:headEnd/>
            <a:tailEnd/>
          </a:ln>
        </p:spPr>
        <p:txBody>
          <a:bodyPr anchor="ctr"/>
          <a:lstStyle/>
          <a:p>
            <a:pPr>
              <a:defRPr/>
            </a:pPr>
            <a:endParaRPr lang="en-US"/>
          </a:p>
        </p:txBody>
      </p:sp>
      <p:sp>
        <p:nvSpPr>
          <p:cNvPr id="37906" name="Text Box 20"/>
          <p:cNvSpPr txBox="1">
            <a:spLocks noChangeArrowheads="1"/>
          </p:cNvSpPr>
          <p:nvPr/>
        </p:nvSpPr>
        <p:spPr bwMode="auto">
          <a:xfrm>
            <a:off x="6629400" y="1752600"/>
            <a:ext cx="1254125" cy="990600"/>
          </a:xfrm>
          <a:prstGeom prst="rect">
            <a:avLst/>
          </a:prstGeom>
          <a:noFill/>
          <a:ln w="9525">
            <a:noFill/>
            <a:miter lim="800000"/>
            <a:headEnd/>
            <a:tailEnd/>
          </a:ln>
        </p:spPr>
        <p:txBody>
          <a:bodyPr lIns="53950" tIns="26975" rIns="53950" bIns="26975"/>
          <a:lstStyle/>
          <a:p>
            <a:pPr algn="ctr"/>
            <a:r>
              <a:rPr lang="en-US" sz="1600" b="1" dirty="0">
                <a:solidFill>
                  <a:srgbClr val="990000"/>
                </a:solidFill>
                <a:latin typeface="Times New Roman" pitchFamily="18" charset="0"/>
              </a:rPr>
              <a:t>N excess </a:t>
            </a:r>
            <a:r>
              <a:rPr lang="en-US" sz="1600" b="1" dirty="0" smtClean="0">
                <a:solidFill>
                  <a:srgbClr val="990000"/>
                </a:solidFill>
                <a:latin typeface="Times New Roman" pitchFamily="18" charset="0"/>
              </a:rPr>
              <a:t>“</a:t>
            </a:r>
            <a:r>
              <a:rPr lang="en-US" sz="1600" b="1" dirty="0">
                <a:solidFill>
                  <a:srgbClr val="990000"/>
                </a:solidFill>
                <a:latin typeface="Times New Roman" pitchFamily="18" charset="0"/>
              </a:rPr>
              <a:t>insurance</a:t>
            </a:r>
            <a:r>
              <a:rPr lang="en-US" sz="1600" b="1" dirty="0" smtClean="0">
                <a:solidFill>
                  <a:srgbClr val="990000"/>
                </a:solidFill>
                <a:latin typeface="Times New Roman" pitchFamily="18" charset="0"/>
              </a:rPr>
              <a:t>”</a:t>
            </a:r>
            <a:endParaRPr lang="en-US" sz="1600" b="1" dirty="0">
              <a:solidFill>
                <a:srgbClr val="990000"/>
              </a:solidFill>
              <a:latin typeface="Times New Roman" pitchFamily="18" charset="0"/>
            </a:endParaRPr>
          </a:p>
        </p:txBody>
      </p:sp>
      <p:sp>
        <p:nvSpPr>
          <p:cNvPr id="37907" name="Text Box 24"/>
          <p:cNvSpPr txBox="1">
            <a:spLocks noChangeArrowheads="1"/>
          </p:cNvSpPr>
          <p:nvPr/>
        </p:nvSpPr>
        <p:spPr bwMode="auto">
          <a:xfrm>
            <a:off x="6705600" y="2286000"/>
            <a:ext cx="1158875" cy="557212"/>
          </a:xfrm>
          <a:prstGeom prst="rect">
            <a:avLst/>
          </a:prstGeom>
          <a:noFill/>
          <a:ln w="9525">
            <a:noFill/>
            <a:miter lim="800000"/>
            <a:headEnd/>
            <a:tailEnd/>
          </a:ln>
        </p:spPr>
        <p:txBody>
          <a:bodyPr lIns="53950" tIns="26975" rIns="53950" bIns="26975"/>
          <a:lstStyle/>
          <a:p>
            <a:r>
              <a:rPr lang="en-US" sz="1200" b="1" dirty="0">
                <a:solidFill>
                  <a:srgbClr val="990000"/>
                </a:solidFill>
              </a:rPr>
              <a:t>… in normal year</a:t>
            </a:r>
          </a:p>
        </p:txBody>
      </p:sp>
      <p:sp>
        <p:nvSpPr>
          <p:cNvPr id="37909" name="Line 19"/>
          <p:cNvSpPr>
            <a:spLocks noChangeShapeType="1"/>
          </p:cNvSpPr>
          <p:nvPr/>
        </p:nvSpPr>
        <p:spPr bwMode="auto">
          <a:xfrm>
            <a:off x="6553200" y="1905000"/>
            <a:ext cx="0" cy="533400"/>
          </a:xfrm>
          <a:prstGeom prst="line">
            <a:avLst/>
          </a:prstGeom>
          <a:noFill/>
          <a:ln w="28575">
            <a:solidFill>
              <a:srgbClr val="FF0000"/>
            </a:solidFill>
            <a:round/>
            <a:headEnd type="triangle" w="med" len="med"/>
            <a:tailEnd type="triangle" w="med" len="med"/>
          </a:ln>
        </p:spPr>
        <p:txBody>
          <a:bodyPr/>
          <a:lstStyle/>
          <a:p>
            <a:endParaRPr lang="en-US"/>
          </a:p>
        </p:txBody>
      </p:sp>
      <p:sp>
        <p:nvSpPr>
          <p:cNvPr id="26" name="TextBox 25"/>
          <p:cNvSpPr txBox="1"/>
          <p:nvPr/>
        </p:nvSpPr>
        <p:spPr>
          <a:xfrm>
            <a:off x="6477000" y="6457890"/>
            <a:ext cx="1582484" cy="400110"/>
          </a:xfrm>
          <a:prstGeom prst="rect">
            <a:avLst/>
          </a:prstGeom>
          <a:noFill/>
        </p:spPr>
        <p:txBody>
          <a:bodyPr wrap="none" rtlCol="0">
            <a:spAutoFit/>
          </a:bodyPr>
          <a:lstStyle/>
          <a:p>
            <a:r>
              <a:rPr lang="en-US" sz="2000" dirty="0" smtClean="0">
                <a:solidFill>
                  <a:schemeClr val="bg1"/>
                </a:solidFill>
              </a:rPr>
              <a:t>N deficiency</a:t>
            </a:r>
            <a:endParaRPr lang="en-US" sz="2000" dirty="0">
              <a:solidFill>
                <a:schemeClr val="bg1"/>
              </a:solidFill>
            </a:endParaRPr>
          </a:p>
        </p:txBody>
      </p:sp>
    </p:spTree>
    <p:extLst>
      <p:ext uri="{BB962C8B-B14F-4D97-AF65-F5344CB8AC3E}">
        <p14:creationId xmlns:p14="http://schemas.microsoft.com/office/powerpoint/2010/main" xmlns="" val="38094564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8"/>
          <p:cNvSpPr txBox="1">
            <a:spLocks noChangeArrowheads="1"/>
          </p:cNvSpPr>
          <p:nvPr/>
        </p:nvSpPr>
        <p:spPr bwMode="auto">
          <a:xfrm>
            <a:off x="1676400" y="6096000"/>
            <a:ext cx="6188075" cy="465137"/>
          </a:xfrm>
          <a:prstGeom prst="rect">
            <a:avLst/>
          </a:prstGeom>
          <a:noFill/>
          <a:ln w="9525">
            <a:noFill/>
            <a:miter lim="800000"/>
            <a:headEnd/>
            <a:tailEnd/>
          </a:ln>
        </p:spPr>
        <p:txBody>
          <a:bodyPr lIns="53950" tIns="26975" rIns="53950" bIns="26975"/>
          <a:lstStyle/>
          <a:p>
            <a:r>
              <a:rPr lang="en-US" sz="1800" b="1" dirty="0">
                <a:solidFill>
                  <a:srgbClr val="000000"/>
                </a:solidFill>
                <a:latin typeface="Times New Roman" pitchFamily="18" charset="0"/>
              </a:rPr>
              <a:t>Spring		             </a:t>
            </a:r>
            <a:r>
              <a:rPr lang="en-US" sz="1800" b="1" dirty="0" smtClean="0">
                <a:solidFill>
                  <a:srgbClr val="000000"/>
                </a:solidFill>
                <a:latin typeface="Times New Roman" pitchFamily="18" charset="0"/>
              </a:rPr>
              <a:t>   </a:t>
            </a:r>
            <a:r>
              <a:rPr lang="en-US" sz="1800" b="1" dirty="0">
                <a:solidFill>
                  <a:srgbClr val="000000"/>
                </a:solidFill>
                <a:latin typeface="Times New Roman" pitchFamily="18" charset="0"/>
              </a:rPr>
              <a:t>Summer	                </a:t>
            </a:r>
            <a:r>
              <a:rPr lang="en-US" sz="1800" b="1" dirty="0" smtClean="0">
                <a:solidFill>
                  <a:srgbClr val="000000"/>
                </a:solidFill>
                <a:latin typeface="Times New Roman" pitchFamily="18" charset="0"/>
              </a:rPr>
              <a:t>	Fall</a:t>
            </a:r>
            <a:r>
              <a:rPr lang="en-US" sz="1800" b="1" dirty="0">
                <a:solidFill>
                  <a:srgbClr val="000000"/>
                </a:solidFill>
                <a:latin typeface="Times New Roman" pitchFamily="18" charset="0"/>
              </a:rPr>
              <a:t>				</a:t>
            </a:r>
          </a:p>
          <a:p>
            <a:endParaRPr lang="en-US" sz="4800" b="1" dirty="0"/>
          </a:p>
        </p:txBody>
      </p:sp>
      <p:sp>
        <p:nvSpPr>
          <p:cNvPr id="23" name="Rectangle 22"/>
          <p:cNvSpPr/>
          <p:nvPr/>
        </p:nvSpPr>
        <p:spPr bwMode="auto">
          <a:xfrm>
            <a:off x="1462088" y="1574800"/>
            <a:ext cx="6416675" cy="4549775"/>
          </a:xfrm>
          <a:prstGeom prst="rect">
            <a:avLst/>
          </a:prstGeom>
          <a:gradFill flip="none" rotWithShape="1">
            <a:gsLst>
              <a:gs pos="0">
                <a:srgbClr val="FFEAD8"/>
              </a:gs>
              <a:gs pos="99000">
                <a:schemeClr val="bg1"/>
              </a:gs>
            </a:gsLst>
            <a:lin ang="0" scaled="1"/>
            <a:tileRect/>
          </a:gradFill>
          <a:ln w="31750"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7891" name="AutoShape 5"/>
          <p:cNvSpPr>
            <a:spLocks noChangeAspect="1" noChangeArrowheads="1"/>
          </p:cNvSpPr>
          <p:nvPr/>
        </p:nvSpPr>
        <p:spPr bwMode="auto">
          <a:xfrm>
            <a:off x="1273175" y="2138363"/>
            <a:ext cx="6092825" cy="4719637"/>
          </a:xfrm>
          <a:prstGeom prst="rect">
            <a:avLst/>
          </a:prstGeom>
          <a:noFill/>
          <a:ln w="9525">
            <a:noFill/>
            <a:miter lim="800000"/>
            <a:headEnd/>
            <a:tailEnd/>
          </a:ln>
        </p:spPr>
        <p:txBody>
          <a:bodyPr/>
          <a:lstStyle/>
          <a:p>
            <a:endParaRPr lang="en-US"/>
          </a:p>
        </p:txBody>
      </p:sp>
      <p:cxnSp>
        <p:nvCxnSpPr>
          <p:cNvPr id="25" name="Straight Arrow Connector 24"/>
          <p:cNvCxnSpPr/>
          <p:nvPr/>
        </p:nvCxnSpPr>
        <p:spPr bwMode="auto">
          <a:xfrm rot="5400000" flipH="1" flipV="1">
            <a:off x="-338137" y="4148138"/>
            <a:ext cx="2751137" cy="1587"/>
          </a:xfrm>
          <a:prstGeom prst="straightConnector1">
            <a:avLst/>
          </a:prstGeom>
          <a:ln w="285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7894" name="Freeform 9"/>
          <p:cNvSpPr>
            <a:spLocks/>
          </p:cNvSpPr>
          <p:nvPr/>
        </p:nvSpPr>
        <p:spPr bwMode="auto">
          <a:xfrm>
            <a:off x="1689100" y="3827463"/>
            <a:ext cx="4716463" cy="2014537"/>
          </a:xfrm>
          <a:custGeom>
            <a:avLst/>
            <a:gdLst>
              <a:gd name="T0" fmla="*/ 0 w 4416"/>
              <a:gd name="T1" fmla="*/ 2147483647 h 1984"/>
              <a:gd name="T2" fmla="*/ 2147483647 w 4416"/>
              <a:gd name="T3" fmla="*/ 2147483647 h 1984"/>
              <a:gd name="T4" fmla="*/ 2147483647 w 4416"/>
              <a:gd name="T5" fmla="*/ 2147483647 h 1984"/>
              <a:gd name="T6" fmla="*/ 2147483647 w 4416"/>
              <a:gd name="T7" fmla="*/ 2147483647 h 1984"/>
              <a:gd name="T8" fmla="*/ 2147483647 w 4416"/>
              <a:gd name="T9" fmla="*/ 2147483647 h 1984"/>
              <a:gd name="T10" fmla="*/ 2147483647 w 4416"/>
              <a:gd name="T11" fmla="*/ 2147483647 h 1984"/>
              <a:gd name="T12" fmla="*/ 2147483647 w 4416"/>
              <a:gd name="T13" fmla="*/ 2147483647 h 1984"/>
              <a:gd name="T14" fmla="*/ 2147483647 w 4416"/>
              <a:gd name="T15" fmla="*/ 2147483647 h 1984"/>
              <a:gd name="T16" fmla="*/ 2147483647 w 4416"/>
              <a:gd name="T17" fmla="*/ 0 h 19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16"/>
              <a:gd name="T28" fmla="*/ 0 h 1984"/>
              <a:gd name="T29" fmla="*/ 4416 w 4416"/>
              <a:gd name="T30" fmla="*/ 1984 h 19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16" h="1984">
                <a:moveTo>
                  <a:pt x="0" y="1968"/>
                </a:moveTo>
                <a:cubicBezTo>
                  <a:pt x="124" y="1976"/>
                  <a:pt x="248" y="1984"/>
                  <a:pt x="384" y="1968"/>
                </a:cubicBezTo>
                <a:cubicBezTo>
                  <a:pt x="520" y="1952"/>
                  <a:pt x="664" y="1936"/>
                  <a:pt x="816" y="1872"/>
                </a:cubicBezTo>
                <a:cubicBezTo>
                  <a:pt x="968" y="1808"/>
                  <a:pt x="1160" y="1720"/>
                  <a:pt x="1296" y="1584"/>
                </a:cubicBezTo>
                <a:cubicBezTo>
                  <a:pt x="1432" y="1448"/>
                  <a:pt x="1512" y="1224"/>
                  <a:pt x="1632" y="1056"/>
                </a:cubicBezTo>
                <a:cubicBezTo>
                  <a:pt x="1752" y="888"/>
                  <a:pt x="1856" y="696"/>
                  <a:pt x="2016" y="576"/>
                </a:cubicBezTo>
                <a:cubicBezTo>
                  <a:pt x="2176" y="456"/>
                  <a:pt x="2344" y="408"/>
                  <a:pt x="2592" y="336"/>
                </a:cubicBezTo>
                <a:cubicBezTo>
                  <a:pt x="2840" y="264"/>
                  <a:pt x="3200" y="200"/>
                  <a:pt x="3504" y="144"/>
                </a:cubicBezTo>
                <a:cubicBezTo>
                  <a:pt x="3808" y="88"/>
                  <a:pt x="4112" y="44"/>
                  <a:pt x="4416" y="0"/>
                </a:cubicBezTo>
              </a:path>
            </a:pathLst>
          </a:custGeom>
          <a:noFill/>
          <a:ln w="38100">
            <a:solidFill>
              <a:srgbClr val="000090"/>
            </a:solidFill>
            <a:prstDash val="dash"/>
            <a:round/>
            <a:headEnd/>
            <a:tailEnd/>
          </a:ln>
        </p:spPr>
        <p:txBody>
          <a:bodyPr anchor="ctr"/>
          <a:lstStyle/>
          <a:p>
            <a:endParaRPr lang="en-US"/>
          </a:p>
        </p:txBody>
      </p:sp>
      <p:sp>
        <p:nvSpPr>
          <p:cNvPr id="37895" name="Text Box 10"/>
          <p:cNvSpPr txBox="1">
            <a:spLocks noChangeArrowheads="1"/>
          </p:cNvSpPr>
          <p:nvPr/>
        </p:nvSpPr>
        <p:spPr bwMode="auto">
          <a:xfrm>
            <a:off x="2667000" y="1752600"/>
            <a:ext cx="1606550" cy="512763"/>
          </a:xfrm>
          <a:prstGeom prst="rect">
            <a:avLst/>
          </a:prstGeom>
          <a:noFill/>
          <a:ln w="9525">
            <a:noFill/>
            <a:miter lim="800000"/>
            <a:headEnd/>
            <a:tailEnd/>
          </a:ln>
        </p:spPr>
        <p:txBody>
          <a:bodyPr lIns="53950" tIns="26975" rIns="53950" bIns="26975"/>
          <a:lstStyle/>
          <a:p>
            <a:pPr algn="ctr"/>
            <a:r>
              <a:rPr lang="en-US" sz="1400" b="1" dirty="0">
                <a:solidFill>
                  <a:schemeClr val="accent2"/>
                </a:solidFill>
                <a:latin typeface="Times New Roman" pitchFamily="18" charset="0"/>
              </a:rPr>
              <a:t>soil mineral N and pre-plant fertilizer, normal year, no manure</a:t>
            </a:r>
            <a:endParaRPr lang="en-US" sz="1400" b="1" dirty="0">
              <a:solidFill>
                <a:schemeClr val="accent2"/>
              </a:solidFill>
            </a:endParaRPr>
          </a:p>
        </p:txBody>
      </p:sp>
      <p:sp>
        <p:nvSpPr>
          <p:cNvPr id="37896" name="Text Box 11"/>
          <p:cNvSpPr txBox="1">
            <a:spLocks noChangeArrowheads="1"/>
          </p:cNvSpPr>
          <p:nvPr/>
        </p:nvSpPr>
        <p:spPr bwMode="auto">
          <a:xfrm>
            <a:off x="4953000" y="4495800"/>
            <a:ext cx="1682750" cy="642938"/>
          </a:xfrm>
          <a:prstGeom prst="rect">
            <a:avLst/>
          </a:prstGeom>
          <a:noFill/>
          <a:ln w="9525">
            <a:noFill/>
            <a:miter lim="800000"/>
            <a:headEnd/>
            <a:tailEnd/>
          </a:ln>
        </p:spPr>
        <p:txBody>
          <a:bodyPr lIns="53950" tIns="26975" rIns="53950" bIns="26975"/>
          <a:lstStyle/>
          <a:p>
            <a:pPr algn="ctr"/>
            <a:r>
              <a:rPr lang="en-US" sz="1600" b="1" dirty="0">
                <a:solidFill>
                  <a:srgbClr val="002060"/>
                </a:solidFill>
                <a:latin typeface="Times New Roman" pitchFamily="18" charset="0"/>
              </a:rPr>
              <a:t>soil mineral N,</a:t>
            </a:r>
          </a:p>
          <a:p>
            <a:pPr algn="ctr"/>
            <a:r>
              <a:rPr lang="en-US" sz="1600" b="1" dirty="0">
                <a:solidFill>
                  <a:srgbClr val="002060"/>
                </a:solidFill>
                <a:latin typeface="Times New Roman" pitchFamily="18" charset="0"/>
              </a:rPr>
              <a:t>wet spring</a:t>
            </a:r>
            <a:endParaRPr lang="en-US" sz="1600" b="1" dirty="0">
              <a:solidFill>
                <a:srgbClr val="002060"/>
              </a:solidFill>
            </a:endParaRPr>
          </a:p>
        </p:txBody>
      </p:sp>
      <p:sp>
        <p:nvSpPr>
          <p:cNvPr id="31" name="Freeform 13"/>
          <p:cNvSpPr>
            <a:spLocks/>
          </p:cNvSpPr>
          <p:nvPr/>
        </p:nvSpPr>
        <p:spPr bwMode="auto">
          <a:xfrm>
            <a:off x="3429000" y="3048000"/>
            <a:ext cx="2965450" cy="1676400"/>
          </a:xfrm>
          <a:custGeom>
            <a:avLst/>
            <a:gdLst>
              <a:gd name="T0" fmla="*/ 0 w 10380"/>
              <a:gd name="T1" fmla="*/ 0 h 20501"/>
              <a:gd name="T2" fmla="*/ 133696 w 10380"/>
              <a:gd name="T3" fmla="*/ 1062786 h 20501"/>
              <a:gd name="T4" fmla="*/ 170548 w 10380"/>
              <a:gd name="T5" fmla="*/ 1255521 h 20501"/>
              <a:gd name="T6" fmla="*/ 316243 w 10380"/>
              <a:gd name="T7" fmla="*/ 1620632 h 20501"/>
              <a:gd name="T8" fmla="*/ 758755 w 10380"/>
              <a:gd name="T9" fmla="*/ 1586369 h 20501"/>
              <a:gd name="T10" fmla="*/ 1354389 w 10380"/>
              <a:gd name="T11" fmla="*/ 1470990 h 20501"/>
              <a:gd name="T12" fmla="*/ 2318258 w 10380"/>
              <a:gd name="T13" fmla="*/ 1315051 h 20501"/>
              <a:gd name="T14" fmla="*/ 2965314 w 10380"/>
              <a:gd name="T15" fmla="*/ 1246608 h 2050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380" h="20501">
                <a:moveTo>
                  <a:pt x="0" y="0"/>
                </a:moveTo>
                <a:cubicBezTo>
                  <a:pt x="15" y="419"/>
                  <a:pt x="369" y="10438"/>
                  <a:pt x="468" y="12997"/>
                </a:cubicBezTo>
                <a:cubicBezTo>
                  <a:pt x="567" y="15556"/>
                  <a:pt x="490" y="14222"/>
                  <a:pt x="597" y="15354"/>
                </a:cubicBezTo>
                <a:cubicBezTo>
                  <a:pt x="703" y="16485"/>
                  <a:pt x="762" y="19137"/>
                  <a:pt x="1107" y="19819"/>
                </a:cubicBezTo>
                <a:cubicBezTo>
                  <a:pt x="1452" y="20501"/>
                  <a:pt x="2050" y="19710"/>
                  <a:pt x="2656" y="19400"/>
                </a:cubicBezTo>
                <a:cubicBezTo>
                  <a:pt x="3262" y="19090"/>
                  <a:pt x="3831" y="18548"/>
                  <a:pt x="4741" y="17989"/>
                </a:cubicBezTo>
                <a:cubicBezTo>
                  <a:pt x="5652" y="17447"/>
                  <a:pt x="7171" y="16548"/>
                  <a:pt x="8115" y="16082"/>
                </a:cubicBezTo>
                <a:cubicBezTo>
                  <a:pt x="9055" y="15633"/>
                  <a:pt x="9906" y="15416"/>
                  <a:pt x="10380" y="15245"/>
                </a:cubicBezTo>
              </a:path>
            </a:pathLst>
          </a:custGeom>
          <a:noFill/>
          <a:ln w="38100">
            <a:solidFill>
              <a:srgbClr val="002060"/>
            </a:solidFill>
            <a:prstDash val="dash"/>
            <a:round/>
            <a:headEnd/>
            <a:tailEnd/>
          </a:ln>
        </p:spPr>
        <p:txBody>
          <a:bodyPr anchor="ctr"/>
          <a:lstStyle/>
          <a:p>
            <a:endParaRPr lang="en-US"/>
          </a:p>
        </p:txBody>
      </p:sp>
      <p:sp>
        <p:nvSpPr>
          <p:cNvPr id="34" name="Freeform 17"/>
          <p:cNvSpPr>
            <a:spLocks/>
          </p:cNvSpPr>
          <p:nvPr/>
        </p:nvSpPr>
        <p:spPr bwMode="auto">
          <a:xfrm>
            <a:off x="1676400" y="2441575"/>
            <a:ext cx="4637088" cy="3576638"/>
          </a:xfrm>
          <a:custGeom>
            <a:avLst/>
            <a:gdLst>
              <a:gd name="T0" fmla="*/ 0 w 4423"/>
              <a:gd name="T1" fmla="*/ 2147483647 h 2813"/>
              <a:gd name="T2" fmla="*/ 2147483647 w 4423"/>
              <a:gd name="T3" fmla="*/ 2147483647 h 2813"/>
              <a:gd name="T4" fmla="*/ 2147483647 w 4423"/>
              <a:gd name="T5" fmla="*/ 2147483647 h 2813"/>
              <a:gd name="T6" fmla="*/ 2147483647 w 4423"/>
              <a:gd name="T7" fmla="*/ 2147483647 h 2813"/>
              <a:gd name="T8" fmla="*/ 2147483647 w 4423"/>
              <a:gd name="T9" fmla="*/ 2147483647 h 2813"/>
              <a:gd name="T10" fmla="*/ 2147483647 w 4423"/>
              <a:gd name="T11" fmla="*/ 2147483647 h 2813"/>
              <a:gd name="T12" fmla="*/ 2147483647 w 4423"/>
              <a:gd name="T13" fmla="*/ 2147483647 h 2813"/>
              <a:gd name="T14" fmla="*/ 2147483647 w 4423"/>
              <a:gd name="T15" fmla="*/ 2147483647 h 2813"/>
              <a:gd name="T16" fmla="*/ 2147483647 w 4423"/>
              <a:gd name="T17" fmla="*/ 2147483647 h 2813"/>
              <a:gd name="T18" fmla="*/ 2147483647 w 4423"/>
              <a:gd name="T19" fmla="*/ 0 h 28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23"/>
              <a:gd name="T31" fmla="*/ 0 h 2813"/>
              <a:gd name="T32" fmla="*/ 4423 w 4423"/>
              <a:gd name="T33" fmla="*/ 2813 h 28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23" h="2813">
                <a:moveTo>
                  <a:pt x="0" y="2803"/>
                </a:moveTo>
                <a:cubicBezTo>
                  <a:pt x="42" y="2805"/>
                  <a:pt x="153" y="2813"/>
                  <a:pt x="255" y="2811"/>
                </a:cubicBezTo>
                <a:cubicBezTo>
                  <a:pt x="357" y="2810"/>
                  <a:pt x="478" y="2799"/>
                  <a:pt x="611" y="2793"/>
                </a:cubicBezTo>
                <a:cubicBezTo>
                  <a:pt x="743" y="2788"/>
                  <a:pt x="867" y="2800"/>
                  <a:pt x="1053" y="2773"/>
                </a:cubicBezTo>
                <a:cubicBezTo>
                  <a:pt x="1239" y="2746"/>
                  <a:pt x="1534" y="2733"/>
                  <a:pt x="1728" y="2628"/>
                </a:cubicBezTo>
                <a:cubicBezTo>
                  <a:pt x="1922" y="2523"/>
                  <a:pt x="2061" y="2359"/>
                  <a:pt x="2215" y="2142"/>
                </a:cubicBezTo>
                <a:cubicBezTo>
                  <a:pt x="2369" y="1925"/>
                  <a:pt x="2482" y="1592"/>
                  <a:pt x="2652" y="1327"/>
                </a:cubicBezTo>
                <a:cubicBezTo>
                  <a:pt x="2822" y="1062"/>
                  <a:pt x="3058" y="747"/>
                  <a:pt x="3238" y="553"/>
                </a:cubicBezTo>
                <a:cubicBezTo>
                  <a:pt x="3418" y="359"/>
                  <a:pt x="3537" y="257"/>
                  <a:pt x="3734" y="165"/>
                </a:cubicBezTo>
                <a:cubicBezTo>
                  <a:pt x="3931" y="73"/>
                  <a:pt x="4280" y="35"/>
                  <a:pt x="4423" y="0"/>
                </a:cubicBezTo>
              </a:path>
            </a:pathLst>
          </a:custGeom>
          <a:noFill/>
          <a:ln w="57150">
            <a:solidFill>
              <a:srgbClr val="008000"/>
            </a:solidFill>
            <a:round/>
            <a:headEnd/>
            <a:tailEnd/>
          </a:ln>
          <a:effectLst>
            <a:outerShdw dist="38100" dir="2700000" rotWithShape="0">
              <a:srgbClr val="808080">
                <a:alpha val="42999"/>
              </a:srgbClr>
            </a:outerShdw>
          </a:effectLst>
        </p:spPr>
        <p:txBody>
          <a:bodyPr anchor="ctr"/>
          <a:lstStyle/>
          <a:p>
            <a:pPr>
              <a:defRPr/>
            </a:pPr>
            <a:endParaRPr lang="en-US"/>
          </a:p>
        </p:txBody>
      </p:sp>
      <p:sp>
        <p:nvSpPr>
          <p:cNvPr id="37899" name="Text Box 18"/>
          <p:cNvSpPr txBox="1">
            <a:spLocks noChangeArrowheads="1"/>
          </p:cNvSpPr>
          <p:nvPr/>
        </p:nvSpPr>
        <p:spPr bwMode="auto">
          <a:xfrm>
            <a:off x="4872038" y="2133600"/>
            <a:ext cx="1604962" cy="423863"/>
          </a:xfrm>
          <a:prstGeom prst="rect">
            <a:avLst/>
          </a:prstGeom>
          <a:noFill/>
          <a:ln w="9525">
            <a:noFill/>
            <a:miter lim="800000"/>
            <a:headEnd/>
            <a:tailEnd/>
          </a:ln>
        </p:spPr>
        <p:txBody>
          <a:bodyPr lIns="53950" tIns="26975" rIns="53950" bIns="26975"/>
          <a:lstStyle/>
          <a:p>
            <a:r>
              <a:rPr lang="en-US" sz="1800" b="1" dirty="0" smtClean="0">
                <a:solidFill>
                  <a:srgbClr val="008000"/>
                </a:solidFill>
                <a:latin typeface="Times New Roman" pitchFamily="18" charset="0"/>
              </a:rPr>
              <a:t>corn N uptake</a:t>
            </a:r>
            <a:endParaRPr lang="en-US" sz="1800" dirty="0">
              <a:solidFill>
                <a:srgbClr val="008000"/>
              </a:solidFill>
            </a:endParaRPr>
          </a:p>
        </p:txBody>
      </p:sp>
      <p:sp>
        <p:nvSpPr>
          <p:cNvPr id="37900" name="Text Box 16"/>
          <p:cNvSpPr txBox="1">
            <a:spLocks noChangeArrowheads="1"/>
          </p:cNvSpPr>
          <p:nvPr/>
        </p:nvSpPr>
        <p:spPr bwMode="auto">
          <a:xfrm>
            <a:off x="533400" y="3514725"/>
            <a:ext cx="890588" cy="739775"/>
          </a:xfrm>
          <a:prstGeom prst="rect">
            <a:avLst/>
          </a:prstGeom>
          <a:solidFill>
            <a:schemeClr val="bg1"/>
          </a:solidFill>
          <a:ln w="9525">
            <a:noFill/>
            <a:miter lim="800000"/>
            <a:headEnd/>
            <a:tailEnd/>
          </a:ln>
        </p:spPr>
        <p:txBody>
          <a:bodyPr lIns="53950" tIns="26975" rIns="53950" bIns="26975"/>
          <a:lstStyle/>
          <a:p>
            <a:pPr algn="ctr"/>
            <a:r>
              <a:rPr lang="en-US" sz="1800" b="1" dirty="0" smtClean="0">
                <a:solidFill>
                  <a:srgbClr val="000000"/>
                </a:solidFill>
                <a:latin typeface="Times New Roman" pitchFamily="18" charset="0"/>
              </a:rPr>
              <a:t>soil </a:t>
            </a:r>
            <a:r>
              <a:rPr lang="en-US" sz="1800" b="1" dirty="0">
                <a:solidFill>
                  <a:srgbClr val="000000"/>
                </a:solidFill>
                <a:latin typeface="Times New Roman" pitchFamily="18" charset="0"/>
              </a:rPr>
              <a:t>or plant N</a:t>
            </a:r>
            <a:endParaRPr lang="en-US" sz="4800" b="1" dirty="0"/>
          </a:p>
        </p:txBody>
      </p:sp>
      <p:sp>
        <p:nvSpPr>
          <p:cNvPr id="37901" name="TextBox 26"/>
          <p:cNvSpPr txBox="1">
            <a:spLocks noChangeArrowheads="1"/>
          </p:cNvSpPr>
          <p:nvPr/>
        </p:nvSpPr>
        <p:spPr bwMode="auto">
          <a:xfrm>
            <a:off x="381000" y="76200"/>
            <a:ext cx="8458200" cy="1754188"/>
          </a:xfrm>
          <a:prstGeom prst="rect">
            <a:avLst/>
          </a:prstGeom>
          <a:noFill/>
          <a:ln w="9525">
            <a:noFill/>
            <a:miter lim="800000"/>
            <a:headEnd/>
            <a:tailEnd/>
          </a:ln>
        </p:spPr>
        <p:txBody>
          <a:bodyPr>
            <a:spAutoFit/>
          </a:bodyPr>
          <a:lstStyle/>
          <a:p>
            <a:r>
              <a:rPr lang="en-US" sz="3200" b="1" i="1">
                <a:solidFill>
                  <a:srgbClr val="0070C0"/>
                </a:solidFill>
              </a:rPr>
              <a:t>Pre-plant application of N risks major losses</a:t>
            </a:r>
            <a:endParaRPr lang="en-US" sz="3200" b="1">
              <a:solidFill>
                <a:srgbClr val="0070C0"/>
              </a:solidFill>
            </a:endParaRPr>
          </a:p>
          <a:p>
            <a:endParaRPr lang="en-US" sz="3200" i="1">
              <a:solidFill>
                <a:srgbClr val="0070C0"/>
              </a:solidFill>
            </a:endParaRPr>
          </a:p>
          <a:p>
            <a:endParaRPr lang="en-US" sz="4400" b="1" i="1">
              <a:solidFill>
                <a:srgbClr val="0070C0"/>
              </a:solidFill>
            </a:endParaRPr>
          </a:p>
        </p:txBody>
      </p:sp>
      <p:sp>
        <p:nvSpPr>
          <p:cNvPr id="37902" name="Freeform 9"/>
          <p:cNvSpPr>
            <a:spLocks/>
          </p:cNvSpPr>
          <p:nvPr/>
        </p:nvSpPr>
        <p:spPr bwMode="auto">
          <a:xfrm>
            <a:off x="1676400" y="1981200"/>
            <a:ext cx="4716463" cy="3849688"/>
          </a:xfrm>
          <a:custGeom>
            <a:avLst/>
            <a:gdLst>
              <a:gd name="T0" fmla="*/ 0 w 10000"/>
              <a:gd name="T1" fmla="*/ 3809902 h 19189"/>
              <a:gd name="T2" fmla="*/ 457048 w 10000"/>
              <a:gd name="T3" fmla="*/ 3809902 h 19189"/>
              <a:gd name="T4" fmla="*/ 609397 w 10000"/>
              <a:gd name="T5" fmla="*/ 1981197 h 19189"/>
              <a:gd name="T6" fmla="*/ 1384350 w 10000"/>
              <a:gd name="T7" fmla="*/ 1608393 h 19189"/>
              <a:gd name="T8" fmla="*/ 1743291 w 10000"/>
              <a:gd name="T9" fmla="*/ 1072262 h 19189"/>
              <a:gd name="T10" fmla="*/ 2153172 w 10000"/>
              <a:gd name="T11" fmla="*/ 584889 h 19189"/>
              <a:gd name="T12" fmla="*/ 2768700 w 10000"/>
              <a:gd name="T13" fmla="*/ 341302 h 19189"/>
              <a:gd name="T14" fmla="*/ 3742698 w 10000"/>
              <a:gd name="T15" fmla="*/ 146272 h 19189"/>
              <a:gd name="T16" fmla="*/ 4716696 w 10000"/>
              <a:gd name="T17" fmla="*/ 0 h 19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00" h="19189">
                <a:moveTo>
                  <a:pt x="0" y="18988"/>
                </a:moveTo>
                <a:cubicBezTo>
                  <a:pt x="516" y="19058"/>
                  <a:pt x="361" y="19189"/>
                  <a:pt x="969" y="18988"/>
                </a:cubicBezTo>
                <a:cubicBezTo>
                  <a:pt x="1184" y="17469"/>
                  <a:pt x="1204" y="14175"/>
                  <a:pt x="1292" y="9874"/>
                </a:cubicBezTo>
                <a:cubicBezTo>
                  <a:pt x="1700" y="9564"/>
                  <a:pt x="2534" y="8771"/>
                  <a:pt x="2935" y="8016"/>
                </a:cubicBezTo>
                <a:cubicBezTo>
                  <a:pt x="3336" y="7261"/>
                  <a:pt x="3424" y="6194"/>
                  <a:pt x="3696" y="5344"/>
                </a:cubicBezTo>
                <a:cubicBezTo>
                  <a:pt x="3967" y="4494"/>
                  <a:pt x="4203" y="3522"/>
                  <a:pt x="4565" y="2915"/>
                </a:cubicBezTo>
                <a:cubicBezTo>
                  <a:pt x="4928" y="2307"/>
                  <a:pt x="5308" y="2064"/>
                  <a:pt x="5870" y="1701"/>
                </a:cubicBezTo>
                <a:cubicBezTo>
                  <a:pt x="6431" y="1336"/>
                  <a:pt x="7246" y="1012"/>
                  <a:pt x="7935" y="729"/>
                </a:cubicBezTo>
                <a:cubicBezTo>
                  <a:pt x="8623" y="446"/>
                  <a:pt x="9312" y="223"/>
                  <a:pt x="10000" y="0"/>
                </a:cubicBezTo>
              </a:path>
            </a:pathLst>
          </a:custGeom>
          <a:noFill/>
          <a:ln w="38100">
            <a:solidFill>
              <a:srgbClr val="000090"/>
            </a:solidFill>
            <a:prstDash val="dash"/>
            <a:round/>
            <a:headEnd/>
            <a:tailEnd/>
          </a:ln>
        </p:spPr>
        <p:txBody>
          <a:bodyPr anchor="ctr"/>
          <a:lstStyle/>
          <a:p>
            <a:endParaRPr lang="en-US"/>
          </a:p>
        </p:txBody>
      </p:sp>
      <p:sp>
        <p:nvSpPr>
          <p:cNvPr id="42" name="Freeform 9"/>
          <p:cNvSpPr>
            <a:spLocks/>
          </p:cNvSpPr>
          <p:nvPr/>
        </p:nvSpPr>
        <p:spPr bwMode="auto">
          <a:xfrm>
            <a:off x="1689100" y="3827463"/>
            <a:ext cx="4716463" cy="2014537"/>
          </a:xfrm>
          <a:custGeom>
            <a:avLst/>
            <a:gdLst>
              <a:gd name="T0" fmla="*/ 0 w 4416"/>
              <a:gd name="T1" fmla="*/ 2147483647 h 1984"/>
              <a:gd name="T2" fmla="*/ 2147483647 w 4416"/>
              <a:gd name="T3" fmla="*/ 2147483647 h 1984"/>
              <a:gd name="T4" fmla="*/ 2147483647 w 4416"/>
              <a:gd name="T5" fmla="*/ 2147483647 h 1984"/>
              <a:gd name="T6" fmla="*/ 2147483647 w 4416"/>
              <a:gd name="T7" fmla="*/ 2147483647 h 1984"/>
              <a:gd name="T8" fmla="*/ 2147483647 w 4416"/>
              <a:gd name="T9" fmla="*/ 2147483647 h 1984"/>
              <a:gd name="T10" fmla="*/ 2147483647 w 4416"/>
              <a:gd name="T11" fmla="*/ 2147483647 h 1984"/>
              <a:gd name="T12" fmla="*/ 2147483647 w 4416"/>
              <a:gd name="T13" fmla="*/ 2147483647 h 1984"/>
              <a:gd name="T14" fmla="*/ 2147483647 w 4416"/>
              <a:gd name="T15" fmla="*/ 2147483647 h 1984"/>
              <a:gd name="T16" fmla="*/ 2147483647 w 4416"/>
              <a:gd name="T17" fmla="*/ 0 h 19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16"/>
              <a:gd name="T28" fmla="*/ 0 h 1984"/>
              <a:gd name="T29" fmla="*/ 4416 w 4416"/>
              <a:gd name="T30" fmla="*/ 1984 h 19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16" h="1984">
                <a:moveTo>
                  <a:pt x="0" y="1968"/>
                </a:moveTo>
                <a:cubicBezTo>
                  <a:pt x="124" y="1976"/>
                  <a:pt x="248" y="1984"/>
                  <a:pt x="384" y="1968"/>
                </a:cubicBezTo>
                <a:cubicBezTo>
                  <a:pt x="520" y="1952"/>
                  <a:pt x="664" y="1936"/>
                  <a:pt x="816" y="1872"/>
                </a:cubicBezTo>
                <a:cubicBezTo>
                  <a:pt x="968" y="1808"/>
                  <a:pt x="1160" y="1720"/>
                  <a:pt x="1296" y="1584"/>
                </a:cubicBezTo>
                <a:cubicBezTo>
                  <a:pt x="1432" y="1448"/>
                  <a:pt x="1512" y="1224"/>
                  <a:pt x="1632" y="1056"/>
                </a:cubicBezTo>
                <a:cubicBezTo>
                  <a:pt x="1752" y="888"/>
                  <a:pt x="1856" y="696"/>
                  <a:pt x="2016" y="576"/>
                </a:cubicBezTo>
                <a:cubicBezTo>
                  <a:pt x="2176" y="456"/>
                  <a:pt x="2344" y="408"/>
                  <a:pt x="2592" y="336"/>
                </a:cubicBezTo>
                <a:cubicBezTo>
                  <a:pt x="2840" y="264"/>
                  <a:pt x="3200" y="200"/>
                  <a:pt x="3504" y="144"/>
                </a:cubicBezTo>
                <a:cubicBezTo>
                  <a:pt x="3808" y="88"/>
                  <a:pt x="4112" y="44"/>
                  <a:pt x="4416" y="0"/>
                </a:cubicBezTo>
              </a:path>
            </a:pathLst>
          </a:custGeom>
          <a:noFill/>
          <a:ln w="38100">
            <a:solidFill>
              <a:schemeClr val="tx2">
                <a:lumMod val="20000"/>
                <a:lumOff val="80000"/>
              </a:schemeClr>
            </a:solidFill>
            <a:prstDash val="dash"/>
            <a:round/>
            <a:headEnd/>
            <a:tailEnd/>
          </a:ln>
        </p:spPr>
        <p:txBody>
          <a:bodyPr anchor="ctr"/>
          <a:lstStyle/>
          <a:p>
            <a:pPr>
              <a:defRPr/>
            </a:pPr>
            <a:endParaRPr lang="en-US"/>
          </a:p>
        </p:txBody>
      </p:sp>
      <p:sp>
        <p:nvSpPr>
          <p:cNvPr id="43" name="Freeform 13"/>
          <p:cNvSpPr>
            <a:spLocks/>
          </p:cNvSpPr>
          <p:nvPr/>
        </p:nvSpPr>
        <p:spPr bwMode="auto">
          <a:xfrm>
            <a:off x="3536950" y="4741863"/>
            <a:ext cx="2857500" cy="817562"/>
          </a:xfrm>
          <a:custGeom>
            <a:avLst/>
            <a:gdLst>
              <a:gd name="T0" fmla="*/ 0 w 2724"/>
              <a:gd name="T1" fmla="*/ 0 h 645"/>
              <a:gd name="T2" fmla="*/ 2147483647 w 2724"/>
              <a:gd name="T3" fmla="*/ 2147483647 h 645"/>
              <a:gd name="T4" fmla="*/ 2147483647 w 2724"/>
              <a:gd name="T5" fmla="*/ 2147483647 h 645"/>
              <a:gd name="T6" fmla="*/ 2147483647 w 2724"/>
              <a:gd name="T7" fmla="*/ 2147483647 h 645"/>
              <a:gd name="T8" fmla="*/ 2147483647 w 2724"/>
              <a:gd name="T9" fmla="*/ 2147483647 h 645"/>
              <a:gd name="T10" fmla="*/ 2147483647 w 2724"/>
              <a:gd name="T11" fmla="*/ 2147483647 h 645"/>
              <a:gd name="T12" fmla="*/ 2147483647 w 2724"/>
              <a:gd name="T13" fmla="*/ 2147483647 h 645"/>
              <a:gd name="T14" fmla="*/ 2147483647 w 2724"/>
              <a:gd name="T15" fmla="*/ 2147483647 h 645"/>
              <a:gd name="T16" fmla="*/ 0 60000 65536"/>
              <a:gd name="T17" fmla="*/ 0 60000 65536"/>
              <a:gd name="T18" fmla="*/ 0 60000 65536"/>
              <a:gd name="T19" fmla="*/ 0 60000 65536"/>
              <a:gd name="T20" fmla="*/ 0 60000 65536"/>
              <a:gd name="T21" fmla="*/ 0 60000 65536"/>
              <a:gd name="T22" fmla="*/ 0 60000 65536"/>
              <a:gd name="T23" fmla="*/ 0 60000 65536"/>
              <a:gd name="T24" fmla="*/ 0 w 2724"/>
              <a:gd name="T25" fmla="*/ 0 h 645"/>
              <a:gd name="T26" fmla="*/ 2724 w 2724"/>
              <a:gd name="T27" fmla="*/ 645 h 6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24" h="645">
                <a:moveTo>
                  <a:pt x="0" y="0"/>
                </a:moveTo>
                <a:cubicBezTo>
                  <a:pt x="4" y="27"/>
                  <a:pt x="14" y="109"/>
                  <a:pt x="24" y="161"/>
                </a:cubicBezTo>
                <a:cubicBezTo>
                  <a:pt x="34" y="213"/>
                  <a:pt x="30" y="240"/>
                  <a:pt x="59" y="313"/>
                </a:cubicBezTo>
                <a:cubicBezTo>
                  <a:pt x="88" y="386"/>
                  <a:pt x="104" y="557"/>
                  <a:pt x="198" y="601"/>
                </a:cubicBezTo>
                <a:cubicBezTo>
                  <a:pt x="292" y="645"/>
                  <a:pt x="455" y="594"/>
                  <a:pt x="620" y="574"/>
                </a:cubicBezTo>
                <a:cubicBezTo>
                  <a:pt x="785" y="554"/>
                  <a:pt x="940" y="519"/>
                  <a:pt x="1188" y="483"/>
                </a:cubicBezTo>
                <a:cubicBezTo>
                  <a:pt x="1436" y="448"/>
                  <a:pt x="1850" y="390"/>
                  <a:pt x="2107" y="360"/>
                </a:cubicBezTo>
                <a:cubicBezTo>
                  <a:pt x="2363" y="331"/>
                  <a:pt x="2595" y="317"/>
                  <a:pt x="2724" y="306"/>
                </a:cubicBezTo>
              </a:path>
            </a:pathLst>
          </a:custGeom>
          <a:noFill/>
          <a:ln w="76200">
            <a:solidFill>
              <a:schemeClr val="tx2">
                <a:lumMod val="20000"/>
                <a:lumOff val="80000"/>
              </a:schemeClr>
            </a:solidFill>
            <a:prstDash val="sysDot"/>
            <a:round/>
            <a:headEnd/>
            <a:tailEnd/>
          </a:ln>
        </p:spPr>
        <p:txBody>
          <a:bodyPr anchor="ctr"/>
          <a:lstStyle/>
          <a:p>
            <a:pPr>
              <a:defRPr/>
            </a:pPr>
            <a:endParaRPr lang="en-US"/>
          </a:p>
        </p:txBody>
      </p:sp>
      <p:sp>
        <p:nvSpPr>
          <p:cNvPr id="44" name="Line 19"/>
          <p:cNvSpPr>
            <a:spLocks noChangeShapeType="1"/>
          </p:cNvSpPr>
          <p:nvPr/>
        </p:nvSpPr>
        <p:spPr bwMode="auto">
          <a:xfrm flipH="1">
            <a:off x="6477000" y="2424113"/>
            <a:ext cx="1588" cy="1843087"/>
          </a:xfrm>
          <a:prstGeom prst="line">
            <a:avLst/>
          </a:prstGeom>
          <a:noFill/>
          <a:ln w="28575">
            <a:solidFill>
              <a:srgbClr val="FF0000"/>
            </a:solidFill>
            <a:round/>
            <a:headEnd type="triangle" w="med" len="med"/>
            <a:tailEnd type="triangle" w="med" len="med"/>
          </a:ln>
        </p:spPr>
        <p:txBody>
          <a:bodyPr/>
          <a:lstStyle/>
          <a:p>
            <a:endParaRPr lang="en-US"/>
          </a:p>
        </p:txBody>
      </p:sp>
      <p:sp>
        <p:nvSpPr>
          <p:cNvPr id="37906" name="Text Box 20"/>
          <p:cNvSpPr txBox="1">
            <a:spLocks noChangeArrowheads="1"/>
          </p:cNvSpPr>
          <p:nvPr/>
        </p:nvSpPr>
        <p:spPr bwMode="auto">
          <a:xfrm>
            <a:off x="6629400" y="1752600"/>
            <a:ext cx="1254125" cy="990600"/>
          </a:xfrm>
          <a:prstGeom prst="rect">
            <a:avLst/>
          </a:prstGeom>
          <a:noFill/>
          <a:ln w="9525">
            <a:noFill/>
            <a:miter lim="800000"/>
            <a:headEnd/>
            <a:tailEnd/>
          </a:ln>
        </p:spPr>
        <p:txBody>
          <a:bodyPr lIns="53950" tIns="26975" rIns="53950" bIns="26975"/>
          <a:lstStyle/>
          <a:p>
            <a:pPr algn="ctr"/>
            <a:r>
              <a:rPr lang="en-US" sz="1600" b="1" dirty="0">
                <a:solidFill>
                  <a:srgbClr val="990000"/>
                </a:solidFill>
                <a:latin typeface="Times New Roman" pitchFamily="18" charset="0"/>
              </a:rPr>
              <a:t>N excess </a:t>
            </a:r>
            <a:r>
              <a:rPr lang="en-US" sz="1600" b="1" dirty="0" smtClean="0">
                <a:solidFill>
                  <a:srgbClr val="990000"/>
                </a:solidFill>
                <a:latin typeface="Times New Roman" pitchFamily="18" charset="0"/>
              </a:rPr>
              <a:t>“</a:t>
            </a:r>
            <a:r>
              <a:rPr lang="en-US" sz="1600" b="1" dirty="0">
                <a:solidFill>
                  <a:srgbClr val="990000"/>
                </a:solidFill>
                <a:latin typeface="Times New Roman" pitchFamily="18" charset="0"/>
              </a:rPr>
              <a:t>insurance</a:t>
            </a:r>
            <a:r>
              <a:rPr lang="en-US" sz="1600" b="1" dirty="0" smtClean="0">
                <a:solidFill>
                  <a:srgbClr val="990000"/>
                </a:solidFill>
                <a:latin typeface="Times New Roman" pitchFamily="18" charset="0"/>
              </a:rPr>
              <a:t>”</a:t>
            </a:r>
            <a:endParaRPr lang="en-US" sz="1600" b="1" dirty="0">
              <a:solidFill>
                <a:srgbClr val="990000"/>
              </a:solidFill>
              <a:latin typeface="Times New Roman" pitchFamily="18" charset="0"/>
            </a:endParaRPr>
          </a:p>
        </p:txBody>
      </p:sp>
      <p:sp>
        <p:nvSpPr>
          <p:cNvPr id="37907" name="Text Box 24"/>
          <p:cNvSpPr txBox="1">
            <a:spLocks noChangeArrowheads="1"/>
          </p:cNvSpPr>
          <p:nvPr/>
        </p:nvSpPr>
        <p:spPr bwMode="auto">
          <a:xfrm>
            <a:off x="6705600" y="2286000"/>
            <a:ext cx="1158875" cy="557212"/>
          </a:xfrm>
          <a:prstGeom prst="rect">
            <a:avLst/>
          </a:prstGeom>
          <a:noFill/>
          <a:ln w="9525">
            <a:noFill/>
            <a:miter lim="800000"/>
            <a:headEnd/>
            <a:tailEnd/>
          </a:ln>
        </p:spPr>
        <p:txBody>
          <a:bodyPr lIns="53950" tIns="26975" rIns="53950" bIns="26975"/>
          <a:lstStyle/>
          <a:p>
            <a:r>
              <a:rPr lang="en-US" sz="1200" b="1" dirty="0">
                <a:solidFill>
                  <a:srgbClr val="990000"/>
                </a:solidFill>
              </a:rPr>
              <a:t>… in normal year</a:t>
            </a:r>
          </a:p>
        </p:txBody>
      </p:sp>
      <p:sp>
        <p:nvSpPr>
          <p:cNvPr id="47" name="Text Box 24"/>
          <p:cNvSpPr txBox="1">
            <a:spLocks noChangeArrowheads="1"/>
          </p:cNvSpPr>
          <p:nvPr/>
        </p:nvSpPr>
        <p:spPr bwMode="auto">
          <a:xfrm>
            <a:off x="6705601" y="3328988"/>
            <a:ext cx="1085850" cy="557212"/>
          </a:xfrm>
          <a:prstGeom prst="rect">
            <a:avLst/>
          </a:prstGeom>
          <a:noFill/>
          <a:ln w="9525">
            <a:noFill/>
            <a:miter lim="800000"/>
            <a:headEnd/>
            <a:tailEnd/>
          </a:ln>
        </p:spPr>
        <p:txBody>
          <a:bodyPr lIns="53950" tIns="26975" rIns="53950" bIns="26975"/>
          <a:lstStyle/>
          <a:p>
            <a:r>
              <a:rPr lang="en-US" sz="1400" b="1" dirty="0">
                <a:solidFill>
                  <a:srgbClr val="990000"/>
                </a:solidFill>
              </a:rPr>
              <a:t>… in year with wet spring</a:t>
            </a:r>
          </a:p>
        </p:txBody>
      </p:sp>
      <p:sp>
        <p:nvSpPr>
          <p:cNvPr id="37909" name="Line 19"/>
          <p:cNvSpPr>
            <a:spLocks noChangeShapeType="1"/>
          </p:cNvSpPr>
          <p:nvPr/>
        </p:nvSpPr>
        <p:spPr bwMode="auto">
          <a:xfrm>
            <a:off x="6553200" y="1905000"/>
            <a:ext cx="0" cy="533400"/>
          </a:xfrm>
          <a:prstGeom prst="line">
            <a:avLst/>
          </a:prstGeom>
          <a:noFill/>
          <a:ln w="28575">
            <a:solidFill>
              <a:srgbClr val="FF0000"/>
            </a:solidFill>
            <a:round/>
            <a:headEnd type="triangle" w="med" len="med"/>
            <a:tailEnd type="triangle" w="med" len="med"/>
          </a:ln>
        </p:spPr>
        <p:txBody>
          <a:bodyPr/>
          <a:lstStyle/>
          <a:p>
            <a:endParaRPr lang="en-US"/>
          </a:p>
        </p:txBody>
      </p:sp>
      <p:sp>
        <p:nvSpPr>
          <p:cNvPr id="49" name="Text Box 20"/>
          <p:cNvSpPr txBox="1">
            <a:spLocks noChangeArrowheads="1"/>
          </p:cNvSpPr>
          <p:nvPr/>
        </p:nvSpPr>
        <p:spPr bwMode="auto">
          <a:xfrm>
            <a:off x="6648450" y="2971800"/>
            <a:ext cx="1227138" cy="381000"/>
          </a:xfrm>
          <a:prstGeom prst="rect">
            <a:avLst/>
          </a:prstGeom>
          <a:noFill/>
          <a:ln w="9525">
            <a:noFill/>
            <a:miter lim="800000"/>
            <a:headEnd/>
            <a:tailEnd/>
          </a:ln>
        </p:spPr>
        <p:txBody>
          <a:bodyPr lIns="53950" tIns="26975" rIns="53950" bIns="26975"/>
          <a:lstStyle/>
          <a:p>
            <a:pPr algn="ctr"/>
            <a:r>
              <a:rPr lang="en-US" sz="1600" b="1" dirty="0">
                <a:solidFill>
                  <a:srgbClr val="990000"/>
                </a:solidFill>
                <a:latin typeface="Times New Roman" pitchFamily="18" charset="0"/>
              </a:rPr>
              <a:t>N deficiency</a:t>
            </a:r>
            <a:endParaRPr lang="en-US" sz="1600" b="1" dirty="0">
              <a:solidFill>
                <a:srgbClr val="990000"/>
              </a:solidFill>
            </a:endParaRPr>
          </a:p>
        </p:txBody>
      </p:sp>
      <p:pic>
        <p:nvPicPr>
          <p:cNvPr id="50" name="Picture 22" descr="P8240137"/>
          <p:cNvPicPr>
            <a:picLocks noChangeAspect="1" noChangeArrowheads="1"/>
          </p:cNvPicPr>
          <p:nvPr/>
        </p:nvPicPr>
        <p:blipFill>
          <a:blip r:embed="rId3" cstate="print"/>
          <a:srcRect/>
          <a:stretch>
            <a:fillRect/>
          </a:stretch>
        </p:blipFill>
        <p:spPr bwMode="auto">
          <a:xfrm>
            <a:off x="6477000" y="4857750"/>
            <a:ext cx="2667000" cy="2000250"/>
          </a:xfrm>
          <a:prstGeom prst="rect">
            <a:avLst/>
          </a:prstGeom>
          <a:noFill/>
          <a:ln w="9525">
            <a:noFill/>
            <a:miter lim="800000"/>
            <a:headEnd/>
            <a:tailEnd/>
          </a:ln>
        </p:spPr>
      </p:pic>
      <p:sp>
        <p:nvSpPr>
          <p:cNvPr id="51" name="AutoShape 23"/>
          <p:cNvSpPr>
            <a:spLocks noChangeArrowheads="1"/>
          </p:cNvSpPr>
          <p:nvPr/>
        </p:nvSpPr>
        <p:spPr bwMode="auto">
          <a:xfrm rot="-1902506">
            <a:off x="6460669" y="4225925"/>
            <a:ext cx="276225" cy="1119188"/>
          </a:xfrm>
          <a:prstGeom prst="downArrow">
            <a:avLst>
              <a:gd name="adj1" fmla="val 50000"/>
              <a:gd name="adj2" fmla="val 101293"/>
            </a:avLst>
          </a:prstGeom>
          <a:solidFill>
            <a:schemeClr val="accent1"/>
          </a:solidFill>
          <a:ln w="9525">
            <a:solidFill>
              <a:schemeClr val="tx1"/>
            </a:solidFill>
            <a:miter lim="800000"/>
            <a:headEnd/>
            <a:tailEnd/>
          </a:ln>
        </p:spPr>
        <p:txBody>
          <a:bodyPr vert="eaVert" wrap="none" anchor="ctr"/>
          <a:lstStyle/>
          <a:p>
            <a:endParaRPr lang="en-US"/>
          </a:p>
        </p:txBody>
      </p:sp>
      <p:sp>
        <p:nvSpPr>
          <p:cNvPr id="26" name="TextBox 25"/>
          <p:cNvSpPr txBox="1"/>
          <p:nvPr/>
        </p:nvSpPr>
        <p:spPr>
          <a:xfrm>
            <a:off x="6477000" y="6457890"/>
            <a:ext cx="1582484" cy="400110"/>
          </a:xfrm>
          <a:prstGeom prst="rect">
            <a:avLst/>
          </a:prstGeom>
          <a:noFill/>
        </p:spPr>
        <p:txBody>
          <a:bodyPr wrap="none" rtlCol="0">
            <a:spAutoFit/>
          </a:bodyPr>
          <a:lstStyle/>
          <a:p>
            <a:r>
              <a:rPr lang="en-US" sz="2000" dirty="0" smtClean="0">
                <a:solidFill>
                  <a:schemeClr val="bg1"/>
                </a:solidFill>
              </a:rPr>
              <a:t>N deficiency</a:t>
            </a:r>
            <a:endParaRPr lang="en-US" sz="2000" dirty="0">
              <a:solidFill>
                <a:schemeClr val="bg1"/>
              </a:solidFill>
            </a:endParaRPr>
          </a:p>
        </p:txBody>
      </p:sp>
    </p:spTree>
    <p:extLst>
      <p:ext uri="{BB962C8B-B14F-4D97-AF65-F5344CB8AC3E}">
        <p14:creationId xmlns:p14="http://schemas.microsoft.com/office/powerpoint/2010/main" xmlns="" val="41930482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1143000"/>
          </a:xfrm>
        </p:spPr>
        <p:txBody>
          <a:bodyPr>
            <a:noAutofit/>
          </a:bodyPr>
          <a:lstStyle/>
          <a:p>
            <a:r>
              <a:rPr lang="en-US" sz="3600" b="1" dirty="0" smtClean="0"/>
              <a:t>Predicting N Needs for Corn:</a:t>
            </a:r>
            <a:br>
              <a:rPr lang="en-US" sz="3600" b="1" dirty="0" smtClean="0"/>
            </a:br>
            <a:r>
              <a:rPr lang="en-US" sz="3600" b="1" dirty="0" smtClean="0"/>
              <a:t>Precision for Different Times of Application</a:t>
            </a:r>
            <a:endParaRPr lang="en-US" sz="3600" b="1" dirty="0"/>
          </a:p>
        </p:txBody>
      </p:sp>
      <p:sp>
        <p:nvSpPr>
          <p:cNvPr id="3" name="Freeform 2"/>
          <p:cNvSpPr/>
          <p:nvPr/>
        </p:nvSpPr>
        <p:spPr>
          <a:xfrm>
            <a:off x="990600" y="5410200"/>
            <a:ext cx="7239000" cy="1066800"/>
          </a:xfrm>
          <a:custGeom>
            <a:avLst/>
            <a:gdLst>
              <a:gd name="connsiteX0" fmla="*/ 0 w 2201333"/>
              <a:gd name="connsiteY0" fmla="*/ 38100 h 258234"/>
              <a:gd name="connsiteX1" fmla="*/ 4233 w 2201333"/>
              <a:gd name="connsiteY1" fmla="*/ 114300 h 258234"/>
              <a:gd name="connsiteX2" fmla="*/ 8466 w 2201333"/>
              <a:gd name="connsiteY2" fmla="*/ 148167 h 258234"/>
              <a:gd name="connsiteX3" fmla="*/ 4233 w 2201333"/>
              <a:gd name="connsiteY3" fmla="*/ 211667 h 258234"/>
              <a:gd name="connsiteX4" fmla="*/ 12700 w 2201333"/>
              <a:gd name="connsiteY4" fmla="*/ 245534 h 258234"/>
              <a:gd name="connsiteX5" fmla="*/ 21166 w 2201333"/>
              <a:gd name="connsiteY5" fmla="*/ 258234 h 258234"/>
              <a:gd name="connsiteX6" fmla="*/ 2201333 w 2201333"/>
              <a:gd name="connsiteY6" fmla="*/ 258234 h 258234"/>
              <a:gd name="connsiteX7" fmla="*/ 2201333 w 2201333"/>
              <a:gd name="connsiteY7" fmla="*/ 16934 h 258234"/>
              <a:gd name="connsiteX8" fmla="*/ 1993900 w 2201333"/>
              <a:gd name="connsiteY8" fmla="*/ 29634 h 258234"/>
              <a:gd name="connsiteX9" fmla="*/ 1858433 w 2201333"/>
              <a:gd name="connsiteY9" fmla="*/ 0 h 258234"/>
              <a:gd name="connsiteX10" fmla="*/ 1553633 w 2201333"/>
              <a:gd name="connsiteY10" fmla="*/ 4234 h 258234"/>
              <a:gd name="connsiteX11" fmla="*/ 1299633 w 2201333"/>
              <a:gd name="connsiteY11" fmla="*/ 42334 h 258234"/>
              <a:gd name="connsiteX12" fmla="*/ 1058333 w 2201333"/>
              <a:gd name="connsiteY12" fmla="*/ 21167 h 258234"/>
              <a:gd name="connsiteX13" fmla="*/ 897466 w 2201333"/>
              <a:gd name="connsiteY13" fmla="*/ 4234 h 258234"/>
              <a:gd name="connsiteX14" fmla="*/ 795866 w 2201333"/>
              <a:gd name="connsiteY14" fmla="*/ 25400 h 258234"/>
              <a:gd name="connsiteX15" fmla="*/ 626533 w 2201333"/>
              <a:gd name="connsiteY15" fmla="*/ 21167 h 258234"/>
              <a:gd name="connsiteX16" fmla="*/ 0 w 2201333"/>
              <a:gd name="connsiteY16" fmla="*/ 38100 h 25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01333" h="258234">
                <a:moveTo>
                  <a:pt x="0" y="38100"/>
                </a:moveTo>
                <a:cubicBezTo>
                  <a:pt x="1411" y="63500"/>
                  <a:pt x="2282" y="88936"/>
                  <a:pt x="4233" y="114300"/>
                </a:cubicBezTo>
                <a:cubicBezTo>
                  <a:pt x="5105" y="125643"/>
                  <a:pt x="8466" y="136790"/>
                  <a:pt x="8466" y="148167"/>
                </a:cubicBezTo>
                <a:cubicBezTo>
                  <a:pt x="8466" y="169381"/>
                  <a:pt x="5644" y="190500"/>
                  <a:pt x="4233" y="211667"/>
                </a:cubicBezTo>
                <a:cubicBezTo>
                  <a:pt x="5844" y="219725"/>
                  <a:pt x="8359" y="236852"/>
                  <a:pt x="12700" y="245534"/>
                </a:cubicBezTo>
                <a:cubicBezTo>
                  <a:pt x="14975" y="250085"/>
                  <a:pt x="21166" y="258234"/>
                  <a:pt x="21166" y="258234"/>
                </a:cubicBezTo>
                <a:lnTo>
                  <a:pt x="2201333" y="258234"/>
                </a:lnTo>
                <a:lnTo>
                  <a:pt x="2201333" y="16934"/>
                </a:lnTo>
                <a:lnTo>
                  <a:pt x="1993900" y="29634"/>
                </a:lnTo>
                <a:lnTo>
                  <a:pt x="1858433" y="0"/>
                </a:lnTo>
                <a:lnTo>
                  <a:pt x="1553633" y="4234"/>
                </a:lnTo>
                <a:lnTo>
                  <a:pt x="1299633" y="42334"/>
                </a:lnTo>
                <a:lnTo>
                  <a:pt x="1058333" y="21167"/>
                </a:lnTo>
                <a:lnTo>
                  <a:pt x="897466" y="4234"/>
                </a:lnTo>
                <a:lnTo>
                  <a:pt x="795866" y="25400"/>
                </a:lnTo>
                <a:lnTo>
                  <a:pt x="626533" y="21167"/>
                </a:lnTo>
                <a:lnTo>
                  <a:pt x="0" y="38100"/>
                </a:lnTo>
                <a:close/>
              </a:path>
            </a:pathLst>
          </a:cu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grpSp>
        <p:nvGrpSpPr>
          <p:cNvPr id="5" name="Group 10"/>
          <p:cNvGrpSpPr>
            <a:grpSpLocks/>
          </p:cNvGrpSpPr>
          <p:nvPr/>
        </p:nvGrpSpPr>
        <p:grpSpPr bwMode="auto">
          <a:xfrm>
            <a:off x="4191000" y="5334000"/>
            <a:ext cx="381000" cy="152400"/>
            <a:chOff x="1140412" y="391172"/>
            <a:chExt cx="697257" cy="629465"/>
          </a:xfrm>
        </p:grpSpPr>
        <p:sp>
          <p:nvSpPr>
            <p:cNvPr id="19" name="Freeform 18"/>
            <p:cNvSpPr/>
            <p:nvPr/>
          </p:nvSpPr>
          <p:spPr>
            <a:xfrm>
              <a:off x="1425156" y="391172"/>
              <a:ext cx="412513" cy="621600"/>
            </a:xfrm>
            <a:custGeom>
              <a:avLst/>
              <a:gdLst>
                <a:gd name="connsiteX0" fmla="*/ 0 w 410705"/>
                <a:gd name="connsiteY0" fmla="*/ 619933 h 619933"/>
                <a:gd name="connsiteX1" fmla="*/ 30997 w 410705"/>
                <a:gd name="connsiteY1" fmla="*/ 395208 h 619933"/>
                <a:gd name="connsiteX2" fmla="*/ 92990 w 410705"/>
                <a:gd name="connsiteY2" fmla="*/ 209228 h 619933"/>
                <a:gd name="connsiteX3" fmla="*/ 247973 w 410705"/>
                <a:gd name="connsiteY3" fmla="*/ 30997 h 619933"/>
                <a:gd name="connsiteX4" fmla="*/ 410705 w 410705"/>
                <a:gd name="connsiteY4" fmla="*/ 23248 h 61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05" h="619933">
                  <a:moveTo>
                    <a:pt x="0" y="619933"/>
                  </a:moveTo>
                  <a:cubicBezTo>
                    <a:pt x="7749" y="541796"/>
                    <a:pt x="15499" y="463659"/>
                    <a:pt x="30997" y="395208"/>
                  </a:cubicBezTo>
                  <a:cubicBezTo>
                    <a:pt x="46495" y="326757"/>
                    <a:pt x="56827" y="269930"/>
                    <a:pt x="92990" y="209228"/>
                  </a:cubicBezTo>
                  <a:cubicBezTo>
                    <a:pt x="129153" y="148526"/>
                    <a:pt x="195021" y="61994"/>
                    <a:pt x="247973" y="30997"/>
                  </a:cubicBezTo>
                  <a:cubicBezTo>
                    <a:pt x="300925" y="0"/>
                    <a:pt x="355815" y="11624"/>
                    <a:pt x="410705" y="23248"/>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21" name="Freeform 20"/>
            <p:cNvSpPr/>
            <p:nvPr/>
          </p:nvSpPr>
          <p:spPr>
            <a:xfrm>
              <a:off x="1140412" y="399042"/>
              <a:ext cx="284744" cy="621595"/>
            </a:xfrm>
            <a:custGeom>
              <a:avLst/>
              <a:gdLst>
                <a:gd name="connsiteX0" fmla="*/ 271221 w 286719"/>
                <a:gd name="connsiteY0" fmla="*/ 623806 h 623806"/>
                <a:gd name="connsiteX1" fmla="*/ 271221 w 286719"/>
                <a:gd name="connsiteY1" fmla="*/ 306091 h 623806"/>
                <a:gd name="connsiteX2" fmla="*/ 178231 w 286719"/>
                <a:gd name="connsiteY2" fmla="*/ 34871 h 623806"/>
                <a:gd name="connsiteX3" fmla="*/ 0 w 286719"/>
                <a:gd name="connsiteY3" fmla="*/ 96864 h 623806"/>
              </a:gdLst>
              <a:ahLst/>
              <a:cxnLst>
                <a:cxn ang="0">
                  <a:pos x="connsiteX0" y="connsiteY0"/>
                </a:cxn>
                <a:cxn ang="0">
                  <a:pos x="connsiteX1" y="connsiteY1"/>
                </a:cxn>
                <a:cxn ang="0">
                  <a:pos x="connsiteX2" y="connsiteY2"/>
                </a:cxn>
                <a:cxn ang="0">
                  <a:pos x="connsiteX3" y="connsiteY3"/>
                </a:cxn>
              </a:cxnLst>
              <a:rect l="l" t="t" r="r" b="b"/>
              <a:pathLst>
                <a:path w="286719" h="623806">
                  <a:moveTo>
                    <a:pt x="271221" y="623806"/>
                  </a:moveTo>
                  <a:cubicBezTo>
                    <a:pt x="278970" y="514026"/>
                    <a:pt x="286719" y="404247"/>
                    <a:pt x="271221" y="306091"/>
                  </a:cubicBezTo>
                  <a:cubicBezTo>
                    <a:pt x="255723" y="207935"/>
                    <a:pt x="223434" y="69742"/>
                    <a:pt x="178231" y="34871"/>
                  </a:cubicBezTo>
                  <a:cubicBezTo>
                    <a:pt x="133028" y="0"/>
                    <a:pt x="66514" y="48432"/>
                    <a:pt x="0" y="96864"/>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grpSp>
      <p:sp>
        <p:nvSpPr>
          <p:cNvPr id="10" name="Freeform 9"/>
          <p:cNvSpPr/>
          <p:nvPr/>
        </p:nvSpPr>
        <p:spPr bwMode="auto">
          <a:xfrm>
            <a:off x="4259261" y="5456238"/>
            <a:ext cx="93662" cy="157162"/>
          </a:xfrm>
          <a:custGeom>
            <a:avLst/>
            <a:gdLst>
              <a:gd name="connsiteX0" fmla="*/ 126437 w 137623"/>
              <a:gd name="connsiteY0" fmla="*/ 0 h 371959"/>
              <a:gd name="connsiteX1" fmla="*/ 134186 w 137623"/>
              <a:gd name="connsiteY1" fmla="*/ 108488 h 371959"/>
              <a:gd name="connsiteX2" fmla="*/ 110938 w 137623"/>
              <a:gd name="connsiteY2" fmla="*/ 162732 h 371959"/>
              <a:gd name="connsiteX3" fmla="*/ 79942 w 137623"/>
              <a:gd name="connsiteY3" fmla="*/ 216976 h 371959"/>
              <a:gd name="connsiteX4" fmla="*/ 56694 w 137623"/>
              <a:gd name="connsiteY4" fmla="*/ 271220 h 371959"/>
              <a:gd name="connsiteX5" fmla="*/ 10199 w 137623"/>
              <a:gd name="connsiteY5" fmla="*/ 325464 h 371959"/>
              <a:gd name="connsiteX6" fmla="*/ 2450 w 137623"/>
              <a:gd name="connsiteY6" fmla="*/ 371959 h 37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623" h="371959">
                <a:moveTo>
                  <a:pt x="126437" y="0"/>
                </a:moveTo>
                <a:cubicBezTo>
                  <a:pt x="129020" y="36163"/>
                  <a:pt x="137623" y="72397"/>
                  <a:pt x="134186" y="108488"/>
                </a:cubicBezTo>
                <a:cubicBezTo>
                  <a:pt x="132321" y="128071"/>
                  <a:pt x="118244" y="144467"/>
                  <a:pt x="110938" y="162732"/>
                </a:cubicBezTo>
                <a:cubicBezTo>
                  <a:pt x="94033" y="204995"/>
                  <a:pt x="116110" y="168751"/>
                  <a:pt x="79942" y="216976"/>
                </a:cubicBezTo>
                <a:cubicBezTo>
                  <a:pt x="73748" y="235558"/>
                  <a:pt x="68481" y="255014"/>
                  <a:pt x="56694" y="271220"/>
                </a:cubicBezTo>
                <a:cubicBezTo>
                  <a:pt x="42687" y="290480"/>
                  <a:pt x="25697" y="307383"/>
                  <a:pt x="10199" y="325464"/>
                </a:cubicBezTo>
                <a:cubicBezTo>
                  <a:pt x="0" y="356063"/>
                  <a:pt x="2450" y="340544"/>
                  <a:pt x="2450" y="371959"/>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11" name="Freeform 10"/>
          <p:cNvSpPr/>
          <p:nvPr/>
        </p:nvSpPr>
        <p:spPr bwMode="auto">
          <a:xfrm>
            <a:off x="4313236" y="5570538"/>
            <a:ext cx="39687" cy="55562"/>
          </a:xfrm>
          <a:custGeom>
            <a:avLst/>
            <a:gdLst>
              <a:gd name="connsiteX0" fmla="*/ 0 w 54244"/>
              <a:gd name="connsiteY0" fmla="*/ 0 h 131736"/>
              <a:gd name="connsiteX1" fmla="*/ 46495 w 54244"/>
              <a:gd name="connsiteY1" fmla="*/ 77492 h 131736"/>
              <a:gd name="connsiteX2" fmla="*/ 54244 w 54244"/>
              <a:gd name="connsiteY2" fmla="*/ 131736 h 131736"/>
            </a:gdLst>
            <a:ahLst/>
            <a:cxnLst>
              <a:cxn ang="0">
                <a:pos x="connsiteX0" y="connsiteY0"/>
              </a:cxn>
              <a:cxn ang="0">
                <a:pos x="connsiteX1" y="connsiteY1"/>
              </a:cxn>
              <a:cxn ang="0">
                <a:pos x="connsiteX2" y="connsiteY2"/>
              </a:cxn>
            </a:cxnLst>
            <a:rect l="l" t="t" r="r" b="b"/>
            <a:pathLst>
              <a:path w="54244" h="131736">
                <a:moveTo>
                  <a:pt x="0" y="0"/>
                </a:moveTo>
                <a:cubicBezTo>
                  <a:pt x="14183" y="21275"/>
                  <a:pt x="39647" y="58319"/>
                  <a:pt x="46495" y="77492"/>
                </a:cubicBezTo>
                <a:cubicBezTo>
                  <a:pt x="52638" y="94693"/>
                  <a:pt x="54244" y="131736"/>
                  <a:pt x="54244" y="131736"/>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12" name="Freeform 11"/>
          <p:cNvSpPr/>
          <p:nvPr/>
        </p:nvSpPr>
        <p:spPr bwMode="auto">
          <a:xfrm>
            <a:off x="4194173" y="5521325"/>
            <a:ext cx="141288" cy="69850"/>
          </a:xfrm>
          <a:custGeom>
            <a:avLst/>
            <a:gdLst>
              <a:gd name="connsiteX0" fmla="*/ 205776 w 205776"/>
              <a:gd name="connsiteY0" fmla="*/ 0 h 165598"/>
              <a:gd name="connsiteX1" fmla="*/ 50793 w 205776"/>
              <a:gd name="connsiteY1" fmla="*/ 69742 h 165598"/>
              <a:gd name="connsiteX2" fmla="*/ 35295 w 205776"/>
              <a:gd name="connsiteY2" fmla="*/ 92990 h 165598"/>
              <a:gd name="connsiteX3" fmla="*/ 4298 w 205776"/>
              <a:gd name="connsiteY3" fmla="*/ 162732 h 165598"/>
              <a:gd name="connsiteX4" fmla="*/ 4298 w 205776"/>
              <a:gd name="connsiteY4" fmla="*/ 147234 h 165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76" h="165598">
                <a:moveTo>
                  <a:pt x="205776" y="0"/>
                </a:moveTo>
                <a:cubicBezTo>
                  <a:pt x="139421" y="16589"/>
                  <a:pt x="143223" y="13257"/>
                  <a:pt x="50793" y="69742"/>
                </a:cubicBezTo>
                <a:cubicBezTo>
                  <a:pt x="42846" y="74598"/>
                  <a:pt x="40461" y="85241"/>
                  <a:pt x="35295" y="92990"/>
                </a:cubicBezTo>
                <a:cubicBezTo>
                  <a:pt x="29900" y="119965"/>
                  <a:pt x="30656" y="145159"/>
                  <a:pt x="4298" y="162732"/>
                </a:cubicBezTo>
                <a:cubicBezTo>
                  <a:pt x="0" y="165598"/>
                  <a:pt x="4298" y="152400"/>
                  <a:pt x="4298" y="147234"/>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15" name="Freeform 14"/>
          <p:cNvSpPr/>
          <p:nvPr/>
        </p:nvSpPr>
        <p:spPr bwMode="auto">
          <a:xfrm>
            <a:off x="4352923" y="5511800"/>
            <a:ext cx="68263" cy="28575"/>
          </a:xfrm>
          <a:custGeom>
            <a:avLst/>
            <a:gdLst>
              <a:gd name="connsiteX0" fmla="*/ 0 w 100739"/>
              <a:gd name="connsiteY0" fmla="*/ 0 h 64652"/>
              <a:gd name="connsiteX1" fmla="*/ 23247 w 100739"/>
              <a:gd name="connsiteY1" fmla="*/ 7749 h 64652"/>
              <a:gd name="connsiteX2" fmla="*/ 46495 w 100739"/>
              <a:gd name="connsiteY2" fmla="*/ 38746 h 64652"/>
              <a:gd name="connsiteX3" fmla="*/ 100739 w 100739"/>
              <a:gd name="connsiteY3" fmla="*/ 61994 h 64652"/>
            </a:gdLst>
            <a:ahLst/>
            <a:cxnLst>
              <a:cxn ang="0">
                <a:pos x="connsiteX0" y="connsiteY0"/>
              </a:cxn>
              <a:cxn ang="0">
                <a:pos x="connsiteX1" y="connsiteY1"/>
              </a:cxn>
              <a:cxn ang="0">
                <a:pos x="connsiteX2" y="connsiteY2"/>
              </a:cxn>
              <a:cxn ang="0">
                <a:pos x="connsiteX3" y="connsiteY3"/>
              </a:cxn>
            </a:cxnLst>
            <a:rect l="l" t="t" r="r" b="b"/>
            <a:pathLst>
              <a:path w="100739" h="64652">
                <a:moveTo>
                  <a:pt x="0" y="0"/>
                </a:moveTo>
                <a:cubicBezTo>
                  <a:pt x="7749" y="2583"/>
                  <a:pt x="16972" y="2520"/>
                  <a:pt x="23247" y="7749"/>
                </a:cubicBezTo>
                <a:cubicBezTo>
                  <a:pt x="33169" y="16017"/>
                  <a:pt x="36775" y="30241"/>
                  <a:pt x="46495" y="38746"/>
                </a:cubicBezTo>
                <a:cubicBezTo>
                  <a:pt x="76101" y="64652"/>
                  <a:pt x="74833" y="61994"/>
                  <a:pt x="100739" y="61994"/>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grpSp>
        <p:nvGrpSpPr>
          <p:cNvPr id="23" name="Group 243"/>
          <p:cNvGrpSpPr>
            <a:grpSpLocks/>
          </p:cNvGrpSpPr>
          <p:nvPr/>
        </p:nvGrpSpPr>
        <p:grpSpPr bwMode="auto">
          <a:xfrm>
            <a:off x="4876800" y="5486400"/>
            <a:ext cx="858838" cy="574675"/>
            <a:chOff x="4900082" y="1684339"/>
            <a:chExt cx="1059393" cy="817562"/>
          </a:xfrm>
        </p:grpSpPr>
        <p:sp>
          <p:nvSpPr>
            <p:cNvPr id="24" name="Freeform 23"/>
            <p:cNvSpPr/>
            <p:nvPr/>
          </p:nvSpPr>
          <p:spPr bwMode="auto">
            <a:xfrm>
              <a:off x="5417050" y="1684339"/>
              <a:ext cx="348562" cy="817562"/>
            </a:xfrm>
            <a:custGeom>
              <a:avLst/>
              <a:gdLst>
                <a:gd name="connsiteX0" fmla="*/ 39947 w 349913"/>
                <a:gd name="connsiteY0" fmla="*/ 34652 h 476354"/>
                <a:gd name="connsiteX1" fmla="*/ 179432 w 349913"/>
                <a:gd name="connsiteY1" fmla="*/ 112144 h 476354"/>
                <a:gd name="connsiteX2" fmla="*/ 187181 w 349913"/>
                <a:gd name="connsiteY2" fmla="*/ 135391 h 476354"/>
                <a:gd name="connsiteX3" fmla="*/ 194930 w 349913"/>
                <a:gd name="connsiteY3" fmla="*/ 166388 h 476354"/>
                <a:gd name="connsiteX4" fmla="*/ 210428 w 349913"/>
                <a:gd name="connsiteY4" fmla="*/ 251629 h 476354"/>
                <a:gd name="connsiteX5" fmla="*/ 233676 w 349913"/>
                <a:gd name="connsiteY5" fmla="*/ 259378 h 476354"/>
                <a:gd name="connsiteX6" fmla="*/ 264672 w 349913"/>
                <a:gd name="connsiteY6" fmla="*/ 267127 h 476354"/>
                <a:gd name="connsiteX7" fmla="*/ 280171 w 349913"/>
                <a:gd name="connsiteY7" fmla="*/ 360117 h 476354"/>
                <a:gd name="connsiteX8" fmla="*/ 295669 w 349913"/>
                <a:gd name="connsiteY8" fmla="*/ 429859 h 476354"/>
                <a:gd name="connsiteX9" fmla="*/ 318916 w 349913"/>
                <a:gd name="connsiteY9" fmla="*/ 445357 h 476354"/>
                <a:gd name="connsiteX10" fmla="*/ 349913 w 349913"/>
                <a:gd name="connsiteY10" fmla="*/ 476354 h 47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913" h="476354">
                  <a:moveTo>
                    <a:pt x="39947" y="34652"/>
                  </a:moveTo>
                  <a:cubicBezTo>
                    <a:pt x="107079" y="101787"/>
                    <a:pt x="0" y="0"/>
                    <a:pt x="179432" y="112144"/>
                  </a:cubicBezTo>
                  <a:cubicBezTo>
                    <a:pt x="186359" y="116473"/>
                    <a:pt x="184937" y="127537"/>
                    <a:pt x="187181" y="135391"/>
                  </a:cubicBezTo>
                  <a:cubicBezTo>
                    <a:pt x="190107" y="145632"/>
                    <a:pt x="192841" y="155945"/>
                    <a:pt x="194930" y="166388"/>
                  </a:cubicBezTo>
                  <a:cubicBezTo>
                    <a:pt x="200594" y="194707"/>
                    <a:pt x="199320" y="224971"/>
                    <a:pt x="210428" y="251629"/>
                  </a:cubicBezTo>
                  <a:cubicBezTo>
                    <a:pt x="213570" y="259169"/>
                    <a:pt x="225822" y="257134"/>
                    <a:pt x="233676" y="259378"/>
                  </a:cubicBezTo>
                  <a:cubicBezTo>
                    <a:pt x="243916" y="262304"/>
                    <a:pt x="254340" y="264544"/>
                    <a:pt x="264672" y="267127"/>
                  </a:cubicBezTo>
                  <a:cubicBezTo>
                    <a:pt x="280825" y="315585"/>
                    <a:pt x="268636" y="273607"/>
                    <a:pt x="280171" y="360117"/>
                  </a:cubicBezTo>
                  <a:cubicBezTo>
                    <a:pt x="280231" y="360569"/>
                    <a:pt x="287647" y="419831"/>
                    <a:pt x="295669" y="429859"/>
                  </a:cubicBezTo>
                  <a:cubicBezTo>
                    <a:pt x="301487" y="437131"/>
                    <a:pt x="311845" y="439296"/>
                    <a:pt x="318916" y="445357"/>
                  </a:cubicBezTo>
                  <a:cubicBezTo>
                    <a:pt x="330010" y="454866"/>
                    <a:pt x="349913" y="476354"/>
                    <a:pt x="349913" y="476354"/>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25" name="Freeform 24"/>
            <p:cNvSpPr/>
            <p:nvPr/>
          </p:nvSpPr>
          <p:spPr bwMode="auto">
            <a:xfrm>
              <a:off x="5687283" y="2194751"/>
              <a:ext cx="272192" cy="81305"/>
            </a:xfrm>
            <a:custGeom>
              <a:avLst/>
              <a:gdLst>
                <a:gd name="connsiteX0" fmla="*/ 0 w 271221"/>
                <a:gd name="connsiteY0" fmla="*/ 0 h 46495"/>
                <a:gd name="connsiteX1" fmla="*/ 61994 w 271221"/>
                <a:gd name="connsiteY1" fmla="*/ 7750 h 46495"/>
                <a:gd name="connsiteX2" fmla="*/ 85241 w 271221"/>
                <a:gd name="connsiteY2" fmla="*/ 23248 h 46495"/>
                <a:gd name="connsiteX3" fmla="*/ 271221 w 271221"/>
                <a:gd name="connsiteY3" fmla="*/ 15499 h 46495"/>
                <a:gd name="connsiteX4" fmla="*/ 263472 w 271221"/>
                <a:gd name="connsiteY4" fmla="*/ 46495 h 4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21" h="46495">
                  <a:moveTo>
                    <a:pt x="0" y="0"/>
                  </a:moveTo>
                  <a:cubicBezTo>
                    <a:pt x="20665" y="2583"/>
                    <a:pt x="41902" y="2270"/>
                    <a:pt x="61994" y="7750"/>
                  </a:cubicBezTo>
                  <a:cubicBezTo>
                    <a:pt x="70979" y="10200"/>
                    <a:pt x="75934" y="22903"/>
                    <a:pt x="85241" y="23248"/>
                  </a:cubicBezTo>
                  <a:lnTo>
                    <a:pt x="271221" y="15499"/>
                  </a:lnTo>
                  <a:lnTo>
                    <a:pt x="263472" y="46495"/>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26" name="Freeform 25"/>
            <p:cNvSpPr/>
            <p:nvPr/>
          </p:nvSpPr>
          <p:spPr bwMode="auto">
            <a:xfrm>
              <a:off x="5546292" y="2221852"/>
              <a:ext cx="148824" cy="160351"/>
            </a:xfrm>
            <a:custGeom>
              <a:avLst/>
              <a:gdLst>
                <a:gd name="connsiteX0" fmla="*/ 147234 w 147234"/>
                <a:gd name="connsiteY0" fmla="*/ 0 h 92990"/>
                <a:gd name="connsiteX1" fmla="*/ 108488 w 147234"/>
                <a:gd name="connsiteY1" fmla="*/ 38746 h 92990"/>
                <a:gd name="connsiteX2" fmla="*/ 61994 w 147234"/>
                <a:gd name="connsiteY2" fmla="*/ 61993 h 92990"/>
                <a:gd name="connsiteX3" fmla="*/ 0 w 147234"/>
                <a:gd name="connsiteY3" fmla="*/ 92990 h 92990"/>
              </a:gdLst>
              <a:ahLst/>
              <a:cxnLst>
                <a:cxn ang="0">
                  <a:pos x="connsiteX0" y="connsiteY0"/>
                </a:cxn>
                <a:cxn ang="0">
                  <a:pos x="connsiteX1" y="connsiteY1"/>
                </a:cxn>
                <a:cxn ang="0">
                  <a:pos x="connsiteX2" y="connsiteY2"/>
                </a:cxn>
                <a:cxn ang="0">
                  <a:pos x="connsiteX3" y="connsiteY3"/>
                </a:cxn>
              </a:cxnLst>
              <a:rect l="l" t="t" r="r" b="b"/>
              <a:pathLst>
                <a:path w="147234" h="92990">
                  <a:moveTo>
                    <a:pt x="147234" y="0"/>
                  </a:moveTo>
                  <a:cubicBezTo>
                    <a:pt x="134319" y="12915"/>
                    <a:pt x="122234" y="26718"/>
                    <a:pt x="108488" y="38746"/>
                  </a:cubicBezTo>
                  <a:cubicBezTo>
                    <a:pt x="83543" y="60573"/>
                    <a:pt x="89605" y="49722"/>
                    <a:pt x="61994" y="61993"/>
                  </a:cubicBezTo>
                  <a:cubicBezTo>
                    <a:pt x="61954" y="62011"/>
                    <a:pt x="13789" y="86095"/>
                    <a:pt x="0" y="9299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27" name="Freeform 26"/>
            <p:cNvSpPr/>
            <p:nvPr/>
          </p:nvSpPr>
          <p:spPr bwMode="auto">
            <a:xfrm>
              <a:off x="5430758" y="2009557"/>
              <a:ext cx="99868" cy="110665"/>
            </a:xfrm>
            <a:custGeom>
              <a:avLst/>
              <a:gdLst>
                <a:gd name="connsiteX0" fmla="*/ 0 w 100739"/>
                <a:gd name="connsiteY0" fmla="*/ 0 h 64652"/>
                <a:gd name="connsiteX1" fmla="*/ 23247 w 100739"/>
                <a:gd name="connsiteY1" fmla="*/ 7749 h 64652"/>
                <a:gd name="connsiteX2" fmla="*/ 46495 w 100739"/>
                <a:gd name="connsiteY2" fmla="*/ 38746 h 64652"/>
                <a:gd name="connsiteX3" fmla="*/ 100739 w 100739"/>
                <a:gd name="connsiteY3" fmla="*/ 61994 h 64652"/>
              </a:gdLst>
              <a:ahLst/>
              <a:cxnLst>
                <a:cxn ang="0">
                  <a:pos x="connsiteX0" y="connsiteY0"/>
                </a:cxn>
                <a:cxn ang="0">
                  <a:pos x="connsiteX1" y="connsiteY1"/>
                </a:cxn>
                <a:cxn ang="0">
                  <a:pos x="connsiteX2" y="connsiteY2"/>
                </a:cxn>
                <a:cxn ang="0">
                  <a:pos x="connsiteX3" y="connsiteY3"/>
                </a:cxn>
              </a:cxnLst>
              <a:rect l="l" t="t" r="r" b="b"/>
              <a:pathLst>
                <a:path w="100739" h="64652">
                  <a:moveTo>
                    <a:pt x="0" y="0"/>
                  </a:moveTo>
                  <a:cubicBezTo>
                    <a:pt x="7749" y="2583"/>
                    <a:pt x="16972" y="2520"/>
                    <a:pt x="23247" y="7749"/>
                  </a:cubicBezTo>
                  <a:cubicBezTo>
                    <a:pt x="33169" y="16017"/>
                    <a:pt x="36775" y="30241"/>
                    <a:pt x="46495" y="38746"/>
                  </a:cubicBezTo>
                  <a:cubicBezTo>
                    <a:pt x="76101" y="64652"/>
                    <a:pt x="74833" y="61994"/>
                    <a:pt x="100739" y="61994"/>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28" name="Freeform 27"/>
            <p:cNvSpPr/>
            <p:nvPr/>
          </p:nvSpPr>
          <p:spPr bwMode="auto">
            <a:xfrm>
              <a:off x="5605038" y="1903410"/>
              <a:ext cx="262400" cy="94855"/>
            </a:xfrm>
            <a:custGeom>
              <a:avLst/>
              <a:gdLst>
                <a:gd name="connsiteX0" fmla="*/ 0 w 263471"/>
                <a:gd name="connsiteY0" fmla="*/ 0 h 55553"/>
                <a:gd name="connsiteX1" fmla="*/ 92989 w 263471"/>
                <a:gd name="connsiteY1" fmla="*/ 46495 h 55553"/>
                <a:gd name="connsiteX2" fmla="*/ 263471 w 263471"/>
                <a:gd name="connsiteY2" fmla="*/ 54244 h 55553"/>
              </a:gdLst>
              <a:ahLst/>
              <a:cxnLst>
                <a:cxn ang="0">
                  <a:pos x="connsiteX0" y="connsiteY0"/>
                </a:cxn>
                <a:cxn ang="0">
                  <a:pos x="connsiteX1" y="connsiteY1"/>
                </a:cxn>
                <a:cxn ang="0">
                  <a:pos x="connsiteX2" y="connsiteY2"/>
                </a:cxn>
              </a:cxnLst>
              <a:rect l="l" t="t" r="r" b="b"/>
              <a:pathLst>
                <a:path w="263471" h="55553">
                  <a:moveTo>
                    <a:pt x="0" y="0"/>
                  </a:moveTo>
                  <a:cubicBezTo>
                    <a:pt x="28364" y="18909"/>
                    <a:pt x="58581" y="40945"/>
                    <a:pt x="92989" y="46495"/>
                  </a:cubicBezTo>
                  <a:cubicBezTo>
                    <a:pt x="149149" y="55553"/>
                    <a:pt x="263471" y="54244"/>
                    <a:pt x="263471" y="54244"/>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29" name="Freeform 28"/>
            <p:cNvSpPr/>
            <p:nvPr/>
          </p:nvSpPr>
          <p:spPr bwMode="auto">
            <a:xfrm>
              <a:off x="5319139" y="1731767"/>
              <a:ext cx="137075" cy="636885"/>
            </a:xfrm>
            <a:custGeom>
              <a:avLst/>
              <a:gdLst>
                <a:gd name="connsiteX0" fmla="*/ 126437 w 137623"/>
                <a:gd name="connsiteY0" fmla="*/ 0 h 371959"/>
                <a:gd name="connsiteX1" fmla="*/ 134186 w 137623"/>
                <a:gd name="connsiteY1" fmla="*/ 108488 h 371959"/>
                <a:gd name="connsiteX2" fmla="*/ 110938 w 137623"/>
                <a:gd name="connsiteY2" fmla="*/ 162732 h 371959"/>
                <a:gd name="connsiteX3" fmla="*/ 79942 w 137623"/>
                <a:gd name="connsiteY3" fmla="*/ 216976 h 371959"/>
                <a:gd name="connsiteX4" fmla="*/ 56694 w 137623"/>
                <a:gd name="connsiteY4" fmla="*/ 271220 h 371959"/>
                <a:gd name="connsiteX5" fmla="*/ 10199 w 137623"/>
                <a:gd name="connsiteY5" fmla="*/ 325464 h 371959"/>
                <a:gd name="connsiteX6" fmla="*/ 2450 w 137623"/>
                <a:gd name="connsiteY6" fmla="*/ 371959 h 37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623" h="371959">
                  <a:moveTo>
                    <a:pt x="126437" y="0"/>
                  </a:moveTo>
                  <a:cubicBezTo>
                    <a:pt x="129020" y="36163"/>
                    <a:pt x="137623" y="72397"/>
                    <a:pt x="134186" y="108488"/>
                  </a:cubicBezTo>
                  <a:cubicBezTo>
                    <a:pt x="132321" y="128071"/>
                    <a:pt x="118244" y="144467"/>
                    <a:pt x="110938" y="162732"/>
                  </a:cubicBezTo>
                  <a:cubicBezTo>
                    <a:pt x="94033" y="204995"/>
                    <a:pt x="116110" y="168751"/>
                    <a:pt x="79942" y="216976"/>
                  </a:cubicBezTo>
                  <a:cubicBezTo>
                    <a:pt x="73748" y="235558"/>
                    <a:pt x="68481" y="255014"/>
                    <a:pt x="56694" y="271220"/>
                  </a:cubicBezTo>
                  <a:cubicBezTo>
                    <a:pt x="42687" y="290480"/>
                    <a:pt x="25697" y="307383"/>
                    <a:pt x="10199" y="325464"/>
                  </a:cubicBezTo>
                  <a:cubicBezTo>
                    <a:pt x="0" y="356063"/>
                    <a:pt x="2450" y="340544"/>
                    <a:pt x="2450" y="371959"/>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30" name="Freeform 29"/>
            <p:cNvSpPr/>
            <p:nvPr/>
          </p:nvSpPr>
          <p:spPr bwMode="auto">
            <a:xfrm>
              <a:off x="5381802" y="2187976"/>
              <a:ext cx="52872" cy="225846"/>
            </a:xfrm>
            <a:custGeom>
              <a:avLst/>
              <a:gdLst>
                <a:gd name="connsiteX0" fmla="*/ 0 w 54244"/>
                <a:gd name="connsiteY0" fmla="*/ 0 h 131736"/>
                <a:gd name="connsiteX1" fmla="*/ 46495 w 54244"/>
                <a:gd name="connsiteY1" fmla="*/ 77492 h 131736"/>
                <a:gd name="connsiteX2" fmla="*/ 54244 w 54244"/>
                <a:gd name="connsiteY2" fmla="*/ 131736 h 131736"/>
              </a:gdLst>
              <a:ahLst/>
              <a:cxnLst>
                <a:cxn ang="0">
                  <a:pos x="connsiteX0" y="connsiteY0"/>
                </a:cxn>
                <a:cxn ang="0">
                  <a:pos x="connsiteX1" y="connsiteY1"/>
                </a:cxn>
                <a:cxn ang="0">
                  <a:pos x="connsiteX2" y="connsiteY2"/>
                </a:cxn>
              </a:cxnLst>
              <a:rect l="l" t="t" r="r" b="b"/>
              <a:pathLst>
                <a:path w="54244" h="131736">
                  <a:moveTo>
                    <a:pt x="0" y="0"/>
                  </a:moveTo>
                  <a:cubicBezTo>
                    <a:pt x="14183" y="21275"/>
                    <a:pt x="39647" y="58319"/>
                    <a:pt x="46495" y="77492"/>
                  </a:cubicBezTo>
                  <a:cubicBezTo>
                    <a:pt x="52638" y="94693"/>
                    <a:pt x="54244" y="131736"/>
                    <a:pt x="54244" y="131736"/>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31" name="Freeform 30"/>
            <p:cNvSpPr/>
            <p:nvPr/>
          </p:nvSpPr>
          <p:spPr bwMode="auto">
            <a:xfrm>
              <a:off x="5223188" y="1996006"/>
              <a:ext cx="205612" cy="284566"/>
            </a:xfrm>
            <a:custGeom>
              <a:avLst/>
              <a:gdLst>
                <a:gd name="connsiteX0" fmla="*/ 205776 w 205776"/>
                <a:gd name="connsiteY0" fmla="*/ 0 h 165598"/>
                <a:gd name="connsiteX1" fmla="*/ 50793 w 205776"/>
                <a:gd name="connsiteY1" fmla="*/ 69742 h 165598"/>
                <a:gd name="connsiteX2" fmla="*/ 35295 w 205776"/>
                <a:gd name="connsiteY2" fmla="*/ 92990 h 165598"/>
                <a:gd name="connsiteX3" fmla="*/ 4298 w 205776"/>
                <a:gd name="connsiteY3" fmla="*/ 162732 h 165598"/>
                <a:gd name="connsiteX4" fmla="*/ 4298 w 205776"/>
                <a:gd name="connsiteY4" fmla="*/ 147234 h 165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76" h="165598">
                  <a:moveTo>
                    <a:pt x="205776" y="0"/>
                  </a:moveTo>
                  <a:cubicBezTo>
                    <a:pt x="139421" y="16589"/>
                    <a:pt x="143223" y="13257"/>
                    <a:pt x="50793" y="69742"/>
                  </a:cubicBezTo>
                  <a:cubicBezTo>
                    <a:pt x="42846" y="74598"/>
                    <a:pt x="40461" y="85241"/>
                    <a:pt x="35295" y="92990"/>
                  </a:cubicBezTo>
                  <a:cubicBezTo>
                    <a:pt x="29900" y="119965"/>
                    <a:pt x="30656" y="145159"/>
                    <a:pt x="4298" y="162732"/>
                  </a:cubicBezTo>
                  <a:cubicBezTo>
                    <a:pt x="0" y="165598"/>
                    <a:pt x="4298" y="152400"/>
                    <a:pt x="4298" y="147234"/>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grpSp>
          <p:nvGrpSpPr>
            <p:cNvPr id="32" name="Group 237"/>
            <p:cNvGrpSpPr>
              <a:grpSpLocks/>
            </p:cNvGrpSpPr>
            <p:nvPr/>
          </p:nvGrpSpPr>
          <p:grpSpPr bwMode="auto">
            <a:xfrm>
              <a:off x="4900082" y="1740802"/>
              <a:ext cx="526760" cy="652693"/>
              <a:chOff x="4904315" y="1745035"/>
              <a:chExt cx="526760" cy="652693"/>
            </a:xfrm>
          </p:grpSpPr>
          <p:sp>
            <p:nvSpPr>
              <p:cNvPr id="33" name="Freeform 32"/>
              <p:cNvSpPr/>
              <p:nvPr/>
            </p:nvSpPr>
            <p:spPr bwMode="auto">
              <a:xfrm>
                <a:off x="5019850" y="1745035"/>
                <a:ext cx="411225" cy="422331"/>
              </a:xfrm>
              <a:custGeom>
                <a:avLst/>
                <a:gdLst>
                  <a:gd name="connsiteX0" fmla="*/ 410705 w 410705"/>
                  <a:gd name="connsiteY0" fmla="*/ 0 h 243306"/>
                  <a:gd name="connsiteX1" fmla="*/ 271220 w 410705"/>
                  <a:gd name="connsiteY1" fmla="*/ 108488 h 243306"/>
                  <a:gd name="connsiteX2" fmla="*/ 247973 w 410705"/>
                  <a:gd name="connsiteY2" fmla="*/ 139485 h 243306"/>
                  <a:gd name="connsiteX3" fmla="*/ 178231 w 410705"/>
                  <a:gd name="connsiteY3" fmla="*/ 201478 h 243306"/>
                  <a:gd name="connsiteX4" fmla="*/ 154983 w 410705"/>
                  <a:gd name="connsiteY4" fmla="*/ 209227 h 243306"/>
                  <a:gd name="connsiteX5" fmla="*/ 77492 w 410705"/>
                  <a:gd name="connsiteY5" fmla="*/ 216976 h 243306"/>
                  <a:gd name="connsiteX6" fmla="*/ 46495 w 410705"/>
                  <a:gd name="connsiteY6" fmla="*/ 240224 h 243306"/>
                  <a:gd name="connsiteX7" fmla="*/ 0 w 410705"/>
                  <a:gd name="connsiteY7" fmla="*/ 232475 h 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705" h="243306">
                    <a:moveTo>
                      <a:pt x="410705" y="0"/>
                    </a:moveTo>
                    <a:cubicBezTo>
                      <a:pt x="355449" y="36840"/>
                      <a:pt x="345312" y="42629"/>
                      <a:pt x="271220" y="108488"/>
                    </a:cubicBezTo>
                    <a:cubicBezTo>
                      <a:pt x="261567" y="117068"/>
                      <a:pt x="256378" y="129679"/>
                      <a:pt x="247973" y="139485"/>
                    </a:cubicBezTo>
                    <a:cubicBezTo>
                      <a:pt x="232912" y="157057"/>
                      <a:pt x="191812" y="192424"/>
                      <a:pt x="178231" y="201478"/>
                    </a:cubicBezTo>
                    <a:cubicBezTo>
                      <a:pt x="171434" y="206009"/>
                      <a:pt x="163056" y="207985"/>
                      <a:pt x="154983" y="209227"/>
                    </a:cubicBezTo>
                    <a:cubicBezTo>
                      <a:pt x="129326" y="213174"/>
                      <a:pt x="103322" y="214393"/>
                      <a:pt x="77492" y="216976"/>
                    </a:cubicBezTo>
                    <a:cubicBezTo>
                      <a:pt x="67160" y="224725"/>
                      <a:pt x="59160" y="237691"/>
                      <a:pt x="46495" y="240224"/>
                    </a:cubicBezTo>
                    <a:cubicBezTo>
                      <a:pt x="31088" y="243306"/>
                      <a:pt x="0" y="232475"/>
                      <a:pt x="0" y="23247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34" name="Freeform 33"/>
              <p:cNvSpPr/>
              <p:nvPr/>
            </p:nvSpPr>
            <p:spPr bwMode="auto">
              <a:xfrm>
                <a:off x="4998309" y="1907644"/>
                <a:ext cx="309398" cy="108406"/>
              </a:xfrm>
              <a:custGeom>
                <a:avLst/>
                <a:gdLst>
                  <a:gd name="connsiteX0" fmla="*/ 309967 w 309967"/>
                  <a:gd name="connsiteY0" fmla="*/ 0 h 61993"/>
                  <a:gd name="connsiteX1" fmla="*/ 108489 w 309967"/>
                  <a:gd name="connsiteY1" fmla="*/ 7749 h 61993"/>
                  <a:gd name="connsiteX2" fmla="*/ 69743 w 309967"/>
                  <a:gd name="connsiteY2" fmla="*/ 23247 h 61993"/>
                  <a:gd name="connsiteX3" fmla="*/ 46495 w 309967"/>
                  <a:gd name="connsiteY3" fmla="*/ 30997 h 61993"/>
                  <a:gd name="connsiteX4" fmla="*/ 0 w 309967"/>
                  <a:gd name="connsiteY4" fmla="*/ 61993 h 61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67" h="61993">
                    <a:moveTo>
                      <a:pt x="309967" y="0"/>
                    </a:moveTo>
                    <a:cubicBezTo>
                      <a:pt x="242808" y="2583"/>
                      <a:pt x="175385" y="1275"/>
                      <a:pt x="108489" y="7749"/>
                    </a:cubicBezTo>
                    <a:cubicBezTo>
                      <a:pt x="94643" y="9089"/>
                      <a:pt x="82767" y="18363"/>
                      <a:pt x="69743" y="23247"/>
                    </a:cubicBezTo>
                    <a:cubicBezTo>
                      <a:pt x="62095" y="26115"/>
                      <a:pt x="53636" y="27030"/>
                      <a:pt x="46495" y="30997"/>
                    </a:cubicBezTo>
                    <a:cubicBezTo>
                      <a:pt x="30212" y="40043"/>
                      <a:pt x="0" y="61993"/>
                      <a:pt x="0" y="6199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35" name="Freeform 34"/>
              <p:cNvSpPr/>
              <p:nvPr/>
            </p:nvSpPr>
            <p:spPr bwMode="auto">
              <a:xfrm>
                <a:off x="5088387" y="2092837"/>
                <a:ext cx="117493" cy="304891"/>
              </a:xfrm>
              <a:custGeom>
                <a:avLst/>
                <a:gdLst>
                  <a:gd name="connsiteX0" fmla="*/ 118064 w 118064"/>
                  <a:gd name="connsiteY0" fmla="*/ 0 h 177689"/>
                  <a:gd name="connsiteX1" fmla="*/ 110315 w 118064"/>
                  <a:gd name="connsiteY1" fmla="*/ 23248 h 177689"/>
                  <a:gd name="connsiteX2" fmla="*/ 40572 w 118064"/>
                  <a:gd name="connsiteY2" fmla="*/ 108489 h 177689"/>
                  <a:gd name="connsiteX3" fmla="*/ 32823 w 118064"/>
                  <a:gd name="connsiteY3" fmla="*/ 131736 h 177689"/>
                  <a:gd name="connsiteX4" fmla="*/ 1826 w 118064"/>
                  <a:gd name="connsiteY4" fmla="*/ 170482 h 177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64" h="177689">
                    <a:moveTo>
                      <a:pt x="118064" y="0"/>
                    </a:moveTo>
                    <a:cubicBezTo>
                      <a:pt x="115481" y="7749"/>
                      <a:pt x="114700" y="16357"/>
                      <a:pt x="110315" y="23248"/>
                    </a:cubicBezTo>
                    <a:cubicBezTo>
                      <a:pt x="79358" y="71895"/>
                      <a:pt x="72703" y="76358"/>
                      <a:pt x="40572" y="108489"/>
                    </a:cubicBezTo>
                    <a:cubicBezTo>
                      <a:pt x="37989" y="116238"/>
                      <a:pt x="37571" y="125089"/>
                      <a:pt x="32823" y="131736"/>
                    </a:cubicBezTo>
                    <a:cubicBezTo>
                      <a:pt x="0" y="177689"/>
                      <a:pt x="1826" y="145800"/>
                      <a:pt x="1826" y="170482"/>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36" name="Freeform 24"/>
              <p:cNvSpPr/>
              <p:nvPr/>
            </p:nvSpPr>
            <p:spPr bwMode="auto">
              <a:xfrm>
                <a:off x="4904315" y="1896351"/>
                <a:ext cx="178198" cy="70013"/>
              </a:xfrm>
              <a:custGeom>
                <a:avLst/>
                <a:gdLst>
                  <a:gd name="connsiteX0" fmla="*/ 178230 w 178230"/>
                  <a:gd name="connsiteY0" fmla="*/ 23247 h 40463"/>
                  <a:gd name="connsiteX1" fmla="*/ 123986 w 178230"/>
                  <a:gd name="connsiteY1" fmla="*/ 38746 h 40463"/>
                  <a:gd name="connsiteX2" fmla="*/ 92989 w 178230"/>
                  <a:gd name="connsiteY2" fmla="*/ 7749 h 40463"/>
                  <a:gd name="connsiteX3" fmla="*/ 69742 w 178230"/>
                  <a:gd name="connsiteY3" fmla="*/ 0 h 40463"/>
                  <a:gd name="connsiteX4" fmla="*/ 46495 w 178230"/>
                  <a:gd name="connsiteY4" fmla="*/ 15498 h 40463"/>
                  <a:gd name="connsiteX5" fmla="*/ 15498 w 178230"/>
                  <a:gd name="connsiteY5" fmla="*/ 23247 h 40463"/>
                  <a:gd name="connsiteX6" fmla="*/ 0 w 178230"/>
                  <a:gd name="connsiteY6" fmla="*/ 30996 h 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30" h="40463">
                    <a:moveTo>
                      <a:pt x="178230" y="23247"/>
                    </a:moveTo>
                    <a:cubicBezTo>
                      <a:pt x="171218" y="25584"/>
                      <a:pt x="128564" y="40463"/>
                      <a:pt x="123986" y="38746"/>
                    </a:cubicBezTo>
                    <a:cubicBezTo>
                      <a:pt x="110304" y="33615"/>
                      <a:pt x="106851" y="12370"/>
                      <a:pt x="92989" y="7749"/>
                    </a:cubicBezTo>
                    <a:lnTo>
                      <a:pt x="69742" y="0"/>
                    </a:lnTo>
                    <a:cubicBezTo>
                      <a:pt x="61993" y="5166"/>
                      <a:pt x="55055" y="11829"/>
                      <a:pt x="46495" y="15498"/>
                    </a:cubicBezTo>
                    <a:cubicBezTo>
                      <a:pt x="36706" y="19693"/>
                      <a:pt x="25602" y="19879"/>
                      <a:pt x="15498" y="23247"/>
                    </a:cubicBezTo>
                    <a:cubicBezTo>
                      <a:pt x="10019" y="25073"/>
                      <a:pt x="5166" y="28413"/>
                      <a:pt x="0" y="30996"/>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grpSp>
      </p:grpSp>
      <p:grpSp>
        <p:nvGrpSpPr>
          <p:cNvPr id="38" name="Group 10"/>
          <p:cNvGrpSpPr>
            <a:grpSpLocks/>
          </p:cNvGrpSpPr>
          <p:nvPr/>
        </p:nvGrpSpPr>
        <p:grpSpPr bwMode="auto">
          <a:xfrm>
            <a:off x="5029200" y="4876800"/>
            <a:ext cx="690563" cy="685800"/>
            <a:chOff x="1077132" y="61166"/>
            <a:chExt cx="852407" cy="961722"/>
          </a:xfrm>
        </p:grpSpPr>
        <p:sp>
          <p:nvSpPr>
            <p:cNvPr id="41" name="Freeform 40"/>
            <p:cNvSpPr/>
            <p:nvPr/>
          </p:nvSpPr>
          <p:spPr>
            <a:xfrm>
              <a:off x="1425933" y="395285"/>
              <a:ext cx="409548" cy="618573"/>
            </a:xfrm>
            <a:custGeom>
              <a:avLst/>
              <a:gdLst>
                <a:gd name="connsiteX0" fmla="*/ 0 w 410705"/>
                <a:gd name="connsiteY0" fmla="*/ 619933 h 619933"/>
                <a:gd name="connsiteX1" fmla="*/ 30997 w 410705"/>
                <a:gd name="connsiteY1" fmla="*/ 395208 h 619933"/>
                <a:gd name="connsiteX2" fmla="*/ 92990 w 410705"/>
                <a:gd name="connsiteY2" fmla="*/ 209228 h 619933"/>
                <a:gd name="connsiteX3" fmla="*/ 247973 w 410705"/>
                <a:gd name="connsiteY3" fmla="*/ 30997 h 619933"/>
                <a:gd name="connsiteX4" fmla="*/ 410705 w 410705"/>
                <a:gd name="connsiteY4" fmla="*/ 23248 h 61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05" h="619933">
                  <a:moveTo>
                    <a:pt x="0" y="619933"/>
                  </a:moveTo>
                  <a:cubicBezTo>
                    <a:pt x="7749" y="541796"/>
                    <a:pt x="15499" y="463659"/>
                    <a:pt x="30997" y="395208"/>
                  </a:cubicBezTo>
                  <a:cubicBezTo>
                    <a:pt x="46495" y="326757"/>
                    <a:pt x="56827" y="269930"/>
                    <a:pt x="92990" y="209228"/>
                  </a:cubicBezTo>
                  <a:cubicBezTo>
                    <a:pt x="129153" y="148526"/>
                    <a:pt x="195021" y="61994"/>
                    <a:pt x="247973" y="30997"/>
                  </a:cubicBezTo>
                  <a:cubicBezTo>
                    <a:pt x="300925" y="0"/>
                    <a:pt x="355815" y="11624"/>
                    <a:pt x="410705" y="23248"/>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42" name="Freeform 7"/>
            <p:cNvSpPr/>
            <p:nvPr/>
          </p:nvSpPr>
          <p:spPr>
            <a:xfrm>
              <a:off x="1077132" y="189847"/>
              <a:ext cx="354680" cy="808208"/>
            </a:xfrm>
            <a:custGeom>
              <a:avLst/>
              <a:gdLst>
                <a:gd name="connsiteX0" fmla="*/ 348712 w 353878"/>
                <a:gd name="connsiteY0" fmla="*/ 811078 h 811078"/>
                <a:gd name="connsiteX1" fmla="*/ 348712 w 353878"/>
                <a:gd name="connsiteY1" fmla="*/ 601851 h 811078"/>
                <a:gd name="connsiteX2" fmla="*/ 317715 w 353878"/>
                <a:gd name="connsiteY2" fmla="*/ 346129 h 811078"/>
                <a:gd name="connsiteX3" fmla="*/ 240224 w 353878"/>
                <a:gd name="connsiteY3" fmla="*/ 90406 h 811078"/>
                <a:gd name="connsiteX4" fmla="*/ 108488 w 353878"/>
                <a:gd name="connsiteY4" fmla="*/ 5166 h 811078"/>
                <a:gd name="connsiteX5" fmla="*/ 0 w 353878"/>
                <a:gd name="connsiteY5" fmla="*/ 59410 h 81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878" h="811078">
                  <a:moveTo>
                    <a:pt x="348712" y="811078"/>
                  </a:moveTo>
                  <a:cubicBezTo>
                    <a:pt x="351295" y="745210"/>
                    <a:pt x="353878" y="679342"/>
                    <a:pt x="348712" y="601851"/>
                  </a:cubicBezTo>
                  <a:cubicBezTo>
                    <a:pt x="343546" y="524360"/>
                    <a:pt x="335796" y="431370"/>
                    <a:pt x="317715" y="346129"/>
                  </a:cubicBezTo>
                  <a:cubicBezTo>
                    <a:pt x="299634" y="260888"/>
                    <a:pt x="275095" y="147233"/>
                    <a:pt x="240224" y="90406"/>
                  </a:cubicBezTo>
                  <a:cubicBezTo>
                    <a:pt x="205353" y="33579"/>
                    <a:pt x="148525" y="10332"/>
                    <a:pt x="108488" y="5166"/>
                  </a:cubicBezTo>
                  <a:cubicBezTo>
                    <a:pt x="68451" y="0"/>
                    <a:pt x="34225" y="29705"/>
                    <a:pt x="0" y="59410"/>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43" name="Freeform 42"/>
            <p:cNvSpPr/>
            <p:nvPr/>
          </p:nvSpPr>
          <p:spPr>
            <a:xfrm>
              <a:off x="1139838" y="399800"/>
              <a:ext cx="286095" cy="623088"/>
            </a:xfrm>
            <a:custGeom>
              <a:avLst/>
              <a:gdLst>
                <a:gd name="connsiteX0" fmla="*/ 271221 w 286719"/>
                <a:gd name="connsiteY0" fmla="*/ 623806 h 623806"/>
                <a:gd name="connsiteX1" fmla="*/ 271221 w 286719"/>
                <a:gd name="connsiteY1" fmla="*/ 306091 h 623806"/>
                <a:gd name="connsiteX2" fmla="*/ 178231 w 286719"/>
                <a:gd name="connsiteY2" fmla="*/ 34871 h 623806"/>
                <a:gd name="connsiteX3" fmla="*/ 0 w 286719"/>
                <a:gd name="connsiteY3" fmla="*/ 96864 h 623806"/>
              </a:gdLst>
              <a:ahLst/>
              <a:cxnLst>
                <a:cxn ang="0">
                  <a:pos x="connsiteX0" y="connsiteY0"/>
                </a:cxn>
                <a:cxn ang="0">
                  <a:pos x="connsiteX1" y="connsiteY1"/>
                </a:cxn>
                <a:cxn ang="0">
                  <a:pos x="connsiteX2" y="connsiteY2"/>
                </a:cxn>
                <a:cxn ang="0">
                  <a:pos x="connsiteX3" y="connsiteY3"/>
                </a:cxn>
              </a:cxnLst>
              <a:rect l="l" t="t" r="r" b="b"/>
              <a:pathLst>
                <a:path w="286719" h="623806">
                  <a:moveTo>
                    <a:pt x="271221" y="623806"/>
                  </a:moveTo>
                  <a:cubicBezTo>
                    <a:pt x="278970" y="514026"/>
                    <a:pt x="286719" y="404247"/>
                    <a:pt x="271221" y="306091"/>
                  </a:cubicBezTo>
                  <a:cubicBezTo>
                    <a:pt x="255723" y="207935"/>
                    <a:pt x="223434" y="69742"/>
                    <a:pt x="178231" y="34871"/>
                  </a:cubicBezTo>
                  <a:cubicBezTo>
                    <a:pt x="133028" y="0"/>
                    <a:pt x="66514" y="48432"/>
                    <a:pt x="0" y="96864"/>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44" name="Freeform 43"/>
            <p:cNvSpPr/>
            <p:nvPr/>
          </p:nvSpPr>
          <p:spPr>
            <a:xfrm>
              <a:off x="1425933" y="61166"/>
              <a:ext cx="503606" cy="952692"/>
            </a:xfrm>
            <a:custGeom>
              <a:avLst/>
              <a:gdLst>
                <a:gd name="connsiteX0" fmla="*/ 0 w 503695"/>
                <a:gd name="connsiteY0" fmla="*/ 954437 h 954437"/>
                <a:gd name="connsiteX1" fmla="*/ 30997 w 503695"/>
                <a:gd name="connsiteY1" fmla="*/ 466240 h 954437"/>
                <a:gd name="connsiteX2" fmla="*/ 77492 w 503695"/>
                <a:gd name="connsiteY2" fmla="*/ 226017 h 954437"/>
                <a:gd name="connsiteX3" fmla="*/ 178231 w 503695"/>
                <a:gd name="connsiteY3" fmla="*/ 47786 h 954437"/>
                <a:gd name="connsiteX4" fmla="*/ 441702 w 503695"/>
                <a:gd name="connsiteY4" fmla="*/ 1291 h 954437"/>
                <a:gd name="connsiteX5" fmla="*/ 503695 w 503695"/>
                <a:gd name="connsiteY5" fmla="*/ 55535 h 95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695" h="954437">
                  <a:moveTo>
                    <a:pt x="0" y="954437"/>
                  </a:moveTo>
                  <a:cubicBezTo>
                    <a:pt x="9041" y="771040"/>
                    <a:pt x="18082" y="587643"/>
                    <a:pt x="30997" y="466240"/>
                  </a:cubicBezTo>
                  <a:cubicBezTo>
                    <a:pt x="43912" y="344837"/>
                    <a:pt x="52953" y="295759"/>
                    <a:pt x="77492" y="226017"/>
                  </a:cubicBezTo>
                  <a:cubicBezTo>
                    <a:pt x="102031" y="156275"/>
                    <a:pt x="117529" y="85240"/>
                    <a:pt x="178231" y="47786"/>
                  </a:cubicBezTo>
                  <a:cubicBezTo>
                    <a:pt x="238933" y="10332"/>
                    <a:pt x="387458" y="0"/>
                    <a:pt x="441702" y="1291"/>
                  </a:cubicBezTo>
                  <a:cubicBezTo>
                    <a:pt x="495946" y="2583"/>
                    <a:pt x="499820" y="29059"/>
                    <a:pt x="503695" y="55535"/>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grpSp>
      <p:sp>
        <p:nvSpPr>
          <p:cNvPr id="49" name="Freeform 48"/>
          <p:cNvSpPr/>
          <p:nvPr/>
        </p:nvSpPr>
        <p:spPr bwMode="auto">
          <a:xfrm>
            <a:off x="6454773" y="4999036"/>
            <a:ext cx="331788" cy="434974"/>
          </a:xfrm>
          <a:custGeom>
            <a:avLst/>
            <a:gdLst>
              <a:gd name="connsiteX0" fmla="*/ 0 w 410705"/>
              <a:gd name="connsiteY0" fmla="*/ 619933 h 619933"/>
              <a:gd name="connsiteX1" fmla="*/ 30997 w 410705"/>
              <a:gd name="connsiteY1" fmla="*/ 395208 h 619933"/>
              <a:gd name="connsiteX2" fmla="*/ 92990 w 410705"/>
              <a:gd name="connsiteY2" fmla="*/ 209228 h 619933"/>
              <a:gd name="connsiteX3" fmla="*/ 247973 w 410705"/>
              <a:gd name="connsiteY3" fmla="*/ 30997 h 619933"/>
              <a:gd name="connsiteX4" fmla="*/ 410705 w 410705"/>
              <a:gd name="connsiteY4" fmla="*/ 23248 h 61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05" h="619933">
                <a:moveTo>
                  <a:pt x="0" y="619933"/>
                </a:moveTo>
                <a:cubicBezTo>
                  <a:pt x="7749" y="541796"/>
                  <a:pt x="15499" y="463659"/>
                  <a:pt x="30997" y="395208"/>
                </a:cubicBezTo>
                <a:cubicBezTo>
                  <a:pt x="46495" y="326757"/>
                  <a:pt x="56827" y="269930"/>
                  <a:pt x="92990" y="209228"/>
                </a:cubicBezTo>
                <a:cubicBezTo>
                  <a:pt x="129153" y="148526"/>
                  <a:pt x="195021" y="61994"/>
                  <a:pt x="247973" y="30997"/>
                </a:cubicBezTo>
                <a:cubicBezTo>
                  <a:pt x="300925" y="0"/>
                  <a:pt x="355815" y="11624"/>
                  <a:pt x="410705" y="23248"/>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50" name="Freeform 7"/>
          <p:cNvSpPr/>
          <p:nvPr/>
        </p:nvSpPr>
        <p:spPr bwMode="auto">
          <a:xfrm>
            <a:off x="6019800" y="4782054"/>
            <a:ext cx="439736" cy="640843"/>
          </a:xfrm>
          <a:custGeom>
            <a:avLst/>
            <a:gdLst>
              <a:gd name="connsiteX0" fmla="*/ 348712 w 353878"/>
              <a:gd name="connsiteY0" fmla="*/ 811078 h 811078"/>
              <a:gd name="connsiteX1" fmla="*/ 348712 w 353878"/>
              <a:gd name="connsiteY1" fmla="*/ 601851 h 811078"/>
              <a:gd name="connsiteX2" fmla="*/ 317715 w 353878"/>
              <a:gd name="connsiteY2" fmla="*/ 346129 h 811078"/>
              <a:gd name="connsiteX3" fmla="*/ 240224 w 353878"/>
              <a:gd name="connsiteY3" fmla="*/ 90406 h 811078"/>
              <a:gd name="connsiteX4" fmla="*/ 108488 w 353878"/>
              <a:gd name="connsiteY4" fmla="*/ 5166 h 811078"/>
              <a:gd name="connsiteX5" fmla="*/ 0 w 353878"/>
              <a:gd name="connsiteY5" fmla="*/ 59410 h 811078"/>
              <a:gd name="connsiteX0" fmla="*/ 536401 w 541567"/>
              <a:gd name="connsiteY0" fmla="*/ 850506 h 850506"/>
              <a:gd name="connsiteX1" fmla="*/ 536401 w 541567"/>
              <a:gd name="connsiteY1" fmla="*/ 641279 h 850506"/>
              <a:gd name="connsiteX2" fmla="*/ 505404 w 541567"/>
              <a:gd name="connsiteY2" fmla="*/ 385557 h 850506"/>
              <a:gd name="connsiteX3" fmla="*/ 427913 w 541567"/>
              <a:gd name="connsiteY3" fmla="*/ 129834 h 850506"/>
              <a:gd name="connsiteX4" fmla="*/ 296177 w 541567"/>
              <a:gd name="connsiteY4" fmla="*/ 44594 h 850506"/>
              <a:gd name="connsiteX5" fmla="*/ 0 w 541567"/>
              <a:gd name="connsiteY5" fmla="*/ 397392 h 850506"/>
              <a:gd name="connsiteX0" fmla="*/ 536401 w 541567"/>
              <a:gd name="connsiteY0" fmla="*/ 932698 h 932698"/>
              <a:gd name="connsiteX1" fmla="*/ 536401 w 541567"/>
              <a:gd name="connsiteY1" fmla="*/ 723471 h 932698"/>
              <a:gd name="connsiteX2" fmla="*/ 505404 w 541567"/>
              <a:gd name="connsiteY2" fmla="*/ 467749 h 932698"/>
              <a:gd name="connsiteX3" fmla="*/ 427913 w 541567"/>
              <a:gd name="connsiteY3" fmla="*/ 212026 h 932698"/>
              <a:gd name="connsiteX4" fmla="*/ 187692 w 541567"/>
              <a:gd name="connsiteY4" fmla="*/ 44593 h 932698"/>
              <a:gd name="connsiteX5" fmla="*/ 0 w 541567"/>
              <a:gd name="connsiteY5" fmla="*/ 479584 h 932698"/>
              <a:gd name="connsiteX0" fmla="*/ 536401 w 541567"/>
              <a:gd name="connsiteY0" fmla="*/ 914573 h 914573"/>
              <a:gd name="connsiteX1" fmla="*/ 536401 w 541567"/>
              <a:gd name="connsiteY1" fmla="*/ 705346 h 914573"/>
              <a:gd name="connsiteX2" fmla="*/ 505404 w 541567"/>
              <a:gd name="connsiteY2" fmla="*/ 449624 h 914573"/>
              <a:gd name="connsiteX3" fmla="*/ 427913 w 541567"/>
              <a:gd name="connsiteY3" fmla="*/ 193901 h 914573"/>
              <a:gd name="connsiteX4" fmla="*/ 187692 w 541567"/>
              <a:gd name="connsiteY4" fmla="*/ 26468 h 914573"/>
              <a:gd name="connsiteX5" fmla="*/ 0 w 541567"/>
              <a:gd name="connsiteY5" fmla="*/ 352712 h 9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567" h="914573">
                <a:moveTo>
                  <a:pt x="536401" y="914573"/>
                </a:moveTo>
                <a:cubicBezTo>
                  <a:pt x="538984" y="848705"/>
                  <a:pt x="541567" y="782837"/>
                  <a:pt x="536401" y="705346"/>
                </a:cubicBezTo>
                <a:cubicBezTo>
                  <a:pt x="531235" y="627855"/>
                  <a:pt x="523485" y="534865"/>
                  <a:pt x="505404" y="449624"/>
                </a:cubicBezTo>
                <a:cubicBezTo>
                  <a:pt x="487323" y="364383"/>
                  <a:pt x="480865" y="264427"/>
                  <a:pt x="427913" y="193901"/>
                </a:cubicBezTo>
                <a:cubicBezTo>
                  <a:pt x="374961" y="123375"/>
                  <a:pt x="259011" y="0"/>
                  <a:pt x="187692" y="26468"/>
                </a:cubicBezTo>
                <a:cubicBezTo>
                  <a:pt x="116373" y="52937"/>
                  <a:pt x="34225" y="323007"/>
                  <a:pt x="0" y="352712"/>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51" name="Freeform 50"/>
          <p:cNvSpPr/>
          <p:nvPr/>
        </p:nvSpPr>
        <p:spPr bwMode="auto">
          <a:xfrm>
            <a:off x="6222998" y="5002211"/>
            <a:ext cx="231775" cy="438149"/>
          </a:xfrm>
          <a:custGeom>
            <a:avLst/>
            <a:gdLst>
              <a:gd name="connsiteX0" fmla="*/ 271221 w 286719"/>
              <a:gd name="connsiteY0" fmla="*/ 623806 h 623806"/>
              <a:gd name="connsiteX1" fmla="*/ 271221 w 286719"/>
              <a:gd name="connsiteY1" fmla="*/ 306091 h 623806"/>
              <a:gd name="connsiteX2" fmla="*/ 178231 w 286719"/>
              <a:gd name="connsiteY2" fmla="*/ 34871 h 623806"/>
              <a:gd name="connsiteX3" fmla="*/ 0 w 286719"/>
              <a:gd name="connsiteY3" fmla="*/ 96864 h 623806"/>
            </a:gdLst>
            <a:ahLst/>
            <a:cxnLst>
              <a:cxn ang="0">
                <a:pos x="connsiteX0" y="connsiteY0"/>
              </a:cxn>
              <a:cxn ang="0">
                <a:pos x="connsiteX1" y="connsiteY1"/>
              </a:cxn>
              <a:cxn ang="0">
                <a:pos x="connsiteX2" y="connsiteY2"/>
              </a:cxn>
              <a:cxn ang="0">
                <a:pos x="connsiteX3" y="connsiteY3"/>
              </a:cxn>
            </a:cxnLst>
            <a:rect l="l" t="t" r="r" b="b"/>
            <a:pathLst>
              <a:path w="286719" h="623806">
                <a:moveTo>
                  <a:pt x="271221" y="623806"/>
                </a:moveTo>
                <a:cubicBezTo>
                  <a:pt x="278970" y="514026"/>
                  <a:pt x="286719" y="404247"/>
                  <a:pt x="271221" y="306091"/>
                </a:cubicBezTo>
                <a:cubicBezTo>
                  <a:pt x="255723" y="207935"/>
                  <a:pt x="223434" y="69742"/>
                  <a:pt x="178231" y="34871"/>
                </a:cubicBezTo>
                <a:cubicBezTo>
                  <a:pt x="133028" y="0"/>
                  <a:pt x="66514" y="48432"/>
                  <a:pt x="0" y="96864"/>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cxnSp>
        <p:nvCxnSpPr>
          <p:cNvPr id="47" name="Straight Connector 46"/>
          <p:cNvCxnSpPr>
            <a:stCxn id="48" idx="4"/>
          </p:cNvCxnSpPr>
          <p:nvPr/>
        </p:nvCxnSpPr>
        <p:spPr bwMode="auto">
          <a:xfrm rot="16200000" flipH="1">
            <a:off x="5664201" y="4646611"/>
            <a:ext cx="1489074" cy="9207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bwMode="auto">
          <a:xfrm>
            <a:off x="6324600" y="3505200"/>
            <a:ext cx="76200" cy="442912"/>
          </a:xfrm>
          <a:prstGeom prst="ellipse">
            <a:avLst/>
          </a:prstGeom>
          <a:solidFill>
            <a:srgbClr val="CC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grpSp>
        <p:nvGrpSpPr>
          <p:cNvPr id="53" name="Group 243"/>
          <p:cNvGrpSpPr>
            <a:grpSpLocks/>
          </p:cNvGrpSpPr>
          <p:nvPr/>
        </p:nvGrpSpPr>
        <p:grpSpPr bwMode="auto">
          <a:xfrm>
            <a:off x="5867400" y="5257800"/>
            <a:ext cx="1219200" cy="1143000"/>
            <a:chOff x="4900082" y="1684339"/>
            <a:chExt cx="1059393" cy="817562"/>
          </a:xfrm>
        </p:grpSpPr>
        <p:sp>
          <p:nvSpPr>
            <p:cNvPr id="54" name="Freeform 53"/>
            <p:cNvSpPr/>
            <p:nvPr/>
          </p:nvSpPr>
          <p:spPr bwMode="auto">
            <a:xfrm>
              <a:off x="5417050" y="1684339"/>
              <a:ext cx="348562" cy="817562"/>
            </a:xfrm>
            <a:custGeom>
              <a:avLst/>
              <a:gdLst>
                <a:gd name="connsiteX0" fmla="*/ 39947 w 349913"/>
                <a:gd name="connsiteY0" fmla="*/ 34652 h 476354"/>
                <a:gd name="connsiteX1" fmla="*/ 179432 w 349913"/>
                <a:gd name="connsiteY1" fmla="*/ 112144 h 476354"/>
                <a:gd name="connsiteX2" fmla="*/ 187181 w 349913"/>
                <a:gd name="connsiteY2" fmla="*/ 135391 h 476354"/>
                <a:gd name="connsiteX3" fmla="*/ 194930 w 349913"/>
                <a:gd name="connsiteY3" fmla="*/ 166388 h 476354"/>
                <a:gd name="connsiteX4" fmla="*/ 210428 w 349913"/>
                <a:gd name="connsiteY4" fmla="*/ 251629 h 476354"/>
                <a:gd name="connsiteX5" fmla="*/ 233676 w 349913"/>
                <a:gd name="connsiteY5" fmla="*/ 259378 h 476354"/>
                <a:gd name="connsiteX6" fmla="*/ 264672 w 349913"/>
                <a:gd name="connsiteY6" fmla="*/ 267127 h 476354"/>
                <a:gd name="connsiteX7" fmla="*/ 280171 w 349913"/>
                <a:gd name="connsiteY7" fmla="*/ 360117 h 476354"/>
                <a:gd name="connsiteX8" fmla="*/ 295669 w 349913"/>
                <a:gd name="connsiteY8" fmla="*/ 429859 h 476354"/>
                <a:gd name="connsiteX9" fmla="*/ 318916 w 349913"/>
                <a:gd name="connsiteY9" fmla="*/ 445357 h 476354"/>
                <a:gd name="connsiteX10" fmla="*/ 349913 w 349913"/>
                <a:gd name="connsiteY10" fmla="*/ 476354 h 47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913" h="476354">
                  <a:moveTo>
                    <a:pt x="39947" y="34652"/>
                  </a:moveTo>
                  <a:cubicBezTo>
                    <a:pt x="107079" y="101787"/>
                    <a:pt x="0" y="0"/>
                    <a:pt x="179432" y="112144"/>
                  </a:cubicBezTo>
                  <a:cubicBezTo>
                    <a:pt x="186359" y="116473"/>
                    <a:pt x="184937" y="127537"/>
                    <a:pt x="187181" y="135391"/>
                  </a:cubicBezTo>
                  <a:cubicBezTo>
                    <a:pt x="190107" y="145632"/>
                    <a:pt x="192841" y="155945"/>
                    <a:pt x="194930" y="166388"/>
                  </a:cubicBezTo>
                  <a:cubicBezTo>
                    <a:pt x="200594" y="194707"/>
                    <a:pt x="199320" y="224971"/>
                    <a:pt x="210428" y="251629"/>
                  </a:cubicBezTo>
                  <a:cubicBezTo>
                    <a:pt x="213570" y="259169"/>
                    <a:pt x="225822" y="257134"/>
                    <a:pt x="233676" y="259378"/>
                  </a:cubicBezTo>
                  <a:cubicBezTo>
                    <a:pt x="243916" y="262304"/>
                    <a:pt x="254340" y="264544"/>
                    <a:pt x="264672" y="267127"/>
                  </a:cubicBezTo>
                  <a:cubicBezTo>
                    <a:pt x="280825" y="315585"/>
                    <a:pt x="268636" y="273607"/>
                    <a:pt x="280171" y="360117"/>
                  </a:cubicBezTo>
                  <a:cubicBezTo>
                    <a:pt x="280231" y="360569"/>
                    <a:pt x="287647" y="419831"/>
                    <a:pt x="295669" y="429859"/>
                  </a:cubicBezTo>
                  <a:cubicBezTo>
                    <a:pt x="301487" y="437131"/>
                    <a:pt x="311845" y="439296"/>
                    <a:pt x="318916" y="445357"/>
                  </a:cubicBezTo>
                  <a:cubicBezTo>
                    <a:pt x="330010" y="454866"/>
                    <a:pt x="349913" y="476354"/>
                    <a:pt x="349913" y="476354"/>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55" name="Freeform 54"/>
            <p:cNvSpPr/>
            <p:nvPr/>
          </p:nvSpPr>
          <p:spPr bwMode="auto">
            <a:xfrm>
              <a:off x="5687283" y="2194751"/>
              <a:ext cx="272192" cy="81305"/>
            </a:xfrm>
            <a:custGeom>
              <a:avLst/>
              <a:gdLst>
                <a:gd name="connsiteX0" fmla="*/ 0 w 271221"/>
                <a:gd name="connsiteY0" fmla="*/ 0 h 46495"/>
                <a:gd name="connsiteX1" fmla="*/ 61994 w 271221"/>
                <a:gd name="connsiteY1" fmla="*/ 7750 h 46495"/>
                <a:gd name="connsiteX2" fmla="*/ 85241 w 271221"/>
                <a:gd name="connsiteY2" fmla="*/ 23248 h 46495"/>
                <a:gd name="connsiteX3" fmla="*/ 271221 w 271221"/>
                <a:gd name="connsiteY3" fmla="*/ 15499 h 46495"/>
                <a:gd name="connsiteX4" fmla="*/ 263472 w 271221"/>
                <a:gd name="connsiteY4" fmla="*/ 46495 h 4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21" h="46495">
                  <a:moveTo>
                    <a:pt x="0" y="0"/>
                  </a:moveTo>
                  <a:cubicBezTo>
                    <a:pt x="20665" y="2583"/>
                    <a:pt x="41902" y="2270"/>
                    <a:pt x="61994" y="7750"/>
                  </a:cubicBezTo>
                  <a:cubicBezTo>
                    <a:pt x="70979" y="10200"/>
                    <a:pt x="75934" y="22903"/>
                    <a:pt x="85241" y="23248"/>
                  </a:cubicBezTo>
                  <a:lnTo>
                    <a:pt x="271221" y="15499"/>
                  </a:lnTo>
                  <a:lnTo>
                    <a:pt x="263472" y="46495"/>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56" name="Freeform 55"/>
            <p:cNvSpPr/>
            <p:nvPr/>
          </p:nvSpPr>
          <p:spPr bwMode="auto">
            <a:xfrm>
              <a:off x="5546292" y="2221852"/>
              <a:ext cx="148824" cy="160351"/>
            </a:xfrm>
            <a:custGeom>
              <a:avLst/>
              <a:gdLst>
                <a:gd name="connsiteX0" fmla="*/ 147234 w 147234"/>
                <a:gd name="connsiteY0" fmla="*/ 0 h 92990"/>
                <a:gd name="connsiteX1" fmla="*/ 108488 w 147234"/>
                <a:gd name="connsiteY1" fmla="*/ 38746 h 92990"/>
                <a:gd name="connsiteX2" fmla="*/ 61994 w 147234"/>
                <a:gd name="connsiteY2" fmla="*/ 61993 h 92990"/>
                <a:gd name="connsiteX3" fmla="*/ 0 w 147234"/>
                <a:gd name="connsiteY3" fmla="*/ 92990 h 92990"/>
              </a:gdLst>
              <a:ahLst/>
              <a:cxnLst>
                <a:cxn ang="0">
                  <a:pos x="connsiteX0" y="connsiteY0"/>
                </a:cxn>
                <a:cxn ang="0">
                  <a:pos x="connsiteX1" y="connsiteY1"/>
                </a:cxn>
                <a:cxn ang="0">
                  <a:pos x="connsiteX2" y="connsiteY2"/>
                </a:cxn>
                <a:cxn ang="0">
                  <a:pos x="connsiteX3" y="connsiteY3"/>
                </a:cxn>
              </a:cxnLst>
              <a:rect l="l" t="t" r="r" b="b"/>
              <a:pathLst>
                <a:path w="147234" h="92990">
                  <a:moveTo>
                    <a:pt x="147234" y="0"/>
                  </a:moveTo>
                  <a:cubicBezTo>
                    <a:pt x="134319" y="12915"/>
                    <a:pt x="122234" y="26718"/>
                    <a:pt x="108488" y="38746"/>
                  </a:cubicBezTo>
                  <a:cubicBezTo>
                    <a:pt x="83543" y="60573"/>
                    <a:pt x="89605" y="49722"/>
                    <a:pt x="61994" y="61993"/>
                  </a:cubicBezTo>
                  <a:cubicBezTo>
                    <a:pt x="61954" y="62011"/>
                    <a:pt x="13789" y="86095"/>
                    <a:pt x="0" y="9299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57" name="Freeform 56"/>
            <p:cNvSpPr/>
            <p:nvPr/>
          </p:nvSpPr>
          <p:spPr bwMode="auto">
            <a:xfrm>
              <a:off x="5430758" y="2009557"/>
              <a:ext cx="99868" cy="110665"/>
            </a:xfrm>
            <a:custGeom>
              <a:avLst/>
              <a:gdLst>
                <a:gd name="connsiteX0" fmla="*/ 0 w 100739"/>
                <a:gd name="connsiteY0" fmla="*/ 0 h 64652"/>
                <a:gd name="connsiteX1" fmla="*/ 23247 w 100739"/>
                <a:gd name="connsiteY1" fmla="*/ 7749 h 64652"/>
                <a:gd name="connsiteX2" fmla="*/ 46495 w 100739"/>
                <a:gd name="connsiteY2" fmla="*/ 38746 h 64652"/>
                <a:gd name="connsiteX3" fmla="*/ 100739 w 100739"/>
                <a:gd name="connsiteY3" fmla="*/ 61994 h 64652"/>
              </a:gdLst>
              <a:ahLst/>
              <a:cxnLst>
                <a:cxn ang="0">
                  <a:pos x="connsiteX0" y="connsiteY0"/>
                </a:cxn>
                <a:cxn ang="0">
                  <a:pos x="connsiteX1" y="connsiteY1"/>
                </a:cxn>
                <a:cxn ang="0">
                  <a:pos x="connsiteX2" y="connsiteY2"/>
                </a:cxn>
                <a:cxn ang="0">
                  <a:pos x="connsiteX3" y="connsiteY3"/>
                </a:cxn>
              </a:cxnLst>
              <a:rect l="l" t="t" r="r" b="b"/>
              <a:pathLst>
                <a:path w="100739" h="64652">
                  <a:moveTo>
                    <a:pt x="0" y="0"/>
                  </a:moveTo>
                  <a:cubicBezTo>
                    <a:pt x="7749" y="2583"/>
                    <a:pt x="16972" y="2520"/>
                    <a:pt x="23247" y="7749"/>
                  </a:cubicBezTo>
                  <a:cubicBezTo>
                    <a:pt x="33169" y="16017"/>
                    <a:pt x="36775" y="30241"/>
                    <a:pt x="46495" y="38746"/>
                  </a:cubicBezTo>
                  <a:cubicBezTo>
                    <a:pt x="76101" y="64652"/>
                    <a:pt x="74833" y="61994"/>
                    <a:pt x="100739" y="61994"/>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58" name="Freeform 57"/>
            <p:cNvSpPr/>
            <p:nvPr/>
          </p:nvSpPr>
          <p:spPr bwMode="auto">
            <a:xfrm>
              <a:off x="5605038" y="1903410"/>
              <a:ext cx="262400" cy="94855"/>
            </a:xfrm>
            <a:custGeom>
              <a:avLst/>
              <a:gdLst>
                <a:gd name="connsiteX0" fmla="*/ 0 w 263471"/>
                <a:gd name="connsiteY0" fmla="*/ 0 h 55553"/>
                <a:gd name="connsiteX1" fmla="*/ 92989 w 263471"/>
                <a:gd name="connsiteY1" fmla="*/ 46495 h 55553"/>
                <a:gd name="connsiteX2" fmla="*/ 263471 w 263471"/>
                <a:gd name="connsiteY2" fmla="*/ 54244 h 55553"/>
              </a:gdLst>
              <a:ahLst/>
              <a:cxnLst>
                <a:cxn ang="0">
                  <a:pos x="connsiteX0" y="connsiteY0"/>
                </a:cxn>
                <a:cxn ang="0">
                  <a:pos x="connsiteX1" y="connsiteY1"/>
                </a:cxn>
                <a:cxn ang="0">
                  <a:pos x="connsiteX2" y="connsiteY2"/>
                </a:cxn>
              </a:cxnLst>
              <a:rect l="l" t="t" r="r" b="b"/>
              <a:pathLst>
                <a:path w="263471" h="55553">
                  <a:moveTo>
                    <a:pt x="0" y="0"/>
                  </a:moveTo>
                  <a:cubicBezTo>
                    <a:pt x="28364" y="18909"/>
                    <a:pt x="58581" y="40945"/>
                    <a:pt x="92989" y="46495"/>
                  </a:cubicBezTo>
                  <a:cubicBezTo>
                    <a:pt x="149149" y="55553"/>
                    <a:pt x="263471" y="54244"/>
                    <a:pt x="263471" y="54244"/>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59" name="Freeform 58"/>
            <p:cNvSpPr/>
            <p:nvPr/>
          </p:nvSpPr>
          <p:spPr bwMode="auto">
            <a:xfrm>
              <a:off x="5319139" y="1731767"/>
              <a:ext cx="137075" cy="636885"/>
            </a:xfrm>
            <a:custGeom>
              <a:avLst/>
              <a:gdLst>
                <a:gd name="connsiteX0" fmla="*/ 126437 w 137623"/>
                <a:gd name="connsiteY0" fmla="*/ 0 h 371959"/>
                <a:gd name="connsiteX1" fmla="*/ 134186 w 137623"/>
                <a:gd name="connsiteY1" fmla="*/ 108488 h 371959"/>
                <a:gd name="connsiteX2" fmla="*/ 110938 w 137623"/>
                <a:gd name="connsiteY2" fmla="*/ 162732 h 371959"/>
                <a:gd name="connsiteX3" fmla="*/ 79942 w 137623"/>
                <a:gd name="connsiteY3" fmla="*/ 216976 h 371959"/>
                <a:gd name="connsiteX4" fmla="*/ 56694 w 137623"/>
                <a:gd name="connsiteY4" fmla="*/ 271220 h 371959"/>
                <a:gd name="connsiteX5" fmla="*/ 10199 w 137623"/>
                <a:gd name="connsiteY5" fmla="*/ 325464 h 371959"/>
                <a:gd name="connsiteX6" fmla="*/ 2450 w 137623"/>
                <a:gd name="connsiteY6" fmla="*/ 371959 h 37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623" h="371959">
                  <a:moveTo>
                    <a:pt x="126437" y="0"/>
                  </a:moveTo>
                  <a:cubicBezTo>
                    <a:pt x="129020" y="36163"/>
                    <a:pt x="137623" y="72397"/>
                    <a:pt x="134186" y="108488"/>
                  </a:cubicBezTo>
                  <a:cubicBezTo>
                    <a:pt x="132321" y="128071"/>
                    <a:pt x="118244" y="144467"/>
                    <a:pt x="110938" y="162732"/>
                  </a:cubicBezTo>
                  <a:cubicBezTo>
                    <a:pt x="94033" y="204995"/>
                    <a:pt x="116110" y="168751"/>
                    <a:pt x="79942" y="216976"/>
                  </a:cubicBezTo>
                  <a:cubicBezTo>
                    <a:pt x="73748" y="235558"/>
                    <a:pt x="68481" y="255014"/>
                    <a:pt x="56694" y="271220"/>
                  </a:cubicBezTo>
                  <a:cubicBezTo>
                    <a:pt x="42687" y="290480"/>
                    <a:pt x="25697" y="307383"/>
                    <a:pt x="10199" y="325464"/>
                  </a:cubicBezTo>
                  <a:cubicBezTo>
                    <a:pt x="0" y="356063"/>
                    <a:pt x="2450" y="340544"/>
                    <a:pt x="2450" y="371959"/>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60" name="Freeform 59"/>
            <p:cNvSpPr/>
            <p:nvPr/>
          </p:nvSpPr>
          <p:spPr bwMode="auto">
            <a:xfrm>
              <a:off x="5381802" y="2187976"/>
              <a:ext cx="52872" cy="225846"/>
            </a:xfrm>
            <a:custGeom>
              <a:avLst/>
              <a:gdLst>
                <a:gd name="connsiteX0" fmla="*/ 0 w 54244"/>
                <a:gd name="connsiteY0" fmla="*/ 0 h 131736"/>
                <a:gd name="connsiteX1" fmla="*/ 46495 w 54244"/>
                <a:gd name="connsiteY1" fmla="*/ 77492 h 131736"/>
                <a:gd name="connsiteX2" fmla="*/ 54244 w 54244"/>
                <a:gd name="connsiteY2" fmla="*/ 131736 h 131736"/>
              </a:gdLst>
              <a:ahLst/>
              <a:cxnLst>
                <a:cxn ang="0">
                  <a:pos x="connsiteX0" y="connsiteY0"/>
                </a:cxn>
                <a:cxn ang="0">
                  <a:pos x="connsiteX1" y="connsiteY1"/>
                </a:cxn>
                <a:cxn ang="0">
                  <a:pos x="connsiteX2" y="connsiteY2"/>
                </a:cxn>
              </a:cxnLst>
              <a:rect l="l" t="t" r="r" b="b"/>
              <a:pathLst>
                <a:path w="54244" h="131736">
                  <a:moveTo>
                    <a:pt x="0" y="0"/>
                  </a:moveTo>
                  <a:cubicBezTo>
                    <a:pt x="14183" y="21275"/>
                    <a:pt x="39647" y="58319"/>
                    <a:pt x="46495" y="77492"/>
                  </a:cubicBezTo>
                  <a:cubicBezTo>
                    <a:pt x="52638" y="94693"/>
                    <a:pt x="54244" y="131736"/>
                    <a:pt x="54244" y="131736"/>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61" name="Freeform 60"/>
            <p:cNvSpPr/>
            <p:nvPr/>
          </p:nvSpPr>
          <p:spPr bwMode="auto">
            <a:xfrm>
              <a:off x="5223188" y="1996006"/>
              <a:ext cx="205612" cy="284566"/>
            </a:xfrm>
            <a:custGeom>
              <a:avLst/>
              <a:gdLst>
                <a:gd name="connsiteX0" fmla="*/ 205776 w 205776"/>
                <a:gd name="connsiteY0" fmla="*/ 0 h 165598"/>
                <a:gd name="connsiteX1" fmla="*/ 50793 w 205776"/>
                <a:gd name="connsiteY1" fmla="*/ 69742 h 165598"/>
                <a:gd name="connsiteX2" fmla="*/ 35295 w 205776"/>
                <a:gd name="connsiteY2" fmla="*/ 92990 h 165598"/>
                <a:gd name="connsiteX3" fmla="*/ 4298 w 205776"/>
                <a:gd name="connsiteY3" fmla="*/ 162732 h 165598"/>
                <a:gd name="connsiteX4" fmla="*/ 4298 w 205776"/>
                <a:gd name="connsiteY4" fmla="*/ 147234 h 165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76" h="165598">
                  <a:moveTo>
                    <a:pt x="205776" y="0"/>
                  </a:moveTo>
                  <a:cubicBezTo>
                    <a:pt x="139421" y="16589"/>
                    <a:pt x="143223" y="13257"/>
                    <a:pt x="50793" y="69742"/>
                  </a:cubicBezTo>
                  <a:cubicBezTo>
                    <a:pt x="42846" y="74598"/>
                    <a:pt x="40461" y="85241"/>
                    <a:pt x="35295" y="92990"/>
                  </a:cubicBezTo>
                  <a:cubicBezTo>
                    <a:pt x="29900" y="119965"/>
                    <a:pt x="30656" y="145159"/>
                    <a:pt x="4298" y="162732"/>
                  </a:cubicBezTo>
                  <a:cubicBezTo>
                    <a:pt x="0" y="165598"/>
                    <a:pt x="4298" y="152400"/>
                    <a:pt x="4298" y="147234"/>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grpSp>
          <p:nvGrpSpPr>
            <p:cNvPr id="62" name="Group 237"/>
            <p:cNvGrpSpPr>
              <a:grpSpLocks/>
            </p:cNvGrpSpPr>
            <p:nvPr/>
          </p:nvGrpSpPr>
          <p:grpSpPr bwMode="auto">
            <a:xfrm>
              <a:off x="4900082" y="1740802"/>
              <a:ext cx="526760" cy="652693"/>
              <a:chOff x="4904315" y="1745035"/>
              <a:chExt cx="526760" cy="652693"/>
            </a:xfrm>
          </p:grpSpPr>
          <p:sp>
            <p:nvSpPr>
              <p:cNvPr id="63" name="Freeform 62"/>
              <p:cNvSpPr/>
              <p:nvPr/>
            </p:nvSpPr>
            <p:spPr bwMode="auto">
              <a:xfrm>
                <a:off x="5019850" y="1745035"/>
                <a:ext cx="411225" cy="422331"/>
              </a:xfrm>
              <a:custGeom>
                <a:avLst/>
                <a:gdLst>
                  <a:gd name="connsiteX0" fmla="*/ 410705 w 410705"/>
                  <a:gd name="connsiteY0" fmla="*/ 0 h 243306"/>
                  <a:gd name="connsiteX1" fmla="*/ 271220 w 410705"/>
                  <a:gd name="connsiteY1" fmla="*/ 108488 h 243306"/>
                  <a:gd name="connsiteX2" fmla="*/ 247973 w 410705"/>
                  <a:gd name="connsiteY2" fmla="*/ 139485 h 243306"/>
                  <a:gd name="connsiteX3" fmla="*/ 178231 w 410705"/>
                  <a:gd name="connsiteY3" fmla="*/ 201478 h 243306"/>
                  <a:gd name="connsiteX4" fmla="*/ 154983 w 410705"/>
                  <a:gd name="connsiteY4" fmla="*/ 209227 h 243306"/>
                  <a:gd name="connsiteX5" fmla="*/ 77492 w 410705"/>
                  <a:gd name="connsiteY5" fmla="*/ 216976 h 243306"/>
                  <a:gd name="connsiteX6" fmla="*/ 46495 w 410705"/>
                  <a:gd name="connsiteY6" fmla="*/ 240224 h 243306"/>
                  <a:gd name="connsiteX7" fmla="*/ 0 w 410705"/>
                  <a:gd name="connsiteY7" fmla="*/ 232475 h 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705" h="243306">
                    <a:moveTo>
                      <a:pt x="410705" y="0"/>
                    </a:moveTo>
                    <a:cubicBezTo>
                      <a:pt x="355449" y="36840"/>
                      <a:pt x="345312" y="42629"/>
                      <a:pt x="271220" y="108488"/>
                    </a:cubicBezTo>
                    <a:cubicBezTo>
                      <a:pt x="261567" y="117068"/>
                      <a:pt x="256378" y="129679"/>
                      <a:pt x="247973" y="139485"/>
                    </a:cubicBezTo>
                    <a:cubicBezTo>
                      <a:pt x="232912" y="157057"/>
                      <a:pt x="191812" y="192424"/>
                      <a:pt x="178231" y="201478"/>
                    </a:cubicBezTo>
                    <a:cubicBezTo>
                      <a:pt x="171434" y="206009"/>
                      <a:pt x="163056" y="207985"/>
                      <a:pt x="154983" y="209227"/>
                    </a:cubicBezTo>
                    <a:cubicBezTo>
                      <a:pt x="129326" y="213174"/>
                      <a:pt x="103322" y="214393"/>
                      <a:pt x="77492" y="216976"/>
                    </a:cubicBezTo>
                    <a:cubicBezTo>
                      <a:pt x="67160" y="224725"/>
                      <a:pt x="59160" y="237691"/>
                      <a:pt x="46495" y="240224"/>
                    </a:cubicBezTo>
                    <a:cubicBezTo>
                      <a:pt x="31088" y="243306"/>
                      <a:pt x="0" y="232475"/>
                      <a:pt x="0" y="23247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64" name="Freeform 63"/>
              <p:cNvSpPr/>
              <p:nvPr/>
            </p:nvSpPr>
            <p:spPr bwMode="auto">
              <a:xfrm>
                <a:off x="4998309" y="1907644"/>
                <a:ext cx="309398" cy="108406"/>
              </a:xfrm>
              <a:custGeom>
                <a:avLst/>
                <a:gdLst>
                  <a:gd name="connsiteX0" fmla="*/ 309967 w 309967"/>
                  <a:gd name="connsiteY0" fmla="*/ 0 h 61993"/>
                  <a:gd name="connsiteX1" fmla="*/ 108489 w 309967"/>
                  <a:gd name="connsiteY1" fmla="*/ 7749 h 61993"/>
                  <a:gd name="connsiteX2" fmla="*/ 69743 w 309967"/>
                  <a:gd name="connsiteY2" fmla="*/ 23247 h 61993"/>
                  <a:gd name="connsiteX3" fmla="*/ 46495 w 309967"/>
                  <a:gd name="connsiteY3" fmla="*/ 30997 h 61993"/>
                  <a:gd name="connsiteX4" fmla="*/ 0 w 309967"/>
                  <a:gd name="connsiteY4" fmla="*/ 61993 h 61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67" h="61993">
                    <a:moveTo>
                      <a:pt x="309967" y="0"/>
                    </a:moveTo>
                    <a:cubicBezTo>
                      <a:pt x="242808" y="2583"/>
                      <a:pt x="175385" y="1275"/>
                      <a:pt x="108489" y="7749"/>
                    </a:cubicBezTo>
                    <a:cubicBezTo>
                      <a:pt x="94643" y="9089"/>
                      <a:pt x="82767" y="18363"/>
                      <a:pt x="69743" y="23247"/>
                    </a:cubicBezTo>
                    <a:cubicBezTo>
                      <a:pt x="62095" y="26115"/>
                      <a:pt x="53636" y="27030"/>
                      <a:pt x="46495" y="30997"/>
                    </a:cubicBezTo>
                    <a:cubicBezTo>
                      <a:pt x="30212" y="40043"/>
                      <a:pt x="0" y="61993"/>
                      <a:pt x="0" y="6199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65" name="Freeform 64"/>
              <p:cNvSpPr/>
              <p:nvPr/>
            </p:nvSpPr>
            <p:spPr bwMode="auto">
              <a:xfrm>
                <a:off x="5088387" y="2092837"/>
                <a:ext cx="117493" cy="304891"/>
              </a:xfrm>
              <a:custGeom>
                <a:avLst/>
                <a:gdLst>
                  <a:gd name="connsiteX0" fmla="*/ 118064 w 118064"/>
                  <a:gd name="connsiteY0" fmla="*/ 0 h 177689"/>
                  <a:gd name="connsiteX1" fmla="*/ 110315 w 118064"/>
                  <a:gd name="connsiteY1" fmla="*/ 23248 h 177689"/>
                  <a:gd name="connsiteX2" fmla="*/ 40572 w 118064"/>
                  <a:gd name="connsiteY2" fmla="*/ 108489 h 177689"/>
                  <a:gd name="connsiteX3" fmla="*/ 32823 w 118064"/>
                  <a:gd name="connsiteY3" fmla="*/ 131736 h 177689"/>
                  <a:gd name="connsiteX4" fmla="*/ 1826 w 118064"/>
                  <a:gd name="connsiteY4" fmla="*/ 170482 h 177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64" h="177689">
                    <a:moveTo>
                      <a:pt x="118064" y="0"/>
                    </a:moveTo>
                    <a:cubicBezTo>
                      <a:pt x="115481" y="7749"/>
                      <a:pt x="114700" y="16357"/>
                      <a:pt x="110315" y="23248"/>
                    </a:cubicBezTo>
                    <a:cubicBezTo>
                      <a:pt x="79358" y="71895"/>
                      <a:pt x="72703" y="76358"/>
                      <a:pt x="40572" y="108489"/>
                    </a:cubicBezTo>
                    <a:cubicBezTo>
                      <a:pt x="37989" y="116238"/>
                      <a:pt x="37571" y="125089"/>
                      <a:pt x="32823" y="131736"/>
                    </a:cubicBezTo>
                    <a:cubicBezTo>
                      <a:pt x="0" y="177689"/>
                      <a:pt x="1826" y="145800"/>
                      <a:pt x="1826" y="170482"/>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66" name="Freeform 24"/>
              <p:cNvSpPr/>
              <p:nvPr/>
            </p:nvSpPr>
            <p:spPr bwMode="auto">
              <a:xfrm>
                <a:off x="4904315" y="1896351"/>
                <a:ext cx="178198" cy="70013"/>
              </a:xfrm>
              <a:custGeom>
                <a:avLst/>
                <a:gdLst>
                  <a:gd name="connsiteX0" fmla="*/ 178230 w 178230"/>
                  <a:gd name="connsiteY0" fmla="*/ 23247 h 40463"/>
                  <a:gd name="connsiteX1" fmla="*/ 123986 w 178230"/>
                  <a:gd name="connsiteY1" fmla="*/ 38746 h 40463"/>
                  <a:gd name="connsiteX2" fmla="*/ 92989 w 178230"/>
                  <a:gd name="connsiteY2" fmla="*/ 7749 h 40463"/>
                  <a:gd name="connsiteX3" fmla="*/ 69742 w 178230"/>
                  <a:gd name="connsiteY3" fmla="*/ 0 h 40463"/>
                  <a:gd name="connsiteX4" fmla="*/ 46495 w 178230"/>
                  <a:gd name="connsiteY4" fmla="*/ 15498 h 40463"/>
                  <a:gd name="connsiteX5" fmla="*/ 15498 w 178230"/>
                  <a:gd name="connsiteY5" fmla="*/ 23247 h 40463"/>
                  <a:gd name="connsiteX6" fmla="*/ 0 w 178230"/>
                  <a:gd name="connsiteY6" fmla="*/ 30996 h 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30" h="40463">
                    <a:moveTo>
                      <a:pt x="178230" y="23247"/>
                    </a:moveTo>
                    <a:cubicBezTo>
                      <a:pt x="171218" y="25584"/>
                      <a:pt x="128564" y="40463"/>
                      <a:pt x="123986" y="38746"/>
                    </a:cubicBezTo>
                    <a:cubicBezTo>
                      <a:pt x="110304" y="33615"/>
                      <a:pt x="106851" y="12370"/>
                      <a:pt x="92989" y="7749"/>
                    </a:cubicBezTo>
                    <a:lnTo>
                      <a:pt x="69742" y="0"/>
                    </a:lnTo>
                    <a:cubicBezTo>
                      <a:pt x="61993" y="5166"/>
                      <a:pt x="55055" y="11829"/>
                      <a:pt x="46495" y="15498"/>
                    </a:cubicBezTo>
                    <a:cubicBezTo>
                      <a:pt x="36706" y="19693"/>
                      <a:pt x="25602" y="19879"/>
                      <a:pt x="15498" y="23247"/>
                    </a:cubicBezTo>
                    <a:cubicBezTo>
                      <a:pt x="10019" y="25073"/>
                      <a:pt x="5166" y="28413"/>
                      <a:pt x="0" y="30996"/>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grpSp>
      </p:grpSp>
      <p:sp>
        <p:nvSpPr>
          <p:cNvPr id="69" name="Freeform 68"/>
          <p:cNvSpPr/>
          <p:nvPr/>
        </p:nvSpPr>
        <p:spPr bwMode="auto">
          <a:xfrm>
            <a:off x="6400800" y="3810000"/>
            <a:ext cx="407988" cy="669923"/>
          </a:xfrm>
          <a:custGeom>
            <a:avLst/>
            <a:gdLst>
              <a:gd name="connsiteX0" fmla="*/ 0 w 503695"/>
              <a:gd name="connsiteY0" fmla="*/ 954437 h 954437"/>
              <a:gd name="connsiteX1" fmla="*/ 30997 w 503695"/>
              <a:gd name="connsiteY1" fmla="*/ 466240 h 954437"/>
              <a:gd name="connsiteX2" fmla="*/ 77492 w 503695"/>
              <a:gd name="connsiteY2" fmla="*/ 226017 h 954437"/>
              <a:gd name="connsiteX3" fmla="*/ 178231 w 503695"/>
              <a:gd name="connsiteY3" fmla="*/ 47786 h 954437"/>
              <a:gd name="connsiteX4" fmla="*/ 441702 w 503695"/>
              <a:gd name="connsiteY4" fmla="*/ 1291 h 954437"/>
              <a:gd name="connsiteX5" fmla="*/ 503695 w 503695"/>
              <a:gd name="connsiteY5" fmla="*/ 55535 h 95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695" h="954437">
                <a:moveTo>
                  <a:pt x="0" y="954437"/>
                </a:moveTo>
                <a:cubicBezTo>
                  <a:pt x="9041" y="771040"/>
                  <a:pt x="18082" y="587643"/>
                  <a:pt x="30997" y="466240"/>
                </a:cubicBezTo>
                <a:cubicBezTo>
                  <a:pt x="43912" y="344837"/>
                  <a:pt x="52953" y="295759"/>
                  <a:pt x="77492" y="226017"/>
                </a:cubicBezTo>
                <a:cubicBezTo>
                  <a:pt x="102031" y="156275"/>
                  <a:pt x="117529" y="85240"/>
                  <a:pt x="178231" y="47786"/>
                </a:cubicBezTo>
                <a:cubicBezTo>
                  <a:pt x="238933" y="10332"/>
                  <a:pt x="387458" y="0"/>
                  <a:pt x="441702" y="1291"/>
                </a:cubicBezTo>
                <a:cubicBezTo>
                  <a:pt x="495946" y="2583"/>
                  <a:pt x="499820" y="29059"/>
                  <a:pt x="503695" y="55535"/>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70" name="Freeform 69"/>
          <p:cNvSpPr/>
          <p:nvPr/>
        </p:nvSpPr>
        <p:spPr bwMode="auto">
          <a:xfrm>
            <a:off x="6477000" y="4495800"/>
            <a:ext cx="381000" cy="702433"/>
          </a:xfrm>
          <a:custGeom>
            <a:avLst/>
            <a:gdLst>
              <a:gd name="connsiteX0" fmla="*/ 0 w 503695"/>
              <a:gd name="connsiteY0" fmla="*/ 954437 h 954437"/>
              <a:gd name="connsiteX1" fmla="*/ 30997 w 503695"/>
              <a:gd name="connsiteY1" fmla="*/ 466240 h 954437"/>
              <a:gd name="connsiteX2" fmla="*/ 77492 w 503695"/>
              <a:gd name="connsiteY2" fmla="*/ 226017 h 954437"/>
              <a:gd name="connsiteX3" fmla="*/ 178231 w 503695"/>
              <a:gd name="connsiteY3" fmla="*/ 47786 h 954437"/>
              <a:gd name="connsiteX4" fmla="*/ 441702 w 503695"/>
              <a:gd name="connsiteY4" fmla="*/ 1291 h 954437"/>
              <a:gd name="connsiteX5" fmla="*/ 503695 w 503695"/>
              <a:gd name="connsiteY5" fmla="*/ 55535 h 954437"/>
              <a:gd name="connsiteX0" fmla="*/ 0 w 658527"/>
              <a:gd name="connsiteY0" fmla="*/ 999463 h 999463"/>
              <a:gd name="connsiteX1" fmla="*/ 30997 w 658527"/>
              <a:gd name="connsiteY1" fmla="*/ 511266 h 999463"/>
              <a:gd name="connsiteX2" fmla="*/ 77492 w 658527"/>
              <a:gd name="connsiteY2" fmla="*/ 271043 h 999463"/>
              <a:gd name="connsiteX3" fmla="*/ 178231 w 658527"/>
              <a:gd name="connsiteY3" fmla="*/ 92812 h 999463"/>
              <a:gd name="connsiteX4" fmla="*/ 441702 w 658527"/>
              <a:gd name="connsiteY4" fmla="*/ 46317 h 999463"/>
              <a:gd name="connsiteX5" fmla="*/ 658527 w 658527"/>
              <a:gd name="connsiteY5" fmla="*/ 370712 h 999463"/>
              <a:gd name="connsiteX0" fmla="*/ 0 w 658527"/>
              <a:gd name="connsiteY0" fmla="*/ 1000754 h 1000754"/>
              <a:gd name="connsiteX1" fmla="*/ 30997 w 658527"/>
              <a:gd name="connsiteY1" fmla="*/ 512557 h 1000754"/>
              <a:gd name="connsiteX2" fmla="*/ 77492 w 658527"/>
              <a:gd name="connsiteY2" fmla="*/ 272334 h 1000754"/>
              <a:gd name="connsiteX3" fmla="*/ 178231 w 658527"/>
              <a:gd name="connsiteY3" fmla="*/ 94103 h 1000754"/>
              <a:gd name="connsiteX4" fmla="*/ 376301 w 658527"/>
              <a:gd name="connsiteY4" fmla="*/ 46317 h 1000754"/>
              <a:gd name="connsiteX5" fmla="*/ 658527 w 658527"/>
              <a:gd name="connsiteY5" fmla="*/ 372003 h 1000754"/>
              <a:gd name="connsiteX0" fmla="*/ 0 w 470376"/>
              <a:gd name="connsiteY0" fmla="*/ 1000754 h 1000754"/>
              <a:gd name="connsiteX1" fmla="*/ 30997 w 470376"/>
              <a:gd name="connsiteY1" fmla="*/ 512557 h 1000754"/>
              <a:gd name="connsiteX2" fmla="*/ 77492 w 470376"/>
              <a:gd name="connsiteY2" fmla="*/ 272334 h 1000754"/>
              <a:gd name="connsiteX3" fmla="*/ 178231 w 470376"/>
              <a:gd name="connsiteY3" fmla="*/ 94103 h 1000754"/>
              <a:gd name="connsiteX4" fmla="*/ 376301 w 470376"/>
              <a:gd name="connsiteY4" fmla="*/ 46317 h 1000754"/>
              <a:gd name="connsiteX5" fmla="*/ 470376 w 470376"/>
              <a:gd name="connsiteY5" fmla="*/ 372003 h 100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376" h="1000754">
                <a:moveTo>
                  <a:pt x="0" y="1000754"/>
                </a:moveTo>
                <a:cubicBezTo>
                  <a:pt x="9041" y="817357"/>
                  <a:pt x="18082" y="633960"/>
                  <a:pt x="30997" y="512557"/>
                </a:cubicBezTo>
                <a:cubicBezTo>
                  <a:pt x="43912" y="391154"/>
                  <a:pt x="52953" y="342076"/>
                  <a:pt x="77492" y="272334"/>
                </a:cubicBezTo>
                <a:cubicBezTo>
                  <a:pt x="102031" y="202592"/>
                  <a:pt x="128430" y="131772"/>
                  <a:pt x="178231" y="94103"/>
                </a:cubicBezTo>
                <a:cubicBezTo>
                  <a:pt x="228032" y="56434"/>
                  <a:pt x="327610" y="0"/>
                  <a:pt x="376301" y="46317"/>
                </a:cubicBezTo>
                <a:cubicBezTo>
                  <a:pt x="424992" y="92634"/>
                  <a:pt x="466501" y="345527"/>
                  <a:pt x="470376" y="372003"/>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71" name="Freeform 70"/>
          <p:cNvSpPr/>
          <p:nvPr/>
        </p:nvSpPr>
        <p:spPr bwMode="auto">
          <a:xfrm>
            <a:off x="6477000" y="4800600"/>
            <a:ext cx="381000" cy="702433"/>
          </a:xfrm>
          <a:custGeom>
            <a:avLst/>
            <a:gdLst>
              <a:gd name="connsiteX0" fmla="*/ 0 w 503695"/>
              <a:gd name="connsiteY0" fmla="*/ 954437 h 954437"/>
              <a:gd name="connsiteX1" fmla="*/ 30997 w 503695"/>
              <a:gd name="connsiteY1" fmla="*/ 466240 h 954437"/>
              <a:gd name="connsiteX2" fmla="*/ 77492 w 503695"/>
              <a:gd name="connsiteY2" fmla="*/ 226017 h 954437"/>
              <a:gd name="connsiteX3" fmla="*/ 178231 w 503695"/>
              <a:gd name="connsiteY3" fmla="*/ 47786 h 954437"/>
              <a:gd name="connsiteX4" fmla="*/ 441702 w 503695"/>
              <a:gd name="connsiteY4" fmla="*/ 1291 h 954437"/>
              <a:gd name="connsiteX5" fmla="*/ 503695 w 503695"/>
              <a:gd name="connsiteY5" fmla="*/ 55535 h 954437"/>
              <a:gd name="connsiteX0" fmla="*/ 0 w 658527"/>
              <a:gd name="connsiteY0" fmla="*/ 999463 h 999463"/>
              <a:gd name="connsiteX1" fmla="*/ 30997 w 658527"/>
              <a:gd name="connsiteY1" fmla="*/ 511266 h 999463"/>
              <a:gd name="connsiteX2" fmla="*/ 77492 w 658527"/>
              <a:gd name="connsiteY2" fmla="*/ 271043 h 999463"/>
              <a:gd name="connsiteX3" fmla="*/ 178231 w 658527"/>
              <a:gd name="connsiteY3" fmla="*/ 92812 h 999463"/>
              <a:gd name="connsiteX4" fmla="*/ 441702 w 658527"/>
              <a:gd name="connsiteY4" fmla="*/ 46317 h 999463"/>
              <a:gd name="connsiteX5" fmla="*/ 658527 w 658527"/>
              <a:gd name="connsiteY5" fmla="*/ 370712 h 999463"/>
              <a:gd name="connsiteX0" fmla="*/ 0 w 658527"/>
              <a:gd name="connsiteY0" fmla="*/ 1000754 h 1000754"/>
              <a:gd name="connsiteX1" fmla="*/ 30997 w 658527"/>
              <a:gd name="connsiteY1" fmla="*/ 512557 h 1000754"/>
              <a:gd name="connsiteX2" fmla="*/ 77492 w 658527"/>
              <a:gd name="connsiteY2" fmla="*/ 272334 h 1000754"/>
              <a:gd name="connsiteX3" fmla="*/ 178231 w 658527"/>
              <a:gd name="connsiteY3" fmla="*/ 94103 h 1000754"/>
              <a:gd name="connsiteX4" fmla="*/ 376301 w 658527"/>
              <a:gd name="connsiteY4" fmla="*/ 46317 h 1000754"/>
              <a:gd name="connsiteX5" fmla="*/ 658527 w 658527"/>
              <a:gd name="connsiteY5" fmla="*/ 372003 h 1000754"/>
              <a:gd name="connsiteX0" fmla="*/ 0 w 470376"/>
              <a:gd name="connsiteY0" fmla="*/ 1000754 h 1000754"/>
              <a:gd name="connsiteX1" fmla="*/ 30997 w 470376"/>
              <a:gd name="connsiteY1" fmla="*/ 512557 h 1000754"/>
              <a:gd name="connsiteX2" fmla="*/ 77492 w 470376"/>
              <a:gd name="connsiteY2" fmla="*/ 272334 h 1000754"/>
              <a:gd name="connsiteX3" fmla="*/ 178231 w 470376"/>
              <a:gd name="connsiteY3" fmla="*/ 94103 h 1000754"/>
              <a:gd name="connsiteX4" fmla="*/ 376301 w 470376"/>
              <a:gd name="connsiteY4" fmla="*/ 46317 h 1000754"/>
              <a:gd name="connsiteX5" fmla="*/ 470376 w 470376"/>
              <a:gd name="connsiteY5" fmla="*/ 372003 h 100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376" h="1000754">
                <a:moveTo>
                  <a:pt x="0" y="1000754"/>
                </a:moveTo>
                <a:cubicBezTo>
                  <a:pt x="9041" y="817357"/>
                  <a:pt x="18082" y="633960"/>
                  <a:pt x="30997" y="512557"/>
                </a:cubicBezTo>
                <a:cubicBezTo>
                  <a:pt x="43912" y="391154"/>
                  <a:pt x="52953" y="342076"/>
                  <a:pt x="77492" y="272334"/>
                </a:cubicBezTo>
                <a:cubicBezTo>
                  <a:pt x="102031" y="202592"/>
                  <a:pt x="128430" y="131772"/>
                  <a:pt x="178231" y="94103"/>
                </a:cubicBezTo>
                <a:cubicBezTo>
                  <a:pt x="228032" y="56434"/>
                  <a:pt x="327610" y="0"/>
                  <a:pt x="376301" y="46317"/>
                </a:cubicBezTo>
                <a:cubicBezTo>
                  <a:pt x="424992" y="92634"/>
                  <a:pt x="466501" y="345527"/>
                  <a:pt x="470376" y="372003"/>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72" name="Freeform 71"/>
          <p:cNvSpPr/>
          <p:nvPr/>
        </p:nvSpPr>
        <p:spPr bwMode="auto">
          <a:xfrm>
            <a:off x="6477000" y="4267200"/>
            <a:ext cx="381000" cy="702433"/>
          </a:xfrm>
          <a:custGeom>
            <a:avLst/>
            <a:gdLst>
              <a:gd name="connsiteX0" fmla="*/ 0 w 503695"/>
              <a:gd name="connsiteY0" fmla="*/ 954437 h 954437"/>
              <a:gd name="connsiteX1" fmla="*/ 30997 w 503695"/>
              <a:gd name="connsiteY1" fmla="*/ 466240 h 954437"/>
              <a:gd name="connsiteX2" fmla="*/ 77492 w 503695"/>
              <a:gd name="connsiteY2" fmla="*/ 226017 h 954437"/>
              <a:gd name="connsiteX3" fmla="*/ 178231 w 503695"/>
              <a:gd name="connsiteY3" fmla="*/ 47786 h 954437"/>
              <a:gd name="connsiteX4" fmla="*/ 441702 w 503695"/>
              <a:gd name="connsiteY4" fmla="*/ 1291 h 954437"/>
              <a:gd name="connsiteX5" fmla="*/ 503695 w 503695"/>
              <a:gd name="connsiteY5" fmla="*/ 55535 h 954437"/>
              <a:gd name="connsiteX0" fmla="*/ 0 w 658527"/>
              <a:gd name="connsiteY0" fmla="*/ 999463 h 999463"/>
              <a:gd name="connsiteX1" fmla="*/ 30997 w 658527"/>
              <a:gd name="connsiteY1" fmla="*/ 511266 h 999463"/>
              <a:gd name="connsiteX2" fmla="*/ 77492 w 658527"/>
              <a:gd name="connsiteY2" fmla="*/ 271043 h 999463"/>
              <a:gd name="connsiteX3" fmla="*/ 178231 w 658527"/>
              <a:gd name="connsiteY3" fmla="*/ 92812 h 999463"/>
              <a:gd name="connsiteX4" fmla="*/ 441702 w 658527"/>
              <a:gd name="connsiteY4" fmla="*/ 46317 h 999463"/>
              <a:gd name="connsiteX5" fmla="*/ 658527 w 658527"/>
              <a:gd name="connsiteY5" fmla="*/ 370712 h 999463"/>
              <a:gd name="connsiteX0" fmla="*/ 0 w 658527"/>
              <a:gd name="connsiteY0" fmla="*/ 1000754 h 1000754"/>
              <a:gd name="connsiteX1" fmla="*/ 30997 w 658527"/>
              <a:gd name="connsiteY1" fmla="*/ 512557 h 1000754"/>
              <a:gd name="connsiteX2" fmla="*/ 77492 w 658527"/>
              <a:gd name="connsiteY2" fmla="*/ 272334 h 1000754"/>
              <a:gd name="connsiteX3" fmla="*/ 178231 w 658527"/>
              <a:gd name="connsiteY3" fmla="*/ 94103 h 1000754"/>
              <a:gd name="connsiteX4" fmla="*/ 376301 w 658527"/>
              <a:gd name="connsiteY4" fmla="*/ 46317 h 1000754"/>
              <a:gd name="connsiteX5" fmla="*/ 658527 w 658527"/>
              <a:gd name="connsiteY5" fmla="*/ 372003 h 1000754"/>
              <a:gd name="connsiteX0" fmla="*/ 0 w 470376"/>
              <a:gd name="connsiteY0" fmla="*/ 1000754 h 1000754"/>
              <a:gd name="connsiteX1" fmla="*/ 30997 w 470376"/>
              <a:gd name="connsiteY1" fmla="*/ 512557 h 1000754"/>
              <a:gd name="connsiteX2" fmla="*/ 77492 w 470376"/>
              <a:gd name="connsiteY2" fmla="*/ 272334 h 1000754"/>
              <a:gd name="connsiteX3" fmla="*/ 178231 w 470376"/>
              <a:gd name="connsiteY3" fmla="*/ 94103 h 1000754"/>
              <a:gd name="connsiteX4" fmla="*/ 376301 w 470376"/>
              <a:gd name="connsiteY4" fmla="*/ 46317 h 1000754"/>
              <a:gd name="connsiteX5" fmla="*/ 470376 w 470376"/>
              <a:gd name="connsiteY5" fmla="*/ 372003 h 100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376" h="1000754">
                <a:moveTo>
                  <a:pt x="0" y="1000754"/>
                </a:moveTo>
                <a:cubicBezTo>
                  <a:pt x="9041" y="817357"/>
                  <a:pt x="18082" y="633960"/>
                  <a:pt x="30997" y="512557"/>
                </a:cubicBezTo>
                <a:cubicBezTo>
                  <a:pt x="43912" y="391154"/>
                  <a:pt x="52953" y="342076"/>
                  <a:pt x="77492" y="272334"/>
                </a:cubicBezTo>
                <a:cubicBezTo>
                  <a:pt x="102031" y="202592"/>
                  <a:pt x="128430" y="131772"/>
                  <a:pt x="178231" y="94103"/>
                </a:cubicBezTo>
                <a:cubicBezTo>
                  <a:pt x="228032" y="56434"/>
                  <a:pt x="327610" y="0"/>
                  <a:pt x="376301" y="46317"/>
                </a:cubicBezTo>
                <a:cubicBezTo>
                  <a:pt x="424992" y="92634"/>
                  <a:pt x="466501" y="345527"/>
                  <a:pt x="470376" y="372003"/>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73" name="Freeform 72"/>
          <p:cNvSpPr/>
          <p:nvPr/>
        </p:nvSpPr>
        <p:spPr bwMode="auto">
          <a:xfrm>
            <a:off x="6400800" y="3962400"/>
            <a:ext cx="381000" cy="702433"/>
          </a:xfrm>
          <a:custGeom>
            <a:avLst/>
            <a:gdLst>
              <a:gd name="connsiteX0" fmla="*/ 0 w 503695"/>
              <a:gd name="connsiteY0" fmla="*/ 954437 h 954437"/>
              <a:gd name="connsiteX1" fmla="*/ 30997 w 503695"/>
              <a:gd name="connsiteY1" fmla="*/ 466240 h 954437"/>
              <a:gd name="connsiteX2" fmla="*/ 77492 w 503695"/>
              <a:gd name="connsiteY2" fmla="*/ 226017 h 954437"/>
              <a:gd name="connsiteX3" fmla="*/ 178231 w 503695"/>
              <a:gd name="connsiteY3" fmla="*/ 47786 h 954437"/>
              <a:gd name="connsiteX4" fmla="*/ 441702 w 503695"/>
              <a:gd name="connsiteY4" fmla="*/ 1291 h 954437"/>
              <a:gd name="connsiteX5" fmla="*/ 503695 w 503695"/>
              <a:gd name="connsiteY5" fmla="*/ 55535 h 954437"/>
              <a:gd name="connsiteX0" fmla="*/ 0 w 658527"/>
              <a:gd name="connsiteY0" fmla="*/ 999463 h 999463"/>
              <a:gd name="connsiteX1" fmla="*/ 30997 w 658527"/>
              <a:gd name="connsiteY1" fmla="*/ 511266 h 999463"/>
              <a:gd name="connsiteX2" fmla="*/ 77492 w 658527"/>
              <a:gd name="connsiteY2" fmla="*/ 271043 h 999463"/>
              <a:gd name="connsiteX3" fmla="*/ 178231 w 658527"/>
              <a:gd name="connsiteY3" fmla="*/ 92812 h 999463"/>
              <a:gd name="connsiteX4" fmla="*/ 441702 w 658527"/>
              <a:gd name="connsiteY4" fmla="*/ 46317 h 999463"/>
              <a:gd name="connsiteX5" fmla="*/ 658527 w 658527"/>
              <a:gd name="connsiteY5" fmla="*/ 370712 h 999463"/>
              <a:gd name="connsiteX0" fmla="*/ 0 w 658527"/>
              <a:gd name="connsiteY0" fmla="*/ 1000754 h 1000754"/>
              <a:gd name="connsiteX1" fmla="*/ 30997 w 658527"/>
              <a:gd name="connsiteY1" fmla="*/ 512557 h 1000754"/>
              <a:gd name="connsiteX2" fmla="*/ 77492 w 658527"/>
              <a:gd name="connsiteY2" fmla="*/ 272334 h 1000754"/>
              <a:gd name="connsiteX3" fmla="*/ 178231 w 658527"/>
              <a:gd name="connsiteY3" fmla="*/ 94103 h 1000754"/>
              <a:gd name="connsiteX4" fmla="*/ 376301 w 658527"/>
              <a:gd name="connsiteY4" fmla="*/ 46317 h 1000754"/>
              <a:gd name="connsiteX5" fmla="*/ 658527 w 658527"/>
              <a:gd name="connsiteY5" fmla="*/ 372003 h 1000754"/>
              <a:gd name="connsiteX0" fmla="*/ 0 w 470376"/>
              <a:gd name="connsiteY0" fmla="*/ 1000754 h 1000754"/>
              <a:gd name="connsiteX1" fmla="*/ 30997 w 470376"/>
              <a:gd name="connsiteY1" fmla="*/ 512557 h 1000754"/>
              <a:gd name="connsiteX2" fmla="*/ 77492 w 470376"/>
              <a:gd name="connsiteY2" fmla="*/ 272334 h 1000754"/>
              <a:gd name="connsiteX3" fmla="*/ 178231 w 470376"/>
              <a:gd name="connsiteY3" fmla="*/ 94103 h 1000754"/>
              <a:gd name="connsiteX4" fmla="*/ 376301 w 470376"/>
              <a:gd name="connsiteY4" fmla="*/ 46317 h 1000754"/>
              <a:gd name="connsiteX5" fmla="*/ 470376 w 470376"/>
              <a:gd name="connsiteY5" fmla="*/ 372003 h 100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376" h="1000754">
                <a:moveTo>
                  <a:pt x="0" y="1000754"/>
                </a:moveTo>
                <a:cubicBezTo>
                  <a:pt x="9041" y="817357"/>
                  <a:pt x="18082" y="633960"/>
                  <a:pt x="30997" y="512557"/>
                </a:cubicBezTo>
                <a:cubicBezTo>
                  <a:pt x="43912" y="391154"/>
                  <a:pt x="52953" y="342076"/>
                  <a:pt x="77492" y="272334"/>
                </a:cubicBezTo>
                <a:cubicBezTo>
                  <a:pt x="102031" y="202592"/>
                  <a:pt x="128430" y="131772"/>
                  <a:pt x="178231" y="94103"/>
                </a:cubicBezTo>
                <a:cubicBezTo>
                  <a:pt x="228032" y="56434"/>
                  <a:pt x="327610" y="0"/>
                  <a:pt x="376301" y="46317"/>
                </a:cubicBezTo>
                <a:cubicBezTo>
                  <a:pt x="424992" y="92634"/>
                  <a:pt x="466501" y="345527"/>
                  <a:pt x="470376" y="372003"/>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74" name="Freeform 7"/>
          <p:cNvSpPr/>
          <p:nvPr/>
        </p:nvSpPr>
        <p:spPr bwMode="auto">
          <a:xfrm>
            <a:off x="6019800" y="4419600"/>
            <a:ext cx="439736" cy="640843"/>
          </a:xfrm>
          <a:custGeom>
            <a:avLst/>
            <a:gdLst>
              <a:gd name="connsiteX0" fmla="*/ 348712 w 353878"/>
              <a:gd name="connsiteY0" fmla="*/ 811078 h 811078"/>
              <a:gd name="connsiteX1" fmla="*/ 348712 w 353878"/>
              <a:gd name="connsiteY1" fmla="*/ 601851 h 811078"/>
              <a:gd name="connsiteX2" fmla="*/ 317715 w 353878"/>
              <a:gd name="connsiteY2" fmla="*/ 346129 h 811078"/>
              <a:gd name="connsiteX3" fmla="*/ 240224 w 353878"/>
              <a:gd name="connsiteY3" fmla="*/ 90406 h 811078"/>
              <a:gd name="connsiteX4" fmla="*/ 108488 w 353878"/>
              <a:gd name="connsiteY4" fmla="*/ 5166 h 811078"/>
              <a:gd name="connsiteX5" fmla="*/ 0 w 353878"/>
              <a:gd name="connsiteY5" fmla="*/ 59410 h 811078"/>
              <a:gd name="connsiteX0" fmla="*/ 536401 w 541567"/>
              <a:gd name="connsiteY0" fmla="*/ 850506 h 850506"/>
              <a:gd name="connsiteX1" fmla="*/ 536401 w 541567"/>
              <a:gd name="connsiteY1" fmla="*/ 641279 h 850506"/>
              <a:gd name="connsiteX2" fmla="*/ 505404 w 541567"/>
              <a:gd name="connsiteY2" fmla="*/ 385557 h 850506"/>
              <a:gd name="connsiteX3" fmla="*/ 427913 w 541567"/>
              <a:gd name="connsiteY3" fmla="*/ 129834 h 850506"/>
              <a:gd name="connsiteX4" fmla="*/ 296177 w 541567"/>
              <a:gd name="connsiteY4" fmla="*/ 44594 h 850506"/>
              <a:gd name="connsiteX5" fmla="*/ 0 w 541567"/>
              <a:gd name="connsiteY5" fmla="*/ 397392 h 850506"/>
              <a:gd name="connsiteX0" fmla="*/ 536401 w 541567"/>
              <a:gd name="connsiteY0" fmla="*/ 932698 h 932698"/>
              <a:gd name="connsiteX1" fmla="*/ 536401 w 541567"/>
              <a:gd name="connsiteY1" fmla="*/ 723471 h 932698"/>
              <a:gd name="connsiteX2" fmla="*/ 505404 w 541567"/>
              <a:gd name="connsiteY2" fmla="*/ 467749 h 932698"/>
              <a:gd name="connsiteX3" fmla="*/ 427913 w 541567"/>
              <a:gd name="connsiteY3" fmla="*/ 212026 h 932698"/>
              <a:gd name="connsiteX4" fmla="*/ 187692 w 541567"/>
              <a:gd name="connsiteY4" fmla="*/ 44593 h 932698"/>
              <a:gd name="connsiteX5" fmla="*/ 0 w 541567"/>
              <a:gd name="connsiteY5" fmla="*/ 479584 h 932698"/>
              <a:gd name="connsiteX0" fmla="*/ 536401 w 541567"/>
              <a:gd name="connsiteY0" fmla="*/ 914573 h 914573"/>
              <a:gd name="connsiteX1" fmla="*/ 536401 w 541567"/>
              <a:gd name="connsiteY1" fmla="*/ 705346 h 914573"/>
              <a:gd name="connsiteX2" fmla="*/ 505404 w 541567"/>
              <a:gd name="connsiteY2" fmla="*/ 449624 h 914573"/>
              <a:gd name="connsiteX3" fmla="*/ 427913 w 541567"/>
              <a:gd name="connsiteY3" fmla="*/ 193901 h 914573"/>
              <a:gd name="connsiteX4" fmla="*/ 187692 w 541567"/>
              <a:gd name="connsiteY4" fmla="*/ 26468 h 914573"/>
              <a:gd name="connsiteX5" fmla="*/ 0 w 541567"/>
              <a:gd name="connsiteY5" fmla="*/ 352712 h 9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567" h="914573">
                <a:moveTo>
                  <a:pt x="536401" y="914573"/>
                </a:moveTo>
                <a:cubicBezTo>
                  <a:pt x="538984" y="848705"/>
                  <a:pt x="541567" y="782837"/>
                  <a:pt x="536401" y="705346"/>
                </a:cubicBezTo>
                <a:cubicBezTo>
                  <a:pt x="531235" y="627855"/>
                  <a:pt x="523485" y="534865"/>
                  <a:pt x="505404" y="449624"/>
                </a:cubicBezTo>
                <a:cubicBezTo>
                  <a:pt x="487323" y="364383"/>
                  <a:pt x="480865" y="264427"/>
                  <a:pt x="427913" y="193901"/>
                </a:cubicBezTo>
                <a:cubicBezTo>
                  <a:pt x="374961" y="123375"/>
                  <a:pt x="259011" y="0"/>
                  <a:pt x="187692" y="26468"/>
                </a:cubicBezTo>
                <a:cubicBezTo>
                  <a:pt x="116373" y="52937"/>
                  <a:pt x="34225" y="323007"/>
                  <a:pt x="0" y="352712"/>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75" name="Freeform 7"/>
          <p:cNvSpPr/>
          <p:nvPr/>
        </p:nvSpPr>
        <p:spPr bwMode="auto">
          <a:xfrm>
            <a:off x="6019800" y="4267200"/>
            <a:ext cx="439736" cy="640843"/>
          </a:xfrm>
          <a:custGeom>
            <a:avLst/>
            <a:gdLst>
              <a:gd name="connsiteX0" fmla="*/ 348712 w 353878"/>
              <a:gd name="connsiteY0" fmla="*/ 811078 h 811078"/>
              <a:gd name="connsiteX1" fmla="*/ 348712 w 353878"/>
              <a:gd name="connsiteY1" fmla="*/ 601851 h 811078"/>
              <a:gd name="connsiteX2" fmla="*/ 317715 w 353878"/>
              <a:gd name="connsiteY2" fmla="*/ 346129 h 811078"/>
              <a:gd name="connsiteX3" fmla="*/ 240224 w 353878"/>
              <a:gd name="connsiteY3" fmla="*/ 90406 h 811078"/>
              <a:gd name="connsiteX4" fmla="*/ 108488 w 353878"/>
              <a:gd name="connsiteY4" fmla="*/ 5166 h 811078"/>
              <a:gd name="connsiteX5" fmla="*/ 0 w 353878"/>
              <a:gd name="connsiteY5" fmla="*/ 59410 h 811078"/>
              <a:gd name="connsiteX0" fmla="*/ 536401 w 541567"/>
              <a:gd name="connsiteY0" fmla="*/ 850506 h 850506"/>
              <a:gd name="connsiteX1" fmla="*/ 536401 w 541567"/>
              <a:gd name="connsiteY1" fmla="*/ 641279 h 850506"/>
              <a:gd name="connsiteX2" fmla="*/ 505404 w 541567"/>
              <a:gd name="connsiteY2" fmla="*/ 385557 h 850506"/>
              <a:gd name="connsiteX3" fmla="*/ 427913 w 541567"/>
              <a:gd name="connsiteY3" fmla="*/ 129834 h 850506"/>
              <a:gd name="connsiteX4" fmla="*/ 296177 w 541567"/>
              <a:gd name="connsiteY4" fmla="*/ 44594 h 850506"/>
              <a:gd name="connsiteX5" fmla="*/ 0 w 541567"/>
              <a:gd name="connsiteY5" fmla="*/ 397392 h 850506"/>
              <a:gd name="connsiteX0" fmla="*/ 536401 w 541567"/>
              <a:gd name="connsiteY0" fmla="*/ 932698 h 932698"/>
              <a:gd name="connsiteX1" fmla="*/ 536401 w 541567"/>
              <a:gd name="connsiteY1" fmla="*/ 723471 h 932698"/>
              <a:gd name="connsiteX2" fmla="*/ 505404 w 541567"/>
              <a:gd name="connsiteY2" fmla="*/ 467749 h 932698"/>
              <a:gd name="connsiteX3" fmla="*/ 427913 w 541567"/>
              <a:gd name="connsiteY3" fmla="*/ 212026 h 932698"/>
              <a:gd name="connsiteX4" fmla="*/ 187692 w 541567"/>
              <a:gd name="connsiteY4" fmla="*/ 44593 h 932698"/>
              <a:gd name="connsiteX5" fmla="*/ 0 w 541567"/>
              <a:gd name="connsiteY5" fmla="*/ 479584 h 932698"/>
              <a:gd name="connsiteX0" fmla="*/ 536401 w 541567"/>
              <a:gd name="connsiteY0" fmla="*/ 914573 h 914573"/>
              <a:gd name="connsiteX1" fmla="*/ 536401 w 541567"/>
              <a:gd name="connsiteY1" fmla="*/ 705346 h 914573"/>
              <a:gd name="connsiteX2" fmla="*/ 505404 w 541567"/>
              <a:gd name="connsiteY2" fmla="*/ 449624 h 914573"/>
              <a:gd name="connsiteX3" fmla="*/ 427913 w 541567"/>
              <a:gd name="connsiteY3" fmla="*/ 193901 h 914573"/>
              <a:gd name="connsiteX4" fmla="*/ 187692 w 541567"/>
              <a:gd name="connsiteY4" fmla="*/ 26468 h 914573"/>
              <a:gd name="connsiteX5" fmla="*/ 0 w 541567"/>
              <a:gd name="connsiteY5" fmla="*/ 352712 h 9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567" h="914573">
                <a:moveTo>
                  <a:pt x="536401" y="914573"/>
                </a:moveTo>
                <a:cubicBezTo>
                  <a:pt x="538984" y="848705"/>
                  <a:pt x="541567" y="782837"/>
                  <a:pt x="536401" y="705346"/>
                </a:cubicBezTo>
                <a:cubicBezTo>
                  <a:pt x="531235" y="627855"/>
                  <a:pt x="523485" y="534865"/>
                  <a:pt x="505404" y="449624"/>
                </a:cubicBezTo>
                <a:cubicBezTo>
                  <a:pt x="487323" y="364383"/>
                  <a:pt x="480865" y="264427"/>
                  <a:pt x="427913" y="193901"/>
                </a:cubicBezTo>
                <a:cubicBezTo>
                  <a:pt x="374961" y="123375"/>
                  <a:pt x="259011" y="0"/>
                  <a:pt x="187692" y="26468"/>
                </a:cubicBezTo>
                <a:cubicBezTo>
                  <a:pt x="116373" y="52937"/>
                  <a:pt x="34225" y="323007"/>
                  <a:pt x="0" y="352712"/>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76" name="Freeform 7"/>
          <p:cNvSpPr/>
          <p:nvPr/>
        </p:nvSpPr>
        <p:spPr bwMode="auto">
          <a:xfrm>
            <a:off x="5943600" y="3886200"/>
            <a:ext cx="439736" cy="640843"/>
          </a:xfrm>
          <a:custGeom>
            <a:avLst/>
            <a:gdLst>
              <a:gd name="connsiteX0" fmla="*/ 348712 w 353878"/>
              <a:gd name="connsiteY0" fmla="*/ 811078 h 811078"/>
              <a:gd name="connsiteX1" fmla="*/ 348712 w 353878"/>
              <a:gd name="connsiteY1" fmla="*/ 601851 h 811078"/>
              <a:gd name="connsiteX2" fmla="*/ 317715 w 353878"/>
              <a:gd name="connsiteY2" fmla="*/ 346129 h 811078"/>
              <a:gd name="connsiteX3" fmla="*/ 240224 w 353878"/>
              <a:gd name="connsiteY3" fmla="*/ 90406 h 811078"/>
              <a:gd name="connsiteX4" fmla="*/ 108488 w 353878"/>
              <a:gd name="connsiteY4" fmla="*/ 5166 h 811078"/>
              <a:gd name="connsiteX5" fmla="*/ 0 w 353878"/>
              <a:gd name="connsiteY5" fmla="*/ 59410 h 811078"/>
              <a:gd name="connsiteX0" fmla="*/ 536401 w 541567"/>
              <a:gd name="connsiteY0" fmla="*/ 850506 h 850506"/>
              <a:gd name="connsiteX1" fmla="*/ 536401 w 541567"/>
              <a:gd name="connsiteY1" fmla="*/ 641279 h 850506"/>
              <a:gd name="connsiteX2" fmla="*/ 505404 w 541567"/>
              <a:gd name="connsiteY2" fmla="*/ 385557 h 850506"/>
              <a:gd name="connsiteX3" fmla="*/ 427913 w 541567"/>
              <a:gd name="connsiteY3" fmla="*/ 129834 h 850506"/>
              <a:gd name="connsiteX4" fmla="*/ 296177 w 541567"/>
              <a:gd name="connsiteY4" fmla="*/ 44594 h 850506"/>
              <a:gd name="connsiteX5" fmla="*/ 0 w 541567"/>
              <a:gd name="connsiteY5" fmla="*/ 397392 h 850506"/>
              <a:gd name="connsiteX0" fmla="*/ 536401 w 541567"/>
              <a:gd name="connsiteY0" fmla="*/ 932698 h 932698"/>
              <a:gd name="connsiteX1" fmla="*/ 536401 w 541567"/>
              <a:gd name="connsiteY1" fmla="*/ 723471 h 932698"/>
              <a:gd name="connsiteX2" fmla="*/ 505404 w 541567"/>
              <a:gd name="connsiteY2" fmla="*/ 467749 h 932698"/>
              <a:gd name="connsiteX3" fmla="*/ 427913 w 541567"/>
              <a:gd name="connsiteY3" fmla="*/ 212026 h 932698"/>
              <a:gd name="connsiteX4" fmla="*/ 187692 w 541567"/>
              <a:gd name="connsiteY4" fmla="*/ 44593 h 932698"/>
              <a:gd name="connsiteX5" fmla="*/ 0 w 541567"/>
              <a:gd name="connsiteY5" fmla="*/ 479584 h 932698"/>
              <a:gd name="connsiteX0" fmla="*/ 536401 w 541567"/>
              <a:gd name="connsiteY0" fmla="*/ 914573 h 914573"/>
              <a:gd name="connsiteX1" fmla="*/ 536401 w 541567"/>
              <a:gd name="connsiteY1" fmla="*/ 705346 h 914573"/>
              <a:gd name="connsiteX2" fmla="*/ 505404 w 541567"/>
              <a:gd name="connsiteY2" fmla="*/ 449624 h 914573"/>
              <a:gd name="connsiteX3" fmla="*/ 427913 w 541567"/>
              <a:gd name="connsiteY3" fmla="*/ 193901 h 914573"/>
              <a:gd name="connsiteX4" fmla="*/ 187692 w 541567"/>
              <a:gd name="connsiteY4" fmla="*/ 26468 h 914573"/>
              <a:gd name="connsiteX5" fmla="*/ 0 w 541567"/>
              <a:gd name="connsiteY5" fmla="*/ 352712 h 9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567" h="914573">
                <a:moveTo>
                  <a:pt x="536401" y="914573"/>
                </a:moveTo>
                <a:cubicBezTo>
                  <a:pt x="538984" y="848705"/>
                  <a:pt x="541567" y="782837"/>
                  <a:pt x="536401" y="705346"/>
                </a:cubicBezTo>
                <a:cubicBezTo>
                  <a:pt x="531235" y="627855"/>
                  <a:pt x="523485" y="534865"/>
                  <a:pt x="505404" y="449624"/>
                </a:cubicBezTo>
                <a:cubicBezTo>
                  <a:pt x="487323" y="364383"/>
                  <a:pt x="480865" y="264427"/>
                  <a:pt x="427913" y="193901"/>
                </a:cubicBezTo>
                <a:cubicBezTo>
                  <a:pt x="374961" y="123375"/>
                  <a:pt x="259011" y="0"/>
                  <a:pt x="187692" y="26468"/>
                </a:cubicBezTo>
                <a:cubicBezTo>
                  <a:pt x="116373" y="52937"/>
                  <a:pt x="34225" y="323007"/>
                  <a:pt x="0" y="352712"/>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77" name="Freeform 76"/>
          <p:cNvSpPr/>
          <p:nvPr/>
        </p:nvSpPr>
        <p:spPr bwMode="auto">
          <a:xfrm>
            <a:off x="7597773" y="5075236"/>
            <a:ext cx="331788" cy="434974"/>
          </a:xfrm>
          <a:custGeom>
            <a:avLst/>
            <a:gdLst>
              <a:gd name="connsiteX0" fmla="*/ 0 w 410705"/>
              <a:gd name="connsiteY0" fmla="*/ 619933 h 619933"/>
              <a:gd name="connsiteX1" fmla="*/ 30997 w 410705"/>
              <a:gd name="connsiteY1" fmla="*/ 395208 h 619933"/>
              <a:gd name="connsiteX2" fmla="*/ 92990 w 410705"/>
              <a:gd name="connsiteY2" fmla="*/ 209228 h 619933"/>
              <a:gd name="connsiteX3" fmla="*/ 247973 w 410705"/>
              <a:gd name="connsiteY3" fmla="*/ 30997 h 619933"/>
              <a:gd name="connsiteX4" fmla="*/ 410705 w 410705"/>
              <a:gd name="connsiteY4" fmla="*/ 23248 h 61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05" h="619933">
                <a:moveTo>
                  <a:pt x="0" y="619933"/>
                </a:moveTo>
                <a:cubicBezTo>
                  <a:pt x="7749" y="541796"/>
                  <a:pt x="15499" y="463659"/>
                  <a:pt x="30997" y="395208"/>
                </a:cubicBezTo>
                <a:cubicBezTo>
                  <a:pt x="46495" y="326757"/>
                  <a:pt x="56827" y="269930"/>
                  <a:pt x="92990" y="209228"/>
                </a:cubicBezTo>
                <a:cubicBezTo>
                  <a:pt x="129153" y="148526"/>
                  <a:pt x="195021" y="61994"/>
                  <a:pt x="247973" y="30997"/>
                </a:cubicBezTo>
                <a:cubicBezTo>
                  <a:pt x="300925" y="0"/>
                  <a:pt x="355815" y="11624"/>
                  <a:pt x="410705" y="23248"/>
                </a:cubicBezTo>
              </a:path>
            </a:pathLst>
          </a:custGeom>
          <a:ln w="38100">
            <a:solidFill>
              <a:srgbClr val="EDD44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FFFF66"/>
              </a:solidFill>
              <a:ea typeface="ＭＳ Ｐゴシック" pitchFamily="-65" charset="-128"/>
            </a:endParaRPr>
          </a:p>
        </p:txBody>
      </p:sp>
      <p:sp>
        <p:nvSpPr>
          <p:cNvPr id="78" name="Freeform 7"/>
          <p:cNvSpPr/>
          <p:nvPr/>
        </p:nvSpPr>
        <p:spPr bwMode="auto">
          <a:xfrm>
            <a:off x="7162800" y="4858254"/>
            <a:ext cx="439736" cy="640843"/>
          </a:xfrm>
          <a:custGeom>
            <a:avLst/>
            <a:gdLst>
              <a:gd name="connsiteX0" fmla="*/ 348712 w 353878"/>
              <a:gd name="connsiteY0" fmla="*/ 811078 h 811078"/>
              <a:gd name="connsiteX1" fmla="*/ 348712 w 353878"/>
              <a:gd name="connsiteY1" fmla="*/ 601851 h 811078"/>
              <a:gd name="connsiteX2" fmla="*/ 317715 w 353878"/>
              <a:gd name="connsiteY2" fmla="*/ 346129 h 811078"/>
              <a:gd name="connsiteX3" fmla="*/ 240224 w 353878"/>
              <a:gd name="connsiteY3" fmla="*/ 90406 h 811078"/>
              <a:gd name="connsiteX4" fmla="*/ 108488 w 353878"/>
              <a:gd name="connsiteY4" fmla="*/ 5166 h 811078"/>
              <a:gd name="connsiteX5" fmla="*/ 0 w 353878"/>
              <a:gd name="connsiteY5" fmla="*/ 59410 h 811078"/>
              <a:gd name="connsiteX0" fmla="*/ 536401 w 541567"/>
              <a:gd name="connsiteY0" fmla="*/ 850506 h 850506"/>
              <a:gd name="connsiteX1" fmla="*/ 536401 w 541567"/>
              <a:gd name="connsiteY1" fmla="*/ 641279 h 850506"/>
              <a:gd name="connsiteX2" fmla="*/ 505404 w 541567"/>
              <a:gd name="connsiteY2" fmla="*/ 385557 h 850506"/>
              <a:gd name="connsiteX3" fmla="*/ 427913 w 541567"/>
              <a:gd name="connsiteY3" fmla="*/ 129834 h 850506"/>
              <a:gd name="connsiteX4" fmla="*/ 296177 w 541567"/>
              <a:gd name="connsiteY4" fmla="*/ 44594 h 850506"/>
              <a:gd name="connsiteX5" fmla="*/ 0 w 541567"/>
              <a:gd name="connsiteY5" fmla="*/ 397392 h 850506"/>
              <a:gd name="connsiteX0" fmla="*/ 536401 w 541567"/>
              <a:gd name="connsiteY0" fmla="*/ 932698 h 932698"/>
              <a:gd name="connsiteX1" fmla="*/ 536401 w 541567"/>
              <a:gd name="connsiteY1" fmla="*/ 723471 h 932698"/>
              <a:gd name="connsiteX2" fmla="*/ 505404 w 541567"/>
              <a:gd name="connsiteY2" fmla="*/ 467749 h 932698"/>
              <a:gd name="connsiteX3" fmla="*/ 427913 w 541567"/>
              <a:gd name="connsiteY3" fmla="*/ 212026 h 932698"/>
              <a:gd name="connsiteX4" fmla="*/ 187692 w 541567"/>
              <a:gd name="connsiteY4" fmla="*/ 44593 h 932698"/>
              <a:gd name="connsiteX5" fmla="*/ 0 w 541567"/>
              <a:gd name="connsiteY5" fmla="*/ 479584 h 932698"/>
              <a:gd name="connsiteX0" fmla="*/ 536401 w 541567"/>
              <a:gd name="connsiteY0" fmla="*/ 914573 h 914573"/>
              <a:gd name="connsiteX1" fmla="*/ 536401 w 541567"/>
              <a:gd name="connsiteY1" fmla="*/ 705346 h 914573"/>
              <a:gd name="connsiteX2" fmla="*/ 505404 w 541567"/>
              <a:gd name="connsiteY2" fmla="*/ 449624 h 914573"/>
              <a:gd name="connsiteX3" fmla="*/ 427913 w 541567"/>
              <a:gd name="connsiteY3" fmla="*/ 193901 h 914573"/>
              <a:gd name="connsiteX4" fmla="*/ 187692 w 541567"/>
              <a:gd name="connsiteY4" fmla="*/ 26468 h 914573"/>
              <a:gd name="connsiteX5" fmla="*/ 0 w 541567"/>
              <a:gd name="connsiteY5" fmla="*/ 352712 h 9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567" h="914573">
                <a:moveTo>
                  <a:pt x="536401" y="914573"/>
                </a:moveTo>
                <a:cubicBezTo>
                  <a:pt x="538984" y="848705"/>
                  <a:pt x="541567" y="782837"/>
                  <a:pt x="536401" y="705346"/>
                </a:cubicBezTo>
                <a:cubicBezTo>
                  <a:pt x="531235" y="627855"/>
                  <a:pt x="523485" y="534865"/>
                  <a:pt x="505404" y="449624"/>
                </a:cubicBezTo>
                <a:cubicBezTo>
                  <a:pt x="487323" y="364383"/>
                  <a:pt x="480865" y="264427"/>
                  <a:pt x="427913" y="193901"/>
                </a:cubicBezTo>
                <a:cubicBezTo>
                  <a:pt x="374961" y="123375"/>
                  <a:pt x="259011" y="0"/>
                  <a:pt x="187692" y="26468"/>
                </a:cubicBezTo>
                <a:cubicBezTo>
                  <a:pt x="116373" y="52937"/>
                  <a:pt x="34225" y="323007"/>
                  <a:pt x="0" y="352712"/>
                </a:cubicBezTo>
              </a:path>
            </a:pathLst>
          </a:custGeom>
          <a:ln w="38100">
            <a:solidFill>
              <a:srgbClr val="EDD44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FFFF66"/>
              </a:solidFill>
              <a:ea typeface="ＭＳ Ｐゴシック" pitchFamily="-65" charset="-128"/>
            </a:endParaRPr>
          </a:p>
        </p:txBody>
      </p:sp>
      <p:sp>
        <p:nvSpPr>
          <p:cNvPr id="79" name="Freeform 78"/>
          <p:cNvSpPr/>
          <p:nvPr/>
        </p:nvSpPr>
        <p:spPr bwMode="auto">
          <a:xfrm>
            <a:off x="7365998" y="5078411"/>
            <a:ext cx="231775" cy="438149"/>
          </a:xfrm>
          <a:custGeom>
            <a:avLst/>
            <a:gdLst>
              <a:gd name="connsiteX0" fmla="*/ 271221 w 286719"/>
              <a:gd name="connsiteY0" fmla="*/ 623806 h 623806"/>
              <a:gd name="connsiteX1" fmla="*/ 271221 w 286719"/>
              <a:gd name="connsiteY1" fmla="*/ 306091 h 623806"/>
              <a:gd name="connsiteX2" fmla="*/ 178231 w 286719"/>
              <a:gd name="connsiteY2" fmla="*/ 34871 h 623806"/>
              <a:gd name="connsiteX3" fmla="*/ 0 w 286719"/>
              <a:gd name="connsiteY3" fmla="*/ 96864 h 623806"/>
            </a:gdLst>
            <a:ahLst/>
            <a:cxnLst>
              <a:cxn ang="0">
                <a:pos x="connsiteX0" y="connsiteY0"/>
              </a:cxn>
              <a:cxn ang="0">
                <a:pos x="connsiteX1" y="connsiteY1"/>
              </a:cxn>
              <a:cxn ang="0">
                <a:pos x="connsiteX2" y="connsiteY2"/>
              </a:cxn>
              <a:cxn ang="0">
                <a:pos x="connsiteX3" y="connsiteY3"/>
              </a:cxn>
            </a:cxnLst>
            <a:rect l="l" t="t" r="r" b="b"/>
            <a:pathLst>
              <a:path w="286719" h="623806">
                <a:moveTo>
                  <a:pt x="271221" y="623806"/>
                </a:moveTo>
                <a:cubicBezTo>
                  <a:pt x="278970" y="514026"/>
                  <a:pt x="286719" y="404247"/>
                  <a:pt x="271221" y="306091"/>
                </a:cubicBezTo>
                <a:cubicBezTo>
                  <a:pt x="255723" y="207935"/>
                  <a:pt x="223434" y="69742"/>
                  <a:pt x="178231" y="34871"/>
                </a:cubicBezTo>
                <a:cubicBezTo>
                  <a:pt x="133028" y="0"/>
                  <a:pt x="66514" y="48432"/>
                  <a:pt x="0" y="96864"/>
                </a:cubicBezTo>
              </a:path>
            </a:pathLst>
          </a:custGeom>
          <a:ln w="38100">
            <a:solidFill>
              <a:srgbClr val="EDD44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FFFF66"/>
              </a:solidFill>
              <a:ea typeface="ＭＳ Ｐゴシック" pitchFamily="-65" charset="-128"/>
            </a:endParaRPr>
          </a:p>
        </p:txBody>
      </p:sp>
      <p:cxnSp>
        <p:nvCxnSpPr>
          <p:cNvPr id="80" name="Straight Connector 79"/>
          <p:cNvCxnSpPr>
            <a:stCxn id="81" idx="4"/>
          </p:cNvCxnSpPr>
          <p:nvPr/>
        </p:nvCxnSpPr>
        <p:spPr bwMode="auto">
          <a:xfrm rot="16200000" flipH="1">
            <a:off x="6731001" y="4646612"/>
            <a:ext cx="1641474" cy="92074"/>
          </a:xfrm>
          <a:prstGeom prst="line">
            <a:avLst/>
          </a:prstGeom>
          <a:ln w="28575">
            <a:solidFill>
              <a:srgbClr val="EDD441"/>
            </a:solidFill>
          </a:ln>
        </p:spPr>
        <p:style>
          <a:lnRef idx="1">
            <a:schemeClr val="accent1"/>
          </a:lnRef>
          <a:fillRef idx="0">
            <a:schemeClr val="accent1"/>
          </a:fillRef>
          <a:effectRef idx="0">
            <a:schemeClr val="accent1"/>
          </a:effectRef>
          <a:fontRef idx="minor">
            <a:schemeClr val="tx1"/>
          </a:fontRef>
        </p:style>
      </p:cxnSp>
      <p:sp>
        <p:nvSpPr>
          <p:cNvPr id="81" name="Oval 80"/>
          <p:cNvSpPr/>
          <p:nvPr/>
        </p:nvSpPr>
        <p:spPr bwMode="auto">
          <a:xfrm>
            <a:off x="7467601" y="3352800"/>
            <a:ext cx="76200" cy="519112"/>
          </a:xfrm>
          <a:prstGeom prst="ellipse">
            <a:avLst/>
          </a:prstGeom>
          <a:solidFill>
            <a:srgbClr val="CC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grpSp>
        <p:nvGrpSpPr>
          <p:cNvPr id="82" name="Group 243"/>
          <p:cNvGrpSpPr>
            <a:grpSpLocks/>
          </p:cNvGrpSpPr>
          <p:nvPr/>
        </p:nvGrpSpPr>
        <p:grpSpPr bwMode="auto">
          <a:xfrm>
            <a:off x="7010400" y="5334000"/>
            <a:ext cx="1219200" cy="1219200"/>
            <a:chOff x="4900082" y="1684339"/>
            <a:chExt cx="1059393" cy="817562"/>
          </a:xfrm>
        </p:grpSpPr>
        <p:sp>
          <p:nvSpPr>
            <p:cNvPr id="83" name="Freeform 82"/>
            <p:cNvSpPr/>
            <p:nvPr/>
          </p:nvSpPr>
          <p:spPr bwMode="auto">
            <a:xfrm>
              <a:off x="5417050" y="1684339"/>
              <a:ext cx="348562" cy="817562"/>
            </a:xfrm>
            <a:custGeom>
              <a:avLst/>
              <a:gdLst>
                <a:gd name="connsiteX0" fmla="*/ 39947 w 349913"/>
                <a:gd name="connsiteY0" fmla="*/ 34652 h 476354"/>
                <a:gd name="connsiteX1" fmla="*/ 179432 w 349913"/>
                <a:gd name="connsiteY1" fmla="*/ 112144 h 476354"/>
                <a:gd name="connsiteX2" fmla="*/ 187181 w 349913"/>
                <a:gd name="connsiteY2" fmla="*/ 135391 h 476354"/>
                <a:gd name="connsiteX3" fmla="*/ 194930 w 349913"/>
                <a:gd name="connsiteY3" fmla="*/ 166388 h 476354"/>
                <a:gd name="connsiteX4" fmla="*/ 210428 w 349913"/>
                <a:gd name="connsiteY4" fmla="*/ 251629 h 476354"/>
                <a:gd name="connsiteX5" fmla="*/ 233676 w 349913"/>
                <a:gd name="connsiteY5" fmla="*/ 259378 h 476354"/>
                <a:gd name="connsiteX6" fmla="*/ 264672 w 349913"/>
                <a:gd name="connsiteY6" fmla="*/ 267127 h 476354"/>
                <a:gd name="connsiteX7" fmla="*/ 280171 w 349913"/>
                <a:gd name="connsiteY7" fmla="*/ 360117 h 476354"/>
                <a:gd name="connsiteX8" fmla="*/ 295669 w 349913"/>
                <a:gd name="connsiteY8" fmla="*/ 429859 h 476354"/>
                <a:gd name="connsiteX9" fmla="*/ 318916 w 349913"/>
                <a:gd name="connsiteY9" fmla="*/ 445357 h 476354"/>
                <a:gd name="connsiteX10" fmla="*/ 349913 w 349913"/>
                <a:gd name="connsiteY10" fmla="*/ 476354 h 47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913" h="476354">
                  <a:moveTo>
                    <a:pt x="39947" y="34652"/>
                  </a:moveTo>
                  <a:cubicBezTo>
                    <a:pt x="107079" y="101787"/>
                    <a:pt x="0" y="0"/>
                    <a:pt x="179432" y="112144"/>
                  </a:cubicBezTo>
                  <a:cubicBezTo>
                    <a:pt x="186359" y="116473"/>
                    <a:pt x="184937" y="127537"/>
                    <a:pt x="187181" y="135391"/>
                  </a:cubicBezTo>
                  <a:cubicBezTo>
                    <a:pt x="190107" y="145632"/>
                    <a:pt x="192841" y="155945"/>
                    <a:pt x="194930" y="166388"/>
                  </a:cubicBezTo>
                  <a:cubicBezTo>
                    <a:pt x="200594" y="194707"/>
                    <a:pt x="199320" y="224971"/>
                    <a:pt x="210428" y="251629"/>
                  </a:cubicBezTo>
                  <a:cubicBezTo>
                    <a:pt x="213570" y="259169"/>
                    <a:pt x="225822" y="257134"/>
                    <a:pt x="233676" y="259378"/>
                  </a:cubicBezTo>
                  <a:cubicBezTo>
                    <a:pt x="243916" y="262304"/>
                    <a:pt x="254340" y="264544"/>
                    <a:pt x="264672" y="267127"/>
                  </a:cubicBezTo>
                  <a:cubicBezTo>
                    <a:pt x="280825" y="315585"/>
                    <a:pt x="268636" y="273607"/>
                    <a:pt x="280171" y="360117"/>
                  </a:cubicBezTo>
                  <a:cubicBezTo>
                    <a:pt x="280231" y="360569"/>
                    <a:pt x="287647" y="419831"/>
                    <a:pt x="295669" y="429859"/>
                  </a:cubicBezTo>
                  <a:cubicBezTo>
                    <a:pt x="301487" y="437131"/>
                    <a:pt x="311845" y="439296"/>
                    <a:pt x="318916" y="445357"/>
                  </a:cubicBezTo>
                  <a:cubicBezTo>
                    <a:pt x="330010" y="454866"/>
                    <a:pt x="349913" y="476354"/>
                    <a:pt x="349913" y="476354"/>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84" name="Freeform 83"/>
            <p:cNvSpPr/>
            <p:nvPr/>
          </p:nvSpPr>
          <p:spPr bwMode="auto">
            <a:xfrm>
              <a:off x="5687283" y="2194751"/>
              <a:ext cx="272192" cy="81305"/>
            </a:xfrm>
            <a:custGeom>
              <a:avLst/>
              <a:gdLst>
                <a:gd name="connsiteX0" fmla="*/ 0 w 271221"/>
                <a:gd name="connsiteY0" fmla="*/ 0 h 46495"/>
                <a:gd name="connsiteX1" fmla="*/ 61994 w 271221"/>
                <a:gd name="connsiteY1" fmla="*/ 7750 h 46495"/>
                <a:gd name="connsiteX2" fmla="*/ 85241 w 271221"/>
                <a:gd name="connsiteY2" fmla="*/ 23248 h 46495"/>
                <a:gd name="connsiteX3" fmla="*/ 271221 w 271221"/>
                <a:gd name="connsiteY3" fmla="*/ 15499 h 46495"/>
                <a:gd name="connsiteX4" fmla="*/ 263472 w 271221"/>
                <a:gd name="connsiteY4" fmla="*/ 46495 h 4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21" h="46495">
                  <a:moveTo>
                    <a:pt x="0" y="0"/>
                  </a:moveTo>
                  <a:cubicBezTo>
                    <a:pt x="20665" y="2583"/>
                    <a:pt x="41902" y="2270"/>
                    <a:pt x="61994" y="7750"/>
                  </a:cubicBezTo>
                  <a:cubicBezTo>
                    <a:pt x="70979" y="10200"/>
                    <a:pt x="75934" y="22903"/>
                    <a:pt x="85241" y="23248"/>
                  </a:cubicBezTo>
                  <a:lnTo>
                    <a:pt x="271221" y="15499"/>
                  </a:lnTo>
                  <a:lnTo>
                    <a:pt x="263472" y="46495"/>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85" name="Freeform 84"/>
            <p:cNvSpPr/>
            <p:nvPr/>
          </p:nvSpPr>
          <p:spPr bwMode="auto">
            <a:xfrm>
              <a:off x="5546292" y="2221852"/>
              <a:ext cx="148824" cy="160351"/>
            </a:xfrm>
            <a:custGeom>
              <a:avLst/>
              <a:gdLst>
                <a:gd name="connsiteX0" fmla="*/ 147234 w 147234"/>
                <a:gd name="connsiteY0" fmla="*/ 0 h 92990"/>
                <a:gd name="connsiteX1" fmla="*/ 108488 w 147234"/>
                <a:gd name="connsiteY1" fmla="*/ 38746 h 92990"/>
                <a:gd name="connsiteX2" fmla="*/ 61994 w 147234"/>
                <a:gd name="connsiteY2" fmla="*/ 61993 h 92990"/>
                <a:gd name="connsiteX3" fmla="*/ 0 w 147234"/>
                <a:gd name="connsiteY3" fmla="*/ 92990 h 92990"/>
              </a:gdLst>
              <a:ahLst/>
              <a:cxnLst>
                <a:cxn ang="0">
                  <a:pos x="connsiteX0" y="connsiteY0"/>
                </a:cxn>
                <a:cxn ang="0">
                  <a:pos x="connsiteX1" y="connsiteY1"/>
                </a:cxn>
                <a:cxn ang="0">
                  <a:pos x="connsiteX2" y="connsiteY2"/>
                </a:cxn>
                <a:cxn ang="0">
                  <a:pos x="connsiteX3" y="connsiteY3"/>
                </a:cxn>
              </a:cxnLst>
              <a:rect l="l" t="t" r="r" b="b"/>
              <a:pathLst>
                <a:path w="147234" h="92990">
                  <a:moveTo>
                    <a:pt x="147234" y="0"/>
                  </a:moveTo>
                  <a:cubicBezTo>
                    <a:pt x="134319" y="12915"/>
                    <a:pt x="122234" y="26718"/>
                    <a:pt x="108488" y="38746"/>
                  </a:cubicBezTo>
                  <a:cubicBezTo>
                    <a:pt x="83543" y="60573"/>
                    <a:pt x="89605" y="49722"/>
                    <a:pt x="61994" y="61993"/>
                  </a:cubicBezTo>
                  <a:cubicBezTo>
                    <a:pt x="61954" y="62011"/>
                    <a:pt x="13789" y="86095"/>
                    <a:pt x="0" y="9299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86" name="Freeform 85"/>
            <p:cNvSpPr/>
            <p:nvPr/>
          </p:nvSpPr>
          <p:spPr bwMode="auto">
            <a:xfrm>
              <a:off x="5430758" y="2009557"/>
              <a:ext cx="99868" cy="110665"/>
            </a:xfrm>
            <a:custGeom>
              <a:avLst/>
              <a:gdLst>
                <a:gd name="connsiteX0" fmla="*/ 0 w 100739"/>
                <a:gd name="connsiteY0" fmla="*/ 0 h 64652"/>
                <a:gd name="connsiteX1" fmla="*/ 23247 w 100739"/>
                <a:gd name="connsiteY1" fmla="*/ 7749 h 64652"/>
                <a:gd name="connsiteX2" fmla="*/ 46495 w 100739"/>
                <a:gd name="connsiteY2" fmla="*/ 38746 h 64652"/>
                <a:gd name="connsiteX3" fmla="*/ 100739 w 100739"/>
                <a:gd name="connsiteY3" fmla="*/ 61994 h 64652"/>
              </a:gdLst>
              <a:ahLst/>
              <a:cxnLst>
                <a:cxn ang="0">
                  <a:pos x="connsiteX0" y="connsiteY0"/>
                </a:cxn>
                <a:cxn ang="0">
                  <a:pos x="connsiteX1" y="connsiteY1"/>
                </a:cxn>
                <a:cxn ang="0">
                  <a:pos x="connsiteX2" y="connsiteY2"/>
                </a:cxn>
                <a:cxn ang="0">
                  <a:pos x="connsiteX3" y="connsiteY3"/>
                </a:cxn>
              </a:cxnLst>
              <a:rect l="l" t="t" r="r" b="b"/>
              <a:pathLst>
                <a:path w="100739" h="64652">
                  <a:moveTo>
                    <a:pt x="0" y="0"/>
                  </a:moveTo>
                  <a:cubicBezTo>
                    <a:pt x="7749" y="2583"/>
                    <a:pt x="16972" y="2520"/>
                    <a:pt x="23247" y="7749"/>
                  </a:cubicBezTo>
                  <a:cubicBezTo>
                    <a:pt x="33169" y="16017"/>
                    <a:pt x="36775" y="30241"/>
                    <a:pt x="46495" y="38746"/>
                  </a:cubicBezTo>
                  <a:cubicBezTo>
                    <a:pt x="76101" y="64652"/>
                    <a:pt x="74833" y="61994"/>
                    <a:pt x="100739" y="61994"/>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87" name="Freeform 86"/>
            <p:cNvSpPr/>
            <p:nvPr/>
          </p:nvSpPr>
          <p:spPr bwMode="auto">
            <a:xfrm>
              <a:off x="5605038" y="1903410"/>
              <a:ext cx="262400" cy="94855"/>
            </a:xfrm>
            <a:custGeom>
              <a:avLst/>
              <a:gdLst>
                <a:gd name="connsiteX0" fmla="*/ 0 w 263471"/>
                <a:gd name="connsiteY0" fmla="*/ 0 h 55553"/>
                <a:gd name="connsiteX1" fmla="*/ 92989 w 263471"/>
                <a:gd name="connsiteY1" fmla="*/ 46495 h 55553"/>
                <a:gd name="connsiteX2" fmla="*/ 263471 w 263471"/>
                <a:gd name="connsiteY2" fmla="*/ 54244 h 55553"/>
              </a:gdLst>
              <a:ahLst/>
              <a:cxnLst>
                <a:cxn ang="0">
                  <a:pos x="connsiteX0" y="connsiteY0"/>
                </a:cxn>
                <a:cxn ang="0">
                  <a:pos x="connsiteX1" y="connsiteY1"/>
                </a:cxn>
                <a:cxn ang="0">
                  <a:pos x="connsiteX2" y="connsiteY2"/>
                </a:cxn>
              </a:cxnLst>
              <a:rect l="l" t="t" r="r" b="b"/>
              <a:pathLst>
                <a:path w="263471" h="55553">
                  <a:moveTo>
                    <a:pt x="0" y="0"/>
                  </a:moveTo>
                  <a:cubicBezTo>
                    <a:pt x="28364" y="18909"/>
                    <a:pt x="58581" y="40945"/>
                    <a:pt x="92989" y="46495"/>
                  </a:cubicBezTo>
                  <a:cubicBezTo>
                    <a:pt x="149149" y="55553"/>
                    <a:pt x="263471" y="54244"/>
                    <a:pt x="263471" y="54244"/>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88" name="Freeform 87"/>
            <p:cNvSpPr/>
            <p:nvPr/>
          </p:nvSpPr>
          <p:spPr bwMode="auto">
            <a:xfrm>
              <a:off x="5319139" y="1731767"/>
              <a:ext cx="137075" cy="636885"/>
            </a:xfrm>
            <a:custGeom>
              <a:avLst/>
              <a:gdLst>
                <a:gd name="connsiteX0" fmla="*/ 126437 w 137623"/>
                <a:gd name="connsiteY0" fmla="*/ 0 h 371959"/>
                <a:gd name="connsiteX1" fmla="*/ 134186 w 137623"/>
                <a:gd name="connsiteY1" fmla="*/ 108488 h 371959"/>
                <a:gd name="connsiteX2" fmla="*/ 110938 w 137623"/>
                <a:gd name="connsiteY2" fmla="*/ 162732 h 371959"/>
                <a:gd name="connsiteX3" fmla="*/ 79942 w 137623"/>
                <a:gd name="connsiteY3" fmla="*/ 216976 h 371959"/>
                <a:gd name="connsiteX4" fmla="*/ 56694 w 137623"/>
                <a:gd name="connsiteY4" fmla="*/ 271220 h 371959"/>
                <a:gd name="connsiteX5" fmla="*/ 10199 w 137623"/>
                <a:gd name="connsiteY5" fmla="*/ 325464 h 371959"/>
                <a:gd name="connsiteX6" fmla="*/ 2450 w 137623"/>
                <a:gd name="connsiteY6" fmla="*/ 371959 h 37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623" h="371959">
                  <a:moveTo>
                    <a:pt x="126437" y="0"/>
                  </a:moveTo>
                  <a:cubicBezTo>
                    <a:pt x="129020" y="36163"/>
                    <a:pt x="137623" y="72397"/>
                    <a:pt x="134186" y="108488"/>
                  </a:cubicBezTo>
                  <a:cubicBezTo>
                    <a:pt x="132321" y="128071"/>
                    <a:pt x="118244" y="144467"/>
                    <a:pt x="110938" y="162732"/>
                  </a:cubicBezTo>
                  <a:cubicBezTo>
                    <a:pt x="94033" y="204995"/>
                    <a:pt x="116110" y="168751"/>
                    <a:pt x="79942" y="216976"/>
                  </a:cubicBezTo>
                  <a:cubicBezTo>
                    <a:pt x="73748" y="235558"/>
                    <a:pt x="68481" y="255014"/>
                    <a:pt x="56694" y="271220"/>
                  </a:cubicBezTo>
                  <a:cubicBezTo>
                    <a:pt x="42687" y="290480"/>
                    <a:pt x="25697" y="307383"/>
                    <a:pt x="10199" y="325464"/>
                  </a:cubicBezTo>
                  <a:cubicBezTo>
                    <a:pt x="0" y="356063"/>
                    <a:pt x="2450" y="340544"/>
                    <a:pt x="2450" y="371959"/>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89" name="Freeform 88"/>
            <p:cNvSpPr/>
            <p:nvPr/>
          </p:nvSpPr>
          <p:spPr bwMode="auto">
            <a:xfrm>
              <a:off x="5381802" y="2187976"/>
              <a:ext cx="52872" cy="225846"/>
            </a:xfrm>
            <a:custGeom>
              <a:avLst/>
              <a:gdLst>
                <a:gd name="connsiteX0" fmla="*/ 0 w 54244"/>
                <a:gd name="connsiteY0" fmla="*/ 0 h 131736"/>
                <a:gd name="connsiteX1" fmla="*/ 46495 w 54244"/>
                <a:gd name="connsiteY1" fmla="*/ 77492 h 131736"/>
                <a:gd name="connsiteX2" fmla="*/ 54244 w 54244"/>
                <a:gd name="connsiteY2" fmla="*/ 131736 h 131736"/>
              </a:gdLst>
              <a:ahLst/>
              <a:cxnLst>
                <a:cxn ang="0">
                  <a:pos x="connsiteX0" y="connsiteY0"/>
                </a:cxn>
                <a:cxn ang="0">
                  <a:pos x="connsiteX1" y="connsiteY1"/>
                </a:cxn>
                <a:cxn ang="0">
                  <a:pos x="connsiteX2" y="connsiteY2"/>
                </a:cxn>
              </a:cxnLst>
              <a:rect l="l" t="t" r="r" b="b"/>
              <a:pathLst>
                <a:path w="54244" h="131736">
                  <a:moveTo>
                    <a:pt x="0" y="0"/>
                  </a:moveTo>
                  <a:cubicBezTo>
                    <a:pt x="14183" y="21275"/>
                    <a:pt x="39647" y="58319"/>
                    <a:pt x="46495" y="77492"/>
                  </a:cubicBezTo>
                  <a:cubicBezTo>
                    <a:pt x="52638" y="94693"/>
                    <a:pt x="54244" y="131736"/>
                    <a:pt x="54244" y="131736"/>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90" name="Freeform 89"/>
            <p:cNvSpPr/>
            <p:nvPr/>
          </p:nvSpPr>
          <p:spPr bwMode="auto">
            <a:xfrm>
              <a:off x="5223188" y="1996006"/>
              <a:ext cx="205612" cy="284566"/>
            </a:xfrm>
            <a:custGeom>
              <a:avLst/>
              <a:gdLst>
                <a:gd name="connsiteX0" fmla="*/ 205776 w 205776"/>
                <a:gd name="connsiteY0" fmla="*/ 0 h 165598"/>
                <a:gd name="connsiteX1" fmla="*/ 50793 w 205776"/>
                <a:gd name="connsiteY1" fmla="*/ 69742 h 165598"/>
                <a:gd name="connsiteX2" fmla="*/ 35295 w 205776"/>
                <a:gd name="connsiteY2" fmla="*/ 92990 h 165598"/>
                <a:gd name="connsiteX3" fmla="*/ 4298 w 205776"/>
                <a:gd name="connsiteY3" fmla="*/ 162732 h 165598"/>
                <a:gd name="connsiteX4" fmla="*/ 4298 w 205776"/>
                <a:gd name="connsiteY4" fmla="*/ 147234 h 165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76" h="165598">
                  <a:moveTo>
                    <a:pt x="205776" y="0"/>
                  </a:moveTo>
                  <a:cubicBezTo>
                    <a:pt x="139421" y="16589"/>
                    <a:pt x="143223" y="13257"/>
                    <a:pt x="50793" y="69742"/>
                  </a:cubicBezTo>
                  <a:cubicBezTo>
                    <a:pt x="42846" y="74598"/>
                    <a:pt x="40461" y="85241"/>
                    <a:pt x="35295" y="92990"/>
                  </a:cubicBezTo>
                  <a:cubicBezTo>
                    <a:pt x="29900" y="119965"/>
                    <a:pt x="30656" y="145159"/>
                    <a:pt x="4298" y="162732"/>
                  </a:cubicBezTo>
                  <a:cubicBezTo>
                    <a:pt x="0" y="165598"/>
                    <a:pt x="4298" y="152400"/>
                    <a:pt x="4298" y="147234"/>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grpSp>
          <p:nvGrpSpPr>
            <p:cNvPr id="91" name="Group 237"/>
            <p:cNvGrpSpPr>
              <a:grpSpLocks/>
            </p:cNvGrpSpPr>
            <p:nvPr/>
          </p:nvGrpSpPr>
          <p:grpSpPr bwMode="auto">
            <a:xfrm>
              <a:off x="4900082" y="1740802"/>
              <a:ext cx="526760" cy="652693"/>
              <a:chOff x="4904315" y="1745035"/>
              <a:chExt cx="526760" cy="652693"/>
            </a:xfrm>
          </p:grpSpPr>
          <p:sp>
            <p:nvSpPr>
              <p:cNvPr id="92" name="Freeform 91"/>
              <p:cNvSpPr/>
              <p:nvPr/>
            </p:nvSpPr>
            <p:spPr bwMode="auto">
              <a:xfrm>
                <a:off x="5019850" y="1745035"/>
                <a:ext cx="411225" cy="422331"/>
              </a:xfrm>
              <a:custGeom>
                <a:avLst/>
                <a:gdLst>
                  <a:gd name="connsiteX0" fmla="*/ 410705 w 410705"/>
                  <a:gd name="connsiteY0" fmla="*/ 0 h 243306"/>
                  <a:gd name="connsiteX1" fmla="*/ 271220 w 410705"/>
                  <a:gd name="connsiteY1" fmla="*/ 108488 h 243306"/>
                  <a:gd name="connsiteX2" fmla="*/ 247973 w 410705"/>
                  <a:gd name="connsiteY2" fmla="*/ 139485 h 243306"/>
                  <a:gd name="connsiteX3" fmla="*/ 178231 w 410705"/>
                  <a:gd name="connsiteY3" fmla="*/ 201478 h 243306"/>
                  <a:gd name="connsiteX4" fmla="*/ 154983 w 410705"/>
                  <a:gd name="connsiteY4" fmla="*/ 209227 h 243306"/>
                  <a:gd name="connsiteX5" fmla="*/ 77492 w 410705"/>
                  <a:gd name="connsiteY5" fmla="*/ 216976 h 243306"/>
                  <a:gd name="connsiteX6" fmla="*/ 46495 w 410705"/>
                  <a:gd name="connsiteY6" fmla="*/ 240224 h 243306"/>
                  <a:gd name="connsiteX7" fmla="*/ 0 w 410705"/>
                  <a:gd name="connsiteY7" fmla="*/ 232475 h 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705" h="243306">
                    <a:moveTo>
                      <a:pt x="410705" y="0"/>
                    </a:moveTo>
                    <a:cubicBezTo>
                      <a:pt x="355449" y="36840"/>
                      <a:pt x="345312" y="42629"/>
                      <a:pt x="271220" y="108488"/>
                    </a:cubicBezTo>
                    <a:cubicBezTo>
                      <a:pt x="261567" y="117068"/>
                      <a:pt x="256378" y="129679"/>
                      <a:pt x="247973" y="139485"/>
                    </a:cubicBezTo>
                    <a:cubicBezTo>
                      <a:pt x="232912" y="157057"/>
                      <a:pt x="191812" y="192424"/>
                      <a:pt x="178231" y="201478"/>
                    </a:cubicBezTo>
                    <a:cubicBezTo>
                      <a:pt x="171434" y="206009"/>
                      <a:pt x="163056" y="207985"/>
                      <a:pt x="154983" y="209227"/>
                    </a:cubicBezTo>
                    <a:cubicBezTo>
                      <a:pt x="129326" y="213174"/>
                      <a:pt x="103322" y="214393"/>
                      <a:pt x="77492" y="216976"/>
                    </a:cubicBezTo>
                    <a:cubicBezTo>
                      <a:pt x="67160" y="224725"/>
                      <a:pt x="59160" y="237691"/>
                      <a:pt x="46495" y="240224"/>
                    </a:cubicBezTo>
                    <a:cubicBezTo>
                      <a:pt x="31088" y="243306"/>
                      <a:pt x="0" y="232475"/>
                      <a:pt x="0" y="23247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93" name="Freeform 92"/>
              <p:cNvSpPr/>
              <p:nvPr/>
            </p:nvSpPr>
            <p:spPr bwMode="auto">
              <a:xfrm>
                <a:off x="4998309" y="1907644"/>
                <a:ext cx="309398" cy="108406"/>
              </a:xfrm>
              <a:custGeom>
                <a:avLst/>
                <a:gdLst>
                  <a:gd name="connsiteX0" fmla="*/ 309967 w 309967"/>
                  <a:gd name="connsiteY0" fmla="*/ 0 h 61993"/>
                  <a:gd name="connsiteX1" fmla="*/ 108489 w 309967"/>
                  <a:gd name="connsiteY1" fmla="*/ 7749 h 61993"/>
                  <a:gd name="connsiteX2" fmla="*/ 69743 w 309967"/>
                  <a:gd name="connsiteY2" fmla="*/ 23247 h 61993"/>
                  <a:gd name="connsiteX3" fmla="*/ 46495 w 309967"/>
                  <a:gd name="connsiteY3" fmla="*/ 30997 h 61993"/>
                  <a:gd name="connsiteX4" fmla="*/ 0 w 309967"/>
                  <a:gd name="connsiteY4" fmla="*/ 61993 h 61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67" h="61993">
                    <a:moveTo>
                      <a:pt x="309967" y="0"/>
                    </a:moveTo>
                    <a:cubicBezTo>
                      <a:pt x="242808" y="2583"/>
                      <a:pt x="175385" y="1275"/>
                      <a:pt x="108489" y="7749"/>
                    </a:cubicBezTo>
                    <a:cubicBezTo>
                      <a:pt x="94643" y="9089"/>
                      <a:pt x="82767" y="18363"/>
                      <a:pt x="69743" y="23247"/>
                    </a:cubicBezTo>
                    <a:cubicBezTo>
                      <a:pt x="62095" y="26115"/>
                      <a:pt x="53636" y="27030"/>
                      <a:pt x="46495" y="30997"/>
                    </a:cubicBezTo>
                    <a:cubicBezTo>
                      <a:pt x="30212" y="40043"/>
                      <a:pt x="0" y="61993"/>
                      <a:pt x="0" y="6199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94" name="Freeform 93"/>
              <p:cNvSpPr/>
              <p:nvPr/>
            </p:nvSpPr>
            <p:spPr bwMode="auto">
              <a:xfrm>
                <a:off x="5088387" y="2092837"/>
                <a:ext cx="117493" cy="304891"/>
              </a:xfrm>
              <a:custGeom>
                <a:avLst/>
                <a:gdLst>
                  <a:gd name="connsiteX0" fmla="*/ 118064 w 118064"/>
                  <a:gd name="connsiteY0" fmla="*/ 0 h 177689"/>
                  <a:gd name="connsiteX1" fmla="*/ 110315 w 118064"/>
                  <a:gd name="connsiteY1" fmla="*/ 23248 h 177689"/>
                  <a:gd name="connsiteX2" fmla="*/ 40572 w 118064"/>
                  <a:gd name="connsiteY2" fmla="*/ 108489 h 177689"/>
                  <a:gd name="connsiteX3" fmla="*/ 32823 w 118064"/>
                  <a:gd name="connsiteY3" fmla="*/ 131736 h 177689"/>
                  <a:gd name="connsiteX4" fmla="*/ 1826 w 118064"/>
                  <a:gd name="connsiteY4" fmla="*/ 170482 h 177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64" h="177689">
                    <a:moveTo>
                      <a:pt x="118064" y="0"/>
                    </a:moveTo>
                    <a:cubicBezTo>
                      <a:pt x="115481" y="7749"/>
                      <a:pt x="114700" y="16357"/>
                      <a:pt x="110315" y="23248"/>
                    </a:cubicBezTo>
                    <a:cubicBezTo>
                      <a:pt x="79358" y="71895"/>
                      <a:pt x="72703" y="76358"/>
                      <a:pt x="40572" y="108489"/>
                    </a:cubicBezTo>
                    <a:cubicBezTo>
                      <a:pt x="37989" y="116238"/>
                      <a:pt x="37571" y="125089"/>
                      <a:pt x="32823" y="131736"/>
                    </a:cubicBezTo>
                    <a:cubicBezTo>
                      <a:pt x="0" y="177689"/>
                      <a:pt x="1826" y="145800"/>
                      <a:pt x="1826" y="170482"/>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sp>
            <p:nvSpPr>
              <p:cNvPr id="95" name="Freeform 24"/>
              <p:cNvSpPr/>
              <p:nvPr/>
            </p:nvSpPr>
            <p:spPr bwMode="auto">
              <a:xfrm>
                <a:off x="4904315" y="1896351"/>
                <a:ext cx="178198" cy="70013"/>
              </a:xfrm>
              <a:custGeom>
                <a:avLst/>
                <a:gdLst>
                  <a:gd name="connsiteX0" fmla="*/ 178230 w 178230"/>
                  <a:gd name="connsiteY0" fmla="*/ 23247 h 40463"/>
                  <a:gd name="connsiteX1" fmla="*/ 123986 w 178230"/>
                  <a:gd name="connsiteY1" fmla="*/ 38746 h 40463"/>
                  <a:gd name="connsiteX2" fmla="*/ 92989 w 178230"/>
                  <a:gd name="connsiteY2" fmla="*/ 7749 h 40463"/>
                  <a:gd name="connsiteX3" fmla="*/ 69742 w 178230"/>
                  <a:gd name="connsiteY3" fmla="*/ 0 h 40463"/>
                  <a:gd name="connsiteX4" fmla="*/ 46495 w 178230"/>
                  <a:gd name="connsiteY4" fmla="*/ 15498 h 40463"/>
                  <a:gd name="connsiteX5" fmla="*/ 15498 w 178230"/>
                  <a:gd name="connsiteY5" fmla="*/ 23247 h 40463"/>
                  <a:gd name="connsiteX6" fmla="*/ 0 w 178230"/>
                  <a:gd name="connsiteY6" fmla="*/ 30996 h 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30" h="40463">
                    <a:moveTo>
                      <a:pt x="178230" y="23247"/>
                    </a:moveTo>
                    <a:cubicBezTo>
                      <a:pt x="171218" y="25584"/>
                      <a:pt x="128564" y="40463"/>
                      <a:pt x="123986" y="38746"/>
                    </a:cubicBezTo>
                    <a:cubicBezTo>
                      <a:pt x="110304" y="33615"/>
                      <a:pt x="106851" y="12370"/>
                      <a:pt x="92989" y="7749"/>
                    </a:cubicBezTo>
                    <a:lnTo>
                      <a:pt x="69742" y="0"/>
                    </a:lnTo>
                    <a:cubicBezTo>
                      <a:pt x="61993" y="5166"/>
                      <a:pt x="55055" y="11829"/>
                      <a:pt x="46495" y="15498"/>
                    </a:cubicBezTo>
                    <a:cubicBezTo>
                      <a:pt x="36706" y="19693"/>
                      <a:pt x="25602" y="19879"/>
                      <a:pt x="15498" y="23247"/>
                    </a:cubicBezTo>
                    <a:cubicBezTo>
                      <a:pt x="10019" y="25073"/>
                      <a:pt x="5166" y="28413"/>
                      <a:pt x="0" y="30996"/>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65" charset="-128"/>
                </a:endParaRPr>
              </a:p>
            </p:txBody>
          </p:sp>
        </p:grpSp>
      </p:grpSp>
      <p:sp>
        <p:nvSpPr>
          <p:cNvPr id="96" name="Freeform 95"/>
          <p:cNvSpPr/>
          <p:nvPr/>
        </p:nvSpPr>
        <p:spPr bwMode="auto">
          <a:xfrm>
            <a:off x="7543800" y="3886200"/>
            <a:ext cx="407988" cy="669923"/>
          </a:xfrm>
          <a:custGeom>
            <a:avLst/>
            <a:gdLst>
              <a:gd name="connsiteX0" fmla="*/ 0 w 503695"/>
              <a:gd name="connsiteY0" fmla="*/ 954437 h 954437"/>
              <a:gd name="connsiteX1" fmla="*/ 30997 w 503695"/>
              <a:gd name="connsiteY1" fmla="*/ 466240 h 954437"/>
              <a:gd name="connsiteX2" fmla="*/ 77492 w 503695"/>
              <a:gd name="connsiteY2" fmla="*/ 226017 h 954437"/>
              <a:gd name="connsiteX3" fmla="*/ 178231 w 503695"/>
              <a:gd name="connsiteY3" fmla="*/ 47786 h 954437"/>
              <a:gd name="connsiteX4" fmla="*/ 441702 w 503695"/>
              <a:gd name="connsiteY4" fmla="*/ 1291 h 954437"/>
              <a:gd name="connsiteX5" fmla="*/ 503695 w 503695"/>
              <a:gd name="connsiteY5" fmla="*/ 55535 h 95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695" h="954437">
                <a:moveTo>
                  <a:pt x="0" y="954437"/>
                </a:moveTo>
                <a:cubicBezTo>
                  <a:pt x="9041" y="771040"/>
                  <a:pt x="18082" y="587643"/>
                  <a:pt x="30997" y="466240"/>
                </a:cubicBezTo>
                <a:cubicBezTo>
                  <a:pt x="43912" y="344837"/>
                  <a:pt x="52953" y="295759"/>
                  <a:pt x="77492" y="226017"/>
                </a:cubicBezTo>
                <a:cubicBezTo>
                  <a:pt x="102031" y="156275"/>
                  <a:pt x="117529" y="85240"/>
                  <a:pt x="178231" y="47786"/>
                </a:cubicBezTo>
                <a:cubicBezTo>
                  <a:pt x="238933" y="10332"/>
                  <a:pt x="387458" y="0"/>
                  <a:pt x="441702" y="1291"/>
                </a:cubicBezTo>
                <a:cubicBezTo>
                  <a:pt x="495946" y="2583"/>
                  <a:pt x="499820" y="29059"/>
                  <a:pt x="503695" y="55535"/>
                </a:cubicBezTo>
              </a:path>
            </a:pathLst>
          </a:custGeom>
          <a:ln w="38100">
            <a:solidFill>
              <a:srgbClr val="EDD44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FFFF66"/>
              </a:solidFill>
              <a:ea typeface="ＭＳ Ｐゴシック" pitchFamily="-65" charset="-128"/>
            </a:endParaRPr>
          </a:p>
        </p:txBody>
      </p:sp>
      <p:sp>
        <p:nvSpPr>
          <p:cNvPr id="97" name="Freeform 96"/>
          <p:cNvSpPr/>
          <p:nvPr/>
        </p:nvSpPr>
        <p:spPr bwMode="auto">
          <a:xfrm>
            <a:off x="7620000" y="4572000"/>
            <a:ext cx="381000" cy="702433"/>
          </a:xfrm>
          <a:custGeom>
            <a:avLst/>
            <a:gdLst>
              <a:gd name="connsiteX0" fmla="*/ 0 w 503695"/>
              <a:gd name="connsiteY0" fmla="*/ 954437 h 954437"/>
              <a:gd name="connsiteX1" fmla="*/ 30997 w 503695"/>
              <a:gd name="connsiteY1" fmla="*/ 466240 h 954437"/>
              <a:gd name="connsiteX2" fmla="*/ 77492 w 503695"/>
              <a:gd name="connsiteY2" fmla="*/ 226017 h 954437"/>
              <a:gd name="connsiteX3" fmla="*/ 178231 w 503695"/>
              <a:gd name="connsiteY3" fmla="*/ 47786 h 954437"/>
              <a:gd name="connsiteX4" fmla="*/ 441702 w 503695"/>
              <a:gd name="connsiteY4" fmla="*/ 1291 h 954437"/>
              <a:gd name="connsiteX5" fmla="*/ 503695 w 503695"/>
              <a:gd name="connsiteY5" fmla="*/ 55535 h 954437"/>
              <a:gd name="connsiteX0" fmla="*/ 0 w 658527"/>
              <a:gd name="connsiteY0" fmla="*/ 999463 h 999463"/>
              <a:gd name="connsiteX1" fmla="*/ 30997 w 658527"/>
              <a:gd name="connsiteY1" fmla="*/ 511266 h 999463"/>
              <a:gd name="connsiteX2" fmla="*/ 77492 w 658527"/>
              <a:gd name="connsiteY2" fmla="*/ 271043 h 999463"/>
              <a:gd name="connsiteX3" fmla="*/ 178231 w 658527"/>
              <a:gd name="connsiteY3" fmla="*/ 92812 h 999463"/>
              <a:gd name="connsiteX4" fmla="*/ 441702 w 658527"/>
              <a:gd name="connsiteY4" fmla="*/ 46317 h 999463"/>
              <a:gd name="connsiteX5" fmla="*/ 658527 w 658527"/>
              <a:gd name="connsiteY5" fmla="*/ 370712 h 999463"/>
              <a:gd name="connsiteX0" fmla="*/ 0 w 658527"/>
              <a:gd name="connsiteY0" fmla="*/ 1000754 h 1000754"/>
              <a:gd name="connsiteX1" fmla="*/ 30997 w 658527"/>
              <a:gd name="connsiteY1" fmla="*/ 512557 h 1000754"/>
              <a:gd name="connsiteX2" fmla="*/ 77492 w 658527"/>
              <a:gd name="connsiteY2" fmla="*/ 272334 h 1000754"/>
              <a:gd name="connsiteX3" fmla="*/ 178231 w 658527"/>
              <a:gd name="connsiteY3" fmla="*/ 94103 h 1000754"/>
              <a:gd name="connsiteX4" fmla="*/ 376301 w 658527"/>
              <a:gd name="connsiteY4" fmla="*/ 46317 h 1000754"/>
              <a:gd name="connsiteX5" fmla="*/ 658527 w 658527"/>
              <a:gd name="connsiteY5" fmla="*/ 372003 h 1000754"/>
              <a:gd name="connsiteX0" fmla="*/ 0 w 470376"/>
              <a:gd name="connsiteY0" fmla="*/ 1000754 h 1000754"/>
              <a:gd name="connsiteX1" fmla="*/ 30997 w 470376"/>
              <a:gd name="connsiteY1" fmla="*/ 512557 h 1000754"/>
              <a:gd name="connsiteX2" fmla="*/ 77492 w 470376"/>
              <a:gd name="connsiteY2" fmla="*/ 272334 h 1000754"/>
              <a:gd name="connsiteX3" fmla="*/ 178231 w 470376"/>
              <a:gd name="connsiteY3" fmla="*/ 94103 h 1000754"/>
              <a:gd name="connsiteX4" fmla="*/ 376301 w 470376"/>
              <a:gd name="connsiteY4" fmla="*/ 46317 h 1000754"/>
              <a:gd name="connsiteX5" fmla="*/ 470376 w 470376"/>
              <a:gd name="connsiteY5" fmla="*/ 372003 h 100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376" h="1000754">
                <a:moveTo>
                  <a:pt x="0" y="1000754"/>
                </a:moveTo>
                <a:cubicBezTo>
                  <a:pt x="9041" y="817357"/>
                  <a:pt x="18082" y="633960"/>
                  <a:pt x="30997" y="512557"/>
                </a:cubicBezTo>
                <a:cubicBezTo>
                  <a:pt x="43912" y="391154"/>
                  <a:pt x="52953" y="342076"/>
                  <a:pt x="77492" y="272334"/>
                </a:cubicBezTo>
                <a:cubicBezTo>
                  <a:pt x="102031" y="202592"/>
                  <a:pt x="128430" y="131772"/>
                  <a:pt x="178231" y="94103"/>
                </a:cubicBezTo>
                <a:cubicBezTo>
                  <a:pt x="228032" y="56434"/>
                  <a:pt x="327610" y="0"/>
                  <a:pt x="376301" y="46317"/>
                </a:cubicBezTo>
                <a:cubicBezTo>
                  <a:pt x="424992" y="92634"/>
                  <a:pt x="466501" y="345527"/>
                  <a:pt x="470376" y="372003"/>
                </a:cubicBezTo>
              </a:path>
            </a:pathLst>
          </a:custGeom>
          <a:ln w="38100">
            <a:solidFill>
              <a:srgbClr val="EDD44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FFFF66"/>
              </a:solidFill>
              <a:ea typeface="ＭＳ Ｐゴシック" pitchFamily="-65" charset="-128"/>
            </a:endParaRPr>
          </a:p>
        </p:txBody>
      </p:sp>
      <p:sp>
        <p:nvSpPr>
          <p:cNvPr id="98" name="Freeform 97"/>
          <p:cNvSpPr/>
          <p:nvPr/>
        </p:nvSpPr>
        <p:spPr bwMode="auto">
          <a:xfrm>
            <a:off x="7620000" y="4876800"/>
            <a:ext cx="381000" cy="702433"/>
          </a:xfrm>
          <a:custGeom>
            <a:avLst/>
            <a:gdLst>
              <a:gd name="connsiteX0" fmla="*/ 0 w 503695"/>
              <a:gd name="connsiteY0" fmla="*/ 954437 h 954437"/>
              <a:gd name="connsiteX1" fmla="*/ 30997 w 503695"/>
              <a:gd name="connsiteY1" fmla="*/ 466240 h 954437"/>
              <a:gd name="connsiteX2" fmla="*/ 77492 w 503695"/>
              <a:gd name="connsiteY2" fmla="*/ 226017 h 954437"/>
              <a:gd name="connsiteX3" fmla="*/ 178231 w 503695"/>
              <a:gd name="connsiteY3" fmla="*/ 47786 h 954437"/>
              <a:gd name="connsiteX4" fmla="*/ 441702 w 503695"/>
              <a:gd name="connsiteY4" fmla="*/ 1291 h 954437"/>
              <a:gd name="connsiteX5" fmla="*/ 503695 w 503695"/>
              <a:gd name="connsiteY5" fmla="*/ 55535 h 954437"/>
              <a:gd name="connsiteX0" fmla="*/ 0 w 658527"/>
              <a:gd name="connsiteY0" fmla="*/ 999463 h 999463"/>
              <a:gd name="connsiteX1" fmla="*/ 30997 w 658527"/>
              <a:gd name="connsiteY1" fmla="*/ 511266 h 999463"/>
              <a:gd name="connsiteX2" fmla="*/ 77492 w 658527"/>
              <a:gd name="connsiteY2" fmla="*/ 271043 h 999463"/>
              <a:gd name="connsiteX3" fmla="*/ 178231 w 658527"/>
              <a:gd name="connsiteY3" fmla="*/ 92812 h 999463"/>
              <a:gd name="connsiteX4" fmla="*/ 441702 w 658527"/>
              <a:gd name="connsiteY4" fmla="*/ 46317 h 999463"/>
              <a:gd name="connsiteX5" fmla="*/ 658527 w 658527"/>
              <a:gd name="connsiteY5" fmla="*/ 370712 h 999463"/>
              <a:gd name="connsiteX0" fmla="*/ 0 w 658527"/>
              <a:gd name="connsiteY0" fmla="*/ 1000754 h 1000754"/>
              <a:gd name="connsiteX1" fmla="*/ 30997 w 658527"/>
              <a:gd name="connsiteY1" fmla="*/ 512557 h 1000754"/>
              <a:gd name="connsiteX2" fmla="*/ 77492 w 658527"/>
              <a:gd name="connsiteY2" fmla="*/ 272334 h 1000754"/>
              <a:gd name="connsiteX3" fmla="*/ 178231 w 658527"/>
              <a:gd name="connsiteY3" fmla="*/ 94103 h 1000754"/>
              <a:gd name="connsiteX4" fmla="*/ 376301 w 658527"/>
              <a:gd name="connsiteY4" fmla="*/ 46317 h 1000754"/>
              <a:gd name="connsiteX5" fmla="*/ 658527 w 658527"/>
              <a:gd name="connsiteY5" fmla="*/ 372003 h 1000754"/>
              <a:gd name="connsiteX0" fmla="*/ 0 w 470376"/>
              <a:gd name="connsiteY0" fmla="*/ 1000754 h 1000754"/>
              <a:gd name="connsiteX1" fmla="*/ 30997 w 470376"/>
              <a:gd name="connsiteY1" fmla="*/ 512557 h 1000754"/>
              <a:gd name="connsiteX2" fmla="*/ 77492 w 470376"/>
              <a:gd name="connsiteY2" fmla="*/ 272334 h 1000754"/>
              <a:gd name="connsiteX3" fmla="*/ 178231 w 470376"/>
              <a:gd name="connsiteY3" fmla="*/ 94103 h 1000754"/>
              <a:gd name="connsiteX4" fmla="*/ 376301 w 470376"/>
              <a:gd name="connsiteY4" fmla="*/ 46317 h 1000754"/>
              <a:gd name="connsiteX5" fmla="*/ 470376 w 470376"/>
              <a:gd name="connsiteY5" fmla="*/ 372003 h 100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376" h="1000754">
                <a:moveTo>
                  <a:pt x="0" y="1000754"/>
                </a:moveTo>
                <a:cubicBezTo>
                  <a:pt x="9041" y="817357"/>
                  <a:pt x="18082" y="633960"/>
                  <a:pt x="30997" y="512557"/>
                </a:cubicBezTo>
                <a:cubicBezTo>
                  <a:pt x="43912" y="391154"/>
                  <a:pt x="52953" y="342076"/>
                  <a:pt x="77492" y="272334"/>
                </a:cubicBezTo>
                <a:cubicBezTo>
                  <a:pt x="102031" y="202592"/>
                  <a:pt x="128430" y="131772"/>
                  <a:pt x="178231" y="94103"/>
                </a:cubicBezTo>
                <a:cubicBezTo>
                  <a:pt x="228032" y="56434"/>
                  <a:pt x="327610" y="0"/>
                  <a:pt x="376301" y="46317"/>
                </a:cubicBezTo>
                <a:cubicBezTo>
                  <a:pt x="424992" y="92634"/>
                  <a:pt x="466501" y="345527"/>
                  <a:pt x="470376" y="372003"/>
                </a:cubicBezTo>
              </a:path>
            </a:pathLst>
          </a:custGeom>
          <a:ln w="38100">
            <a:solidFill>
              <a:srgbClr val="EDD44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FFFF66"/>
              </a:solidFill>
              <a:ea typeface="ＭＳ Ｐゴシック" pitchFamily="-65" charset="-128"/>
            </a:endParaRPr>
          </a:p>
        </p:txBody>
      </p:sp>
      <p:sp>
        <p:nvSpPr>
          <p:cNvPr id="99" name="Freeform 98"/>
          <p:cNvSpPr/>
          <p:nvPr/>
        </p:nvSpPr>
        <p:spPr bwMode="auto">
          <a:xfrm>
            <a:off x="7620000" y="4343400"/>
            <a:ext cx="381000" cy="702433"/>
          </a:xfrm>
          <a:custGeom>
            <a:avLst/>
            <a:gdLst>
              <a:gd name="connsiteX0" fmla="*/ 0 w 503695"/>
              <a:gd name="connsiteY0" fmla="*/ 954437 h 954437"/>
              <a:gd name="connsiteX1" fmla="*/ 30997 w 503695"/>
              <a:gd name="connsiteY1" fmla="*/ 466240 h 954437"/>
              <a:gd name="connsiteX2" fmla="*/ 77492 w 503695"/>
              <a:gd name="connsiteY2" fmla="*/ 226017 h 954437"/>
              <a:gd name="connsiteX3" fmla="*/ 178231 w 503695"/>
              <a:gd name="connsiteY3" fmla="*/ 47786 h 954437"/>
              <a:gd name="connsiteX4" fmla="*/ 441702 w 503695"/>
              <a:gd name="connsiteY4" fmla="*/ 1291 h 954437"/>
              <a:gd name="connsiteX5" fmla="*/ 503695 w 503695"/>
              <a:gd name="connsiteY5" fmla="*/ 55535 h 954437"/>
              <a:gd name="connsiteX0" fmla="*/ 0 w 658527"/>
              <a:gd name="connsiteY0" fmla="*/ 999463 h 999463"/>
              <a:gd name="connsiteX1" fmla="*/ 30997 w 658527"/>
              <a:gd name="connsiteY1" fmla="*/ 511266 h 999463"/>
              <a:gd name="connsiteX2" fmla="*/ 77492 w 658527"/>
              <a:gd name="connsiteY2" fmla="*/ 271043 h 999463"/>
              <a:gd name="connsiteX3" fmla="*/ 178231 w 658527"/>
              <a:gd name="connsiteY3" fmla="*/ 92812 h 999463"/>
              <a:gd name="connsiteX4" fmla="*/ 441702 w 658527"/>
              <a:gd name="connsiteY4" fmla="*/ 46317 h 999463"/>
              <a:gd name="connsiteX5" fmla="*/ 658527 w 658527"/>
              <a:gd name="connsiteY5" fmla="*/ 370712 h 999463"/>
              <a:gd name="connsiteX0" fmla="*/ 0 w 658527"/>
              <a:gd name="connsiteY0" fmla="*/ 1000754 h 1000754"/>
              <a:gd name="connsiteX1" fmla="*/ 30997 w 658527"/>
              <a:gd name="connsiteY1" fmla="*/ 512557 h 1000754"/>
              <a:gd name="connsiteX2" fmla="*/ 77492 w 658527"/>
              <a:gd name="connsiteY2" fmla="*/ 272334 h 1000754"/>
              <a:gd name="connsiteX3" fmla="*/ 178231 w 658527"/>
              <a:gd name="connsiteY3" fmla="*/ 94103 h 1000754"/>
              <a:gd name="connsiteX4" fmla="*/ 376301 w 658527"/>
              <a:gd name="connsiteY4" fmla="*/ 46317 h 1000754"/>
              <a:gd name="connsiteX5" fmla="*/ 658527 w 658527"/>
              <a:gd name="connsiteY5" fmla="*/ 372003 h 1000754"/>
              <a:gd name="connsiteX0" fmla="*/ 0 w 470376"/>
              <a:gd name="connsiteY0" fmla="*/ 1000754 h 1000754"/>
              <a:gd name="connsiteX1" fmla="*/ 30997 w 470376"/>
              <a:gd name="connsiteY1" fmla="*/ 512557 h 1000754"/>
              <a:gd name="connsiteX2" fmla="*/ 77492 w 470376"/>
              <a:gd name="connsiteY2" fmla="*/ 272334 h 1000754"/>
              <a:gd name="connsiteX3" fmla="*/ 178231 w 470376"/>
              <a:gd name="connsiteY3" fmla="*/ 94103 h 1000754"/>
              <a:gd name="connsiteX4" fmla="*/ 376301 w 470376"/>
              <a:gd name="connsiteY4" fmla="*/ 46317 h 1000754"/>
              <a:gd name="connsiteX5" fmla="*/ 470376 w 470376"/>
              <a:gd name="connsiteY5" fmla="*/ 372003 h 100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376" h="1000754">
                <a:moveTo>
                  <a:pt x="0" y="1000754"/>
                </a:moveTo>
                <a:cubicBezTo>
                  <a:pt x="9041" y="817357"/>
                  <a:pt x="18082" y="633960"/>
                  <a:pt x="30997" y="512557"/>
                </a:cubicBezTo>
                <a:cubicBezTo>
                  <a:pt x="43912" y="391154"/>
                  <a:pt x="52953" y="342076"/>
                  <a:pt x="77492" y="272334"/>
                </a:cubicBezTo>
                <a:cubicBezTo>
                  <a:pt x="102031" y="202592"/>
                  <a:pt x="128430" y="131772"/>
                  <a:pt x="178231" y="94103"/>
                </a:cubicBezTo>
                <a:cubicBezTo>
                  <a:pt x="228032" y="56434"/>
                  <a:pt x="327610" y="0"/>
                  <a:pt x="376301" y="46317"/>
                </a:cubicBezTo>
                <a:cubicBezTo>
                  <a:pt x="424992" y="92634"/>
                  <a:pt x="466501" y="345527"/>
                  <a:pt x="470376" y="372003"/>
                </a:cubicBezTo>
              </a:path>
            </a:pathLst>
          </a:custGeom>
          <a:ln w="38100">
            <a:solidFill>
              <a:srgbClr val="EDD44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FFFF66"/>
              </a:solidFill>
              <a:ea typeface="ＭＳ Ｐゴシック" pitchFamily="-65" charset="-128"/>
            </a:endParaRPr>
          </a:p>
        </p:txBody>
      </p:sp>
      <p:sp>
        <p:nvSpPr>
          <p:cNvPr id="100" name="Freeform 99"/>
          <p:cNvSpPr/>
          <p:nvPr/>
        </p:nvSpPr>
        <p:spPr bwMode="auto">
          <a:xfrm>
            <a:off x="7543800" y="4038600"/>
            <a:ext cx="381000" cy="702433"/>
          </a:xfrm>
          <a:custGeom>
            <a:avLst/>
            <a:gdLst>
              <a:gd name="connsiteX0" fmla="*/ 0 w 503695"/>
              <a:gd name="connsiteY0" fmla="*/ 954437 h 954437"/>
              <a:gd name="connsiteX1" fmla="*/ 30997 w 503695"/>
              <a:gd name="connsiteY1" fmla="*/ 466240 h 954437"/>
              <a:gd name="connsiteX2" fmla="*/ 77492 w 503695"/>
              <a:gd name="connsiteY2" fmla="*/ 226017 h 954437"/>
              <a:gd name="connsiteX3" fmla="*/ 178231 w 503695"/>
              <a:gd name="connsiteY3" fmla="*/ 47786 h 954437"/>
              <a:gd name="connsiteX4" fmla="*/ 441702 w 503695"/>
              <a:gd name="connsiteY4" fmla="*/ 1291 h 954437"/>
              <a:gd name="connsiteX5" fmla="*/ 503695 w 503695"/>
              <a:gd name="connsiteY5" fmla="*/ 55535 h 954437"/>
              <a:gd name="connsiteX0" fmla="*/ 0 w 658527"/>
              <a:gd name="connsiteY0" fmla="*/ 999463 h 999463"/>
              <a:gd name="connsiteX1" fmla="*/ 30997 w 658527"/>
              <a:gd name="connsiteY1" fmla="*/ 511266 h 999463"/>
              <a:gd name="connsiteX2" fmla="*/ 77492 w 658527"/>
              <a:gd name="connsiteY2" fmla="*/ 271043 h 999463"/>
              <a:gd name="connsiteX3" fmla="*/ 178231 w 658527"/>
              <a:gd name="connsiteY3" fmla="*/ 92812 h 999463"/>
              <a:gd name="connsiteX4" fmla="*/ 441702 w 658527"/>
              <a:gd name="connsiteY4" fmla="*/ 46317 h 999463"/>
              <a:gd name="connsiteX5" fmla="*/ 658527 w 658527"/>
              <a:gd name="connsiteY5" fmla="*/ 370712 h 999463"/>
              <a:gd name="connsiteX0" fmla="*/ 0 w 658527"/>
              <a:gd name="connsiteY0" fmla="*/ 1000754 h 1000754"/>
              <a:gd name="connsiteX1" fmla="*/ 30997 w 658527"/>
              <a:gd name="connsiteY1" fmla="*/ 512557 h 1000754"/>
              <a:gd name="connsiteX2" fmla="*/ 77492 w 658527"/>
              <a:gd name="connsiteY2" fmla="*/ 272334 h 1000754"/>
              <a:gd name="connsiteX3" fmla="*/ 178231 w 658527"/>
              <a:gd name="connsiteY3" fmla="*/ 94103 h 1000754"/>
              <a:gd name="connsiteX4" fmla="*/ 376301 w 658527"/>
              <a:gd name="connsiteY4" fmla="*/ 46317 h 1000754"/>
              <a:gd name="connsiteX5" fmla="*/ 658527 w 658527"/>
              <a:gd name="connsiteY5" fmla="*/ 372003 h 1000754"/>
              <a:gd name="connsiteX0" fmla="*/ 0 w 470376"/>
              <a:gd name="connsiteY0" fmla="*/ 1000754 h 1000754"/>
              <a:gd name="connsiteX1" fmla="*/ 30997 w 470376"/>
              <a:gd name="connsiteY1" fmla="*/ 512557 h 1000754"/>
              <a:gd name="connsiteX2" fmla="*/ 77492 w 470376"/>
              <a:gd name="connsiteY2" fmla="*/ 272334 h 1000754"/>
              <a:gd name="connsiteX3" fmla="*/ 178231 w 470376"/>
              <a:gd name="connsiteY3" fmla="*/ 94103 h 1000754"/>
              <a:gd name="connsiteX4" fmla="*/ 376301 w 470376"/>
              <a:gd name="connsiteY4" fmla="*/ 46317 h 1000754"/>
              <a:gd name="connsiteX5" fmla="*/ 470376 w 470376"/>
              <a:gd name="connsiteY5" fmla="*/ 372003 h 100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376" h="1000754">
                <a:moveTo>
                  <a:pt x="0" y="1000754"/>
                </a:moveTo>
                <a:cubicBezTo>
                  <a:pt x="9041" y="817357"/>
                  <a:pt x="18082" y="633960"/>
                  <a:pt x="30997" y="512557"/>
                </a:cubicBezTo>
                <a:cubicBezTo>
                  <a:pt x="43912" y="391154"/>
                  <a:pt x="52953" y="342076"/>
                  <a:pt x="77492" y="272334"/>
                </a:cubicBezTo>
                <a:cubicBezTo>
                  <a:pt x="102031" y="202592"/>
                  <a:pt x="128430" y="131772"/>
                  <a:pt x="178231" y="94103"/>
                </a:cubicBezTo>
                <a:cubicBezTo>
                  <a:pt x="228032" y="56434"/>
                  <a:pt x="327610" y="0"/>
                  <a:pt x="376301" y="46317"/>
                </a:cubicBezTo>
                <a:cubicBezTo>
                  <a:pt x="424992" y="92634"/>
                  <a:pt x="466501" y="345527"/>
                  <a:pt x="470376" y="372003"/>
                </a:cubicBezTo>
              </a:path>
            </a:pathLst>
          </a:custGeom>
          <a:ln w="38100">
            <a:solidFill>
              <a:srgbClr val="EDD44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FFFF66"/>
              </a:solidFill>
              <a:ea typeface="ＭＳ Ｐゴシック" pitchFamily="-65" charset="-128"/>
            </a:endParaRPr>
          </a:p>
        </p:txBody>
      </p:sp>
      <p:sp>
        <p:nvSpPr>
          <p:cNvPr id="101" name="Freeform 7"/>
          <p:cNvSpPr/>
          <p:nvPr/>
        </p:nvSpPr>
        <p:spPr bwMode="auto">
          <a:xfrm>
            <a:off x="7162800" y="4495800"/>
            <a:ext cx="439736" cy="640843"/>
          </a:xfrm>
          <a:custGeom>
            <a:avLst/>
            <a:gdLst>
              <a:gd name="connsiteX0" fmla="*/ 348712 w 353878"/>
              <a:gd name="connsiteY0" fmla="*/ 811078 h 811078"/>
              <a:gd name="connsiteX1" fmla="*/ 348712 w 353878"/>
              <a:gd name="connsiteY1" fmla="*/ 601851 h 811078"/>
              <a:gd name="connsiteX2" fmla="*/ 317715 w 353878"/>
              <a:gd name="connsiteY2" fmla="*/ 346129 h 811078"/>
              <a:gd name="connsiteX3" fmla="*/ 240224 w 353878"/>
              <a:gd name="connsiteY3" fmla="*/ 90406 h 811078"/>
              <a:gd name="connsiteX4" fmla="*/ 108488 w 353878"/>
              <a:gd name="connsiteY4" fmla="*/ 5166 h 811078"/>
              <a:gd name="connsiteX5" fmla="*/ 0 w 353878"/>
              <a:gd name="connsiteY5" fmla="*/ 59410 h 811078"/>
              <a:gd name="connsiteX0" fmla="*/ 536401 w 541567"/>
              <a:gd name="connsiteY0" fmla="*/ 850506 h 850506"/>
              <a:gd name="connsiteX1" fmla="*/ 536401 w 541567"/>
              <a:gd name="connsiteY1" fmla="*/ 641279 h 850506"/>
              <a:gd name="connsiteX2" fmla="*/ 505404 w 541567"/>
              <a:gd name="connsiteY2" fmla="*/ 385557 h 850506"/>
              <a:gd name="connsiteX3" fmla="*/ 427913 w 541567"/>
              <a:gd name="connsiteY3" fmla="*/ 129834 h 850506"/>
              <a:gd name="connsiteX4" fmla="*/ 296177 w 541567"/>
              <a:gd name="connsiteY4" fmla="*/ 44594 h 850506"/>
              <a:gd name="connsiteX5" fmla="*/ 0 w 541567"/>
              <a:gd name="connsiteY5" fmla="*/ 397392 h 850506"/>
              <a:gd name="connsiteX0" fmla="*/ 536401 w 541567"/>
              <a:gd name="connsiteY0" fmla="*/ 932698 h 932698"/>
              <a:gd name="connsiteX1" fmla="*/ 536401 w 541567"/>
              <a:gd name="connsiteY1" fmla="*/ 723471 h 932698"/>
              <a:gd name="connsiteX2" fmla="*/ 505404 w 541567"/>
              <a:gd name="connsiteY2" fmla="*/ 467749 h 932698"/>
              <a:gd name="connsiteX3" fmla="*/ 427913 w 541567"/>
              <a:gd name="connsiteY3" fmla="*/ 212026 h 932698"/>
              <a:gd name="connsiteX4" fmla="*/ 187692 w 541567"/>
              <a:gd name="connsiteY4" fmla="*/ 44593 h 932698"/>
              <a:gd name="connsiteX5" fmla="*/ 0 w 541567"/>
              <a:gd name="connsiteY5" fmla="*/ 479584 h 932698"/>
              <a:gd name="connsiteX0" fmla="*/ 536401 w 541567"/>
              <a:gd name="connsiteY0" fmla="*/ 914573 h 914573"/>
              <a:gd name="connsiteX1" fmla="*/ 536401 w 541567"/>
              <a:gd name="connsiteY1" fmla="*/ 705346 h 914573"/>
              <a:gd name="connsiteX2" fmla="*/ 505404 w 541567"/>
              <a:gd name="connsiteY2" fmla="*/ 449624 h 914573"/>
              <a:gd name="connsiteX3" fmla="*/ 427913 w 541567"/>
              <a:gd name="connsiteY3" fmla="*/ 193901 h 914573"/>
              <a:gd name="connsiteX4" fmla="*/ 187692 w 541567"/>
              <a:gd name="connsiteY4" fmla="*/ 26468 h 914573"/>
              <a:gd name="connsiteX5" fmla="*/ 0 w 541567"/>
              <a:gd name="connsiteY5" fmla="*/ 352712 h 9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567" h="914573">
                <a:moveTo>
                  <a:pt x="536401" y="914573"/>
                </a:moveTo>
                <a:cubicBezTo>
                  <a:pt x="538984" y="848705"/>
                  <a:pt x="541567" y="782837"/>
                  <a:pt x="536401" y="705346"/>
                </a:cubicBezTo>
                <a:cubicBezTo>
                  <a:pt x="531235" y="627855"/>
                  <a:pt x="523485" y="534865"/>
                  <a:pt x="505404" y="449624"/>
                </a:cubicBezTo>
                <a:cubicBezTo>
                  <a:pt x="487323" y="364383"/>
                  <a:pt x="480865" y="264427"/>
                  <a:pt x="427913" y="193901"/>
                </a:cubicBezTo>
                <a:cubicBezTo>
                  <a:pt x="374961" y="123375"/>
                  <a:pt x="259011" y="0"/>
                  <a:pt x="187692" y="26468"/>
                </a:cubicBezTo>
                <a:cubicBezTo>
                  <a:pt x="116373" y="52937"/>
                  <a:pt x="34225" y="323007"/>
                  <a:pt x="0" y="352712"/>
                </a:cubicBezTo>
              </a:path>
            </a:pathLst>
          </a:custGeom>
          <a:ln w="38100">
            <a:solidFill>
              <a:srgbClr val="EDD44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FFFF66"/>
              </a:solidFill>
              <a:ea typeface="ＭＳ Ｐゴシック" pitchFamily="-65" charset="-128"/>
            </a:endParaRPr>
          </a:p>
        </p:txBody>
      </p:sp>
      <p:sp>
        <p:nvSpPr>
          <p:cNvPr id="102" name="Freeform 7"/>
          <p:cNvSpPr/>
          <p:nvPr/>
        </p:nvSpPr>
        <p:spPr bwMode="auto">
          <a:xfrm>
            <a:off x="7162800" y="4343400"/>
            <a:ext cx="439736" cy="640843"/>
          </a:xfrm>
          <a:custGeom>
            <a:avLst/>
            <a:gdLst>
              <a:gd name="connsiteX0" fmla="*/ 348712 w 353878"/>
              <a:gd name="connsiteY0" fmla="*/ 811078 h 811078"/>
              <a:gd name="connsiteX1" fmla="*/ 348712 w 353878"/>
              <a:gd name="connsiteY1" fmla="*/ 601851 h 811078"/>
              <a:gd name="connsiteX2" fmla="*/ 317715 w 353878"/>
              <a:gd name="connsiteY2" fmla="*/ 346129 h 811078"/>
              <a:gd name="connsiteX3" fmla="*/ 240224 w 353878"/>
              <a:gd name="connsiteY3" fmla="*/ 90406 h 811078"/>
              <a:gd name="connsiteX4" fmla="*/ 108488 w 353878"/>
              <a:gd name="connsiteY4" fmla="*/ 5166 h 811078"/>
              <a:gd name="connsiteX5" fmla="*/ 0 w 353878"/>
              <a:gd name="connsiteY5" fmla="*/ 59410 h 811078"/>
              <a:gd name="connsiteX0" fmla="*/ 536401 w 541567"/>
              <a:gd name="connsiteY0" fmla="*/ 850506 h 850506"/>
              <a:gd name="connsiteX1" fmla="*/ 536401 w 541567"/>
              <a:gd name="connsiteY1" fmla="*/ 641279 h 850506"/>
              <a:gd name="connsiteX2" fmla="*/ 505404 w 541567"/>
              <a:gd name="connsiteY2" fmla="*/ 385557 h 850506"/>
              <a:gd name="connsiteX3" fmla="*/ 427913 w 541567"/>
              <a:gd name="connsiteY3" fmla="*/ 129834 h 850506"/>
              <a:gd name="connsiteX4" fmla="*/ 296177 w 541567"/>
              <a:gd name="connsiteY4" fmla="*/ 44594 h 850506"/>
              <a:gd name="connsiteX5" fmla="*/ 0 w 541567"/>
              <a:gd name="connsiteY5" fmla="*/ 397392 h 850506"/>
              <a:gd name="connsiteX0" fmla="*/ 536401 w 541567"/>
              <a:gd name="connsiteY0" fmla="*/ 932698 h 932698"/>
              <a:gd name="connsiteX1" fmla="*/ 536401 w 541567"/>
              <a:gd name="connsiteY1" fmla="*/ 723471 h 932698"/>
              <a:gd name="connsiteX2" fmla="*/ 505404 w 541567"/>
              <a:gd name="connsiteY2" fmla="*/ 467749 h 932698"/>
              <a:gd name="connsiteX3" fmla="*/ 427913 w 541567"/>
              <a:gd name="connsiteY3" fmla="*/ 212026 h 932698"/>
              <a:gd name="connsiteX4" fmla="*/ 187692 w 541567"/>
              <a:gd name="connsiteY4" fmla="*/ 44593 h 932698"/>
              <a:gd name="connsiteX5" fmla="*/ 0 w 541567"/>
              <a:gd name="connsiteY5" fmla="*/ 479584 h 932698"/>
              <a:gd name="connsiteX0" fmla="*/ 536401 w 541567"/>
              <a:gd name="connsiteY0" fmla="*/ 914573 h 914573"/>
              <a:gd name="connsiteX1" fmla="*/ 536401 w 541567"/>
              <a:gd name="connsiteY1" fmla="*/ 705346 h 914573"/>
              <a:gd name="connsiteX2" fmla="*/ 505404 w 541567"/>
              <a:gd name="connsiteY2" fmla="*/ 449624 h 914573"/>
              <a:gd name="connsiteX3" fmla="*/ 427913 w 541567"/>
              <a:gd name="connsiteY3" fmla="*/ 193901 h 914573"/>
              <a:gd name="connsiteX4" fmla="*/ 187692 w 541567"/>
              <a:gd name="connsiteY4" fmla="*/ 26468 h 914573"/>
              <a:gd name="connsiteX5" fmla="*/ 0 w 541567"/>
              <a:gd name="connsiteY5" fmla="*/ 352712 h 9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567" h="914573">
                <a:moveTo>
                  <a:pt x="536401" y="914573"/>
                </a:moveTo>
                <a:cubicBezTo>
                  <a:pt x="538984" y="848705"/>
                  <a:pt x="541567" y="782837"/>
                  <a:pt x="536401" y="705346"/>
                </a:cubicBezTo>
                <a:cubicBezTo>
                  <a:pt x="531235" y="627855"/>
                  <a:pt x="523485" y="534865"/>
                  <a:pt x="505404" y="449624"/>
                </a:cubicBezTo>
                <a:cubicBezTo>
                  <a:pt x="487323" y="364383"/>
                  <a:pt x="480865" y="264427"/>
                  <a:pt x="427913" y="193901"/>
                </a:cubicBezTo>
                <a:cubicBezTo>
                  <a:pt x="374961" y="123375"/>
                  <a:pt x="259011" y="0"/>
                  <a:pt x="187692" y="26468"/>
                </a:cubicBezTo>
                <a:cubicBezTo>
                  <a:pt x="116373" y="52937"/>
                  <a:pt x="34225" y="323007"/>
                  <a:pt x="0" y="352712"/>
                </a:cubicBezTo>
              </a:path>
            </a:pathLst>
          </a:custGeom>
          <a:ln w="38100">
            <a:solidFill>
              <a:srgbClr val="EDD44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FFFF66"/>
              </a:solidFill>
              <a:ea typeface="ＭＳ Ｐゴシック" pitchFamily="-65" charset="-128"/>
            </a:endParaRPr>
          </a:p>
        </p:txBody>
      </p:sp>
      <p:sp>
        <p:nvSpPr>
          <p:cNvPr id="103" name="Freeform 7"/>
          <p:cNvSpPr/>
          <p:nvPr/>
        </p:nvSpPr>
        <p:spPr bwMode="auto">
          <a:xfrm>
            <a:off x="7086600" y="3962400"/>
            <a:ext cx="439736" cy="640843"/>
          </a:xfrm>
          <a:custGeom>
            <a:avLst/>
            <a:gdLst>
              <a:gd name="connsiteX0" fmla="*/ 348712 w 353878"/>
              <a:gd name="connsiteY0" fmla="*/ 811078 h 811078"/>
              <a:gd name="connsiteX1" fmla="*/ 348712 w 353878"/>
              <a:gd name="connsiteY1" fmla="*/ 601851 h 811078"/>
              <a:gd name="connsiteX2" fmla="*/ 317715 w 353878"/>
              <a:gd name="connsiteY2" fmla="*/ 346129 h 811078"/>
              <a:gd name="connsiteX3" fmla="*/ 240224 w 353878"/>
              <a:gd name="connsiteY3" fmla="*/ 90406 h 811078"/>
              <a:gd name="connsiteX4" fmla="*/ 108488 w 353878"/>
              <a:gd name="connsiteY4" fmla="*/ 5166 h 811078"/>
              <a:gd name="connsiteX5" fmla="*/ 0 w 353878"/>
              <a:gd name="connsiteY5" fmla="*/ 59410 h 811078"/>
              <a:gd name="connsiteX0" fmla="*/ 536401 w 541567"/>
              <a:gd name="connsiteY0" fmla="*/ 850506 h 850506"/>
              <a:gd name="connsiteX1" fmla="*/ 536401 w 541567"/>
              <a:gd name="connsiteY1" fmla="*/ 641279 h 850506"/>
              <a:gd name="connsiteX2" fmla="*/ 505404 w 541567"/>
              <a:gd name="connsiteY2" fmla="*/ 385557 h 850506"/>
              <a:gd name="connsiteX3" fmla="*/ 427913 w 541567"/>
              <a:gd name="connsiteY3" fmla="*/ 129834 h 850506"/>
              <a:gd name="connsiteX4" fmla="*/ 296177 w 541567"/>
              <a:gd name="connsiteY4" fmla="*/ 44594 h 850506"/>
              <a:gd name="connsiteX5" fmla="*/ 0 w 541567"/>
              <a:gd name="connsiteY5" fmla="*/ 397392 h 850506"/>
              <a:gd name="connsiteX0" fmla="*/ 536401 w 541567"/>
              <a:gd name="connsiteY0" fmla="*/ 932698 h 932698"/>
              <a:gd name="connsiteX1" fmla="*/ 536401 w 541567"/>
              <a:gd name="connsiteY1" fmla="*/ 723471 h 932698"/>
              <a:gd name="connsiteX2" fmla="*/ 505404 w 541567"/>
              <a:gd name="connsiteY2" fmla="*/ 467749 h 932698"/>
              <a:gd name="connsiteX3" fmla="*/ 427913 w 541567"/>
              <a:gd name="connsiteY3" fmla="*/ 212026 h 932698"/>
              <a:gd name="connsiteX4" fmla="*/ 187692 w 541567"/>
              <a:gd name="connsiteY4" fmla="*/ 44593 h 932698"/>
              <a:gd name="connsiteX5" fmla="*/ 0 w 541567"/>
              <a:gd name="connsiteY5" fmla="*/ 479584 h 932698"/>
              <a:gd name="connsiteX0" fmla="*/ 536401 w 541567"/>
              <a:gd name="connsiteY0" fmla="*/ 914573 h 914573"/>
              <a:gd name="connsiteX1" fmla="*/ 536401 w 541567"/>
              <a:gd name="connsiteY1" fmla="*/ 705346 h 914573"/>
              <a:gd name="connsiteX2" fmla="*/ 505404 w 541567"/>
              <a:gd name="connsiteY2" fmla="*/ 449624 h 914573"/>
              <a:gd name="connsiteX3" fmla="*/ 427913 w 541567"/>
              <a:gd name="connsiteY3" fmla="*/ 193901 h 914573"/>
              <a:gd name="connsiteX4" fmla="*/ 187692 w 541567"/>
              <a:gd name="connsiteY4" fmla="*/ 26468 h 914573"/>
              <a:gd name="connsiteX5" fmla="*/ 0 w 541567"/>
              <a:gd name="connsiteY5" fmla="*/ 352712 h 9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567" h="914573">
                <a:moveTo>
                  <a:pt x="536401" y="914573"/>
                </a:moveTo>
                <a:cubicBezTo>
                  <a:pt x="538984" y="848705"/>
                  <a:pt x="541567" y="782837"/>
                  <a:pt x="536401" y="705346"/>
                </a:cubicBezTo>
                <a:cubicBezTo>
                  <a:pt x="531235" y="627855"/>
                  <a:pt x="523485" y="534865"/>
                  <a:pt x="505404" y="449624"/>
                </a:cubicBezTo>
                <a:cubicBezTo>
                  <a:pt x="487323" y="364383"/>
                  <a:pt x="480865" y="264427"/>
                  <a:pt x="427913" y="193901"/>
                </a:cubicBezTo>
                <a:cubicBezTo>
                  <a:pt x="374961" y="123375"/>
                  <a:pt x="259011" y="0"/>
                  <a:pt x="187692" y="26468"/>
                </a:cubicBezTo>
                <a:cubicBezTo>
                  <a:pt x="116373" y="52937"/>
                  <a:pt x="34225" y="323007"/>
                  <a:pt x="0" y="352712"/>
                </a:cubicBezTo>
              </a:path>
            </a:pathLst>
          </a:custGeom>
          <a:ln w="38100">
            <a:solidFill>
              <a:srgbClr val="EDD44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FFFF66"/>
              </a:solidFill>
              <a:ea typeface="ＭＳ Ｐゴシック" pitchFamily="-65" charset="-128"/>
            </a:endParaRPr>
          </a:p>
        </p:txBody>
      </p:sp>
      <p:sp>
        <p:nvSpPr>
          <p:cNvPr id="104" name="Oval 103"/>
          <p:cNvSpPr/>
          <p:nvPr/>
        </p:nvSpPr>
        <p:spPr bwMode="auto">
          <a:xfrm rot="2014607">
            <a:off x="7538719" y="4726687"/>
            <a:ext cx="306155" cy="73988"/>
          </a:xfrm>
          <a:prstGeom prst="ellipse">
            <a:avLst/>
          </a:prstGeom>
          <a:solidFill>
            <a:srgbClr val="EDD441"/>
          </a:solidFill>
          <a:ln w="9525" cap="flat" cmpd="sng" algn="ctr">
            <a:solidFill>
              <a:srgbClr val="EDD44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dirty="0" smtClean="0">
              <a:ln>
                <a:noFill/>
              </a:ln>
              <a:solidFill>
                <a:srgbClr val="00B050"/>
              </a:solidFill>
              <a:effectLst/>
              <a:latin typeface="Arial" charset="0"/>
            </a:endParaRPr>
          </a:p>
        </p:txBody>
      </p:sp>
      <p:sp>
        <p:nvSpPr>
          <p:cNvPr id="105" name="Oval 104"/>
          <p:cNvSpPr/>
          <p:nvPr/>
        </p:nvSpPr>
        <p:spPr bwMode="auto">
          <a:xfrm rot="7501003">
            <a:off x="7280258" y="4605401"/>
            <a:ext cx="306155" cy="73988"/>
          </a:xfrm>
          <a:prstGeom prst="ellipse">
            <a:avLst/>
          </a:prstGeom>
          <a:solidFill>
            <a:srgbClr val="EDD441"/>
          </a:solidFill>
          <a:ln w="9525" cap="flat" cmpd="sng" algn="ctr">
            <a:solidFill>
              <a:srgbClr val="EDD44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dirty="0" smtClean="0">
              <a:ln>
                <a:noFill/>
              </a:ln>
              <a:solidFill>
                <a:srgbClr val="00B050"/>
              </a:solidFill>
              <a:effectLst/>
              <a:latin typeface="Arial" charset="0"/>
            </a:endParaRPr>
          </a:p>
        </p:txBody>
      </p:sp>
      <p:sp>
        <p:nvSpPr>
          <p:cNvPr id="114" name="Freeform 17"/>
          <p:cNvSpPr>
            <a:spLocks/>
          </p:cNvSpPr>
          <p:nvPr/>
        </p:nvSpPr>
        <p:spPr bwMode="auto">
          <a:xfrm>
            <a:off x="990600" y="2590800"/>
            <a:ext cx="6781800" cy="2514600"/>
          </a:xfrm>
          <a:custGeom>
            <a:avLst/>
            <a:gdLst>
              <a:gd name="T0" fmla="*/ 0 w 4423"/>
              <a:gd name="T1" fmla="*/ 2147483647 h 2813"/>
              <a:gd name="T2" fmla="*/ 2147483647 w 4423"/>
              <a:gd name="T3" fmla="*/ 2147483647 h 2813"/>
              <a:gd name="T4" fmla="*/ 2147483647 w 4423"/>
              <a:gd name="T5" fmla="*/ 2147483647 h 2813"/>
              <a:gd name="T6" fmla="*/ 2147483647 w 4423"/>
              <a:gd name="T7" fmla="*/ 2147483647 h 2813"/>
              <a:gd name="T8" fmla="*/ 2147483647 w 4423"/>
              <a:gd name="T9" fmla="*/ 2147483647 h 2813"/>
              <a:gd name="T10" fmla="*/ 2147483647 w 4423"/>
              <a:gd name="T11" fmla="*/ 2147483647 h 2813"/>
              <a:gd name="T12" fmla="*/ 2147483647 w 4423"/>
              <a:gd name="T13" fmla="*/ 2147483647 h 2813"/>
              <a:gd name="T14" fmla="*/ 2147483647 w 4423"/>
              <a:gd name="T15" fmla="*/ 2147483647 h 2813"/>
              <a:gd name="T16" fmla="*/ 2147483647 w 4423"/>
              <a:gd name="T17" fmla="*/ 2147483647 h 2813"/>
              <a:gd name="T18" fmla="*/ 2147483647 w 4423"/>
              <a:gd name="T19" fmla="*/ 0 h 28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23"/>
              <a:gd name="T31" fmla="*/ 0 h 2813"/>
              <a:gd name="T32" fmla="*/ 4423 w 4423"/>
              <a:gd name="T33" fmla="*/ 2813 h 2813"/>
              <a:gd name="connsiteX0" fmla="*/ 0 w 10000"/>
              <a:gd name="connsiteY0" fmla="*/ 9964 h 9972"/>
              <a:gd name="connsiteX1" fmla="*/ 761 w 10000"/>
              <a:gd name="connsiteY1" fmla="*/ 9697 h 9972"/>
              <a:gd name="connsiteX2" fmla="*/ 1381 w 10000"/>
              <a:gd name="connsiteY2" fmla="*/ 9929 h 9972"/>
              <a:gd name="connsiteX3" fmla="*/ 2381 w 10000"/>
              <a:gd name="connsiteY3" fmla="*/ 9858 h 9972"/>
              <a:gd name="connsiteX4" fmla="*/ 3907 w 10000"/>
              <a:gd name="connsiteY4" fmla="*/ 9342 h 9972"/>
              <a:gd name="connsiteX5" fmla="*/ 5008 w 10000"/>
              <a:gd name="connsiteY5" fmla="*/ 7615 h 9972"/>
              <a:gd name="connsiteX6" fmla="*/ 5996 w 10000"/>
              <a:gd name="connsiteY6" fmla="*/ 4717 h 9972"/>
              <a:gd name="connsiteX7" fmla="*/ 7321 w 10000"/>
              <a:gd name="connsiteY7" fmla="*/ 1966 h 9972"/>
              <a:gd name="connsiteX8" fmla="*/ 8442 w 10000"/>
              <a:gd name="connsiteY8" fmla="*/ 587 h 9972"/>
              <a:gd name="connsiteX9" fmla="*/ 10000 w 10000"/>
              <a:gd name="connsiteY9" fmla="*/ 0 h 9972"/>
              <a:gd name="connsiteX0" fmla="*/ 0 w 10000"/>
              <a:gd name="connsiteY0" fmla="*/ 9992 h 10000"/>
              <a:gd name="connsiteX1" fmla="*/ 761 w 10000"/>
              <a:gd name="connsiteY1" fmla="*/ 9724 h 10000"/>
              <a:gd name="connsiteX2" fmla="*/ 1630 w 10000"/>
              <a:gd name="connsiteY2" fmla="*/ 9420 h 10000"/>
              <a:gd name="connsiteX3" fmla="*/ 2381 w 10000"/>
              <a:gd name="connsiteY3" fmla="*/ 9886 h 10000"/>
              <a:gd name="connsiteX4" fmla="*/ 3907 w 10000"/>
              <a:gd name="connsiteY4" fmla="*/ 9368 h 10000"/>
              <a:gd name="connsiteX5" fmla="*/ 5008 w 10000"/>
              <a:gd name="connsiteY5" fmla="*/ 7636 h 10000"/>
              <a:gd name="connsiteX6" fmla="*/ 5996 w 10000"/>
              <a:gd name="connsiteY6" fmla="*/ 4730 h 10000"/>
              <a:gd name="connsiteX7" fmla="*/ 7321 w 10000"/>
              <a:gd name="connsiteY7" fmla="*/ 1972 h 10000"/>
              <a:gd name="connsiteX8" fmla="*/ 8442 w 10000"/>
              <a:gd name="connsiteY8" fmla="*/ 589 h 10000"/>
              <a:gd name="connsiteX9" fmla="*/ 10000 w 10000"/>
              <a:gd name="connsiteY9" fmla="*/ 0 h 10000"/>
              <a:gd name="connsiteX0" fmla="*/ 0 w 10000"/>
              <a:gd name="connsiteY0" fmla="*/ 9992 h 10000"/>
              <a:gd name="connsiteX1" fmla="*/ 761 w 10000"/>
              <a:gd name="connsiteY1" fmla="*/ 9724 h 10000"/>
              <a:gd name="connsiteX2" fmla="*/ 1630 w 10000"/>
              <a:gd name="connsiteY2" fmla="*/ 9420 h 10000"/>
              <a:gd name="connsiteX3" fmla="*/ 2717 w 10000"/>
              <a:gd name="connsiteY3" fmla="*/ 9116 h 10000"/>
              <a:gd name="connsiteX4" fmla="*/ 3907 w 10000"/>
              <a:gd name="connsiteY4" fmla="*/ 9368 h 10000"/>
              <a:gd name="connsiteX5" fmla="*/ 5008 w 10000"/>
              <a:gd name="connsiteY5" fmla="*/ 7636 h 10000"/>
              <a:gd name="connsiteX6" fmla="*/ 5996 w 10000"/>
              <a:gd name="connsiteY6" fmla="*/ 4730 h 10000"/>
              <a:gd name="connsiteX7" fmla="*/ 7321 w 10000"/>
              <a:gd name="connsiteY7" fmla="*/ 1972 h 10000"/>
              <a:gd name="connsiteX8" fmla="*/ 8442 w 10000"/>
              <a:gd name="connsiteY8" fmla="*/ 589 h 10000"/>
              <a:gd name="connsiteX9" fmla="*/ 10000 w 10000"/>
              <a:gd name="connsiteY9" fmla="*/ 0 h 10000"/>
              <a:gd name="connsiteX0" fmla="*/ 0 w 10000"/>
              <a:gd name="connsiteY0" fmla="*/ 9992 h 10000"/>
              <a:gd name="connsiteX1" fmla="*/ 761 w 10000"/>
              <a:gd name="connsiteY1" fmla="*/ 9724 h 10000"/>
              <a:gd name="connsiteX2" fmla="*/ 1630 w 10000"/>
              <a:gd name="connsiteY2" fmla="*/ 9420 h 10000"/>
              <a:gd name="connsiteX3" fmla="*/ 2717 w 10000"/>
              <a:gd name="connsiteY3" fmla="*/ 9116 h 10000"/>
              <a:gd name="connsiteX4" fmla="*/ 4130 w 10000"/>
              <a:gd name="connsiteY4" fmla="*/ 8509 h 10000"/>
              <a:gd name="connsiteX5" fmla="*/ 5008 w 10000"/>
              <a:gd name="connsiteY5" fmla="*/ 7636 h 10000"/>
              <a:gd name="connsiteX6" fmla="*/ 5996 w 10000"/>
              <a:gd name="connsiteY6" fmla="*/ 4730 h 10000"/>
              <a:gd name="connsiteX7" fmla="*/ 7321 w 10000"/>
              <a:gd name="connsiteY7" fmla="*/ 1972 h 10000"/>
              <a:gd name="connsiteX8" fmla="*/ 8442 w 10000"/>
              <a:gd name="connsiteY8" fmla="*/ 589 h 10000"/>
              <a:gd name="connsiteX9" fmla="*/ 10000 w 10000"/>
              <a:gd name="connsiteY9" fmla="*/ 0 h 10000"/>
              <a:gd name="connsiteX0" fmla="*/ 0 w 10000"/>
              <a:gd name="connsiteY0" fmla="*/ 9992 h 10000"/>
              <a:gd name="connsiteX1" fmla="*/ 761 w 10000"/>
              <a:gd name="connsiteY1" fmla="*/ 9724 h 10000"/>
              <a:gd name="connsiteX2" fmla="*/ 1630 w 10000"/>
              <a:gd name="connsiteY2" fmla="*/ 9420 h 10000"/>
              <a:gd name="connsiteX3" fmla="*/ 2717 w 10000"/>
              <a:gd name="connsiteY3" fmla="*/ 9116 h 10000"/>
              <a:gd name="connsiteX4" fmla="*/ 4130 w 10000"/>
              <a:gd name="connsiteY4" fmla="*/ 8509 h 10000"/>
              <a:gd name="connsiteX5" fmla="*/ 5109 w 10000"/>
              <a:gd name="connsiteY5" fmla="*/ 6989 h 10000"/>
              <a:gd name="connsiteX6" fmla="*/ 5996 w 10000"/>
              <a:gd name="connsiteY6" fmla="*/ 4730 h 10000"/>
              <a:gd name="connsiteX7" fmla="*/ 7321 w 10000"/>
              <a:gd name="connsiteY7" fmla="*/ 1972 h 10000"/>
              <a:gd name="connsiteX8" fmla="*/ 8442 w 10000"/>
              <a:gd name="connsiteY8" fmla="*/ 589 h 10000"/>
              <a:gd name="connsiteX9" fmla="*/ 10000 w 10000"/>
              <a:gd name="connsiteY9" fmla="*/ 0 h 10000"/>
              <a:gd name="connsiteX0" fmla="*/ 0 w 10000"/>
              <a:gd name="connsiteY0" fmla="*/ 9992 h 10000"/>
              <a:gd name="connsiteX1" fmla="*/ 761 w 10000"/>
              <a:gd name="connsiteY1" fmla="*/ 9724 h 10000"/>
              <a:gd name="connsiteX2" fmla="*/ 1630 w 10000"/>
              <a:gd name="connsiteY2" fmla="*/ 9420 h 10000"/>
              <a:gd name="connsiteX3" fmla="*/ 2717 w 10000"/>
              <a:gd name="connsiteY3" fmla="*/ 9116 h 10000"/>
              <a:gd name="connsiteX4" fmla="*/ 4130 w 10000"/>
              <a:gd name="connsiteY4" fmla="*/ 8509 h 10000"/>
              <a:gd name="connsiteX5" fmla="*/ 5109 w 10000"/>
              <a:gd name="connsiteY5" fmla="*/ 6989 h 10000"/>
              <a:gd name="connsiteX6" fmla="*/ 6196 w 10000"/>
              <a:gd name="connsiteY6" fmla="*/ 4254 h 10000"/>
              <a:gd name="connsiteX7" fmla="*/ 7321 w 10000"/>
              <a:gd name="connsiteY7" fmla="*/ 1972 h 10000"/>
              <a:gd name="connsiteX8" fmla="*/ 8442 w 10000"/>
              <a:gd name="connsiteY8" fmla="*/ 589 h 10000"/>
              <a:gd name="connsiteX9" fmla="*/ 10000 w 10000"/>
              <a:gd name="connsiteY9" fmla="*/ 0 h 10000"/>
              <a:gd name="connsiteX0" fmla="*/ 0 w 10000"/>
              <a:gd name="connsiteY0" fmla="*/ 9992 h 10000"/>
              <a:gd name="connsiteX1" fmla="*/ 761 w 10000"/>
              <a:gd name="connsiteY1" fmla="*/ 9724 h 10000"/>
              <a:gd name="connsiteX2" fmla="*/ 1630 w 10000"/>
              <a:gd name="connsiteY2" fmla="*/ 9420 h 10000"/>
              <a:gd name="connsiteX3" fmla="*/ 2717 w 10000"/>
              <a:gd name="connsiteY3" fmla="*/ 9116 h 10000"/>
              <a:gd name="connsiteX4" fmla="*/ 4130 w 10000"/>
              <a:gd name="connsiteY4" fmla="*/ 8509 h 10000"/>
              <a:gd name="connsiteX5" fmla="*/ 5109 w 10000"/>
              <a:gd name="connsiteY5" fmla="*/ 6989 h 10000"/>
              <a:gd name="connsiteX6" fmla="*/ 6196 w 10000"/>
              <a:gd name="connsiteY6" fmla="*/ 4254 h 10000"/>
              <a:gd name="connsiteX7" fmla="*/ 7283 w 10000"/>
              <a:gd name="connsiteY7" fmla="*/ 1519 h 10000"/>
              <a:gd name="connsiteX8" fmla="*/ 8442 w 10000"/>
              <a:gd name="connsiteY8" fmla="*/ 589 h 10000"/>
              <a:gd name="connsiteX9" fmla="*/ 10000 w 10000"/>
              <a:gd name="connsiteY9" fmla="*/ 0 h 10000"/>
              <a:gd name="connsiteX0" fmla="*/ 0 w 10000"/>
              <a:gd name="connsiteY0" fmla="*/ 9992 h 10000"/>
              <a:gd name="connsiteX1" fmla="*/ 761 w 10000"/>
              <a:gd name="connsiteY1" fmla="*/ 9724 h 10000"/>
              <a:gd name="connsiteX2" fmla="*/ 1630 w 10000"/>
              <a:gd name="connsiteY2" fmla="*/ 9420 h 10000"/>
              <a:gd name="connsiteX3" fmla="*/ 2717 w 10000"/>
              <a:gd name="connsiteY3" fmla="*/ 9116 h 10000"/>
              <a:gd name="connsiteX4" fmla="*/ 4130 w 10000"/>
              <a:gd name="connsiteY4" fmla="*/ 8509 h 10000"/>
              <a:gd name="connsiteX5" fmla="*/ 5109 w 10000"/>
              <a:gd name="connsiteY5" fmla="*/ 6989 h 10000"/>
              <a:gd name="connsiteX6" fmla="*/ 6196 w 10000"/>
              <a:gd name="connsiteY6" fmla="*/ 4254 h 10000"/>
              <a:gd name="connsiteX7" fmla="*/ 7283 w 10000"/>
              <a:gd name="connsiteY7" fmla="*/ 1519 h 10000"/>
              <a:gd name="connsiteX8" fmla="*/ 8442 w 10000"/>
              <a:gd name="connsiteY8" fmla="*/ 589 h 10000"/>
              <a:gd name="connsiteX9" fmla="*/ 10000 w 10000"/>
              <a:gd name="connsiteY9" fmla="*/ 0 h 10000"/>
              <a:gd name="connsiteX0" fmla="*/ 0 w 10000"/>
              <a:gd name="connsiteY0" fmla="*/ 9992 h 10000"/>
              <a:gd name="connsiteX1" fmla="*/ 761 w 10000"/>
              <a:gd name="connsiteY1" fmla="*/ 9724 h 10000"/>
              <a:gd name="connsiteX2" fmla="*/ 1630 w 10000"/>
              <a:gd name="connsiteY2" fmla="*/ 9420 h 10000"/>
              <a:gd name="connsiteX3" fmla="*/ 2717 w 10000"/>
              <a:gd name="connsiteY3" fmla="*/ 9116 h 10000"/>
              <a:gd name="connsiteX4" fmla="*/ 4130 w 10000"/>
              <a:gd name="connsiteY4" fmla="*/ 8509 h 10000"/>
              <a:gd name="connsiteX5" fmla="*/ 5109 w 10000"/>
              <a:gd name="connsiteY5" fmla="*/ 6989 h 10000"/>
              <a:gd name="connsiteX6" fmla="*/ 6196 w 10000"/>
              <a:gd name="connsiteY6" fmla="*/ 4254 h 10000"/>
              <a:gd name="connsiteX7" fmla="*/ 7283 w 10000"/>
              <a:gd name="connsiteY7" fmla="*/ 1519 h 10000"/>
              <a:gd name="connsiteX8" fmla="*/ 8442 w 10000"/>
              <a:gd name="connsiteY8" fmla="*/ 589 h 10000"/>
              <a:gd name="connsiteX9" fmla="*/ 10000 w 10000"/>
              <a:gd name="connsiteY9" fmla="*/ 0 h 10000"/>
              <a:gd name="connsiteX0" fmla="*/ 0 w 10000"/>
              <a:gd name="connsiteY0" fmla="*/ 9992 h 10000"/>
              <a:gd name="connsiteX1" fmla="*/ 761 w 10000"/>
              <a:gd name="connsiteY1" fmla="*/ 9724 h 10000"/>
              <a:gd name="connsiteX2" fmla="*/ 1630 w 10000"/>
              <a:gd name="connsiteY2" fmla="*/ 9420 h 10000"/>
              <a:gd name="connsiteX3" fmla="*/ 2717 w 10000"/>
              <a:gd name="connsiteY3" fmla="*/ 9116 h 10000"/>
              <a:gd name="connsiteX4" fmla="*/ 4130 w 10000"/>
              <a:gd name="connsiteY4" fmla="*/ 8509 h 10000"/>
              <a:gd name="connsiteX5" fmla="*/ 5109 w 10000"/>
              <a:gd name="connsiteY5" fmla="*/ 6989 h 10000"/>
              <a:gd name="connsiteX6" fmla="*/ 6196 w 10000"/>
              <a:gd name="connsiteY6" fmla="*/ 4254 h 10000"/>
              <a:gd name="connsiteX7" fmla="*/ 7283 w 10000"/>
              <a:gd name="connsiteY7" fmla="*/ 1519 h 10000"/>
              <a:gd name="connsiteX8" fmla="*/ 8478 w 10000"/>
              <a:gd name="connsiteY8" fmla="*/ 608 h 10000"/>
              <a:gd name="connsiteX9" fmla="*/ 10000 w 10000"/>
              <a:gd name="connsiteY9" fmla="*/ 0 h 10000"/>
              <a:gd name="connsiteX0" fmla="*/ 0 w 10000"/>
              <a:gd name="connsiteY0" fmla="*/ 9992 h 10000"/>
              <a:gd name="connsiteX1" fmla="*/ 761 w 10000"/>
              <a:gd name="connsiteY1" fmla="*/ 9724 h 10000"/>
              <a:gd name="connsiteX2" fmla="*/ 1630 w 10000"/>
              <a:gd name="connsiteY2" fmla="*/ 9420 h 10000"/>
              <a:gd name="connsiteX3" fmla="*/ 2717 w 10000"/>
              <a:gd name="connsiteY3" fmla="*/ 9116 h 10000"/>
              <a:gd name="connsiteX4" fmla="*/ 4130 w 10000"/>
              <a:gd name="connsiteY4" fmla="*/ 8509 h 10000"/>
              <a:gd name="connsiteX5" fmla="*/ 5109 w 10000"/>
              <a:gd name="connsiteY5" fmla="*/ 6989 h 10000"/>
              <a:gd name="connsiteX6" fmla="*/ 6196 w 10000"/>
              <a:gd name="connsiteY6" fmla="*/ 4254 h 10000"/>
              <a:gd name="connsiteX7" fmla="*/ 7391 w 10000"/>
              <a:gd name="connsiteY7" fmla="*/ 1216 h 10000"/>
              <a:gd name="connsiteX8" fmla="*/ 8478 w 10000"/>
              <a:gd name="connsiteY8" fmla="*/ 608 h 10000"/>
              <a:gd name="connsiteX9" fmla="*/ 10000 w 10000"/>
              <a:gd name="connsiteY9" fmla="*/ 0 h 10000"/>
              <a:gd name="connsiteX0" fmla="*/ 0 w 9891"/>
              <a:gd name="connsiteY0" fmla="*/ 9485 h 9493"/>
              <a:gd name="connsiteX1" fmla="*/ 761 w 9891"/>
              <a:gd name="connsiteY1" fmla="*/ 9217 h 9493"/>
              <a:gd name="connsiteX2" fmla="*/ 1630 w 9891"/>
              <a:gd name="connsiteY2" fmla="*/ 8913 h 9493"/>
              <a:gd name="connsiteX3" fmla="*/ 2717 w 9891"/>
              <a:gd name="connsiteY3" fmla="*/ 8609 h 9493"/>
              <a:gd name="connsiteX4" fmla="*/ 4130 w 9891"/>
              <a:gd name="connsiteY4" fmla="*/ 8002 h 9493"/>
              <a:gd name="connsiteX5" fmla="*/ 5109 w 9891"/>
              <a:gd name="connsiteY5" fmla="*/ 6482 h 9493"/>
              <a:gd name="connsiteX6" fmla="*/ 6196 w 9891"/>
              <a:gd name="connsiteY6" fmla="*/ 3747 h 9493"/>
              <a:gd name="connsiteX7" fmla="*/ 7391 w 9891"/>
              <a:gd name="connsiteY7" fmla="*/ 709 h 9493"/>
              <a:gd name="connsiteX8" fmla="*/ 8478 w 9891"/>
              <a:gd name="connsiteY8" fmla="*/ 101 h 9493"/>
              <a:gd name="connsiteX9" fmla="*/ 9891 w 9891"/>
              <a:gd name="connsiteY9" fmla="*/ 101 h 9493"/>
              <a:gd name="connsiteX0" fmla="*/ 0 w 10000"/>
              <a:gd name="connsiteY0" fmla="*/ 10075 h 10083"/>
              <a:gd name="connsiteX1" fmla="*/ 769 w 10000"/>
              <a:gd name="connsiteY1" fmla="*/ 9792 h 10083"/>
              <a:gd name="connsiteX2" fmla="*/ 1648 w 10000"/>
              <a:gd name="connsiteY2" fmla="*/ 9472 h 10083"/>
              <a:gd name="connsiteX3" fmla="*/ 2747 w 10000"/>
              <a:gd name="connsiteY3" fmla="*/ 9152 h 10083"/>
              <a:gd name="connsiteX4" fmla="*/ 4176 w 10000"/>
              <a:gd name="connsiteY4" fmla="*/ 8512 h 10083"/>
              <a:gd name="connsiteX5" fmla="*/ 5165 w 10000"/>
              <a:gd name="connsiteY5" fmla="*/ 6911 h 10083"/>
              <a:gd name="connsiteX6" fmla="*/ 6264 w 10000"/>
              <a:gd name="connsiteY6" fmla="*/ 4030 h 10083"/>
              <a:gd name="connsiteX7" fmla="*/ 7472 w 10000"/>
              <a:gd name="connsiteY7" fmla="*/ 830 h 10083"/>
              <a:gd name="connsiteX8" fmla="*/ 8571 w 10000"/>
              <a:gd name="connsiteY8" fmla="*/ 189 h 10083"/>
              <a:gd name="connsiteX9" fmla="*/ 10000 w 10000"/>
              <a:gd name="connsiteY9" fmla="*/ 189 h 10083"/>
              <a:gd name="connsiteX0" fmla="*/ 0 w 10000"/>
              <a:gd name="connsiteY0" fmla="*/ 10395 h 10403"/>
              <a:gd name="connsiteX1" fmla="*/ 769 w 10000"/>
              <a:gd name="connsiteY1" fmla="*/ 10112 h 10403"/>
              <a:gd name="connsiteX2" fmla="*/ 1648 w 10000"/>
              <a:gd name="connsiteY2" fmla="*/ 9792 h 10403"/>
              <a:gd name="connsiteX3" fmla="*/ 2747 w 10000"/>
              <a:gd name="connsiteY3" fmla="*/ 9472 h 10403"/>
              <a:gd name="connsiteX4" fmla="*/ 4176 w 10000"/>
              <a:gd name="connsiteY4" fmla="*/ 8832 h 10403"/>
              <a:gd name="connsiteX5" fmla="*/ 5165 w 10000"/>
              <a:gd name="connsiteY5" fmla="*/ 7231 h 10403"/>
              <a:gd name="connsiteX6" fmla="*/ 6264 w 10000"/>
              <a:gd name="connsiteY6" fmla="*/ 4350 h 10403"/>
              <a:gd name="connsiteX7" fmla="*/ 7472 w 10000"/>
              <a:gd name="connsiteY7" fmla="*/ 1150 h 10403"/>
              <a:gd name="connsiteX8" fmla="*/ 8571 w 10000"/>
              <a:gd name="connsiteY8" fmla="*/ 509 h 10403"/>
              <a:gd name="connsiteX9" fmla="*/ 10000 w 10000"/>
              <a:gd name="connsiteY9" fmla="*/ 189 h 10403"/>
              <a:gd name="connsiteX0" fmla="*/ 0 w 10000"/>
              <a:gd name="connsiteY0" fmla="*/ 10395 h 10403"/>
              <a:gd name="connsiteX1" fmla="*/ 769 w 10000"/>
              <a:gd name="connsiteY1" fmla="*/ 10112 h 10403"/>
              <a:gd name="connsiteX2" fmla="*/ 1648 w 10000"/>
              <a:gd name="connsiteY2" fmla="*/ 9792 h 10403"/>
              <a:gd name="connsiteX3" fmla="*/ 2747 w 10000"/>
              <a:gd name="connsiteY3" fmla="*/ 9472 h 10403"/>
              <a:gd name="connsiteX4" fmla="*/ 4176 w 10000"/>
              <a:gd name="connsiteY4" fmla="*/ 8832 h 10403"/>
              <a:gd name="connsiteX5" fmla="*/ 5165 w 10000"/>
              <a:gd name="connsiteY5" fmla="*/ 7231 h 10403"/>
              <a:gd name="connsiteX6" fmla="*/ 6264 w 10000"/>
              <a:gd name="connsiteY6" fmla="*/ 4350 h 10403"/>
              <a:gd name="connsiteX7" fmla="*/ 7473 w 10000"/>
              <a:gd name="connsiteY7" fmla="*/ 1469 h 10403"/>
              <a:gd name="connsiteX8" fmla="*/ 8571 w 10000"/>
              <a:gd name="connsiteY8" fmla="*/ 509 h 10403"/>
              <a:gd name="connsiteX9" fmla="*/ 10000 w 10000"/>
              <a:gd name="connsiteY9" fmla="*/ 189 h 10403"/>
              <a:gd name="connsiteX0" fmla="*/ 0 w 10000"/>
              <a:gd name="connsiteY0" fmla="*/ 10395 h 10403"/>
              <a:gd name="connsiteX1" fmla="*/ 769 w 10000"/>
              <a:gd name="connsiteY1" fmla="*/ 10112 h 10403"/>
              <a:gd name="connsiteX2" fmla="*/ 1648 w 10000"/>
              <a:gd name="connsiteY2" fmla="*/ 9792 h 10403"/>
              <a:gd name="connsiteX3" fmla="*/ 2747 w 10000"/>
              <a:gd name="connsiteY3" fmla="*/ 9472 h 10403"/>
              <a:gd name="connsiteX4" fmla="*/ 4176 w 10000"/>
              <a:gd name="connsiteY4" fmla="*/ 8832 h 10403"/>
              <a:gd name="connsiteX5" fmla="*/ 5165 w 10000"/>
              <a:gd name="connsiteY5" fmla="*/ 7231 h 10403"/>
              <a:gd name="connsiteX6" fmla="*/ 6264 w 10000"/>
              <a:gd name="connsiteY6" fmla="*/ 4350 h 10403"/>
              <a:gd name="connsiteX7" fmla="*/ 7253 w 10000"/>
              <a:gd name="connsiteY7" fmla="*/ 1469 h 10403"/>
              <a:gd name="connsiteX8" fmla="*/ 8571 w 10000"/>
              <a:gd name="connsiteY8" fmla="*/ 509 h 10403"/>
              <a:gd name="connsiteX9" fmla="*/ 10000 w 10000"/>
              <a:gd name="connsiteY9" fmla="*/ 189 h 10403"/>
              <a:gd name="connsiteX0" fmla="*/ 0 w 10000"/>
              <a:gd name="connsiteY0" fmla="*/ 10395 h 10403"/>
              <a:gd name="connsiteX1" fmla="*/ 769 w 10000"/>
              <a:gd name="connsiteY1" fmla="*/ 10112 h 10403"/>
              <a:gd name="connsiteX2" fmla="*/ 1648 w 10000"/>
              <a:gd name="connsiteY2" fmla="*/ 9792 h 10403"/>
              <a:gd name="connsiteX3" fmla="*/ 2747 w 10000"/>
              <a:gd name="connsiteY3" fmla="*/ 9472 h 10403"/>
              <a:gd name="connsiteX4" fmla="*/ 4176 w 10000"/>
              <a:gd name="connsiteY4" fmla="*/ 8832 h 10403"/>
              <a:gd name="connsiteX5" fmla="*/ 5165 w 10000"/>
              <a:gd name="connsiteY5" fmla="*/ 7231 h 10403"/>
              <a:gd name="connsiteX6" fmla="*/ 6264 w 10000"/>
              <a:gd name="connsiteY6" fmla="*/ 4350 h 10403"/>
              <a:gd name="connsiteX7" fmla="*/ 7253 w 10000"/>
              <a:gd name="connsiteY7" fmla="*/ 1469 h 10403"/>
              <a:gd name="connsiteX8" fmla="*/ 8571 w 10000"/>
              <a:gd name="connsiteY8" fmla="*/ 509 h 10403"/>
              <a:gd name="connsiteX9" fmla="*/ 10000 w 10000"/>
              <a:gd name="connsiteY9" fmla="*/ 189 h 10403"/>
              <a:gd name="connsiteX0" fmla="*/ 0 w 10000"/>
              <a:gd name="connsiteY0" fmla="*/ 10395 h 10403"/>
              <a:gd name="connsiteX1" fmla="*/ 769 w 10000"/>
              <a:gd name="connsiteY1" fmla="*/ 10112 h 10403"/>
              <a:gd name="connsiteX2" fmla="*/ 1648 w 10000"/>
              <a:gd name="connsiteY2" fmla="*/ 9792 h 10403"/>
              <a:gd name="connsiteX3" fmla="*/ 2747 w 10000"/>
              <a:gd name="connsiteY3" fmla="*/ 9472 h 10403"/>
              <a:gd name="connsiteX4" fmla="*/ 4176 w 10000"/>
              <a:gd name="connsiteY4" fmla="*/ 8832 h 10403"/>
              <a:gd name="connsiteX5" fmla="*/ 5165 w 10000"/>
              <a:gd name="connsiteY5" fmla="*/ 7231 h 10403"/>
              <a:gd name="connsiteX6" fmla="*/ 6264 w 10000"/>
              <a:gd name="connsiteY6" fmla="*/ 4350 h 10403"/>
              <a:gd name="connsiteX7" fmla="*/ 7802 w 10000"/>
              <a:gd name="connsiteY7" fmla="*/ 829 h 10403"/>
              <a:gd name="connsiteX8" fmla="*/ 8571 w 10000"/>
              <a:gd name="connsiteY8" fmla="*/ 509 h 10403"/>
              <a:gd name="connsiteX9" fmla="*/ 10000 w 10000"/>
              <a:gd name="connsiteY9" fmla="*/ 189 h 10403"/>
              <a:gd name="connsiteX0" fmla="*/ 0 w 10000"/>
              <a:gd name="connsiteY0" fmla="*/ 10395 h 10403"/>
              <a:gd name="connsiteX1" fmla="*/ 769 w 10000"/>
              <a:gd name="connsiteY1" fmla="*/ 10112 h 10403"/>
              <a:gd name="connsiteX2" fmla="*/ 1648 w 10000"/>
              <a:gd name="connsiteY2" fmla="*/ 9792 h 10403"/>
              <a:gd name="connsiteX3" fmla="*/ 2747 w 10000"/>
              <a:gd name="connsiteY3" fmla="*/ 9472 h 10403"/>
              <a:gd name="connsiteX4" fmla="*/ 4176 w 10000"/>
              <a:gd name="connsiteY4" fmla="*/ 8832 h 10403"/>
              <a:gd name="connsiteX5" fmla="*/ 5165 w 10000"/>
              <a:gd name="connsiteY5" fmla="*/ 7231 h 10403"/>
              <a:gd name="connsiteX6" fmla="*/ 6264 w 10000"/>
              <a:gd name="connsiteY6" fmla="*/ 4350 h 10403"/>
              <a:gd name="connsiteX7" fmla="*/ 7802 w 10000"/>
              <a:gd name="connsiteY7" fmla="*/ 829 h 10403"/>
              <a:gd name="connsiteX8" fmla="*/ 8572 w 10000"/>
              <a:gd name="connsiteY8" fmla="*/ 189 h 10403"/>
              <a:gd name="connsiteX9" fmla="*/ 10000 w 10000"/>
              <a:gd name="connsiteY9" fmla="*/ 189 h 10403"/>
              <a:gd name="connsiteX0" fmla="*/ 0 w 10000"/>
              <a:gd name="connsiteY0" fmla="*/ 10395 h 10403"/>
              <a:gd name="connsiteX1" fmla="*/ 769 w 10000"/>
              <a:gd name="connsiteY1" fmla="*/ 10112 h 10403"/>
              <a:gd name="connsiteX2" fmla="*/ 1648 w 10000"/>
              <a:gd name="connsiteY2" fmla="*/ 9792 h 10403"/>
              <a:gd name="connsiteX3" fmla="*/ 2747 w 10000"/>
              <a:gd name="connsiteY3" fmla="*/ 9472 h 10403"/>
              <a:gd name="connsiteX4" fmla="*/ 4176 w 10000"/>
              <a:gd name="connsiteY4" fmla="*/ 8832 h 10403"/>
              <a:gd name="connsiteX5" fmla="*/ 5165 w 10000"/>
              <a:gd name="connsiteY5" fmla="*/ 7231 h 10403"/>
              <a:gd name="connsiteX6" fmla="*/ 6264 w 10000"/>
              <a:gd name="connsiteY6" fmla="*/ 4350 h 10403"/>
              <a:gd name="connsiteX7" fmla="*/ 7303 w 10000"/>
              <a:gd name="connsiteY7" fmla="*/ 1007 h 10403"/>
              <a:gd name="connsiteX8" fmla="*/ 8572 w 10000"/>
              <a:gd name="connsiteY8" fmla="*/ 189 h 10403"/>
              <a:gd name="connsiteX9" fmla="*/ 10000 w 10000"/>
              <a:gd name="connsiteY9" fmla="*/ 189 h 10403"/>
              <a:gd name="connsiteX0" fmla="*/ 0 w 10000"/>
              <a:gd name="connsiteY0" fmla="*/ 10398 h 10406"/>
              <a:gd name="connsiteX1" fmla="*/ 769 w 10000"/>
              <a:gd name="connsiteY1" fmla="*/ 10115 h 10406"/>
              <a:gd name="connsiteX2" fmla="*/ 1648 w 10000"/>
              <a:gd name="connsiteY2" fmla="*/ 9795 h 10406"/>
              <a:gd name="connsiteX3" fmla="*/ 2747 w 10000"/>
              <a:gd name="connsiteY3" fmla="*/ 9475 h 10406"/>
              <a:gd name="connsiteX4" fmla="*/ 4176 w 10000"/>
              <a:gd name="connsiteY4" fmla="*/ 8835 h 10406"/>
              <a:gd name="connsiteX5" fmla="*/ 5165 w 10000"/>
              <a:gd name="connsiteY5" fmla="*/ 7234 h 10406"/>
              <a:gd name="connsiteX6" fmla="*/ 6264 w 10000"/>
              <a:gd name="connsiteY6" fmla="*/ 4353 h 10406"/>
              <a:gd name="connsiteX7" fmla="*/ 7416 w 10000"/>
              <a:gd name="connsiteY7" fmla="*/ 1345 h 10406"/>
              <a:gd name="connsiteX8" fmla="*/ 8572 w 10000"/>
              <a:gd name="connsiteY8" fmla="*/ 192 h 10406"/>
              <a:gd name="connsiteX9" fmla="*/ 10000 w 10000"/>
              <a:gd name="connsiteY9" fmla="*/ 192 h 10406"/>
              <a:gd name="connsiteX0" fmla="*/ 0 w 10000"/>
              <a:gd name="connsiteY0" fmla="*/ 10398 h 10406"/>
              <a:gd name="connsiteX1" fmla="*/ 769 w 10000"/>
              <a:gd name="connsiteY1" fmla="*/ 10115 h 10406"/>
              <a:gd name="connsiteX2" fmla="*/ 1648 w 10000"/>
              <a:gd name="connsiteY2" fmla="*/ 9795 h 10406"/>
              <a:gd name="connsiteX3" fmla="*/ 2747 w 10000"/>
              <a:gd name="connsiteY3" fmla="*/ 9475 h 10406"/>
              <a:gd name="connsiteX4" fmla="*/ 4176 w 10000"/>
              <a:gd name="connsiteY4" fmla="*/ 8835 h 10406"/>
              <a:gd name="connsiteX5" fmla="*/ 5165 w 10000"/>
              <a:gd name="connsiteY5" fmla="*/ 7234 h 10406"/>
              <a:gd name="connsiteX6" fmla="*/ 6264 w 10000"/>
              <a:gd name="connsiteY6" fmla="*/ 4353 h 10406"/>
              <a:gd name="connsiteX7" fmla="*/ 7416 w 10000"/>
              <a:gd name="connsiteY7" fmla="*/ 1345 h 10406"/>
              <a:gd name="connsiteX8" fmla="*/ 8572 w 10000"/>
              <a:gd name="connsiteY8" fmla="*/ 192 h 10406"/>
              <a:gd name="connsiteX9" fmla="*/ 10000 w 10000"/>
              <a:gd name="connsiteY9" fmla="*/ 192 h 10406"/>
              <a:gd name="connsiteX0" fmla="*/ 0 w 10000"/>
              <a:gd name="connsiteY0" fmla="*/ 10398 h 10406"/>
              <a:gd name="connsiteX1" fmla="*/ 769 w 10000"/>
              <a:gd name="connsiteY1" fmla="*/ 10115 h 10406"/>
              <a:gd name="connsiteX2" fmla="*/ 1648 w 10000"/>
              <a:gd name="connsiteY2" fmla="*/ 9795 h 10406"/>
              <a:gd name="connsiteX3" fmla="*/ 2747 w 10000"/>
              <a:gd name="connsiteY3" fmla="*/ 9475 h 10406"/>
              <a:gd name="connsiteX4" fmla="*/ 4176 w 10000"/>
              <a:gd name="connsiteY4" fmla="*/ 8835 h 10406"/>
              <a:gd name="connsiteX5" fmla="*/ 5165 w 10000"/>
              <a:gd name="connsiteY5" fmla="*/ 7234 h 10406"/>
              <a:gd name="connsiteX6" fmla="*/ 6264 w 10000"/>
              <a:gd name="connsiteY6" fmla="*/ 4353 h 10406"/>
              <a:gd name="connsiteX7" fmla="*/ 7416 w 10000"/>
              <a:gd name="connsiteY7" fmla="*/ 1345 h 10406"/>
              <a:gd name="connsiteX8" fmla="*/ 8572 w 10000"/>
              <a:gd name="connsiteY8" fmla="*/ 192 h 10406"/>
              <a:gd name="connsiteX9" fmla="*/ 10000 w 10000"/>
              <a:gd name="connsiteY9" fmla="*/ 192 h 10406"/>
              <a:gd name="connsiteX0" fmla="*/ 0 w 10000"/>
              <a:gd name="connsiteY0" fmla="*/ 10584 h 10592"/>
              <a:gd name="connsiteX1" fmla="*/ 769 w 10000"/>
              <a:gd name="connsiteY1" fmla="*/ 10301 h 10592"/>
              <a:gd name="connsiteX2" fmla="*/ 1648 w 10000"/>
              <a:gd name="connsiteY2" fmla="*/ 9981 h 10592"/>
              <a:gd name="connsiteX3" fmla="*/ 2747 w 10000"/>
              <a:gd name="connsiteY3" fmla="*/ 9661 h 10592"/>
              <a:gd name="connsiteX4" fmla="*/ 4176 w 10000"/>
              <a:gd name="connsiteY4" fmla="*/ 9021 h 10592"/>
              <a:gd name="connsiteX5" fmla="*/ 5165 w 10000"/>
              <a:gd name="connsiteY5" fmla="*/ 7420 h 10592"/>
              <a:gd name="connsiteX6" fmla="*/ 6264 w 10000"/>
              <a:gd name="connsiteY6" fmla="*/ 4539 h 10592"/>
              <a:gd name="connsiteX7" fmla="*/ 7416 w 10000"/>
              <a:gd name="connsiteY7" fmla="*/ 1531 h 10592"/>
              <a:gd name="connsiteX8" fmla="*/ 8572 w 10000"/>
              <a:gd name="connsiteY8" fmla="*/ 378 h 10592"/>
              <a:gd name="connsiteX9" fmla="*/ 10000 w 10000"/>
              <a:gd name="connsiteY9" fmla="*/ 189 h 10592"/>
              <a:gd name="connsiteX0" fmla="*/ 0 w 10000"/>
              <a:gd name="connsiteY0" fmla="*/ 10430 h 10438"/>
              <a:gd name="connsiteX1" fmla="*/ 769 w 10000"/>
              <a:gd name="connsiteY1" fmla="*/ 10147 h 10438"/>
              <a:gd name="connsiteX2" fmla="*/ 1648 w 10000"/>
              <a:gd name="connsiteY2" fmla="*/ 9827 h 10438"/>
              <a:gd name="connsiteX3" fmla="*/ 2747 w 10000"/>
              <a:gd name="connsiteY3" fmla="*/ 9507 h 10438"/>
              <a:gd name="connsiteX4" fmla="*/ 4176 w 10000"/>
              <a:gd name="connsiteY4" fmla="*/ 8867 h 10438"/>
              <a:gd name="connsiteX5" fmla="*/ 5165 w 10000"/>
              <a:gd name="connsiteY5" fmla="*/ 7266 h 10438"/>
              <a:gd name="connsiteX6" fmla="*/ 6264 w 10000"/>
              <a:gd name="connsiteY6" fmla="*/ 4385 h 10438"/>
              <a:gd name="connsiteX7" fmla="*/ 7416 w 10000"/>
              <a:gd name="connsiteY7" fmla="*/ 1377 h 10438"/>
              <a:gd name="connsiteX8" fmla="*/ 8572 w 10000"/>
              <a:gd name="connsiteY8" fmla="*/ 224 h 10438"/>
              <a:gd name="connsiteX9" fmla="*/ 10000 w 10000"/>
              <a:gd name="connsiteY9" fmla="*/ 35 h 1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438">
                <a:moveTo>
                  <a:pt x="0" y="10430"/>
                </a:moveTo>
                <a:cubicBezTo>
                  <a:pt x="96" y="10438"/>
                  <a:pt x="494" y="10247"/>
                  <a:pt x="769" y="10147"/>
                </a:cubicBezTo>
                <a:cubicBezTo>
                  <a:pt x="1044" y="10047"/>
                  <a:pt x="1318" y="9933"/>
                  <a:pt x="1648" y="9827"/>
                </a:cubicBezTo>
                <a:cubicBezTo>
                  <a:pt x="1978" y="9721"/>
                  <a:pt x="2325" y="9667"/>
                  <a:pt x="2747" y="9507"/>
                </a:cubicBezTo>
                <a:cubicBezTo>
                  <a:pt x="3169" y="9347"/>
                  <a:pt x="3772" y="9241"/>
                  <a:pt x="4176" y="8867"/>
                </a:cubicBezTo>
                <a:cubicBezTo>
                  <a:pt x="4579" y="8494"/>
                  <a:pt x="4818" y="8013"/>
                  <a:pt x="5165" y="7266"/>
                </a:cubicBezTo>
                <a:cubicBezTo>
                  <a:pt x="5513" y="6519"/>
                  <a:pt x="5889" y="5366"/>
                  <a:pt x="6264" y="4385"/>
                </a:cubicBezTo>
                <a:cubicBezTo>
                  <a:pt x="6639" y="3404"/>
                  <a:pt x="6913" y="1952"/>
                  <a:pt x="7416" y="1377"/>
                </a:cubicBezTo>
                <a:cubicBezTo>
                  <a:pt x="7849" y="641"/>
                  <a:pt x="8141" y="448"/>
                  <a:pt x="8572" y="224"/>
                </a:cubicBezTo>
                <a:cubicBezTo>
                  <a:pt x="9003" y="0"/>
                  <a:pt x="9645" y="98"/>
                  <a:pt x="10000" y="35"/>
                </a:cubicBezTo>
              </a:path>
            </a:pathLst>
          </a:custGeom>
          <a:noFill/>
          <a:ln w="57150">
            <a:solidFill>
              <a:srgbClr val="0070C0"/>
            </a:solidFill>
            <a:round/>
            <a:headEnd/>
            <a:tailEnd/>
          </a:ln>
          <a:effectLst>
            <a:outerShdw dist="38100" dir="2700000" rotWithShape="0">
              <a:srgbClr val="808080">
                <a:alpha val="42999"/>
              </a:srgbClr>
            </a:outerShdw>
          </a:effectLst>
        </p:spPr>
        <p:txBody>
          <a:bodyPr anchor="ctr"/>
          <a:lstStyle/>
          <a:p>
            <a:pPr>
              <a:defRPr/>
            </a:pPr>
            <a:endParaRPr lang="en-US"/>
          </a:p>
        </p:txBody>
      </p:sp>
      <p:sp>
        <p:nvSpPr>
          <p:cNvPr id="115" name="TextBox 114"/>
          <p:cNvSpPr txBox="1"/>
          <p:nvPr/>
        </p:nvSpPr>
        <p:spPr>
          <a:xfrm>
            <a:off x="228600" y="4876800"/>
            <a:ext cx="570990" cy="400110"/>
          </a:xfrm>
          <a:prstGeom prst="rect">
            <a:avLst/>
          </a:prstGeom>
          <a:noFill/>
        </p:spPr>
        <p:txBody>
          <a:bodyPr wrap="none" rtlCol="0">
            <a:spAutoFit/>
          </a:bodyPr>
          <a:lstStyle/>
          <a:p>
            <a:r>
              <a:rPr lang="en-US" sz="2000" dirty="0" smtClean="0">
                <a:solidFill>
                  <a:srgbClr val="0070C0"/>
                </a:solidFill>
              </a:rPr>
              <a:t>low</a:t>
            </a:r>
            <a:endParaRPr lang="en-US" sz="2000" dirty="0">
              <a:solidFill>
                <a:srgbClr val="0070C0"/>
              </a:solidFill>
            </a:endParaRPr>
          </a:p>
        </p:txBody>
      </p:sp>
      <p:sp>
        <p:nvSpPr>
          <p:cNvPr id="116" name="TextBox 115"/>
          <p:cNvSpPr txBox="1"/>
          <p:nvPr/>
        </p:nvSpPr>
        <p:spPr>
          <a:xfrm>
            <a:off x="304800" y="2514600"/>
            <a:ext cx="633507" cy="400110"/>
          </a:xfrm>
          <a:prstGeom prst="rect">
            <a:avLst/>
          </a:prstGeom>
          <a:noFill/>
        </p:spPr>
        <p:txBody>
          <a:bodyPr wrap="none" rtlCol="0">
            <a:spAutoFit/>
          </a:bodyPr>
          <a:lstStyle/>
          <a:p>
            <a:r>
              <a:rPr lang="en-US" sz="2000" dirty="0" smtClean="0">
                <a:solidFill>
                  <a:srgbClr val="0070C0"/>
                </a:solidFill>
              </a:rPr>
              <a:t>high</a:t>
            </a:r>
            <a:endParaRPr lang="en-US" sz="2000" dirty="0">
              <a:solidFill>
                <a:srgbClr val="0070C0"/>
              </a:solidFill>
            </a:endParaRPr>
          </a:p>
        </p:txBody>
      </p:sp>
      <p:sp>
        <p:nvSpPr>
          <p:cNvPr id="117" name="TextBox 116"/>
          <p:cNvSpPr txBox="1"/>
          <p:nvPr/>
        </p:nvSpPr>
        <p:spPr>
          <a:xfrm>
            <a:off x="838200" y="6380946"/>
            <a:ext cx="7361540" cy="477054"/>
          </a:xfrm>
          <a:prstGeom prst="rect">
            <a:avLst/>
          </a:prstGeom>
          <a:noFill/>
        </p:spPr>
        <p:txBody>
          <a:bodyPr wrap="square" rtlCol="0">
            <a:spAutoFit/>
          </a:bodyPr>
          <a:lstStyle/>
          <a:p>
            <a:r>
              <a:rPr lang="en-US" sz="2500" dirty="0" smtClean="0"/>
              <a:t>  fall	  winter	 spring	           summer	   fall</a:t>
            </a:r>
            <a:endParaRPr lang="en-US" sz="2500" dirty="0"/>
          </a:p>
        </p:txBody>
      </p:sp>
      <p:sp>
        <p:nvSpPr>
          <p:cNvPr id="118" name="TextBox 117"/>
          <p:cNvSpPr txBox="1"/>
          <p:nvPr/>
        </p:nvSpPr>
        <p:spPr>
          <a:xfrm>
            <a:off x="1981200" y="1524000"/>
            <a:ext cx="1364028" cy="707886"/>
          </a:xfrm>
          <a:prstGeom prst="rect">
            <a:avLst/>
          </a:prstGeom>
          <a:noFill/>
        </p:spPr>
        <p:txBody>
          <a:bodyPr wrap="none" rtlCol="0">
            <a:spAutoFit/>
          </a:bodyPr>
          <a:lstStyle/>
          <a:p>
            <a:r>
              <a:rPr lang="en-US" sz="2000" dirty="0" smtClean="0">
                <a:solidFill>
                  <a:schemeClr val="tx1"/>
                </a:solidFill>
              </a:rPr>
              <a:t>snow </a:t>
            </a:r>
          </a:p>
          <a:p>
            <a:r>
              <a:rPr lang="en-US" sz="2000" dirty="0" smtClean="0">
                <a:solidFill>
                  <a:schemeClr val="tx1"/>
                </a:solidFill>
              </a:rPr>
              <a:t>cover/melt</a:t>
            </a:r>
            <a:endParaRPr lang="en-US" sz="2000" dirty="0">
              <a:solidFill>
                <a:schemeClr val="tx1"/>
              </a:solidFill>
            </a:endParaRPr>
          </a:p>
        </p:txBody>
      </p:sp>
      <p:sp>
        <p:nvSpPr>
          <p:cNvPr id="119" name="TextBox 118"/>
          <p:cNvSpPr txBox="1"/>
          <p:nvPr/>
        </p:nvSpPr>
        <p:spPr>
          <a:xfrm>
            <a:off x="5943600" y="1447800"/>
            <a:ext cx="1180131" cy="707886"/>
          </a:xfrm>
          <a:prstGeom prst="rect">
            <a:avLst/>
          </a:prstGeom>
          <a:noFill/>
        </p:spPr>
        <p:txBody>
          <a:bodyPr wrap="none" rtlCol="0">
            <a:spAutoFit/>
          </a:bodyPr>
          <a:lstStyle/>
          <a:p>
            <a:r>
              <a:rPr lang="en-US" sz="2000" dirty="0" smtClean="0">
                <a:solidFill>
                  <a:schemeClr val="tx1"/>
                </a:solidFill>
              </a:rPr>
              <a:t>summer </a:t>
            </a:r>
          </a:p>
          <a:p>
            <a:r>
              <a:rPr lang="en-US" sz="2000" dirty="0" smtClean="0">
                <a:solidFill>
                  <a:schemeClr val="tx1"/>
                </a:solidFill>
              </a:rPr>
              <a:t>drought</a:t>
            </a:r>
            <a:endParaRPr lang="en-US" sz="2000" dirty="0">
              <a:solidFill>
                <a:schemeClr val="tx1"/>
              </a:solidFill>
            </a:endParaRPr>
          </a:p>
        </p:txBody>
      </p:sp>
      <p:sp>
        <p:nvSpPr>
          <p:cNvPr id="120" name="TextBox 119"/>
          <p:cNvSpPr txBox="1"/>
          <p:nvPr/>
        </p:nvSpPr>
        <p:spPr>
          <a:xfrm>
            <a:off x="4191000" y="1524000"/>
            <a:ext cx="954107" cy="707886"/>
          </a:xfrm>
          <a:prstGeom prst="rect">
            <a:avLst/>
          </a:prstGeom>
          <a:noFill/>
        </p:spPr>
        <p:txBody>
          <a:bodyPr wrap="none" rtlCol="0">
            <a:spAutoFit/>
          </a:bodyPr>
          <a:lstStyle/>
          <a:p>
            <a:r>
              <a:rPr lang="en-US" sz="2000" dirty="0" smtClean="0">
                <a:solidFill>
                  <a:schemeClr val="tx1"/>
                </a:solidFill>
              </a:rPr>
              <a:t>spring </a:t>
            </a:r>
          </a:p>
          <a:p>
            <a:r>
              <a:rPr lang="en-US" sz="2000" dirty="0" smtClean="0">
                <a:solidFill>
                  <a:schemeClr val="tx1"/>
                </a:solidFill>
              </a:rPr>
              <a:t>rains</a:t>
            </a:r>
            <a:endParaRPr lang="en-US" sz="2000" dirty="0">
              <a:solidFill>
                <a:schemeClr val="tx1"/>
              </a:solidFill>
            </a:endParaRPr>
          </a:p>
        </p:txBody>
      </p:sp>
      <p:sp>
        <p:nvSpPr>
          <p:cNvPr id="123" name="TextBox 122"/>
          <p:cNvSpPr txBox="1"/>
          <p:nvPr/>
        </p:nvSpPr>
        <p:spPr>
          <a:xfrm>
            <a:off x="0" y="1524000"/>
            <a:ext cx="1850186" cy="400110"/>
          </a:xfrm>
          <a:prstGeom prst="rect">
            <a:avLst/>
          </a:prstGeom>
          <a:noFill/>
        </p:spPr>
        <p:txBody>
          <a:bodyPr wrap="none" rtlCol="0">
            <a:spAutoFit/>
          </a:bodyPr>
          <a:lstStyle/>
          <a:p>
            <a:r>
              <a:rPr lang="en-US" sz="2000" b="1" i="1" dirty="0" smtClean="0">
                <a:solidFill>
                  <a:schemeClr val="tx1"/>
                </a:solidFill>
              </a:rPr>
              <a:t>Main Factors:</a:t>
            </a:r>
            <a:endParaRPr lang="en-US" sz="2000" b="1" i="1" dirty="0">
              <a:solidFill>
                <a:schemeClr val="tx1"/>
              </a:solidFill>
            </a:endParaRPr>
          </a:p>
        </p:txBody>
      </p:sp>
      <p:cxnSp>
        <p:nvCxnSpPr>
          <p:cNvPr id="127" name="Straight Connector 126"/>
          <p:cNvCxnSpPr/>
          <p:nvPr/>
        </p:nvCxnSpPr>
        <p:spPr bwMode="auto">
          <a:xfrm rot="5400000">
            <a:off x="5934868" y="2438400"/>
            <a:ext cx="4572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30" name="Straight Arrow Connector 129"/>
          <p:cNvCxnSpPr/>
          <p:nvPr/>
        </p:nvCxnSpPr>
        <p:spPr bwMode="auto">
          <a:xfrm>
            <a:off x="6248400" y="2209800"/>
            <a:ext cx="1371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1" name="TextBox 130"/>
          <p:cNvSpPr txBox="1"/>
          <p:nvPr/>
        </p:nvSpPr>
        <p:spPr>
          <a:xfrm>
            <a:off x="6296025" y="2209800"/>
            <a:ext cx="1407758" cy="307777"/>
          </a:xfrm>
          <a:prstGeom prst="rect">
            <a:avLst/>
          </a:prstGeom>
          <a:noFill/>
        </p:spPr>
        <p:txBody>
          <a:bodyPr wrap="none" rtlCol="0">
            <a:spAutoFit/>
          </a:bodyPr>
          <a:lstStyle/>
          <a:p>
            <a:r>
              <a:rPr lang="en-US" sz="1400" dirty="0" smtClean="0"/>
              <a:t>nonintervention</a:t>
            </a:r>
            <a:endParaRPr lang="en-US" sz="1400" dirty="0"/>
          </a:p>
        </p:txBody>
      </p:sp>
      <p:sp>
        <p:nvSpPr>
          <p:cNvPr id="138" name="TextBox 137"/>
          <p:cNvSpPr txBox="1"/>
          <p:nvPr/>
        </p:nvSpPr>
        <p:spPr>
          <a:xfrm rot="18991524">
            <a:off x="3632253" y="3561516"/>
            <a:ext cx="1898277" cy="461665"/>
          </a:xfrm>
          <a:prstGeom prst="rect">
            <a:avLst/>
          </a:prstGeom>
          <a:noFill/>
        </p:spPr>
        <p:txBody>
          <a:bodyPr wrap="none" rtlCol="0">
            <a:spAutoFit/>
          </a:bodyPr>
          <a:lstStyle/>
          <a:p>
            <a:r>
              <a:rPr lang="en-US" sz="2400" dirty="0" smtClean="0">
                <a:solidFill>
                  <a:srgbClr val="0070C0"/>
                </a:solidFill>
              </a:rPr>
              <a:t>predictability</a:t>
            </a:r>
            <a:endParaRPr lang="en-US" sz="2400" dirty="0">
              <a:solidFill>
                <a:srgbClr val="0070C0"/>
              </a:solidFill>
            </a:endParaRPr>
          </a:p>
        </p:txBody>
      </p:sp>
      <p:cxnSp>
        <p:nvCxnSpPr>
          <p:cNvPr id="140" name="Straight Arrow Connector 139"/>
          <p:cNvCxnSpPr/>
          <p:nvPr/>
        </p:nvCxnSpPr>
        <p:spPr bwMode="auto">
          <a:xfrm rot="10800000">
            <a:off x="1143000" y="2209800"/>
            <a:ext cx="51054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1" name="TextBox 140"/>
          <p:cNvSpPr txBox="1"/>
          <p:nvPr/>
        </p:nvSpPr>
        <p:spPr>
          <a:xfrm>
            <a:off x="4800600" y="2209800"/>
            <a:ext cx="1109599" cy="307777"/>
          </a:xfrm>
          <a:prstGeom prst="rect">
            <a:avLst/>
          </a:prstGeom>
          <a:noFill/>
        </p:spPr>
        <p:txBody>
          <a:bodyPr wrap="none" rtlCol="0">
            <a:spAutoFit/>
          </a:bodyPr>
          <a:lstStyle/>
          <a:p>
            <a:r>
              <a:rPr lang="en-US" sz="1400" dirty="0" smtClean="0"/>
              <a:t>intervention</a:t>
            </a:r>
            <a:endParaRPr lang="en-US" sz="1400" dirty="0"/>
          </a:p>
        </p:txBody>
      </p:sp>
    </p:spTree>
    <p:extLst>
      <p:ext uri="{BB962C8B-B14F-4D97-AF65-F5344CB8AC3E}">
        <p14:creationId xmlns:p14="http://schemas.microsoft.com/office/powerpoint/2010/main" xmlns="" val="40341250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470" y="174172"/>
            <a:ext cx="8699252" cy="1143000"/>
          </a:xfrm>
        </p:spPr>
        <p:txBody>
          <a:bodyPr>
            <a:noAutofit/>
          </a:bodyPr>
          <a:lstStyle/>
          <a:p>
            <a:r>
              <a:rPr lang="en-US" sz="3600" b="1" dirty="0" smtClean="0">
                <a:solidFill>
                  <a:schemeClr val="accent1">
                    <a:lumMod val="25000"/>
                  </a:schemeClr>
                </a:solidFill>
              </a:rPr>
              <a:t>Equipment is Critical:</a:t>
            </a:r>
            <a:br>
              <a:rPr lang="en-US" sz="3600" b="1" dirty="0" smtClean="0">
                <a:solidFill>
                  <a:schemeClr val="accent1">
                    <a:lumMod val="25000"/>
                  </a:schemeClr>
                </a:solidFill>
              </a:rPr>
            </a:br>
            <a:r>
              <a:rPr lang="en-US" sz="2400" b="1" dirty="0">
                <a:solidFill>
                  <a:schemeClr val="accent1">
                    <a:lumMod val="25000"/>
                  </a:schemeClr>
                </a:solidFill>
              </a:rPr>
              <a:t>High-Clearance Provides Greater Sidedress Flexibility </a:t>
            </a:r>
          </a:p>
        </p:txBody>
      </p:sp>
      <p:pic>
        <p:nvPicPr>
          <p:cNvPr id="9219" name="Picture 3"/>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295703" y="1638545"/>
            <a:ext cx="2641270" cy="1980953"/>
          </a:xfrm>
          <a:prstGeom prst="rect">
            <a:avLst/>
          </a:prstGeom>
          <a:noFill/>
          <a:ln w="2857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292348" y="4333597"/>
            <a:ext cx="3517652" cy="2344084"/>
          </a:xfrm>
          <a:prstGeom prst="rect">
            <a:avLst/>
          </a:prstGeom>
          <a:noFill/>
          <a:ln w="28575">
            <a:solidFill>
              <a:schemeClr val="accent1"/>
            </a:solidFill>
            <a:miter lim="800000"/>
            <a:headEnd/>
            <a:tailEnd/>
          </a:ln>
        </p:spPr>
      </p:pic>
      <p:sp>
        <p:nvSpPr>
          <p:cNvPr id="4" name="Down Arrow 3"/>
          <p:cNvSpPr/>
          <p:nvPr/>
        </p:nvSpPr>
        <p:spPr bwMode="auto">
          <a:xfrm rot="2000612">
            <a:off x="2990903" y="3593462"/>
            <a:ext cx="609600" cy="6096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dirty="0" smtClean="0">
              <a:ln>
                <a:noFill/>
              </a:ln>
              <a:solidFill>
                <a:srgbClr val="009999"/>
              </a:solidFill>
              <a:effectLst/>
              <a:latin typeface="Arial" charset="0"/>
            </a:endParaRPr>
          </a:p>
        </p:txBody>
      </p:sp>
      <p:sp>
        <p:nvSpPr>
          <p:cNvPr id="7" name="Down Arrow 6"/>
          <p:cNvSpPr/>
          <p:nvPr/>
        </p:nvSpPr>
        <p:spPr bwMode="auto">
          <a:xfrm rot="19255618">
            <a:off x="5632174" y="3600048"/>
            <a:ext cx="609600" cy="6096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dirty="0" smtClean="0">
              <a:ln>
                <a:noFill/>
              </a:ln>
              <a:solidFill>
                <a:srgbClr val="009999"/>
              </a:solidFill>
              <a:effectLst/>
              <a:latin typeface="Arial" charset="0"/>
            </a:endParaRP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xmlns=""/>
              </a:ext>
            </a:extLst>
          </a:blip>
          <a:srcRect/>
          <a:stretch/>
        </p:blipFill>
        <p:spPr>
          <a:xfrm>
            <a:off x="5094516" y="4234397"/>
            <a:ext cx="3776352" cy="2542484"/>
          </a:xfrm>
          <a:prstGeom prst="rect">
            <a:avLst/>
          </a:prstGeom>
          <a:ln>
            <a:solidFill>
              <a:schemeClr val="accent1"/>
            </a:solidFill>
          </a:ln>
        </p:spPr>
      </p:pic>
    </p:spTree>
    <p:extLst>
      <p:ext uri="{BB962C8B-B14F-4D97-AF65-F5344CB8AC3E}">
        <p14:creationId xmlns:p14="http://schemas.microsoft.com/office/powerpoint/2010/main" xmlns="" val="81214190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Title 1"/>
          <p:cNvSpPr>
            <a:spLocks noGrp="1"/>
          </p:cNvSpPr>
          <p:nvPr>
            <p:ph type="title"/>
          </p:nvPr>
        </p:nvSpPr>
        <p:spPr>
          <a:xfrm>
            <a:off x="0" y="457200"/>
            <a:ext cx="9144000" cy="1143000"/>
          </a:xfrm>
        </p:spPr>
        <p:txBody>
          <a:bodyPr>
            <a:noAutofit/>
          </a:bodyPr>
          <a:lstStyle/>
          <a:p>
            <a:r>
              <a:rPr lang="en-US" sz="4000" b="1" dirty="0" smtClean="0"/>
              <a:t>Many sources of variation in N availability </a:t>
            </a:r>
            <a:endParaRPr lang="en-US" sz="2800" dirty="0" smtClean="0"/>
          </a:p>
        </p:txBody>
      </p:sp>
      <p:sp>
        <p:nvSpPr>
          <p:cNvPr id="5" name="Content Placeholder 2"/>
          <p:cNvSpPr>
            <a:spLocks noGrp="1"/>
          </p:cNvSpPr>
          <p:nvPr>
            <p:ph idx="1"/>
          </p:nvPr>
        </p:nvSpPr>
        <p:spPr>
          <a:xfrm>
            <a:off x="228600" y="1600200"/>
            <a:ext cx="8319978" cy="1295400"/>
          </a:xfrm>
        </p:spPr>
        <p:txBody>
          <a:bodyPr>
            <a:noAutofit/>
          </a:bodyPr>
          <a:lstStyle/>
          <a:p>
            <a:pPr eaLnBrk="1" hangingPunct="1">
              <a:defRPr/>
            </a:pPr>
            <a:r>
              <a:rPr lang="en-US" sz="2400" dirty="0" smtClean="0"/>
              <a:t>Soil type differences and organic matter contents</a:t>
            </a:r>
          </a:p>
          <a:p>
            <a:pPr>
              <a:defRPr/>
            </a:pPr>
            <a:r>
              <a:rPr lang="en-US" sz="2400" dirty="0" smtClean="0"/>
              <a:t>Organic amendments (manure, compost, etc.)</a:t>
            </a:r>
          </a:p>
          <a:p>
            <a:pPr>
              <a:defRPr/>
            </a:pPr>
            <a:r>
              <a:rPr lang="en-US" sz="2400" dirty="0" smtClean="0"/>
              <a:t>Crop rotations</a:t>
            </a:r>
            <a:endParaRPr lang="en-US" sz="2400" dirty="0" smtClean="0">
              <a:solidFill>
                <a:srgbClr val="008000"/>
              </a:solidFill>
            </a:endParaRPr>
          </a:p>
          <a:p>
            <a:pPr eaLnBrk="1" hangingPunct="1">
              <a:defRPr/>
            </a:pPr>
            <a:r>
              <a:rPr lang="en-US" sz="2400" dirty="0" smtClean="0"/>
              <a:t>Soil and crop management</a:t>
            </a:r>
          </a:p>
          <a:p>
            <a:pPr eaLnBrk="1" hangingPunct="1">
              <a:defRPr/>
            </a:pPr>
            <a:r>
              <a:rPr lang="en-US" sz="2400" b="1" i="1" dirty="0" smtClean="0">
                <a:solidFill>
                  <a:schemeClr val="accent1">
                    <a:lumMod val="75000"/>
                  </a:schemeClr>
                </a:solidFill>
              </a:rPr>
              <a:t>Temperature</a:t>
            </a:r>
          </a:p>
          <a:p>
            <a:pPr eaLnBrk="1" hangingPunct="1">
              <a:defRPr/>
            </a:pPr>
            <a:r>
              <a:rPr lang="en-US" sz="2400" b="1" i="1" dirty="0" smtClean="0">
                <a:solidFill>
                  <a:schemeClr val="accent1">
                    <a:lumMod val="75000"/>
                  </a:schemeClr>
                </a:solidFill>
              </a:rPr>
              <a:t>Precipitation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5" y="2362200"/>
            <a:ext cx="2540000" cy="1905000"/>
          </a:xfrm>
          <a:prstGeom prst="rect">
            <a:avLst/>
          </a:prstGeom>
        </p:spPr>
      </p:pic>
      <p:sp>
        <p:nvSpPr>
          <p:cNvPr id="8" name="TextBox 7"/>
          <p:cNvSpPr txBox="1"/>
          <p:nvPr/>
        </p:nvSpPr>
        <p:spPr>
          <a:xfrm>
            <a:off x="152400" y="4648200"/>
            <a:ext cx="8991600" cy="2677656"/>
          </a:xfrm>
          <a:prstGeom prst="rect">
            <a:avLst/>
          </a:prstGeom>
          <a:noFill/>
        </p:spPr>
        <p:txBody>
          <a:bodyPr wrap="square" rtlCol="0">
            <a:spAutoFit/>
          </a:bodyPr>
          <a:lstStyle/>
          <a:p>
            <a:pPr marL="457200" indent="-457200">
              <a:buFont typeface="Wingdings"/>
              <a:buChar char="à"/>
            </a:pPr>
            <a:r>
              <a:rPr lang="en-US" sz="2800" b="1" dirty="0" smtClean="0">
                <a:solidFill>
                  <a:schemeClr val="accent3">
                    <a:lumMod val="50000"/>
                  </a:schemeClr>
                </a:solidFill>
                <a:sym typeface="Wingdings" pitchFamily="2" charset="2"/>
              </a:rPr>
              <a:t>Corn </a:t>
            </a:r>
            <a:r>
              <a:rPr lang="en-US" sz="2800" b="1" dirty="0">
                <a:solidFill>
                  <a:schemeClr val="accent3">
                    <a:lumMod val="50000"/>
                  </a:schemeClr>
                </a:solidFill>
                <a:sym typeface="Wingdings" pitchFamily="2" charset="2"/>
              </a:rPr>
              <a:t>N needs CANNOT be accurately predicted at the beginning of the growing </a:t>
            </a:r>
            <a:r>
              <a:rPr lang="en-US" sz="2800" b="1" dirty="0" smtClean="0">
                <a:solidFill>
                  <a:schemeClr val="accent3">
                    <a:lumMod val="50000"/>
                  </a:schemeClr>
                </a:solidFill>
                <a:sym typeface="Wingdings" pitchFamily="2" charset="2"/>
              </a:rPr>
              <a:t>season</a:t>
            </a:r>
          </a:p>
          <a:p>
            <a:pPr marL="457200" indent="-457200">
              <a:buFont typeface="Wingdings"/>
              <a:buChar char="à"/>
            </a:pPr>
            <a:endParaRPr lang="en-US" sz="2800" b="1" dirty="0" smtClean="0">
              <a:solidFill>
                <a:schemeClr val="accent3">
                  <a:lumMod val="50000"/>
                </a:schemeClr>
              </a:solidFill>
              <a:sym typeface="Wingdings" pitchFamily="2" charset="2"/>
            </a:endParaRPr>
          </a:p>
          <a:p>
            <a:pPr marL="457200" indent="-457200">
              <a:buFont typeface="Wingdings"/>
              <a:buChar char="à"/>
            </a:pPr>
            <a:r>
              <a:rPr lang="en-US" sz="2800" b="1" dirty="0">
                <a:solidFill>
                  <a:schemeClr val="accent3">
                    <a:lumMod val="50000"/>
                  </a:schemeClr>
                </a:solidFill>
                <a:sym typeface="Wingdings" pitchFamily="2" charset="2"/>
              </a:rPr>
              <a:t>AFTER critical time period has </a:t>
            </a:r>
            <a:r>
              <a:rPr lang="en-US" sz="2800" b="1" dirty="0" smtClean="0">
                <a:solidFill>
                  <a:schemeClr val="accent3">
                    <a:lumMod val="50000"/>
                  </a:schemeClr>
                </a:solidFill>
                <a:sym typeface="Wingdings" pitchFamily="2" charset="2"/>
              </a:rPr>
              <a:t>past, there are opportunities for precision management</a:t>
            </a:r>
            <a:endParaRPr lang="en-US" sz="2800" b="1" dirty="0">
              <a:solidFill>
                <a:schemeClr val="accent3">
                  <a:lumMod val="50000"/>
                </a:schemeClr>
              </a:solidFill>
            </a:endParaRPr>
          </a:p>
          <a:p>
            <a:endParaRPr lang="en-US" sz="2800" b="1" dirty="0">
              <a:solidFill>
                <a:schemeClr val="accent3">
                  <a:lumMod val="50000"/>
                </a:schemeClr>
              </a:solidFill>
            </a:endParaRPr>
          </a:p>
        </p:txBody>
      </p:sp>
    </p:spTree>
    <p:extLst>
      <p:ext uri="{BB962C8B-B14F-4D97-AF65-F5344CB8AC3E}">
        <p14:creationId xmlns:p14="http://schemas.microsoft.com/office/powerpoint/2010/main" xmlns="" val="221473429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2324" y="-152400"/>
            <a:ext cx="8915400" cy="1470025"/>
          </a:xfrm>
        </p:spPr>
        <p:txBody>
          <a:bodyPr>
            <a:normAutofit fontScale="90000"/>
          </a:bodyPr>
          <a:lstStyle/>
          <a:p>
            <a:r>
              <a:rPr lang="en-US" sz="4000" b="1" dirty="0" smtClean="0">
                <a:solidFill>
                  <a:srgbClr val="0070C0"/>
                </a:solidFill>
              </a:rPr>
              <a:t/>
            </a:r>
            <a:br>
              <a:rPr lang="en-US" sz="4000" b="1" dirty="0" smtClean="0">
                <a:solidFill>
                  <a:srgbClr val="0070C0"/>
                </a:solidFill>
              </a:rPr>
            </a:br>
            <a:r>
              <a:rPr lang="en-US" sz="4000" b="1" dirty="0" smtClean="0">
                <a:solidFill>
                  <a:srgbClr val="0070C0"/>
                </a:solidFill>
              </a:rPr>
              <a:t>Why </a:t>
            </a:r>
            <a:r>
              <a:rPr lang="en-US" sz="4000" dirty="0">
                <a:solidFill>
                  <a:srgbClr val="0070C0"/>
                </a:solidFill>
              </a:rPr>
              <a:t>Computational </a:t>
            </a:r>
            <a:r>
              <a:rPr lang="en-US" sz="4000" dirty="0" smtClean="0">
                <a:solidFill>
                  <a:srgbClr val="0070C0"/>
                </a:solidFill>
              </a:rPr>
              <a:t>Tools for </a:t>
            </a:r>
            <a:br>
              <a:rPr lang="en-US" sz="4000" dirty="0" smtClean="0">
                <a:solidFill>
                  <a:srgbClr val="0070C0"/>
                </a:solidFill>
              </a:rPr>
            </a:br>
            <a:r>
              <a:rPr lang="en-US" sz="4000" dirty="0" smtClean="0">
                <a:solidFill>
                  <a:srgbClr val="0070C0"/>
                </a:solidFill>
              </a:rPr>
              <a:t>Nitrogen Management?</a:t>
            </a:r>
            <a:endParaRPr lang="en-US" sz="4000" b="1" dirty="0">
              <a:solidFill>
                <a:srgbClr val="0070C0"/>
              </a:solidFill>
            </a:endParaRPr>
          </a:p>
        </p:txBody>
      </p:sp>
      <p:sp>
        <p:nvSpPr>
          <p:cNvPr id="3" name="Subtitle 2"/>
          <p:cNvSpPr>
            <a:spLocks noGrp="1"/>
          </p:cNvSpPr>
          <p:nvPr>
            <p:ph type="subTitle" idx="1"/>
          </p:nvPr>
        </p:nvSpPr>
        <p:spPr>
          <a:xfrm>
            <a:off x="304800" y="1524000"/>
            <a:ext cx="8610600" cy="5181600"/>
          </a:xfrm>
        </p:spPr>
        <p:txBody>
          <a:bodyPr>
            <a:normAutofit/>
          </a:bodyPr>
          <a:lstStyle/>
          <a:p>
            <a:pPr marL="342900" indent="-342900" algn="l" eaLnBrk="1" hangingPunct="1">
              <a:buFont typeface="Arial" pitchFamily="34" charset="0"/>
              <a:buChar char="•"/>
            </a:pPr>
            <a:r>
              <a:rPr lang="en-US" sz="2800" dirty="0" smtClean="0">
                <a:solidFill>
                  <a:schemeClr val="tx1"/>
                </a:solidFill>
              </a:rPr>
              <a:t>Move from generalized to site-specific recommendations</a:t>
            </a:r>
          </a:p>
          <a:p>
            <a:pPr marL="342900" indent="-342900" algn="l" eaLnBrk="1" hangingPunct="1">
              <a:buFont typeface="Arial" pitchFamily="34" charset="0"/>
              <a:buChar char="•"/>
            </a:pPr>
            <a:r>
              <a:rPr lang="en-US" sz="2800" dirty="0" smtClean="0">
                <a:solidFill>
                  <a:schemeClr val="tx1"/>
                </a:solidFill>
              </a:rPr>
              <a:t>Allows for adaptive, </a:t>
            </a:r>
            <a:r>
              <a:rPr lang="en-US" sz="2800" b="1" i="1" dirty="0" smtClean="0">
                <a:solidFill>
                  <a:schemeClr val="tx1"/>
                </a:solidFill>
              </a:rPr>
              <a:t>real-time</a:t>
            </a:r>
            <a:r>
              <a:rPr lang="en-US" sz="2800" dirty="0" smtClean="0">
                <a:solidFill>
                  <a:schemeClr val="tx1"/>
                </a:solidFill>
              </a:rPr>
              <a:t> </a:t>
            </a:r>
            <a:r>
              <a:rPr lang="en-US" sz="2800" dirty="0">
                <a:solidFill>
                  <a:schemeClr val="tx1"/>
                </a:solidFill>
              </a:rPr>
              <a:t>m</a:t>
            </a:r>
            <a:r>
              <a:rPr lang="en-US" sz="2800" dirty="0" smtClean="0">
                <a:solidFill>
                  <a:schemeClr val="tx1"/>
                </a:solidFill>
              </a:rPr>
              <a:t>anagement</a:t>
            </a:r>
          </a:p>
          <a:p>
            <a:pPr marL="800100" lvl="1" indent="-342900" algn="l" eaLnBrk="1" hangingPunct="1">
              <a:buFontTx/>
              <a:buChar char="-"/>
            </a:pPr>
            <a:r>
              <a:rPr lang="en-US" sz="2400" dirty="0" smtClean="0">
                <a:solidFill>
                  <a:schemeClr val="tx1"/>
                </a:solidFill>
              </a:rPr>
              <a:t>Weather conditions</a:t>
            </a:r>
          </a:p>
          <a:p>
            <a:pPr marL="800100" lvl="1" indent="-342900" algn="l" eaLnBrk="1" hangingPunct="1">
              <a:buFontTx/>
              <a:buChar char="-"/>
            </a:pPr>
            <a:r>
              <a:rPr lang="en-US" sz="2400" dirty="0" smtClean="0">
                <a:solidFill>
                  <a:schemeClr val="tx1"/>
                </a:solidFill>
              </a:rPr>
              <a:t>Local soils and crop management</a:t>
            </a:r>
          </a:p>
          <a:p>
            <a:pPr marL="342900" indent="-342900" algn="l" eaLnBrk="1" hangingPunct="1">
              <a:buFont typeface="Arial" pitchFamily="34" charset="0"/>
              <a:buChar char="•"/>
            </a:pPr>
            <a:r>
              <a:rPr lang="en-US" sz="2800" dirty="0" smtClean="0">
                <a:solidFill>
                  <a:schemeClr val="tx1"/>
                </a:solidFill>
              </a:rPr>
              <a:t>Universal </a:t>
            </a:r>
            <a:r>
              <a:rPr lang="en-US" sz="2800" dirty="0">
                <a:solidFill>
                  <a:schemeClr val="tx1"/>
                </a:solidFill>
              </a:rPr>
              <a:t>process-based approach</a:t>
            </a:r>
          </a:p>
          <a:p>
            <a:pPr marL="800100" lvl="1" indent="-342900" algn="l" eaLnBrk="1" hangingPunct="1">
              <a:buFontTx/>
              <a:buChar char="-"/>
            </a:pPr>
            <a:r>
              <a:rPr lang="en-US" sz="2400" dirty="0" smtClean="0">
                <a:solidFill>
                  <a:schemeClr val="tx1"/>
                </a:solidFill>
              </a:rPr>
              <a:t>Incorporates system complexity </a:t>
            </a:r>
          </a:p>
          <a:p>
            <a:pPr lvl="1" algn="l" eaLnBrk="1" hangingPunct="1">
              <a:tabLst>
                <a:tab pos="800100" algn="l"/>
              </a:tabLst>
            </a:pPr>
            <a:r>
              <a:rPr lang="en-US" sz="2400" dirty="0">
                <a:solidFill>
                  <a:schemeClr val="tx1"/>
                </a:solidFill>
              </a:rPr>
              <a:t>	</a:t>
            </a:r>
            <a:r>
              <a:rPr lang="en-US" sz="2400" dirty="0" smtClean="0">
                <a:solidFill>
                  <a:schemeClr val="tx1"/>
                </a:solidFill>
              </a:rPr>
              <a:t>through relevant processes </a:t>
            </a:r>
            <a:endParaRPr lang="en-US" sz="2400" dirty="0">
              <a:solidFill>
                <a:schemeClr val="tx1"/>
              </a:solidFill>
            </a:endParaRPr>
          </a:p>
          <a:p>
            <a:pPr marL="342900" indent="-342900" algn="l" eaLnBrk="1" hangingPunct="1">
              <a:buFont typeface="Arial" pitchFamily="34" charset="0"/>
              <a:buChar char="•"/>
            </a:pPr>
            <a:r>
              <a:rPr lang="en-US" sz="2800" dirty="0" smtClean="0">
                <a:solidFill>
                  <a:schemeClr val="tx1"/>
                </a:solidFill>
              </a:rPr>
              <a:t>Low cost</a:t>
            </a:r>
          </a:p>
          <a:p>
            <a:pPr marL="342900" indent="-342900" algn="l" eaLnBrk="1" hangingPunct="1">
              <a:buFont typeface="Arial" pitchFamily="34" charset="0"/>
              <a:buChar char="•"/>
            </a:pPr>
            <a:r>
              <a:rPr lang="en-US" sz="2800" dirty="0" smtClean="0">
                <a:solidFill>
                  <a:schemeClr val="tx1"/>
                </a:solidFill>
              </a:rPr>
              <a:t>Allows for progressive refinement</a:t>
            </a:r>
            <a:endParaRPr lang="en-US" sz="2800" dirty="0">
              <a:solidFill>
                <a:schemeClr val="tx1"/>
              </a:solidFill>
            </a:endParaRPr>
          </a:p>
          <a:p>
            <a:pPr algn="l"/>
            <a:endParaRPr lang="en-US" dirty="0">
              <a:solidFill>
                <a:schemeClr val="tx1"/>
              </a:solidFill>
            </a:endParaRPr>
          </a:p>
        </p:txBody>
      </p:sp>
    </p:spTree>
    <p:extLst>
      <p:ext uri="{BB962C8B-B14F-4D97-AF65-F5344CB8AC3E}">
        <p14:creationId xmlns:p14="http://schemas.microsoft.com/office/powerpoint/2010/main" xmlns="" val="23471071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00866"/>
            <a:ext cx="8229600" cy="1143000"/>
          </a:xfrm>
        </p:spPr>
        <p:txBody>
          <a:bodyPr>
            <a:noAutofit/>
          </a:bodyPr>
          <a:lstStyle/>
          <a:p>
            <a:r>
              <a:rPr lang="en-US" sz="5400" b="1" dirty="0" smtClean="0">
                <a:solidFill>
                  <a:srgbClr val="0070C0"/>
                </a:solidFill>
              </a:rPr>
              <a:t>What is Adapt-N?</a:t>
            </a:r>
            <a:endParaRPr lang="en-US" sz="4800" b="1" i="1" dirty="0" smtClean="0">
              <a:solidFill>
                <a:srgbClr val="0070C0"/>
              </a:solidFill>
            </a:endParaRPr>
          </a:p>
        </p:txBody>
      </p:sp>
      <p:pic>
        <p:nvPicPr>
          <p:cNvPr id="7" name="Picture 6" descr="IMG_0370.JPG"/>
          <p:cNvPicPr>
            <a:picLocks noChangeAspect="1"/>
          </p:cNvPicPr>
          <p:nvPr/>
        </p:nvPicPr>
        <p:blipFill>
          <a:blip r:embed="rId3" cstate="print"/>
          <a:srcRect l="2597" t="24243" b="43290"/>
          <a:stretch>
            <a:fillRect/>
          </a:stretch>
        </p:blipFill>
        <p:spPr>
          <a:xfrm>
            <a:off x="0" y="5884336"/>
            <a:ext cx="9144000" cy="2286000"/>
          </a:xfrm>
          <a:prstGeom prst="rect">
            <a:avLst/>
          </a:prstGeom>
        </p:spPr>
      </p:pic>
    </p:spTree>
    <p:extLst>
      <p:ext uri="{BB962C8B-B14F-4D97-AF65-F5344CB8AC3E}">
        <p14:creationId xmlns:p14="http://schemas.microsoft.com/office/powerpoint/2010/main" xmlns="" val="17627971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0"/>
            <a:ext cx="9144000" cy="838200"/>
          </a:xfrm>
        </p:spPr>
        <p:txBody>
          <a:bodyPr>
            <a:noAutofit/>
          </a:bodyPr>
          <a:lstStyle/>
          <a:p>
            <a:r>
              <a:rPr lang="en-US" sz="3800" b="1" dirty="0" smtClean="0">
                <a:solidFill>
                  <a:srgbClr val="0070C0"/>
                </a:solidFill>
                <a:latin typeface="Arial" pitchFamily="34" charset="0"/>
                <a:cs typeface="Arial" pitchFamily="34" charset="0"/>
              </a:rPr>
              <a:t/>
            </a:r>
            <a:br>
              <a:rPr lang="en-US" sz="3800" b="1" dirty="0" smtClean="0">
                <a:solidFill>
                  <a:srgbClr val="0070C0"/>
                </a:solidFill>
                <a:latin typeface="Arial" pitchFamily="34" charset="0"/>
                <a:cs typeface="Arial" pitchFamily="34" charset="0"/>
              </a:rPr>
            </a:br>
            <a:r>
              <a:rPr lang="en-US" sz="3800" b="1" dirty="0" smtClean="0">
                <a:solidFill>
                  <a:srgbClr val="0070C0"/>
                </a:solidFill>
                <a:latin typeface="Arial" pitchFamily="34" charset="0"/>
                <a:cs typeface="Arial" pitchFamily="34" charset="0"/>
              </a:rPr>
              <a:t>At the core: </a:t>
            </a:r>
            <a:br>
              <a:rPr lang="en-US" sz="3800" b="1" dirty="0" smtClean="0">
                <a:solidFill>
                  <a:srgbClr val="0070C0"/>
                </a:solidFill>
                <a:latin typeface="Arial" pitchFamily="34" charset="0"/>
                <a:cs typeface="Arial" pitchFamily="34" charset="0"/>
              </a:rPr>
            </a:br>
            <a:r>
              <a:rPr lang="en-US" sz="3800" b="1" dirty="0" smtClean="0">
                <a:solidFill>
                  <a:srgbClr val="0070C0"/>
                </a:solidFill>
                <a:latin typeface="Arial" pitchFamily="34" charset="0"/>
                <a:cs typeface="Arial" pitchFamily="34" charset="0"/>
              </a:rPr>
              <a:t>A dynamic simulation model</a:t>
            </a:r>
            <a:endParaRPr lang="en-US" sz="3800" b="1" dirty="0">
              <a:solidFill>
                <a:srgbClr val="0070C0"/>
              </a:solidFill>
              <a:latin typeface="Arial" pitchFamily="34" charset="0"/>
              <a:cs typeface="Arial" pitchFamily="34" charset="0"/>
            </a:endParaRPr>
          </a:p>
        </p:txBody>
      </p:sp>
      <p:sp>
        <p:nvSpPr>
          <p:cNvPr id="56327" name="Text Box 7"/>
          <p:cNvSpPr txBox="1">
            <a:spLocks noChangeArrowheads="1"/>
          </p:cNvSpPr>
          <p:nvPr/>
        </p:nvSpPr>
        <p:spPr bwMode="auto">
          <a:xfrm>
            <a:off x="304800" y="1515591"/>
            <a:ext cx="8839200" cy="5301451"/>
          </a:xfrm>
          <a:prstGeom prst="rect">
            <a:avLst/>
          </a:prstGeom>
          <a:noFill/>
          <a:ln w="9525">
            <a:noFill/>
            <a:miter lim="800000"/>
            <a:headEnd/>
            <a:tailEnd/>
          </a:ln>
          <a:effectLst/>
        </p:spPr>
        <p:txBody>
          <a:bodyPr wrap="square">
            <a:spAutoFit/>
          </a:bodyPr>
          <a:lstStyle/>
          <a:p>
            <a:pPr>
              <a:spcBef>
                <a:spcPct val="50000"/>
              </a:spcBef>
              <a:buClr>
                <a:schemeClr val="tx1"/>
              </a:buClr>
              <a:buSzPct val="120000"/>
            </a:pPr>
            <a:r>
              <a:rPr lang="en-US" sz="3200" dirty="0" smtClean="0">
                <a:solidFill>
                  <a:srgbClr val="7C2E2C"/>
                </a:solidFill>
                <a:latin typeface="Arial" pitchFamily="34" charset="0"/>
                <a:cs typeface="Arial" pitchFamily="34" charset="0"/>
              </a:rPr>
              <a:t>What </a:t>
            </a:r>
            <a:r>
              <a:rPr lang="en-US" sz="3200" dirty="0">
                <a:solidFill>
                  <a:srgbClr val="7C2E2C"/>
                </a:solidFill>
                <a:latin typeface="Arial" pitchFamily="34" charset="0"/>
                <a:cs typeface="Arial" pitchFamily="34" charset="0"/>
              </a:rPr>
              <a:t>are models? </a:t>
            </a:r>
          </a:p>
          <a:p>
            <a:pPr lvl="1">
              <a:spcBef>
                <a:spcPct val="50000"/>
              </a:spcBef>
              <a:buClr>
                <a:schemeClr val="tx1"/>
              </a:buClr>
              <a:buSzPct val="100000"/>
            </a:pPr>
            <a:r>
              <a:rPr lang="en-US" sz="2800" dirty="0" smtClean="0">
                <a:solidFill>
                  <a:schemeClr val="tx1"/>
                </a:solidFill>
                <a:latin typeface="Arial" pitchFamily="34" charset="0"/>
                <a:cs typeface="Arial" pitchFamily="34" charset="0"/>
              </a:rPr>
              <a:t>Represent </a:t>
            </a:r>
            <a:r>
              <a:rPr lang="en-US" sz="2800" dirty="0">
                <a:solidFill>
                  <a:schemeClr val="tx1"/>
                </a:solidFill>
                <a:latin typeface="Arial" pitchFamily="34" charset="0"/>
                <a:cs typeface="Arial" pitchFamily="34" charset="0"/>
              </a:rPr>
              <a:t>the behavior of an </a:t>
            </a:r>
            <a:r>
              <a:rPr lang="en-US" sz="2800" dirty="0" smtClean="0">
                <a:solidFill>
                  <a:schemeClr val="tx1"/>
                </a:solidFill>
                <a:latin typeface="Arial" pitchFamily="34" charset="0"/>
                <a:cs typeface="Arial" pitchFamily="34" charset="0"/>
              </a:rPr>
              <a:t>object/process/system, </a:t>
            </a:r>
            <a:r>
              <a:rPr lang="en-US" sz="2800" dirty="0">
                <a:solidFill>
                  <a:schemeClr val="tx1"/>
                </a:solidFill>
                <a:latin typeface="Arial" pitchFamily="34" charset="0"/>
                <a:cs typeface="Arial" pitchFamily="34" charset="0"/>
              </a:rPr>
              <a:t>usually expressed </a:t>
            </a:r>
            <a:r>
              <a:rPr lang="en-US" sz="2800" dirty="0" smtClean="0">
                <a:solidFill>
                  <a:schemeClr val="tx1"/>
                </a:solidFill>
                <a:latin typeface="Arial" pitchFamily="34" charset="0"/>
                <a:cs typeface="Arial" pitchFamily="34" charset="0"/>
              </a:rPr>
              <a:t>mathematically;</a:t>
            </a:r>
          </a:p>
          <a:p>
            <a:pPr>
              <a:spcBef>
                <a:spcPct val="50000"/>
              </a:spcBef>
              <a:buClr>
                <a:schemeClr val="tx1"/>
              </a:buClr>
              <a:buSzPct val="120000"/>
              <a:buFont typeface="Arial" pitchFamily="34" charset="0"/>
              <a:buChar char="•"/>
            </a:pPr>
            <a:endParaRPr lang="en-US" sz="700" dirty="0" smtClean="0">
              <a:solidFill>
                <a:schemeClr val="tx1"/>
              </a:solidFill>
              <a:latin typeface="Arial" pitchFamily="34" charset="0"/>
              <a:cs typeface="Arial" pitchFamily="34" charset="0"/>
            </a:endParaRPr>
          </a:p>
          <a:p>
            <a:pPr>
              <a:spcBef>
                <a:spcPct val="50000"/>
              </a:spcBef>
              <a:buClr>
                <a:schemeClr val="tx1"/>
              </a:buClr>
              <a:buSzPct val="100000"/>
            </a:pPr>
            <a:r>
              <a:rPr lang="en-US" sz="3200" dirty="0" smtClean="0">
                <a:solidFill>
                  <a:srgbClr val="7C2E2C"/>
                </a:solidFill>
                <a:latin typeface="Arial" pitchFamily="34" charset="0"/>
                <a:cs typeface="Arial" pitchFamily="34" charset="0"/>
              </a:rPr>
              <a:t>The Precision Nitrogen Management (PNM) model is a ‘dynamic mechanistic’ simulation model. </a:t>
            </a:r>
          </a:p>
          <a:p>
            <a:pPr lvl="1">
              <a:spcBef>
                <a:spcPts val="1800"/>
              </a:spcBef>
              <a:buClr>
                <a:schemeClr val="tx1"/>
              </a:buClr>
              <a:buSzPct val="100000"/>
              <a:buFont typeface="Arial" pitchFamily="34" charset="0"/>
              <a:buChar char="•"/>
            </a:pPr>
            <a:r>
              <a:rPr lang="en-US" sz="2400" dirty="0" smtClean="0">
                <a:solidFill>
                  <a:schemeClr val="tx2"/>
                </a:solidFill>
                <a:latin typeface="Arial" pitchFamily="34" charset="0"/>
                <a:cs typeface="Arial" pitchFamily="34" charset="0"/>
              </a:rPr>
              <a:t> </a:t>
            </a:r>
            <a:r>
              <a:rPr lang="en-US" sz="2800" dirty="0" smtClean="0">
                <a:latin typeface="Arial" pitchFamily="34" charset="0"/>
                <a:cs typeface="Arial" pitchFamily="34" charset="0"/>
              </a:rPr>
              <a:t>Why ‘dynamic’?</a:t>
            </a:r>
          </a:p>
          <a:p>
            <a:pPr lvl="1">
              <a:spcBef>
                <a:spcPts val="1800"/>
              </a:spcBef>
              <a:buClr>
                <a:schemeClr val="tx1"/>
              </a:buClr>
              <a:buSzPct val="81000"/>
              <a:buFont typeface="Arial" pitchFamily="34" charset="0"/>
              <a:buChar char="•"/>
            </a:pPr>
            <a:r>
              <a:rPr lang="en-US" sz="2800" dirty="0" smtClean="0">
                <a:latin typeface="Arial" pitchFamily="34" charset="0"/>
                <a:cs typeface="Arial" pitchFamily="34" charset="0"/>
              </a:rPr>
              <a:t> Why ‘mechanistic’?</a:t>
            </a:r>
          </a:p>
        </p:txBody>
      </p:sp>
    </p:spTree>
    <p:extLst>
      <p:ext uri="{BB962C8B-B14F-4D97-AF65-F5344CB8AC3E}">
        <p14:creationId xmlns:p14="http://schemas.microsoft.com/office/powerpoint/2010/main" xmlns="" val="31899417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2400"/>
            <a:ext cx="9144000" cy="1012825"/>
          </a:xfrm>
        </p:spPr>
        <p:txBody>
          <a:bodyPr>
            <a:noAutofit/>
          </a:bodyPr>
          <a:lstStyle/>
          <a:p>
            <a:r>
              <a:rPr lang="en-US" b="1" dirty="0" smtClean="0">
                <a:solidFill>
                  <a:srgbClr val="0070C0"/>
                </a:solidFill>
                <a:latin typeface="Arial" pitchFamily="34" charset="0"/>
                <a:cs typeface="Arial" pitchFamily="34" charset="0"/>
              </a:rPr>
              <a:t>PNM model: </a:t>
            </a:r>
            <a:br>
              <a:rPr lang="en-US" b="1" dirty="0" smtClean="0">
                <a:solidFill>
                  <a:srgbClr val="0070C0"/>
                </a:solidFill>
                <a:latin typeface="Arial" pitchFamily="34" charset="0"/>
                <a:cs typeface="Arial" pitchFamily="34" charset="0"/>
              </a:rPr>
            </a:br>
            <a:r>
              <a:rPr lang="en-US" b="1" dirty="0" smtClean="0">
                <a:solidFill>
                  <a:srgbClr val="0070C0"/>
                </a:solidFill>
                <a:latin typeface="Arial" pitchFamily="34" charset="0"/>
                <a:cs typeface="Arial" pitchFamily="34" charset="0"/>
              </a:rPr>
              <a:t>The core of the </a:t>
            </a:r>
            <a:r>
              <a:rPr lang="en-US" b="1" i="1" dirty="0" smtClean="0">
                <a:solidFill>
                  <a:srgbClr val="0070C0"/>
                </a:solidFill>
                <a:latin typeface="Arial" pitchFamily="34" charset="0"/>
                <a:cs typeface="Arial" pitchFamily="34" charset="0"/>
              </a:rPr>
              <a:t>Adapt-N</a:t>
            </a:r>
            <a:r>
              <a:rPr lang="en-US" b="1" dirty="0" smtClean="0">
                <a:solidFill>
                  <a:srgbClr val="0070C0"/>
                </a:solidFill>
                <a:latin typeface="Arial" pitchFamily="34" charset="0"/>
                <a:cs typeface="Arial" pitchFamily="34" charset="0"/>
              </a:rPr>
              <a:t> tool</a:t>
            </a:r>
          </a:p>
        </p:txBody>
      </p:sp>
      <p:sp>
        <p:nvSpPr>
          <p:cNvPr id="47107" name="Rectangle 3"/>
          <p:cNvSpPr>
            <a:spLocks noGrp="1" noChangeArrowheads="1"/>
          </p:cNvSpPr>
          <p:nvPr>
            <p:ph type="body" idx="1"/>
          </p:nvPr>
        </p:nvSpPr>
        <p:spPr>
          <a:xfrm>
            <a:off x="457200" y="1828800"/>
            <a:ext cx="7772400" cy="4267200"/>
          </a:xfrm>
        </p:spPr>
        <p:txBody>
          <a:bodyPr>
            <a:normAutofit/>
          </a:bodyPr>
          <a:lstStyle/>
          <a:p>
            <a:pPr>
              <a:spcBef>
                <a:spcPts val="0"/>
              </a:spcBef>
              <a:buClr>
                <a:schemeClr val="tx2"/>
              </a:buClr>
              <a:buFontTx/>
              <a:buNone/>
            </a:pPr>
            <a:r>
              <a:rPr lang="en-US" sz="3600" dirty="0" smtClean="0">
                <a:latin typeface="Arial" pitchFamily="34" charset="0"/>
                <a:cs typeface="Arial" pitchFamily="34" charset="0"/>
              </a:rPr>
              <a:t>New model based on the linkage of two simulation models:</a:t>
            </a:r>
          </a:p>
          <a:p>
            <a:pPr>
              <a:spcBef>
                <a:spcPts val="0"/>
              </a:spcBef>
              <a:buClr>
                <a:schemeClr val="tx2"/>
              </a:buClr>
              <a:buFontTx/>
              <a:buNone/>
            </a:pPr>
            <a:endParaRPr lang="en-US" sz="1200" dirty="0" smtClean="0">
              <a:latin typeface="Arial" pitchFamily="34" charset="0"/>
              <a:cs typeface="Arial" pitchFamily="34" charset="0"/>
            </a:endParaRPr>
          </a:p>
          <a:p>
            <a:pPr>
              <a:buSzPct val="130000"/>
            </a:pPr>
            <a:r>
              <a:rPr lang="en-US" dirty="0" smtClean="0">
                <a:latin typeface="Arial" pitchFamily="34" charset="0"/>
                <a:cs typeface="Arial" pitchFamily="34" charset="0"/>
              </a:rPr>
              <a:t>Crop growth/N uptake model</a:t>
            </a:r>
          </a:p>
          <a:p>
            <a:pPr>
              <a:buSzPct val="130000"/>
              <a:buNone/>
            </a:pPr>
            <a:r>
              <a:rPr lang="en-US" dirty="0" smtClean="0">
                <a:latin typeface="Arial" pitchFamily="34" charset="0"/>
                <a:cs typeface="Arial" pitchFamily="34" charset="0"/>
              </a:rPr>
              <a:t> </a:t>
            </a:r>
          </a:p>
          <a:p>
            <a:pPr>
              <a:buSzPct val="130000"/>
              <a:buNone/>
            </a:pPr>
            <a:endParaRPr lang="en-US" dirty="0" smtClean="0">
              <a:latin typeface="Arial" pitchFamily="34" charset="0"/>
              <a:cs typeface="Arial" pitchFamily="34" charset="0"/>
            </a:endParaRPr>
          </a:p>
          <a:p>
            <a:pPr>
              <a:buSzPct val="130000"/>
            </a:pPr>
            <a:r>
              <a:rPr lang="en-US" dirty="0" smtClean="0">
                <a:latin typeface="Arial" pitchFamily="34" charset="0"/>
                <a:cs typeface="Arial" pitchFamily="34" charset="0"/>
              </a:rPr>
              <a:t>Soil processes model, LEACHN</a:t>
            </a:r>
          </a:p>
        </p:txBody>
      </p:sp>
      <p:sp>
        <p:nvSpPr>
          <p:cNvPr id="47108" name="Line 4"/>
          <p:cNvSpPr>
            <a:spLocks noChangeShapeType="1"/>
          </p:cNvSpPr>
          <p:nvPr/>
        </p:nvSpPr>
        <p:spPr bwMode="auto">
          <a:xfrm>
            <a:off x="304800" y="1447800"/>
            <a:ext cx="8458200" cy="0"/>
          </a:xfrm>
          <a:prstGeom prst="line">
            <a:avLst/>
          </a:prstGeom>
          <a:noFill/>
          <a:ln w="38100">
            <a:solidFill>
              <a:schemeClr val="tx1"/>
            </a:solidFill>
            <a:round/>
            <a:headEnd/>
            <a:tailEnd/>
          </a:ln>
        </p:spPr>
        <p:txBody>
          <a:bodyPr/>
          <a:lstStyle/>
          <a:p>
            <a:endParaRPr lang="en-US"/>
          </a:p>
        </p:txBody>
      </p:sp>
      <p:sp>
        <p:nvSpPr>
          <p:cNvPr id="5" name="Text Box 5"/>
          <p:cNvSpPr txBox="1">
            <a:spLocks noChangeArrowheads="1"/>
          </p:cNvSpPr>
          <p:nvPr/>
        </p:nvSpPr>
        <p:spPr bwMode="auto">
          <a:xfrm>
            <a:off x="838200" y="5638800"/>
            <a:ext cx="7924800" cy="1077218"/>
          </a:xfrm>
          <a:prstGeom prst="rect">
            <a:avLst/>
          </a:prstGeom>
          <a:solidFill>
            <a:schemeClr val="bg1"/>
          </a:solidFill>
          <a:ln w="28575" algn="ctr">
            <a:solidFill>
              <a:schemeClr val="accent1"/>
            </a:solidFill>
            <a:miter lim="800000"/>
            <a:headEnd/>
            <a:tailEnd/>
          </a:ln>
        </p:spPr>
        <p:txBody>
          <a:bodyPr wrap="square">
            <a:spAutoFit/>
          </a:bodyPr>
          <a:lstStyle/>
          <a:p>
            <a:pPr lvl="0">
              <a:spcBef>
                <a:spcPct val="50000"/>
              </a:spcBef>
            </a:pPr>
            <a:r>
              <a:rPr lang="en-US" sz="1600" b="1" dirty="0" err="1" smtClean="0"/>
              <a:t>Hutson</a:t>
            </a:r>
            <a:r>
              <a:rPr lang="en-US" sz="1600" b="1" dirty="0" smtClean="0"/>
              <a:t>, J.L., R.J. </a:t>
            </a:r>
            <a:r>
              <a:rPr lang="en-US" sz="1600" b="1" dirty="0" err="1" smtClean="0"/>
              <a:t>Wagenet</a:t>
            </a:r>
            <a:r>
              <a:rPr lang="en-US" sz="1600" b="1" dirty="0" smtClean="0"/>
              <a:t>, and M.E. </a:t>
            </a:r>
            <a:r>
              <a:rPr lang="en-US" sz="1600" b="1" dirty="0" err="1" smtClean="0"/>
              <a:t>Niederhofer</a:t>
            </a:r>
            <a:r>
              <a:rPr lang="en-US" sz="1600" b="1" dirty="0" smtClean="0"/>
              <a:t>. 2003. </a:t>
            </a:r>
            <a:r>
              <a:rPr lang="en-US" sz="1600" dirty="0" smtClean="0"/>
              <a:t>Leaching Estimation And Chemistry Model: a process-based model of water and solute movement, transformations, plant uptake, and chemical reactions in the unsaturated zone. Version 4. Dept of Crop and Soil Sciences. Research Series No. R03-1. Cornell University, Ithaca, NY, USA.</a:t>
            </a:r>
            <a:endParaRPr lang="en-US" sz="1600" dirty="0">
              <a:latin typeface="Times New Roman" pitchFamily="18" charset="0"/>
            </a:endParaRPr>
          </a:p>
        </p:txBody>
      </p:sp>
      <p:sp>
        <p:nvSpPr>
          <p:cNvPr id="6" name="Text Box 5"/>
          <p:cNvSpPr txBox="1">
            <a:spLocks noChangeArrowheads="1"/>
          </p:cNvSpPr>
          <p:nvPr/>
        </p:nvSpPr>
        <p:spPr bwMode="auto">
          <a:xfrm>
            <a:off x="838200" y="3962400"/>
            <a:ext cx="7924800" cy="584775"/>
          </a:xfrm>
          <a:prstGeom prst="rect">
            <a:avLst/>
          </a:prstGeom>
          <a:solidFill>
            <a:schemeClr val="bg1"/>
          </a:solidFill>
          <a:ln w="28575" algn="ctr">
            <a:solidFill>
              <a:schemeClr val="accent1"/>
            </a:solidFill>
            <a:miter lim="800000"/>
            <a:headEnd/>
            <a:tailEnd/>
          </a:ln>
        </p:spPr>
        <p:txBody>
          <a:bodyPr wrap="square">
            <a:spAutoFit/>
          </a:bodyPr>
          <a:lstStyle/>
          <a:p>
            <a:pPr lvl="0">
              <a:spcBef>
                <a:spcPct val="50000"/>
              </a:spcBef>
            </a:pPr>
            <a:r>
              <a:rPr lang="en-US" sz="1600" b="1" dirty="0" smtClean="0"/>
              <a:t>Sinclair, T.R., and R.C. </a:t>
            </a:r>
            <a:r>
              <a:rPr lang="en-US" sz="1600" b="1" dirty="0" err="1" smtClean="0"/>
              <a:t>Muchow</a:t>
            </a:r>
            <a:r>
              <a:rPr lang="en-US" sz="1600" b="1" dirty="0" smtClean="0"/>
              <a:t>. 1995. </a:t>
            </a:r>
            <a:r>
              <a:rPr lang="en-US" sz="1600" dirty="0" smtClean="0"/>
              <a:t>Effect of nitrogen supply on maize yield: I. modeling physiological responses. Agronomy Journal 87:632-641.</a:t>
            </a:r>
            <a:endParaRPr lang="en-US" sz="1500" dirty="0">
              <a:latin typeface="Times New Roman" pitchFamily="18" charset="0"/>
            </a:endParaRPr>
          </a:p>
        </p:txBody>
      </p:sp>
    </p:spTree>
    <p:extLst>
      <p:ext uri="{BB962C8B-B14F-4D97-AF65-F5344CB8AC3E}">
        <p14:creationId xmlns:p14="http://schemas.microsoft.com/office/powerpoint/2010/main" xmlns="" val="42943669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52400" y="76200"/>
            <a:ext cx="9144000" cy="646331"/>
          </a:xfrm>
          <a:prstGeom prst="rect">
            <a:avLst/>
          </a:prstGeom>
          <a:noFill/>
          <a:ln w="9525">
            <a:noFill/>
            <a:miter lim="800000"/>
            <a:headEnd/>
            <a:tailEnd/>
          </a:ln>
        </p:spPr>
        <p:txBody>
          <a:bodyPr wrap="square">
            <a:spAutoFit/>
          </a:bodyPr>
          <a:lstStyle/>
          <a:p>
            <a:pPr>
              <a:spcBef>
                <a:spcPct val="50000"/>
              </a:spcBef>
            </a:pPr>
            <a:r>
              <a:rPr lang="en-US" sz="3600" b="1" i="1" dirty="0" smtClean="0">
                <a:solidFill>
                  <a:srgbClr val="0070C0"/>
                </a:solidFill>
              </a:rPr>
              <a:t>Adapt-N Infrastructure</a:t>
            </a:r>
            <a:endParaRPr lang="en-US" sz="1400" b="1" dirty="0">
              <a:solidFill>
                <a:srgbClr val="0070C0"/>
              </a:solidFill>
            </a:endParaRPr>
          </a:p>
        </p:txBody>
      </p:sp>
      <p:pic>
        <p:nvPicPr>
          <p:cNvPr id="2050" name="Picture 2"/>
          <p:cNvPicPr>
            <a:picLocks noChangeAspect="1" noChangeArrowheads="1"/>
          </p:cNvPicPr>
          <p:nvPr/>
        </p:nvPicPr>
        <p:blipFill>
          <a:blip r:embed="rId3" cstate="print"/>
          <a:srcRect/>
          <a:stretch>
            <a:fillRect/>
          </a:stretch>
        </p:blipFill>
        <p:spPr bwMode="auto">
          <a:xfrm>
            <a:off x="2064488" y="2057400"/>
            <a:ext cx="7031665" cy="4876800"/>
          </a:xfrm>
          <a:prstGeom prst="rect">
            <a:avLst/>
          </a:prstGeom>
          <a:noFill/>
          <a:ln w="9525">
            <a:noFill/>
            <a:miter lim="800000"/>
            <a:headEnd/>
            <a:tailEnd/>
          </a:ln>
        </p:spPr>
      </p:pic>
      <p:sp>
        <p:nvSpPr>
          <p:cNvPr id="8" name="Rectangle 3"/>
          <p:cNvSpPr txBox="1">
            <a:spLocks noChangeArrowheads="1"/>
          </p:cNvSpPr>
          <p:nvPr/>
        </p:nvSpPr>
        <p:spPr>
          <a:xfrm>
            <a:off x="228600" y="1754832"/>
            <a:ext cx="3200400" cy="4953000"/>
          </a:xfrm>
          <a:prstGeom prst="rect">
            <a:avLst/>
          </a:prstGeom>
        </p:spPr>
        <p:txBody>
          <a:bodyPr/>
          <a:lstStyle/>
          <a:p>
            <a:pPr marL="346075" indent="-346075" algn="l" eaLnBrk="0" hangingPunct="0">
              <a:lnSpc>
                <a:spcPct val="90000"/>
              </a:lnSpc>
              <a:spcBef>
                <a:spcPct val="20000"/>
              </a:spcBef>
              <a:buFontTx/>
              <a:buAutoNum type="arabicParenR"/>
              <a:defRPr/>
            </a:pPr>
            <a:r>
              <a:rPr lang="en-US" sz="2000" b="1" kern="0" dirty="0" smtClean="0">
                <a:solidFill>
                  <a:srgbClr val="000000"/>
                </a:solidFill>
                <a:latin typeface="Calibri" pitchFamily="34" charset="0"/>
                <a:cs typeface="Calibri" pitchFamily="34" charset="0"/>
              </a:rPr>
              <a:t>User-friendly web interface </a:t>
            </a:r>
          </a:p>
          <a:p>
            <a:pPr marL="346075" indent="-346075" algn="l" eaLnBrk="0" hangingPunct="0">
              <a:lnSpc>
                <a:spcPct val="90000"/>
              </a:lnSpc>
              <a:spcBef>
                <a:spcPct val="20000"/>
              </a:spcBef>
              <a:buFontTx/>
              <a:buAutoNum type="arabicParenR"/>
              <a:defRPr/>
            </a:pPr>
            <a:r>
              <a:rPr lang="en-US" sz="2000" b="1" kern="0" dirty="0" smtClean="0">
                <a:solidFill>
                  <a:srgbClr val="000000"/>
                </a:solidFill>
                <a:latin typeface="Calibri" pitchFamily="34" charset="0"/>
                <a:cs typeface="Calibri" pitchFamily="34" charset="0"/>
              </a:rPr>
              <a:t>Model incorporates weather </a:t>
            </a:r>
            <a:r>
              <a:rPr lang="en-US" sz="2000" kern="0" dirty="0" smtClean="0">
                <a:solidFill>
                  <a:srgbClr val="000000"/>
                </a:solidFill>
                <a:latin typeface="Calibri" pitchFamily="34" charset="0"/>
                <a:cs typeface="Calibri" pitchFamily="34" charset="0"/>
              </a:rPr>
              <a:t>effects at individual field-scale with plant growth and soil processes</a:t>
            </a:r>
          </a:p>
          <a:p>
            <a:pPr marL="346075" indent="-346075" algn="l" eaLnBrk="0" hangingPunct="0">
              <a:lnSpc>
                <a:spcPct val="90000"/>
              </a:lnSpc>
              <a:spcBef>
                <a:spcPct val="20000"/>
              </a:spcBef>
              <a:buFontTx/>
              <a:buAutoNum type="arabicParenR"/>
              <a:defRPr/>
            </a:pPr>
            <a:r>
              <a:rPr lang="en-US" sz="2000" b="1" kern="0" dirty="0" smtClean="0">
                <a:solidFill>
                  <a:srgbClr val="000000"/>
                </a:solidFill>
                <a:latin typeface="Calibri" pitchFamily="34" charset="0"/>
                <a:cs typeface="Calibri" pitchFamily="34" charset="0"/>
              </a:rPr>
              <a:t>N sidedress recommendation </a:t>
            </a:r>
            <a:r>
              <a:rPr lang="en-US" sz="2000" kern="0" dirty="0" smtClean="0">
                <a:solidFill>
                  <a:srgbClr val="000000"/>
                </a:solidFill>
                <a:latin typeface="Calibri" pitchFamily="34" charset="0"/>
                <a:cs typeface="Calibri" pitchFamily="34" charset="0"/>
              </a:rPr>
              <a:t>and simulation details provided</a:t>
            </a:r>
          </a:p>
          <a:p>
            <a:pPr marL="346075" indent="-346075" algn="l" eaLnBrk="0" hangingPunct="0">
              <a:lnSpc>
                <a:spcPct val="90000"/>
              </a:lnSpc>
              <a:spcBef>
                <a:spcPct val="20000"/>
              </a:spcBef>
              <a:buFontTx/>
              <a:buAutoNum type="arabicParenR"/>
              <a:defRPr/>
            </a:pPr>
            <a:r>
              <a:rPr lang="en-US" sz="2000" b="1" kern="0" dirty="0" smtClean="0">
                <a:solidFill>
                  <a:srgbClr val="000000"/>
                </a:solidFill>
                <a:latin typeface="Calibri" pitchFamily="34" charset="0"/>
                <a:cs typeface="Calibri" pitchFamily="34" charset="0"/>
              </a:rPr>
              <a:t>Currently no cost</a:t>
            </a:r>
          </a:p>
        </p:txBody>
      </p:sp>
      <p:sp>
        <p:nvSpPr>
          <p:cNvPr id="10" name="Rectangle 9"/>
          <p:cNvSpPr/>
          <p:nvPr/>
        </p:nvSpPr>
        <p:spPr>
          <a:xfrm>
            <a:off x="4120867" y="1524000"/>
            <a:ext cx="4137479" cy="461665"/>
          </a:xfrm>
          <a:prstGeom prst="rect">
            <a:avLst/>
          </a:prstGeom>
        </p:spPr>
        <p:txBody>
          <a:bodyPr wrap="none">
            <a:spAutoFit/>
          </a:bodyPr>
          <a:lstStyle/>
          <a:p>
            <a:pPr algn="r">
              <a:spcBef>
                <a:spcPct val="50000"/>
              </a:spcBef>
            </a:pPr>
            <a:r>
              <a:rPr lang="en-US" sz="2400" i="1" u="sng" dirty="0" smtClean="0">
                <a:solidFill>
                  <a:srgbClr val="000000"/>
                </a:solidFill>
                <a:latin typeface="Calibri" pitchFamily="34" charset="0"/>
              </a:rPr>
              <a:t>http://adapt-n.cals.cornell.edu/</a:t>
            </a:r>
            <a:endParaRPr lang="en-US" sz="2400" i="1" dirty="0">
              <a:solidFill>
                <a:srgbClr val="000000"/>
              </a:solidFill>
              <a:latin typeface="Calibri" pitchFamily="34" charset="0"/>
            </a:endParaRPr>
          </a:p>
        </p:txBody>
      </p:sp>
      <p:sp>
        <p:nvSpPr>
          <p:cNvPr id="6" name="Text Box 2"/>
          <p:cNvSpPr txBox="1">
            <a:spLocks noChangeArrowheads="1"/>
          </p:cNvSpPr>
          <p:nvPr/>
        </p:nvSpPr>
        <p:spPr bwMode="auto">
          <a:xfrm>
            <a:off x="152400" y="697468"/>
            <a:ext cx="9144000" cy="369332"/>
          </a:xfrm>
          <a:prstGeom prst="rect">
            <a:avLst/>
          </a:prstGeom>
          <a:noFill/>
          <a:ln w="9525">
            <a:noFill/>
            <a:miter lim="800000"/>
            <a:headEnd/>
            <a:tailEnd/>
          </a:ln>
        </p:spPr>
        <p:txBody>
          <a:bodyPr wrap="square">
            <a:spAutoFit/>
          </a:bodyPr>
          <a:lstStyle/>
          <a:p>
            <a:pPr>
              <a:spcBef>
                <a:spcPct val="50000"/>
              </a:spcBef>
            </a:pPr>
            <a:r>
              <a:rPr lang="en-US" b="1" i="1" dirty="0" smtClean="0">
                <a:solidFill>
                  <a:srgbClr val="0070C0"/>
                </a:solidFill>
              </a:rPr>
              <a:t>Web-based mobile-accessible adaptive N management tool for corn</a:t>
            </a:r>
            <a:endParaRPr lang="en-US" b="1" dirty="0">
              <a:solidFill>
                <a:srgbClr val="0070C0"/>
              </a:solidFill>
            </a:endParaRPr>
          </a:p>
        </p:txBody>
      </p:sp>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5800" t="36251" r="43609" b="24082"/>
          <a:stretch/>
        </p:blipFill>
        <p:spPr bwMode="auto">
          <a:xfrm>
            <a:off x="3688406" y="3962400"/>
            <a:ext cx="1875284" cy="157842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990600" y="5562600"/>
            <a:ext cx="4567949" cy="1295400"/>
          </a:xfrm>
          <a:prstGeom prst="rect">
            <a:avLst/>
          </a:prstGeom>
          <a:solidFill>
            <a:schemeClr val="accent3">
              <a:lumMod val="20000"/>
              <a:lumOff val="80000"/>
            </a:schemeClr>
          </a:solidFill>
          <a:ln>
            <a:solidFill>
              <a:schemeClr val="tx1"/>
            </a:solidFill>
          </a:ln>
        </p:spPr>
        <p:txBody>
          <a:bodyPr wrap="square" rtlCol="0" anchor="ctr">
            <a:noAutofit/>
          </a:bodyPr>
          <a:lstStyle/>
          <a:p>
            <a:pPr algn="l"/>
            <a:r>
              <a:rPr lang="en-US" sz="1600" dirty="0" smtClean="0">
                <a:solidFill>
                  <a:schemeClr val="tx1"/>
                </a:solidFill>
              </a:rPr>
              <a:t>High-Resolution Climate Data (5x5 km)</a:t>
            </a:r>
          </a:p>
          <a:p>
            <a:pPr marL="342900" indent="-342900" algn="l">
              <a:buFont typeface="Arial" pitchFamily="34" charset="0"/>
              <a:buChar char="•"/>
            </a:pPr>
            <a:r>
              <a:rPr lang="en-US" sz="1600" dirty="0" smtClean="0">
                <a:solidFill>
                  <a:schemeClr val="tx1"/>
                </a:solidFill>
              </a:rPr>
              <a:t>High Res available to eastern USA in 2012</a:t>
            </a:r>
          </a:p>
          <a:p>
            <a:pPr marL="342900" indent="-342900">
              <a:buFont typeface="Arial" pitchFamily="34" charset="0"/>
              <a:buChar char="•"/>
            </a:pPr>
            <a:r>
              <a:rPr lang="en-US" sz="1600" dirty="0"/>
              <a:t>Daily updates</a:t>
            </a:r>
          </a:p>
          <a:p>
            <a:pPr marL="342900" indent="-342900">
              <a:buFont typeface="Arial" pitchFamily="34" charset="0"/>
              <a:buChar char="•"/>
            </a:pPr>
            <a:r>
              <a:rPr lang="en-US" sz="1600" dirty="0"/>
              <a:t>Enables field-scale </a:t>
            </a:r>
            <a:r>
              <a:rPr lang="en-US" sz="1600" dirty="0" smtClean="0"/>
              <a:t>adaptation</a:t>
            </a:r>
            <a:endParaRPr lang="en-US" sz="1600" dirty="0"/>
          </a:p>
        </p:txBody>
      </p:sp>
    </p:spTree>
    <p:extLst>
      <p:ext uri="{BB962C8B-B14F-4D97-AF65-F5344CB8AC3E}">
        <p14:creationId xmlns:p14="http://schemas.microsoft.com/office/powerpoint/2010/main" xmlns="" val="918560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57200" y="1600200"/>
            <a:ext cx="8610600" cy="4525963"/>
          </a:xfrm>
        </p:spPr>
        <p:txBody>
          <a:bodyPr/>
          <a:lstStyle/>
          <a:p>
            <a:r>
              <a:rPr lang="en-US" dirty="0" smtClean="0"/>
              <a:t>Why should we care? </a:t>
            </a:r>
            <a:r>
              <a:rPr lang="en-US" sz="2400" dirty="0" smtClean="0"/>
              <a:t>(N in Ag and Environment)</a:t>
            </a:r>
            <a:endParaRPr lang="en-US" sz="2400" dirty="0"/>
          </a:p>
          <a:p>
            <a:r>
              <a:rPr lang="en-US" dirty="0" smtClean="0"/>
              <a:t>Where’d my N go? </a:t>
            </a:r>
            <a:r>
              <a:rPr lang="en-US" sz="2400" dirty="0" smtClean="0"/>
              <a:t>(Influences on N dynamics)</a:t>
            </a:r>
            <a:endParaRPr lang="en-US" sz="2400" dirty="0"/>
          </a:p>
          <a:p>
            <a:r>
              <a:rPr lang="en-US" dirty="0" smtClean="0"/>
              <a:t>What is Adapt-N?</a:t>
            </a:r>
            <a:endParaRPr lang="en-US" dirty="0"/>
          </a:p>
          <a:p>
            <a:r>
              <a:rPr lang="en-US" dirty="0" smtClean="0"/>
              <a:t>Beta-testing: 2011 On-Farm Results</a:t>
            </a:r>
          </a:p>
          <a:p>
            <a:r>
              <a:rPr lang="en-US" dirty="0" smtClean="0"/>
              <a:t>Using Adapt-N effectively: a brief tutorial</a:t>
            </a:r>
            <a:endParaRPr lang="en-US" dirty="0"/>
          </a:p>
          <a:p>
            <a:endParaRPr lang="en-US" dirty="0"/>
          </a:p>
        </p:txBody>
      </p:sp>
      <p:pic>
        <p:nvPicPr>
          <p:cNvPr id="4" name="Picture 3" descr="IMG_0370.JPG"/>
          <p:cNvPicPr>
            <a:picLocks noChangeAspect="1"/>
          </p:cNvPicPr>
          <p:nvPr/>
        </p:nvPicPr>
        <p:blipFill rotWithShape="1">
          <a:blip r:embed="rId3" cstate="print"/>
          <a:srcRect l="2597" t="39422" b="43360"/>
          <a:stretch/>
        </p:blipFill>
        <p:spPr>
          <a:xfrm>
            <a:off x="0" y="5645668"/>
            <a:ext cx="9144000" cy="1212332"/>
          </a:xfrm>
          <a:prstGeom prst="rect">
            <a:avLst/>
          </a:prstGeom>
        </p:spPr>
      </p:pic>
    </p:spTree>
    <p:extLst>
      <p:ext uri="{BB962C8B-B14F-4D97-AF65-F5344CB8AC3E}">
        <p14:creationId xmlns:p14="http://schemas.microsoft.com/office/powerpoint/2010/main" xmlns="" val="63425767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l="17464" t="28718" r="59584" b="39829"/>
          <a:stretch>
            <a:fillRect/>
          </a:stretch>
        </p:blipFill>
        <p:spPr bwMode="auto">
          <a:xfrm>
            <a:off x="2590800" y="990600"/>
            <a:ext cx="3352800" cy="2794001"/>
          </a:xfrm>
          <a:prstGeom prst="rect">
            <a:avLst/>
          </a:prstGeom>
          <a:noFill/>
          <a:ln w="9525">
            <a:noFill/>
            <a:miter lim="800000"/>
            <a:headEnd/>
            <a:tailEnd/>
          </a:ln>
        </p:spPr>
      </p:pic>
      <p:sp>
        <p:nvSpPr>
          <p:cNvPr id="43011" name="Title 2"/>
          <p:cNvSpPr>
            <a:spLocks noGrp="1"/>
          </p:cNvSpPr>
          <p:nvPr>
            <p:ph type="title"/>
          </p:nvPr>
        </p:nvSpPr>
        <p:spPr>
          <a:xfrm>
            <a:off x="-152400" y="1524000"/>
            <a:ext cx="2743200" cy="2057400"/>
          </a:xfrm>
        </p:spPr>
        <p:txBody>
          <a:bodyPr>
            <a:noAutofit/>
          </a:bodyPr>
          <a:lstStyle/>
          <a:p>
            <a:r>
              <a:rPr lang="en-US" sz="2800" b="1" dirty="0" smtClean="0"/>
              <a:t>June Precipitation</a:t>
            </a:r>
          </a:p>
        </p:txBody>
      </p:sp>
      <p:sp>
        <p:nvSpPr>
          <p:cNvPr id="12" name="Rectangle 11"/>
          <p:cNvSpPr/>
          <p:nvPr/>
        </p:nvSpPr>
        <p:spPr>
          <a:xfrm>
            <a:off x="2647950" y="1117600"/>
            <a:ext cx="1229158" cy="584775"/>
          </a:xfrm>
          <a:prstGeom prst="rect">
            <a:avLst/>
          </a:prstGeom>
          <a:solidFill>
            <a:schemeClr val="bg1"/>
          </a:solidFill>
        </p:spPr>
        <p:txBody>
          <a:bodyPr wrap="square">
            <a:spAutoFit/>
          </a:bodyPr>
          <a:lstStyle/>
          <a:p>
            <a:pPr algn="ctr"/>
            <a:r>
              <a:rPr lang="en-US" sz="3200" b="1" dirty="0" smtClean="0">
                <a:solidFill>
                  <a:schemeClr val="tx1"/>
                </a:solidFill>
              </a:rPr>
              <a:t>2009</a:t>
            </a:r>
            <a:endParaRPr lang="en-US" sz="3200" b="1" dirty="0">
              <a:solidFill>
                <a:schemeClr val="tx1"/>
              </a:solidFill>
            </a:endParaRPr>
          </a:p>
        </p:txBody>
      </p:sp>
      <p:pic>
        <p:nvPicPr>
          <p:cNvPr id="5122" name="Picture 2"/>
          <p:cNvPicPr>
            <a:picLocks noChangeAspect="1" noChangeArrowheads="1"/>
          </p:cNvPicPr>
          <p:nvPr/>
        </p:nvPicPr>
        <p:blipFill>
          <a:blip r:embed="rId4" cstate="print"/>
          <a:srcRect l="11343" t="28163" r="75653" b="42000"/>
          <a:stretch>
            <a:fillRect/>
          </a:stretch>
        </p:blipFill>
        <p:spPr bwMode="auto">
          <a:xfrm>
            <a:off x="643154" y="3816636"/>
            <a:ext cx="3547846" cy="3052797"/>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l="29186" t="28163" r="69000" b="46032"/>
          <a:stretch>
            <a:fillRect/>
          </a:stretch>
        </p:blipFill>
        <p:spPr bwMode="auto">
          <a:xfrm>
            <a:off x="8277225" y="1524000"/>
            <a:ext cx="609600" cy="3429000"/>
          </a:xfrm>
          <a:prstGeom prst="rect">
            <a:avLst/>
          </a:prstGeom>
          <a:noFill/>
          <a:ln w="9525">
            <a:noFill/>
            <a:miter lim="800000"/>
            <a:headEnd/>
            <a:tailEnd/>
          </a:ln>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25800" t="36251" r="43609" b="24082"/>
          <a:stretch/>
        </p:blipFill>
        <p:spPr bwMode="auto">
          <a:xfrm>
            <a:off x="4533900" y="3816636"/>
            <a:ext cx="3602036" cy="30318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690780" y="3861175"/>
            <a:ext cx="1236248" cy="584775"/>
          </a:xfrm>
          <a:prstGeom prst="rect">
            <a:avLst/>
          </a:prstGeom>
          <a:solidFill>
            <a:schemeClr val="bg1"/>
          </a:solidFill>
        </p:spPr>
        <p:txBody>
          <a:bodyPr wrap="square">
            <a:spAutoFit/>
          </a:bodyPr>
          <a:lstStyle/>
          <a:p>
            <a:pPr algn="ctr"/>
            <a:r>
              <a:rPr lang="en-US" sz="3200" b="1" dirty="0" smtClean="0">
                <a:solidFill>
                  <a:schemeClr val="tx1"/>
                </a:solidFill>
              </a:rPr>
              <a:t>2010</a:t>
            </a:r>
            <a:endParaRPr lang="en-US" sz="3200" b="1" dirty="0">
              <a:solidFill>
                <a:schemeClr val="tx1"/>
              </a:solidFill>
            </a:endParaRPr>
          </a:p>
        </p:txBody>
      </p:sp>
      <p:sp>
        <p:nvSpPr>
          <p:cNvPr id="11" name="Rectangle 10"/>
          <p:cNvSpPr/>
          <p:nvPr/>
        </p:nvSpPr>
        <p:spPr>
          <a:xfrm>
            <a:off x="4572000" y="3861837"/>
            <a:ext cx="1236248" cy="584775"/>
          </a:xfrm>
          <a:prstGeom prst="rect">
            <a:avLst/>
          </a:prstGeom>
          <a:solidFill>
            <a:schemeClr val="bg1"/>
          </a:solidFill>
        </p:spPr>
        <p:txBody>
          <a:bodyPr wrap="square">
            <a:spAutoFit/>
          </a:bodyPr>
          <a:lstStyle/>
          <a:p>
            <a:pPr algn="ctr"/>
            <a:r>
              <a:rPr lang="en-US" sz="3200" b="1" dirty="0" smtClean="0">
                <a:solidFill>
                  <a:schemeClr val="tx1"/>
                </a:solidFill>
              </a:rPr>
              <a:t>2011</a:t>
            </a:r>
            <a:endParaRPr lang="en-US" sz="3200" b="1" dirty="0">
              <a:solidFill>
                <a:schemeClr val="tx1"/>
              </a:solidFill>
            </a:endParaRPr>
          </a:p>
        </p:txBody>
      </p:sp>
      <p:sp>
        <p:nvSpPr>
          <p:cNvPr id="13" name="TextBox 12"/>
          <p:cNvSpPr txBox="1"/>
          <p:nvPr/>
        </p:nvSpPr>
        <p:spPr>
          <a:xfrm>
            <a:off x="0" y="0"/>
            <a:ext cx="9144000" cy="1061829"/>
          </a:xfrm>
          <a:prstGeom prst="rect">
            <a:avLst/>
          </a:prstGeom>
          <a:noFill/>
        </p:spPr>
        <p:txBody>
          <a:bodyPr wrap="square" rtlCol="0">
            <a:spAutoFit/>
          </a:bodyPr>
          <a:lstStyle/>
          <a:p>
            <a:r>
              <a:rPr lang="en-US" sz="3500" b="1" dirty="0" smtClean="0">
                <a:solidFill>
                  <a:schemeClr val="accent3">
                    <a:lumMod val="50000"/>
                  </a:schemeClr>
                </a:solidFill>
              </a:rPr>
              <a:t>Why high resolution weather data?</a:t>
            </a:r>
          </a:p>
          <a:p>
            <a:pPr algn="ctr"/>
            <a:r>
              <a:rPr lang="en-US" sz="2800" b="1" dirty="0" smtClean="0">
                <a:solidFill>
                  <a:schemeClr val="accent3">
                    <a:lumMod val="50000"/>
                  </a:schemeClr>
                </a:solidFill>
              </a:rPr>
              <a:t> 			</a:t>
            </a:r>
            <a:r>
              <a:rPr lang="en-US" sz="2800" b="1" u="sng" dirty="0" smtClean="0">
                <a:solidFill>
                  <a:schemeClr val="accent3">
                    <a:lumMod val="50000"/>
                  </a:schemeClr>
                </a:solidFill>
              </a:rPr>
              <a:t>Precipitation is highly localized</a:t>
            </a:r>
            <a:r>
              <a:rPr lang="en-US" sz="2800" b="1" dirty="0" smtClean="0">
                <a:solidFill>
                  <a:schemeClr val="accent3">
                    <a:lumMod val="50000"/>
                  </a:schemeClr>
                </a:solidFill>
              </a:rPr>
              <a:t>….</a:t>
            </a:r>
            <a:endParaRPr lang="en-US" sz="2800" b="1" dirty="0">
              <a:solidFill>
                <a:schemeClr val="accent3">
                  <a:lumMod val="50000"/>
                </a:schemeClr>
              </a:solidFill>
            </a:endParaRPr>
          </a:p>
        </p:txBody>
      </p:sp>
    </p:spTree>
    <p:extLst>
      <p:ext uri="{BB962C8B-B14F-4D97-AF65-F5344CB8AC3E}">
        <p14:creationId xmlns:p14="http://schemas.microsoft.com/office/powerpoint/2010/main" xmlns="" val="19767543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b="1" dirty="0" smtClean="0"/>
              <a:t>“Cloud” Computing</a:t>
            </a:r>
            <a:endParaRPr lang="en-US" sz="4000" b="1" dirty="0"/>
          </a:p>
        </p:txBody>
      </p:sp>
      <p:sp>
        <p:nvSpPr>
          <p:cNvPr id="3" name="Content Placeholder 2"/>
          <p:cNvSpPr>
            <a:spLocks noGrp="1"/>
          </p:cNvSpPr>
          <p:nvPr>
            <p:ph idx="1"/>
          </p:nvPr>
        </p:nvSpPr>
        <p:spPr>
          <a:xfrm>
            <a:off x="152400" y="1085311"/>
            <a:ext cx="8610600" cy="4525963"/>
          </a:xfrm>
        </p:spPr>
        <p:txBody>
          <a:bodyPr/>
          <a:lstStyle/>
          <a:p>
            <a:r>
              <a:rPr lang="en-US" sz="2400" dirty="0"/>
              <a:t>No software exchange with users, nor installation</a:t>
            </a:r>
          </a:p>
          <a:p>
            <a:r>
              <a:rPr lang="en-US" sz="2400" dirty="0" smtClean="0"/>
              <a:t>Server-based, with universal access through Web</a:t>
            </a:r>
          </a:p>
          <a:p>
            <a:pPr lvl="1"/>
            <a:r>
              <a:rPr lang="en-US" sz="2000" dirty="0" smtClean="0"/>
              <a:t>Anywhere with internet access</a:t>
            </a:r>
          </a:p>
          <a:p>
            <a:pPr lvl="1"/>
            <a:r>
              <a:rPr lang="en-US" sz="2000" dirty="0" smtClean="0"/>
              <a:t>Many platforms and operating systems (incl. tablets and smart phones)</a:t>
            </a:r>
          </a:p>
          <a:p>
            <a:r>
              <a:rPr lang="en-US" sz="2400" dirty="0" smtClean="0"/>
              <a:t>Easy and rapid updates</a:t>
            </a:r>
          </a:p>
          <a:p>
            <a:pPr lvl="1"/>
            <a:r>
              <a:rPr lang="en-US" sz="2000" dirty="0" smtClean="0"/>
              <a:t>Databases</a:t>
            </a:r>
            <a:endParaRPr lang="en-US" sz="2000" dirty="0"/>
          </a:p>
          <a:p>
            <a:pPr lvl="1"/>
            <a:r>
              <a:rPr lang="en-US" sz="2000" dirty="0" smtClean="0"/>
              <a:t>Software</a:t>
            </a:r>
          </a:p>
          <a:p>
            <a:r>
              <a:rPr lang="en-US" sz="2400" dirty="0" smtClean="0"/>
              <a:t>Centralized processing and records</a:t>
            </a:r>
          </a:p>
          <a:p>
            <a:endParaRPr lang="en-US" sz="2800" dirty="0"/>
          </a:p>
        </p:txBody>
      </p:sp>
      <p:pic>
        <p:nvPicPr>
          <p:cNvPr id="7" name="Picture 10"/>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2743201" y="4501154"/>
            <a:ext cx="2438400" cy="2189160"/>
          </a:xfrm>
          <a:prstGeom prst="rect">
            <a:avLst/>
          </a:prstGeom>
          <a:noFill/>
          <a:ln w="9525">
            <a:noFill/>
            <a:miter lim="800000"/>
            <a:headEnd/>
            <a:tailEnd/>
          </a:ln>
        </p:spPr>
      </p:pic>
      <p:cxnSp>
        <p:nvCxnSpPr>
          <p:cNvPr id="10" name="Straight Arrow Connector 9"/>
          <p:cNvCxnSpPr/>
          <p:nvPr/>
        </p:nvCxnSpPr>
        <p:spPr bwMode="auto">
          <a:xfrm>
            <a:off x="5299223" y="5783284"/>
            <a:ext cx="776466" cy="0"/>
          </a:xfrm>
          <a:prstGeom prst="straightConnector1">
            <a:avLst/>
          </a:prstGeom>
          <a:solidFill>
            <a:schemeClr val="accent1"/>
          </a:solidFill>
          <a:ln w="57150" cap="flat" cmpd="sng" algn="ctr">
            <a:solidFill>
              <a:schemeClr val="accent1"/>
            </a:solidFill>
            <a:prstDash val="solid"/>
            <a:round/>
            <a:headEnd type="none" w="med" len="med"/>
            <a:tailEnd type="arrow"/>
          </a:ln>
          <a:effectLst/>
        </p:spPr>
      </p:cxnSp>
      <p:cxnSp>
        <p:nvCxnSpPr>
          <p:cNvPr id="14" name="Straight Arrow Connector 13"/>
          <p:cNvCxnSpPr/>
          <p:nvPr/>
        </p:nvCxnSpPr>
        <p:spPr bwMode="auto">
          <a:xfrm flipH="1">
            <a:off x="5233960" y="5523629"/>
            <a:ext cx="688448" cy="0"/>
          </a:xfrm>
          <a:prstGeom prst="straightConnector1">
            <a:avLst/>
          </a:prstGeom>
          <a:solidFill>
            <a:schemeClr val="accent1"/>
          </a:solidFill>
          <a:ln w="57150" cap="flat" cmpd="sng" algn="ctr">
            <a:solidFill>
              <a:schemeClr val="accent1"/>
            </a:solidFill>
            <a:prstDash val="solid"/>
            <a:round/>
            <a:headEnd type="none" w="med" len="med"/>
            <a:tailEnd type="arrow"/>
          </a:ln>
          <a:effectLst/>
        </p:spPr>
      </p:cxnSp>
      <p:pic>
        <p:nvPicPr>
          <p:cNvPr id="1026" name="Picture 2" descr="C:\Documents and Settings\hmv1\Local Settings\Temporary Internet Files\Content.IE5\6R8PC6MS\MC900431540[1].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90" y="4677843"/>
            <a:ext cx="1712302" cy="184559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3" name="Straight Arrow Connector 12"/>
          <p:cNvCxnSpPr/>
          <p:nvPr/>
        </p:nvCxnSpPr>
        <p:spPr bwMode="auto">
          <a:xfrm>
            <a:off x="1864702" y="5550016"/>
            <a:ext cx="762001" cy="1"/>
          </a:xfrm>
          <a:prstGeom prst="straightConnector1">
            <a:avLst/>
          </a:prstGeom>
          <a:solidFill>
            <a:schemeClr val="accent1"/>
          </a:solidFill>
          <a:ln w="57150" cap="flat" cmpd="sng" algn="ctr">
            <a:solidFill>
              <a:schemeClr val="accent1"/>
            </a:solidFill>
            <a:prstDash val="solid"/>
            <a:round/>
            <a:headEnd type="none" w="med" len="med"/>
            <a:tailEnd type="arrow"/>
          </a:ln>
          <a:effectLst/>
        </p:spPr>
      </p:cxnSp>
      <p:cxnSp>
        <p:nvCxnSpPr>
          <p:cNvPr id="16" name="Straight Arrow Connector 15"/>
          <p:cNvCxnSpPr/>
          <p:nvPr/>
        </p:nvCxnSpPr>
        <p:spPr bwMode="auto">
          <a:xfrm flipH="1">
            <a:off x="1759091" y="5787242"/>
            <a:ext cx="762002" cy="0"/>
          </a:xfrm>
          <a:prstGeom prst="straightConnector1">
            <a:avLst/>
          </a:prstGeom>
          <a:solidFill>
            <a:schemeClr val="accent1"/>
          </a:solidFill>
          <a:ln w="57150" cap="flat" cmpd="sng" algn="ctr">
            <a:solidFill>
              <a:schemeClr val="accent1"/>
            </a:solidFill>
            <a:prstDash val="solid"/>
            <a:round/>
            <a:headEnd type="none" w="med" len="med"/>
            <a:tailEnd type="arrow"/>
          </a:ln>
          <a:effectLst/>
        </p:spPr>
      </p:cxnSp>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075689" y="4501155"/>
            <a:ext cx="2930756" cy="2198066"/>
          </a:xfrm>
          <a:prstGeom prst="rect">
            <a:avLst/>
          </a:prstGeom>
        </p:spPr>
      </p:pic>
    </p:spTree>
    <p:extLst>
      <p:ext uri="{BB962C8B-B14F-4D97-AF65-F5344CB8AC3E}">
        <p14:creationId xmlns:p14="http://schemas.microsoft.com/office/powerpoint/2010/main" xmlns="" val="35644166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763"/>
            <a:ext cx="8229600" cy="1143000"/>
          </a:xfrm>
        </p:spPr>
        <p:txBody>
          <a:bodyPr>
            <a:normAutofit fontScale="90000"/>
          </a:bodyPr>
          <a:lstStyle/>
          <a:p>
            <a:pPr lvl="1" algn="ctr" rtl="0">
              <a:spcBef>
                <a:spcPct val="0"/>
              </a:spcBef>
            </a:pPr>
            <a:r>
              <a:rPr lang="en-US" sz="3200" b="1" dirty="0" smtClean="0">
                <a:solidFill>
                  <a:schemeClr val="accent3">
                    <a:lumMod val="50000"/>
                  </a:schemeClr>
                </a:solidFill>
              </a:rPr>
              <a:t>Simply Log In </a:t>
            </a:r>
            <a:r>
              <a:rPr lang="en-US" sz="3200" b="1" dirty="0">
                <a:solidFill>
                  <a:schemeClr val="accent3">
                    <a:lumMod val="50000"/>
                  </a:schemeClr>
                </a:solidFill>
              </a:rPr>
              <a:t>O</a:t>
            </a:r>
            <a:r>
              <a:rPr lang="en-US" sz="3200" b="1" dirty="0" smtClean="0">
                <a:solidFill>
                  <a:schemeClr val="accent3">
                    <a:lumMod val="50000"/>
                  </a:schemeClr>
                </a:solidFill>
              </a:rPr>
              <a:t>n Our Website at: </a:t>
            </a:r>
            <a:br>
              <a:rPr lang="en-US" sz="3200" b="1" dirty="0" smtClean="0">
                <a:solidFill>
                  <a:schemeClr val="accent3">
                    <a:lumMod val="50000"/>
                  </a:schemeClr>
                </a:solidFill>
              </a:rPr>
            </a:br>
            <a:r>
              <a:rPr lang="en-US" sz="3200" b="1" i="1" u="sng" dirty="0" smtClean="0">
                <a:solidFill>
                  <a:schemeClr val="accent3">
                    <a:lumMod val="50000"/>
                  </a:schemeClr>
                </a:solidFill>
              </a:rPr>
              <a:t>adapt-n.cals.cornell.edu</a:t>
            </a:r>
            <a:r>
              <a:rPr lang="en-US" sz="3200" b="1" dirty="0" smtClean="0">
                <a:solidFill>
                  <a:schemeClr val="accent3">
                    <a:lumMod val="50000"/>
                  </a:schemeClr>
                </a:solidFill>
              </a:rPr>
              <a:t/>
            </a:r>
            <a:br>
              <a:rPr lang="en-US" sz="3200" b="1" dirty="0" smtClean="0">
                <a:solidFill>
                  <a:schemeClr val="accent3">
                    <a:lumMod val="50000"/>
                  </a:schemeClr>
                </a:solidFill>
              </a:rPr>
            </a:br>
            <a:endParaRPr lang="en-US" sz="2400" b="1" dirty="0">
              <a:solidFill>
                <a:schemeClr val="accent3">
                  <a:lumMod val="50000"/>
                </a:schemeClr>
              </a:solidFill>
            </a:endParaRPr>
          </a:p>
        </p:txBody>
      </p:sp>
      <p:sp>
        <p:nvSpPr>
          <p:cNvPr id="3" name="Content Placeholder 2"/>
          <p:cNvSpPr>
            <a:spLocks noGrp="1"/>
          </p:cNvSpPr>
          <p:nvPr>
            <p:ph idx="1"/>
          </p:nvPr>
        </p:nvSpPr>
        <p:spPr/>
        <p:txBody>
          <a:bodyPr/>
          <a:lstStyle/>
          <a:p>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993340"/>
            <a:ext cx="9220200" cy="7007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5" name="Straight Arrow Connector 4"/>
          <p:cNvCxnSpPr/>
          <p:nvPr/>
        </p:nvCxnSpPr>
        <p:spPr bwMode="auto">
          <a:xfrm>
            <a:off x="266700" y="3790950"/>
            <a:ext cx="1131278" cy="1178042"/>
          </a:xfrm>
          <a:prstGeom prst="straightConnector1">
            <a:avLst/>
          </a:prstGeom>
          <a:solidFill>
            <a:schemeClr val="accent1"/>
          </a:solidFill>
          <a:ln w="76200" cap="flat" cmpd="sng" algn="ctr">
            <a:solidFill>
              <a:schemeClr val="tx1"/>
            </a:solidFill>
            <a:prstDash val="solid"/>
            <a:round/>
            <a:headEnd type="none" w="med" len="med"/>
            <a:tailEnd type="stealth" w="lg" len="lg"/>
          </a:ln>
          <a:effectLst/>
        </p:spPr>
      </p:cxnSp>
    </p:spTree>
    <p:extLst>
      <p:ext uri="{BB962C8B-B14F-4D97-AF65-F5344CB8AC3E}">
        <p14:creationId xmlns:p14="http://schemas.microsoft.com/office/powerpoint/2010/main" xmlns="" val="8619306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61975" y="0"/>
            <a:ext cx="8048625" cy="6910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937431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20776"/>
            <a:ext cx="8620125" cy="6296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1"/>
          <p:cNvSpPr txBox="1">
            <a:spLocks/>
          </p:cNvSpPr>
          <p:nvPr/>
        </p:nvSpPr>
        <p:spPr>
          <a:xfrm>
            <a:off x="0" y="0"/>
            <a:ext cx="9144000" cy="1137684"/>
          </a:xfrm>
          <a:prstGeom prst="rect">
            <a:avLst/>
          </a:prstGeom>
          <a:solidFill>
            <a:schemeClr val="bg1"/>
          </a:solidFill>
          <a:ln w="28575">
            <a:solidFill>
              <a:schemeClr val="accent1"/>
            </a:solidFill>
          </a:ln>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9900"/>
                </a:solidFill>
                <a:effectLst/>
                <a:uLnTx/>
                <a:uFillTx/>
                <a:latin typeface="+mj-lt"/>
                <a:ea typeface="+mj-ea"/>
                <a:cs typeface="+mj-cs"/>
              </a:rPr>
              <a:t>Adapt-N Interface</a:t>
            </a:r>
            <a:r>
              <a:rPr lang="en-US" sz="3600" b="1" dirty="0" smtClean="0">
                <a:solidFill>
                  <a:srgbClr val="009900"/>
                </a:solidFill>
                <a:latin typeface="+mj-lt"/>
                <a:ea typeface="+mj-ea"/>
                <a:cs typeface="+mj-cs"/>
              </a:rPr>
              <a:t>: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3600" b="1" dirty="0" smtClean="0">
                <a:solidFill>
                  <a:srgbClr val="009900"/>
                </a:solidFill>
                <a:latin typeface="+mj-lt"/>
                <a:ea typeface="+mj-ea"/>
                <a:cs typeface="+mj-cs"/>
              </a:rPr>
              <a:t>entering Mineral N/Cultivar info</a:t>
            </a:r>
            <a:endParaRPr kumimoji="0" lang="en-US" sz="3600" b="1" i="0" u="none" strike="noStrike" kern="1200" cap="none" spc="0" normalizeH="0" baseline="0" noProof="0" dirty="0" smtClean="0">
              <a:ln>
                <a:noFill/>
              </a:ln>
              <a:solidFill>
                <a:srgbClr val="009900"/>
              </a:solidFill>
              <a:effectLst/>
              <a:uLnTx/>
              <a:uFillTx/>
              <a:latin typeface="+mj-lt"/>
              <a:ea typeface="+mj-ea"/>
              <a:cs typeface="+mj-cs"/>
            </a:endParaRPr>
          </a:p>
        </p:txBody>
      </p:sp>
      <p:sp>
        <p:nvSpPr>
          <p:cNvPr id="2" name="TextBox 1"/>
          <p:cNvSpPr txBox="1"/>
          <p:nvPr/>
        </p:nvSpPr>
        <p:spPr>
          <a:xfrm>
            <a:off x="7772400" y="765987"/>
            <a:ext cx="1229824" cy="307777"/>
          </a:xfrm>
          <a:prstGeom prst="rect">
            <a:avLst/>
          </a:prstGeom>
          <a:noFill/>
        </p:spPr>
        <p:txBody>
          <a:bodyPr wrap="none" rtlCol="0">
            <a:spAutoFit/>
          </a:bodyPr>
          <a:lstStyle/>
          <a:p>
            <a:r>
              <a:rPr lang="en-US" sz="1400" dirty="0" smtClean="0"/>
              <a:t>(2011 version)</a:t>
            </a:r>
            <a:endParaRPr lang="en-US" sz="1400" dirty="0"/>
          </a:p>
        </p:txBody>
      </p:sp>
    </p:spTree>
    <p:extLst>
      <p:ext uri="{BB962C8B-B14F-4D97-AF65-F5344CB8AC3E}">
        <p14:creationId xmlns:p14="http://schemas.microsoft.com/office/powerpoint/2010/main" xmlns="" val="29202655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700" y="794783"/>
            <a:ext cx="7890567" cy="64950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1"/>
          <p:cNvSpPr txBox="1">
            <a:spLocks/>
          </p:cNvSpPr>
          <p:nvPr/>
        </p:nvSpPr>
        <p:spPr>
          <a:xfrm>
            <a:off x="0" y="0"/>
            <a:ext cx="9144000" cy="1137684"/>
          </a:xfrm>
          <a:prstGeom prst="rect">
            <a:avLst/>
          </a:prstGeom>
          <a:solidFill>
            <a:schemeClr val="bg1"/>
          </a:solidFill>
          <a:ln w="28575">
            <a:solidFill>
              <a:schemeClr val="accent1"/>
            </a:solidFill>
          </a:ln>
        </p:spPr>
        <p:txBody>
          <a:bodyPr anchor="ctr"/>
          <a:lstStyle/>
          <a:p>
            <a:pPr lvl="0">
              <a:spcBef>
                <a:spcPct val="0"/>
              </a:spcBef>
              <a:defRPr/>
            </a:pPr>
            <a:r>
              <a:rPr lang="en-US" sz="3600" b="1" dirty="0">
                <a:solidFill>
                  <a:srgbClr val="009900"/>
                </a:solidFill>
              </a:rPr>
              <a:t>Adapt-N Interface: </a:t>
            </a:r>
          </a:p>
          <a:p>
            <a:pPr lvl="0">
              <a:spcBef>
                <a:spcPct val="0"/>
              </a:spcBef>
              <a:defRPr/>
            </a:pPr>
            <a:r>
              <a:rPr lang="en-US" sz="3600" b="1" dirty="0">
                <a:solidFill>
                  <a:srgbClr val="009900"/>
                </a:solidFill>
              </a:rPr>
              <a:t>entering </a:t>
            </a:r>
            <a:r>
              <a:rPr lang="en-US" sz="3600" b="1" dirty="0" smtClean="0">
                <a:solidFill>
                  <a:srgbClr val="009900"/>
                </a:solidFill>
              </a:rPr>
              <a:t>Soil/Tillage info</a:t>
            </a:r>
            <a:endParaRPr lang="en-US" sz="3600" b="1" dirty="0">
              <a:solidFill>
                <a:srgbClr val="009900"/>
              </a:solidFill>
            </a:endParaRPr>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701925" y="5417719"/>
            <a:ext cx="1552575" cy="1079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7772400" y="765987"/>
            <a:ext cx="1229824" cy="307777"/>
          </a:xfrm>
          <a:prstGeom prst="rect">
            <a:avLst/>
          </a:prstGeom>
          <a:noFill/>
        </p:spPr>
        <p:txBody>
          <a:bodyPr wrap="none" rtlCol="0">
            <a:spAutoFit/>
          </a:bodyPr>
          <a:lstStyle/>
          <a:p>
            <a:r>
              <a:rPr lang="en-US" sz="1400" dirty="0" smtClean="0"/>
              <a:t>(2011 version)</a:t>
            </a:r>
            <a:endParaRPr lang="en-US" sz="1400" dirty="0"/>
          </a:p>
        </p:txBody>
      </p:sp>
    </p:spTree>
    <p:extLst>
      <p:ext uri="{BB962C8B-B14F-4D97-AF65-F5344CB8AC3E}">
        <p14:creationId xmlns:p14="http://schemas.microsoft.com/office/powerpoint/2010/main" xmlns="" val="17863826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 y="1137684"/>
            <a:ext cx="8407401" cy="6408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1"/>
          <p:cNvSpPr txBox="1">
            <a:spLocks/>
          </p:cNvSpPr>
          <p:nvPr/>
        </p:nvSpPr>
        <p:spPr>
          <a:xfrm>
            <a:off x="0" y="0"/>
            <a:ext cx="9144000" cy="1137684"/>
          </a:xfrm>
          <a:prstGeom prst="rect">
            <a:avLst/>
          </a:prstGeom>
          <a:solidFill>
            <a:schemeClr val="bg1"/>
          </a:solidFill>
          <a:ln w="28575">
            <a:solidFill>
              <a:schemeClr val="accent1"/>
            </a:solidFill>
          </a:ln>
        </p:spPr>
        <p:txBody>
          <a:bodyPr anchor="ctr"/>
          <a:lstStyle/>
          <a:p>
            <a:pPr lvl="0">
              <a:spcBef>
                <a:spcPct val="0"/>
              </a:spcBef>
              <a:defRPr/>
            </a:pPr>
            <a:r>
              <a:rPr lang="en-US" sz="3600" b="1" dirty="0" smtClean="0">
                <a:solidFill>
                  <a:srgbClr val="009900"/>
                </a:solidFill>
              </a:rPr>
              <a:t>Adapt-N </a:t>
            </a:r>
            <a:r>
              <a:rPr lang="en-US" sz="3600" b="1" dirty="0">
                <a:solidFill>
                  <a:srgbClr val="009900"/>
                </a:solidFill>
              </a:rPr>
              <a:t>Interface: </a:t>
            </a:r>
          </a:p>
          <a:p>
            <a:pPr lvl="0">
              <a:spcBef>
                <a:spcPct val="0"/>
              </a:spcBef>
              <a:defRPr/>
            </a:pPr>
            <a:r>
              <a:rPr lang="en-US" sz="3600" b="1" dirty="0">
                <a:solidFill>
                  <a:srgbClr val="009900"/>
                </a:solidFill>
              </a:rPr>
              <a:t>entering Manure/Sod/Soybean info</a:t>
            </a:r>
          </a:p>
        </p:txBody>
      </p:sp>
      <p:sp>
        <p:nvSpPr>
          <p:cNvPr id="10" name="Text Box 7"/>
          <p:cNvSpPr txBox="1">
            <a:spLocks noChangeArrowheads="1"/>
          </p:cNvSpPr>
          <p:nvPr/>
        </p:nvSpPr>
        <p:spPr bwMode="auto">
          <a:xfrm>
            <a:off x="6917144" y="5657671"/>
            <a:ext cx="2236382" cy="1200329"/>
          </a:xfrm>
          <a:prstGeom prst="rect">
            <a:avLst/>
          </a:prstGeom>
          <a:solidFill>
            <a:schemeClr val="bg1"/>
          </a:solidFill>
          <a:ln w="28575">
            <a:solidFill>
              <a:schemeClr val="accent1"/>
            </a:solidFill>
            <a:miter lim="800000"/>
            <a:headEnd/>
            <a:tailEnd/>
          </a:ln>
        </p:spPr>
        <p:txBody>
          <a:bodyPr wrap="square">
            <a:spAutoFit/>
          </a:bodyPr>
          <a:lstStyle/>
          <a:p>
            <a:pPr>
              <a:spcBef>
                <a:spcPct val="50000"/>
              </a:spcBef>
            </a:pPr>
            <a:r>
              <a:rPr lang="en-US" dirty="0" smtClean="0"/>
              <a:t>When </a:t>
            </a:r>
            <a:r>
              <a:rPr lang="en-US" dirty="0"/>
              <a:t>done entering all field </a:t>
            </a:r>
            <a:r>
              <a:rPr lang="en-US" dirty="0" smtClean="0"/>
              <a:t>info, click ‘Submit’ to run the simulation.</a:t>
            </a:r>
            <a:endParaRPr lang="en-US" dirty="0"/>
          </a:p>
        </p:txBody>
      </p:sp>
      <p:cxnSp>
        <p:nvCxnSpPr>
          <p:cNvPr id="12" name="Straight Arrow Connector 11"/>
          <p:cNvCxnSpPr/>
          <p:nvPr/>
        </p:nvCxnSpPr>
        <p:spPr>
          <a:xfrm flipH="1">
            <a:off x="6393420" y="6327714"/>
            <a:ext cx="514198" cy="20167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772400" y="765987"/>
            <a:ext cx="1229824" cy="307777"/>
          </a:xfrm>
          <a:prstGeom prst="rect">
            <a:avLst/>
          </a:prstGeom>
          <a:noFill/>
        </p:spPr>
        <p:txBody>
          <a:bodyPr wrap="none" rtlCol="0">
            <a:spAutoFit/>
          </a:bodyPr>
          <a:lstStyle/>
          <a:p>
            <a:r>
              <a:rPr lang="en-US" sz="1400" dirty="0" smtClean="0"/>
              <a:t>(2011 version)</a:t>
            </a:r>
            <a:endParaRPr lang="en-US" sz="1400" dirty="0"/>
          </a:p>
        </p:txBody>
      </p:sp>
    </p:spTree>
    <p:extLst>
      <p:ext uri="{BB962C8B-B14F-4D97-AF65-F5344CB8AC3E}">
        <p14:creationId xmlns:p14="http://schemas.microsoft.com/office/powerpoint/2010/main" xmlns="" val="38652149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685800" y="228600"/>
            <a:ext cx="7772400" cy="1143000"/>
          </a:xfrm>
        </p:spPr>
        <p:txBody>
          <a:bodyPr>
            <a:normAutofit fontScale="90000"/>
          </a:bodyPr>
          <a:lstStyle/>
          <a:p>
            <a:r>
              <a:rPr lang="en-US" b="1" dirty="0" smtClean="0">
                <a:solidFill>
                  <a:srgbClr val="0070C0"/>
                </a:solidFill>
              </a:rPr>
              <a:t>N Recommendation Methodology:</a:t>
            </a:r>
            <a:br>
              <a:rPr lang="en-US" b="1" dirty="0" smtClean="0">
                <a:solidFill>
                  <a:srgbClr val="0070C0"/>
                </a:solidFill>
              </a:rPr>
            </a:br>
            <a:r>
              <a:rPr lang="en-US" b="1" dirty="0" smtClean="0">
                <a:solidFill>
                  <a:srgbClr val="0070C0"/>
                </a:solidFill>
              </a:rPr>
              <a:t> Mass Balance Approach</a:t>
            </a:r>
          </a:p>
        </p:txBody>
      </p:sp>
      <p:sp>
        <p:nvSpPr>
          <p:cNvPr id="5" name="Content Placeholder 4"/>
          <p:cNvSpPr>
            <a:spLocks noGrp="1"/>
          </p:cNvSpPr>
          <p:nvPr>
            <p:ph idx="1"/>
          </p:nvPr>
        </p:nvSpPr>
        <p:spPr>
          <a:xfrm>
            <a:off x="552450" y="2752726"/>
            <a:ext cx="8096250" cy="2754086"/>
          </a:xfrm>
        </p:spPr>
        <p:txBody>
          <a:bodyPr>
            <a:noAutofit/>
          </a:bodyPr>
          <a:lstStyle/>
          <a:p>
            <a:pPr marL="1600200" indent="-1600200">
              <a:buNone/>
            </a:pPr>
            <a:r>
              <a:rPr lang="en-US" sz="1800" dirty="0" err="1" smtClean="0"/>
              <a:t>CropN</a:t>
            </a:r>
            <a:r>
              <a:rPr lang="en-US" sz="1800" baseline="-25000" dirty="0" err="1" smtClean="0"/>
              <a:t>Harvest</a:t>
            </a:r>
            <a:r>
              <a:rPr lang="en-US" sz="1800" baseline="-25000" dirty="0" smtClean="0"/>
              <a:t>	</a:t>
            </a:r>
            <a:r>
              <a:rPr lang="en-US" sz="1800" dirty="0" smtClean="0"/>
              <a:t>Total </a:t>
            </a:r>
            <a:r>
              <a:rPr lang="en-US" sz="1800" dirty="0"/>
              <a:t>crop N uptake from planting to harvest, based on "Expected Yield" input. </a:t>
            </a:r>
          </a:p>
          <a:p>
            <a:pPr marL="1600200" indent="-1600200">
              <a:buNone/>
            </a:pPr>
            <a:r>
              <a:rPr lang="en-US" sz="1800" dirty="0" err="1" smtClean="0"/>
              <a:t>CropN</a:t>
            </a:r>
            <a:r>
              <a:rPr lang="en-US" sz="1800" baseline="-25000" dirty="0" err="1" smtClean="0"/>
              <a:t>Current</a:t>
            </a:r>
            <a:r>
              <a:rPr lang="en-US" sz="1800" dirty="0" smtClean="0"/>
              <a:t>	Crop </a:t>
            </a:r>
            <a:r>
              <a:rPr lang="en-US" sz="1800" dirty="0"/>
              <a:t>N uptake from planting to the current/simulated </a:t>
            </a:r>
            <a:r>
              <a:rPr lang="en-US" sz="1800" dirty="0" smtClean="0"/>
              <a:t>date. </a:t>
            </a:r>
            <a:endParaRPr lang="en-US" sz="1800" dirty="0"/>
          </a:p>
          <a:p>
            <a:pPr marL="1600200" indent="-1600200">
              <a:buNone/>
            </a:pPr>
            <a:r>
              <a:rPr lang="en-US" sz="1800" b="1" dirty="0" err="1" smtClean="0">
                <a:solidFill>
                  <a:schemeClr val="tx2"/>
                </a:solidFill>
              </a:rPr>
              <a:t>SoilN</a:t>
            </a:r>
            <a:r>
              <a:rPr lang="en-US" sz="1800" b="1" baseline="-25000" dirty="0" err="1" smtClean="0">
                <a:solidFill>
                  <a:schemeClr val="tx2"/>
                </a:solidFill>
              </a:rPr>
              <a:t>Current</a:t>
            </a:r>
            <a:r>
              <a:rPr lang="en-US" sz="1800" b="1" dirty="0" smtClean="0">
                <a:solidFill>
                  <a:schemeClr val="tx2"/>
                </a:solidFill>
              </a:rPr>
              <a:t>	Crop-available </a:t>
            </a:r>
            <a:r>
              <a:rPr lang="en-US" sz="1800" b="1" dirty="0">
                <a:solidFill>
                  <a:schemeClr val="tx2"/>
                </a:solidFill>
              </a:rPr>
              <a:t>N in the root zone on the current/simulated date, based on soil, organic inputs, previous soy or sod crops, crop uptake and </a:t>
            </a:r>
            <a:r>
              <a:rPr lang="en-US" sz="1800" b="1" u="sng" dirty="0">
                <a:solidFill>
                  <a:schemeClr val="tx2"/>
                </a:solidFill>
              </a:rPr>
              <a:t>weather effects</a:t>
            </a:r>
            <a:r>
              <a:rPr lang="en-US" sz="1800" b="1" dirty="0">
                <a:solidFill>
                  <a:schemeClr val="tx2"/>
                </a:solidFill>
              </a:rPr>
              <a:t>.</a:t>
            </a:r>
          </a:p>
          <a:p>
            <a:pPr marL="1600200" indent="-1600200">
              <a:buNone/>
            </a:pPr>
            <a:r>
              <a:rPr lang="en-US" sz="1800" dirty="0" err="1" smtClean="0"/>
              <a:t>SoybeanN</a:t>
            </a:r>
            <a:r>
              <a:rPr lang="en-US" sz="1800" baseline="-25000" dirty="0" err="1" smtClean="0"/>
              <a:t>Credit</a:t>
            </a:r>
            <a:r>
              <a:rPr lang="en-US" sz="1800" dirty="0" smtClean="0"/>
              <a:t>	Partial credit for a </a:t>
            </a:r>
            <a:r>
              <a:rPr lang="en-US" sz="1800" dirty="0"/>
              <a:t>previous season soybean crop. </a:t>
            </a:r>
          </a:p>
          <a:p>
            <a:pPr marL="1600200" indent="-1600200">
              <a:buNone/>
            </a:pPr>
            <a:r>
              <a:rPr lang="en-US" sz="1800" dirty="0" err="1" smtClean="0"/>
              <a:t>SoilN</a:t>
            </a:r>
            <a:r>
              <a:rPr lang="en-US" sz="1800" baseline="-25000" dirty="0" err="1" smtClean="0"/>
              <a:t>postsidedress</a:t>
            </a:r>
            <a:r>
              <a:rPr lang="en-US" sz="1800" dirty="0" smtClean="0"/>
              <a:t>	Estimated </a:t>
            </a:r>
            <a:r>
              <a:rPr lang="en-US" sz="1800" dirty="0"/>
              <a:t>crop-available N (from mineralization/urea hydrolysis – estimated N losses) from the current date to harvest.</a:t>
            </a:r>
          </a:p>
          <a:p>
            <a:pPr marL="1600200" indent="-1600200">
              <a:buNone/>
            </a:pPr>
            <a:r>
              <a:rPr lang="en-US" sz="1800" dirty="0" err="1"/>
              <a:t>Loss</a:t>
            </a:r>
            <a:r>
              <a:rPr lang="en-US" sz="1800" baseline="-25000" dirty="0" err="1"/>
              <a:t>postapplication</a:t>
            </a:r>
            <a:r>
              <a:rPr lang="en-US" sz="1800" dirty="0"/>
              <a:t>	Estimated post-N recommendation losses from the Adapt-N </a:t>
            </a:r>
            <a:r>
              <a:rPr lang="en-US" sz="1800" dirty="0" smtClean="0"/>
              <a:t>recommended </a:t>
            </a:r>
            <a:r>
              <a:rPr lang="en-US" sz="1800" dirty="0"/>
              <a:t>N application.</a:t>
            </a:r>
          </a:p>
          <a:p>
            <a:pPr marL="1600200" indent="-1600200">
              <a:buNone/>
            </a:pPr>
            <a:r>
              <a:rPr lang="en-US" sz="1800" dirty="0" err="1" smtClean="0"/>
              <a:t>Correct</a:t>
            </a:r>
            <a:r>
              <a:rPr lang="en-US" sz="1800" baseline="-25000" dirty="0" err="1" smtClean="0"/>
              <a:t>profit</a:t>
            </a:r>
            <a:r>
              <a:rPr lang="en-US" sz="1800" dirty="0"/>
              <a:t>	</a:t>
            </a:r>
            <a:r>
              <a:rPr lang="en-US" sz="1800" dirty="0" smtClean="0"/>
              <a:t>Combined correction for fertilizer-to-grain price ratio and prediction uncertainty.</a:t>
            </a:r>
            <a:endParaRPr lang="en-US" sz="1800" dirty="0"/>
          </a:p>
          <a:p>
            <a:pPr marL="0" indent="0">
              <a:buNone/>
            </a:pPr>
            <a:endParaRPr lang="en-US" sz="1800" dirty="0"/>
          </a:p>
        </p:txBody>
      </p:sp>
      <p:sp>
        <p:nvSpPr>
          <p:cNvPr id="7" name="TextBox 6"/>
          <p:cNvSpPr txBox="1"/>
          <p:nvPr/>
        </p:nvSpPr>
        <p:spPr>
          <a:xfrm>
            <a:off x="7849089" y="6477000"/>
            <a:ext cx="1229824" cy="307777"/>
          </a:xfrm>
          <a:prstGeom prst="rect">
            <a:avLst/>
          </a:prstGeom>
          <a:noFill/>
        </p:spPr>
        <p:txBody>
          <a:bodyPr wrap="none" rtlCol="0">
            <a:spAutoFit/>
          </a:bodyPr>
          <a:lstStyle/>
          <a:p>
            <a:r>
              <a:rPr lang="en-US" sz="1400" dirty="0" smtClean="0"/>
              <a:t>(2012 version)</a:t>
            </a:r>
            <a:endParaRPr lang="en-US" sz="1400" dirty="0"/>
          </a:p>
        </p:txBody>
      </p:sp>
      <p:sp>
        <p:nvSpPr>
          <p:cNvPr id="8" name="Text Box 18"/>
          <p:cNvSpPr txBox="1">
            <a:spLocks noChangeArrowheads="1"/>
          </p:cNvSpPr>
          <p:nvPr/>
        </p:nvSpPr>
        <p:spPr bwMode="auto">
          <a:xfrm>
            <a:off x="298048" y="1524000"/>
            <a:ext cx="8534400" cy="1060289"/>
          </a:xfrm>
          <a:prstGeom prst="rect">
            <a:avLst/>
          </a:prstGeom>
          <a:solidFill>
            <a:srgbClr val="FFFFFF"/>
          </a:solidFill>
          <a:ln w="12700">
            <a:solidFill>
              <a:schemeClr val="accent3">
                <a:lumMod val="50000"/>
                <a:lumOff val="0"/>
              </a:schemeClr>
            </a:solidFill>
            <a:miter lim="800000"/>
            <a:headEnd/>
            <a:tailEnd/>
          </a:ln>
          <a:effectLst>
            <a:prstShdw prst="shdw13" dist="53882" dir="13500000">
              <a:srgbClr val="808080">
                <a:alpha val="50000"/>
              </a:srgbClr>
            </a:prstShdw>
          </a:effectLst>
        </p:spPr>
        <p:txBody>
          <a:bodyPr rot="0" vert="horz" wrap="square" lIns="45720" tIns="45720" rIns="45720" bIns="45720" anchor="t" anchorCtr="0" upright="1">
            <a:noAutofit/>
          </a:bodyPr>
          <a:lstStyle/>
          <a:p>
            <a:pPr marL="0" marR="0" algn="just">
              <a:lnSpc>
                <a:spcPct val="150000"/>
              </a:lnSpc>
              <a:spcBef>
                <a:spcPts val="0"/>
              </a:spcBef>
              <a:spcAft>
                <a:spcPts val="0"/>
              </a:spcAft>
            </a:pPr>
            <a:r>
              <a:rPr lang="en-US" sz="900" b="1" dirty="0">
                <a:effectLst/>
                <a:latin typeface="Times New Roman"/>
                <a:ea typeface="Calibri"/>
                <a:cs typeface="Times New Roman"/>
              </a:rPr>
              <a:t> </a:t>
            </a:r>
            <a:r>
              <a:rPr lang="en-US" b="1" dirty="0" err="1" smtClean="0">
                <a:effectLst/>
                <a:latin typeface="Times New Roman"/>
                <a:ea typeface="Calibri"/>
                <a:cs typeface="Times New Roman"/>
              </a:rPr>
              <a:t>SidedressNrate</a:t>
            </a:r>
            <a:r>
              <a:rPr lang="en-US" b="1" dirty="0" smtClean="0">
                <a:effectLst/>
                <a:latin typeface="Times New Roman"/>
                <a:ea typeface="Calibri"/>
                <a:cs typeface="Times New Roman"/>
              </a:rPr>
              <a:t> </a:t>
            </a:r>
            <a:r>
              <a:rPr lang="en-US" b="1" dirty="0">
                <a:effectLst/>
                <a:latin typeface="Times New Roman"/>
                <a:ea typeface="Calibri"/>
                <a:cs typeface="Times New Roman"/>
              </a:rPr>
              <a:t>= </a:t>
            </a:r>
            <a:r>
              <a:rPr lang="en-US" b="1" dirty="0" err="1" smtClean="0">
                <a:effectLst/>
                <a:latin typeface="Times New Roman"/>
                <a:ea typeface="Calibri"/>
                <a:cs typeface="Times New Roman"/>
              </a:rPr>
              <a:t>CropN</a:t>
            </a:r>
            <a:r>
              <a:rPr lang="en-US" b="1" baseline="-25000" dirty="0" err="1" smtClean="0">
                <a:effectLst/>
                <a:latin typeface="Times New Roman"/>
                <a:ea typeface="Calibri"/>
                <a:cs typeface="Times New Roman"/>
              </a:rPr>
              <a:t>Harvest</a:t>
            </a:r>
            <a:r>
              <a:rPr lang="en-US" b="1" dirty="0" smtClean="0">
                <a:effectLst/>
                <a:latin typeface="Times New Roman"/>
                <a:ea typeface="Calibri"/>
                <a:cs typeface="Times New Roman"/>
              </a:rPr>
              <a:t> - </a:t>
            </a:r>
            <a:r>
              <a:rPr lang="en-US" b="1" dirty="0" err="1">
                <a:effectLst/>
                <a:latin typeface="Times New Roman"/>
                <a:ea typeface="Calibri"/>
                <a:cs typeface="Times New Roman"/>
              </a:rPr>
              <a:t>CropN</a:t>
            </a:r>
            <a:r>
              <a:rPr lang="en-US" b="1" baseline="-25000" dirty="0" err="1">
                <a:effectLst/>
                <a:latin typeface="Times New Roman"/>
                <a:ea typeface="Calibri"/>
                <a:cs typeface="Times New Roman"/>
              </a:rPr>
              <a:t>Current</a:t>
            </a:r>
            <a:r>
              <a:rPr lang="en-US" b="1" baseline="-25000" dirty="0">
                <a:effectLst/>
                <a:latin typeface="Times New Roman"/>
                <a:ea typeface="Calibri"/>
                <a:cs typeface="Times New Roman"/>
              </a:rPr>
              <a:t> </a:t>
            </a:r>
            <a:r>
              <a:rPr lang="en-US" b="1" dirty="0" smtClean="0">
                <a:effectLst/>
                <a:latin typeface="Times New Roman"/>
                <a:ea typeface="Calibri"/>
                <a:cs typeface="Times New Roman"/>
              </a:rPr>
              <a:t>- </a:t>
            </a:r>
            <a:r>
              <a:rPr lang="en-US" b="1" dirty="0" err="1" smtClean="0">
                <a:effectLst/>
                <a:latin typeface="Times New Roman"/>
                <a:ea typeface="Calibri"/>
                <a:cs typeface="Times New Roman"/>
              </a:rPr>
              <a:t>SoilN</a:t>
            </a:r>
            <a:r>
              <a:rPr lang="en-US" b="1" baseline="-25000" dirty="0" err="1" smtClean="0">
                <a:effectLst/>
                <a:latin typeface="Times New Roman"/>
                <a:ea typeface="Calibri"/>
                <a:cs typeface="Times New Roman"/>
              </a:rPr>
              <a:t>Current</a:t>
            </a:r>
            <a:r>
              <a:rPr lang="en-US" b="1" dirty="0" smtClean="0">
                <a:effectLst/>
                <a:latin typeface="Times New Roman"/>
                <a:ea typeface="Calibri"/>
                <a:cs typeface="Times New Roman"/>
              </a:rPr>
              <a:t> </a:t>
            </a:r>
            <a:r>
              <a:rPr lang="en-US" b="1" dirty="0">
                <a:effectLst/>
                <a:latin typeface="Times New Roman"/>
                <a:ea typeface="Calibri"/>
                <a:cs typeface="Times New Roman"/>
              </a:rPr>
              <a:t>- </a:t>
            </a:r>
            <a:r>
              <a:rPr lang="en-US" b="1" dirty="0" err="1">
                <a:effectLst/>
                <a:latin typeface="Times New Roman"/>
                <a:ea typeface="Calibri"/>
                <a:cs typeface="Times New Roman"/>
              </a:rPr>
              <a:t>SoilN</a:t>
            </a:r>
            <a:r>
              <a:rPr lang="en-US" b="1" baseline="-25000" dirty="0" err="1">
                <a:effectLst/>
                <a:latin typeface="Times New Roman"/>
                <a:ea typeface="Calibri"/>
                <a:cs typeface="Times New Roman"/>
              </a:rPr>
              <a:t>postsidedress</a:t>
            </a:r>
            <a:r>
              <a:rPr lang="en-US" b="1" baseline="-25000" dirty="0">
                <a:effectLst/>
                <a:latin typeface="Times New Roman"/>
                <a:ea typeface="Calibri"/>
                <a:cs typeface="Times New Roman"/>
              </a:rPr>
              <a:t> </a:t>
            </a:r>
            <a:r>
              <a:rPr lang="en-US" b="1" dirty="0">
                <a:effectLst/>
                <a:latin typeface="Times New Roman"/>
                <a:ea typeface="Calibri"/>
                <a:cs typeface="Times New Roman"/>
              </a:rPr>
              <a:t>- </a:t>
            </a:r>
            <a:r>
              <a:rPr lang="en-US" b="1" dirty="0" smtClean="0">
                <a:effectLst/>
                <a:latin typeface="Times New Roman"/>
                <a:ea typeface="Calibri"/>
                <a:cs typeface="Times New Roman"/>
              </a:rPr>
              <a:t>			</a:t>
            </a:r>
            <a:r>
              <a:rPr lang="en-US" b="1" dirty="0" err="1" smtClean="0">
                <a:effectLst/>
                <a:latin typeface="Times New Roman"/>
                <a:ea typeface="Calibri"/>
                <a:cs typeface="Times New Roman"/>
              </a:rPr>
              <a:t>SoybeanN</a:t>
            </a:r>
            <a:r>
              <a:rPr lang="en-US" b="1" baseline="-25000" dirty="0" err="1" smtClean="0">
                <a:effectLst/>
                <a:latin typeface="Times New Roman"/>
                <a:ea typeface="Calibri"/>
                <a:cs typeface="Times New Roman"/>
              </a:rPr>
              <a:t>credit</a:t>
            </a:r>
            <a:r>
              <a:rPr lang="en-US" b="1" dirty="0" smtClean="0">
                <a:effectLst/>
                <a:latin typeface="Times New Roman"/>
                <a:ea typeface="Calibri"/>
                <a:cs typeface="Times New Roman"/>
              </a:rPr>
              <a:t> </a:t>
            </a:r>
            <a:r>
              <a:rPr lang="en-US" b="1" dirty="0">
                <a:latin typeface="Times New Roman"/>
                <a:ea typeface="Calibri"/>
                <a:cs typeface="Times New Roman"/>
              </a:rPr>
              <a:t>+  </a:t>
            </a:r>
            <a:r>
              <a:rPr lang="en-US" b="1" dirty="0" err="1">
                <a:latin typeface="Times New Roman"/>
                <a:ea typeface="Calibri"/>
                <a:cs typeface="Times New Roman"/>
              </a:rPr>
              <a:t>Loss</a:t>
            </a:r>
            <a:r>
              <a:rPr lang="en-US" b="1" baseline="-25000" dirty="0" err="1">
                <a:latin typeface="Times New Roman"/>
                <a:ea typeface="Calibri"/>
                <a:cs typeface="Times New Roman"/>
              </a:rPr>
              <a:t>postapplication</a:t>
            </a:r>
            <a:r>
              <a:rPr lang="en-US" b="1" baseline="-25000" dirty="0">
                <a:latin typeface="Times New Roman"/>
                <a:ea typeface="Calibri"/>
                <a:cs typeface="Times New Roman"/>
              </a:rPr>
              <a:t> </a:t>
            </a:r>
            <a:r>
              <a:rPr lang="en-US" sz="2000" b="1" dirty="0" smtClean="0">
                <a:latin typeface="Times New Roman"/>
                <a:ea typeface="Calibri"/>
                <a:cs typeface="Times New Roman"/>
              </a:rPr>
              <a:t>-  </a:t>
            </a:r>
            <a:r>
              <a:rPr lang="en-US" b="1" dirty="0" err="1" smtClean="0">
                <a:latin typeface="Times New Roman"/>
                <a:ea typeface="Calibri"/>
                <a:cs typeface="Times New Roman"/>
              </a:rPr>
              <a:t>Correct</a:t>
            </a:r>
            <a:r>
              <a:rPr lang="en-US" b="1" baseline="-25000" dirty="0" err="1" smtClean="0">
                <a:latin typeface="Times New Roman"/>
                <a:ea typeface="Calibri"/>
                <a:cs typeface="Times New Roman"/>
              </a:rPr>
              <a:t>profit</a:t>
            </a:r>
            <a:r>
              <a:rPr lang="en-US" sz="2000" b="1" baseline="-25000" dirty="0" smtClean="0">
                <a:latin typeface="Times New Roman"/>
                <a:ea typeface="Calibri"/>
                <a:cs typeface="Times New Roman"/>
              </a:rPr>
              <a:t> </a:t>
            </a:r>
            <a:endParaRPr lang="en-US" sz="2000" dirty="0">
              <a:effectLst/>
              <a:latin typeface="Times New Roman"/>
              <a:ea typeface="Calibri"/>
              <a:cs typeface="Times New Roman"/>
            </a:endParaRPr>
          </a:p>
        </p:txBody>
      </p:sp>
    </p:spTree>
    <p:extLst>
      <p:ext uri="{BB962C8B-B14F-4D97-AF65-F5344CB8AC3E}">
        <p14:creationId xmlns:p14="http://schemas.microsoft.com/office/powerpoint/2010/main" xmlns="" val="14624026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 y="620586"/>
            <a:ext cx="8234533" cy="6821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1"/>
          <p:cNvSpPr txBox="1">
            <a:spLocks/>
          </p:cNvSpPr>
          <p:nvPr/>
        </p:nvSpPr>
        <p:spPr>
          <a:xfrm>
            <a:off x="0" y="0"/>
            <a:ext cx="9144000" cy="942392"/>
          </a:xfrm>
          <a:prstGeom prst="rect">
            <a:avLst/>
          </a:prstGeom>
          <a:solidFill>
            <a:schemeClr val="bg1"/>
          </a:solidFill>
          <a:ln w="28575">
            <a:solidFill>
              <a:schemeClr val="accent1"/>
            </a:solidFill>
          </a:ln>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9900"/>
                </a:solidFill>
                <a:effectLst/>
                <a:uLnTx/>
                <a:uFillTx/>
                <a:latin typeface="+mj-lt"/>
                <a:ea typeface="+mj-ea"/>
                <a:cs typeface="+mj-cs"/>
              </a:rPr>
              <a:t>Adapt-N Results Page</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dirty="0" smtClean="0">
                <a:solidFill>
                  <a:srgbClr val="009900"/>
                </a:solidFill>
                <a:latin typeface="+mj-lt"/>
                <a:ea typeface="+mj-ea"/>
                <a:cs typeface="+mj-cs"/>
              </a:rPr>
              <a:t>Example with need for sidedress N</a:t>
            </a:r>
            <a:endParaRPr kumimoji="0" lang="en-US" sz="2800" b="1" i="0" u="none" strike="noStrike" kern="1200" cap="none" spc="0" normalizeH="0" baseline="0" noProof="0" dirty="0" smtClean="0">
              <a:ln>
                <a:noFill/>
              </a:ln>
              <a:solidFill>
                <a:srgbClr val="009900"/>
              </a:solidFill>
              <a:effectLst/>
              <a:uLnTx/>
              <a:uFillTx/>
              <a:latin typeface="+mj-lt"/>
              <a:ea typeface="+mj-ea"/>
              <a:cs typeface="+mj-cs"/>
            </a:endParaRPr>
          </a:p>
        </p:txBody>
      </p:sp>
      <p:sp>
        <p:nvSpPr>
          <p:cNvPr id="4" name="TextBox 3"/>
          <p:cNvSpPr txBox="1"/>
          <p:nvPr/>
        </p:nvSpPr>
        <p:spPr>
          <a:xfrm>
            <a:off x="7772400" y="614156"/>
            <a:ext cx="1229824" cy="307777"/>
          </a:xfrm>
          <a:prstGeom prst="rect">
            <a:avLst/>
          </a:prstGeom>
          <a:noFill/>
        </p:spPr>
        <p:txBody>
          <a:bodyPr wrap="none" rtlCol="0">
            <a:spAutoFit/>
          </a:bodyPr>
          <a:lstStyle/>
          <a:p>
            <a:r>
              <a:rPr lang="en-US" sz="1400" dirty="0" smtClean="0"/>
              <a:t>(2011 version)</a:t>
            </a:r>
            <a:endParaRPr lang="en-US" sz="1400" dirty="0"/>
          </a:p>
        </p:txBody>
      </p:sp>
    </p:spTree>
    <p:extLst>
      <p:ext uri="{BB962C8B-B14F-4D97-AF65-F5344CB8AC3E}">
        <p14:creationId xmlns:p14="http://schemas.microsoft.com/office/powerpoint/2010/main" xmlns="" val="23269343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706008"/>
            <a:ext cx="6810234" cy="64390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1"/>
          <p:cNvSpPr txBox="1">
            <a:spLocks/>
          </p:cNvSpPr>
          <p:nvPr/>
        </p:nvSpPr>
        <p:spPr>
          <a:xfrm>
            <a:off x="0" y="0"/>
            <a:ext cx="9144000" cy="942392"/>
          </a:xfrm>
          <a:prstGeom prst="rect">
            <a:avLst/>
          </a:prstGeom>
          <a:solidFill>
            <a:schemeClr val="bg1"/>
          </a:solidFill>
          <a:ln w="28575">
            <a:solidFill>
              <a:schemeClr val="accent1"/>
            </a:solidFill>
          </a:ln>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9900"/>
                </a:solidFill>
                <a:effectLst/>
                <a:uLnTx/>
                <a:uFillTx/>
                <a:latin typeface="+mj-lt"/>
                <a:ea typeface="+mj-ea"/>
                <a:cs typeface="+mj-cs"/>
              </a:rPr>
              <a:t>Adapt-N Results Page</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dirty="0" smtClean="0">
                <a:solidFill>
                  <a:srgbClr val="009900"/>
                </a:solidFill>
                <a:latin typeface="+mj-lt"/>
                <a:ea typeface="+mj-ea"/>
                <a:cs typeface="+mj-cs"/>
              </a:rPr>
              <a:t>Example with excess N in the system</a:t>
            </a:r>
            <a:endParaRPr kumimoji="0" lang="en-US" sz="2800" b="1" i="0" u="none" strike="noStrike" kern="1200" cap="none" spc="0" normalizeH="0" baseline="0" noProof="0" dirty="0" smtClean="0">
              <a:ln>
                <a:noFill/>
              </a:ln>
              <a:solidFill>
                <a:srgbClr val="009900"/>
              </a:solidFill>
              <a:effectLst/>
              <a:uLnTx/>
              <a:uFillTx/>
              <a:latin typeface="+mj-lt"/>
              <a:ea typeface="+mj-ea"/>
              <a:cs typeface="+mj-cs"/>
            </a:endParaRPr>
          </a:p>
        </p:txBody>
      </p:sp>
      <p:sp>
        <p:nvSpPr>
          <p:cNvPr id="4" name="Text Box 7"/>
          <p:cNvSpPr txBox="1">
            <a:spLocks noChangeArrowheads="1"/>
          </p:cNvSpPr>
          <p:nvPr/>
        </p:nvSpPr>
        <p:spPr bwMode="auto">
          <a:xfrm>
            <a:off x="4977530" y="5929193"/>
            <a:ext cx="2132592" cy="369332"/>
          </a:xfrm>
          <a:prstGeom prst="rect">
            <a:avLst/>
          </a:prstGeom>
          <a:solidFill>
            <a:schemeClr val="bg1"/>
          </a:solidFill>
          <a:ln w="28575">
            <a:solidFill>
              <a:schemeClr val="accent1"/>
            </a:solidFill>
            <a:miter lim="800000"/>
            <a:headEnd/>
            <a:tailEnd/>
          </a:ln>
        </p:spPr>
        <p:txBody>
          <a:bodyPr wrap="square">
            <a:spAutoFit/>
          </a:bodyPr>
          <a:lstStyle/>
          <a:p>
            <a:pPr>
              <a:spcBef>
                <a:spcPct val="50000"/>
              </a:spcBef>
            </a:pPr>
            <a:r>
              <a:rPr lang="en-US" dirty="0" smtClean="0"/>
              <a:t>Downloadable </a:t>
            </a:r>
            <a:r>
              <a:rPr lang="en-US" dirty="0" err="1" smtClean="0"/>
              <a:t>pdf</a:t>
            </a:r>
            <a:r>
              <a:rPr lang="en-US" dirty="0"/>
              <a:t> </a:t>
            </a:r>
            <a:endParaRPr lang="en-US" dirty="0" smtClean="0"/>
          </a:p>
        </p:txBody>
      </p:sp>
      <p:cxnSp>
        <p:nvCxnSpPr>
          <p:cNvPr id="5" name="Straight Arrow Connector 4"/>
          <p:cNvCxnSpPr/>
          <p:nvPr/>
        </p:nvCxnSpPr>
        <p:spPr>
          <a:xfrm flipH="1">
            <a:off x="1856800" y="6119336"/>
            <a:ext cx="3096634" cy="45926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772400" y="612098"/>
            <a:ext cx="1229824" cy="307777"/>
          </a:xfrm>
          <a:prstGeom prst="rect">
            <a:avLst/>
          </a:prstGeom>
          <a:noFill/>
        </p:spPr>
        <p:txBody>
          <a:bodyPr wrap="none" rtlCol="0">
            <a:spAutoFit/>
          </a:bodyPr>
          <a:lstStyle/>
          <a:p>
            <a:r>
              <a:rPr lang="en-US" sz="1400" dirty="0" smtClean="0"/>
              <a:t>(2011 version)</a:t>
            </a:r>
            <a:endParaRPr lang="en-US" sz="1400" dirty="0"/>
          </a:p>
        </p:txBody>
      </p:sp>
    </p:spTree>
    <p:extLst>
      <p:ext uri="{BB962C8B-B14F-4D97-AF65-F5344CB8AC3E}">
        <p14:creationId xmlns:p14="http://schemas.microsoft.com/office/powerpoint/2010/main" xmlns="" val="3425525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00866"/>
            <a:ext cx="8229600" cy="1143000"/>
          </a:xfrm>
        </p:spPr>
        <p:txBody>
          <a:bodyPr>
            <a:noAutofit/>
          </a:bodyPr>
          <a:lstStyle/>
          <a:p>
            <a:r>
              <a:rPr lang="en-US" sz="5400" b="1" dirty="0" smtClean="0">
                <a:solidFill>
                  <a:srgbClr val="0070C0"/>
                </a:solidFill>
              </a:rPr>
              <a:t>Why should we care?</a:t>
            </a:r>
            <a:br>
              <a:rPr lang="en-US" sz="5400" b="1" dirty="0" smtClean="0">
                <a:solidFill>
                  <a:srgbClr val="0070C0"/>
                </a:solidFill>
              </a:rPr>
            </a:br>
            <a:r>
              <a:rPr lang="en-US" sz="4800" b="1" i="1" dirty="0" smtClean="0">
                <a:solidFill>
                  <a:srgbClr val="0070C0"/>
                </a:solidFill>
              </a:rPr>
              <a:t>Nitrogen in </a:t>
            </a:r>
            <a:br>
              <a:rPr lang="en-US" sz="4800" b="1" i="1" dirty="0" smtClean="0">
                <a:solidFill>
                  <a:srgbClr val="0070C0"/>
                </a:solidFill>
              </a:rPr>
            </a:br>
            <a:r>
              <a:rPr lang="en-US" sz="4800" b="1" i="1" dirty="0" smtClean="0">
                <a:solidFill>
                  <a:srgbClr val="0070C0"/>
                </a:solidFill>
              </a:rPr>
              <a:t>Agriculture and the Environment</a:t>
            </a:r>
          </a:p>
        </p:txBody>
      </p:sp>
      <p:pic>
        <p:nvPicPr>
          <p:cNvPr id="7" name="Picture 6" descr="IMG_0370.JPG"/>
          <p:cNvPicPr>
            <a:picLocks noChangeAspect="1"/>
          </p:cNvPicPr>
          <p:nvPr/>
        </p:nvPicPr>
        <p:blipFill>
          <a:blip r:embed="rId3" cstate="print"/>
          <a:srcRect l="2597" t="24243" b="43290"/>
          <a:stretch>
            <a:fillRect/>
          </a:stretch>
        </p:blipFill>
        <p:spPr>
          <a:xfrm>
            <a:off x="0" y="5884336"/>
            <a:ext cx="9144000" cy="2286000"/>
          </a:xfrm>
          <a:prstGeom prst="rect">
            <a:avLst/>
          </a:prstGeom>
        </p:spPr>
      </p:pic>
    </p:spTree>
    <p:extLst>
      <p:ext uri="{BB962C8B-B14F-4D97-AF65-F5344CB8AC3E}">
        <p14:creationId xmlns:p14="http://schemas.microsoft.com/office/powerpoint/2010/main" xmlns="" val="16543067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0" y="5020574"/>
            <a:ext cx="3254251" cy="3304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a:stretch/>
        </p:blipFill>
        <p:spPr bwMode="auto">
          <a:xfrm>
            <a:off x="75148" y="0"/>
            <a:ext cx="2982377" cy="50047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1"/>
          <p:cNvSpPr txBox="1">
            <a:spLocks/>
          </p:cNvSpPr>
          <p:nvPr/>
        </p:nvSpPr>
        <p:spPr>
          <a:xfrm>
            <a:off x="4842586" y="9332"/>
            <a:ext cx="4282751" cy="1492898"/>
          </a:xfrm>
          <a:prstGeom prst="rect">
            <a:avLst/>
          </a:prstGeom>
          <a:solidFill>
            <a:schemeClr val="bg1"/>
          </a:solidFill>
          <a:ln w="28575">
            <a:solidFill>
              <a:schemeClr val="accent1"/>
            </a:solidFill>
          </a:ln>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9900"/>
                </a:solidFill>
                <a:effectLst/>
                <a:uLnTx/>
                <a:uFillTx/>
                <a:latin typeface="+mj-lt"/>
                <a:ea typeface="+mj-ea"/>
                <a:cs typeface="+mj-cs"/>
              </a:rPr>
              <a:t>Adapt-N Results</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dirty="0" smtClean="0">
                <a:solidFill>
                  <a:srgbClr val="009900"/>
                </a:solidFill>
                <a:latin typeface="+mj-lt"/>
                <a:ea typeface="+mj-ea"/>
                <a:cs typeface="+mj-cs"/>
              </a:rPr>
              <a:t>Example Report</a:t>
            </a:r>
            <a:endParaRPr kumimoji="0" lang="en-US" sz="2800" b="1" i="0" u="none" strike="noStrike" kern="1200" cap="none" spc="0" normalizeH="0" baseline="0" noProof="0" dirty="0" smtClean="0">
              <a:ln>
                <a:noFill/>
              </a:ln>
              <a:solidFill>
                <a:srgbClr val="009900"/>
              </a:solidFill>
              <a:effectLst/>
              <a:uLnTx/>
              <a:uFillTx/>
              <a:latin typeface="+mj-lt"/>
              <a:ea typeface="+mj-ea"/>
              <a:cs typeface="+mj-cs"/>
            </a:endParaRPr>
          </a:p>
        </p:txBody>
      </p:sp>
      <p:sp>
        <p:nvSpPr>
          <p:cNvPr id="4" name="Text Box 7"/>
          <p:cNvSpPr txBox="1">
            <a:spLocks noChangeArrowheads="1"/>
          </p:cNvSpPr>
          <p:nvPr/>
        </p:nvSpPr>
        <p:spPr bwMode="auto">
          <a:xfrm>
            <a:off x="4048126" y="2828835"/>
            <a:ext cx="4427176" cy="3600986"/>
          </a:xfrm>
          <a:prstGeom prst="rect">
            <a:avLst/>
          </a:prstGeom>
          <a:solidFill>
            <a:schemeClr val="bg1"/>
          </a:solidFill>
          <a:ln w="28575">
            <a:solidFill>
              <a:schemeClr val="accent1"/>
            </a:solidFill>
            <a:miter lim="800000"/>
            <a:headEnd/>
            <a:tailEnd/>
          </a:ln>
        </p:spPr>
        <p:txBody>
          <a:bodyPr wrap="square">
            <a:spAutoFit/>
          </a:bodyPr>
          <a:lstStyle/>
          <a:p>
            <a:pPr>
              <a:spcBef>
                <a:spcPct val="50000"/>
              </a:spcBef>
            </a:pPr>
            <a:r>
              <a:rPr lang="en-US" sz="2400" dirty="0" smtClean="0"/>
              <a:t>A downloadable </a:t>
            </a:r>
            <a:r>
              <a:rPr lang="en-US" sz="2400" dirty="0" err="1" smtClean="0"/>
              <a:t>pdf</a:t>
            </a:r>
            <a:r>
              <a:rPr lang="en-US" sz="2400" dirty="0" smtClean="0"/>
              <a:t> file provides: </a:t>
            </a:r>
          </a:p>
          <a:p>
            <a:pPr marL="285750" indent="-285750">
              <a:spcBef>
                <a:spcPct val="50000"/>
              </a:spcBef>
              <a:buFontTx/>
              <a:buChar char="-"/>
            </a:pPr>
            <a:r>
              <a:rPr lang="en-US" sz="2400" dirty="0" smtClean="0"/>
              <a:t>All user inputs listed for easy record keeping</a:t>
            </a:r>
            <a:r>
              <a:rPr lang="en-US" sz="2400" dirty="0"/>
              <a:t>. </a:t>
            </a:r>
            <a:endParaRPr lang="en-US" sz="2400" dirty="0" smtClean="0"/>
          </a:p>
          <a:p>
            <a:pPr marL="285750" indent="-285750">
              <a:spcBef>
                <a:spcPct val="50000"/>
              </a:spcBef>
              <a:buFontTx/>
              <a:buChar char="-"/>
            </a:pPr>
            <a:r>
              <a:rPr lang="en-US" sz="2400" dirty="0" smtClean="0"/>
              <a:t>Recommendations </a:t>
            </a:r>
            <a:r>
              <a:rPr lang="en-US" sz="2400" dirty="0"/>
              <a:t>from Results page on </a:t>
            </a:r>
            <a:r>
              <a:rPr lang="en-US" sz="2400" dirty="0" smtClean="0"/>
              <a:t>interface</a:t>
            </a:r>
          </a:p>
          <a:p>
            <a:pPr marL="285750" indent="-285750">
              <a:spcBef>
                <a:spcPct val="50000"/>
              </a:spcBef>
              <a:buFontTx/>
              <a:buChar char="-"/>
            </a:pPr>
            <a:r>
              <a:rPr lang="en-US" sz="2400" dirty="0" smtClean="0"/>
              <a:t>Graphs describing N dynamics and relevant weather, soil water and plant parameters</a:t>
            </a:r>
            <a:endParaRPr lang="en-US" sz="2400" dirty="0"/>
          </a:p>
        </p:txBody>
      </p:sp>
      <p:sp>
        <p:nvSpPr>
          <p:cNvPr id="6" name="TextBox 5"/>
          <p:cNvSpPr txBox="1"/>
          <p:nvPr/>
        </p:nvSpPr>
        <p:spPr>
          <a:xfrm>
            <a:off x="7772400" y="1075822"/>
            <a:ext cx="1229824" cy="307777"/>
          </a:xfrm>
          <a:prstGeom prst="rect">
            <a:avLst/>
          </a:prstGeom>
          <a:noFill/>
        </p:spPr>
        <p:txBody>
          <a:bodyPr wrap="none" rtlCol="0">
            <a:spAutoFit/>
          </a:bodyPr>
          <a:lstStyle/>
          <a:p>
            <a:r>
              <a:rPr lang="en-US" sz="1400" dirty="0" smtClean="0"/>
              <a:t>(2011 version)</a:t>
            </a:r>
            <a:endParaRPr lang="en-US" sz="1400" dirty="0"/>
          </a:p>
        </p:txBody>
      </p:sp>
    </p:spTree>
    <p:extLst>
      <p:ext uri="{BB962C8B-B14F-4D97-AF65-F5344CB8AC3E}">
        <p14:creationId xmlns:p14="http://schemas.microsoft.com/office/powerpoint/2010/main" xmlns="" val="39017073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16523" y="95250"/>
            <a:ext cx="4861249" cy="66687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itle 1"/>
          <p:cNvSpPr txBox="1">
            <a:spLocks/>
          </p:cNvSpPr>
          <p:nvPr/>
        </p:nvSpPr>
        <p:spPr>
          <a:xfrm>
            <a:off x="0" y="19050"/>
            <a:ext cx="3635051" cy="6858000"/>
          </a:xfrm>
          <a:prstGeom prst="rect">
            <a:avLst/>
          </a:prstGeom>
          <a:solidFill>
            <a:schemeClr val="bg1"/>
          </a:solidFill>
          <a:ln w="28575">
            <a:noFill/>
          </a:ln>
        </p:spPr>
        <p:txBody>
          <a:bodyPr anchor="t"/>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9900"/>
                </a:solidFill>
                <a:effectLst/>
                <a:uLnTx/>
                <a:uFillTx/>
                <a:latin typeface="+mj-lt"/>
                <a:ea typeface="+mj-ea"/>
                <a:cs typeface="+mj-cs"/>
              </a:rPr>
              <a:t>Adapt-N Graphs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smtClean="0">
              <a:ln>
                <a:noFill/>
              </a:ln>
              <a:solidFill>
                <a:srgbClr val="009900"/>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smtClean="0">
              <a:ln>
                <a:noFill/>
              </a:ln>
              <a:solidFill>
                <a:srgbClr val="00990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400" b="1" dirty="0" smtClean="0">
              <a:solidFill>
                <a:srgbClr val="00990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400" b="1" dirty="0">
              <a:solidFill>
                <a:srgbClr val="00990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400" b="1" dirty="0" smtClean="0">
              <a:solidFill>
                <a:srgbClr val="00990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400" b="1" dirty="0">
              <a:solidFill>
                <a:srgbClr val="00990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400" b="1" dirty="0" smtClean="0">
              <a:solidFill>
                <a:srgbClr val="00990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400" b="1" dirty="0">
              <a:solidFill>
                <a:srgbClr val="00990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400" b="1" dirty="0" smtClean="0">
              <a:solidFill>
                <a:srgbClr val="009900"/>
              </a:solidFill>
              <a:latin typeface="+mj-lt"/>
              <a:ea typeface="+mj-ea"/>
              <a:cs typeface="+mj-cs"/>
            </a:endParaRPr>
          </a:p>
        </p:txBody>
      </p:sp>
      <p:sp>
        <p:nvSpPr>
          <p:cNvPr id="5" name="TextBox 4"/>
          <p:cNvSpPr txBox="1"/>
          <p:nvPr/>
        </p:nvSpPr>
        <p:spPr>
          <a:xfrm>
            <a:off x="76200" y="6446698"/>
            <a:ext cx="1229824" cy="307777"/>
          </a:xfrm>
          <a:prstGeom prst="rect">
            <a:avLst/>
          </a:prstGeom>
          <a:noFill/>
        </p:spPr>
        <p:txBody>
          <a:bodyPr wrap="none" rtlCol="0">
            <a:spAutoFit/>
          </a:bodyPr>
          <a:lstStyle/>
          <a:p>
            <a:r>
              <a:rPr lang="en-US" sz="1400" dirty="0" smtClean="0"/>
              <a:t>(2011 version)</a:t>
            </a:r>
            <a:endParaRPr lang="en-US" sz="1400" dirty="0"/>
          </a:p>
        </p:txBody>
      </p:sp>
    </p:spTree>
    <p:extLst>
      <p:ext uri="{BB962C8B-B14F-4D97-AF65-F5344CB8AC3E}">
        <p14:creationId xmlns:p14="http://schemas.microsoft.com/office/powerpoint/2010/main" xmlns="" val="8359924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86200" y="76200"/>
            <a:ext cx="4876800" cy="67097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1"/>
          <p:cNvSpPr txBox="1">
            <a:spLocks/>
          </p:cNvSpPr>
          <p:nvPr/>
        </p:nvSpPr>
        <p:spPr>
          <a:xfrm>
            <a:off x="0" y="-1"/>
            <a:ext cx="3657599" cy="6858001"/>
          </a:xfrm>
          <a:prstGeom prst="rect">
            <a:avLst/>
          </a:prstGeom>
          <a:solidFill>
            <a:schemeClr val="bg1"/>
          </a:solidFill>
          <a:ln w="28575">
            <a:noFill/>
          </a:ln>
        </p:spPr>
        <p:txBody>
          <a:bodyPr anchor="t"/>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9900"/>
                </a:solidFill>
                <a:effectLst/>
                <a:uLnTx/>
                <a:uFillTx/>
                <a:latin typeface="+mj-lt"/>
                <a:ea typeface="+mj-ea"/>
                <a:cs typeface="+mj-cs"/>
              </a:rPr>
              <a:t>Adapt-N Graphs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smtClean="0">
              <a:ln>
                <a:noFill/>
              </a:ln>
              <a:solidFill>
                <a:srgbClr val="00990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400" b="1" dirty="0" smtClean="0">
              <a:solidFill>
                <a:srgbClr val="00990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400" b="1" dirty="0" smtClean="0">
              <a:solidFill>
                <a:srgbClr val="009900"/>
              </a:solidFill>
              <a:latin typeface="+mj-lt"/>
              <a:ea typeface="+mj-ea"/>
              <a:cs typeface="+mj-cs"/>
            </a:endParaRPr>
          </a:p>
          <a:p>
            <a:pPr lvl="0" algn="ctr">
              <a:spcBef>
                <a:spcPct val="0"/>
              </a:spcBef>
              <a:defRPr/>
            </a:pPr>
            <a:endParaRPr lang="en-US" sz="2400" b="1" dirty="0">
              <a:solidFill>
                <a:srgbClr val="009900"/>
              </a:solidFill>
              <a:latin typeface="+mj-lt"/>
              <a:ea typeface="+mj-ea"/>
              <a:cs typeface="+mj-cs"/>
            </a:endParaRPr>
          </a:p>
          <a:p>
            <a:pPr lvl="0" algn="ctr">
              <a:spcBef>
                <a:spcPct val="0"/>
              </a:spcBef>
              <a:defRPr/>
            </a:pPr>
            <a:endParaRPr lang="en-US" sz="2400" b="1" dirty="0" smtClean="0">
              <a:solidFill>
                <a:srgbClr val="009900"/>
              </a:solidFill>
              <a:latin typeface="+mj-lt"/>
              <a:ea typeface="+mj-ea"/>
              <a:cs typeface="+mj-cs"/>
            </a:endParaRPr>
          </a:p>
          <a:p>
            <a:pPr lvl="0" algn="ctr">
              <a:spcBef>
                <a:spcPct val="0"/>
              </a:spcBef>
              <a:defRPr/>
            </a:pPr>
            <a:endParaRPr lang="en-US" sz="2400" b="1" dirty="0">
              <a:solidFill>
                <a:srgbClr val="009900"/>
              </a:solidFill>
              <a:latin typeface="+mj-lt"/>
              <a:ea typeface="+mj-ea"/>
              <a:cs typeface="+mj-cs"/>
            </a:endParaRPr>
          </a:p>
          <a:p>
            <a:pPr lvl="0" algn="ctr">
              <a:spcBef>
                <a:spcPct val="0"/>
              </a:spcBef>
              <a:defRPr/>
            </a:pPr>
            <a:endParaRPr lang="en-US" sz="2400" b="1" dirty="0" smtClean="0">
              <a:solidFill>
                <a:srgbClr val="009900"/>
              </a:solidFill>
              <a:latin typeface="+mj-lt"/>
              <a:ea typeface="+mj-ea"/>
              <a:cs typeface="+mj-cs"/>
            </a:endParaRPr>
          </a:p>
          <a:p>
            <a:pPr lvl="0" algn="ctr">
              <a:spcBef>
                <a:spcPct val="0"/>
              </a:spcBef>
              <a:defRPr/>
            </a:pPr>
            <a:endParaRPr lang="en-US" sz="2400" b="1" dirty="0">
              <a:solidFill>
                <a:srgbClr val="009900"/>
              </a:solidFill>
              <a:latin typeface="+mj-lt"/>
              <a:ea typeface="+mj-ea"/>
              <a:cs typeface="+mj-cs"/>
            </a:endParaRPr>
          </a:p>
          <a:p>
            <a:pPr lvl="0" algn="ctr">
              <a:spcBef>
                <a:spcPct val="0"/>
              </a:spcBef>
              <a:defRPr/>
            </a:pPr>
            <a:endParaRPr lang="en-US" sz="2400" b="1" dirty="0" smtClean="0">
              <a:solidFill>
                <a:srgbClr val="009900"/>
              </a:solidFill>
              <a:latin typeface="+mj-lt"/>
              <a:ea typeface="+mj-ea"/>
              <a:cs typeface="+mj-cs"/>
            </a:endParaRPr>
          </a:p>
          <a:p>
            <a:pPr lvl="0" algn="ctr">
              <a:spcBef>
                <a:spcPct val="0"/>
              </a:spcBef>
              <a:defRPr/>
            </a:pPr>
            <a:endParaRPr lang="en-US" sz="2400" b="1" dirty="0">
              <a:solidFill>
                <a:srgbClr val="009900"/>
              </a:solidFill>
              <a:latin typeface="+mj-lt"/>
              <a:ea typeface="+mj-ea"/>
              <a:cs typeface="+mj-cs"/>
            </a:endParaRPr>
          </a:p>
        </p:txBody>
      </p:sp>
      <p:sp>
        <p:nvSpPr>
          <p:cNvPr id="4" name="TextBox 3"/>
          <p:cNvSpPr txBox="1"/>
          <p:nvPr/>
        </p:nvSpPr>
        <p:spPr>
          <a:xfrm>
            <a:off x="76200" y="6446698"/>
            <a:ext cx="1229824" cy="307777"/>
          </a:xfrm>
          <a:prstGeom prst="rect">
            <a:avLst/>
          </a:prstGeom>
          <a:noFill/>
        </p:spPr>
        <p:txBody>
          <a:bodyPr wrap="none" rtlCol="0">
            <a:spAutoFit/>
          </a:bodyPr>
          <a:lstStyle/>
          <a:p>
            <a:r>
              <a:rPr lang="en-US" sz="1400" dirty="0" smtClean="0"/>
              <a:t>(2011 version)</a:t>
            </a:r>
            <a:endParaRPr lang="en-US" sz="1400" dirty="0"/>
          </a:p>
        </p:txBody>
      </p:sp>
    </p:spTree>
    <p:extLst>
      <p:ext uri="{BB962C8B-B14F-4D97-AF65-F5344CB8AC3E}">
        <p14:creationId xmlns:p14="http://schemas.microsoft.com/office/powerpoint/2010/main" xmlns="" val="4000372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72" y="0"/>
            <a:ext cx="3654228" cy="3352800"/>
          </a:xfrm>
          <a:prstGeom prst="rect">
            <a:avLst/>
          </a:prstGeom>
          <a:solidFill>
            <a:schemeClr val="bg1"/>
          </a:solidFill>
          <a:ln w="28575">
            <a:noFill/>
          </a:ln>
        </p:spPr>
        <p:txBody>
          <a:bodyPr anchor="t"/>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009900"/>
                </a:solidFill>
                <a:effectLst/>
                <a:uLnTx/>
                <a:uFillTx/>
                <a:latin typeface="+mj-lt"/>
                <a:ea typeface="+mj-ea"/>
                <a:cs typeface="+mj-cs"/>
              </a:rPr>
              <a:t>Adapt-N Graphs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smtClean="0">
              <a:ln>
                <a:noFill/>
              </a:ln>
              <a:solidFill>
                <a:srgbClr val="00990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000" b="1" dirty="0" smtClean="0">
              <a:solidFill>
                <a:srgbClr val="00990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000" b="1" dirty="0">
              <a:solidFill>
                <a:srgbClr val="00990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000" b="1" dirty="0" smtClean="0">
              <a:solidFill>
                <a:srgbClr val="00990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000" b="1" dirty="0" smtClean="0">
              <a:solidFill>
                <a:srgbClr val="00990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000" b="1" dirty="0" smtClean="0">
              <a:solidFill>
                <a:srgbClr val="00990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000" b="1" dirty="0">
              <a:solidFill>
                <a:srgbClr val="009900"/>
              </a:solidFill>
              <a:latin typeface="+mj-lt"/>
              <a:ea typeface="+mj-ea"/>
              <a:cs typeface="+mj-cs"/>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86200" y="135747"/>
            <a:ext cx="4953000" cy="66176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3372" y="2209800"/>
            <a:ext cx="3660273" cy="4154984"/>
          </a:xfrm>
          <a:prstGeom prst="rect">
            <a:avLst/>
          </a:prstGeom>
          <a:solidFill>
            <a:schemeClr val="bg1"/>
          </a:solidFill>
        </p:spPr>
        <p:txBody>
          <a:bodyPr wrap="square" rtlCol="0">
            <a:spAutoFit/>
          </a:bodyPr>
          <a:lstStyle/>
          <a:p>
            <a:r>
              <a:rPr lang="en-US" sz="2400" b="1" dirty="0" smtClean="0"/>
              <a:t>Other graphs provided: </a:t>
            </a:r>
          </a:p>
          <a:p>
            <a:pPr marL="285750" indent="-285750">
              <a:buFont typeface="Arial" pitchFamily="34" charset="0"/>
              <a:buChar char="•"/>
            </a:pPr>
            <a:r>
              <a:rPr lang="en-US" sz="2400" dirty="0" smtClean="0"/>
              <a:t>Growing </a:t>
            </a:r>
            <a:r>
              <a:rPr lang="en-US" sz="2400" dirty="0"/>
              <a:t>Season Daily Rainfall </a:t>
            </a:r>
            <a:endParaRPr lang="en-US" sz="2400" dirty="0" smtClean="0"/>
          </a:p>
          <a:p>
            <a:pPr marL="285750" indent="-285750">
              <a:buFont typeface="Arial" pitchFamily="34" charset="0"/>
              <a:buChar char="•"/>
            </a:pPr>
            <a:r>
              <a:rPr lang="en-US" sz="2400" dirty="0" smtClean="0"/>
              <a:t>Cumulative </a:t>
            </a:r>
            <a:r>
              <a:rPr lang="en-US" sz="2400" dirty="0"/>
              <a:t>Rainfall for Growing Season </a:t>
            </a:r>
            <a:endParaRPr lang="en-US" sz="2400" dirty="0" smtClean="0"/>
          </a:p>
          <a:p>
            <a:pPr marL="285750" indent="-285750">
              <a:buFont typeface="Arial" pitchFamily="34" charset="0"/>
              <a:buChar char="•"/>
            </a:pPr>
            <a:r>
              <a:rPr lang="en-US" sz="2400" dirty="0" smtClean="0"/>
              <a:t>Post-Emergence </a:t>
            </a:r>
            <a:r>
              <a:rPr lang="en-US" sz="2400" dirty="0"/>
              <a:t>Growing Degree Days </a:t>
            </a:r>
            <a:endParaRPr lang="en-US" sz="2400" dirty="0" smtClean="0"/>
          </a:p>
          <a:p>
            <a:pPr marL="285750" indent="-285750">
              <a:buFont typeface="Arial" pitchFamily="34" charset="0"/>
              <a:buChar char="•"/>
            </a:pPr>
            <a:r>
              <a:rPr lang="en-US" sz="2400" dirty="0" smtClean="0"/>
              <a:t>Post </a:t>
            </a:r>
            <a:r>
              <a:rPr lang="en-US" sz="2400" dirty="0"/>
              <a:t>Planting Day Leaf Number </a:t>
            </a:r>
            <a:endParaRPr lang="en-US" sz="2400" dirty="0" smtClean="0"/>
          </a:p>
          <a:p>
            <a:pPr marL="285750" indent="-285750">
              <a:buFont typeface="Arial" pitchFamily="34" charset="0"/>
              <a:buChar char="•"/>
            </a:pPr>
            <a:r>
              <a:rPr lang="en-US" sz="2400" dirty="0" smtClean="0"/>
              <a:t>Growing </a:t>
            </a:r>
            <a:r>
              <a:rPr lang="en-US" sz="2400" dirty="0"/>
              <a:t>Season Daily Average Temperature </a:t>
            </a:r>
          </a:p>
        </p:txBody>
      </p:sp>
      <p:sp>
        <p:nvSpPr>
          <p:cNvPr id="2" name="TextBox 1"/>
          <p:cNvSpPr txBox="1"/>
          <p:nvPr/>
        </p:nvSpPr>
        <p:spPr>
          <a:xfrm>
            <a:off x="5367582" y="893001"/>
            <a:ext cx="1912318" cy="307777"/>
          </a:xfrm>
          <a:prstGeom prst="rect">
            <a:avLst/>
          </a:prstGeom>
          <a:noFill/>
        </p:spPr>
        <p:txBody>
          <a:bodyPr wrap="none" rtlCol="0">
            <a:spAutoFit/>
          </a:bodyPr>
          <a:lstStyle/>
          <a:p>
            <a:pPr lvl="0"/>
            <a:r>
              <a:rPr lang="en-US" sz="1400" b="1" dirty="0" smtClean="0">
                <a:solidFill>
                  <a:srgbClr val="0070C0"/>
                </a:solidFill>
              </a:rPr>
              <a:t>PSNT </a:t>
            </a:r>
            <a:r>
              <a:rPr lang="en-US" sz="1400" b="1" dirty="0">
                <a:solidFill>
                  <a:srgbClr val="0070C0"/>
                </a:solidFill>
              </a:rPr>
              <a:t>value: divide by </a:t>
            </a:r>
            <a:r>
              <a:rPr lang="en-US" sz="1400" b="1" dirty="0" smtClean="0">
                <a:solidFill>
                  <a:srgbClr val="0070C0"/>
                </a:solidFill>
              </a:rPr>
              <a:t>4</a:t>
            </a:r>
            <a:endParaRPr lang="en-US" sz="1400" b="1" dirty="0">
              <a:solidFill>
                <a:srgbClr val="0070C0"/>
              </a:solidFill>
            </a:endParaRPr>
          </a:p>
        </p:txBody>
      </p:sp>
      <p:sp>
        <p:nvSpPr>
          <p:cNvPr id="6" name="TextBox 5"/>
          <p:cNvSpPr txBox="1"/>
          <p:nvPr/>
        </p:nvSpPr>
        <p:spPr>
          <a:xfrm>
            <a:off x="76200" y="6446698"/>
            <a:ext cx="1229824" cy="307777"/>
          </a:xfrm>
          <a:prstGeom prst="rect">
            <a:avLst/>
          </a:prstGeom>
          <a:noFill/>
        </p:spPr>
        <p:txBody>
          <a:bodyPr wrap="none" rtlCol="0">
            <a:spAutoFit/>
          </a:bodyPr>
          <a:lstStyle/>
          <a:p>
            <a:r>
              <a:rPr lang="en-US" sz="1400" dirty="0" smtClean="0"/>
              <a:t>(2011 version)</a:t>
            </a:r>
            <a:endParaRPr lang="en-US" sz="1400" dirty="0"/>
          </a:p>
        </p:txBody>
      </p:sp>
    </p:spTree>
    <p:extLst>
      <p:ext uri="{BB962C8B-B14F-4D97-AF65-F5344CB8AC3E}">
        <p14:creationId xmlns:p14="http://schemas.microsoft.com/office/powerpoint/2010/main" xmlns="" val="17823195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942392"/>
          </a:xfrm>
          <a:prstGeom prst="rect">
            <a:avLst/>
          </a:prstGeom>
          <a:solidFill>
            <a:schemeClr val="bg1"/>
          </a:solidFill>
          <a:ln w="28575">
            <a:solidFill>
              <a:schemeClr val="accent1"/>
            </a:solidFill>
          </a:ln>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b="1" dirty="0" smtClean="0">
                <a:solidFill>
                  <a:srgbClr val="009900"/>
                </a:solidFill>
                <a:latin typeface="+mj-lt"/>
                <a:ea typeface="+mj-ea"/>
                <a:cs typeface="+mj-cs"/>
              </a:rPr>
              <a:t>As of 2012</a:t>
            </a:r>
            <a:r>
              <a:rPr kumimoji="0" lang="en-US" sz="3600" b="1" i="0" u="none" strike="noStrike" kern="1200" cap="none" spc="0" normalizeH="0" noProof="0" dirty="0" smtClean="0">
                <a:ln>
                  <a:noFill/>
                </a:ln>
                <a:solidFill>
                  <a:srgbClr val="009900"/>
                </a:solidFill>
                <a:effectLst/>
                <a:uLnTx/>
                <a:uFillTx/>
                <a:latin typeface="+mj-lt"/>
                <a:ea typeface="+mj-ea"/>
                <a:cs typeface="+mj-cs"/>
              </a:rPr>
              <a:t>: </a:t>
            </a:r>
            <a:r>
              <a:rPr lang="en-US" sz="2800" b="1" dirty="0" smtClean="0">
                <a:solidFill>
                  <a:srgbClr val="009900"/>
                </a:solidFill>
                <a:latin typeface="+mj-lt"/>
                <a:ea typeface="+mj-ea"/>
                <a:cs typeface="+mj-cs"/>
              </a:rPr>
              <a:t>Email/text alert system for chosen fields</a:t>
            </a:r>
            <a:endParaRPr kumimoji="0" lang="en-US" sz="2800" b="1" i="0" u="none" strike="noStrike" kern="1200" cap="none" spc="0" normalizeH="0" baseline="0" noProof="0" dirty="0" smtClean="0">
              <a:ln>
                <a:noFill/>
              </a:ln>
              <a:solidFill>
                <a:srgbClr val="009900"/>
              </a:solidFill>
              <a:effectLst/>
              <a:uLnTx/>
              <a:uFillTx/>
              <a:latin typeface="+mj-lt"/>
              <a:ea typeface="+mj-ea"/>
              <a:cs typeface="+mj-cs"/>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 y="951073"/>
            <a:ext cx="8077200" cy="59089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786503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143000"/>
          </a:xfrm>
          <a:prstGeom prst="rect">
            <a:avLst/>
          </a:prstGeom>
          <a:solidFill>
            <a:schemeClr val="bg1"/>
          </a:solidFill>
          <a:ln w="28575">
            <a:solidFill>
              <a:schemeClr val="accent1"/>
            </a:solidFill>
          </a:ln>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dirty="0" smtClean="0">
                <a:solidFill>
                  <a:srgbClr val="009900"/>
                </a:solidFill>
                <a:latin typeface="+mj-lt"/>
                <a:ea typeface="+mj-ea"/>
                <a:cs typeface="+mj-cs"/>
              </a:rPr>
              <a:t>Daily N recommendations automatically available – here as implemented by management unit on 900 acres of grain corn in NY:</a:t>
            </a:r>
            <a:endParaRPr kumimoji="0" lang="en-US" sz="2800" b="1" i="0" u="none" strike="noStrike" kern="1200" cap="none" spc="0" normalizeH="0" baseline="0" noProof="0" dirty="0" smtClean="0">
              <a:ln>
                <a:noFill/>
              </a:ln>
              <a:solidFill>
                <a:srgbClr val="009900"/>
              </a:solidFill>
              <a:effectLst/>
              <a:uLnTx/>
              <a:uFillTx/>
              <a:latin typeface="+mj-lt"/>
              <a:ea typeface="+mj-ea"/>
              <a:cs typeface="+mj-cs"/>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64893" y="1143000"/>
            <a:ext cx="7614213" cy="58815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891852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828800"/>
            <a:ext cx="7772400" cy="1470025"/>
          </a:xfrm>
        </p:spPr>
        <p:txBody>
          <a:bodyPr>
            <a:noAutofit/>
          </a:bodyPr>
          <a:lstStyle/>
          <a:p>
            <a:r>
              <a:rPr lang="en-US" sz="5400" dirty="0" smtClean="0"/>
              <a:t/>
            </a:r>
            <a:br>
              <a:rPr lang="en-US" sz="5400" dirty="0" smtClean="0"/>
            </a:br>
            <a:r>
              <a:rPr lang="en-US" sz="2400" dirty="0"/>
              <a:t/>
            </a:r>
            <a:br>
              <a:rPr lang="en-US" sz="2400" dirty="0"/>
            </a:br>
            <a:r>
              <a:rPr lang="en-US" sz="5400" dirty="0" smtClean="0"/>
              <a:t>Adapt-N 2011 </a:t>
            </a:r>
            <a:br>
              <a:rPr lang="en-US" sz="5400" dirty="0" smtClean="0"/>
            </a:br>
            <a:r>
              <a:rPr lang="en-US" sz="5400" dirty="0" smtClean="0"/>
              <a:t>Case Studies </a:t>
            </a:r>
            <a:br>
              <a:rPr lang="en-US" sz="5400" dirty="0" smtClean="0"/>
            </a:br>
            <a:r>
              <a:rPr lang="en-US" sz="5400" dirty="0" smtClean="0"/>
              <a:t>and Strip Trial Results</a:t>
            </a:r>
            <a:br>
              <a:rPr lang="en-US" sz="5400" dirty="0" smtClean="0"/>
            </a:br>
            <a:endParaRPr lang="en-US" sz="3200" i="1" dirty="0"/>
          </a:p>
        </p:txBody>
      </p:sp>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xmlns="" val="0"/>
              </a:ext>
            </a:extLst>
          </a:blip>
          <a:srcRect b="33792"/>
          <a:stretch/>
        </p:blipFill>
        <p:spPr>
          <a:xfrm>
            <a:off x="4833668" y="4668792"/>
            <a:ext cx="3014932" cy="1981200"/>
          </a:xfrm>
          <a:prstGeom prst="rect">
            <a:avLst/>
          </a:prstGeom>
          <a:ln>
            <a:noFill/>
          </a:ln>
          <a:effectLst>
            <a:softEdge rad="112500"/>
          </a:effectLst>
        </p:spPr>
      </p:pic>
      <p:pic>
        <p:nvPicPr>
          <p:cNvPr id="6" name="Picture 5"/>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1195118" y="4668791"/>
            <a:ext cx="2864485" cy="1981200"/>
          </a:xfrm>
          <a:prstGeom prst="rect">
            <a:avLst/>
          </a:prstGeom>
          <a:ln>
            <a:noFill/>
          </a:ln>
          <a:effectLst>
            <a:softEdge rad="112500"/>
          </a:effectLst>
        </p:spPr>
      </p:pic>
    </p:spTree>
    <p:extLst>
      <p:ext uri="{BB962C8B-B14F-4D97-AF65-F5344CB8AC3E}">
        <p14:creationId xmlns:p14="http://schemas.microsoft.com/office/powerpoint/2010/main" xmlns="" val="194956453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90600"/>
            <a:ext cx="7772400" cy="1470025"/>
          </a:xfrm>
        </p:spPr>
        <p:txBody>
          <a:bodyPr>
            <a:noAutofit/>
          </a:bodyPr>
          <a:lstStyle/>
          <a:p>
            <a:r>
              <a:rPr lang="en-US" sz="5400" dirty="0"/>
              <a:t>A Case Study on the </a:t>
            </a:r>
            <a:r>
              <a:rPr lang="en-US" sz="5400" dirty="0" smtClean="0"/>
              <a:t/>
            </a:r>
            <a:br>
              <a:rPr lang="en-US" sz="5400" dirty="0" smtClean="0"/>
            </a:br>
            <a:r>
              <a:rPr lang="en-US" sz="5400" dirty="0" smtClean="0"/>
              <a:t>Use </a:t>
            </a:r>
            <a:r>
              <a:rPr lang="en-US" sz="5400" dirty="0"/>
              <a:t>of </a:t>
            </a:r>
            <a:r>
              <a:rPr lang="en-US" sz="5400" dirty="0" smtClean="0"/>
              <a:t>Adapt-N</a:t>
            </a:r>
            <a:br>
              <a:rPr lang="en-US" sz="5400" dirty="0" smtClean="0"/>
            </a:br>
            <a:r>
              <a:rPr lang="en-US" sz="3200" i="1" dirty="0" smtClean="0"/>
              <a:t>How variable are recommendations </a:t>
            </a:r>
            <a:br>
              <a:rPr lang="en-US" sz="3200" i="1" dirty="0" smtClean="0"/>
            </a:br>
            <a:r>
              <a:rPr lang="en-US" sz="3200" i="1" dirty="0" smtClean="0"/>
              <a:t>on one farm? Opportunities?</a:t>
            </a:r>
            <a:endParaRPr lang="en-US" sz="3200" i="1" dirty="0"/>
          </a:p>
        </p:txBody>
      </p:sp>
      <p:sp>
        <p:nvSpPr>
          <p:cNvPr id="3" name="Subtitle 2"/>
          <p:cNvSpPr>
            <a:spLocks noGrp="1"/>
          </p:cNvSpPr>
          <p:nvPr>
            <p:ph type="subTitle" idx="1"/>
          </p:nvPr>
        </p:nvSpPr>
        <p:spPr>
          <a:xfrm>
            <a:off x="685800" y="3124200"/>
            <a:ext cx="8001000" cy="1752600"/>
          </a:xfrm>
        </p:spPr>
        <p:txBody>
          <a:bodyPr>
            <a:noAutofit/>
          </a:bodyPr>
          <a:lstStyle/>
          <a:p>
            <a:r>
              <a:rPr lang="en-US" sz="2800" b="1" i="1" dirty="0">
                <a:solidFill>
                  <a:schemeClr val="tx1"/>
                </a:solidFill>
              </a:rPr>
              <a:t>James LaGioia, Harold van Es, </a:t>
            </a:r>
            <a:endParaRPr lang="en-US" sz="2800" b="1" i="1" dirty="0" smtClean="0">
              <a:solidFill>
                <a:schemeClr val="tx1"/>
              </a:solidFill>
            </a:endParaRPr>
          </a:p>
          <a:p>
            <a:r>
              <a:rPr lang="en-US" sz="2800" b="1" i="1" dirty="0" smtClean="0">
                <a:solidFill>
                  <a:schemeClr val="tx1"/>
                </a:solidFill>
              </a:rPr>
              <a:t>Jeff </a:t>
            </a:r>
            <a:r>
              <a:rPr lang="en-US" sz="2800" b="1" i="1" dirty="0">
                <a:solidFill>
                  <a:schemeClr val="tx1"/>
                </a:solidFill>
              </a:rPr>
              <a:t>Melkonian and Bianca </a:t>
            </a:r>
            <a:r>
              <a:rPr lang="en-US" sz="2800" b="1" i="1" dirty="0" smtClean="0">
                <a:solidFill>
                  <a:schemeClr val="tx1"/>
                </a:solidFill>
              </a:rPr>
              <a:t>Moebius-Clune</a:t>
            </a:r>
          </a:p>
          <a:p>
            <a:r>
              <a:rPr lang="en-US" sz="2800" b="1" i="1" dirty="0" smtClean="0">
                <a:solidFill>
                  <a:schemeClr val="tx1"/>
                </a:solidFill>
              </a:rPr>
              <a:t>Crop and Soil Sciences</a:t>
            </a:r>
          </a:p>
          <a:p>
            <a:endParaRPr lang="en-US" sz="2800" b="1" dirty="0">
              <a:solidFill>
                <a:schemeClr val="tx1"/>
              </a:solidFill>
            </a:endParaRPr>
          </a:p>
          <a:p>
            <a:r>
              <a:rPr lang="en-US" sz="2800" b="1" i="1" dirty="0" smtClean="0">
                <a:solidFill>
                  <a:schemeClr val="tx1"/>
                </a:solidFill>
              </a:rPr>
              <a:t>David Shearing </a:t>
            </a:r>
          </a:p>
          <a:p>
            <a:r>
              <a:rPr lang="en-US" sz="2800" b="1" i="1" dirty="0" smtClean="0">
                <a:solidFill>
                  <a:schemeClr val="tx1"/>
                </a:solidFill>
              </a:rPr>
              <a:t>WNYCMA</a:t>
            </a:r>
            <a:endParaRPr lang="en-US" sz="2800" b="1" i="1" dirty="0">
              <a:solidFill>
                <a:schemeClr val="tx1"/>
              </a:solidFill>
            </a:endParaRPr>
          </a:p>
        </p:txBody>
      </p:sp>
    </p:spTree>
    <p:extLst>
      <p:ext uri="{BB962C8B-B14F-4D97-AF65-F5344CB8AC3E}">
        <p14:creationId xmlns:p14="http://schemas.microsoft.com/office/powerpoint/2010/main" xmlns="" val="228128940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4038600" cy="1143000"/>
          </a:xfrm>
        </p:spPr>
        <p:txBody>
          <a:bodyPr>
            <a:normAutofit fontScale="90000"/>
          </a:bodyPr>
          <a:lstStyle/>
          <a:p>
            <a:r>
              <a:rPr lang="en-US" dirty="0" smtClean="0"/>
              <a:t>Study Farm </a:t>
            </a:r>
            <a:br>
              <a:rPr lang="en-US" dirty="0" smtClean="0"/>
            </a:br>
            <a:r>
              <a:rPr lang="en-US" dirty="0" smtClean="0"/>
              <a:t> Western NY, 2011</a:t>
            </a:r>
            <a:endParaRPr lang="en-US" dirty="0"/>
          </a:p>
        </p:txBody>
      </p:sp>
      <p:sp>
        <p:nvSpPr>
          <p:cNvPr id="3" name="Content Placeholder 2"/>
          <p:cNvSpPr>
            <a:spLocks noGrp="1"/>
          </p:cNvSpPr>
          <p:nvPr>
            <p:ph idx="1"/>
          </p:nvPr>
        </p:nvSpPr>
        <p:spPr>
          <a:xfrm>
            <a:off x="247650" y="2389186"/>
            <a:ext cx="8667750" cy="4525963"/>
          </a:xfrm>
        </p:spPr>
        <p:txBody>
          <a:bodyPr>
            <a:normAutofit fontScale="77500" lnSpcReduction="20000"/>
          </a:bodyPr>
          <a:lstStyle/>
          <a:p>
            <a:r>
              <a:rPr lang="en-US" dirty="0" smtClean="0"/>
              <a:t>Large </a:t>
            </a:r>
            <a:r>
              <a:rPr lang="en-US" dirty="0"/>
              <a:t>grain farm in western New </a:t>
            </a:r>
            <a:r>
              <a:rPr lang="en-US" dirty="0" smtClean="0"/>
              <a:t>York</a:t>
            </a:r>
          </a:p>
          <a:p>
            <a:r>
              <a:rPr lang="en-US" dirty="0" smtClean="0"/>
              <a:t>87 </a:t>
            </a:r>
            <a:r>
              <a:rPr lang="en-US" dirty="0"/>
              <a:t>corn </a:t>
            </a:r>
            <a:r>
              <a:rPr lang="en-US" dirty="0" smtClean="0"/>
              <a:t>fields, nearly </a:t>
            </a:r>
            <a:r>
              <a:rPr lang="en-US" dirty="0"/>
              <a:t>1200 </a:t>
            </a:r>
            <a:r>
              <a:rPr lang="en-US" dirty="0" smtClean="0"/>
              <a:t>acres </a:t>
            </a:r>
          </a:p>
          <a:p>
            <a:r>
              <a:rPr lang="en-US" dirty="0" smtClean="0"/>
              <a:t>76</a:t>
            </a:r>
            <a:r>
              <a:rPr lang="en-US" dirty="0"/>
              <a:t>% </a:t>
            </a:r>
            <a:r>
              <a:rPr lang="en-US" dirty="0" smtClean="0"/>
              <a:t>mapped </a:t>
            </a:r>
            <a:r>
              <a:rPr lang="en-US" dirty="0"/>
              <a:t>as silt loam, 23% as </a:t>
            </a:r>
            <a:r>
              <a:rPr lang="en-US" dirty="0" err="1"/>
              <a:t>silty</a:t>
            </a:r>
            <a:r>
              <a:rPr lang="en-US" dirty="0"/>
              <a:t> clay loam, and 1% as gravelly </a:t>
            </a:r>
            <a:r>
              <a:rPr lang="en-US" dirty="0" smtClean="0"/>
              <a:t>soil  </a:t>
            </a:r>
          </a:p>
          <a:p>
            <a:r>
              <a:rPr lang="en-US" dirty="0" smtClean="0"/>
              <a:t>Soil </a:t>
            </a:r>
            <a:r>
              <a:rPr lang="en-US" dirty="0"/>
              <a:t>organic matter varied </a:t>
            </a:r>
            <a:r>
              <a:rPr lang="en-US" dirty="0" smtClean="0"/>
              <a:t>from </a:t>
            </a:r>
            <a:r>
              <a:rPr lang="en-US" dirty="0"/>
              <a:t>0.9% to 9.9</a:t>
            </a:r>
            <a:r>
              <a:rPr lang="en-US" dirty="0" smtClean="0"/>
              <a:t>%</a:t>
            </a:r>
          </a:p>
          <a:p>
            <a:endParaRPr lang="en-US" dirty="0" smtClean="0"/>
          </a:p>
          <a:p>
            <a:r>
              <a:rPr lang="en-US" dirty="0" smtClean="0"/>
              <a:t>Urea applied </a:t>
            </a:r>
            <a:r>
              <a:rPr lang="en-US" dirty="0" err="1" smtClean="0"/>
              <a:t>preplant</a:t>
            </a:r>
            <a:r>
              <a:rPr lang="en-US" dirty="0" smtClean="0"/>
              <a:t>/starter, totals </a:t>
            </a:r>
            <a:r>
              <a:rPr lang="en-US" dirty="0"/>
              <a:t>around 190 </a:t>
            </a:r>
            <a:r>
              <a:rPr lang="en-US" dirty="0" err="1"/>
              <a:t>lbs</a:t>
            </a:r>
            <a:r>
              <a:rPr lang="en-US" dirty="0"/>
              <a:t>/ac.</a:t>
            </a:r>
          </a:p>
          <a:p>
            <a:r>
              <a:rPr lang="en-US" dirty="0" smtClean="0"/>
              <a:t>58% of corn </a:t>
            </a:r>
            <a:r>
              <a:rPr lang="en-US" dirty="0"/>
              <a:t>ground was planted early - before May 1 </a:t>
            </a:r>
            <a:r>
              <a:rPr lang="en-US" dirty="0" smtClean="0"/>
              <a:t>- </a:t>
            </a:r>
            <a:r>
              <a:rPr lang="en-US" dirty="0"/>
              <a:t>and 42% was planted late in the season - after June </a:t>
            </a:r>
            <a:r>
              <a:rPr lang="en-US" dirty="0" smtClean="0"/>
              <a:t>1</a:t>
            </a:r>
            <a:endParaRPr lang="en-US" dirty="0"/>
          </a:p>
          <a:p>
            <a:r>
              <a:rPr lang="en-US" dirty="0"/>
              <a:t>Yield goals 240 </a:t>
            </a:r>
            <a:r>
              <a:rPr lang="en-US" dirty="0" err="1"/>
              <a:t>bu</a:t>
            </a:r>
            <a:r>
              <a:rPr lang="en-US" dirty="0"/>
              <a:t>/ac (early plant) and 200 </a:t>
            </a:r>
            <a:r>
              <a:rPr lang="en-US" dirty="0" err="1"/>
              <a:t>bu</a:t>
            </a:r>
            <a:r>
              <a:rPr lang="en-US" dirty="0"/>
              <a:t>/ac (late plant)</a:t>
            </a:r>
          </a:p>
          <a:p>
            <a:r>
              <a:rPr lang="en-US" dirty="0"/>
              <a:t>Adapt-N tool was run </a:t>
            </a:r>
            <a:r>
              <a:rPr lang="en-US" dirty="0" smtClean="0"/>
              <a:t>every 5 days from June </a:t>
            </a:r>
            <a:r>
              <a:rPr lang="en-US" dirty="0"/>
              <a:t>6, 2011 until </a:t>
            </a:r>
            <a:r>
              <a:rPr lang="en-US" dirty="0" smtClean="0"/>
              <a:t>crop </a:t>
            </a:r>
            <a:r>
              <a:rPr lang="en-US" dirty="0"/>
              <a:t>was too high for </a:t>
            </a:r>
            <a:r>
              <a:rPr lang="en-US" dirty="0" smtClean="0"/>
              <a:t>sidedressing</a:t>
            </a:r>
            <a:endParaRPr lang="en-US" dirty="0"/>
          </a:p>
          <a:p>
            <a:endParaRPr lang="en-US" dirty="0"/>
          </a:p>
        </p:txBody>
      </p:sp>
      <p:pic>
        <p:nvPicPr>
          <p:cNvPr id="4" name="Picture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62450" y="0"/>
            <a:ext cx="4781550" cy="2351086"/>
          </a:xfrm>
          <a:prstGeom prst="rect">
            <a:avLst/>
          </a:prstGeom>
          <a:noFill/>
          <a:ln w="9525">
            <a:noFill/>
            <a:miter lim="800000"/>
            <a:headEnd/>
            <a:tailEnd/>
          </a:ln>
        </p:spPr>
      </p:pic>
    </p:spTree>
    <p:extLst>
      <p:ext uri="{BB962C8B-B14F-4D97-AF65-F5344CB8AC3E}">
        <p14:creationId xmlns:p14="http://schemas.microsoft.com/office/powerpoint/2010/main" xmlns="" val="8028585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14400"/>
            <a:ext cx="8534400" cy="1143000"/>
          </a:xfrm>
        </p:spPr>
        <p:txBody>
          <a:bodyPr>
            <a:noAutofit/>
          </a:bodyPr>
          <a:lstStyle/>
          <a:p>
            <a:r>
              <a:rPr lang="en-US" sz="3600" dirty="0" smtClean="0"/>
              <a:t>Results - N </a:t>
            </a:r>
            <a:r>
              <a:rPr lang="en-US" sz="3600" dirty="0"/>
              <a:t>recommendations </a:t>
            </a:r>
            <a:r>
              <a:rPr lang="en-US" sz="3600" dirty="0" smtClean="0"/>
              <a:t>by date </a:t>
            </a:r>
            <a:r>
              <a:rPr lang="en-US" sz="3200" b="0" dirty="0"/>
              <a:t/>
            </a:r>
            <a:br>
              <a:rPr lang="en-US" sz="3200" b="0" dirty="0"/>
            </a:br>
            <a:r>
              <a:rPr lang="en-US" sz="2400" b="0" dirty="0"/>
              <a:t>early (before May 1) and late (after June 1) planted </a:t>
            </a:r>
            <a:r>
              <a:rPr lang="en-US" sz="2400" b="0" dirty="0" smtClean="0"/>
              <a:t>corn</a:t>
            </a:r>
            <a:r>
              <a:rPr lang="en-US" sz="3200" b="0" dirty="0" smtClean="0"/>
              <a:t/>
            </a:r>
            <a:br>
              <a:rPr lang="en-US" sz="3200" b="0" dirty="0" smtClean="0"/>
            </a:br>
            <a:r>
              <a:rPr lang="en-US" sz="3200" b="0" dirty="0" smtClean="0"/>
              <a:t/>
            </a:r>
            <a:br>
              <a:rPr lang="en-US" sz="3200" b="0" dirty="0" smtClean="0"/>
            </a:br>
            <a:r>
              <a:rPr lang="en-US" sz="3200" b="0" dirty="0" smtClean="0"/>
              <a:t>Negative recommendation = Excess N</a:t>
            </a:r>
            <a:r>
              <a:rPr lang="en-US" sz="4000" dirty="0"/>
              <a:t/>
            </a:r>
            <a:br>
              <a:rPr lang="en-US" sz="4000" dirty="0"/>
            </a:br>
            <a:endParaRPr lang="en-US" sz="4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402052985"/>
              </p:ext>
            </p:extLst>
          </p:nvPr>
        </p:nvGraphicFramePr>
        <p:xfrm>
          <a:off x="457200" y="21336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057400" y="2286000"/>
            <a:ext cx="5194435" cy="369332"/>
          </a:xfrm>
          <a:prstGeom prst="rect">
            <a:avLst/>
          </a:prstGeom>
          <a:noFill/>
        </p:spPr>
        <p:txBody>
          <a:bodyPr wrap="none" rtlCol="0">
            <a:spAutoFit/>
          </a:bodyPr>
          <a:lstStyle/>
          <a:p>
            <a:r>
              <a:rPr lang="en-US" dirty="0"/>
              <a:t>Each point on the graph represents an individual field</a:t>
            </a:r>
          </a:p>
        </p:txBody>
      </p:sp>
    </p:spTree>
    <p:extLst>
      <p:ext uri="{BB962C8B-B14F-4D97-AF65-F5344CB8AC3E}">
        <p14:creationId xmlns:p14="http://schemas.microsoft.com/office/powerpoint/2010/main" xmlns="" val="10110625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itle 3"/>
          <p:cNvSpPr>
            <a:spLocks noGrp="1"/>
          </p:cNvSpPr>
          <p:nvPr>
            <p:ph type="title"/>
          </p:nvPr>
        </p:nvSpPr>
        <p:spPr>
          <a:xfrm>
            <a:off x="457200" y="152400"/>
            <a:ext cx="8229600" cy="1143000"/>
          </a:xfrm>
        </p:spPr>
        <p:txBody>
          <a:bodyPr>
            <a:normAutofit fontScale="90000"/>
          </a:bodyPr>
          <a:lstStyle/>
          <a:p>
            <a:r>
              <a:rPr lang="en-US" b="1" dirty="0" smtClean="0">
                <a:solidFill>
                  <a:srgbClr val="0070C0"/>
                </a:solidFill>
              </a:rPr>
              <a:t>Corn Nitrogen Concerns:</a:t>
            </a:r>
            <a:br>
              <a:rPr lang="en-US" b="1" dirty="0" smtClean="0">
                <a:solidFill>
                  <a:srgbClr val="0070C0"/>
                </a:solidFill>
              </a:rPr>
            </a:br>
            <a:r>
              <a:rPr lang="en-US" sz="3200" b="1" dirty="0" smtClean="0">
                <a:solidFill>
                  <a:srgbClr val="0070C0"/>
                </a:solidFill>
              </a:rPr>
              <a:t>Economic and Environmental</a:t>
            </a:r>
            <a:endParaRPr lang="en-US" b="1" dirty="0" smtClean="0">
              <a:solidFill>
                <a:srgbClr val="0070C0"/>
              </a:solidFill>
            </a:endParaRPr>
          </a:p>
        </p:txBody>
      </p:sp>
      <p:sp>
        <p:nvSpPr>
          <p:cNvPr id="11267" name="Content Placeholder 5"/>
          <p:cNvSpPr>
            <a:spLocks noGrp="1"/>
          </p:cNvSpPr>
          <p:nvPr>
            <p:ph idx="1"/>
          </p:nvPr>
        </p:nvSpPr>
        <p:spPr>
          <a:xfrm>
            <a:off x="209550" y="1619250"/>
            <a:ext cx="8515350" cy="4525963"/>
          </a:xfrm>
        </p:spPr>
        <p:txBody>
          <a:bodyPr/>
          <a:lstStyle/>
          <a:p>
            <a:r>
              <a:rPr lang="en-US" sz="2800" dirty="0" smtClean="0"/>
              <a:t>~ $5 billion/</a:t>
            </a:r>
            <a:r>
              <a:rPr lang="en-US" sz="2800" dirty="0" err="1" smtClean="0"/>
              <a:t>yr</a:t>
            </a:r>
            <a:r>
              <a:rPr lang="en-US" sz="2800" dirty="0" smtClean="0"/>
              <a:t> of N fertilizer applied to </a:t>
            </a:r>
            <a:r>
              <a:rPr lang="en-US" dirty="0" smtClean="0"/>
              <a:t>corn</a:t>
            </a:r>
          </a:p>
          <a:p>
            <a:r>
              <a:rPr lang="en-US" sz="2800" dirty="0"/>
              <a:t>N use efficiency very low </a:t>
            </a:r>
            <a:r>
              <a:rPr lang="en-US" sz="2800" dirty="0" smtClean="0"/>
              <a:t>(often less than 40</a:t>
            </a:r>
            <a:r>
              <a:rPr lang="en-US" sz="2800" dirty="0"/>
              <a:t>%)</a:t>
            </a:r>
          </a:p>
          <a:p>
            <a:r>
              <a:rPr lang="en-US" sz="2800" dirty="0" smtClean="0"/>
              <a:t>Largest energy input in cropping system</a:t>
            </a:r>
          </a:p>
          <a:p>
            <a:r>
              <a:rPr lang="en-US" sz="2800" dirty="0" smtClean="0"/>
              <a:t>High </a:t>
            </a:r>
            <a:r>
              <a:rPr lang="en-US" sz="2800" dirty="0"/>
              <a:t>groundwater nitrate levels</a:t>
            </a:r>
          </a:p>
          <a:p>
            <a:r>
              <a:rPr lang="en-US" sz="2800" dirty="0"/>
              <a:t>Hypoxia/anoxia in estuaries</a:t>
            </a:r>
          </a:p>
          <a:p>
            <a:r>
              <a:rPr lang="en-US" sz="2800" dirty="0"/>
              <a:t>Greenhouse gases </a:t>
            </a:r>
          </a:p>
          <a:p>
            <a:r>
              <a:rPr lang="en-US" sz="2800" dirty="0" smtClean="0"/>
              <a:t>Sensitivity to climate change</a:t>
            </a:r>
          </a:p>
          <a:p>
            <a:endParaRPr lang="en-US" dirty="0" smtClean="0"/>
          </a:p>
          <a:p>
            <a:endParaRPr lang="en-US" dirty="0" smtClean="0"/>
          </a:p>
        </p:txBody>
      </p:sp>
      <p:pic>
        <p:nvPicPr>
          <p:cNvPr id="6" name="Picture 2"/>
          <p:cNvPicPr>
            <a:picLocks noChangeAspect="1" noChangeArrowheads="1"/>
          </p:cNvPicPr>
          <p:nvPr/>
        </p:nvPicPr>
        <p:blipFill>
          <a:blip r:embed="rId3" cstate="screen"/>
          <a:srcRect/>
          <a:stretch>
            <a:fillRect/>
          </a:stretch>
        </p:blipFill>
        <p:spPr bwMode="auto">
          <a:xfrm>
            <a:off x="6008663" y="3124200"/>
            <a:ext cx="3135336" cy="3733800"/>
          </a:xfrm>
          <a:prstGeom prst="rect">
            <a:avLst/>
          </a:prstGeom>
          <a:noFill/>
          <a:ln w="9525">
            <a:noFill/>
            <a:miter lim="800000"/>
            <a:headEnd/>
            <a:tailEnd/>
          </a:ln>
        </p:spPr>
      </p:pic>
      <p:sp>
        <p:nvSpPr>
          <p:cNvPr id="7" name="Rectangle 6"/>
          <p:cNvSpPr/>
          <p:nvPr/>
        </p:nvSpPr>
        <p:spPr>
          <a:xfrm>
            <a:off x="1066800" y="6488668"/>
            <a:ext cx="4572000" cy="369332"/>
          </a:xfrm>
          <a:prstGeom prst="rect">
            <a:avLst/>
          </a:prstGeom>
        </p:spPr>
        <p:txBody>
          <a:bodyPr>
            <a:spAutoFit/>
          </a:bodyPr>
          <a:lstStyle/>
          <a:p>
            <a:pPr algn="r"/>
            <a:r>
              <a:rPr lang="en-US" sz="1800" dirty="0" smtClean="0">
                <a:solidFill>
                  <a:srgbClr val="0070C0"/>
                </a:solidFill>
              </a:rPr>
              <a:t>From: </a:t>
            </a:r>
            <a:r>
              <a:rPr lang="en-US" sz="1800" dirty="0" err="1" smtClean="0">
                <a:solidFill>
                  <a:srgbClr val="0070C0"/>
                </a:solidFill>
              </a:rPr>
              <a:t>Dubrovsky</a:t>
            </a:r>
            <a:r>
              <a:rPr lang="en-US" sz="1800" dirty="0" smtClean="0">
                <a:solidFill>
                  <a:srgbClr val="0070C0"/>
                </a:solidFill>
              </a:rPr>
              <a:t> et al., 2010</a:t>
            </a:r>
          </a:p>
        </p:txBody>
      </p:sp>
    </p:spTree>
    <p:extLst>
      <p:ext uri="{BB962C8B-B14F-4D97-AF65-F5344CB8AC3E}">
        <p14:creationId xmlns:p14="http://schemas.microsoft.com/office/powerpoint/2010/main" xmlns="" val="27913672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normAutofit fontScale="90000"/>
          </a:bodyPr>
          <a:lstStyle/>
          <a:p>
            <a:r>
              <a:rPr lang="en-US" dirty="0" smtClean="0"/>
              <a:t>Results</a:t>
            </a:r>
            <a:br>
              <a:rPr lang="en-US" dirty="0" smtClean="0"/>
            </a:br>
            <a:r>
              <a:rPr lang="en-US" sz="3100" b="0" dirty="0" smtClean="0"/>
              <a:t>N </a:t>
            </a:r>
            <a:r>
              <a:rPr lang="en-US" sz="3100" b="0" dirty="0"/>
              <a:t>recommendations as affected by soil organic matter content, soil type and planting period</a:t>
            </a:r>
            <a:r>
              <a:rPr lang="en-US" sz="2200" b="0" dirty="0"/>
              <a:t>.  </a:t>
            </a:r>
            <a:r>
              <a:rPr lang="en-US" sz="2200" dirty="0"/>
              <a:t/>
            </a:r>
            <a:br>
              <a:rPr lang="en-US" sz="2200" dirty="0"/>
            </a:br>
            <a:r>
              <a:rPr lang="en-US" dirty="0"/>
              <a:t/>
            </a:r>
            <a:br>
              <a:rPr lang="en-US" dirty="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874933877"/>
              </p:ext>
            </p:extLst>
          </p:nvPr>
        </p:nvGraphicFramePr>
        <p:xfrm>
          <a:off x="457200" y="22098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6869165" y="3124200"/>
            <a:ext cx="65035"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804130" y="3657600"/>
            <a:ext cx="65035"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9039482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Main </a:t>
            </a:r>
            <a:r>
              <a:rPr lang="en-US" dirty="0"/>
              <a:t>benefit </a:t>
            </a:r>
            <a:r>
              <a:rPr lang="en-US" dirty="0" smtClean="0"/>
              <a:t>in 2011: accounting </a:t>
            </a:r>
            <a:r>
              <a:rPr lang="en-US" dirty="0"/>
              <a:t>for </a:t>
            </a:r>
            <a:r>
              <a:rPr lang="en-US" dirty="0" smtClean="0"/>
              <a:t>effect </a:t>
            </a:r>
            <a:r>
              <a:rPr lang="en-US" dirty="0"/>
              <a:t>of early vs. late planted fields and variable soil </a:t>
            </a:r>
            <a:r>
              <a:rPr lang="en-US" dirty="0" smtClean="0"/>
              <a:t>OM</a:t>
            </a:r>
          </a:p>
          <a:p>
            <a:r>
              <a:rPr lang="en-US" dirty="0" smtClean="0"/>
              <a:t>Early-planted </a:t>
            </a:r>
            <a:r>
              <a:rPr lang="en-US" dirty="0"/>
              <a:t>corn required additional N to make up for post-planting losses from wet May weather, which would otherwise result in yield losses from N deficiencies.  </a:t>
            </a:r>
            <a:endParaRPr lang="en-US" dirty="0" smtClean="0"/>
          </a:p>
          <a:p>
            <a:r>
              <a:rPr lang="en-US" dirty="0" smtClean="0"/>
              <a:t>Late-planted </a:t>
            </a:r>
            <a:r>
              <a:rPr lang="en-US" dirty="0"/>
              <a:t>corn had considerable excess N, especially on soils with high organic matter. </a:t>
            </a:r>
            <a:r>
              <a:rPr lang="en-US" dirty="0" smtClean="0"/>
              <a:t>Fertilizer saving for the farm would have been $11,000.</a:t>
            </a:r>
            <a:endParaRPr lang="en-US" dirty="0"/>
          </a:p>
        </p:txBody>
      </p:sp>
    </p:spTree>
    <p:extLst>
      <p:ext uri="{BB962C8B-B14F-4D97-AF65-F5344CB8AC3E}">
        <p14:creationId xmlns:p14="http://schemas.microsoft.com/office/powerpoint/2010/main" xmlns="" val="393163023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2011-2012 Beta-Testing Questions:</a:t>
            </a:r>
            <a:endParaRPr lang="en-US" dirty="0"/>
          </a:p>
        </p:txBody>
      </p:sp>
      <p:sp>
        <p:nvSpPr>
          <p:cNvPr id="3" name="Content Placeholder 2"/>
          <p:cNvSpPr>
            <a:spLocks noGrp="1"/>
          </p:cNvSpPr>
          <p:nvPr>
            <p:ph idx="1"/>
          </p:nvPr>
        </p:nvSpPr>
        <p:spPr/>
        <p:txBody>
          <a:bodyPr/>
          <a:lstStyle/>
          <a:p>
            <a:r>
              <a:rPr lang="en-US" dirty="0" smtClean="0"/>
              <a:t>Does Adapt-N provide an accurate N recommendation at sidedress time?</a:t>
            </a:r>
          </a:p>
          <a:p>
            <a:r>
              <a:rPr lang="en-US" dirty="0" smtClean="0"/>
              <a:t>Can Adapt-N save growers money in comparison to their current practices?</a:t>
            </a:r>
          </a:p>
          <a:p>
            <a:pPr marL="0" indent="0">
              <a:buNone/>
            </a:pPr>
            <a:endParaRPr lang="en-US" dirty="0" smtClean="0"/>
          </a:p>
          <a:p>
            <a:r>
              <a:rPr lang="en-US" dirty="0" smtClean="0"/>
              <a:t>What changes need to be made to the model and/or interface for improved 2012 performance?</a:t>
            </a:r>
            <a:endParaRPr lang="en-US" dirty="0"/>
          </a:p>
        </p:txBody>
      </p:sp>
    </p:spTree>
    <p:extLst>
      <p:ext uri="{BB962C8B-B14F-4D97-AF65-F5344CB8AC3E}">
        <p14:creationId xmlns:p14="http://schemas.microsoft.com/office/powerpoint/2010/main" xmlns="" val="1408695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Autofit/>
          </a:bodyPr>
          <a:lstStyle/>
          <a:p>
            <a:r>
              <a:rPr lang="en-US" b="1" dirty="0" smtClean="0"/>
              <a:t>NYFVI and NRCS-CIG projects</a:t>
            </a:r>
            <a:br>
              <a:rPr lang="en-US" b="1" dirty="0" smtClean="0"/>
            </a:br>
            <a:r>
              <a:rPr lang="en-US" b="1" dirty="0" smtClean="0"/>
              <a:t/>
            </a:r>
            <a:br>
              <a:rPr lang="en-US" b="1" dirty="0" smtClean="0"/>
            </a:br>
            <a:r>
              <a:rPr lang="en-US" b="1" dirty="0" smtClean="0"/>
              <a:t>Strip Trial Collaborators</a:t>
            </a:r>
            <a:endParaRPr lang="en-US" b="1" dirty="0"/>
          </a:p>
        </p:txBody>
      </p:sp>
      <p:sp>
        <p:nvSpPr>
          <p:cNvPr id="3" name="Text Placeholder 2"/>
          <p:cNvSpPr>
            <a:spLocks noGrp="1"/>
          </p:cNvSpPr>
          <p:nvPr>
            <p:ph type="body" idx="1"/>
          </p:nvPr>
        </p:nvSpPr>
        <p:spPr>
          <a:xfrm>
            <a:off x="304800" y="2286000"/>
            <a:ext cx="4040188" cy="639762"/>
          </a:xfrm>
        </p:spPr>
        <p:txBody>
          <a:bodyPr/>
          <a:lstStyle/>
          <a:p>
            <a:pPr algn="ctr"/>
            <a:r>
              <a:rPr lang="en-US" dirty="0"/>
              <a:t>New </a:t>
            </a:r>
            <a:r>
              <a:rPr lang="en-US" dirty="0" smtClean="0"/>
              <a:t>York</a:t>
            </a:r>
            <a:endParaRPr lang="en-US" dirty="0"/>
          </a:p>
        </p:txBody>
      </p:sp>
      <p:sp>
        <p:nvSpPr>
          <p:cNvPr id="5" name="Content Placeholder 4"/>
          <p:cNvSpPr>
            <a:spLocks noGrp="1"/>
          </p:cNvSpPr>
          <p:nvPr>
            <p:ph sz="half" idx="2"/>
          </p:nvPr>
        </p:nvSpPr>
        <p:spPr>
          <a:xfrm>
            <a:off x="228600" y="2906712"/>
            <a:ext cx="4419600" cy="3951288"/>
          </a:xfrm>
        </p:spPr>
        <p:txBody>
          <a:bodyPr>
            <a:normAutofit fontScale="92500" lnSpcReduction="10000"/>
          </a:bodyPr>
          <a:lstStyle/>
          <a:p>
            <a:r>
              <a:rPr lang="en-US" dirty="0" smtClean="0"/>
              <a:t>Keith </a:t>
            </a:r>
            <a:r>
              <a:rPr lang="en-US" dirty="0"/>
              <a:t>Severson, Cayuga County</a:t>
            </a:r>
          </a:p>
          <a:p>
            <a:r>
              <a:rPr lang="en-US" dirty="0"/>
              <a:t>Kevin Ganoe, Central NY</a:t>
            </a:r>
          </a:p>
          <a:p>
            <a:r>
              <a:rPr lang="en-US" dirty="0"/>
              <a:t>Chuck </a:t>
            </a:r>
            <a:r>
              <a:rPr lang="en-US" dirty="0" smtClean="0"/>
              <a:t>Bornt</a:t>
            </a:r>
            <a:r>
              <a:rPr lang="en-US" dirty="0"/>
              <a:t>, Capital Region</a:t>
            </a:r>
          </a:p>
          <a:p>
            <a:r>
              <a:rPr lang="en-US" dirty="0"/>
              <a:t>Sandy </a:t>
            </a:r>
            <a:r>
              <a:rPr lang="en-US" dirty="0" smtClean="0"/>
              <a:t>Menasha</a:t>
            </a:r>
            <a:r>
              <a:rPr lang="en-US" dirty="0"/>
              <a:t>, Long Island</a:t>
            </a:r>
          </a:p>
          <a:p>
            <a:r>
              <a:rPr lang="en-US" dirty="0"/>
              <a:t>Eric Young, Miner Institute</a:t>
            </a:r>
          </a:p>
          <a:p>
            <a:r>
              <a:rPr lang="en-US" dirty="0"/>
              <a:t>Anita Deming, Michael Davis</a:t>
            </a:r>
            <a:r>
              <a:rPr lang="en-US" dirty="0" smtClean="0"/>
              <a:t>, and Eric </a:t>
            </a:r>
            <a:r>
              <a:rPr lang="en-US" dirty="0" err="1"/>
              <a:t>Bever</a:t>
            </a:r>
            <a:r>
              <a:rPr lang="en-US" dirty="0"/>
              <a:t>, </a:t>
            </a:r>
            <a:r>
              <a:rPr lang="en-US" dirty="0" smtClean="0"/>
              <a:t>and Mike </a:t>
            </a:r>
            <a:r>
              <a:rPr lang="en-US" dirty="0" err="1" smtClean="0"/>
              <a:t>Contessa</a:t>
            </a:r>
            <a:r>
              <a:rPr lang="en-US" dirty="0" smtClean="0"/>
              <a:t>, Lake </a:t>
            </a:r>
            <a:r>
              <a:rPr lang="en-US" dirty="0"/>
              <a:t>Champlain Region</a:t>
            </a:r>
          </a:p>
          <a:p>
            <a:r>
              <a:rPr lang="en-US" dirty="0"/>
              <a:t>David </a:t>
            </a:r>
            <a:r>
              <a:rPr lang="en-US" dirty="0" smtClean="0"/>
              <a:t>Shearing, Nate Herendeen, Jason Post, and </a:t>
            </a:r>
            <a:r>
              <a:rPr lang="en-US" dirty="0"/>
              <a:t>David DeGolyer, </a:t>
            </a:r>
            <a:r>
              <a:rPr lang="en-US" dirty="0" smtClean="0"/>
              <a:t>WNYCMA</a:t>
            </a:r>
            <a:endParaRPr lang="en-US" dirty="0"/>
          </a:p>
          <a:p>
            <a:endParaRPr lang="en-US" dirty="0"/>
          </a:p>
        </p:txBody>
      </p:sp>
      <p:sp>
        <p:nvSpPr>
          <p:cNvPr id="6" name="Text Placeholder 5"/>
          <p:cNvSpPr>
            <a:spLocks noGrp="1"/>
          </p:cNvSpPr>
          <p:nvPr>
            <p:ph type="body" sz="quarter" idx="3"/>
          </p:nvPr>
        </p:nvSpPr>
        <p:spPr>
          <a:xfrm>
            <a:off x="4724400" y="2286000"/>
            <a:ext cx="4041775" cy="639762"/>
          </a:xfrm>
        </p:spPr>
        <p:txBody>
          <a:bodyPr/>
          <a:lstStyle/>
          <a:p>
            <a:pPr algn="ctr"/>
            <a:r>
              <a:rPr lang="en-US" dirty="0" smtClean="0"/>
              <a:t>Iowa</a:t>
            </a:r>
            <a:endParaRPr lang="en-US" dirty="0"/>
          </a:p>
        </p:txBody>
      </p:sp>
      <p:sp>
        <p:nvSpPr>
          <p:cNvPr id="7" name="Content Placeholder 6"/>
          <p:cNvSpPr>
            <a:spLocks noGrp="1"/>
          </p:cNvSpPr>
          <p:nvPr>
            <p:ph sz="quarter" idx="4"/>
          </p:nvPr>
        </p:nvSpPr>
        <p:spPr>
          <a:xfrm>
            <a:off x="4800600" y="2906712"/>
            <a:ext cx="4267200" cy="3951288"/>
          </a:xfrm>
        </p:spPr>
        <p:txBody>
          <a:bodyPr/>
          <a:lstStyle/>
          <a:p>
            <a:pPr marL="0" indent="0">
              <a:buNone/>
            </a:pPr>
            <a:r>
              <a:rPr lang="en-US" dirty="0" smtClean="0"/>
              <a:t>MGT Envirotec:</a:t>
            </a:r>
          </a:p>
          <a:p>
            <a:r>
              <a:rPr lang="en-US" dirty="0" smtClean="0"/>
              <a:t>Shannon Gomes, NE Iowa</a:t>
            </a:r>
          </a:p>
          <a:p>
            <a:r>
              <a:rPr lang="en-US" dirty="0" smtClean="0"/>
              <a:t>Frank Moore, NE </a:t>
            </a:r>
            <a:r>
              <a:rPr lang="en-US" dirty="0"/>
              <a:t>I</a:t>
            </a:r>
            <a:r>
              <a:rPr lang="en-US" dirty="0" smtClean="0"/>
              <a:t>owa</a:t>
            </a:r>
          </a:p>
          <a:p>
            <a:r>
              <a:rPr lang="en-US" dirty="0" smtClean="0"/>
              <a:t>Michael McNeil, NC Iowa</a:t>
            </a:r>
          </a:p>
          <a:p>
            <a:r>
              <a:rPr lang="en-US" dirty="0" smtClean="0"/>
              <a:t>Hal Tucker, W Iowa</a:t>
            </a:r>
          </a:p>
          <a:p>
            <a:pPr marL="0" indent="0">
              <a:buNone/>
            </a:pPr>
            <a:endParaRPr lang="en-US" dirty="0" smtClean="0"/>
          </a:p>
          <a:p>
            <a:pPr marL="0" indent="0">
              <a:buNone/>
            </a:pPr>
            <a:r>
              <a:rPr lang="en-US" dirty="0" smtClean="0"/>
              <a:t>Iowa Soybean Association</a:t>
            </a:r>
            <a:endParaRPr lang="en-US" dirty="0"/>
          </a:p>
        </p:txBody>
      </p:sp>
    </p:spTree>
    <p:extLst>
      <p:ext uri="{BB962C8B-B14F-4D97-AF65-F5344CB8AC3E}">
        <p14:creationId xmlns:p14="http://schemas.microsoft.com/office/powerpoint/2010/main" xmlns="" val="26647688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754"/>
            <a:ext cx="9144000" cy="769441"/>
          </a:xfrm>
          <a:prstGeom prst="rect">
            <a:avLst/>
          </a:prstGeom>
          <a:noFill/>
        </p:spPr>
        <p:txBody>
          <a:bodyPr wrap="square" rtlCol="0">
            <a:spAutoFit/>
          </a:bodyPr>
          <a:lstStyle/>
          <a:p>
            <a:pPr algn="ctr"/>
            <a:r>
              <a:rPr lang="en-US" sz="4400" b="1" dirty="0" smtClean="0">
                <a:solidFill>
                  <a:schemeClr val="accent3">
                    <a:lumMod val="50000"/>
                  </a:schemeClr>
                </a:solidFill>
              </a:rPr>
              <a:t>Strip Trials</a:t>
            </a:r>
            <a:endParaRPr lang="en-US" sz="3200" b="1" dirty="0">
              <a:solidFill>
                <a:schemeClr val="accent3">
                  <a:lumMod val="50000"/>
                </a:schemeClr>
              </a:solidFill>
            </a:endParaRPr>
          </a:p>
        </p:txBody>
      </p:sp>
      <p:sp>
        <p:nvSpPr>
          <p:cNvPr id="2" name="Content Placeholder 1"/>
          <p:cNvSpPr>
            <a:spLocks noGrp="1"/>
          </p:cNvSpPr>
          <p:nvPr>
            <p:ph idx="1"/>
          </p:nvPr>
        </p:nvSpPr>
        <p:spPr>
          <a:xfrm>
            <a:off x="76200" y="771195"/>
            <a:ext cx="6314505" cy="6248400"/>
          </a:xfrm>
        </p:spPr>
        <p:txBody>
          <a:bodyPr/>
          <a:lstStyle/>
          <a:p>
            <a:r>
              <a:rPr lang="en-US" sz="2800" b="1" dirty="0" smtClean="0"/>
              <a:t>NY: 30 strip trials, 18 with yield data</a:t>
            </a:r>
          </a:p>
          <a:p>
            <a:pPr lvl="1"/>
            <a:r>
              <a:rPr lang="en-US" sz="2400" dirty="0" smtClean="0"/>
              <a:t> Grain</a:t>
            </a:r>
          </a:p>
          <a:p>
            <a:pPr lvl="2"/>
            <a:r>
              <a:rPr lang="en-US" sz="2000" dirty="0" smtClean="0"/>
              <a:t>Corn – Corn</a:t>
            </a:r>
          </a:p>
          <a:p>
            <a:pPr lvl="2"/>
            <a:r>
              <a:rPr lang="en-US" sz="2000" dirty="0" smtClean="0"/>
              <a:t>Soybean/Clover – Corn</a:t>
            </a:r>
          </a:p>
          <a:p>
            <a:pPr lvl="1"/>
            <a:r>
              <a:rPr lang="en-US" sz="2400" dirty="0" smtClean="0"/>
              <a:t> Silage</a:t>
            </a:r>
          </a:p>
          <a:p>
            <a:pPr lvl="1"/>
            <a:r>
              <a:rPr lang="en-US" sz="2400" dirty="0" smtClean="0"/>
              <a:t> Sweet corn</a:t>
            </a:r>
            <a:endParaRPr lang="en-US" sz="2800" dirty="0" smtClean="0"/>
          </a:p>
          <a:p>
            <a:r>
              <a:rPr lang="en-US" sz="2800" b="1" dirty="0"/>
              <a:t>IA: 25 </a:t>
            </a:r>
            <a:r>
              <a:rPr lang="en-US" sz="2800" b="1" dirty="0" smtClean="0"/>
              <a:t>trials</a:t>
            </a:r>
            <a:r>
              <a:rPr lang="en-US" sz="2800" b="1" dirty="0"/>
              <a:t>, 19 </a:t>
            </a:r>
            <a:r>
              <a:rPr lang="en-US" sz="2800" b="1" dirty="0" smtClean="0"/>
              <a:t>with yield data</a:t>
            </a:r>
            <a:endParaRPr lang="en-US" sz="2800" b="1" dirty="0"/>
          </a:p>
          <a:p>
            <a:pPr lvl="1"/>
            <a:r>
              <a:rPr lang="en-US" sz="2800" dirty="0"/>
              <a:t>	</a:t>
            </a:r>
            <a:r>
              <a:rPr lang="en-US" sz="2400" dirty="0" smtClean="0"/>
              <a:t>All Grain</a:t>
            </a:r>
            <a:endParaRPr lang="en-US" sz="2400" dirty="0"/>
          </a:p>
          <a:p>
            <a:r>
              <a:rPr lang="en-US" sz="2800" b="1" dirty="0" smtClean="0"/>
              <a:t>N </a:t>
            </a:r>
            <a:r>
              <a:rPr lang="en-US" sz="2800" b="1" dirty="0"/>
              <a:t>Management</a:t>
            </a:r>
          </a:p>
          <a:p>
            <a:pPr lvl="1"/>
            <a:r>
              <a:rPr lang="en-US" sz="2400" dirty="0" smtClean="0"/>
              <a:t>Fall/Spring </a:t>
            </a:r>
            <a:r>
              <a:rPr lang="en-US" sz="2400" dirty="0"/>
              <a:t>manure</a:t>
            </a:r>
          </a:p>
          <a:p>
            <a:pPr lvl="1"/>
            <a:r>
              <a:rPr lang="en-US" sz="2400" dirty="0"/>
              <a:t>Spring fertilizer </a:t>
            </a:r>
            <a:r>
              <a:rPr lang="en-US" sz="2400" dirty="0" smtClean="0"/>
              <a:t>N</a:t>
            </a:r>
          </a:p>
          <a:p>
            <a:pPr lvl="1"/>
            <a:r>
              <a:rPr lang="en-US" sz="2400" dirty="0" smtClean="0"/>
              <a:t>IA: Fall </a:t>
            </a:r>
            <a:r>
              <a:rPr lang="en-US" sz="2400" dirty="0"/>
              <a:t>anhydrous </a:t>
            </a:r>
            <a:endParaRPr lang="en-US" sz="2400" dirty="0" smtClean="0"/>
          </a:p>
          <a:p>
            <a:pPr marL="457200" lvl="1" indent="0">
              <a:buNone/>
              <a:tabLst>
                <a:tab pos="742950" algn="l"/>
              </a:tabLst>
            </a:pPr>
            <a:r>
              <a:rPr lang="en-US" sz="2400" dirty="0" smtClean="0"/>
              <a:t>	ammonia</a:t>
            </a:r>
            <a:endParaRPr lang="en-US" sz="2400" dirty="0"/>
          </a:p>
          <a:p>
            <a:pPr lvl="1"/>
            <a:endParaRPr lang="en-US" sz="2400" dirty="0" smtClean="0"/>
          </a:p>
          <a:p>
            <a:pPr marL="457200" lvl="1" indent="0">
              <a:buNone/>
            </a:pPr>
            <a:endParaRPr lang="en-US" sz="2400" dirty="0"/>
          </a:p>
          <a:p>
            <a:endParaRPr lang="en-US" sz="28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67576" y="1295400"/>
            <a:ext cx="4000224" cy="3170177"/>
          </a:xfrm>
          <a:prstGeom prst="rect">
            <a:avLst/>
          </a:prstGeom>
          <a:noFill/>
          <a:ln w="38100">
            <a:solidFill>
              <a:schemeClr val="accent3">
                <a:lumMod val="5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733800" y="4571999"/>
            <a:ext cx="5334000" cy="3353031"/>
          </a:xfrm>
          <a:prstGeom prst="rect">
            <a:avLst/>
          </a:prstGeom>
          <a:noFill/>
          <a:ln w="38100">
            <a:solidFill>
              <a:schemeClr val="accent3">
                <a:lumMod val="5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890576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381000" y="23884"/>
            <a:ext cx="7924800" cy="769441"/>
          </a:xfrm>
          <a:prstGeom prst="rect">
            <a:avLst/>
          </a:prstGeom>
          <a:noFill/>
        </p:spPr>
        <p:txBody>
          <a:bodyPr wrap="square" rtlCol="0">
            <a:spAutoFit/>
          </a:bodyPr>
          <a:lstStyle/>
          <a:p>
            <a:pPr algn="ctr"/>
            <a:r>
              <a:rPr lang="en-US" sz="4400" b="1" dirty="0" smtClean="0">
                <a:solidFill>
                  <a:schemeClr val="accent3">
                    <a:lumMod val="50000"/>
                  </a:schemeClr>
                </a:solidFill>
              </a:rPr>
              <a:t>Strip Trial Layout</a:t>
            </a:r>
            <a:endParaRPr lang="en-US" sz="4400" b="1" dirty="0">
              <a:solidFill>
                <a:schemeClr val="accent3">
                  <a:lumMod val="50000"/>
                </a:schemeClr>
              </a:solidFill>
            </a:endParaRPr>
          </a:p>
        </p:txBody>
      </p:sp>
      <p:sp>
        <p:nvSpPr>
          <p:cNvPr id="2" name="Content Placeholder 1"/>
          <p:cNvSpPr>
            <a:spLocks noGrp="1"/>
          </p:cNvSpPr>
          <p:nvPr>
            <p:ph idx="1"/>
          </p:nvPr>
        </p:nvSpPr>
        <p:spPr>
          <a:xfrm>
            <a:off x="381000" y="920030"/>
            <a:ext cx="8458200" cy="4947370"/>
          </a:xfrm>
        </p:spPr>
        <p:txBody>
          <a:bodyPr/>
          <a:lstStyle/>
          <a:p>
            <a:r>
              <a:rPr lang="en-US" dirty="0" smtClean="0"/>
              <a:t>Two N management practices:</a:t>
            </a:r>
          </a:p>
          <a:p>
            <a:pPr lvl="1"/>
            <a:r>
              <a:rPr lang="en-US" dirty="0"/>
              <a:t> </a:t>
            </a:r>
            <a:r>
              <a:rPr lang="en-US" dirty="0" smtClean="0"/>
              <a:t>Conventional “Grower-N” rate</a:t>
            </a:r>
          </a:p>
          <a:p>
            <a:pPr lvl="1">
              <a:spcBef>
                <a:spcPts val="0"/>
              </a:spcBef>
            </a:pPr>
            <a:r>
              <a:rPr lang="en-US" dirty="0"/>
              <a:t> </a:t>
            </a:r>
            <a:r>
              <a:rPr lang="en-US" dirty="0" smtClean="0"/>
              <a:t>Adapt-N recommended N rate</a:t>
            </a:r>
            <a:endParaRPr lang="en-US" sz="1200" dirty="0" smtClean="0"/>
          </a:p>
          <a:p>
            <a:pPr>
              <a:spcBef>
                <a:spcPts val="0"/>
              </a:spcBef>
            </a:pPr>
            <a:r>
              <a:rPr lang="en-US" dirty="0" smtClean="0"/>
              <a:t>Spatially balanced design* with 4 replications:</a:t>
            </a:r>
          </a:p>
          <a:p>
            <a:pPr>
              <a:spcBef>
                <a:spcPts val="0"/>
              </a:spcBef>
            </a:pPr>
            <a:r>
              <a:rPr lang="en-US" dirty="0" smtClean="0"/>
              <a:t>(varied # reps)</a:t>
            </a:r>
          </a:p>
          <a:p>
            <a:endParaRPr lang="en-US" dirty="0" smtClean="0"/>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3506971762"/>
              </p:ext>
            </p:extLst>
          </p:nvPr>
        </p:nvGraphicFramePr>
        <p:xfrm>
          <a:off x="3505200" y="3429000"/>
          <a:ext cx="3441700" cy="2667000"/>
        </p:xfrm>
        <a:graphic>
          <a:graphicData uri="http://schemas.openxmlformats.org/drawingml/2006/table">
            <a:tbl>
              <a:tblPr/>
              <a:tblGrid>
                <a:gridCol w="3441700"/>
              </a:tblGrid>
              <a:tr h="333375">
                <a:tc>
                  <a:txBody>
                    <a:bodyPr/>
                    <a:lstStyle/>
                    <a:p>
                      <a:pPr algn="ctr" fontAlgn="ctr"/>
                      <a:r>
                        <a:rPr lang="en-US" sz="2000" b="1" i="0" u="none" strike="noStrike" dirty="0">
                          <a:solidFill>
                            <a:srgbClr val="000000"/>
                          </a:solidFill>
                          <a:effectLst/>
                          <a:latin typeface="Calibri"/>
                        </a:rPr>
                        <a:t>C</a:t>
                      </a:r>
                      <a:r>
                        <a:rPr lang="en-US" sz="1600" b="1" i="0" u="none" strike="noStrike" dirty="0">
                          <a:solidFill>
                            <a:srgbClr val="000000"/>
                          </a:solidFill>
                          <a:effectLst/>
                          <a:latin typeface="Calibri"/>
                        </a:rPr>
                        <a:t>1</a:t>
                      </a:r>
                      <a:endParaRPr lang="en-US" sz="2000" b="1"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3375">
                <a:tc>
                  <a:txBody>
                    <a:bodyPr/>
                    <a:lstStyle/>
                    <a:p>
                      <a:pPr algn="ctr" fontAlgn="ctr"/>
                      <a:r>
                        <a:rPr lang="en-US" sz="2000" b="1" i="0" u="none" strike="noStrike" dirty="0">
                          <a:solidFill>
                            <a:srgbClr val="000000"/>
                          </a:solidFill>
                          <a:effectLst/>
                          <a:latin typeface="Calibri"/>
                        </a:rPr>
                        <a:t>A</a:t>
                      </a:r>
                      <a:r>
                        <a:rPr lang="en-US" sz="1600" b="1" i="0" u="none" strike="noStrike" dirty="0">
                          <a:solidFill>
                            <a:srgbClr val="000000"/>
                          </a:solidFill>
                          <a:effectLst/>
                          <a:latin typeface="Calibri"/>
                        </a:rPr>
                        <a:t>1</a:t>
                      </a:r>
                      <a:endParaRPr lang="en-US" sz="2000" b="1"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3375">
                <a:tc>
                  <a:txBody>
                    <a:bodyPr/>
                    <a:lstStyle/>
                    <a:p>
                      <a:pPr algn="ctr" fontAlgn="ctr"/>
                      <a:r>
                        <a:rPr lang="en-US" sz="2000" b="1" i="0" u="none" strike="noStrike">
                          <a:solidFill>
                            <a:srgbClr val="000000"/>
                          </a:solidFill>
                          <a:effectLst/>
                          <a:latin typeface="Calibri"/>
                        </a:rPr>
                        <a:t>A</a:t>
                      </a:r>
                      <a:r>
                        <a:rPr lang="en-US" sz="1600" b="1" i="0" u="none" strike="noStrike">
                          <a:solidFill>
                            <a:srgbClr val="000000"/>
                          </a:solidFill>
                          <a:effectLst/>
                          <a:latin typeface="Calibri"/>
                        </a:rPr>
                        <a:t>2</a:t>
                      </a:r>
                      <a:endParaRPr lang="en-US" sz="2000" b="1" i="0" u="none" strike="noStrike">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3375">
                <a:tc>
                  <a:txBody>
                    <a:bodyPr/>
                    <a:lstStyle/>
                    <a:p>
                      <a:pPr algn="ctr" fontAlgn="ctr"/>
                      <a:r>
                        <a:rPr lang="en-US" sz="2000" b="1" i="0" u="none" strike="noStrike">
                          <a:solidFill>
                            <a:srgbClr val="000000"/>
                          </a:solidFill>
                          <a:effectLst/>
                          <a:latin typeface="Calibri"/>
                        </a:rPr>
                        <a:t>C</a:t>
                      </a:r>
                      <a:r>
                        <a:rPr lang="en-US" sz="1600" b="1" i="0" u="none" strike="noStrike">
                          <a:solidFill>
                            <a:srgbClr val="000000"/>
                          </a:solidFill>
                          <a:effectLst/>
                          <a:latin typeface="Calibri"/>
                        </a:rPr>
                        <a:t>2</a:t>
                      </a:r>
                      <a:endParaRPr lang="en-US" sz="2000" b="1" i="0" u="none" strike="noStrike">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3375">
                <a:tc>
                  <a:txBody>
                    <a:bodyPr/>
                    <a:lstStyle/>
                    <a:p>
                      <a:pPr algn="ctr" fontAlgn="ctr"/>
                      <a:r>
                        <a:rPr lang="en-US" sz="2000" b="1" i="0" u="none" strike="noStrike" dirty="0">
                          <a:solidFill>
                            <a:srgbClr val="000000"/>
                          </a:solidFill>
                          <a:effectLst/>
                          <a:latin typeface="Calibri"/>
                        </a:rPr>
                        <a:t>A</a:t>
                      </a:r>
                      <a:r>
                        <a:rPr lang="en-US" sz="1600" b="1" i="0" u="none" strike="noStrike" dirty="0">
                          <a:solidFill>
                            <a:srgbClr val="000000"/>
                          </a:solidFill>
                          <a:effectLst/>
                          <a:latin typeface="Calibri"/>
                        </a:rPr>
                        <a:t>3</a:t>
                      </a:r>
                      <a:endParaRPr lang="en-US" sz="2000" b="1"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3375">
                <a:tc>
                  <a:txBody>
                    <a:bodyPr/>
                    <a:lstStyle/>
                    <a:p>
                      <a:pPr algn="ctr" fontAlgn="ctr"/>
                      <a:r>
                        <a:rPr lang="en-US" sz="2000" b="1" i="0" u="none" strike="noStrike">
                          <a:solidFill>
                            <a:srgbClr val="000000"/>
                          </a:solidFill>
                          <a:effectLst/>
                          <a:latin typeface="Calibri"/>
                        </a:rPr>
                        <a:t>C</a:t>
                      </a:r>
                      <a:r>
                        <a:rPr lang="en-US" sz="1600" b="1" i="0" u="none" strike="noStrike">
                          <a:solidFill>
                            <a:srgbClr val="000000"/>
                          </a:solidFill>
                          <a:effectLst/>
                          <a:latin typeface="Calibri"/>
                        </a:rPr>
                        <a:t>3</a:t>
                      </a:r>
                      <a:endParaRPr lang="en-US" sz="2000" b="1" i="0" u="none" strike="noStrike">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3375">
                <a:tc>
                  <a:txBody>
                    <a:bodyPr/>
                    <a:lstStyle/>
                    <a:p>
                      <a:pPr algn="ctr" fontAlgn="ctr"/>
                      <a:r>
                        <a:rPr lang="en-US" sz="2000" b="1" i="0" u="none" strike="noStrike">
                          <a:solidFill>
                            <a:srgbClr val="000000"/>
                          </a:solidFill>
                          <a:effectLst/>
                          <a:latin typeface="Calibri"/>
                        </a:rPr>
                        <a:t>C</a:t>
                      </a:r>
                      <a:r>
                        <a:rPr lang="en-US" sz="1600" b="1" i="0" u="none" strike="noStrike">
                          <a:solidFill>
                            <a:srgbClr val="000000"/>
                          </a:solidFill>
                          <a:effectLst/>
                          <a:latin typeface="Calibri"/>
                        </a:rPr>
                        <a:t>4</a:t>
                      </a:r>
                      <a:endParaRPr lang="en-US" sz="2000" b="1" i="0" u="none" strike="noStrike">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3375">
                <a:tc>
                  <a:txBody>
                    <a:bodyPr/>
                    <a:lstStyle/>
                    <a:p>
                      <a:pPr algn="ctr" fontAlgn="ctr"/>
                      <a:r>
                        <a:rPr lang="en-US" sz="2000" b="1" i="0" u="none" strike="noStrike" dirty="0">
                          <a:solidFill>
                            <a:srgbClr val="000000"/>
                          </a:solidFill>
                          <a:effectLst/>
                          <a:latin typeface="Calibri"/>
                        </a:rPr>
                        <a:t>A</a:t>
                      </a:r>
                      <a:r>
                        <a:rPr lang="en-US" sz="1600" b="1" i="0" u="none" strike="noStrike" dirty="0">
                          <a:solidFill>
                            <a:srgbClr val="000000"/>
                          </a:solidFill>
                          <a:effectLst/>
                          <a:latin typeface="Calibri"/>
                        </a:rPr>
                        <a:t>4</a:t>
                      </a:r>
                      <a:endParaRPr lang="en-US" sz="2000" b="1"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0" y="6248400"/>
            <a:ext cx="9144000" cy="646331"/>
          </a:xfrm>
          <a:prstGeom prst="rect">
            <a:avLst/>
          </a:prstGeom>
          <a:noFill/>
        </p:spPr>
        <p:txBody>
          <a:bodyPr wrap="square" rtlCol="0">
            <a:spAutoFit/>
          </a:bodyPr>
          <a:lstStyle/>
          <a:p>
            <a:r>
              <a:rPr lang="en-US" sz="1800" dirty="0" smtClean="0"/>
              <a:t>*</a:t>
            </a:r>
            <a:r>
              <a:rPr lang="en-US" sz="1800" i="1" dirty="0" smtClean="0"/>
              <a:t>van Es et al. 2007. Spatially-Balanced Complete </a:t>
            </a:r>
            <a:r>
              <a:rPr lang="en-US" sz="1800" i="1" dirty="0"/>
              <a:t>Block designs for field </a:t>
            </a:r>
            <a:r>
              <a:rPr lang="en-US" sz="1800" i="1" dirty="0" smtClean="0"/>
              <a:t>experiments. </a:t>
            </a:r>
            <a:r>
              <a:rPr lang="en-US" sz="1800" i="1" dirty="0" err="1"/>
              <a:t>Geoderma</a:t>
            </a:r>
            <a:r>
              <a:rPr lang="en-US" sz="1800" i="1" dirty="0"/>
              <a:t> </a:t>
            </a:r>
            <a:r>
              <a:rPr lang="en-US" sz="1800" i="1" dirty="0" smtClean="0"/>
              <a:t>140: 346–352</a:t>
            </a:r>
            <a:r>
              <a:rPr lang="en-US" sz="1800" dirty="0" smtClean="0"/>
              <a:t>; Some trials were more or less replicated with some varied layouts.</a:t>
            </a:r>
            <a:endParaRPr lang="en-US" sz="1800" dirty="0"/>
          </a:p>
        </p:txBody>
      </p:sp>
    </p:spTree>
    <p:extLst>
      <p:ext uri="{BB962C8B-B14F-4D97-AF65-F5344CB8AC3E}">
        <p14:creationId xmlns:p14="http://schemas.microsoft.com/office/powerpoint/2010/main" xmlns="" val="153197980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Sidedress N treatments </a:t>
            </a:r>
            <a:br>
              <a:rPr lang="en-US" dirty="0" smtClean="0"/>
            </a:br>
            <a:r>
              <a:rPr lang="en-US" dirty="0" smtClean="0"/>
              <a:t>in New York and Iowa</a:t>
            </a:r>
            <a:endParaRPr lang="en-US" dirty="0"/>
          </a:p>
        </p:txBody>
      </p:sp>
      <p:sp>
        <p:nvSpPr>
          <p:cNvPr id="3" name="Content Placeholder 2"/>
          <p:cNvSpPr>
            <a:spLocks noGrp="1"/>
          </p:cNvSpPr>
          <p:nvPr>
            <p:ph idx="1"/>
          </p:nvPr>
        </p:nvSpPr>
        <p:spPr>
          <a:xfrm>
            <a:off x="457200" y="1905000"/>
            <a:ext cx="8229600" cy="4525963"/>
          </a:xfrm>
        </p:spPr>
        <p:txBody>
          <a:bodyPr>
            <a:normAutofit/>
          </a:bodyPr>
          <a:lstStyle/>
          <a:p>
            <a:pPr marL="620713" indent="-620713" defTabSz="1041400" eaLnBrk="0" hangingPunct="0">
              <a:buFont typeface="Wingdings" pitchFamily="2" charset="2"/>
              <a:buChar char="v"/>
              <a:tabLst>
                <a:tab pos="620713" algn="l"/>
                <a:tab pos="2082800" algn="l"/>
                <a:tab pos="4684713" algn="l"/>
                <a:tab pos="5010150" algn="l"/>
              </a:tabLst>
            </a:pPr>
            <a:r>
              <a:rPr lang="en-US" dirty="0" smtClean="0">
                <a:latin typeface="Calibri" pitchFamily="34" charset="0"/>
                <a:cs typeface="Calibri" pitchFamily="34" charset="0"/>
              </a:rPr>
              <a:t>Grower </a:t>
            </a:r>
            <a:r>
              <a:rPr lang="en-US" dirty="0">
                <a:latin typeface="Calibri" pitchFamily="34" charset="0"/>
                <a:cs typeface="Calibri" pitchFamily="34" charset="0"/>
              </a:rPr>
              <a:t>applications of N to silage, grain and sweet corn </a:t>
            </a:r>
            <a:r>
              <a:rPr lang="en-US" dirty="0" smtClean="0">
                <a:latin typeface="Calibri" pitchFamily="34" charset="0"/>
                <a:cs typeface="Calibri" pitchFamily="34" charset="0"/>
              </a:rPr>
              <a:t>exceeded </a:t>
            </a:r>
            <a:r>
              <a:rPr lang="en-US" dirty="0">
                <a:latin typeface="Calibri" pitchFamily="34" charset="0"/>
                <a:cs typeface="Calibri" pitchFamily="34" charset="0"/>
              </a:rPr>
              <a:t>rates recommended by </a:t>
            </a:r>
            <a:r>
              <a:rPr lang="en-US" dirty="0" smtClean="0">
                <a:latin typeface="Calibri" pitchFamily="34" charset="0"/>
                <a:cs typeface="Calibri" pitchFamily="34" charset="0"/>
              </a:rPr>
              <a:t>Adapt-N by 15 – 140 </a:t>
            </a:r>
            <a:r>
              <a:rPr lang="en-US" dirty="0" err="1" smtClean="0">
                <a:latin typeface="Calibri" pitchFamily="34" charset="0"/>
                <a:cs typeface="Calibri" pitchFamily="34" charset="0"/>
              </a:rPr>
              <a:t>lb</a:t>
            </a:r>
            <a:r>
              <a:rPr lang="en-US" dirty="0" smtClean="0">
                <a:latin typeface="Calibri" pitchFamily="34" charset="0"/>
                <a:cs typeface="Calibri" pitchFamily="34" charset="0"/>
              </a:rPr>
              <a:t>/acre in most cases. </a:t>
            </a:r>
          </a:p>
          <a:p>
            <a:pPr marL="620713" indent="-620713" defTabSz="1041400" eaLnBrk="0" hangingPunct="0">
              <a:buFont typeface="Wingdings" pitchFamily="2" charset="2"/>
              <a:buChar char="v"/>
              <a:tabLst>
                <a:tab pos="620713" algn="l"/>
                <a:tab pos="2082800" algn="l"/>
                <a:tab pos="4684713" algn="l"/>
                <a:tab pos="5010150" algn="l"/>
              </a:tabLst>
            </a:pPr>
            <a:r>
              <a:rPr lang="en-US" dirty="0" smtClean="0">
                <a:latin typeface="Calibri" pitchFamily="34" charset="0"/>
                <a:cs typeface="Calibri" pitchFamily="34" charset="0"/>
              </a:rPr>
              <a:t>In </a:t>
            </a:r>
            <a:r>
              <a:rPr lang="en-US" dirty="0">
                <a:latin typeface="Calibri" pitchFamily="34" charset="0"/>
                <a:cs typeface="Calibri" pitchFamily="34" charset="0"/>
              </a:rPr>
              <a:t>a few locations </a:t>
            </a:r>
            <a:r>
              <a:rPr lang="en-US" dirty="0" smtClean="0">
                <a:latin typeface="Calibri" pitchFamily="34" charset="0"/>
                <a:cs typeface="Calibri" pitchFamily="34" charset="0"/>
              </a:rPr>
              <a:t>in IA where </a:t>
            </a:r>
            <a:r>
              <a:rPr lang="en-US" dirty="0">
                <a:latin typeface="Calibri" pitchFamily="34" charset="0"/>
                <a:cs typeface="Calibri" pitchFamily="34" charset="0"/>
              </a:rPr>
              <a:t>excessive rainfall occurred, Adapt-N recommended </a:t>
            </a:r>
            <a:r>
              <a:rPr lang="en-US" dirty="0" smtClean="0">
                <a:latin typeface="Calibri" pitchFamily="34" charset="0"/>
                <a:cs typeface="Calibri" pitchFamily="34" charset="0"/>
              </a:rPr>
              <a:t>rates higher than those put on by grower</a:t>
            </a:r>
            <a:endParaRPr lang="en-US" dirty="0">
              <a:latin typeface="Calibri" pitchFamily="34" charset="0"/>
              <a:cs typeface="Calibri" pitchFamily="34" charset="0"/>
            </a:endParaRPr>
          </a:p>
        </p:txBody>
      </p:sp>
    </p:spTree>
    <p:extLst>
      <p:ext uri="{BB962C8B-B14F-4D97-AF65-F5344CB8AC3E}">
        <p14:creationId xmlns:p14="http://schemas.microsoft.com/office/powerpoint/2010/main" xmlns="" val="18373935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IA Trials</a:t>
            </a:r>
            <a:endParaRPr lang="en-US" b="1" dirty="0"/>
          </a:p>
        </p:txBody>
      </p:sp>
      <p:pic>
        <p:nvPicPr>
          <p:cNvPr id="4" name="Content Placeholder 3"/>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28903" y="4724401"/>
            <a:ext cx="9172903" cy="2133600"/>
          </a:xfrm>
          <a:prstGeom prst="rect">
            <a:avLst/>
          </a:prstGeom>
          <a:noFill/>
          <a:ln w="9525">
            <a:noFill/>
            <a:miter lim="800000"/>
            <a:headEnd/>
            <a:tailEnd/>
          </a:ln>
        </p:spPr>
      </p:pic>
      <p:sp>
        <p:nvSpPr>
          <p:cNvPr id="5" name="Content Placeholder 2"/>
          <p:cNvSpPr txBox="1">
            <a:spLocks/>
          </p:cNvSpPr>
          <p:nvPr/>
        </p:nvSpPr>
        <p:spPr>
          <a:xfrm>
            <a:off x="533400" y="1526495"/>
            <a:ext cx="8382000" cy="42647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Arial" pitchFamily="34" charset="0"/>
                <a:cs typeface="Arial" pitchFamily="34" charset="0"/>
              </a:rPr>
              <a:t>Model/Trial Implementation Lessons</a:t>
            </a:r>
          </a:p>
          <a:p>
            <a:pPr marL="0" indent="0">
              <a:buNone/>
            </a:pPr>
            <a:endParaRPr lang="en-US" dirty="0"/>
          </a:p>
          <a:p>
            <a:r>
              <a:rPr lang="en-US" dirty="0" smtClean="0">
                <a:latin typeface="Arial" pitchFamily="34" charset="0"/>
                <a:cs typeface="Arial" pitchFamily="34" charset="0"/>
              </a:rPr>
              <a:t>Results from trials</a:t>
            </a:r>
          </a:p>
        </p:txBody>
      </p:sp>
    </p:spTree>
    <p:extLst>
      <p:ext uri="{BB962C8B-B14F-4D97-AF65-F5344CB8AC3E}">
        <p14:creationId xmlns:p14="http://schemas.microsoft.com/office/powerpoint/2010/main" xmlns="" val="380536090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smtClean="0"/>
              <a:t>Lesson: </a:t>
            </a:r>
            <a:br>
              <a:rPr lang="en-US" dirty="0" smtClean="0"/>
            </a:br>
            <a:r>
              <a:rPr lang="en-US" dirty="0" smtClean="0"/>
              <a:t>Importance of accurate inputs </a:t>
            </a:r>
            <a:br>
              <a:rPr lang="en-US" dirty="0" smtClean="0"/>
            </a:br>
            <a:r>
              <a:rPr lang="en-US" dirty="0" smtClean="0"/>
              <a:t>&amp; appropriate simulation time </a:t>
            </a:r>
            <a:endParaRPr lang="en-US" dirty="0"/>
          </a:p>
        </p:txBody>
      </p:sp>
      <p:sp>
        <p:nvSpPr>
          <p:cNvPr id="3" name="Content Placeholder 2"/>
          <p:cNvSpPr>
            <a:spLocks noGrp="1"/>
          </p:cNvSpPr>
          <p:nvPr>
            <p:ph idx="1"/>
          </p:nvPr>
        </p:nvSpPr>
        <p:spPr>
          <a:xfrm>
            <a:off x="228600" y="1905000"/>
            <a:ext cx="8686800" cy="4953000"/>
          </a:xfrm>
        </p:spPr>
        <p:txBody>
          <a:bodyPr>
            <a:normAutofit/>
          </a:bodyPr>
          <a:lstStyle/>
          <a:p>
            <a:pPr marL="0" indent="0">
              <a:buNone/>
            </a:pPr>
            <a:endParaRPr lang="en-US" dirty="0" smtClean="0"/>
          </a:p>
          <a:p>
            <a:r>
              <a:rPr lang="en-US" dirty="0" smtClean="0"/>
              <a:t>Organic matter input</a:t>
            </a:r>
          </a:p>
          <a:p>
            <a:r>
              <a:rPr lang="en-US" dirty="0" smtClean="0"/>
              <a:t>Running the tool close to (on day of) sidedress time for Adapt-N recommendation</a:t>
            </a:r>
          </a:p>
          <a:p>
            <a:r>
              <a:rPr lang="en-US" dirty="0" smtClean="0"/>
              <a:t>Implementing recommendation in the field (or management unit) it was created for</a:t>
            </a:r>
            <a:endParaRPr lang="en-US" dirty="0"/>
          </a:p>
          <a:p>
            <a:r>
              <a:rPr lang="en-US" dirty="0" smtClean="0"/>
              <a:t>Good estimate of expected yield</a:t>
            </a:r>
          </a:p>
        </p:txBody>
      </p:sp>
    </p:spTree>
    <p:extLst>
      <p:ext uri="{BB962C8B-B14F-4D97-AF65-F5344CB8AC3E}">
        <p14:creationId xmlns:p14="http://schemas.microsoft.com/office/powerpoint/2010/main" xmlns="" val="31648359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886" y="26624"/>
            <a:ext cx="9154886" cy="1225034"/>
          </a:xfrm>
        </p:spPr>
        <p:txBody>
          <a:bodyPr>
            <a:normAutofit/>
          </a:bodyPr>
          <a:lstStyle/>
          <a:p>
            <a:pPr algn="l"/>
            <a:r>
              <a:rPr lang="en-US" sz="4000" dirty="0" smtClean="0"/>
              <a:t>IA: Agronomic Performance </a:t>
            </a:r>
            <a:r>
              <a:rPr lang="en-US" sz="2400" dirty="0" smtClean="0"/>
              <a:t>(Adapt-N </a:t>
            </a:r>
            <a:r>
              <a:rPr lang="en-US" sz="2400" dirty="0" err="1" smtClean="0"/>
              <a:t>trt</a:t>
            </a:r>
            <a:r>
              <a:rPr lang="en-US" sz="2400" dirty="0" smtClean="0"/>
              <a:t> in place)</a:t>
            </a:r>
            <a:endParaRPr lang="en-US" sz="2400" dirty="0"/>
          </a:p>
        </p:txBody>
      </p:sp>
      <p:graphicFrame>
        <p:nvGraphicFramePr>
          <p:cNvPr id="15" name="Chart 14"/>
          <p:cNvGraphicFramePr>
            <a:graphicFrameLocks/>
          </p:cNvGraphicFramePr>
          <p:nvPr>
            <p:extLst>
              <p:ext uri="{D42A27DB-BD31-4B8C-83A1-F6EECF244321}">
                <p14:modId xmlns:p14="http://schemas.microsoft.com/office/powerpoint/2010/main" xmlns="" val="2697534840"/>
              </p:ext>
            </p:extLst>
          </p:nvPr>
        </p:nvGraphicFramePr>
        <p:xfrm>
          <a:off x="0" y="1135745"/>
          <a:ext cx="9144000" cy="31745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p:cNvGraphicFramePr>
            <a:graphicFrameLocks/>
          </p:cNvGraphicFramePr>
          <p:nvPr>
            <p:extLst>
              <p:ext uri="{D42A27DB-BD31-4B8C-83A1-F6EECF244321}">
                <p14:modId xmlns:p14="http://schemas.microsoft.com/office/powerpoint/2010/main" xmlns="" val="3023568207"/>
              </p:ext>
            </p:extLst>
          </p:nvPr>
        </p:nvGraphicFramePr>
        <p:xfrm>
          <a:off x="2517" y="3886199"/>
          <a:ext cx="9154217" cy="2971801"/>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p:cNvSpPr txBox="1"/>
          <p:nvPr/>
        </p:nvSpPr>
        <p:spPr>
          <a:xfrm>
            <a:off x="157806" y="1425153"/>
            <a:ext cx="1213794" cy="2087743"/>
          </a:xfrm>
          <a:prstGeom prst="rect">
            <a:avLst/>
          </a:prstGeom>
          <a:solidFill>
            <a:schemeClr val="bg1"/>
          </a:solidFill>
        </p:spPr>
        <p:txBody>
          <a:bodyPr wrap="square" rtlCol="0" anchor="ctr">
            <a:noAutofit/>
          </a:bodyPr>
          <a:lstStyle/>
          <a:p>
            <a:pPr algn="ctr"/>
            <a:r>
              <a:rPr lang="en-US" b="1" dirty="0" smtClean="0"/>
              <a:t>Corn Grain Yield (</a:t>
            </a:r>
            <a:r>
              <a:rPr lang="en-US" b="1" dirty="0" err="1" smtClean="0"/>
              <a:t>bu</a:t>
            </a:r>
            <a:r>
              <a:rPr lang="en-US" b="1" dirty="0" smtClean="0"/>
              <a:t>/ac)</a:t>
            </a:r>
            <a:endParaRPr lang="en-US" b="1" dirty="0"/>
          </a:p>
        </p:txBody>
      </p:sp>
      <p:sp>
        <p:nvSpPr>
          <p:cNvPr id="18" name="TextBox 17"/>
          <p:cNvSpPr txBox="1"/>
          <p:nvPr/>
        </p:nvSpPr>
        <p:spPr>
          <a:xfrm>
            <a:off x="157806" y="4267200"/>
            <a:ext cx="1213794" cy="2087743"/>
          </a:xfrm>
          <a:prstGeom prst="rect">
            <a:avLst/>
          </a:prstGeom>
          <a:solidFill>
            <a:schemeClr val="bg1"/>
          </a:solidFill>
        </p:spPr>
        <p:txBody>
          <a:bodyPr wrap="square" rtlCol="0" anchor="ctr">
            <a:noAutofit/>
          </a:bodyPr>
          <a:lstStyle/>
          <a:p>
            <a:pPr algn="ctr"/>
            <a:r>
              <a:rPr lang="en-US" b="1" dirty="0" smtClean="0"/>
              <a:t>Sidedress Fertilizer N applied (</a:t>
            </a:r>
            <a:r>
              <a:rPr lang="en-US" b="1" dirty="0" err="1" smtClean="0"/>
              <a:t>lb</a:t>
            </a:r>
            <a:r>
              <a:rPr lang="en-US" b="1" dirty="0" smtClean="0"/>
              <a:t>/ac)</a:t>
            </a:r>
            <a:endParaRPr lang="en-US" b="1" dirty="0"/>
          </a:p>
        </p:txBody>
      </p:sp>
      <p:sp>
        <p:nvSpPr>
          <p:cNvPr id="20" name="TextBox 19"/>
          <p:cNvSpPr txBox="1"/>
          <p:nvPr/>
        </p:nvSpPr>
        <p:spPr>
          <a:xfrm>
            <a:off x="5341975" y="887968"/>
            <a:ext cx="1668425" cy="369332"/>
          </a:xfrm>
          <a:prstGeom prst="rect">
            <a:avLst/>
          </a:prstGeom>
          <a:noFill/>
        </p:spPr>
        <p:txBody>
          <a:bodyPr wrap="square" rtlCol="0">
            <a:spAutoFit/>
          </a:bodyPr>
          <a:lstStyle/>
          <a:p>
            <a:r>
              <a:rPr lang="en-US" b="1" dirty="0" smtClean="0"/>
              <a:t>Corn after soy</a:t>
            </a:r>
            <a:endParaRPr lang="en-US" b="1" dirty="0"/>
          </a:p>
        </p:txBody>
      </p:sp>
      <p:sp>
        <p:nvSpPr>
          <p:cNvPr id="26" name="Right Brace 25"/>
          <p:cNvSpPr/>
          <p:nvPr/>
        </p:nvSpPr>
        <p:spPr>
          <a:xfrm rot="16200000">
            <a:off x="6047052" y="-1165337"/>
            <a:ext cx="220317" cy="515162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2133600" y="1520633"/>
            <a:ext cx="323343" cy="369332"/>
          </a:xfrm>
          <a:prstGeom prst="rect">
            <a:avLst/>
          </a:prstGeom>
          <a:noFill/>
        </p:spPr>
        <p:txBody>
          <a:bodyPr wrap="square" rtlCol="0">
            <a:spAutoFit/>
          </a:bodyPr>
          <a:lstStyle/>
          <a:p>
            <a:r>
              <a:rPr lang="en-US" dirty="0" smtClean="0"/>
              <a:t>*</a:t>
            </a:r>
            <a:endParaRPr lang="en-US" dirty="0"/>
          </a:p>
        </p:txBody>
      </p:sp>
      <p:sp>
        <p:nvSpPr>
          <p:cNvPr id="33" name="TextBox 32"/>
          <p:cNvSpPr txBox="1"/>
          <p:nvPr/>
        </p:nvSpPr>
        <p:spPr>
          <a:xfrm>
            <a:off x="2810128" y="1535668"/>
            <a:ext cx="323343" cy="369332"/>
          </a:xfrm>
          <a:prstGeom prst="rect">
            <a:avLst/>
          </a:prstGeom>
          <a:noFill/>
        </p:spPr>
        <p:txBody>
          <a:bodyPr wrap="square" rtlCol="0">
            <a:spAutoFit/>
          </a:bodyPr>
          <a:lstStyle/>
          <a:p>
            <a:r>
              <a:rPr lang="en-US" dirty="0" smtClean="0"/>
              <a:t>*</a:t>
            </a:r>
            <a:endParaRPr lang="en-US" dirty="0"/>
          </a:p>
        </p:txBody>
      </p:sp>
      <p:sp>
        <p:nvSpPr>
          <p:cNvPr id="34" name="TextBox 33"/>
          <p:cNvSpPr txBox="1"/>
          <p:nvPr/>
        </p:nvSpPr>
        <p:spPr>
          <a:xfrm>
            <a:off x="3657600" y="1371600"/>
            <a:ext cx="533400" cy="307777"/>
          </a:xfrm>
          <a:prstGeom prst="rect">
            <a:avLst/>
          </a:prstGeom>
          <a:noFill/>
        </p:spPr>
        <p:txBody>
          <a:bodyPr wrap="square" rtlCol="0">
            <a:spAutoFit/>
          </a:bodyPr>
          <a:lstStyle/>
          <a:p>
            <a:r>
              <a:rPr lang="en-US" sz="1400" dirty="0" smtClean="0"/>
              <a:t>(*)</a:t>
            </a:r>
            <a:endParaRPr lang="en-US" sz="1400" dirty="0"/>
          </a:p>
        </p:txBody>
      </p:sp>
      <p:sp>
        <p:nvSpPr>
          <p:cNvPr id="35" name="TextBox 34"/>
          <p:cNvSpPr txBox="1"/>
          <p:nvPr/>
        </p:nvSpPr>
        <p:spPr>
          <a:xfrm>
            <a:off x="8153400" y="1840468"/>
            <a:ext cx="323343" cy="369332"/>
          </a:xfrm>
          <a:prstGeom prst="rect">
            <a:avLst/>
          </a:prstGeom>
          <a:noFill/>
        </p:spPr>
        <p:txBody>
          <a:bodyPr wrap="square" rtlCol="0">
            <a:spAutoFit/>
          </a:bodyPr>
          <a:lstStyle/>
          <a:p>
            <a:r>
              <a:rPr lang="en-US" dirty="0" smtClean="0"/>
              <a:t>*</a:t>
            </a:r>
            <a:endParaRPr lang="en-US" dirty="0"/>
          </a:p>
        </p:txBody>
      </p:sp>
      <p:sp>
        <p:nvSpPr>
          <p:cNvPr id="6" name="TextBox 5"/>
          <p:cNvSpPr txBox="1"/>
          <p:nvPr/>
        </p:nvSpPr>
        <p:spPr>
          <a:xfrm>
            <a:off x="-4800599" y="2947028"/>
            <a:ext cx="3581400" cy="646331"/>
          </a:xfrm>
          <a:prstGeom prst="rect">
            <a:avLst/>
          </a:prstGeom>
          <a:noFill/>
        </p:spPr>
        <p:txBody>
          <a:bodyPr wrap="square" rtlCol="0">
            <a:spAutoFit/>
          </a:bodyPr>
          <a:lstStyle/>
          <a:p>
            <a:r>
              <a:rPr lang="en-US" dirty="0" smtClean="0"/>
              <a:t>Maybe do a quick economic analysis of these 9 trials</a:t>
            </a:r>
            <a:endParaRPr lang="en-US" dirty="0"/>
          </a:p>
        </p:txBody>
      </p:sp>
      <p:graphicFrame>
        <p:nvGraphicFramePr>
          <p:cNvPr id="21" name="Chart 20"/>
          <p:cNvGraphicFramePr>
            <a:graphicFrameLocks/>
          </p:cNvGraphicFramePr>
          <p:nvPr>
            <p:extLst>
              <p:ext uri="{D42A27DB-BD31-4B8C-83A1-F6EECF244321}">
                <p14:modId xmlns:p14="http://schemas.microsoft.com/office/powerpoint/2010/main" xmlns="" val="3332772785"/>
              </p:ext>
            </p:extLst>
          </p:nvPr>
        </p:nvGraphicFramePr>
        <p:xfrm>
          <a:off x="0" y="7162800"/>
          <a:ext cx="9144000" cy="265293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248890094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itle 1"/>
          <p:cNvSpPr>
            <a:spLocks noGrp="1"/>
          </p:cNvSpPr>
          <p:nvPr>
            <p:ph type="title"/>
          </p:nvPr>
        </p:nvSpPr>
        <p:spPr>
          <a:xfrm>
            <a:off x="381000" y="152400"/>
            <a:ext cx="8458200" cy="1143000"/>
          </a:xfrm>
        </p:spPr>
        <p:txBody>
          <a:bodyPr>
            <a:normAutofit fontScale="90000"/>
          </a:bodyPr>
          <a:lstStyle/>
          <a:p>
            <a:r>
              <a:rPr lang="en-US" b="1" dirty="0" smtClean="0">
                <a:solidFill>
                  <a:srgbClr val="0070C0"/>
                </a:solidFill>
              </a:rPr>
              <a:t>How Does Agriculture Affect </a:t>
            </a:r>
            <a:br>
              <a:rPr lang="en-US" b="1" dirty="0" smtClean="0">
                <a:solidFill>
                  <a:srgbClr val="0070C0"/>
                </a:solidFill>
              </a:rPr>
            </a:br>
            <a:r>
              <a:rPr lang="en-US" b="1" dirty="0" smtClean="0">
                <a:solidFill>
                  <a:srgbClr val="0070C0"/>
                </a:solidFill>
              </a:rPr>
              <a:t>Climate Change? </a:t>
            </a:r>
          </a:p>
        </p:txBody>
      </p:sp>
      <p:sp>
        <p:nvSpPr>
          <p:cNvPr id="7171" name="Content Placeholder 2"/>
          <p:cNvSpPr>
            <a:spLocks noGrp="1"/>
          </p:cNvSpPr>
          <p:nvPr>
            <p:ph idx="1"/>
          </p:nvPr>
        </p:nvSpPr>
        <p:spPr>
          <a:xfrm>
            <a:off x="176150" y="2743200"/>
            <a:ext cx="3710050" cy="3981450"/>
          </a:xfrm>
        </p:spPr>
        <p:txBody>
          <a:bodyPr>
            <a:normAutofit/>
          </a:bodyPr>
          <a:lstStyle/>
          <a:p>
            <a:r>
              <a:rPr lang="en-US" sz="2400" dirty="0" smtClean="0"/>
              <a:t>Agriculture produces 8% of US GHG emissions, but only 1.2% of GDP.  </a:t>
            </a:r>
          </a:p>
          <a:p>
            <a:r>
              <a:rPr lang="en-US" sz="2400" dirty="0" smtClean="0"/>
              <a:t>N</a:t>
            </a:r>
            <a:r>
              <a:rPr lang="en-US" sz="2400" baseline="-25000" dirty="0" smtClean="0"/>
              <a:t>2</a:t>
            </a:r>
            <a:r>
              <a:rPr lang="en-US" sz="2400" dirty="0" smtClean="0"/>
              <a:t>O emissions from corn fertilizer can be high, especially as a result of a major rainfall events</a:t>
            </a:r>
          </a:p>
        </p:txBody>
      </p:sp>
      <p:sp>
        <p:nvSpPr>
          <p:cNvPr id="6" name="Title 1"/>
          <p:cNvSpPr txBox="1">
            <a:spLocks/>
          </p:cNvSpPr>
          <p:nvPr/>
        </p:nvSpPr>
        <p:spPr>
          <a:xfrm>
            <a:off x="4267200" y="1524000"/>
            <a:ext cx="4848224" cy="1447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smtClean="0">
                <a:solidFill>
                  <a:srgbClr val="0070C0"/>
                </a:solidFill>
              </a:rPr>
              <a:t>Agricultural Greenhouse Gas Emissions (2008)</a:t>
            </a:r>
          </a:p>
        </p:txBody>
      </p:sp>
      <p:graphicFrame>
        <p:nvGraphicFramePr>
          <p:cNvPr id="8" name="Chart 3"/>
          <p:cNvGraphicFramePr>
            <a:graphicFrameLocks/>
          </p:cNvGraphicFramePr>
          <p:nvPr>
            <p:extLst>
              <p:ext uri="{D42A27DB-BD31-4B8C-83A1-F6EECF244321}">
                <p14:modId xmlns:p14="http://schemas.microsoft.com/office/powerpoint/2010/main" xmlns="" val="497620305"/>
              </p:ext>
            </p:extLst>
          </p:nvPr>
        </p:nvGraphicFramePr>
        <p:xfrm>
          <a:off x="4419600" y="2743200"/>
          <a:ext cx="4504583" cy="395009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a:spLocks noChangeArrowheads="1"/>
          </p:cNvSpPr>
          <p:nvPr/>
        </p:nvSpPr>
        <p:spPr bwMode="auto">
          <a:xfrm>
            <a:off x="6516687" y="3313897"/>
            <a:ext cx="2421560" cy="461665"/>
          </a:xfrm>
          <a:prstGeom prst="rect">
            <a:avLst/>
          </a:prstGeom>
          <a:noFill/>
          <a:ln w="9525">
            <a:noFill/>
            <a:miter lim="800000"/>
            <a:headEnd/>
            <a:tailEnd/>
          </a:ln>
        </p:spPr>
        <p:txBody>
          <a:bodyPr wrap="none">
            <a:spAutoFit/>
          </a:bodyPr>
          <a:lstStyle/>
          <a:p>
            <a:r>
              <a:rPr lang="en-US" sz="2400" dirty="0">
                <a:solidFill>
                  <a:schemeClr val="accent3">
                    <a:lumMod val="50000"/>
                  </a:schemeClr>
                </a:solidFill>
              </a:rPr>
              <a:t>Source: EPA, 2010</a:t>
            </a:r>
          </a:p>
        </p:txBody>
      </p:sp>
    </p:spTree>
    <p:extLst>
      <p:ext uri="{BB962C8B-B14F-4D97-AF65-F5344CB8AC3E}">
        <p14:creationId xmlns:p14="http://schemas.microsoft.com/office/powerpoint/2010/main" xmlns="" val="158651029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886" y="26624"/>
            <a:ext cx="9154886" cy="1225034"/>
          </a:xfrm>
        </p:spPr>
        <p:txBody>
          <a:bodyPr>
            <a:normAutofit/>
          </a:bodyPr>
          <a:lstStyle/>
          <a:p>
            <a:pPr algn="l"/>
            <a:r>
              <a:rPr lang="en-US" sz="4000" dirty="0" smtClean="0"/>
              <a:t>IA: Agronomic Performance </a:t>
            </a:r>
            <a:r>
              <a:rPr lang="en-US" sz="2400" dirty="0" smtClean="0"/>
              <a:t>(Adapt-N </a:t>
            </a:r>
            <a:r>
              <a:rPr lang="en-US" sz="2400" dirty="0" err="1" smtClean="0"/>
              <a:t>trt</a:t>
            </a:r>
            <a:r>
              <a:rPr lang="en-US" sz="2400" dirty="0" smtClean="0"/>
              <a:t> in place)</a:t>
            </a:r>
            <a:endParaRPr lang="en-US" sz="2400" dirty="0"/>
          </a:p>
        </p:txBody>
      </p:sp>
      <p:graphicFrame>
        <p:nvGraphicFramePr>
          <p:cNvPr id="15" name="Chart 14"/>
          <p:cNvGraphicFramePr>
            <a:graphicFrameLocks/>
          </p:cNvGraphicFramePr>
          <p:nvPr>
            <p:extLst>
              <p:ext uri="{D42A27DB-BD31-4B8C-83A1-F6EECF244321}">
                <p14:modId xmlns:p14="http://schemas.microsoft.com/office/powerpoint/2010/main" xmlns="" val="3877315976"/>
              </p:ext>
            </p:extLst>
          </p:nvPr>
        </p:nvGraphicFramePr>
        <p:xfrm>
          <a:off x="0" y="1135745"/>
          <a:ext cx="9144000" cy="31745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p:cNvGraphicFramePr>
            <a:graphicFrameLocks/>
          </p:cNvGraphicFramePr>
          <p:nvPr>
            <p:extLst>
              <p:ext uri="{D42A27DB-BD31-4B8C-83A1-F6EECF244321}">
                <p14:modId xmlns:p14="http://schemas.microsoft.com/office/powerpoint/2010/main" xmlns="" val="396136909"/>
              </p:ext>
            </p:extLst>
          </p:nvPr>
        </p:nvGraphicFramePr>
        <p:xfrm>
          <a:off x="2517" y="3886199"/>
          <a:ext cx="9154217" cy="2971801"/>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p:cNvSpPr txBox="1"/>
          <p:nvPr/>
        </p:nvSpPr>
        <p:spPr>
          <a:xfrm>
            <a:off x="157806" y="1425153"/>
            <a:ext cx="1213794" cy="2087743"/>
          </a:xfrm>
          <a:prstGeom prst="rect">
            <a:avLst/>
          </a:prstGeom>
          <a:solidFill>
            <a:schemeClr val="bg1"/>
          </a:solidFill>
        </p:spPr>
        <p:txBody>
          <a:bodyPr wrap="square" rtlCol="0" anchor="ctr">
            <a:noAutofit/>
          </a:bodyPr>
          <a:lstStyle/>
          <a:p>
            <a:pPr algn="ctr"/>
            <a:r>
              <a:rPr lang="en-US" b="1" dirty="0" smtClean="0"/>
              <a:t>Corn Grain Yield (</a:t>
            </a:r>
            <a:r>
              <a:rPr lang="en-US" b="1" dirty="0" err="1" smtClean="0"/>
              <a:t>bu</a:t>
            </a:r>
            <a:r>
              <a:rPr lang="en-US" b="1" dirty="0" smtClean="0"/>
              <a:t>/ac)</a:t>
            </a:r>
            <a:endParaRPr lang="en-US" b="1" dirty="0"/>
          </a:p>
        </p:txBody>
      </p:sp>
      <p:sp>
        <p:nvSpPr>
          <p:cNvPr id="18" name="TextBox 17"/>
          <p:cNvSpPr txBox="1"/>
          <p:nvPr/>
        </p:nvSpPr>
        <p:spPr>
          <a:xfrm>
            <a:off x="157806" y="4267200"/>
            <a:ext cx="1213794" cy="2087743"/>
          </a:xfrm>
          <a:prstGeom prst="rect">
            <a:avLst/>
          </a:prstGeom>
          <a:solidFill>
            <a:schemeClr val="bg1"/>
          </a:solidFill>
        </p:spPr>
        <p:txBody>
          <a:bodyPr wrap="square" rtlCol="0" anchor="ctr">
            <a:noAutofit/>
          </a:bodyPr>
          <a:lstStyle/>
          <a:p>
            <a:pPr algn="ctr"/>
            <a:r>
              <a:rPr lang="en-US" b="1" dirty="0" smtClean="0"/>
              <a:t>Sidedress</a:t>
            </a:r>
          </a:p>
          <a:p>
            <a:pPr algn="ctr"/>
            <a:r>
              <a:rPr lang="en-US" b="1" dirty="0" smtClean="0"/>
              <a:t>Fertilizer N applied (</a:t>
            </a:r>
            <a:r>
              <a:rPr lang="en-US" b="1" dirty="0" err="1" smtClean="0"/>
              <a:t>lb</a:t>
            </a:r>
            <a:r>
              <a:rPr lang="en-US" b="1" dirty="0" smtClean="0"/>
              <a:t>/ac)</a:t>
            </a:r>
            <a:endParaRPr lang="en-US" b="1" dirty="0"/>
          </a:p>
        </p:txBody>
      </p:sp>
      <p:sp>
        <p:nvSpPr>
          <p:cNvPr id="20" name="TextBox 19"/>
          <p:cNvSpPr txBox="1"/>
          <p:nvPr/>
        </p:nvSpPr>
        <p:spPr>
          <a:xfrm>
            <a:off x="5341975" y="887968"/>
            <a:ext cx="1668425" cy="369332"/>
          </a:xfrm>
          <a:prstGeom prst="rect">
            <a:avLst/>
          </a:prstGeom>
          <a:noFill/>
        </p:spPr>
        <p:txBody>
          <a:bodyPr wrap="square" rtlCol="0">
            <a:spAutoFit/>
          </a:bodyPr>
          <a:lstStyle/>
          <a:p>
            <a:r>
              <a:rPr lang="en-US" b="1" dirty="0" smtClean="0"/>
              <a:t>Corn after soy</a:t>
            </a:r>
            <a:endParaRPr lang="en-US" b="1" dirty="0"/>
          </a:p>
        </p:txBody>
      </p:sp>
      <p:sp>
        <p:nvSpPr>
          <p:cNvPr id="26" name="Right Brace 25"/>
          <p:cNvSpPr/>
          <p:nvPr/>
        </p:nvSpPr>
        <p:spPr>
          <a:xfrm rot="16200000">
            <a:off x="6047052" y="-1165337"/>
            <a:ext cx="220317" cy="515162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2133600" y="1520633"/>
            <a:ext cx="323343" cy="369332"/>
          </a:xfrm>
          <a:prstGeom prst="rect">
            <a:avLst/>
          </a:prstGeom>
          <a:noFill/>
        </p:spPr>
        <p:txBody>
          <a:bodyPr wrap="square" rtlCol="0">
            <a:spAutoFit/>
          </a:bodyPr>
          <a:lstStyle/>
          <a:p>
            <a:r>
              <a:rPr lang="en-US" dirty="0" smtClean="0"/>
              <a:t>*</a:t>
            </a:r>
            <a:endParaRPr lang="en-US" dirty="0"/>
          </a:p>
        </p:txBody>
      </p:sp>
      <p:sp>
        <p:nvSpPr>
          <p:cNvPr id="33" name="TextBox 32"/>
          <p:cNvSpPr txBox="1"/>
          <p:nvPr/>
        </p:nvSpPr>
        <p:spPr>
          <a:xfrm>
            <a:off x="2810128" y="1535668"/>
            <a:ext cx="323343" cy="369332"/>
          </a:xfrm>
          <a:prstGeom prst="rect">
            <a:avLst/>
          </a:prstGeom>
          <a:noFill/>
        </p:spPr>
        <p:txBody>
          <a:bodyPr wrap="square" rtlCol="0">
            <a:spAutoFit/>
          </a:bodyPr>
          <a:lstStyle/>
          <a:p>
            <a:r>
              <a:rPr lang="en-US" dirty="0" smtClean="0"/>
              <a:t>*</a:t>
            </a:r>
            <a:endParaRPr lang="en-US" dirty="0"/>
          </a:p>
        </p:txBody>
      </p:sp>
      <p:sp>
        <p:nvSpPr>
          <p:cNvPr id="34" name="TextBox 33"/>
          <p:cNvSpPr txBox="1"/>
          <p:nvPr/>
        </p:nvSpPr>
        <p:spPr>
          <a:xfrm>
            <a:off x="3657600" y="1371600"/>
            <a:ext cx="533400" cy="307777"/>
          </a:xfrm>
          <a:prstGeom prst="rect">
            <a:avLst/>
          </a:prstGeom>
          <a:noFill/>
        </p:spPr>
        <p:txBody>
          <a:bodyPr wrap="square" rtlCol="0">
            <a:spAutoFit/>
          </a:bodyPr>
          <a:lstStyle/>
          <a:p>
            <a:r>
              <a:rPr lang="en-US" sz="1400" dirty="0" smtClean="0"/>
              <a:t>(*)</a:t>
            </a:r>
            <a:endParaRPr lang="en-US" sz="1400" dirty="0"/>
          </a:p>
        </p:txBody>
      </p:sp>
      <p:sp>
        <p:nvSpPr>
          <p:cNvPr id="35" name="TextBox 34"/>
          <p:cNvSpPr txBox="1"/>
          <p:nvPr/>
        </p:nvSpPr>
        <p:spPr>
          <a:xfrm>
            <a:off x="8153400" y="1840468"/>
            <a:ext cx="323343" cy="369332"/>
          </a:xfrm>
          <a:prstGeom prst="rect">
            <a:avLst/>
          </a:prstGeom>
          <a:noFill/>
        </p:spPr>
        <p:txBody>
          <a:bodyPr wrap="square" rtlCol="0">
            <a:spAutoFit/>
          </a:bodyPr>
          <a:lstStyle/>
          <a:p>
            <a:r>
              <a:rPr lang="en-US" dirty="0" smtClean="0"/>
              <a:t>*</a:t>
            </a:r>
            <a:endParaRPr lang="en-US" dirty="0"/>
          </a:p>
        </p:txBody>
      </p:sp>
      <p:sp>
        <p:nvSpPr>
          <p:cNvPr id="36" name="TextBox 35"/>
          <p:cNvSpPr txBox="1"/>
          <p:nvPr/>
        </p:nvSpPr>
        <p:spPr>
          <a:xfrm>
            <a:off x="3860799" y="5659281"/>
            <a:ext cx="161671" cy="246221"/>
          </a:xfrm>
          <a:prstGeom prst="rect">
            <a:avLst/>
          </a:prstGeom>
          <a:solidFill>
            <a:schemeClr val="accent2">
              <a:lumMod val="75000"/>
            </a:schemeClr>
          </a:solidFill>
        </p:spPr>
        <p:txBody>
          <a:bodyPr wrap="square" lIns="0" tIns="0" rIns="0" bIns="0" rtlCol="0">
            <a:spAutoFit/>
          </a:bodyPr>
          <a:lstStyle/>
          <a:p>
            <a:pPr algn="ctr"/>
            <a:r>
              <a:rPr lang="en-US" sz="1600" b="1" dirty="0" smtClean="0">
                <a:solidFill>
                  <a:schemeClr val="bg1"/>
                </a:solidFill>
              </a:rPr>
              <a:t>+</a:t>
            </a:r>
            <a:endParaRPr lang="en-US" sz="1600" b="1" dirty="0">
              <a:solidFill>
                <a:schemeClr val="bg1"/>
              </a:solidFill>
            </a:endParaRPr>
          </a:p>
        </p:txBody>
      </p:sp>
      <p:sp>
        <p:nvSpPr>
          <p:cNvPr id="37" name="TextBox 36"/>
          <p:cNvSpPr txBox="1"/>
          <p:nvPr/>
        </p:nvSpPr>
        <p:spPr>
          <a:xfrm>
            <a:off x="5410200" y="5659282"/>
            <a:ext cx="161671" cy="246221"/>
          </a:xfrm>
          <a:prstGeom prst="rect">
            <a:avLst/>
          </a:prstGeom>
          <a:solidFill>
            <a:schemeClr val="accent2">
              <a:lumMod val="75000"/>
            </a:schemeClr>
          </a:solidFill>
        </p:spPr>
        <p:txBody>
          <a:bodyPr wrap="square" lIns="0" tIns="0" rIns="0" bIns="0" rtlCol="0">
            <a:spAutoFit/>
          </a:bodyPr>
          <a:lstStyle/>
          <a:p>
            <a:pPr algn="ctr"/>
            <a:r>
              <a:rPr lang="en-US" sz="1600" b="1" dirty="0" smtClean="0">
                <a:solidFill>
                  <a:schemeClr val="bg1"/>
                </a:solidFill>
              </a:rPr>
              <a:t>+</a:t>
            </a:r>
            <a:endParaRPr lang="en-US" sz="1600" b="1" dirty="0">
              <a:solidFill>
                <a:schemeClr val="bg1"/>
              </a:solidFill>
            </a:endParaRPr>
          </a:p>
        </p:txBody>
      </p:sp>
      <p:sp>
        <p:nvSpPr>
          <p:cNvPr id="38" name="TextBox 37"/>
          <p:cNvSpPr txBox="1"/>
          <p:nvPr/>
        </p:nvSpPr>
        <p:spPr>
          <a:xfrm>
            <a:off x="6193522" y="5659283"/>
            <a:ext cx="161671" cy="246221"/>
          </a:xfrm>
          <a:prstGeom prst="rect">
            <a:avLst/>
          </a:prstGeom>
          <a:solidFill>
            <a:schemeClr val="accent2">
              <a:lumMod val="75000"/>
            </a:schemeClr>
          </a:solidFill>
        </p:spPr>
        <p:txBody>
          <a:bodyPr wrap="square" lIns="0" tIns="0" rIns="0" bIns="0" rtlCol="0">
            <a:spAutoFit/>
          </a:bodyPr>
          <a:lstStyle/>
          <a:p>
            <a:pPr algn="ctr"/>
            <a:r>
              <a:rPr lang="en-US" sz="1600" b="1" dirty="0" smtClean="0">
                <a:solidFill>
                  <a:schemeClr val="bg1"/>
                </a:solidFill>
              </a:rPr>
              <a:t>+</a:t>
            </a:r>
            <a:endParaRPr lang="en-US" sz="1600" b="1"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xmlns="" val="4124481198"/>
              </p:ext>
            </p:extLst>
          </p:nvPr>
        </p:nvGraphicFramePr>
        <p:xfrm>
          <a:off x="3588152" y="3733800"/>
          <a:ext cx="4057651" cy="2937304"/>
        </p:xfrm>
        <a:graphic>
          <a:graphicData uri="http://schemas.openxmlformats.org/drawingml/2006/table">
            <a:tbl>
              <a:tblPr>
                <a:tableStyleId>{5C22544A-7EE6-4342-B048-85BDC9FD1C3A}</a:tableStyleId>
              </a:tblPr>
              <a:tblGrid>
                <a:gridCol w="1776594"/>
                <a:gridCol w="1172627"/>
                <a:gridCol w="1108430"/>
              </a:tblGrid>
              <a:tr h="1265595">
                <a:tc>
                  <a:txBody>
                    <a:bodyPr/>
                    <a:lstStyle/>
                    <a:p>
                      <a:pPr algn="l" fontAlgn="b"/>
                      <a:r>
                        <a:rPr lang="en-US" sz="2000" b="1" u="none" strike="noStrike" dirty="0">
                          <a:effectLst/>
                        </a:rPr>
                        <a:t> </a:t>
                      </a:r>
                      <a:endParaRPr lang="en-US" sz="2000" b="1" i="0" u="none" strike="noStrike" dirty="0">
                        <a:solidFill>
                          <a:srgbClr val="000000"/>
                        </a:solidFill>
                        <a:effectLst/>
                        <a:latin typeface="Calibri"/>
                      </a:endParaRPr>
                    </a:p>
                  </a:txBody>
                  <a:tcPr marT="91440" marB="91440" anchor="b">
                    <a:solidFill>
                      <a:schemeClr val="accent3">
                        <a:lumMod val="60000"/>
                        <a:lumOff val="40000"/>
                      </a:schemeClr>
                    </a:solidFill>
                  </a:tcPr>
                </a:tc>
                <a:tc>
                  <a:txBody>
                    <a:bodyPr/>
                    <a:lstStyle/>
                    <a:p>
                      <a:pPr algn="ctr" fontAlgn="b"/>
                      <a:r>
                        <a:rPr lang="en-US" sz="2000" b="1" u="none" strike="noStrike" dirty="0">
                          <a:effectLst/>
                        </a:rPr>
                        <a:t>Adapt-N &gt; Grower-N</a:t>
                      </a:r>
                      <a:endParaRPr lang="en-US" sz="2000" b="1" i="0" u="none" strike="noStrike" dirty="0">
                        <a:solidFill>
                          <a:srgbClr val="000000"/>
                        </a:solidFill>
                        <a:effectLst/>
                        <a:latin typeface="Calibri"/>
                      </a:endParaRPr>
                    </a:p>
                  </a:txBody>
                  <a:tcPr marT="91440" marB="91440" anchor="b">
                    <a:solidFill>
                      <a:schemeClr val="accent3">
                        <a:lumMod val="60000"/>
                        <a:lumOff val="40000"/>
                      </a:schemeClr>
                    </a:solidFill>
                  </a:tcPr>
                </a:tc>
                <a:tc>
                  <a:txBody>
                    <a:bodyPr/>
                    <a:lstStyle/>
                    <a:p>
                      <a:pPr algn="ctr" fontAlgn="b"/>
                      <a:r>
                        <a:rPr lang="en-US" sz="2000" b="1" u="none" strike="noStrike" dirty="0">
                          <a:effectLst/>
                        </a:rPr>
                        <a:t>Adapt-N &lt; </a:t>
                      </a:r>
                      <a:r>
                        <a:rPr lang="en-US" sz="2000" b="1" u="none" strike="noStrike" dirty="0" smtClean="0">
                          <a:effectLst/>
                        </a:rPr>
                        <a:t>Grower- </a:t>
                      </a:r>
                      <a:r>
                        <a:rPr lang="en-US" sz="2000" b="1" u="none" strike="noStrike" dirty="0">
                          <a:effectLst/>
                        </a:rPr>
                        <a:t>N</a:t>
                      </a:r>
                      <a:endParaRPr lang="en-US" sz="2000" b="1" i="0" u="none" strike="noStrike" dirty="0">
                        <a:solidFill>
                          <a:srgbClr val="000000"/>
                        </a:solidFill>
                        <a:effectLst/>
                        <a:latin typeface="Calibri"/>
                      </a:endParaRPr>
                    </a:p>
                  </a:txBody>
                  <a:tcPr marT="91440" marB="91440" anchor="b">
                    <a:solidFill>
                      <a:schemeClr val="accent3">
                        <a:lumMod val="60000"/>
                        <a:lumOff val="40000"/>
                      </a:schemeClr>
                    </a:solidFill>
                  </a:tcPr>
                </a:tc>
              </a:tr>
              <a:tr h="742744">
                <a:tc>
                  <a:txBody>
                    <a:bodyPr/>
                    <a:lstStyle/>
                    <a:p>
                      <a:pPr algn="l" fontAlgn="b"/>
                      <a:r>
                        <a:rPr lang="en-US" sz="2000" b="1" u="none" strike="noStrike">
                          <a:effectLst/>
                        </a:rPr>
                        <a:t>N fertilizer input (lb/ac)</a:t>
                      </a:r>
                      <a:endParaRPr lang="en-US" sz="2000" b="1" i="0" u="none" strike="noStrike">
                        <a:solidFill>
                          <a:srgbClr val="000000"/>
                        </a:solidFill>
                        <a:effectLst/>
                        <a:latin typeface="Calibri"/>
                      </a:endParaRPr>
                    </a:p>
                  </a:txBody>
                  <a:tcPr marT="91440" marB="91440" anchor="b">
                    <a:solidFill>
                      <a:schemeClr val="accent3">
                        <a:lumMod val="60000"/>
                        <a:lumOff val="40000"/>
                      </a:schemeClr>
                    </a:solidFill>
                  </a:tcPr>
                </a:tc>
                <a:tc>
                  <a:txBody>
                    <a:bodyPr/>
                    <a:lstStyle/>
                    <a:p>
                      <a:pPr algn="ctr" fontAlgn="ctr"/>
                      <a:r>
                        <a:rPr lang="en-US" sz="3200" b="1" u="none" strike="noStrike">
                          <a:effectLst/>
                        </a:rPr>
                        <a:t>53</a:t>
                      </a:r>
                      <a:endParaRPr lang="en-US" sz="3200" b="1" i="0" u="none" strike="noStrike">
                        <a:solidFill>
                          <a:srgbClr val="000000"/>
                        </a:solidFill>
                        <a:effectLst/>
                        <a:latin typeface="Calibri"/>
                      </a:endParaRPr>
                    </a:p>
                  </a:txBody>
                  <a:tcPr marT="91440" marB="91440" anchor="ctr">
                    <a:solidFill>
                      <a:schemeClr val="accent3">
                        <a:lumMod val="60000"/>
                        <a:lumOff val="40000"/>
                      </a:schemeClr>
                    </a:solidFill>
                  </a:tcPr>
                </a:tc>
                <a:tc>
                  <a:txBody>
                    <a:bodyPr/>
                    <a:lstStyle/>
                    <a:p>
                      <a:pPr algn="ctr" fontAlgn="ctr"/>
                      <a:r>
                        <a:rPr lang="en-US" sz="3200" b="1" u="none" strike="noStrike">
                          <a:effectLst/>
                        </a:rPr>
                        <a:t>-47</a:t>
                      </a:r>
                      <a:endParaRPr lang="en-US" sz="3200" b="1" i="0" u="none" strike="noStrike">
                        <a:solidFill>
                          <a:srgbClr val="000000"/>
                        </a:solidFill>
                        <a:effectLst/>
                        <a:latin typeface="Calibri"/>
                      </a:endParaRPr>
                    </a:p>
                  </a:txBody>
                  <a:tcPr marT="91440" marB="91440" anchor="ctr">
                    <a:solidFill>
                      <a:schemeClr val="accent3">
                        <a:lumMod val="60000"/>
                        <a:lumOff val="40000"/>
                      </a:schemeClr>
                    </a:solidFill>
                  </a:tcPr>
                </a:tc>
              </a:tr>
              <a:tr h="742744">
                <a:tc>
                  <a:txBody>
                    <a:bodyPr/>
                    <a:lstStyle/>
                    <a:p>
                      <a:pPr algn="l" fontAlgn="b"/>
                      <a:r>
                        <a:rPr lang="en-US" sz="2000" b="1" u="none" strike="noStrike">
                          <a:effectLst/>
                        </a:rPr>
                        <a:t>Yield (bu/ac)</a:t>
                      </a:r>
                      <a:endParaRPr lang="en-US" sz="2000" b="1" i="0" u="none" strike="noStrike">
                        <a:solidFill>
                          <a:srgbClr val="000000"/>
                        </a:solidFill>
                        <a:effectLst/>
                        <a:latin typeface="Calibri"/>
                      </a:endParaRPr>
                    </a:p>
                  </a:txBody>
                  <a:tcPr marT="91440" marB="91440" anchor="b">
                    <a:solidFill>
                      <a:schemeClr val="accent3">
                        <a:lumMod val="60000"/>
                        <a:lumOff val="40000"/>
                      </a:schemeClr>
                    </a:solidFill>
                  </a:tcPr>
                </a:tc>
                <a:tc>
                  <a:txBody>
                    <a:bodyPr/>
                    <a:lstStyle/>
                    <a:p>
                      <a:pPr algn="ctr" fontAlgn="ctr"/>
                      <a:r>
                        <a:rPr lang="en-US" sz="3200" b="1" u="none" strike="noStrike">
                          <a:effectLst/>
                        </a:rPr>
                        <a:t>22</a:t>
                      </a:r>
                      <a:endParaRPr lang="en-US" sz="3200" b="1" i="0" u="none" strike="noStrike">
                        <a:solidFill>
                          <a:srgbClr val="000000"/>
                        </a:solidFill>
                        <a:effectLst/>
                        <a:latin typeface="Calibri"/>
                      </a:endParaRPr>
                    </a:p>
                  </a:txBody>
                  <a:tcPr marT="91440" marB="91440" anchor="ctr">
                    <a:solidFill>
                      <a:schemeClr val="accent3">
                        <a:lumMod val="60000"/>
                        <a:lumOff val="40000"/>
                      </a:schemeClr>
                    </a:solidFill>
                  </a:tcPr>
                </a:tc>
                <a:tc>
                  <a:txBody>
                    <a:bodyPr/>
                    <a:lstStyle/>
                    <a:p>
                      <a:pPr algn="ctr" fontAlgn="ctr"/>
                      <a:r>
                        <a:rPr lang="en-US" sz="3200" b="1" u="none" strike="noStrike" dirty="0">
                          <a:effectLst/>
                        </a:rPr>
                        <a:t>-4</a:t>
                      </a:r>
                      <a:endParaRPr lang="en-US" sz="3200" b="1" i="0" u="none" strike="noStrike" dirty="0">
                        <a:solidFill>
                          <a:srgbClr val="000000"/>
                        </a:solidFill>
                        <a:effectLst/>
                        <a:latin typeface="Calibri"/>
                      </a:endParaRPr>
                    </a:p>
                  </a:txBody>
                  <a:tcPr marT="91440" marB="91440" anchor="ctr">
                    <a:solidFill>
                      <a:schemeClr val="accent3">
                        <a:lumMod val="60000"/>
                        <a:lumOff val="40000"/>
                      </a:schemeClr>
                    </a:solidFill>
                  </a:tcPr>
                </a:tc>
              </a:tr>
            </a:tbl>
          </a:graphicData>
        </a:graphic>
      </p:graphicFrame>
      <p:sp>
        <p:nvSpPr>
          <p:cNvPr id="19" name="TextBox 18"/>
          <p:cNvSpPr txBox="1"/>
          <p:nvPr/>
        </p:nvSpPr>
        <p:spPr>
          <a:xfrm>
            <a:off x="3435752" y="4045803"/>
            <a:ext cx="2133600" cy="830997"/>
          </a:xfrm>
          <a:prstGeom prst="rect">
            <a:avLst/>
          </a:prstGeom>
          <a:noFill/>
        </p:spPr>
        <p:txBody>
          <a:bodyPr wrap="square" rtlCol="0">
            <a:spAutoFit/>
          </a:bodyPr>
          <a:lstStyle/>
          <a:p>
            <a:pPr algn="ctr"/>
            <a:r>
              <a:rPr lang="en-US" sz="2400" b="1" dirty="0" smtClean="0"/>
              <a:t>Change with Adapt-N</a:t>
            </a:r>
            <a:endParaRPr lang="en-US" sz="2400" b="1" dirty="0"/>
          </a:p>
        </p:txBody>
      </p:sp>
      <p:graphicFrame>
        <p:nvGraphicFramePr>
          <p:cNvPr id="3" name="Table 2"/>
          <p:cNvGraphicFramePr>
            <a:graphicFrameLocks noGrp="1"/>
          </p:cNvGraphicFramePr>
          <p:nvPr>
            <p:extLst>
              <p:ext uri="{D42A27DB-BD31-4B8C-83A1-F6EECF244321}">
                <p14:modId xmlns:p14="http://schemas.microsoft.com/office/powerpoint/2010/main" xmlns="" val="2127951929"/>
              </p:ext>
            </p:extLst>
          </p:nvPr>
        </p:nvGraphicFramePr>
        <p:xfrm>
          <a:off x="9601200" y="4541520"/>
          <a:ext cx="2171700" cy="2240280"/>
        </p:xfrm>
        <a:graphic>
          <a:graphicData uri="http://schemas.openxmlformats.org/drawingml/2006/table">
            <a:tbl>
              <a:tblPr>
                <a:tableStyleId>{5C22544A-7EE6-4342-B048-85BDC9FD1C3A}</a:tableStyleId>
              </a:tblPr>
              <a:tblGrid>
                <a:gridCol w="952500"/>
                <a:gridCol w="609600"/>
                <a:gridCol w="609600"/>
              </a:tblGrid>
              <a:tr h="739140">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0" marR="0" marT="0" marB="0" anchor="b"/>
                </a:tc>
                <a:tc>
                  <a:txBody>
                    <a:bodyPr/>
                    <a:lstStyle/>
                    <a:p>
                      <a:pPr algn="ctr" fontAlgn="b"/>
                      <a:r>
                        <a:rPr lang="en-US" sz="1100" u="none" strike="noStrike">
                          <a:effectLst/>
                        </a:rPr>
                        <a:t>Adapt-N &gt; Grower-N</a:t>
                      </a:r>
                      <a:endParaRPr lang="en-US" sz="1100" b="1" i="0" u="none" strike="noStrike">
                        <a:solidFill>
                          <a:srgbClr val="000000"/>
                        </a:solidFill>
                        <a:effectLst/>
                        <a:latin typeface="Calibri"/>
                      </a:endParaRPr>
                    </a:p>
                  </a:txBody>
                  <a:tcPr marL="0" marR="0" marT="0" marB="0" anchor="b"/>
                </a:tc>
                <a:tc>
                  <a:txBody>
                    <a:bodyPr/>
                    <a:lstStyle/>
                    <a:p>
                      <a:pPr algn="ctr" fontAlgn="b"/>
                      <a:r>
                        <a:rPr lang="en-US" sz="1100" u="none" strike="noStrike">
                          <a:effectLst/>
                        </a:rPr>
                        <a:t>Adapt-N &lt; Grower N</a:t>
                      </a:r>
                      <a:endParaRPr lang="en-US" sz="1100" b="1" i="0" u="none" strike="noStrike">
                        <a:solidFill>
                          <a:srgbClr val="000000"/>
                        </a:solidFill>
                        <a:effectLst/>
                        <a:latin typeface="Calibri"/>
                      </a:endParaRPr>
                    </a:p>
                  </a:txBody>
                  <a:tcPr marL="0" marR="0" marT="0" marB="0" anchor="b"/>
                </a:tc>
              </a:tr>
              <a:tr h="617220">
                <a:tc>
                  <a:txBody>
                    <a:bodyPr/>
                    <a:lstStyle/>
                    <a:p>
                      <a:pPr algn="l" fontAlgn="b"/>
                      <a:r>
                        <a:rPr lang="en-US" sz="1100" u="none" strike="noStrike">
                          <a:effectLst/>
                        </a:rPr>
                        <a:t>N fertilizer input (lb/ac)</a:t>
                      </a:r>
                      <a:endParaRPr lang="en-US" sz="1100" b="1" i="0" u="none" strike="noStrike">
                        <a:solidFill>
                          <a:srgbClr val="000000"/>
                        </a:solidFill>
                        <a:effectLst/>
                        <a:latin typeface="Calibri"/>
                      </a:endParaRPr>
                    </a:p>
                  </a:txBody>
                  <a:tcPr marL="0" marR="0" marT="0" marB="0" anchor="b"/>
                </a:tc>
                <a:tc>
                  <a:txBody>
                    <a:bodyPr/>
                    <a:lstStyle/>
                    <a:p>
                      <a:pPr algn="ctr" fontAlgn="ctr"/>
                      <a:r>
                        <a:rPr lang="en-US" sz="1600" u="none" strike="noStrike">
                          <a:effectLst/>
                        </a:rPr>
                        <a:t>53</a:t>
                      </a:r>
                      <a:endParaRPr lang="en-US" sz="1600" b="1" i="0" u="none" strike="noStrike">
                        <a:solidFill>
                          <a:srgbClr val="000000"/>
                        </a:solidFill>
                        <a:effectLst/>
                        <a:latin typeface="Calibri"/>
                      </a:endParaRPr>
                    </a:p>
                  </a:txBody>
                  <a:tcPr marL="0" marR="0" marT="0" marB="0" anchor="ctr"/>
                </a:tc>
                <a:tc>
                  <a:txBody>
                    <a:bodyPr/>
                    <a:lstStyle/>
                    <a:p>
                      <a:pPr algn="ctr" fontAlgn="ctr"/>
                      <a:r>
                        <a:rPr lang="en-US" sz="1600" u="none" strike="noStrike">
                          <a:effectLst/>
                        </a:rPr>
                        <a:t>-47</a:t>
                      </a:r>
                      <a:endParaRPr lang="en-US" sz="1600" b="1" i="0" u="none" strike="noStrike">
                        <a:solidFill>
                          <a:srgbClr val="000000"/>
                        </a:solidFill>
                        <a:effectLst/>
                        <a:latin typeface="Calibri"/>
                      </a:endParaRPr>
                    </a:p>
                  </a:txBody>
                  <a:tcPr marL="0" marR="0" marT="0" marB="0" anchor="ctr"/>
                </a:tc>
              </a:tr>
              <a:tr h="617220">
                <a:tc>
                  <a:txBody>
                    <a:bodyPr/>
                    <a:lstStyle/>
                    <a:p>
                      <a:pPr algn="l" fontAlgn="b"/>
                      <a:r>
                        <a:rPr lang="en-US" sz="1100" u="none" strike="noStrike">
                          <a:effectLst/>
                        </a:rPr>
                        <a:t>Yield (bu/ac)</a:t>
                      </a:r>
                      <a:endParaRPr lang="en-US" sz="1100" b="1" i="0" u="none" strike="noStrike">
                        <a:solidFill>
                          <a:srgbClr val="000000"/>
                        </a:solidFill>
                        <a:effectLst/>
                        <a:latin typeface="Calibri"/>
                      </a:endParaRPr>
                    </a:p>
                  </a:txBody>
                  <a:tcPr marL="0" marR="0" marT="0" marB="0" anchor="b"/>
                </a:tc>
                <a:tc>
                  <a:txBody>
                    <a:bodyPr/>
                    <a:lstStyle/>
                    <a:p>
                      <a:pPr algn="ctr" fontAlgn="ctr"/>
                      <a:r>
                        <a:rPr lang="en-US" sz="1600" u="none" strike="noStrike">
                          <a:effectLst/>
                        </a:rPr>
                        <a:t>22</a:t>
                      </a:r>
                      <a:endParaRPr lang="en-US" sz="1600" b="1" i="0" u="none" strike="noStrike">
                        <a:solidFill>
                          <a:srgbClr val="000000"/>
                        </a:solidFill>
                        <a:effectLst/>
                        <a:latin typeface="Calibri"/>
                      </a:endParaRPr>
                    </a:p>
                  </a:txBody>
                  <a:tcPr marL="0" marR="0" marT="0" marB="0" anchor="ctr"/>
                </a:tc>
                <a:tc>
                  <a:txBody>
                    <a:bodyPr/>
                    <a:lstStyle/>
                    <a:p>
                      <a:pPr algn="ctr" fontAlgn="ctr"/>
                      <a:r>
                        <a:rPr lang="en-US" sz="1600" u="none" strike="noStrike">
                          <a:effectLst/>
                        </a:rPr>
                        <a:t>-4</a:t>
                      </a:r>
                      <a:endParaRPr lang="en-US" sz="1600" b="1" i="0" u="none" strike="noStrike">
                        <a:solidFill>
                          <a:srgbClr val="000000"/>
                        </a:solidFill>
                        <a:effectLst/>
                        <a:latin typeface="Calibri"/>
                      </a:endParaRPr>
                    </a:p>
                  </a:txBody>
                  <a:tcPr marL="0" marR="0" marT="0" marB="0" anchor="ctr"/>
                </a:tc>
              </a:tr>
              <a:tr h="266700">
                <a:tc>
                  <a:txBody>
                    <a:bodyPr/>
                    <a:lstStyle/>
                    <a:p>
                      <a:pPr algn="l" fontAlgn="b"/>
                      <a:r>
                        <a:rPr lang="en-US" sz="1100" u="none" strike="noStrike">
                          <a:effectLst/>
                        </a:rPr>
                        <a:t>Profit ($/ac)</a:t>
                      </a:r>
                      <a:endParaRPr lang="en-US" sz="1100" b="1" i="0" u="none" strike="noStrike">
                        <a:solidFill>
                          <a:srgbClr val="000000"/>
                        </a:solidFill>
                        <a:effectLst/>
                        <a:latin typeface="Calibri"/>
                      </a:endParaRPr>
                    </a:p>
                  </a:txBody>
                  <a:tcPr marL="0" marR="0" marT="0" marB="0" anchor="b"/>
                </a:tc>
                <a:tc>
                  <a:txBody>
                    <a:bodyPr/>
                    <a:lstStyle/>
                    <a:p>
                      <a:pPr algn="ctr" fontAlgn="ctr"/>
                      <a:r>
                        <a:rPr lang="en-US" sz="1600" u="none" strike="noStrike">
                          <a:effectLst/>
                        </a:rPr>
                        <a:t>87</a:t>
                      </a:r>
                      <a:endParaRPr lang="en-US" sz="1600" b="1" i="0" u="none" strike="noStrike">
                        <a:solidFill>
                          <a:srgbClr val="000000"/>
                        </a:solidFill>
                        <a:effectLst/>
                        <a:latin typeface="Calibri"/>
                      </a:endParaRPr>
                    </a:p>
                  </a:txBody>
                  <a:tcPr marL="0" marR="0" marT="0" marB="0" anchor="ctr"/>
                </a:tc>
                <a:tc>
                  <a:txBody>
                    <a:bodyPr/>
                    <a:lstStyle/>
                    <a:p>
                      <a:pPr algn="ctr" fontAlgn="ctr"/>
                      <a:r>
                        <a:rPr lang="en-US" sz="1600" u="none" strike="noStrike" dirty="0">
                          <a:effectLst/>
                        </a:rPr>
                        <a:t>8</a:t>
                      </a:r>
                      <a:endParaRPr lang="en-US" sz="1600" b="1" i="0" u="none" strike="noStrike" dirty="0">
                        <a:solidFill>
                          <a:srgbClr val="000000"/>
                        </a:solidFill>
                        <a:effectLst/>
                        <a:latin typeface="Calibri"/>
                      </a:endParaRPr>
                    </a:p>
                  </a:txBody>
                  <a:tcPr marL="0" marR="0" marT="0" marB="0" anchor="ctr"/>
                </a:tc>
              </a:tr>
            </a:tbl>
          </a:graphicData>
        </a:graphic>
      </p:graphicFrame>
    </p:spTree>
    <p:extLst>
      <p:ext uri="{BB962C8B-B14F-4D97-AF65-F5344CB8AC3E}">
        <p14:creationId xmlns:p14="http://schemas.microsoft.com/office/powerpoint/2010/main" xmlns="" val="228478729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819399"/>
            <a:ext cx="8382000" cy="3535363"/>
          </a:xfrm>
        </p:spPr>
        <p:txBody>
          <a:bodyPr>
            <a:normAutofit/>
          </a:bodyPr>
          <a:lstStyle/>
          <a:p>
            <a:r>
              <a:rPr lang="en-US" sz="3600" dirty="0" smtClean="0">
                <a:latin typeface="Arial" pitchFamily="34" charset="0"/>
                <a:cs typeface="Arial" pitchFamily="34" charset="0"/>
              </a:rPr>
              <a:t>Model/Trial Implementation Lessons</a:t>
            </a:r>
          </a:p>
          <a:p>
            <a:pPr marL="0" indent="0">
              <a:buNone/>
            </a:pPr>
            <a:endParaRPr lang="en-US" sz="3600" dirty="0" smtClean="0">
              <a:latin typeface="Arial" pitchFamily="34" charset="0"/>
              <a:cs typeface="Arial" pitchFamily="34" charset="0"/>
            </a:endParaRPr>
          </a:p>
          <a:p>
            <a:r>
              <a:rPr lang="en-US" sz="3600" dirty="0" smtClean="0">
                <a:latin typeface="Arial" pitchFamily="34" charset="0"/>
                <a:cs typeface="Arial" pitchFamily="34" charset="0"/>
              </a:rPr>
              <a:t>Results</a:t>
            </a:r>
          </a:p>
          <a:p>
            <a:pPr lvl="1"/>
            <a:r>
              <a:rPr lang="en-US" dirty="0" smtClean="0">
                <a:latin typeface="Arial" pitchFamily="34" charset="0"/>
                <a:cs typeface="Arial" pitchFamily="34" charset="0"/>
              </a:rPr>
              <a:t>Grain</a:t>
            </a:r>
            <a:r>
              <a:rPr lang="en-US" dirty="0">
                <a:latin typeface="Arial" pitchFamily="34" charset="0"/>
                <a:cs typeface="Arial" pitchFamily="34" charset="0"/>
              </a:rPr>
              <a:t> </a:t>
            </a:r>
            <a:r>
              <a:rPr lang="en-US" dirty="0" smtClean="0">
                <a:latin typeface="Arial" pitchFamily="34" charset="0"/>
                <a:cs typeface="Arial" pitchFamily="34" charset="0"/>
              </a:rPr>
              <a:t>(corn after corn, corn after soy)</a:t>
            </a:r>
          </a:p>
          <a:p>
            <a:pPr lvl="1"/>
            <a:r>
              <a:rPr lang="en-US" dirty="0" smtClean="0">
                <a:latin typeface="Arial" pitchFamily="34" charset="0"/>
                <a:cs typeface="Arial" pitchFamily="34" charset="0"/>
              </a:rPr>
              <a:t>Silage</a:t>
            </a:r>
            <a:endParaRPr lang="en-US" dirty="0">
              <a:latin typeface="Arial" pitchFamily="34" charset="0"/>
              <a:cs typeface="Arial" pitchFamily="34" charset="0"/>
            </a:endParaRPr>
          </a:p>
          <a:p>
            <a:endParaRPr lang="en-US" sz="36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6553200" y="228600"/>
            <a:ext cx="2481943" cy="1861457"/>
          </a:xfrm>
          <a:prstGeom prst="rect">
            <a:avLst/>
          </a:prstGeom>
        </p:spPr>
      </p:pic>
      <p:sp>
        <p:nvSpPr>
          <p:cNvPr id="5" name="Title 4"/>
          <p:cNvSpPr>
            <a:spLocks noGrp="1"/>
          </p:cNvSpPr>
          <p:nvPr>
            <p:ph type="title"/>
          </p:nvPr>
        </p:nvSpPr>
        <p:spPr/>
        <p:txBody>
          <a:bodyPr/>
          <a:lstStyle/>
          <a:p>
            <a:pPr algn="l"/>
            <a:r>
              <a:rPr lang="en-US" dirty="0" smtClean="0"/>
              <a:t>NY Trial Results</a:t>
            </a:r>
            <a:endParaRPr lang="en-US" dirty="0"/>
          </a:p>
        </p:txBody>
      </p:sp>
    </p:spTree>
    <p:extLst>
      <p:ext uri="{BB962C8B-B14F-4D97-AF65-F5344CB8AC3E}">
        <p14:creationId xmlns:p14="http://schemas.microsoft.com/office/powerpoint/2010/main" xmlns="" val="4668789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Lesson (again): Model requires </a:t>
            </a:r>
            <a:br>
              <a:rPr lang="en-US" dirty="0" smtClean="0"/>
            </a:br>
            <a:r>
              <a:rPr lang="en-US" dirty="0" smtClean="0"/>
              <a:t>accurate input information! </a:t>
            </a:r>
            <a:br>
              <a:rPr lang="en-US" dirty="0" smtClean="0"/>
            </a:br>
            <a:r>
              <a:rPr lang="en-US" dirty="0" smtClean="0"/>
              <a:t>Users need to be well-trained.</a:t>
            </a:r>
            <a:endParaRPr lang="en-US" dirty="0"/>
          </a:p>
        </p:txBody>
      </p:sp>
      <p:sp>
        <p:nvSpPr>
          <p:cNvPr id="3" name="Content Placeholder 2"/>
          <p:cNvSpPr>
            <a:spLocks noGrp="1"/>
          </p:cNvSpPr>
          <p:nvPr>
            <p:ph idx="1"/>
          </p:nvPr>
        </p:nvSpPr>
        <p:spPr>
          <a:xfrm>
            <a:off x="228600" y="1905000"/>
            <a:ext cx="8686800" cy="4953000"/>
          </a:xfrm>
        </p:spPr>
        <p:txBody>
          <a:bodyPr>
            <a:normAutofit fontScale="85000" lnSpcReduction="20000"/>
          </a:bodyPr>
          <a:lstStyle/>
          <a:p>
            <a:pPr marL="0" indent="0">
              <a:buNone/>
            </a:pPr>
            <a:r>
              <a:rPr lang="en-US" b="1" dirty="0" smtClean="0"/>
              <a:t>2 trials: </a:t>
            </a:r>
            <a:r>
              <a:rPr lang="en-US" dirty="0"/>
              <a:t>S</a:t>
            </a:r>
            <a:r>
              <a:rPr lang="en-US" dirty="0" smtClean="0"/>
              <a:t>imulated </a:t>
            </a:r>
            <a:r>
              <a:rPr lang="en-US" dirty="0"/>
              <a:t>incorporated </a:t>
            </a:r>
            <a:r>
              <a:rPr lang="en-US" dirty="0" smtClean="0"/>
              <a:t>sod ≠ clover </a:t>
            </a:r>
            <a:r>
              <a:rPr lang="en-US" dirty="0"/>
              <a:t>cover </a:t>
            </a:r>
            <a:r>
              <a:rPr lang="en-US" dirty="0" smtClean="0"/>
              <a:t>crop. </a:t>
            </a:r>
          </a:p>
          <a:p>
            <a:pPr marL="339725" indent="0">
              <a:buNone/>
            </a:pPr>
            <a:r>
              <a:rPr lang="en-US" u="sng" dirty="0" smtClean="0"/>
              <a:t>Result:</a:t>
            </a:r>
            <a:r>
              <a:rPr lang="en-US" dirty="0" smtClean="0"/>
              <a:t> low </a:t>
            </a:r>
            <a:r>
              <a:rPr lang="en-US" dirty="0"/>
              <a:t>Adapt-N recommendation </a:t>
            </a:r>
            <a:r>
              <a:rPr lang="en-US" dirty="0" smtClean="0"/>
              <a:t>&amp; substantial </a:t>
            </a:r>
            <a:r>
              <a:rPr lang="en-US" dirty="0"/>
              <a:t>yield </a:t>
            </a:r>
            <a:r>
              <a:rPr lang="en-US" dirty="0" smtClean="0"/>
              <a:t>loss. </a:t>
            </a:r>
          </a:p>
          <a:p>
            <a:pPr marL="0" indent="0">
              <a:buNone/>
            </a:pPr>
            <a:endParaRPr lang="en-US" b="1" dirty="0" smtClean="0"/>
          </a:p>
          <a:p>
            <a:pPr marL="0" indent="0">
              <a:buNone/>
            </a:pPr>
            <a:r>
              <a:rPr lang="en-US" b="1" dirty="0" smtClean="0"/>
              <a:t>1 trial: </a:t>
            </a:r>
            <a:r>
              <a:rPr lang="en-US" dirty="0" smtClean="0"/>
              <a:t>Adapt-N manure </a:t>
            </a:r>
            <a:r>
              <a:rPr lang="en-US" dirty="0"/>
              <a:t>inputs </a:t>
            </a:r>
            <a:r>
              <a:rPr lang="en-US" dirty="0" smtClean="0"/>
              <a:t>not </a:t>
            </a:r>
            <a:r>
              <a:rPr lang="en-US" dirty="0"/>
              <a:t> </a:t>
            </a:r>
            <a:r>
              <a:rPr lang="en-US" dirty="0" smtClean="0"/>
              <a:t>≠ real </a:t>
            </a:r>
            <a:r>
              <a:rPr lang="en-US" dirty="0"/>
              <a:t>field </a:t>
            </a:r>
            <a:r>
              <a:rPr lang="en-US" dirty="0" smtClean="0"/>
              <a:t>applications.  </a:t>
            </a:r>
          </a:p>
          <a:p>
            <a:pPr marL="339725" indent="0">
              <a:buNone/>
            </a:pPr>
            <a:r>
              <a:rPr lang="en-US" u="sng" dirty="0" smtClean="0"/>
              <a:t>Result</a:t>
            </a:r>
            <a:r>
              <a:rPr lang="en-US" u="sng" dirty="0"/>
              <a:t>:</a:t>
            </a:r>
            <a:r>
              <a:rPr lang="en-US" dirty="0"/>
              <a:t> </a:t>
            </a:r>
            <a:r>
              <a:rPr lang="en-US" dirty="0" smtClean="0"/>
              <a:t>high Adapt-N recommendation (only 15lb below Grower-N) when less would have been needed based on PSNT (40ppm) and CSNT (&gt; 6000ppm) </a:t>
            </a:r>
          </a:p>
          <a:p>
            <a:pPr marL="0" indent="0">
              <a:buNone/>
            </a:pPr>
            <a:endParaRPr lang="en-US" b="1" dirty="0" smtClean="0"/>
          </a:p>
          <a:p>
            <a:pPr marL="0" indent="0">
              <a:buNone/>
            </a:pPr>
            <a:r>
              <a:rPr lang="en-US" b="1" dirty="0" smtClean="0"/>
              <a:t>1 trial: </a:t>
            </a:r>
            <a:r>
              <a:rPr lang="en-US" dirty="0"/>
              <a:t>Adapt-N fertilizer </a:t>
            </a:r>
            <a:r>
              <a:rPr lang="en-US" dirty="0" smtClean="0"/>
              <a:t>inputs &gt; real </a:t>
            </a:r>
            <a:r>
              <a:rPr lang="en-US" dirty="0"/>
              <a:t>field </a:t>
            </a:r>
            <a:r>
              <a:rPr lang="en-US" dirty="0" smtClean="0"/>
              <a:t>applications &amp; N application made </a:t>
            </a:r>
            <a:r>
              <a:rPr lang="en-US" dirty="0"/>
              <a:t>too late </a:t>
            </a:r>
            <a:r>
              <a:rPr lang="en-US" dirty="0" smtClean="0"/>
              <a:t>(after </a:t>
            </a:r>
            <a:r>
              <a:rPr lang="en-US" dirty="0" err="1" smtClean="0"/>
              <a:t>silking</a:t>
            </a:r>
            <a:r>
              <a:rPr lang="en-US" dirty="0" smtClean="0"/>
              <a:t>).</a:t>
            </a:r>
          </a:p>
          <a:p>
            <a:pPr marL="339725" indent="0">
              <a:buNone/>
            </a:pPr>
            <a:r>
              <a:rPr lang="en-US" u="sng" dirty="0" smtClean="0"/>
              <a:t>Result</a:t>
            </a:r>
            <a:r>
              <a:rPr lang="en-US" u="sng" dirty="0"/>
              <a:t>:</a:t>
            </a:r>
            <a:r>
              <a:rPr lang="en-US" dirty="0"/>
              <a:t> low Adapt-N recommendation &amp; </a:t>
            </a:r>
            <a:r>
              <a:rPr lang="en-US" dirty="0" smtClean="0"/>
              <a:t>yield loss.</a:t>
            </a:r>
          </a:p>
        </p:txBody>
      </p:sp>
    </p:spTree>
    <p:extLst>
      <p:ext uri="{BB962C8B-B14F-4D97-AF65-F5344CB8AC3E}">
        <p14:creationId xmlns:p14="http://schemas.microsoft.com/office/powerpoint/2010/main" xmlns="" val="293860501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15400" cy="1225034"/>
          </a:xfrm>
        </p:spPr>
        <p:txBody>
          <a:bodyPr>
            <a:normAutofit/>
          </a:bodyPr>
          <a:lstStyle/>
          <a:p>
            <a:pPr algn="l"/>
            <a:r>
              <a:rPr lang="en-US" dirty="0" smtClean="0"/>
              <a:t>NY: Agronomic Performance in Grain</a:t>
            </a:r>
            <a:endParaRPr lang="en-US" dirty="0"/>
          </a:p>
        </p:txBody>
      </p:sp>
      <p:graphicFrame>
        <p:nvGraphicFramePr>
          <p:cNvPr id="21" name="Chart 20"/>
          <p:cNvGraphicFramePr>
            <a:graphicFrameLocks/>
          </p:cNvGraphicFramePr>
          <p:nvPr>
            <p:extLst>
              <p:ext uri="{D42A27DB-BD31-4B8C-83A1-F6EECF244321}">
                <p14:modId xmlns:p14="http://schemas.microsoft.com/office/powerpoint/2010/main" xmlns="" val="3576231727"/>
              </p:ext>
            </p:extLst>
          </p:nvPr>
        </p:nvGraphicFramePr>
        <p:xfrm>
          <a:off x="207374" y="767954"/>
          <a:ext cx="8784226" cy="3433932"/>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6934200" y="1509982"/>
            <a:ext cx="323343" cy="369332"/>
          </a:xfrm>
          <a:prstGeom prst="rect">
            <a:avLst/>
          </a:prstGeom>
          <a:noFill/>
        </p:spPr>
        <p:txBody>
          <a:bodyPr wrap="square" rtlCol="0">
            <a:spAutoFit/>
          </a:bodyPr>
          <a:lstStyle/>
          <a:p>
            <a:r>
              <a:rPr lang="en-US" dirty="0" smtClean="0"/>
              <a:t>*</a:t>
            </a:r>
            <a:endParaRPr lang="en-US" dirty="0"/>
          </a:p>
        </p:txBody>
      </p:sp>
      <p:sp>
        <p:nvSpPr>
          <p:cNvPr id="25" name="TextBox 24"/>
          <p:cNvSpPr txBox="1"/>
          <p:nvPr/>
        </p:nvSpPr>
        <p:spPr>
          <a:xfrm>
            <a:off x="8202616" y="1611868"/>
            <a:ext cx="323343" cy="369332"/>
          </a:xfrm>
          <a:prstGeom prst="rect">
            <a:avLst/>
          </a:prstGeom>
          <a:noFill/>
        </p:spPr>
        <p:txBody>
          <a:bodyPr wrap="square" rtlCol="0">
            <a:spAutoFit/>
          </a:bodyPr>
          <a:lstStyle/>
          <a:p>
            <a:r>
              <a:rPr lang="en-US" dirty="0" smtClean="0"/>
              <a:t>*</a:t>
            </a:r>
            <a:endParaRPr lang="en-US" dirty="0"/>
          </a:p>
        </p:txBody>
      </p:sp>
      <p:sp>
        <p:nvSpPr>
          <p:cNvPr id="27" name="Down Arrow 26"/>
          <p:cNvSpPr/>
          <p:nvPr/>
        </p:nvSpPr>
        <p:spPr>
          <a:xfrm>
            <a:off x="3650343" y="3167743"/>
            <a:ext cx="94344" cy="29688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a:off x="4305785" y="3156857"/>
            <a:ext cx="94344" cy="29688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a:off x="4959531" y="3145971"/>
            <a:ext cx="94344" cy="29688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7590187" y="3142013"/>
            <a:ext cx="94344" cy="29688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 name="Chart 30"/>
          <p:cNvGraphicFramePr>
            <a:graphicFrameLocks/>
          </p:cNvGraphicFramePr>
          <p:nvPr>
            <p:extLst>
              <p:ext uri="{D42A27DB-BD31-4B8C-83A1-F6EECF244321}">
                <p14:modId xmlns:p14="http://schemas.microsoft.com/office/powerpoint/2010/main" xmlns="" val="3123357048"/>
              </p:ext>
            </p:extLst>
          </p:nvPr>
        </p:nvGraphicFramePr>
        <p:xfrm>
          <a:off x="206830" y="3733800"/>
          <a:ext cx="8785326" cy="3107601"/>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381000" y="1265057"/>
            <a:ext cx="1213794" cy="2087743"/>
          </a:xfrm>
          <a:prstGeom prst="rect">
            <a:avLst/>
          </a:prstGeom>
          <a:solidFill>
            <a:schemeClr val="bg1"/>
          </a:solidFill>
        </p:spPr>
        <p:txBody>
          <a:bodyPr wrap="square" rtlCol="0" anchor="ctr">
            <a:noAutofit/>
          </a:bodyPr>
          <a:lstStyle/>
          <a:p>
            <a:pPr algn="ctr"/>
            <a:r>
              <a:rPr lang="en-US" b="1" dirty="0" smtClean="0"/>
              <a:t>Corn Grain Yield (</a:t>
            </a:r>
            <a:r>
              <a:rPr lang="en-US" b="1" dirty="0" err="1" smtClean="0"/>
              <a:t>bu</a:t>
            </a:r>
            <a:r>
              <a:rPr lang="en-US" b="1" dirty="0" smtClean="0"/>
              <a:t>/ac)</a:t>
            </a:r>
            <a:endParaRPr lang="en-US" b="1" dirty="0"/>
          </a:p>
        </p:txBody>
      </p:sp>
      <p:sp>
        <p:nvSpPr>
          <p:cNvPr id="19" name="TextBox 18"/>
          <p:cNvSpPr txBox="1"/>
          <p:nvPr/>
        </p:nvSpPr>
        <p:spPr>
          <a:xfrm>
            <a:off x="381000" y="4191000"/>
            <a:ext cx="1213794" cy="2087743"/>
          </a:xfrm>
          <a:prstGeom prst="rect">
            <a:avLst/>
          </a:prstGeom>
          <a:solidFill>
            <a:schemeClr val="bg1"/>
          </a:solidFill>
        </p:spPr>
        <p:txBody>
          <a:bodyPr wrap="square" rtlCol="0" anchor="ctr">
            <a:noAutofit/>
          </a:bodyPr>
          <a:lstStyle/>
          <a:p>
            <a:pPr algn="ctr"/>
            <a:r>
              <a:rPr lang="en-US" b="1" dirty="0" smtClean="0"/>
              <a:t>Fertilizer N applied (</a:t>
            </a:r>
            <a:r>
              <a:rPr lang="en-US" b="1" dirty="0" err="1" smtClean="0"/>
              <a:t>lb</a:t>
            </a:r>
            <a:r>
              <a:rPr lang="en-US" b="1" dirty="0" smtClean="0"/>
              <a:t>/ac)</a:t>
            </a:r>
            <a:endParaRPr lang="en-US" b="1" dirty="0"/>
          </a:p>
        </p:txBody>
      </p:sp>
    </p:spTree>
    <p:extLst>
      <p:ext uri="{BB962C8B-B14F-4D97-AF65-F5344CB8AC3E}">
        <p14:creationId xmlns:p14="http://schemas.microsoft.com/office/powerpoint/2010/main" xmlns="" val="31605520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15400" cy="1225034"/>
          </a:xfrm>
        </p:spPr>
        <p:txBody>
          <a:bodyPr>
            <a:normAutofit/>
          </a:bodyPr>
          <a:lstStyle/>
          <a:p>
            <a:pPr algn="l"/>
            <a:r>
              <a:rPr lang="en-US" dirty="0" smtClean="0"/>
              <a:t>NY: Agronomic Performance in Grain</a:t>
            </a:r>
            <a:endParaRPr lang="en-US" dirty="0"/>
          </a:p>
        </p:txBody>
      </p:sp>
      <p:graphicFrame>
        <p:nvGraphicFramePr>
          <p:cNvPr id="21" name="Chart 20"/>
          <p:cNvGraphicFramePr>
            <a:graphicFrameLocks/>
          </p:cNvGraphicFramePr>
          <p:nvPr>
            <p:extLst>
              <p:ext uri="{D42A27DB-BD31-4B8C-83A1-F6EECF244321}">
                <p14:modId xmlns:p14="http://schemas.microsoft.com/office/powerpoint/2010/main" xmlns="" val="3523131003"/>
              </p:ext>
            </p:extLst>
          </p:nvPr>
        </p:nvGraphicFramePr>
        <p:xfrm>
          <a:off x="207374" y="767954"/>
          <a:ext cx="8784226" cy="3433932"/>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p:cNvSpPr txBox="1"/>
          <p:nvPr/>
        </p:nvSpPr>
        <p:spPr>
          <a:xfrm>
            <a:off x="6835995" y="1023022"/>
            <a:ext cx="1668425" cy="369332"/>
          </a:xfrm>
          <a:prstGeom prst="rect">
            <a:avLst/>
          </a:prstGeom>
          <a:noFill/>
        </p:spPr>
        <p:txBody>
          <a:bodyPr wrap="square" rtlCol="0">
            <a:spAutoFit/>
          </a:bodyPr>
          <a:lstStyle/>
          <a:p>
            <a:r>
              <a:rPr lang="en-US" b="1" dirty="0" smtClean="0"/>
              <a:t>Corn after soy</a:t>
            </a:r>
            <a:endParaRPr lang="en-US" b="1" dirty="0"/>
          </a:p>
        </p:txBody>
      </p:sp>
      <p:sp>
        <p:nvSpPr>
          <p:cNvPr id="23" name="Right Brace 22"/>
          <p:cNvSpPr/>
          <p:nvPr/>
        </p:nvSpPr>
        <p:spPr>
          <a:xfrm rot="16200000">
            <a:off x="7560996" y="526380"/>
            <a:ext cx="218424" cy="177681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6934200" y="1509982"/>
            <a:ext cx="323343" cy="369332"/>
          </a:xfrm>
          <a:prstGeom prst="rect">
            <a:avLst/>
          </a:prstGeom>
          <a:noFill/>
        </p:spPr>
        <p:txBody>
          <a:bodyPr wrap="square" rtlCol="0">
            <a:spAutoFit/>
          </a:bodyPr>
          <a:lstStyle/>
          <a:p>
            <a:r>
              <a:rPr lang="en-US" dirty="0" smtClean="0"/>
              <a:t>*</a:t>
            </a:r>
            <a:endParaRPr lang="en-US" dirty="0"/>
          </a:p>
        </p:txBody>
      </p:sp>
      <p:sp>
        <p:nvSpPr>
          <p:cNvPr id="25" name="TextBox 24"/>
          <p:cNvSpPr txBox="1"/>
          <p:nvPr/>
        </p:nvSpPr>
        <p:spPr>
          <a:xfrm>
            <a:off x="8202616" y="1611868"/>
            <a:ext cx="323343" cy="369332"/>
          </a:xfrm>
          <a:prstGeom prst="rect">
            <a:avLst/>
          </a:prstGeom>
          <a:noFill/>
        </p:spPr>
        <p:txBody>
          <a:bodyPr wrap="square" rtlCol="0">
            <a:spAutoFit/>
          </a:bodyPr>
          <a:lstStyle/>
          <a:p>
            <a:r>
              <a:rPr lang="en-US" dirty="0" smtClean="0"/>
              <a:t>*</a:t>
            </a:r>
            <a:endParaRPr lang="en-US" dirty="0"/>
          </a:p>
        </p:txBody>
      </p:sp>
      <p:sp>
        <p:nvSpPr>
          <p:cNvPr id="27" name="Down Arrow 26"/>
          <p:cNvSpPr/>
          <p:nvPr/>
        </p:nvSpPr>
        <p:spPr>
          <a:xfrm>
            <a:off x="3650343" y="3167743"/>
            <a:ext cx="94344" cy="29688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a:off x="4305785" y="3156857"/>
            <a:ext cx="94344" cy="29688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a:off x="4959531" y="3145971"/>
            <a:ext cx="94344" cy="29688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7590187" y="3142013"/>
            <a:ext cx="94344" cy="29688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 name="Chart 30"/>
          <p:cNvGraphicFramePr>
            <a:graphicFrameLocks/>
          </p:cNvGraphicFramePr>
          <p:nvPr>
            <p:extLst>
              <p:ext uri="{D42A27DB-BD31-4B8C-83A1-F6EECF244321}">
                <p14:modId xmlns:p14="http://schemas.microsoft.com/office/powerpoint/2010/main" xmlns="" val="728131395"/>
              </p:ext>
            </p:extLst>
          </p:nvPr>
        </p:nvGraphicFramePr>
        <p:xfrm>
          <a:off x="206830" y="3733800"/>
          <a:ext cx="8785326" cy="3107601"/>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381000" y="1265057"/>
            <a:ext cx="1213794" cy="2087743"/>
          </a:xfrm>
          <a:prstGeom prst="rect">
            <a:avLst/>
          </a:prstGeom>
          <a:solidFill>
            <a:schemeClr val="bg1"/>
          </a:solidFill>
        </p:spPr>
        <p:txBody>
          <a:bodyPr wrap="square" rtlCol="0" anchor="ctr">
            <a:noAutofit/>
          </a:bodyPr>
          <a:lstStyle/>
          <a:p>
            <a:pPr algn="ctr"/>
            <a:r>
              <a:rPr lang="en-US" b="1" dirty="0" smtClean="0"/>
              <a:t>Corn Grain Yield (</a:t>
            </a:r>
            <a:r>
              <a:rPr lang="en-US" b="1" dirty="0" err="1" smtClean="0"/>
              <a:t>bu</a:t>
            </a:r>
            <a:r>
              <a:rPr lang="en-US" b="1" dirty="0" smtClean="0"/>
              <a:t>/ac)</a:t>
            </a:r>
            <a:endParaRPr lang="en-US" b="1" dirty="0"/>
          </a:p>
        </p:txBody>
      </p:sp>
      <p:sp>
        <p:nvSpPr>
          <p:cNvPr id="19" name="TextBox 18"/>
          <p:cNvSpPr txBox="1"/>
          <p:nvPr/>
        </p:nvSpPr>
        <p:spPr>
          <a:xfrm>
            <a:off x="381000" y="4191000"/>
            <a:ext cx="1213794" cy="2087743"/>
          </a:xfrm>
          <a:prstGeom prst="rect">
            <a:avLst/>
          </a:prstGeom>
          <a:solidFill>
            <a:schemeClr val="bg1"/>
          </a:solidFill>
        </p:spPr>
        <p:txBody>
          <a:bodyPr wrap="square" rtlCol="0" anchor="ctr">
            <a:noAutofit/>
          </a:bodyPr>
          <a:lstStyle/>
          <a:p>
            <a:pPr algn="ctr"/>
            <a:r>
              <a:rPr lang="en-US" b="1" dirty="0" smtClean="0"/>
              <a:t>Fertilizer N applied (</a:t>
            </a:r>
            <a:r>
              <a:rPr lang="en-US" b="1" dirty="0" err="1" smtClean="0"/>
              <a:t>lb</a:t>
            </a:r>
            <a:r>
              <a:rPr lang="en-US" b="1" dirty="0" smtClean="0"/>
              <a:t>/ac)</a:t>
            </a:r>
            <a:endParaRPr lang="en-US" b="1" dirty="0"/>
          </a:p>
        </p:txBody>
      </p:sp>
    </p:spTree>
    <p:extLst>
      <p:ext uri="{BB962C8B-B14F-4D97-AF65-F5344CB8AC3E}">
        <p14:creationId xmlns:p14="http://schemas.microsoft.com/office/powerpoint/2010/main" xmlns="" val="40749105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114" y="381000"/>
            <a:ext cx="8392886" cy="1066800"/>
          </a:xfrm>
        </p:spPr>
        <p:txBody>
          <a:bodyPr>
            <a:normAutofit fontScale="90000"/>
          </a:bodyPr>
          <a:lstStyle/>
          <a:p>
            <a:pPr algn="l"/>
            <a:r>
              <a:rPr lang="en-US" dirty="0" smtClean="0"/>
              <a:t>NY: Agronomic Performance in Grain</a:t>
            </a:r>
            <a:endParaRPr lang="en-US" dirty="0"/>
          </a:p>
        </p:txBody>
      </p:sp>
      <p:sp>
        <p:nvSpPr>
          <p:cNvPr id="3" name="Content Placeholder 2"/>
          <p:cNvSpPr>
            <a:spLocks noGrp="1"/>
          </p:cNvSpPr>
          <p:nvPr>
            <p:ph idx="1"/>
          </p:nvPr>
        </p:nvSpPr>
        <p:spPr>
          <a:xfrm>
            <a:off x="5029200" y="1981200"/>
            <a:ext cx="3733800" cy="4038600"/>
          </a:xfrm>
        </p:spPr>
        <p:txBody>
          <a:bodyPr>
            <a:normAutofit fontScale="92500" lnSpcReduction="10000"/>
          </a:bodyPr>
          <a:lstStyle/>
          <a:p>
            <a:r>
              <a:rPr lang="en-US" sz="2400" dirty="0" smtClean="0"/>
              <a:t>Substantial savings of unneeded N fertilizer</a:t>
            </a:r>
          </a:p>
          <a:p>
            <a:r>
              <a:rPr lang="en-US" sz="2400" dirty="0" smtClean="0"/>
              <a:t>After corn: no significant yield loss</a:t>
            </a:r>
          </a:p>
          <a:p>
            <a:r>
              <a:rPr lang="en-US" sz="2400" dirty="0"/>
              <a:t>A</a:t>
            </a:r>
            <a:r>
              <a:rPr lang="en-US" sz="2400" dirty="0" smtClean="0"/>
              <a:t>fter soy: yield loss due to model inaccuracy for soybean N credit: 30 </a:t>
            </a:r>
            <a:r>
              <a:rPr lang="en-US" sz="2400" dirty="0" err="1" smtClean="0"/>
              <a:t>lb</a:t>
            </a:r>
            <a:r>
              <a:rPr lang="en-US" sz="2400" dirty="0" smtClean="0"/>
              <a:t> N credit AND no immobilization penalty for corn-corn rotation. </a:t>
            </a:r>
          </a:p>
          <a:p>
            <a:pPr marL="347663" indent="0">
              <a:buNone/>
            </a:pPr>
            <a:r>
              <a:rPr lang="en-US" sz="2400" dirty="0" smtClean="0"/>
              <a:t>Good News: we can correct this!</a:t>
            </a:r>
          </a:p>
          <a:p>
            <a:pPr>
              <a:buFontTx/>
              <a:buChar char="-"/>
            </a:pPr>
            <a:endParaRPr lang="en-US" sz="2400" dirty="0" smtClean="0"/>
          </a:p>
        </p:txBody>
      </p:sp>
      <p:sp>
        <p:nvSpPr>
          <p:cNvPr id="32" name="TextBox 31"/>
          <p:cNvSpPr txBox="1"/>
          <p:nvPr/>
        </p:nvSpPr>
        <p:spPr>
          <a:xfrm>
            <a:off x="304800" y="2286000"/>
            <a:ext cx="2133600" cy="830997"/>
          </a:xfrm>
          <a:prstGeom prst="rect">
            <a:avLst/>
          </a:prstGeom>
          <a:noFill/>
        </p:spPr>
        <p:txBody>
          <a:bodyPr wrap="square" rtlCol="0">
            <a:spAutoFit/>
          </a:bodyPr>
          <a:lstStyle/>
          <a:p>
            <a:pPr algn="ctr"/>
            <a:r>
              <a:rPr lang="en-US" sz="2400" b="1" dirty="0" smtClean="0"/>
              <a:t>Change with Adapt-N</a:t>
            </a:r>
            <a:endParaRPr lang="en-US" sz="2400" b="1" dirty="0"/>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8086" y="1981200"/>
            <a:ext cx="4332514" cy="3886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286387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76200"/>
            <a:ext cx="9122229" cy="944562"/>
          </a:xfrm>
        </p:spPr>
        <p:txBody>
          <a:bodyPr>
            <a:noAutofit/>
          </a:bodyPr>
          <a:lstStyle/>
          <a:p>
            <a:pPr algn="l"/>
            <a:r>
              <a:rPr lang="en-US" sz="3100" dirty="0"/>
              <a:t>NY: Environmental and Economic </a:t>
            </a:r>
            <a:r>
              <a:rPr lang="en-US" sz="3100" dirty="0" smtClean="0"/>
              <a:t>Performance in Grain</a:t>
            </a:r>
            <a:endParaRPr lang="en-US" sz="3100" dirty="0"/>
          </a:p>
        </p:txBody>
      </p:sp>
      <p:graphicFrame>
        <p:nvGraphicFramePr>
          <p:cNvPr id="9" name="Chart 8"/>
          <p:cNvGraphicFramePr>
            <a:graphicFrameLocks/>
          </p:cNvGraphicFramePr>
          <p:nvPr>
            <p:extLst>
              <p:ext uri="{D42A27DB-BD31-4B8C-83A1-F6EECF244321}">
                <p14:modId xmlns:p14="http://schemas.microsoft.com/office/powerpoint/2010/main" xmlns="" val="1381133960"/>
              </p:ext>
            </p:extLst>
          </p:nvPr>
        </p:nvGraphicFramePr>
        <p:xfrm>
          <a:off x="96496" y="990600"/>
          <a:ext cx="8971087" cy="31318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xmlns="" val="3221464164"/>
              </p:ext>
            </p:extLst>
          </p:nvPr>
        </p:nvGraphicFramePr>
        <p:xfrm>
          <a:off x="96324" y="3699251"/>
          <a:ext cx="8971476" cy="3096578"/>
        </p:xfrm>
        <a:graphic>
          <a:graphicData uri="http://schemas.openxmlformats.org/drawingml/2006/chart">
            <c:chart xmlns:c="http://schemas.openxmlformats.org/drawingml/2006/chart" xmlns:r="http://schemas.openxmlformats.org/officeDocument/2006/relationships" r:id="rId4"/>
          </a:graphicData>
        </a:graphic>
      </p:graphicFrame>
      <p:pic>
        <p:nvPicPr>
          <p:cNvPr id="13"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514600" y="1265056"/>
            <a:ext cx="1295400" cy="801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TextBox 15"/>
          <p:cNvSpPr txBox="1"/>
          <p:nvPr/>
        </p:nvSpPr>
        <p:spPr>
          <a:xfrm>
            <a:off x="228600" y="1265056"/>
            <a:ext cx="1213794" cy="2087743"/>
          </a:xfrm>
          <a:prstGeom prst="rect">
            <a:avLst/>
          </a:prstGeom>
          <a:solidFill>
            <a:schemeClr val="bg1"/>
          </a:solidFill>
        </p:spPr>
        <p:txBody>
          <a:bodyPr wrap="square" rtlCol="0" anchor="ctr">
            <a:noAutofit/>
          </a:bodyPr>
          <a:lstStyle/>
          <a:p>
            <a:pPr algn="ctr"/>
            <a:r>
              <a:rPr lang="en-US" b="1" dirty="0" smtClean="0"/>
              <a:t>Leaching Losses (</a:t>
            </a:r>
            <a:r>
              <a:rPr lang="en-US" b="1" dirty="0" err="1" smtClean="0"/>
              <a:t>lb</a:t>
            </a:r>
            <a:r>
              <a:rPr lang="en-US" b="1" dirty="0" smtClean="0"/>
              <a:t>/ac)</a:t>
            </a:r>
            <a:endParaRPr lang="en-US" b="1" dirty="0"/>
          </a:p>
        </p:txBody>
      </p:sp>
      <p:sp>
        <p:nvSpPr>
          <p:cNvPr id="17" name="TextBox 16"/>
          <p:cNvSpPr txBox="1"/>
          <p:nvPr/>
        </p:nvSpPr>
        <p:spPr>
          <a:xfrm>
            <a:off x="228600" y="4190999"/>
            <a:ext cx="1213794" cy="2087743"/>
          </a:xfrm>
          <a:prstGeom prst="rect">
            <a:avLst/>
          </a:prstGeom>
          <a:solidFill>
            <a:schemeClr val="bg1"/>
          </a:solidFill>
        </p:spPr>
        <p:txBody>
          <a:bodyPr wrap="square" rtlCol="0" anchor="ctr">
            <a:noAutofit/>
          </a:bodyPr>
          <a:lstStyle/>
          <a:p>
            <a:pPr algn="ctr"/>
            <a:r>
              <a:rPr lang="en-US" b="1" dirty="0" smtClean="0"/>
              <a:t>Profit from Adapt-N Use</a:t>
            </a:r>
          </a:p>
          <a:p>
            <a:pPr algn="ctr"/>
            <a:r>
              <a:rPr lang="en-US" b="1" dirty="0" smtClean="0"/>
              <a:t>($/ac)</a:t>
            </a:r>
            <a:endParaRPr lang="en-US" b="1" dirty="0"/>
          </a:p>
        </p:txBody>
      </p:sp>
      <p:sp>
        <p:nvSpPr>
          <p:cNvPr id="8" name="TextBox 7"/>
          <p:cNvSpPr txBox="1"/>
          <p:nvPr/>
        </p:nvSpPr>
        <p:spPr>
          <a:xfrm>
            <a:off x="6901075" y="1403191"/>
            <a:ext cx="1668425" cy="369332"/>
          </a:xfrm>
          <a:prstGeom prst="rect">
            <a:avLst/>
          </a:prstGeom>
          <a:noFill/>
        </p:spPr>
        <p:txBody>
          <a:bodyPr wrap="square" rtlCol="0">
            <a:spAutoFit/>
          </a:bodyPr>
          <a:lstStyle/>
          <a:p>
            <a:r>
              <a:rPr lang="en-US" b="1" dirty="0" smtClean="0"/>
              <a:t>Corn after soy</a:t>
            </a:r>
            <a:endParaRPr lang="en-US" b="1" dirty="0"/>
          </a:p>
        </p:txBody>
      </p:sp>
      <p:sp>
        <p:nvSpPr>
          <p:cNvPr id="11" name="Right Brace 10"/>
          <p:cNvSpPr/>
          <p:nvPr/>
        </p:nvSpPr>
        <p:spPr>
          <a:xfrm rot="16200000">
            <a:off x="7626076" y="906549"/>
            <a:ext cx="218424" cy="177681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3429001" y="4919246"/>
            <a:ext cx="609600" cy="338554"/>
          </a:xfrm>
          <a:prstGeom prst="rect">
            <a:avLst/>
          </a:prstGeom>
          <a:noFill/>
        </p:spPr>
        <p:txBody>
          <a:bodyPr wrap="square" rtlCol="0">
            <a:spAutoFit/>
          </a:bodyPr>
          <a:lstStyle/>
          <a:p>
            <a:r>
              <a:rPr lang="en-US" sz="1600" i="1" dirty="0" smtClean="0"/>
              <a:t>(ns)</a:t>
            </a:r>
            <a:endParaRPr lang="en-US" sz="1600" i="1" dirty="0"/>
          </a:p>
        </p:txBody>
      </p:sp>
    </p:spTree>
    <p:extLst>
      <p:ext uri="{BB962C8B-B14F-4D97-AF65-F5344CB8AC3E}">
        <p14:creationId xmlns:p14="http://schemas.microsoft.com/office/powerpoint/2010/main" xmlns="" val="2609287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5400" y="5181600"/>
            <a:ext cx="3581400" cy="1676400"/>
          </a:xfrm>
        </p:spPr>
        <p:txBody>
          <a:bodyPr>
            <a:noAutofit/>
          </a:bodyPr>
          <a:lstStyle/>
          <a:p>
            <a:pPr marL="347663" indent="-347663">
              <a:buNone/>
            </a:pPr>
            <a:r>
              <a:rPr lang="en-US" sz="1800" dirty="0" smtClean="0"/>
              <a:t>*    Simulated estimates by Adapt-N</a:t>
            </a:r>
          </a:p>
          <a:p>
            <a:pPr marL="347663" indent="-347663">
              <a:buNone/>
            </a:pPr>
            <a:r>
              <a:rPr lang="en-US" sz="1800" dirty="0" smtClean="0"/>
              <a:t>**  </a:t>
            </a:r>
            <a:r>
              <a:rPr lang="en-US" sz="1800" dirty="0"/>
              <a:t>$0.60/</a:t>
            </a:r>
            <a:r>
              <a:rPr lang="en-US" sz="1800" dirty="0" err="1"/>
              <a:t>lb</a:t>
            </a:r>
            <a:r>
              <a:rPr lang="en-US" sz="1800" dirty="0"/>
              <a:t> </a:t>
            </a:r>
            <a:r>
              <a:rPr lang="en-US" sz="1800" dirty="0" smtClean="0"/>
              <a:t>N, $5.50/</a:t>
            </a:r>
            <a:r>
              <a:rPr lang="en-US" sz="1800" dirty="0" err="1" smtClean="0"/>
              <a:t>bu</a:t>
            </a:r>
            <a:r>
              <a:rPr lang="en-US" sz="1800" dirty="0" smtClean="0"/>
              <a:t> corn ($6.50/</a:t>
            </a:r>
            <a:r>
              <a:rPr lang="en-US" sz="1800" dirty="0" err="1" smtClean="0"/>
              <a:t>bu</a:t>
            </a:r>
            <a:r>
              <a:rPr lang="en-US" sz="1800" dirty="0" smtClean="0"/>
              <a:t> - $1/</a:t>
            </a:r>
            <a:r>
              <a:rPr lang="en-US" sz="1800" dirty="0" err="1" smtClean="0"/>
              <a:t>bu</a:t>
            </a:r>
            <a:r>
              <a:rPr lang="en-US" sz="1800" dirty="0" smtClean="0"/>
              <a:t> for drying, storing trucking)</a:t>
            </a:r>
            <a:endParaRPr lang="en-US" sz="1800" dirty="0"/>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 y="1981200"/>
            <a:ext cx="4343400" cy="44196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itle 1"/>
          <p:cNvSpPr txBox="1">
            <a:spLocks/>
          </p:cNvSpPr>
          <p:nvPr/>
        </p:nvSpPr>
        <p:spPr>
          <a:xfrm>
            <a:off x="-1" y="76200"/>
            <a:ext cx="9122229" cy="944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accent3">
                    <a:lumMod val="50000"/>
                  </a:schemeClr>
                </a:solidFill>
                <a:latin typeface="+mj-lt"/>
                <a:ea typeface="+mj-ea"/>
                <a:cs typeface="+mj-cs"/>
              </a:defRPr>
            </a:lvl1pPr>
          </a:lstStyle>
          <a:p>
            <a:pPr algn="l"/>
            <a:endParaRPr lang="en-US" sz="3100" dirty="0"/>
          </a:p>
        </p:txBody>
      </p:sp>
      <p:sp>
        <p:nvSpPr>
          <p:cNvPr id="4" name="Title 3"/>
          <p:cNvSpPr>
            <a:spLocks noGrp="1"/>
          </p:cNvSpPr>
          <p:nvPr>
            <p:ph type="title"/>
          </p:nvPr>
        </p:nvSpPr>
        <p:spPr>
          <a:xfrm>
            <a:off x="0" y="274638"/>
            <a:ext cx="9122228" cy="1143000"/>
          </a:xfrm>
        </p:spPr>
        <p:txBody>
          <a:bodyPr>
            <a:noAutofit/>
          </a:bodyPr>
          <a:lstStyle/>
          <a:p>
            <a:r>
              <a:rPr lang="en-US" sz="3100" dirty="0"/>
              <a:t>NY: Environmental and Economic Performance </a:t>
            </a:r>
            <a:r>
              <a:rPr lang="en-US" sz="3100" dirty="0" smtClean="0"/>
              <a:t>in Grain</a:t>
            </a:r>
            <a:endParaRPr lang="en-US" sz="3100" dirty="0"/>
          </a:p>
        </p:txBody>
      </p:sp>
      <p:sp>
        <p:nvSpPr>
          <p:cNvPr id="11" name="TextBox 10"/>
          <p:cNvSpPr txBox="1"/>
          <p:nvPr/>
        </p:nvSpPr>
        <p:spPr>
          <a:xfrm>
            <a:off x="304800" y="2289683"/>
            <a:ext cx="2133600" cy="830997"/>
          </a:xfrm>
          <a:prstGeom prst="rect">
            <a:avLst/>
          </a:prstGeom>
          <a:noFill/>
        </p:spPr>
        <p:txBody>
          <a:bodyPr wrap="square" rtlCol="0">
            <a:spAutoFit/>
          </a:bodyPr>
          <a:lstStyle/>
          <a:p>
            <a:pPr algn="ctr"/>
            <a:r>
              <a:rPr lang="en-US" sz="2400" b="1" dirty="0" smtClean="0"/>
              <a:t>Change with Adapt-N</a:t>
            </a:r>
            <a:endParaRPr lang="en-US" sz="2400" b="1" dirty="0"/>
          </a:p>
        </p:txBody>
      </p:sp>
      <p:sp>
        <p:nvSpPr>
          <p:cNvPr id="7" name="Content Placeholder 2"/>
          <p:cNvSpPr txBox="1">
            <a:spLocks/>
          </p:cNvSpPr>
          <p:nvPr/>
        </p:nvSpPr>
        <p:spPr>
          <a:xfrm>
            <a:off x="5029200" y="1981200"/>
            <a:ext cx="3657600" cy="36041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Decreased leaching losses</a:t>
            </a:r>
          </a:p>
          <a:p>
            <a:r>
              <a:rPr lang="en-US" sz="2400" dirty="0" smtClean="0"/>
              <a:t>After corn: profit gain</a:t>
            </a:r>
          </a:p>
          <a:p>
            <a:r>
              <a:rPr lang="en-US" sz="2400" dirty="0"/>
              <a:t>After soy: </a:t>
            </a:r>
            <a:r>
              <a:rPr lang="en-US" sz="2400" dirty="0" smtClean="0"/>
              <a:t>profit loss on average (1/3 trials) – to be corrected for 2012. </a:t>
            </a:r>
          </a:p>
        </p:txBody>
      </p:sp>
    </p:spTree>
    <p:extLst>
      <p:ext uri="{BB962C8B-B14F-4D97-AF65-F5344CB8AC3E}">
        <p14:creationId xmlns:p14="http://schemas.microsoft.com/office/powerpoint/2010/main" xmlns="" val="799107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ext uri="{D42A27DB-BD31-4B8C-83A1-F6EECF244321}">
                <p14:modId xmlns:p14="http://schemas.microsoft.com/office/powerpoint/2010/main" xmlns="" val="2177336597"/>
              </p:ext>
            </p:extLst>
          </p:nvPr>
        </p:nvGraphicFramePr>
        <p:xfrm>
          <a:off x="381000" y="1023868"/>
          <a:ext cx="4572000" cy="31671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p:cNvGraphicFramePr>
            <a:graphicFrameLocks/>
          </p:cNvGraphicFramePr>
          <p:nvPr>
            <p:extLst>
              <p:ext uri="{D42A27DB-BD31-4B8C-83A1-F6EECF244321}">
                <p14:modId xmlns:p14="http://schemas.microsoft.com/office/powerpoint/2010/main" xmlns="" val="79954284"/>
              </p:ext>
            </p:extLst>
          </p:nvPr>
        </p:nvGraphicFramePr>
        <p:xfrm>
          <a:off x="381000" y="3764120"/>
          <a:ext cx="4571999" cy="29415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152400" y="-82034"/>
            <a:ext cx="8915400" cy="1225034"/>
          </a:xfrm>
        </p:spPr>
        <p:txBody>
          <a:bodyPr>
            <a:normAutofit/>
          </a:bodyPr>
          <a:lstStyle/>
          <a:p>
            <a:r>
              <a:rPr lang="en-US" sz="4000" dirty="0" smtClean="0"/>
              <a:t>NY: Agronomic Performance in Silage</a:t>
            </a:r>
            <a:endParaRPr lang="en-US" sz="4000" dirty="0"/>
          </a:p>
        </p:txBody>
      </p:sp>
      <p:sp>
        <p:nvSpPr>
          <p:cNvPr id="5" name="TextBox 4"/>
          <p:cNvSpPr txBox="1"/>
          <p:nvPr/>
        </p:nvSpPr>
        <p:spPr>
          <a:xfrm>
            <a:off x="495300" y="1265057"/>
            <a:ext cx="985194" cy="2087743"/>
          </a:xfrm>
          <a:prstGeom prst="rect">
            <a:avLst/>
          </a:prstGeom>
          <a:solidFill>
            <a:schemeClr val="bg1"/>
          </a:solidFill>
        </p:spPr>
        <p:txBody>
          <a:bodyPr wrap="square" rtlCol="0" anchor="ctr">
            <a:noAutofit/>
          </a:bodyPr>
          <a:lstStyle/>
          <a:p>
            <a:pPr algn="ctr"/>
            <a:r>
              <a:rPr lang="en-US" b="1" dirty="0" smtClean="0"/>
              <a:t>Silage Yield (T/ac)</a:t>
            </a:r>
            <a:endParaRPr lang="en-US" b="1" dirty="0"/>
          </a:p>
        </p:txBody>
      </p:sp>
      <p:sp>
        <p:nvSpPr>
          <p:cNvPr id="19" name="TextBox 18"/>
          <p:cNvSpPr txBox="1"/>
          <p:nvPr/>
        </p:nvSpPr>
        <p:spPr>
          <a:xfrm>
            <a:off x="424543" y="4191000"/>
            <a:ext cx="1099494" cy="2087743"/>
          </a:xfrm>
          <a:prstGeom prst="rect">
            <a:avLst/>
          </a:prstGeom>
          <a:solidFill>
            <a:schemeClr val="bg1"/>
          </a:solidFill>
        </p:spPr>
        <p:txBody>
          <a:bodyPr wrap="square" rtlCol="0" anchor="ctr">
            <a:noAutofit/>
          </a:bodyPr>
          <a:lstStyle/>
          <a:p>
            <a:pPr algn="ctr"/>
            <a:r>
              <a:rPr lang="en-US" b="1" dirty="0" smtClean="0"/>
              <a:t>Fertilizer N applied (</a:t>
            </a:r>
            <a:r>
              <a:rPr lang="en-US" b="1" dirty="0" err="1" smtClean="0"/>
              <a:t>lb</a:t>
            </a:r>
            <a:r>
              <a:rPr lang="en-US" b="1" dirty="0" smtClean="0"/>
              <a:t>/ac)</a:t>
            </a:r>
            <a:endParaRPr lang="en-US" b="1"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257800" y="1031355"/>
            <a:ext cx="3124200" cy="31596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Content Placeholder 2"/>
          <p:cNvSpPr>
            <a:spLocks noGrp="1"/>
          </p:cNvSpPr>
          <p:nvPr>
            <p:ph idx="1"/>
          </p:nvPr>
        </p:nvSpPr>
        <p:spPr>
          <a:xfrm>
            <a:off x="5105400" y="4191000"/>
            <a:ext cx="3657600" cy="2667000"/>
          </a:xfrm>
        </p:spPr>
        <p:txBody>
          <a:bodyPr>
            <a:normAutofit fontScale="92500" lnSpcReduction="10000"/>
          </a:bodyPr>
          <a:lstStyle/>
          <a:p>
            <a:r>
              <a:rPr lang="en-US" sz="2400" dirty="0" smtClean="0"/>
              <a:t>Savings of unneeded N fertilizer lower (most N from manure)</a:t>
            </a:r>
          </a:p>
          <a:p>
            <a:r>
              <a:rPr lang="en-US" sz="2400" dirty="0" smtClean="0"/>
              <a:t>No significant yield loss. But yields were substantially below expectations. Hoping for a better 2012…</a:t>
            </a:r>
          </a:p>
          <a:p>
            <a:pPr>
              <a:buFontTx/>
              <a:buChar char="-"/>
            </a:pPr>
            <a:endParaRPr lang="en-US" sz="2400" dirty="0" smtClean="0"/>
          </a:p>
        </p:txBody>
      </p:sp>
      <p:sp>
        <p:nvSpPr>
          <p:cNvPr id="20" name="Down Arrow 19"/>
          <p:cNvSpPr/>
          <p:nvPr/>
        </p:nvSpPr>
        <p:spPr>
          <a:xfrm>
            <a:off x="2209800" y="3113314"/>
            <a:ext cx="94344" cy="29688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2941442" y="3113314"/>
            <a:ext cx="94344" cy="29688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a:off x="3638731" y="3113313"/>
            <a:ext cx="94344" cy="29688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a:off x="4364386" y="3120241"/>
            <a:ext cx="94344" cy="29688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257800" y="1226403"/>
            <a:ext cx="2133600" cy="830997"/>
          </a:xfrm>
          <a:prstGeom prst="rect">
            <a:avLst/>
          </a:prstGeom>
          <a:noFill/>
        </p:spPr>
        <p:txBody>
          <a:bodyPr wrap="square" rtlCol="0">
            <a:spAutoFit/>
          </a:bodyPr>
          <a:lstStyle/>
          <a:p>
            <a:pPr algn="ctr"/>
            <a:r>
              <a:rPr lang="en-US" sz="2400" b="1" dirty="0" smtClean="0"/>
              <a:t>Change with Adapt-N</a:t>
            </a:r>
            <a:endParaRPr lang="en-US" sz="2400" b="1" dirty="0"/>
          </a:p>
        </p:txBody>
      </p:sp>
    </p:spTree>
    <p:extLst>
      <p:ext uri="{BB962C8B-B14F-4D97-AF65-F5344CB8AC3E}">
        <p14:creationId xmlns:p14="http://schemas.microsoft.com/office/powerpoint/2010/main" xmlns="" val="129388970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76200"/>
            <a:ext cx="9122229" cy="944562"/>
          </a:xfrm>
        </p:spPr>
        <p:txBody>
          <a:bodyPr>
            <a:noAutofit/>
          </a:bodyPr>
          <a:lstStyle/>
          <a:p>
            <a:pPr algn="l"/>
            <a:r>
              <a:rPr lang="en-US" sz="3000" dirty="0"/>
              <a:t>NY: Environmental and Economic </a:t>
            </a:r>
            <a:r>
              <a:rPr lang="en-US" sz="3000" dirty="0" smtClean="0"/>
              <a:t>Performance in Silage</a:t>
            </a:r>
            <a:endParaRPr lang="en-US" sz="3000" dirty="0"/>
          </a:p>
        </p:txBody>
      </p:sp>
      <p:sp>
        <p:nvSpPr>
          <p:cNvPr id="8" name="Content Placeholder 2"/>
          <p:cNvSpPr>
            <a:spLocks noGrp="1"/>
          </p:cNvSpPr>
          <p:nvPr>
            <p:ph idx="1"/>
          </p:nvPr>
        </p:nvSpPr>
        <p:spPr>
          <a:xfrm>
            <a:off x="5337968" y="5105400"/>
            <a:ext cx="3581400" cy="1676400"/>
          </a:xfrm>
        </p:spPr>
        <p:txBody>
          <a:bodyPr>
            <a:noAutofit/>
          </a:bodyPr>
          <a:lstStyle/>
          <a:p>
            <a:pPr marL="347663" indent="-347663">
              <a:buNone/>
            </a:pPr>
            <a:r>
              <a:rPr lang="en-US" sz="2400" dirty="0" smtClean="0"/>
              <a:t>*    Simulated estimates by Adapt-N</a:t>
            </a:r>
          </a:p>
          <a:p>
            <a:pPr marL="347663" indent="-347663">
              <a:buNone/>
            </a:pPr>
            <a:r>
              <a:rPr lang="en-US" sz="2400" dirty="0" smtClean="0"/>
              <a:t>**  </a:t>
            </a:r>
            <a:r>
              <a:rPr lang="en-US" sz="2400" dirty="0"/>
              <a:t>$0.60/</a:t>
            </a:r>
            <a:r>
              <a:rPr lang="en-US" sz="2400" dirty="0" err="1"/>
              <a:t>lb</a:t>
            </a:r>
            <a:r>
              <a:rPr lang="en-US" sz="2400" dirty="0"/>
              <a:t> </a:t>
            </a:r>
            <a:r>
              <a:rPr lang="en-US" sz="2400" dirty="0" smtClean="0"/>
              <a:t>N, $50/T silage</a:t>
            </a:r>
            <a:endParaRPr lang="en-US" sz="2400" dirty="0"/>
          </a:p>
        </p:txBody>
      </p:sp>
      <p:graphicFrame>
        <p:nvGraphicFramePr>
          <p:cNvPr id="11" name="Chart 10"/>
          <p:cNvGraphicFramePr>
            <a:graphicFrameLocks/>
          </p:cNvGraphicFramePr>
          <p:nvPr>
            <p:extLst>
              <p:ext uri="{D42A27DB-BD31-4B8C-83A1-F6EECF244321}">
                <p14:modId xmlns:p14="http://schemas.microsoft.com/office/powerpoint/2010/main" xmlns="" val="1771386870"/>
              </p:ext>
            </p:extLst>
          </p:nvPr>
        </p:nvGraphicFramePr>
        <p:xfrm>
          <a:off x="76200" y="1371600"/>
          <a:ext cx="4800600" cy="30391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xmlns="" val="1906448827"/>
              </p:ext>
            </p:extLst>
          </p:nvPr>
        </p:nvGraphicFramePr>
        <p:xfrm>
          <a:off x="76200" y="4002677"/>
          <a:ext cx="4800600" cy="2779123"/>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p:cNvSpPr txBox="1"/>
          <p:nvPr/>
        </p:nvSpPr>
        <p:spPr>
          <a:xfrm>
            <a:off x="152400" y="1529306"/>
            <a:ext cx="1213794" cy="2087743"/>
          </a:xfrm>
          <a:prstGeom prst="rect">
            <a:avLst/>
          </a:prstGeom>
          <a:solidFill>
            <a:schemeClr val="bg1"/>
          </a:solidFill>
        </p:spPr>
        <p:txBody>
          <a:bodyPr wrap="square" rtlCol="0" anchor="ctr">
            <a:noAutofit/>
          </a:bodyPr>
          <a:lstStyle/>
          <a:p>
            <a:pPr algn="ctr"/>
            <a:r>
              <a:rPr lang="en-US" b="1" dirty="0" smtClean="0"/>
              <a:t>Leaching Losses (</a:t>
            </a:r>
            <a:r>
              <a:rPr lang="en-US" b="1" dirty="0" err="1" smtClean="0"/>
              <a:t>lb</a:t>
            </a:r>
            <a:r>
              <a:rPr lang="en-US" b="1" dirty="0" smtClean="0"/>
              <a:t>/ac)*</a:t>
            </a:r>
            <a:endParaRPr lang="en-US" b="1" dirty="0"/>
          </a:p>
        </p:txBody>
      </p:sp>
      <p:sp>
        <p:nvSpPr>
          <p:cNvPr id="15" name="TextBox 14"/>
          <p:cNvSpPr txBox="1"/>
          <p:nvPr/>
        </p:nvSpPr>
        <p:spPr>
          <a:xfrm>
            <a:off x="152400" y="4332514"/>
            <a:ext cx="1213794" cy="2087743"/>
          </a:xfrm>
          <a:prstGeom prst="rect">
            <a:avLst/>
          </a:prstGeom>
          <a:solidFill>
            <a:schemeClr val="bg1"/>
          </a:solidFill>
        </p:spPr>
        <p:txBody>
          <a:bodyPr wrap="square" rtlCol="0" anchor="ctr">
            <a:noAutofit/>
          </a:bodyPr>
          <a:lstStyle/>
          <a:p>
            <a:pPr algn="ctr"/>
            <a:r>
              <a:rPr lang="en-US" b="1" dirty="0" smtClean="0"/>
              <a:t>Profit from Adapt-N Use</a:t>
            </a:r>
          </a:p>
          <a:p>
            <a:pPr algn="ctr"/>
            <a:r>
              <a:rPr lang="en-US" b="1" dirty="0" smtClean="0"/>
              <a:t>($/ac)**</a:t>
            </a:r>
            <a:endParaRPr lang="en-US" b="1"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531428" y="1315174"/>
            <a:ext cx="2782309" cy="3637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TextBox 17"/>
          <p:cNvSpPr txBox="1"/>
          <p:nvPr/>
        </p:nvSpPr>
        <p:spPr>
          <a:xfrm>
            <a:off x="5334000" y="1447800"/>
            <a:ext cx="2133600" cy="830997"/>
          </a:xfrm>
          <a:prstGeom prst="rect">
            <a:avLst/>
          </a:prstGeom>
          <a:noFill/>
        </p:spPr>
        <p:txBody>
          <a:bodyPr wrap="square" rtlCol="0">
            <a:spAutoFit/>
          </a:bodyPr>
          <a:lstStyle/>
          <a:p>
            <a:pPr algn="ctr"/>
            <a:r>
              <a:rPr lang="en-US" sz="2400" b="1" dirty="0" smtClean="0"/>
              <a:t>Change with Adapt-N</a:t>
            </a:r>
            <a:endParaRPr lang="en-US" sz="2400" b="1" dirty="0"/>
          </a:p>
        </p:txBody>
      </p:sp>
      <p:pic>
        <p:nvPicPr>
          <p:cNvPr id="19" name="Picture 5"/>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828800" y="5791200"/>
            <a:ext cx="1295400" cy="801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4885702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itle 1"/>
          <p:cNvSpPr>
            <a:spLocks noGrp="1"/>
          </p:cNvSpPr>
          <p:nvPr>
            <p:ph type="title"/>
          </p:nvPr>
        </p:nvSpPr>
        <p:spPr>
          <a:xfrm>
            <a:off x="381000" y="152400"/>
            <a:ext cx="8458200" cy="1143000"/>
          </a:xfrm>
        </p:spPr>
        <p:txBody>
          <a:bodyPr>
            <a:normAutofit fontScale="90000"/>
          </a:bodyPr>
          <a:lstStyle/>
          <a:p>
            <a:r>
              <a:rPr lang="en-US" b="1" dirty="0" smtClean="0">
                <a:solidFill>
                  <a:srgbClr val="0070C0"/>
                </a:solidFill>
              </a:rPr>
              <a:t>How Does Agriculture Affect </a:t>
            </a:r>
            <a:br>
              <a:rPr lang="en-US" b="1" dirty="0" smtClean="0">
                <a:solidFill>
                  <a:srgbClr val="0070C0"/>
                </a:solidFill>
              </a:rPr>
            </a:br>
            <a:r>
              <a:rPr lang="en-US" b="1" dirty="0" smtClean="0">
                <a:solidFill>
                  <a:srgbClr val="0070C0"/>
                </a:solidFill>
              </a:rPr>
              <a:t>Climate Change?</a:t>
            </a:r>
          </a:p>
        </p:txBody>
      </p:sp>
      <p:sp>
        <p:nvSpPr>
          <p:cNvPr id="7171" name="Content Placeholder 2"/>
          <p:cNvSpPr>
            <a:spLocks noGrp="1"/>
          </p:cNvSpPr>
          <p:nvPr>
            <p:ph idx="1"/>
          </p:nvPr>
        </p:nvSpPr>
        <p:spPr>
          <a:xfrm>
            <a:off x="176151" y="1619251"/>
            <a:ext cx="4510150" cy="4972050"/>
          </a:xfrm>
        </p:spPr>
        <p:txBody>
          <a:bodyPr>
            <a:normAutofit/>
          </a:bodyPr>
          <a:lstStyle/>
          <a:p>
            <a:pPr marL="0" indent="0">
              <a:buNone/>
            </a:pPr>
            <a:r>
              <a:rPr lang="en-US" sz="2400" b="1" dirty="0" smtClean="0">
                <a:solidFill>
                  <a:srgbClr val="C00000"/>
                </a:solidFill>
              </a:rPr>
              <a:t>To put corn N</a:t>
            </a:r>
            <a:r>
              <a:rPr lang="en-US" sz="2400" b="1" baseline="-25000" dirty="0" smtClean="0">
                <a:solidFill>
                  <a:srgbClr val="C00000"/>
                </a:solidFill>
              </a:rPr>
              <a:t>2</a:t>
            </a:r>
            <a:r>
              <a:rPr lang="en-US" sz="2400" b="1" dirty="0" smtClean="0">
                <a:solidFill>
                  <a:srgbClr val="C00000"/>
                </a:solidFill>
              </a:rPr>
              <a:t>O emissions in perspective: </a:t>
            </a:r>
          </a:p>
          <a:p>
            <a:pPr marL="0" indent="0">
              <a:buNone/>
            </a:pPr>
            <a:endParaRPr lang="en-US" sz="900" dirty="0" smtClean="0"/>
          </a:p>
          <a:p>
            <a:pPr marL="0" indent="0">
              <a:buNone/>
            </a:pPr>
            <a:r>
              <a:rPr lang="en-US" sz="2400" dirty="0" smtClean="0"/>
              <a:t>GHG impact of 1 acre of corn N fertilizer use per year is guesstimated to be equivalent to the GHG impact of 4000 miles of driving a car. </a:t>
            </a:r>
          </a:p>
          <a:p>
            <a:pPr marL="0" indent="0">
              <a:buNone/>
            </a:pPr>
            <a:endParaRPr lang="en-US" sz="800" dirty="0"/>
          </a:p>
          <a:p>
            <a:pPr marL="0" indent="0">
              <a:buNone/>
            </a:pPr>
            <a:r>
              <a:rPr lang="en-US" sz="2400" dirty="0" smtClean="0"/>
              <a:t>For 100 acres, this would be equivalent to 400,000 miles </a:t>
            </a:r>
          </a:p>
          <a:p>
            <a:pPr marL="0" indent="0">
              <a:buNone/>
            </a:pPr>
            <a:endParaRPr lang="en-US" sz="800" dirty="0" smtClean="0"/>
          </a:p>
          <a:p>
            <a:pPr marL="0" indent="0">
              <a:buNone/>
            </a:pPr>
            <a:r>
              <a:rPr lang="en-US" sz="2400" b="1" dirty="0" smtClean="0"/>
              <a:t>That’s ~16 times around the earth!</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38750" y="3352799"/>
            <a:ext cx="2962276" cy="2962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1"/>
          <p:cNvSpPr txBox="1">
            <a:spLocks/>
          </p:cNvSpPr>
          <p:nvPr/>
        </p:nvSpPr>
        <p:spPr bwMode="auto">
          <a:xfrm>
            <a:off x="5386388" y="2057400"/>
            <a:ext cx="2667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accent3">
                    <a:lumMod val="50000"/>
                  </a:schemeClr>
                </a:solidFill>
                <a:effectLst/>
                <a:uLnTx/>
                <a:uFillTx/>
                <a:latin typeface="+mj-lt"/>
                <a:ea typeface="+mj-ea"/>
                <a:cs typeface="+mj-cs"/>
              </a:rPr>
              <a:t>Opportunity to</a:t>
            </a:r>
            <a:r>
              <a:rPr kumimoji="0" lang="en-US" sz="3600" b="1" i="0" u="none" strike="noStrike" kern="0" cap="none" spc="0" normalizeH="0" noProof="0" dirty="0" smtClean="0">
                <a:ln>
                  <a:noFill/>
                </a:ln>
                <a:solidFill>
                  <a:schemeClr val="accent3">
                    <a:lumMod val="50000"/>
                  </a:schemeClr>
                </a:solidFill>
                <a:effectLst/>
                <a:uLnTx/>
                <a:uFillTx/>
                <a:latin typeface="+mj-lt"/>
                <a:ea typeface="+mj-ea"/>
                <a:cs typeface="+mj-cs"/>
              </a:rPr>
              <a:t> mitigate!</a:t>
            </a:r>
            <a:endParaRPr kumimoji="0" lang="en-US" sz="3600" b="0" i="0" u="none" strike="noStrike" kern="0" cap="none" spc="0" normalizeH="0" baseline="0" noProof="0" dirty="0" smtClean="0">
              <a:ln>
                <a:noFill/>
              </a:ln>
              <a:solidFill>
                <a:schemeClr val="accent3">
                  <a:lumMod val="50000"/>
                </a:schemeClr>
              </a:solidFill>
              <a:effectLst/>
              <a:uLnTx/>
              <a:uFillTx/>
              <a:latin typeface="+mj-lt"/>
              <a:ea typeface="+mj-ea"/>
              <a:cs typeface="+mj-cs"/>
            </a:endParaRPr>
          </a:p>
        </p:txBody>
      </p:sp>
      <p:sp>
        <p:nvSpPr>
          <p:cNvPr id="2" name="Freeform 1"/>
          <p:cNvSpPr/>
          <p:nvPr/>
        </p:nvSpPr>
        <p:spPr>
          <a:xfrm>
            <a:off x="5572125" y="3990975"/>
            <a:ext cx="2440419" cy="1638729"/>
          </a:xfrm>
          <a:custGeom>
            <a:avLst/>
            <a:gdLst>
              <a:gd name="connsiteX0" fmla="*/ 0 w 2440419"/>
              <a:gd name="connsiteY0" fmla="*/ 0 h 1638729"/>
              <a:gd name="connsiteX1" fmla="*/ 28575 w 2440419"/>
              <a:gd name="connsiteY1" fmla="*/ 95250 h 1638729"/>
              <a:gd name="connsiteX2" fmla="*/ 57150 w 2440419"/>
              <a:gd name="connsiteY2" fmla="*/ 133350 h 1638729"/>
              <a:gd name="connsiteX3" fmla="*/ 76200 w 2440419"/>
              <a:gd name="connsiteY3" fmla="*/ 161925 h 1638729"/>
              <a:gd name="connsiteX4" fmla="*/ 104775 w 2440419"/>
              <a:gd name="connsiteY4" fmla="*/ 200025 h 1638729"/>
              <a:gd name="connsiteX5" fmla="*/ 152400 w 2440419"/>
              <a:gd name="connsiteY5" fmla="*/ 276225 h 1638729"/>
              <a:gd name="connsiteX6" fmla="*/ 180975 w 2440419"/>
              <a:gd name="connsiteY6" fmla="*/ 314325 h 1638729"/>
              <a:gd name="connsiteX7" fmla="*/ 228600 w 2440419"/>
              <a:gd name="connsiteY7" fmla="*/ 381000 h 1638729"/>
              <a:gd name="connsiteX8" fmla="*/ 266700 w 2440419"/>
              <a:gd name="connsiteY8" fmla="*/ 447675 h 1638729"/>
              <a:gd name="connsiteX9" fmla="*/ 295275 w 2440419"/>
              <a:gd name="connsiteY9" fmla="*/ 495300 h 1638729"/>
              <a:gd name="connsiteX10" fmla="*/ 323850 w 2440419"/>
              <a:gd name="connsiteY10" fmla="*/ 523875 h 1638729"/>
              <a:gd name="connsiteX11" fmla="*/ 352425 w 2440419"/>
              <a:gd name="connsiteY11" fmla="*/ 561975 h 1638729"/>
              <a:gd name="connsiteX12" fmla="*/ 400050 w 2440419"/>
              <a:gd name="connsiteY12" fmla="*/ 628650 h 1638729"/>
              <a:gd name="connsiteX13" fmla="*/ 457200 w 2440419"/>
              <a:gd name="connsiteY13" fmla="*/ 704850 h 1638729"/>
              <a:gd name="connsiteX14" fmla="*/ 523875 w 2440419"/>
              <a:gd name="connsiteY14" fmla="*/ 771525 h 1638729"/>
              <a:gd name="connsiteX15" fmla="*/ 581025 w 2440419"/>
              <a:gd name="connsiteY15" fmla="*/ 828675 h 1638729"/>
              <a:gd name="connsiteX16" fmla="*/ 600075 w 2440419"/>
              <a:gd name="connsiteY16" fmla="*/ 857250 h 1638729"/>
              <a:gd name="connsiteX17" fmla="*/ 638175 w 2440419"/>
              <a:gd name="connsiteY17" fmla="*/ 885825 h 1638729"/>
              <a:gd name="connsiteX18" fmla="*/ 657225 w 2440419"/>
              <a:gd name="connsiteY18" fmla="*/ 914400 h 1638729"/>
              <a:gd name="connsiteX19" fmla="*/ 685800 w 2440419"/>
              <a:gd name="connsiteY19" fmla="*/ 933450 h 1638729"/>
              <a:gd name="connsiteX20" fmla="*/ 742950 w 2440419"/>
              <a:gd name="connsiteY20" fmla="*/ 990600 h 1638729"/>
              <a:gd name="connsiteX21" fmla="*/ 800100 w 2440419"/>
              <a:gd name="connsiteY21" fmla="*/ 1028700 h 1638729"/>
              <a:gd name="connsiteX22" fmla="*/ 838200 w 2440419"/>
              <a:gd name="connsiteY22" fmla="*/ 1057275 h 1638729"/>
              <a:gd name="connsiteX23" fmla="*/ 866775 w 2440419"/>
              <a:gd name="connsiteY23" fmla="*/ 1066800 h 1638729"/>
              <a:gd name="connsiteX24" fmla="*/ 895350 w 2440419"/>
              <a:gd name="connsiteY24" fmla="*/ 1095375 h 1638729"/>
              <a:gd name="connsiteX25" fmla="*/ 952500 w 2440419"/>
              <a:gd name="connsiteY25" fmla="*/ 1123950 h 1638729"/>
              <a:gd name="connsiteX26" fmla="*/ 1019175 w 2440419"/>
              <a:gd name="connsiteY26" fmla="*/ 1181100 h 1638729"/>
              <a:gd name="connsiteX27" fmla="*/ 1047750 w 2440419"/>
              <a:gd name="connsiteY27" fmla="*/ 1190625 h 1638729"/>
              <a:gd name="connsiteX28" fmla="*/ 1114425 w 2440419"/>
              <a:gd name="connsiteY28" fmla="*/ 1228725 h 1638729"/>
              <a:gd name="connsiteX29" fmla="*/ 1190625 w 2440419"/>
              <a:gd name="connsiteY29" fmla="*/ 1285875 h 1638729"/>
              <a:gd name="connsiteX30" fmla="*/ 1219200 w 2440419"/>
              <a:gd name="connsiteY30" fmla="*/ 1304925 h 1638729"/>
              <a:gd name="connsiteX31" fmla="*/ 1285875 w 2440419"/>
              <a:gd name="connsiteY31" fmla="*/ 1352550 h 1638729"/>
              <a:gd name="connsiteX32" fmla="*/ 1314450 w 2440419"/>
              <a:gd name="connsiteY32" fmla="*/ 1362075 h 1638729"/>
              <a:gd name="connsiteX33" fmla="*/ 1343025 w 2440419"/>
              <a:gd name="connsiteY33" fmla="*/ 1381125 h 1638729"/>
              <a:gd name="connsiteX34" fmla="*/ 1400175 w 2440419"/>
              <a:gd name="connsiteY34" fmla="*/ 1400175 h 1638729"/>
              <a:gd name="connsiteX35" fmla="*/ 1428750 w 2440419"/>
              <a:gd name="connsiteY35" fmla="*/ 1409700 h 1638729"/>
              <a:gd name="connsiteX36" fmla="*/ 1457325 w 2440419"/>
              <a:gd name="connsiteY36" fmla="*/ 1419225 h 1638729"/>
              <a:gd name="connsiteX37" fmla="*/ 1485900 w 2440419"/>
              <a:gd name="connsiteY37" fmla="*/ 1428750 h 1638729"/>
              <a:gd name="connsiteX38" fmla="*/ 1514475 w 2440419"/>
              <a:gd name="connsiteY38" fmla="*/ 1447800 h 1638729"/>
              <a:gd name="connsiteX39" fmla="*/ 1543050 w 2440419"/>
              <a:gd name="connsiteY39" fmla="*/ 1457325 h 1638729"/>
              <a:gd name="connsiteX40" fmla="*/ 1619250 w 2440419"/>
              <a:gd name="connsiteY40" fmla="*/ 1476375 h 1638729"/>
              <a:gd name="connsiteX41" fmla="*/ 1676400 w 2440419"/>
              <a:gd name="connsiteY41" fmla="*/ 1495425 h 1638729"/>
              <a:gd name="connsiteX42" fmla="*/ 1781175 w 2440419"/>
              <a:gd name="connsiteY42" fmla="*/ 1514475 h 1638729"/>
              <a:gd name="connsiteX43" fmla="*/ 1847850 w 2440419"/>
              <a:gd name="connsiteY43" fmla="*/ 1543050 h 1638729"/>
              <a:gd name="connsiteX44" fmla="*/ 1905000 w 2440419"/>
              <a:gd name="connsiteY44" fmla="*/ 1562100 h 1638729"/>
              <a:gd name="connsiteX45" fmla="*/ 1933575 w 2440419"/>
              <a:gd name="connsiteY45" fmla="*/ 1571625 h 1638729"/>
              <a:gd name="connsiteX46" fmla="*/ 1990725 w 2440419"/>
              <a:gd name="connsiteY46" fmla="*/ 1581150 h 1638729"/>
              <a:gd name="connsiteX47" fmla="*/ 2047875 w 2440419"/>
              <a:gd name="connsiteY47" fmla="*/ 1600200 h 1638729"/>
              <a:gd name="connsiteX48" fmla="*/ 2076450 w 2440419"/>
              <a:gd name="connsiteY48" fmla="*/ 1609725 h 1638729"/>
              <a:gd name="connsiteX49" fmla="*/ 2124075 w 2440419"/>
              <a:gd name="connsiteY49" fmla="*/ 1619250 h 1638729"/>
              <a:gd name="connsiteX50" fmla="*/ 2152650 w 2440419"/>
              <a:gd name="connsiteY50" fmla="*/ 1628775 h 1638729"/>
              <a:gd name="connsiteX51" fmla="*/ 2257425 w 2440419"/>
              <a:gd name="connsiteY51" fmla="*/ 1638300 h 1638729"/>
              <a:gd name="connsiteX52" fmla="*/ 2419350 w 2440419"/>
              <a:gd name="connsiteY52" fmla="*/ 1609725 h 1638729"/>
              <a:gd name="connsiteX53" fmla="*/ 2438400 w 2440419"/>
              <a:gd name="connsiteY53" fmla="*/ 1581150 h 1638729"/>
              <a:gd name="connsiteX54" fmla="*/ 2438400 w 2440419"/>
              <a:gd name="connsiteY54" fmla="*/ 1504950 h 163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440419" h="1638729">
                <a:moveTo>
                  <a:pt x="0" y="0"/>
                </a:moveTo>
                <a:cubicBezTo>
                  <a:pt x="7687" y="38435"/>
                  <a:pt x="8995" y="60006"/>
                  <a:pt x="28575" y="95250"/>
                </a:cubicBezTo>
                <a:cubicBezTo>
                  <a:pt x="36285" y="109127"/>
                  <a:pt x="47923" y="120432"/>
                  <a:pt x="57150" y="133350"/>
                </a:cubicBezTo>
                <a:cubicBezTo>
                  <a:pt x="63804" y="142665"/>
                  <a:pt x="69546" y="152610"/>
                  <a:pt x="76200" y="161925"/>
                </a:cubicBezTo>
                <a:cubicBezTo>
                  <a:pt x="85427" y="174843"/>
                  <a:pt x="95548" y="187107"/>
                  <a:pt x="104775" y="200025"/>
                </a:cubicBezTo>
                <a:cubicBezTo>
                  <a:pt x="140294" y="249751"/>
                  <a:pt x="107910" y="209489"/>
                  <a:pt x="152400" y="276225"/>
                </a:cubicBezTo>
                <a:cubicBezTo>
                  <a:pt x="161206" y="289434"/>
                  <a:pt x="171748" y="301407"/>
                  <a:pt x="180975" y="314325"/>
                </a:cubicBezTo>
                <a:cubicBezTo>
                  <a:pt x="250615" y="411821"/>
                  <a:pt x="135213" y="256484"/>
                  <a:pt x="228600" y="381000"/>
                </a:cubicBezTo>
                <a:cubicBezTo>
                  <a:pt x="245576" y="431929"/>
                  <a:pt x="228257" y="390010"/>
                  <a:pt x="266700" y="447675"/>
                </a:cubicBezTo>
                <a:cubicBezTo>
                  <a:pt x="276969" y="463079"/>
                  <a:pt x="284167" y="480489"/>
                  <a:pt x="295275" y="495300"/>
                </a:cubicBezTo>
                <a:cubicBezTo>
                  <a:pt x="303357" y="506076"/>
                  <a:pt x="315084" y="513648"/>
                  <a:pt x="323850" y="523875"/>
                </a:cubicBezTo>
                <a:cubicBezTo>
                  <a:pt x="334181" y="535928"/>
                  <a:pt x="342900" y="549275"/>
                  <a:pt x="352425" y="561975"/>
                </a:cubicBezTo>
                <a:cubicBezTo>
                  <a:pt x="370437" y="616011"/>
                  <a:pt x="349828" y="568384"/>
                  <a:pt x="400050" y="628650"/>
                </a:cubicBezTo>
                <a:cubicBezTo>
                  <a:pt x="420376" y="653041"/>
                  <a:pt x="438150" y="679450"/>
                  <a:pt x="457200" y="704850"/>
                </a:cubicBezTo>
                <a:cubicBezTo>
                  <a:pt x="476059" y="729995"/>
                  <a:pt x="501650" y="749300"/>
                  <a:pt x="523875" y="771525"/>
                </a:cubicBezTo>
                <a:lnTo>
                  <a:pt x="581025" y="828675"/>
                </a:lnTo>
                <a:cubicBezTo>
                  <a:pt x="589120" y="836770"/>
                  <a:pt x="591980" y="849155"/>
                  <a:pt x="600075" y="857250"/>
                </a:cubicBezTo>
                <a:cubicBezTo>
                  <a:pt x="611300" y="868475"/>
                  <a:pt x="626950" y="874600"/>
                  <a:pt x="638175" y="885825"/>
                </a:cubicBezTo>
                <a:cubicBezTo>
                  <a:pt x="646270" y="893920"/>
                  <a:pt x="649130" y="906305"/>
                  <a:pt x="657225" y="914400"/>
                </a:cubicBezTo>
                <a:cubicBezTo>
                  <a:pt x="665320" y="922495"/>
                  <a:pt x="677244" y="925845"/>
                  <a:pt x="685800" y="933450"/>
                </a:cubicBezTo>
                <a:cubicBezTo>
                  <a:pt x="705936" y="951348"/>
                  <a:pt x="720534" y="975656"/>
                  <a:pt x="742950" y="990600"/>
                </a:cubicBezTo>
                <a:cubicBezTo>
                  <a:pt x="762000" y="1003300"/>
                  <a:pt x="781784" y="1014963"/>
                  <a:pt x="800100" y="1028700"/>
                </a:cubicBezTo>
                <a:cubicBezTo>
                  <a:pt x="812800" y="1038225"/>
                  <a:pt x="824417" y="1049399"/>
                  <a:pt x="838200" y="1057275"/>
                </a:cubicBezTo>
                <a:cubicBezTo>
                  <a:pt x="846917" y="1062256"/>
                  <a:pt x="857250" y="1063625"/>
                  <a:pt x="866775" y="1066800"/>
                </a:cubicBezTo>
                <a:cubicBezTo>
                  <a:pt x="876300" y="1076325"/>
                  <a:pt x="884142" y="1087903"/>
                  <a:pt x="895350" y="1095375"/>
                </a:cubicBezTo>
                <a:cubicBezTo>
                  <a:pt x="981267" y="1152653"/>
                  <a:pt x="862574" y="1049012"/>
                  <a:pt x="952500" y="1123950"/>
                </a:cubicBezTo>
                <a:cubicBezTo>
                  <a:pt x="989351" y="1154659"/>
                  <a:pt x="973775" y="1155157"/>
                  <a:pt x="1019175" y="1181100"/>
                </a:cubicBezTo>
                <a:cubicBezTo>
                  <a:pt x="1027892" y="1186081"/>
                  <a:pt x="1038225" y="1187450"/>
                  <a:pt x="1047750" y="1190625"/>
                </a:cubicBezTo>
                <a:cubicBezTo>
                  <a:pt x="1127703" y="1270578"/>
                  <a:pt x="1022322" y="1174998"/>
                  <a:pt x="1114425" y="1228725"/>
                </a:cubicBezTo>
                <a:cubicBezTo>
                  <a:pt x="1141850" y="1244723"/>
                  <a:pt x="1165225" y="1266825"/>
                  <a:pt x="1190625" y="1285875"/>
                </a:cubicBezTo>
                <a:cubicBezTo>
                  <a:pt x="1199783" y="1292744"/>
                  <a:pt x="1209885" y="1298271"/>
                  <a:pt x="1219200" y="1304925"/>
                </a:cubicBezTo>
                <a:cubicBezTo>
                  <a:pt x="1229267" y="1312116"/>
                  <a:pt x="1270910" y="1345067"/>
                  <a:pt x="1285875" y="1352550"/>
                </a:cubicBezTo>
                <a:cubicBezTo>
                  <a:pt x="1294855" y="1357040"/>
                  <a:pt x="1304925" y="1358900"/>
                  <a:pt x="1314450" y="1362075"/>
                </a:cubicBezTo>
                <a:cubicBezTo>
                  <a:pt x="1323975" y="1368425"/>
                  <a:pt x="1332564" y="1376476"/>
                  <a:pt x="1343025" y="1381125"/>
                </a:cubicBezTo>
                <a:cubicBezTo>
                  <a:pt x="1361375" y="1389280"/>
                  <a:pt x="1381125" y="1393825"/>
                  <a:pt x="1400175" y="1400175"/>
                </a:cubicBezTo>
                <a:lnTo>
                  <a:pt x="1428750" y="1409700"/>
                </a:lnTo>
                <a:lnTo>
                  <a:pt x="1457325" y="1419225"/>
                </a:lnTo>
                <a:lnTo>
                  <a:pt x="1485900" y="1428750"/>
                </a:lnTo>
                <a:cubicBezTo>
                  <a:pt x="1495425" y="1435100"/>
                  <a:pt x="1504236" y="1442680"/>
                  <a:pt x="1514475" y="1447800"/>
                </a:cubicBezTo>
                <a:cubicBezTo>
                  <a:pt x="1523455" y="1452290"/>
                  <a:pt x="1533364" y="1454683"/>
                  <a:pt x="1543050" y="1457325"/>
                </a:cubicBezTo>
                <a:cubicBezTo>
                  <a:pt x="1568309" y="1464214"/>
                  <a:pt x="1593850" y="1470025"/>
                  <a:pt x="1619250" y="1476375"/>
                </a:cubicBezTo>
                <a:cubicBezTo>
                  <a:pt x="1638731" y="1481245"/>
                  <a:pt x="1656521" y="1492585"/>
                  <a:pt x="1676400" y="1495425"/>
                </a:cubicBezTo>
                <a:cubicBezTo>
                  <a:pt x="1730361" y="1503134"/>
                  <a:pt x="1736265" y="1501644"/>
                  <a:pt x="1781175" y="1514475"/>
                </a:cubicBezTo>
                <a:cubicBezTo>
                  <a:pt x="1834831" y="1529805"/>
                  <a:pt x="1784350" y="1517650"/>
                  <a:pt x="1847850" y="1543050"/>
                </a:cubicBezTo>
                <a:cubicBezTo>
                  <a:pt x="1866494" y="1550508"/>
                  <a:pt x="1885950" y="1555750"/>
                  <a:pt x="1905000" y="1562100"/>
                </a:cubicBezTo>
                <a:cubicBezTo>
                  <a:pt x="1914525" y="1565275"/>
                  <a:pt x="1923671" y="1569974"/>
                  <a:pt x="1933575" y="1571625"/>
                </a:cubicBezTo>
                <a:lnTo>
                  <a:pt x="1990725" y="1581150"/>
                </a:lnTo>
                <a:lnTo>
                  <a:pt x="2047875" y="1600200"/>
                </a:lnTo>
                <a:cubicBezTo>
                  <a:pt x="2057400" y="1603375"/>
                  <a:pt x="2066605" y="1607756"/>
                  <a:pt x="2076450" y="1609725"/>
                </a:cubicBezTo>
                <a:cubicBezTo>
                  <a:pt x="2092325" y="1612900"/>
                  <a:pt x="2108369" y="1615323"/>
                  <a:pt x="2124075" y="1619250"/>
                </a:cubicBezTo>
                <a:cubicBezTo>
                  <a:pt x="2133815" y="1621685"/>
                  <a:pt x="2142711" y="1627355"/>
                  <a:pt x="2152650" y="1628775"/>
                </a:cubicBezTo>
                <a:cubicBezTo>
                  <a:pt x="2187367" y="1633735"/>
                  <a:pt x="2222500" y="1635125"/>
                  <a:pt x="2257425" y="1638300"/>
                </a:cubicBezTo>
                <a:cubicBezTo>
                  <a:pt x="2310448" y="1634513"/>
                  <a:pt x="2377264" y="1651811"/>
                  <a:pt x="2419350" y="1609725"/>
                </a:cubicBezTo>
                <a:cubicBezTo>
                  <a:pt x="2427445" y="1601630"/>
                  <a:pt x="2436352" y="1592413"/>
                  <a:pt x="2438400" y="1581150"/>
                </a:cubicBezTo>
                <a:cubicBezTo>
                  <a:pt x="2442944" y="1556160"/>
                  <a:pt x="2438400" y="1530350"/>
                  <a:pt x="2438400" y="1504950"/>
                </a:cubicBezTo>
              </a:path>
            </a:pathLst>
          </a:cu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6646962" y="5105304"/>
            <a:ext cx="437634" cy="315251"/>
          </a:xfrm>
          <a:custGeom>
            <a:avLst/>
            <a:gdLst>
              <a:gd name="connsiteX0" fmla="*/ 11014 w 405873"/>
              <a:gd name="connsiteY0" fmla="*/ 38186 h 314798"/>
              <a:gd name="connsiteX1" fmla="*/ 58639 w 405873"/>
              <a:gd name="connsiteY1" fmla="*/ 86 h 314798"/>
              <a:gd name="connsiteX2" fmla="*/ 68164 w 405873"/>
              <a:gd name="connsiteY2" fmla="*/ 28661 h 314798"/>
              <a:gd name="connsiteX3" fmla="*/ 96739 w 405873"/>
              <a:gd name="connsiteY3" fmla="*/ 47711 h 314798"/>
              <a:gd name="connsiteX4" fmla="*/ 230089 w 405873"/>
              <a:gd name="connsiteY4" fmla="*/ 57236 h 314798"/>
              <a:gd name="connsiteX5" fmla="*/ 287239 w 405873"/>
              <a:gd name="connsiteY5" fmla="*/ 95336 h 314798"/>
              <a:gd name="connsiteX6" fmla="*/ 296764 w 405873"/>
              <a:gd name="connsiteY6" fmla="*/ 123911 h 314798"/>
              <a:gd name="connsiteX7" fmla="*/ 315814 w 405873"/>
              <a:gd name="connsiteY7" fmla="*/ 152486 h 314798"/>
              <a:gd name="connsiteX8" fmla="*/ 325339 w 405873"/>
              <a:gd name="connsiteY8" fmla="*/ 181061 h 314798"/>
              <a:gd name="connsiteX9" fmla="*/ 382489 w 405873"/>
              <a:gd name="connsiteY9" fmla="*/ 200111 h 314798"/>
              <a:gd name="connsiteX10" fmla="*/ 392014 w 405873"/>
              <a:gd name="connsiteY10" fmla="*/ 266786 h 314798"/>
              <a:gd name="connsiteX11" fmla="*/ 353914 w 405873"/>
              <a:gd name="connsiteY11" fmla="*/ 257261 h 314798"/>
              <a:gd name="connsiteX12" fmla="*/ 325339 w 405873"/>
              <a:gd name="connsiteY12" fmla="*/ 228686 h 314798"/>
              <a:gd name="connsiteX13" fmla="*/ 296764 w 405873"/>
              <a:gd name="connsiteY13" fmla="*/ 238211 h 314798"/>
              <a:gd name="connsiteX14" fmla="*/ 306289 w 405873"/>
              <a:gd name="connsiteY14" fmla="*/ 295361 h 314798"/>
              <a:gd name="connsiteX15" fmla="*/ 372964 w 405873"/>
              <a:gd name="connsiteY15" fmla="*/ 285836 h 314798"/>
              <a:gd name="connsiteX16" fmla="*/ 353914 w 405873"/>
              <a:gd name="connsiteY16" fmla="*/ 257261 h 314798"/>
              <a:gd name="connsiteX17" fmla="*/ 325339 w 405873"/>
              <a:gd name="connsiteY17" fmla="*/ 247736 h 314798"/>
              <a:gd name="connsiteX18" fmla="*/ 325339 w 405873"/>
              <a:gd name="connsiteY18" fmla="*/ 314411 h 314798"/>
              <a:gd name="connsiteX19" fmla="*/ 344389 w 405873"/>
              <a:gd name="connsiteY19" fmla="*/ 285836 h 314798"/>
              <a:gd name="connsiteX20" fmla="*/ 211039 w 405873"/>
              <a:gd name="connsiteY20" fmla="*/ 238211 h 314798"/>
              <a:gd name="connsiteX21" fmla="*/ 201514 w 405873"/>
              <a:gd name="connsiteY21" fmla="*/ 209636 h 314798"/>
              <a:gd name="connsiteX22" fmla="*/ 153889 w 405873"/>
              <a:gd name="connsiteY22" fmla="*/ 162011 h 314798"/>
              <a:gd name="connsiteX23" fmla="*/ 144364 w 405873"/>
              <a:gd name="connsiteY23" fmla="*/ 219161 h 314798"/>
              <a:gd name="connsiteX24" fmla="*/ 115789 w 405873"/>
              <a:gd name="connsiteY24" fmla="*/ 209636 h 314798"/>
              <a:gd name="connsiteX25" fmla="*/ 96739 w 405873"/>
              <a:gd name="connsiteY25" fmla="*/ 181061 h 314798"/>
              <a:gd name="connsiteX26" fmla="*/ 106264 w 405873"/>
              <a:gd name="connsiteY26" fmla="*/ 123911 h 314798"/>
              <a:gd name="connsiteX27" fmla="*/ 201514 w 405873"/>
              <a:gd name="connsiteY27" fmla="*/ 162011 h 314798"/>
              <a:gd name="connsiteX28" fmla="*/ 191989 w 405873"/>
              <a:gd name="connsiteY28" fmla="*/ 190586 h 314798"/>
              <a:gd name="connsiteX29" fmla="*/ 115789 w 405873"/>
              <a:gd name="connsiteY29" fmla="*/ 152486 h 314798"/>
              <a:gd name="connsiteX30" fmla="*/ 172939 w 405873"/>
              <a:gd name="connsiteY30" fmla="*/ 152486 h 314798"/>
              <a:gd name="connsiteX31" fmla="*/ 182464 w 405873"/>
              <a:gd name="connsiteY31" fmla="*/ 181061 h 314798"/>
              <a:gd name="connsiteX32" fmla="*/ 134839 w 405873"/>
              <a:gd name="connsiteY32" fmla="*/ 171536 h 314798"/>
              <a:gd name="connsiteX33" fmla="*/ 68164 w 405873"/>
              <a:gd name="connsiteY33" fmla="*/ 123911 h 314798"/>
              <a:gd name="connsiteX34" fmla="*/ 39589 w 405873"/>
              <a:gd name="connsiteY34" fmla="*/ 114386 h 314798"/>
              <a:gd name="connsiteX35" fmla="*/ 30064 w 405873"/>
              <a:gd name="connsiteY35" fmla="*/ 47711 h 314798"/>
              <a:gd name="connsiteX36" fmla="*/ 11014 w 405873"/>
              <a:gd name="connsiteY36" fmla="*/ 38186 h 314798"/>
              <a:gd name="connsiteX0" fmla="*/ 11014 w 405873"/>
              <a:gd name="connsiteY0" fmla="*/ 38186 h 314798"/>
              <a:gd name="connsiteX1" fmla="*/ 58639 w 405873"/>
              <a:gd name="connsiteY1" fmla="*/ 86 h 314798"/>
              <a:gd name="connsiteX2" fmla="*/ 68164 w 405873"/>
              <a:gd name="connsiteY2" fmla="*/ 28661 h 314798"/>
              <a:gd name="connsiteX3" fmla="*/ 96739 w 405873"/>
              <a:gd name="connsiteY3" fmla="*/ 47711 h 314798"/>
              <a:gd name="connsiteX4" fmla="*/ 230089 w 405873"/>
              <a:gd name="connsiteY4" fmla="*/ 57236 h 314798"/>
              <a:gd name="connsiteX5" fmla="*/ 287239 w 405873"/>
              <a:gd name="connsiteY5" fmla="*/ 95336 h 314798"/>
              <a:gd name="connsiteX6" fmla="*/ 296764 w 405873"/>
              <a:gd name="connsiteY6" fmla="*/ 123911 h 314798"/>
              <a:gd name="connsiteX7" fmla="*/ 322092 w 405873"/>
              <a:gd name="connsiteY7" fmla="*/ 144116 h 314798"/>
              <a:gd name="connsiteX8" fmla="*/ 325339 w 405873"/>
              <a:gd name="connsiteY8" fmla="*/ 181061 h 314798"/>
              <a:gd name="connsiteX9" fmla="*/ 382489 w 405873"/>
              <a:gd name="connsiteY9" fmla="*/ 200111 h 314798"/>
              <a:gd name="connsiteX10" fmla="*/ 392014 w 405873"/>
              <a:gd name="connsiteY10" fmla="*/ 266786 h 314798"/>
              <a:gd name="connsiteX11" fmla="*/ 353914 w 405873"/>
              <a:gd name="connsiteY11" fmla="*/ 257261 h 314798"/>
              <a:gd name="connsiteX12" fmla="*/ 325339 w 405873"/>
              <a:gd name="connsiteY12" fmla="*/ 228686 h 314798"/>
              <a:gd name="connsiteX13" fmla="*/ 296764 w 405873"/>
              <a:gd name="connsiteY13" fmla="*/ 238211 h 314798"/>
              <a:gd name="connsiteX14" fmla="*/ 306289 w 405873"/>
              <a:gd name="connsiteY14" fmla="*/ 295361 h 314798"/>
              <a:gd name="connsiteX15" fmla="*/ 372964 w 405873"/>
              <a:gd name="connsiteY15" fmla="*/ 285836 h 314798"/>
              <a:gd name="connsiteX16" fmla="*/ 353914 w 405873"/>
              <a:gd name="connsiteY16" fmla="*/ 257261 h 314798"/>
              <a:gd name="connsiteX17" fmla="*/ 325339 w 405873"/>
              <a:gd name="connsiteY17" fmla="*/ 247736 h 314798"/>
              <a:gd name="connsiteX18" fmla="*/ 325339 w 405873"/>
              <a:gd name="connsiteY18" fmla="*/ 314411 h 314798"/>
              <a:gd name="connsiteX19" fmla="*/ 344389 w 405873"/>
              <a:gd name="connsiteY19" fmla="*/ 285836 h 314798"/>
              <a:gd name="connsiteX20" fmla="*/ 211039 w 405873"/>
              <a:gd name="connsiteY20" fmla="*/ 238211 h 314798"/>
              <a:gd name="connsiteX21" fmla="*/ 201514 w 405873"/>
              <a:gd name="connsiteY21" fmla="*/ 209636 h 314798"/>
              <a:gd name="connsiteX22" fmla="*/ 153889 w 405873"/>
              <a:gd name="connsiteY22" fmla="*/ 162011 h 314798"/>
              <a:gd name="connsiteX23" fmla="*/ 144364 w 405873"/>
              <a:gd name="connsiteY23" fmla="*/ 219161 h 314798"/>
              <a:gd name="connsiteX24" fmla="*/ 115789 w 405873"/>
              <a:gd name="connsiteY24" fmla="*/ 209636 h 314798"/>
              <a:gd name="connsiteX25" fmla="*/ 96739 w 405873"/>
              <a:gd name="connsiteY25" fmla="*/ 181061 h 314798"/>
              <a:gd name="connsiteX26" fmla="*/ 106264 w 405873"/>
              <a:gd name="connsiteY26" fmla="*/ 123911 h 314798"/>
              <a:gd name="connsiteX27" fmla="*/ 201514 w 405873"/>
              <a:gd name="connsiteY27" fmla="*/ 162011 h 314798"/>
              <a:gd name="connsiteX28" fmla="*/ 191989 w 405873"/>
              <a:gd name="connsiteY28" fmla="*/ 190586 h 314798"/>
              <a:gd name="connsiteX29" fmla="*/ 115789 w 405873"/>
              <a:gd name="connsiteY29" fmla="*/ 152486 h 314798"/>
              <a:gd name="connsiteX30" fmla="*/ 172939 w 405873"/>
              <a:gd name="connsiteY30" fmla="*/ 152486 h 314798"/>
              <a:gd name="connsiteX31" fmla="*/ 182464 w 405873"/>
              <a:gd name="connsiteY31" fmla="*/ 181061 h 314798"/>
              <a:gd name="connsiteX32" fmla="*/ 134839 w 405873"/>
              <a:gd name="connsiteY32" fmla="*/ 171536 h 314798"/>
              <a:gd name="connsiteX33" fmla="*/ 68164 w 405873"/>
              <a:gd name="connsiteY33" fmla="*/ 123911 h 314798"/>
              <a:gd name="connsiteX34" fmla="*/ 39589 w 405873"/>
              <a:gd name="connsiteY34" fmla="*/ 114386 h 314798"/>
              <a:gd name="connsiteX35" fmla="*/ 30064 w 405873"/>
              <a:gd name="connsiteY35" fmla="*/ 47711 h 314798"/>
              <a:gd name="connsiteX36" fmla="*/ 11014 w 405873"/>
              <a:gd name="connsiteY36" fmla="*/ 38186 h 314798"/>
              <a:gd name="connsiteX0" fmla="*/ 11014 w 405873"/>
              <a:gd name="connsiteY0" fmla="*/ 38186 h 314798"/>
              <a:gd name="connsiteX1" fmla="*/ 58639 w 405873"/>
              <a:gd name="connsiteY1" fmla="*/ 86 h 314798"/>
              <a:gd name="connsiteX2" fmla="*/ 68164 w 405873"/>
              <a:gd name="connsiteY2" fmla="*/ 28661 h 314798"/>
              <a:gd name="connsiteX3" fmla="*/ 96739 w 405873"/>
              <a:gd name="connsiteY3" fmla="*/ 47711 h 314798"/>
              <a:gd name="connsiteX4" fmla="*/ 230089 w 405873"/>
              <a:gd name="connsiteY4" fmla="*/ 57236 h 314798"/>
              <a:gd name="connsiteX5" fmla="*/ 287239 w 405873"/>
              <a:gd name="connsiteY5" fmla="*/ 95336 h 314798"/>
              <a:gd name="connsiteX6" fmla="*/ 319781 w 405873"/>
              <a:gd name="connsiteY6" fmla="*/ 111357 h 314798"/>
              <a:gd name="connsiteX7" fmla="*/ 322092 w 405873"/>
              <a:gd name="connsiteY7" fmla="*/ 144116 h 314798"/>
              <a:gd name="connsiteX8" fmla="*/ 325339 w 405873"/>
              <a:gd name="connsiteY8" fmla="*/ 181061 h 314798"/>
              <a:gd name="connsiteX9" fmla="*/ 382489 w 405873"/>
              <a:gd name="connsiteY9" fmla="*/ 200111 h 314798"/>
              <a:gd name="connsiteX10" fmla="*/ 392014 w 405873"/>
              <a:gd name="connsiteY10" fmla="*/ 266786 h 314798"/>
              <a:gd name="connsiteX11" fmla="*/ 353914 w 405873"/>
              <a:gd name="connsiteY11" fmla="*/ 257261 h 314798"/>
              <a:gd name="connsiteX12" fmla="*/ 325339 w 405873"/>
              <a:gd name="connsiteY12" fmla="*/ 228686 h 314798"/>
              <a:gd name="connsiteX13" fmla="*/ 296764 w 405873"/>
              <a:gd name="connsiteY13" fmla="*/ 238211 h 314798"/>
              <a:gd name="connsiteX14" fmla="*/ 306289 w 405873"/>
              <a:gd name="connsiteY14" fmla="*/ 295361 h 314798"/>
              <a:gd name="connsiteX15" fmla="*/ 372964 w 405873"/>
              <a:gd name="connsiteY15" fmla="*/ 285836 h 314798"/>
              <a:gd name="connsiteX16" fmla="*/ 353914 w 405873"/>
              <a:gd name="connsiteY16" fmla="*/ 257261 h 314798"/>
              <a:gd name="connsiteX17" fmla="*/ 325339 w 405873"/>
              <a:gd name="connsiteY17" fmla="*/ 247736 h 314798"/>
              <a:gd name="connsiteX18" fmla="*/ 325339 w 405873"/>
              <a:gd name="connsiteY18" fmla="*/ 314411 h 314798"/>
              <a:gd name="connsiteX19" fmla="*/ 344389 w 405873"/>
              <a:gd name="connsiteY19" fmla="*/ 285836 h 314798"/>
              <a:gd name="connsiteX20" fmla="*/ 211039 w 405873"/>
              <a:gd name="connsiteY20" fmla="*/ 238211 h 314798"/>
              <a:gd name="connsiteX21" fmla="*/ 201514 w 405873"/>
              <a:gd name="connsiteY21" fmla="*/ 209636 h 314798"/>
              <a:gd name="connsiteX22" fmla="*/ 153889 w 405873"/>
              <a:gd name="connsiteY22" fmla="*/ 162011 h 314798"/>
              <a:gd name="connsiteX23" fmla="*/ 144364 w 405873"/>
              <a:gd name="connsiteY23" fmla="*/ 219161 h 314798"/>
              <a:gd name="connsiteX24" fmla="*/ 115789 w 405873"/>
              <a:gd name="connsiteY24" fmla="*/ 209636 h 314798"/>
              <a:gd name="connsiteX25" fmla="*/ 96739 w 405873"/>
              <a:gd name="connsiteY25" fmla="*/ 181061 h 314798"/>
              <a:gd name="connsiteX26" fmla="*/ 106264 w 405873"/>
              <a:gd name="connsiteY26" fmla="*/ 123911 h 314798"/>
              <a:gd name="connsiteX27" fmla="*/ 201514 w 405873"/>
              <a:gd name="connsiteY27" fmla="*/ 162011 h 314798"/>
              <a:gd name="connsiteX28" fmla="*/ 191989 w 405873"/>
              <a:gd name="connsiteY28" fmla="*/ 190586 h 314798"/>
              <a:gd name="connsiteX29" fmla="*/ 115789 w 405873"/>
              <a:gd name="connsiteY29" fmla="*/ 152486 h 314798"/>
              <a:gd name="connsiteX30" fmla="*/ 172939 w 405873"/>
              <a:gd name="connsiteY30" fmla="*/ 152486 h 314798"/>
              <a:gd name="connsiteX31" fmla="*/ 182464 w 405873"/>
              <a:gd name="connsiteY31" fmla="*/ 181061 h 314798"/>
              <a:gd name="connsiteX32" fmla="*/ 134839 w 405873"/>
              <a:gd name="connsiteY32" fmla="*/ 171536 h 314798"/>
              <a:gd name="connsiteX33" fmla="*/ 68164 w 405873"/>
              <a:gd name="connsiteY33" fmla="*/ 123911 h 314798"/>
              <a:gd name="connsiteX34" fmla="*/ 39589 w 405873"/>
              <a:gd name="connsiteY34" fmla="*/ 114386 h 314798"/>
              <a:gd name="connsiteX35" fmla="*/ 30064 w 405873"/>
              <a:gd name="connsiteY35" fmla="*/ 47711 h 314798"/>
              <a:gd name="connsiteX36" fmla="*/ 11014 w 405873"/>
              <a:gd name="connsiteY36" fmla="*/ 38186 h 314798"/>
              <a:gd name="connsiteX0" fmla="*/ 11014 w 405873"/>
              <a:gd name="connsiteY0" fmla="*/ 38196 h 314808"/>
              <a:gd name="connsiteX1" fmla="*/ 58639 w 405873"/>
              <a:gd name="connsiteY1" fmla="*/ 96 h 314808"/>
              <a:gd name="connsiteX2" fmla="*/ 68164 w 405873"/>
              <a:gd name="connsiteY2" fmla="*/ 28671 h 314808"/>
              <a:gd name="connsiteX3" fmla="*/ 132310 w 405873"/>
              <a:gd name="connsiteY3" fmla="*/ 62368 h 314808"/>
              <a:gd name="connsiteX4" fmla="*/ 230089 w 405873"/>
              <a:gd name="connsiteY4" fmla="*/ 57246 h 314808"/>
              <a:gd name="connsiteX5" fmla="*/ 287239 w 405873"/>
              <a:gd name="connsiteY5" fmla="*/ 95346 h 314808"/>
              <a:gd name="connsiteX6" fmla="*/ 319781 w 405873"/>
              <a:gd name="connsiteY6" fmla="*/ 111367 h 314808"/>
              <a:gd name="connsiteX7" fmla="*/ 322092 w 405873"/>
              <a:gd name="connsiteY7" fmla="*/ 144126 h 314808"/>
              <a:gd name="connsiteX8" fmla="*/ 325339 w 405873"/>
              <a:gd name="connsiteY8" fmla="*/ 181071 h 314808"/>
              <a:gd name="connsiteX9" fmla="*/ 382489 w 405873"/>
              <a:gd name="connsiteY9" fmla="*/ 200121 h 314808"/>
              <a:gd name="connsiteX10" fmla="*/ 392014 w 405873"/>
              <a:gd name="connsiteY10" fmla="*/ 266796 h 314808"/>
              <a:gd name="connsiteX11" fmla="*/ 353914 w 405873"/>
              <a:gd name="connsiteY11" fmla="*/ 257271 h 314808"/>
              <a:gd name="connsiteX12" fmla="*/ 325339 w 405873"/>
              <a:gd name="connsiteY12" fmla="*/ 228696 h 314808"/>
              <a:gd name="connsiteX13" fmla="*/ 296764 w 405873"/>
              <a:gd name="connsiteY13" fmla="*/ 238221 h 314808"/>
              <a:gd name="connsiteX14" fmla="*/ 306289 w 405873"/>
              <a:gd name="connsiteY14" fmla="*/ 295371 h 314808"/>
              <a:gd name="connsiteX15" fmla="*/ 372964 w 405873"/>
              <a:gd name="connsiteY15" fmla="*/ 285846 h 314808"/>
              <a:gd name="connsiteX16" fmla="*/ 353914 w 405873"/>
              <a:gd name="connsiteY16" fmla="*/ 257271 h 314808"/>
              <a:gd name="connsiteX17" fmla="*/ 325339 w 405873"/>
              <a:gd name="connsiteY17" fmla="*/ 247746 h 314808"/>
              <a:gd name="connsiteX18" fmla="*/ 325339 w 405873"/>
              <a:gd name="connsiteY18" fmla="*/ 314421 h 314808"/>
              <a:gd name="connsiteX19" fmla="*/ 344389 w 405873"/>
              <a:gd name="connsiteY19" fmla="*/ 285846 h 314808"/>
              <a:gd name="connsiteX20" fmla="*/ 211039 w 405873"/>
              <a:gd name="connsiteY20" fmla="*/ 238221 h 314808"/>
              <a:gd name="connsiteX21" fmla="*/ 201514 w 405873"/>
              <a:gd name="connsiteY21" fmla="*/ 209646 h 314808"/>
              <a:gd name="connsiteX22" fmla="*/ 153889 w 405873"/>
              <a:gd name="connsiteY22" fmla="*/ 162021 h 314808"/>
              <a:gd name="connsiteX23" fmla="*/ 144364 w 405873"/>
              <a:gd name="connsiteY23" fmla="*/ 219171 h 314808"/>
              <a:gd name="connsiteX24" fmla="*/ 115789 w 405873"/>
              <a:gd name="connsiteY24" fmla="*/ 209646 h 314808"/>
              <a:gd name="connsiteX25" fmla="*/ 96739 w 405873"/>
              <a:gd name="connsiteY25" fmla="*/ 181071 h 314808"/>
              <a:gd name="connsiteX26" fmla="*/ 106264 w 405873"/>
              <a:gd name="connsiteY26" fmla="*/ 123921 h 314808"/>
              <a:gd name="connsiteX27" fmla="*/ 201514 w 405873"/>
              <a:gd name="connsiteY27" fmla="*/ 162021 h 314808"/>
              <a:gd name="connsiteX28" fmla="*/ 191989 w 405873"/>
              <a:gd name="connsiteY28" fmla="*/ 190596 h 314808"/>
              <a:gd name="connsiteX29" fmla="*/ 115789 w 405873"/>
              <a:gd name="connsiteY29" fmla="*/ 152496 h 314808"/>
              <a:gd name="connsiteX30" fmla="*/ 172939 w 405873"/>
              <a:gd name="connsiteY30" fmla="*/ 152496 h 314808"/>
              <a:gd name="connsiteX31" fmla="*/ 182464 w 405873"/>
              <a:gd name="connsiteY31" fmla="*/ 181071 h 314808"/>
              <a:gd name="connsiteX32" fmla="*/ 134839 w 405873"/>
              <a:gd name="connsiteY32" fmla="*/ 171546 h 314808"/>
              <a:gd name="connsiteX33" fmla="*/ 68164 w 405873"/>
              <a:gd name="connsiteY33" fmla="*/ 123921 h 314808"/>
              <a:gd name="connsiteX34" fmla="*/ 39589 w 405873"/>
              <a:gd name="connsiteY34" fmla="*/ 114396 h 314808"/>
              <a:gd name="connsiteX35" fmla="*/ 30064 w 405873"/>
              <a:gd name="connsiteY35" fmla="*/ 47721 h 314808"/>
              <a:gd name="connsiteX36" fmla="*/ 11014 w 405873"/>
              <a:gd name="connsiteY36" fmla="*/ 38196 h 314808"/>
              <a:gd name="connsiteX0" fmla="*/ 11014 w 405873"/>
              <a:gd name="connsiteY0" fmla="*/ 38196 h 314808"/>
              <a:gd name="connsiteX1" fmla="*/ 58639 w 405873"/>
              <a:gd name="connsiteY1" fmla="*/ 96 h 314808"/>
              <a:gd name="connsiteX2" fmla="*/ 68164 w 405873"/>
              <a:gd name="connsiteY2" fmla="*/ 28671 h 314808"/>
              <a:gd name="connsiteX3" fmla="*/ 132310 w 405873"/>
              <a:gd name="connsiteY3" fmla="*/ 62368 h 314808"/>
              <a:gd name="connsiteX4" fmla="*/ 230089 w 405873"/>
              <a:gd name="connsiteY4" fmla="*/ 57246 h 314808"/>
              <a:gd name="connsiteX5" fmla="*/ 287239 w 405873"/>
              <a:gd name="connsiteY5" fmla="*/ 95346 h 314808"/>
              <a:gd name="connsiteX6" fmla="*/ 319781 w 405873"/>
              <a:gd name="connsiteY6" fmla="*/ 111367 h 314808"/>
              <a:gd name="connsiteX7" fmla="*/ 322092 w 405873"/>
              <a:gd name="connsiteY7" fmla="*/ 144126 h 314808"/>
              <a:gd name="connsiteX8" fmla="*/ 325339 w 405873"/>
              <a:gd name="connsiteY8" fmla="*/ 181071 h 314808"/>
              <a:gd name="connsiteX9" fmla="*/ 382489 w 405873"/>
              <a:gd name="connsiteY9" fmla="*/ 200121 h 314808"/>
              <a:gd name="connsiteX10" fmla="*/ 392014 w 405873"/>
              <a:gd name="connsiteY10" fmla="*/ 266796 h 314808"/>
              <a:gd name="connsiteX11" fmla="*/ 353914 w 405873"/>
              <a:gd name="connsiteY11" fmla="*/ 257271 h 314808"/>
              <a:gd name="connsiteX12" fmla="*/ 325339 w 405873"/>
              <a:gd name="connsiteY12" fmla="*/ 228696 h 314808"/>
              <a:gd name="connsiteX13" fmla="*/ 296764 w 405873"/>
              <a:gd name="connsiteY13" fmla="*/ 238221 h 314808"/>
              <a:gd name="connsiteX14" fmla="*/ 306289 w 405873"/>
              <a:gd name="connsiteY14" fmla="*/ 295371 h 314808"/>
              <a:gd name="connsiteX15" fmla="*/ 372964 w 405873"/>
              <a:gd name="connsiteY15" fmla="*/ 285846 h 314808"/>
              <a:gd name="connsiteX16" fmla="*/ 353914 w 405873"/>
              <a:gd name="connsiteY16" fmla="*/ 257271 h 314808"/>
              <a:gd name="connsiteX17" fmla="*/ 325339 w 405873"/>
              <a:gd name="connsiteY17" fmla="*/ 247746 h 314808"/>
              <a:gd name="connsiteX18" fmla="*/ 325339 w 405873"/>
              <a:gd name="connsiteY18" fmla="*/ 314421 h 314808"/>
              <a:gd name="connsiteX19" fmla="*/ 344389 w 405873"/>
              <a:gd name="connsiteY19" fmla="*/ 285846 h 314808"/>
              <a:gd name="connsiteX20" fmla="*/ 211039 w 405873"/>
              <a:gd name="connsiteY20" fmla="*/ 238221 h 314808"/>
              <a:gd name="connsiteX21" fmla="*/ 201514 w 405873"/>
              <a:gd name="connsiteY21" fmla="*/ 209646 h 314808"/>
              <a:gd name="connsiteX22" fmla="*/ 153889 w 405873"/>
              <a:gd name="connsiteY22" fmla="*/ 162021 h 314808"/>
              <a:gd name="connsiteX23" fmla="*/ 165289 w 405873"/>
              <a:gd name="connsiteY23" fmla="*/ 208709 h 314808"/>
              <a:gd name="connsiteX24" fmla="*/ 115789 w 405873"/>
              <a:gd name="connsiteY24" fmla="*/ 209646 h 314808"/>
              <a:gd name="connsiteX25" fmla="*/ 96739 w 405873"/>
              <a:gd name="connsiteY25" fmla="*/ 181071 h 314808"/>
              <a:gd name="connsiteX26" fmla="*/ 106264 w 405873"/>
              <a:gd name="connsiteY26" fmla="*/ 123921 h 314808"/>
              <a:gd name="connsiteX27" fmla="*/ 201514 w 405873"/>
              <a:gd name="connsiteY27" fmla="*/ 162021 h 314808"/>
              <a:gd name="connsiteX28" fmla="*/ 191989 w 405873"/>
              <a:gd name="connsiteY28" fmla="*/ 190596 h 314808"/>
              <a:gd name="connsiteX29" fmla="*/ 115789 w 405873"/>
              <a:gd name="connsiteY29" fmla="*/ 152496 h 314808"/>
              <a:gd name="connsiteX30" fmla="*/ 172939 w 405873"/>
              <a:gd name="connsiteY30" fmla="*/ 152496 h 314808"/>
              <a:gd name="connsiteX31" fmla="*/ 182464 w 405873"/>
              <a:gd name="connsiteY31" fmla="*/ 181071 h 314808"/>
              <a:gd name="connsiteX32" fmla="*/ 134839 w 405873"/>
              <a:gd name="connsiteY32" fmla="*/ 171546 h 314808"/>
              <a:gd name="connsiteX33" fmla="*/ 68164 w 405873"/>
              <a:gd name="connsiteY33" fmla="*/ 123921 h 314808"/>
              <a:gd name="connsiteX34" fmla="*/ 39589 w 405873"/>
              <a:gd name="connsiteY34" fmla="*/ 114396 h 314808"/>
              <a:gd name="connsiteX35" fmla="*/ 30064 w 405873"/>
              <a:gd name="connsiteY35" fmla="*/ 47721 h 314808"/>
              <a:gd name="connsiteX36" fmla="*/ 11014 w 405873"/>
              <a:gd name="connsiteY36" fmla="*/ 38196 h 314808"/>
              <a:gd name="connsiteX0" fmla="*/ 11014 w 405873"/>
              <a:gd name="connsiteY0" fmla="*/ 38196 h 314808"/>
              <a:gd name="connsiteX1" fmla="*/ 58639 w 405873"/>
              <a:gd name="connsiteY1" fmla="*/ 96 h 314808"/>
              <a:gd name="connsiteX2" fmla="*/ 68164 w 405873"/>
              <a:gd name="connsiteY2" fmla="*/ 28671 h 314808"/>
              <a:gd name="connsiteX3" fmla="*/ 132310 w 405873"/>
              <a:gd name="connsiteY3" fmla="*/ 62368 h 314808"/>
              <a:gd name="connsiteX4" fmla="*/ 230089 w 405873"/>
              <a:gd name="connsiteY4" fmla="*/ 57246 h 314808"/>
              <a:gd name="connsiteX5" fmla="*/ 287239 w 405873"/>
              <a:gd name="connsiteY5" fmla="*/ 95346 h 314808"/>
              <a:gd name="connsiteX6" fmla="*/ 319781 w 405873"/>
              <a:gd name="connsiteY6" fmla="*/ 111367 h 314808"/>
              <a:gd name="connsiteX7" fmla="*/ 322092 w 405873"/>
              <a:gd name="connsiteY7" fmla="*/ 144126 h 314808"/>
              <a:gd name="connsiteX8" fmla="*/ 325339 w 405873"/>
              <a:gd name="connsiteY8" fmla="*/ 181071 h 314808"/>
              <a:gd name="connsiteX9" fmla="*/ 382489 w 405873"/>
              <a:gd name="connsiteY9" fmla="*/ 200121 h 314808"/>
              <a:gd name="connsiteX10" fmla="*/ 392014 w 405873"/>
              <a:gd name="connsiteY10" fmla="*/ 266796 h 314808"/>
              <a:gd name="connsiteX11" fmla="*/ 353914 w 405873"/>
              <a:gd name="connsiteY11" fmla="*/ 257271 h 314808"/>
              <a:gd name="connsiteX12" fmla="*/ 325339 w 405873"/>
              <a:gd name="connsiteY12" fmla="*/ 228696 h 314808"/>
              <a:gd name="connsiteX13" fmla="*/ 296764 w 405873"/>
              <a:gd name="connsiteY13" fmla="*/ 238221 h 314808"/>
              <a:gd name="connsiteX14" fmla="*/ 289549 w 405873"/>
              <a:gd name="connsiteY14" fmla="*/ 295371 h 314808"/>
              <a:gd name="connsiteX15" fmla="*/ 372964 w 405873"/>
              <a:gd name="connsiteY15" fmla="*/ 285846 h 314808"/>
              <a:gd name="connsiteX16" fmla="*/ 353914 w 405873"/>
              <a:gd name="connsiteY16" fmla="*/ 257271 h 314808"/>
              <a:gd name="connsiteX17" fmla="*/ 325339 w 405873"/>
              <a:gd name="connsiteY17" fmla="*/ 247746 h 314808"/>
              <a:gd name="connsiteX18" fmla="*/ 325339 w 405873"/>
              <a:gd name="connsiteY18" fmla="*/ 314421 h 314808"/>
              <a:gd name="connsiteX19" fmla="*/ 344389 w 405873"/>
              <a:gd name="connsiteY19" fmla="*/ 285846 h 314808"/>
              <a:gd name="connsiteX20" fmla="*/ 211039 w 405873"/>
              <a:gd name="connsiteY20" fmla="*/ 238221 h 314808"/>
              <a:gd name="connsiteX21" fmla="*/ 201514 w 405873"/>
              <a:gd name="connsiteY21" fmla="*/ 209646 h 314808"/>
              <a:gd name="connsiteX22" fmla="*/ 153889 w 405873"/>
              <a:gd name="connsiteY22" fmla="*/ 162021 h 314808"/>
              <a:gd name="connsiteX23" fmla="*/ 165289 w 405873"/>
              <a:gd name="connsiteY23" fmla="*/ 208709 h 314808"/>
              <a:gd name="connsiteX24" fmla="*/ 115789 w 405873"/>
              <a:gd name="connsiteY24" fmla="*/ 209646 h 314808"/>
              <a:gd name="connsiteX25" fmla="*/ 96739 w 405873"/>
              <a:gd name="connsiteY25" fmla="*/ 181071 h 314808"/>
              <a:gd name="connsiteX26" fmla="*/ 106264 w 405873"/>
              <a:gd name="connsiteY26" fmla="*/ 123921 h 314808"/>
              <a:gd name="connsiteX27" fmla="*/ 201514 w 405873"/>
              <a:gd name="connsiteY27" fmla="*/ 162021 h 314808"/>
              <a:gd name="connsiteX28" fmla="*/ 191989 w 405873"/>
              <a:gd name="connsiteY28" fmla="*/ 190596 h 314808"/>
              <a:gd name="connsiteX29" fmla="*/ 115789 w 405873"/>
              <a:gd name="connsiteY29" fmla="*/ 152496 h 314808"/>
              <a:gd name="connsiteX30" fmla="*/ 172939 w 405873"/>
              <a:gd name="connsiteY30" fmla="*/ 152496 h 314808"/>
              <a:gd name="connsiteX31" fmla="*/ 182464 w 405873"/>
              <a:gd name="connsiteY31" fmla="*/ 181071 h 314808"/>
              <a:gd name="connsiteX32" fmla="*/ 134839 w 405873"/>
              <a:gd name="connsiteY32" fmla="*/ 171546 h 314808"/>
              <a:gd name="connsiteX33" fmla="*/ 68164 w 405873"/>
              <a:gd name="connsiteY33" fmla="*/ 123921 h 314808"/>
              <a:gd name="connsiteX34" fmla="*/ 39589 w 405873"/>
              <a:gd name="connsiteY34" fmla="*/ 114396 h 314808"/>
              <a:gd name="connsiteX35" fmla="*/ 30064 w 405873"/>
              <a:gd name="connsiteY35" fmla="*/ 47721 h 314808"/>
              <a:gd name="connsiteX36" fmla="*/ 11014 w 405873"/>
              <a:gd name="connsiteY36" fmla="*/ 38196 h 314808"/>
              <a:gd name="connsiteX0" fmla="*/ 11014 w 404707"/>
              <a:gd name="connsiteY0" fmla="*/ 38196 h 314808"/>
              <a:gd name="connsiteX1" fmla="*/ 58639 w 404707"/>
              <a:gd name="connsiteY1" fmla="*/ 96 h 314808"/>
              <a:gd name="connsiteX2" fmla="*/ 68164 w 404707"/>
              <a:gd name="connsiteY2" fmla="*/ 28671 h 314808"/>
              <a:gd name="connsiteX3" fmla="*/ 132310 w 404707"/>
              <a:gd name="connsiteY3" fmla="*/ 62368 h 314808"/>
              <a:gd name="connsiteX4" fmla="*/ 230089 w 404707"/>
              <a:gd name="connsiteY4" fmla="*/ 57246 h 314808"/>
              <a:gd name="connsiteX5" fmla="*/ 287239 w 404707"/>
              <a:gd name="connsiteY5" fmla="*/ 95346 h 314808"/>
              <a:gd name="connsiteX6" fmla="*/ 319781 w 404707"/>
              <a:gd name="connsiteY6" fmla="*/ 111367 h 314808"/>
              <a:gd name="connsiteX7" fmla="*/ 322092 w 404707"/>
              <a:gd name="connsiteY7" fmla="*/ 144126 h 314808"/>
              <a:gd name="connsiteX8" fmla="*/ 325339 w 404707"/>
              <a:gd name="connsiteY8" fmla="*/ 181071 h 314808"/>
              <a:gd name="connsiteX9" fmla="*/ 382489 w 404707"/>
              <a:gd name="connsiteY9" fmla="*/ 200121 h 314808"/>
              <a:gd name="connsiteX10" fmla="*/ 389921 w 404707"/>
              <a:gd name="connsiteY10" fmla="*/ 300276 h 314808"/>
              <a:gd name="connsiteX11" fmla="*/ 353914 w 404707"/>
              <a:gd name="connsiteY11" fmla="*/ 257271 h 314808"/>
              <a:gd name="connsiteX12" fmla="*/ 325339 w 404707"/>
              <a:gd name="connsiteY12" fmla="*/ 228696 h 314808"/>
              <a:gd name="connsiteX13" fmla="*/ 296764 w 404707"/>
              <a:gd name="connsiteY13" fmla="*/ 238221 h 314808"/>
              <a:gd name="connsiteX14" fmla="*/ 289549 w 404707"/>
              <a:gd name="connsiteY14" fmla="*/ 295371 h 314808"/>
              <a:gd name="connsiteX15" fmla="*/ 372964 w 404707"/>
              <a:gd name="connsiteY15" fmla="*/ 285846 h 314808"/>
              <a:gd name="connsiteX16" fmla="*/ 353914 w 404707"/>
              <a:gd name="connsiteY16" fmla="*/ 257271 h 314808"/>
              <a:gd name="connsiteX17" fmla="*/ 325339 w 404707"/>
              <a:gd name="connsiteY17" fmla="*/ 247746 h 314808"/>
              <a:gd name="connsiteX18" fmla="*/ 325339 w 404707"/>
              <a:gd name="connsiteY18" fmla="*/ 314421 h 314808"/>
              <a:gd name="connsiteX19" fmla="*/ 344389 w 404707"/>
              <a:gd name="connsiteY19" fmla="*/ 285846 h 314808"/>
              <a:gd name="connsiteX20" fmla="*/ 211039 w 404707"/>
              <a:gd name="connsiteY20" fmla="*/ 238221 h 314808"/>
              <a:gd name="connsiteX21" fmla="*/ 201514 w 404707"/>
              <a:gd name="connsiteY21" fmla="*/ 209646 h 314808"/>
              <a:gd name="connsiteX22" fmla="*/ 153889 w 404707"/>
              <a:gd name="connsiteY22" fmla="*/ 162021 h 314808"/>
              <a:gd name="connsiteX23" fmla="*/ 165289 w 404707"/>
              <a:gd name="connsiteY23" fmla="*/ 208709 h 314808"/>
              <a:gd name="connsiteX24" fmla="*/ 115789 w 404707"/>
              <a:gd name="connsiteY24" fmla="*/ 209646 h 314808"/>
              <a:gd name="connsiteX25" fmla="*/ 96739 w 404707"/>
              <a:gd name="connsiteY25" fmla="*/ 181071 h 314808"/>
              <a:gd name="connsiteX26" fmla="*/ 106264 w 404707"/>
              <a:gd name="connsiteY26" fmla="*/ 123921 h 314808"/>
              <a:gd name="connsiteX27" fmla="*/ 201514 w 404707"/>
              <a:gd name="connsiteY27" fmla="*/ 162021 h 314808"/>
              <a:gd name="connsiteX28" fmla="*/ 191989 w 404707"/>
              <a:gd name="connsiteY28" fmla="*/ 190596 h 314808"/>
              <a:gd name="connsiteX29" fmla="*/ 115789 w 404707"/>
              <a:gd name="connsiteY29" fmla="*/ 152496 h 314808"/>
              <a:gd name="connsiteX30" fmla="*/ 172939 w 404707"/>
              <a:gd name="connsiteY30" fmla="*/ 152496 h 314808"/>
              <a:gd name="connsiteX31" fmla="*/ 182464 w 404707"/>
              <a:gd name="connsiteY31" fmla="*/ 181071 h 314808"/>
              <a:gd name="connsiteX32" fmla="*/ 134839 w 404707"/>
              <a:gd name="connsiteY32" fmla="*/ 171546 h 314808"/>
              <a:gd name="connsiteX33" fmla="*/ 68164 w 404707"/>
              <a:gd name="connsiteY33" fmla="*/ 123921 h 314808"/>
              <a:gd name="connsiteX34" fmla="*/ 39589 w 404707"/>
              <a:gd name="connsiteY34" fmla="*/ 114396 h 314808"/>
              <a:gd name="connsiteX35" fmla="*/ 30064 w 404707"/>
              <a:gd name="connsiteY35" fmla="*/ 47721 h 314808"/>
              <a:gd name="connsiteX36" fmla="*/ 11014 w 404707"/>
              <a:gd name="connsiteY36" fmla="*/ 38196 h 314808"/>
              <a:gd name="connsiteX0" fmla="*/ 11014 w 422449"/>
              <a:gd name="connsiteY0" fmla="*/ 38196 h 314808"/>
              <a:gd name="connsiteX1" fmla="*/ 58639 w 422449"/>
              <a:gd name="connsiteY1" fmla="*/ 96 h 314808"/>
              <a:gd name="connsiteX2" fmla="*/ 68164 w 422449"/>
              <a:gd name="connsiteY2" fmla="*/ 28671 h 314808"/>
              <a:gd name="connsiteX3" fmla="*/ 132310 w 422449"/>
              <a:gd name="connsiteY3" fmla="*/ 62368 h 314808"/>
              <a:gd name="connsiteX4" fmla="*/ 230089 w 422449"/>
              <a:gd name="connsiteY4" fmla="*/ 57246 h 314808"/>
              <a:gd name="connsiteX5" fmla="*/ 287239 w 422449"/>
              <a:gd name="connsiteY5" fmla="*/ 95346 h 314808"/>
              <a:gd name="connsiteX6" fmla="*/ 319781 w 422449"/>
              <a:gd name="connsiteY6" fmla="*/ 111367 h 314808"/>
              <a:gd name="connsiteX7" fmla="*/ 322092 w 422449"/>
              <a:gd name="connsiteY7" fmla="*/ 144126 h 314808"/>
              <a:gd name="connsiteX8" fmla="*/ 325339 w 422449"/>
              <a:gd name="connsiteY8" fmla="*/ 181071 h 314808"/>
              <a:gd name="connsiteX9" fmla="*/ 420153 w 422449"/>
              <a:gd name="connsiteY9" fmla="*/ 239878 h 314808"/>
              <a:gd name="connsiteX10" fmla="*/ 389921 w 422449"/>
              <a:gd name="connsiteY10" fmla="*/ 300276 h 314808"/>
              <a:gd name="connsiteX11" fmla="*/ 353914 w 422449"/>
              <a:gd name="connsiteY11" fmla="*/ 257271 h 314808"/>
              <a:gd name="connsiteX12" fmla="*/ 325339 w 422449"/>
              <a:gd name="connsiteY12" fmla="*/ 228696 h 314808"/>
              <a:gd name="connsiteX13" fmla="*/ 296764 w 422449"/>
              <a:gd name="connsiteY13" fmla="*/ 238221 h 314808"/>
              <a:gd name="connsiteX14" fmla="*/ 289549 w 422449"/>
              <a:gd name="connsiteY14" fmla="*/ 295371 h 314808"/>
              <a:gd name="connsiteX15" fmla="*/ 372964 w 422449"/>
              <a:gd name="connsiteY15" fmla="*/ 285846 h 314808"/>
              <a:gd name="connsiteX16" fmla="*/ 353914 w 422449"/>
              <a:gd name="connsiteY16" fmla="*/ 257271 h 314808"/>
              <a:gd name="connsiteX17" fmla="*/ 325339 w 422449"/>
              <a:gd name="connsiteY17" fmla="*/ 247746 h 314808"/>
              <a:gd name="connsiteX18" fmla="*/ 325339 w 422449"/>
              <a:gd name="connsiteY18" fmla="*/ 314421 h 314808"/>
              <a:gd name="connsiteX19" fmla="*/ 344389 w 422449"/>
              <a:gd name="connsiteY19" fmla="*/ 285846 h 314808"/>
              <a:gd name="connsiteX20" fmla="*/ 211039 w 422449"/>
              <a:gd name="connsiteY20" fmla="*/ 238221 h 314808"/>
              <a:gd name="connsiteX21" fmla="*/ 201514 w 422449"/>
              <a:gd name="connsiteY21" fmla="*/ 209646 h 314808"/>
              <a:gd name="connsiteX22" fmla="*/ 153889 w 422449"/>
              <a:gd name="connsiteY22" fmla="*/ 162021 h 314808"/>
              <a:gd name="connsiteX23" fmla="*/ 165289 w 422449"/>
              <a:gd name="connsiteY23" fmla="*/ 208709 h 314808"/>
              <a:gd name="connsiteX24" fmla="*/ 115789 w 422449"/>
              <a:gd name="connsiteY24" fmla="*/ 209646 h 314808"/>
              <a:gd name="connsiteX25" fmla="*/ 96739 w 422449"/>
              <a:gd name="connsiteY25" fmla="*/ 181071 h 314808"/>
              <a:gd name="connsiteX26" fmla="*/ 106264 w 422449"/>
              <a:gd name="connsiteY26" fmla="*/ 123921 h 314808"/>
              <a:gd name="connsiteX27" fmla="*/ 201514 w 422449"/>
              <a:gd name="connsiteY27" fmla="*/ 162021 h 314808"/>
              <a:gd name="connsiteX28" fmla="*/ 191989 w 422449"/>
              <a:gd name="connsiteY28" fmla="*/ 190596 h 314808"/>
              <a:gd name="connsiteX29" fmla="*/ 115789 w 422449"/>
              <a:gd name="connsiteY29" fmla="*/ 152496 h 314808"/>
              <a:gd name="connsiteX30" fmla="*/ 172939 w 422449"/>
              <a:gd name="connsiteY30" fmla="*/ 152496 h 314808"/>
              <a:gd name="connsiteX31" fmla="*/ 182464 w 422449"/>
              <a:gd name="connsiteY31" fmla="*/ 181071 h 314808"/>
              <a:gd name="connsiteX32" fmla="*/ 134839 w 422449"/>
              <a:gd name="connsiteY32" fmla="*/ 171546 h 314808"/>
              <a:gd name="connsiteX33" fmla="*/ 68164 w 422449"/>
              <a:gd name="connsiteY33" fmla="*/ 123921 h 314808"/>
              <a:gd name="connsiteX34" fmla="*/ 39589 w 422449"/>
              <a:gd name="connsiteY34" fmla="*/ 114396 h 314808"/>
              <a:gd name="connsiteX35" fmla="*/ 30064 w 422449"/>
              <a:gd name="connsiteY35" fmla="*/ 47721 h 314808"/>
              <a:gd name="connsiteX36" fmla="*/ 11014 w 422449"/>
              <a:gd name="connsiteY36" fmla="*/ 38196 h 314808"/>
              <a:gd name="connsiteX0" fmla="*/ 11014 w 427234"/>
              <a:gd name="connsiteY0" fmla="*/ 38196 h 314808"/>
              <a:gd name="connsiteX1" fmla="*/ 58639 w 427234"/>
              <a:gd name="connsiteY1" fmla="*/ 96 h 314808"/>
              <a:gd name="connsiteX2" fmla="*/ 68164 w 427234"/>
              <a:gd name="connsiteY2" fmla="*/ 28671 h 314808"/>
              <a:gd name="connsiteX3" fmla="*/ 132310 w 427234"/>
              <a:gd name="connsiteY3" fmla="*/ 62368 h 314808"/>
              <a:gd name="connsiteX4" fmla="*/ 230089 w 427234"/>
              <a:gd name="connsiteY4" fmla="*/ 57246 h 314808"/>
              <a:gd name="connsiteX5" fmla="*/ 287239 w 427234"/>
              <a:gd name="connsiteY5" fmla="*/ 95346 h 314808"/>
              <a:gd name="connsiteX6" fmla="*/ 319781 w 427234"/>
              <a:gd name="connsiteY6" fmla="*/ 111367 h 314808"/>
              <a:gd name="connsiteX7" fmla="*/ 322092 w 427234"/>
              <a:gd name="connsiteY7" fmla="*/ 144126 h 314808"/>
              <a:gd name="connsiteX8" fmla="*/ 325339 w 427234"/>
              <a:gd name="connsiteY8" fmla="*/ 181071 h 314808"/>
              <a:gd name="connsiteX9" fmla="*/ 420153 w 427234"/>
              <a:gd name="connsiteY9" fmla="*/ 239878 h 314808"/>
              <a:gd name="connsiteX10" fmla="*/ 412938 w 427234"/>
              <a:gd name="connsiteY10" fmla="*/ 306553 h 314808"/>
              <a:gd name="connsiteX11" fmla="*/ 353914 w 427234"/>
              <a:gd name="connsiteY11" fmla="*/ 257271 h 314808"/>
              <a:gd name="connsiteX12" fmla="*/ 325339 w 427234"/>
              <a:gd name="connsiteY12" fmla="*/ 228696 h 314808"/>
              <a:gd name="connsiteX13" fmla="*/ 296764 w 427234"/>
              <a:gd name="connsiteY13" fmla="*/ 238221 h 314808"/>
              <a:gd name="connsiteX14" fmla="*/ 289549 w 427234"/>
              <a:gd name="connsiteY14" fmla="*/ 295371 h 314808"/>
              <a:gd name="connsiteX15" fmla="*/ 372964 w 427234"/>
              <a:gd name="connsiteY15" fmla="*/ 285846 h 314808"/>
              <a:gd name="connsiteX16" fmla="*/ 353914 w 427234"/>
              <a:gd name="connsiteY16" fmla="*/ 257271 h 314808"/>
              <a:gd name="connsiteX17" fmla="*/ 325339 w 427234"/>
              <a:gd name="connsiteY17" fmla="*/ 247746 h 314808"/>
              <a:gd name="connsiteX18" fmla="*/ 325339 w 427234"/>
              <a:gd name="connsiteY18" fmla="*/ 314421 h 314808"/>
              <a:gd name="connsiteX19" fmla="*/ 344389 w 427234"/>
              <a:gd name="connsiteY19" fmla="*/ 285846 h 314808"/>
              <a:gd name="connsiteX20" fmla="*/ 211039 w 427234"/>
              <a:gd name="connsiteY20" fmla="*/ 238221 h 314808"/>
              <a:gd name="connsiteX21" fmla="*/ 201514 w 427234"/>
              <a:gd name="connsiteY21" fmla="*/ 209646 h 314808"/>
              <a:gd name="connsiteX22" fmla="*/ 153889 w 427234"/>
              <a:gd name="connsiteY22" fmla="*/ 162021 h 314808"/>
              <a:gd name="connsiteX23" fmla="*/ 165289 w 427234"/>
              <a:gd name="connsiteY23" fmla="*/ 208709 h 314808"/>
              <a:gd name="connsiteX24" fmla="*/ 115789 w 427234"/>
              <a:gd name="connsiteY24" fmla="*/ 209646 h 314808"/>
              <a:gd name="connsiteX25" fmla="*/ 96739 w 427234"/>
              <a:gd name="connsiteY25" fmla="*/ 181071 h 314808"/>
              <a:gd name="connsiteX26" fmla="*/ 106264 w 427234"/>
              <a:gd name="connsiteY26" fmla="*/ 123921 h 314808"/>
              <a:gd name="connsiteX27" fmla="*/ 201514 w 427234"/>
              <a:gd name="connsiteY27" fmla="*/ 162021 h 314808"/>
              <a:gd name="connsiteX28" fmla="*/ 191989 w 427234"/>
              <a:gd name="connsiteY28" fmla="*/ 190596 h 314808"/>
              <a:gd name="connsiteX29" fmla="*/ 115789 w 427234"/>
              <a:gd name="connsiteY29" fmla="*/ 152496 h 314808"/>
              <a:gd name="connsiteX30" fmla="*/ 172939 w 427234"/>
              <a:gd name="connsiteY30" fmla="*/ 152496 h 314808"/>
              <a:gd name="connsiteX31" fmla="*/ 182464 w 427234"/>
              <a:gd name="connsiteY31" fmla="*/ 181071 h 314808"/>
              <a:gd name="connsiteX32" fmla="*/ 134839 w 427234"/>
              <a:gd name="connsiteY32" fmla="*/ 171546 h 314808"/>
              <a:gd name="connsiteX33" fmla="*/ 68164 w 427234"/>
              <a:gd name="connsiteY33" fmla="*/ 123921 h 314808"/>
              <a:gd name="connsiteX34" fmla="*/ 39589 w 427234"/>
              <a:gd name="connsiteY34" fmla="*/ 114396 h 314808"/>
              <a:gd name="connsiteX35" fmla="*/ 30064 w 427234"/>
              <a:gd name="connsiteY35" fmla="*/ 47721 h 314808"/>
              <a:gd name="connsiteX36" fmla="*/ 11014 w 427234"/>
              <a:gd name="connsiteY36" fmla="*/ 38196 h 314808"/>
              <a:gd name="connsiteX0" fmla="*/ 11014 w 437634"/>
              <a:gd name="connsiteY0" fmla="*/ 38196 h 314808"/>
              <a:gd name="connsiteX1" fmla="*/ 58639 w 437634"/>
              <a:gd name="connsiteY1" fmla="*/ 96 h 314808"/>
              <a:gd name="connsiteX2" fmla="*/ 68164 w 437634"/>
              <a:gd name="connsiteY2" fmla="*/ 28671 h 314808"/>
              <a:gd name="connsiteX3" fmla="*/ 132310 w 437634"/>
              <a:gd name="connsiteY3" fmla="*/ 62368 h 314808"/>
              <a:gd name="connsiteX4" fmla="*/ 230089 w 437634"/>
              <a:gd name="connsiteY4" fmla="*/ 57246 h 314808"/>
              <a:gd name="connsiteX5" fmla="*/ 287239 w 437634"/>
              <a:gd name="connsiteY5" fmla="*/ 95346 h 314808"/>
              <a:gd name="connsiteX6" fmla="*/ 319781 w 437634"/>
              <a:gd name="connsiteY6" fmla="*/ 111367 h 314808"/>
              <a:gd name="connsiteX7" fmla="*/ 322092 w 437634"/>
              <a:gd name="connsiteY7" fmla="*/ 144126 h 314808"/>
              <a:gd name="connsiteX8" fmla="*/ 325339 w 437634"/>
              <a:gd name="connsiteY8" fmla="*/ 181071 h 314808"/>
              <a:gd name="connsiteX9" fmla="*/ 432708 w 437634"/>
              <a:gd name="connsiteY9" fmla="*/ 241970 h 314808"/>
              <a:gd name="connsiteX10" fmla="*/ 412938 w 437634"/>
              <a:gd name="connsiteY10" fmla="*/ 306553 h 314808"/>
              <a:gd name="connsiteX11" fmla="*/ 353914 w 437634"/>
              <a:gd name="connsiteY11" fmla="*/ 257271 h 314808"/>
              <a:gd name="connsiteX12" fmla="*/ 325339 w 437634"/>
              <a:gd name="connsiteY12" fmla="*/ 228696 h 314808"/>
              <a:gd name="connsiteX13" fmla="*/ 296764 w 437634"/>
              <a:gd name="connsiteY13" fmla="*/ 238221 h 314808"/>
              <a:gd name="connsiteX14" fmla="*/ 289549 w 437634"/>
              <a:gd name="connsiteY14" fmla="*/ 295371 h 314808"/>
              <a:gd name="connsiteX15" fmla="*/ 372964 w 437634"/>
              <a:gd name="connsiteY15" fmla="*/ 285846 h 314808"/>
              <a:gd name="connsiteX16" fmla="*/ 353914 w 437634"/>
              <a:gd name="connsiteY16" fmla="*/ 257271 h 314808"/>
              <a:gd name="connsiteX17" fmla="*/ 325339 w 437634"/>
              <a:gd name="connsiteY17" fmla="*/ 247746 h 314808"/>
              <a:gd name="connsiteX18" fmla="*/ 325339 w 437634"/>
              <a:gd name="connsiteY18" fmla="*/ 314421 h 314808"/>
              <a:gd name="connsiteX19" fmla="*/ 344389 w 437634"/>
              <a:gd name="connsiteY19" fmla="*/ 285846 h 314808"/>
              <a:gd name="connsiteX20" fmla="*/ 211039 w 437634"/>
              <a:gd name="connsiteY20" fmla="*/ 238221 h 314808"/>
              <a:gd name="connsiteX21" fmla="*/ 201514 w 437634"/>
              <a:gd name="connsiteY21" fmla="*/ 209646 h 314808"/>
              <a:gd name="connsiteX22" fmla="*/ 153889 w 437634"/>
              <a:gd name="connsiteY22" fmla="*/ 162021 h 314808"/>
              <a:gd name="connsiteX23" fmla="*/ 165289 w 437634"/>
              <a:gd name="connsiteY23" fmla="*/ 208709 h 314808"/>
              <a:gd name="connsiteX24" fmla="*/ 115789 w 437634"/>
              <a:gd name="connsiteY24" fmla="*/ 209646 h 314808"/>
              <a:gd name="connsiteX25" fmla="*/ 96739 w 437634"/>
              <a:gd name="connsiteY25" fmla="*/ 181071 h 314808"/>
              <a:gd name="connsiteX26" fmla="*/ 106264 w 437634"/>
              <a:gd name="connsiteY26" fmla="*/ 123921 h 314808"/>
              <a:gd name="connsiteX27" fmla="*/ 201514 w 437634"/>
              <a:gd name="connsiteY27" fmla="*/ 162021 h 314808"/>
              <a:gd name="connsiteX28" fmla="*/ 191989 w 437634"/>
              <a:gd name="connsiteY28" fmla="*/ 190596 h 314808"/>
              <a:gd name="connsiteX29" fmla="*/ 115789 w 437634"/>
              <a:gd name="connsiteY29" fmla="*/ 152496 h 314808"/>
              <a:gd name="connsiteX30" fmla="*/ 172939 w 437634"/>
              <a:gd name="connsiteY30" fmla="*/ 152496 h 314808"/>
              <a:gd name="connsiteX31" fmla="*/ 182464 w 437634"/>
              <a:gd name="connsiteY31" fmla="*/ 181071 h 314808"/>
              <a:gd name="connsiteX32" fmla="*/ 134839 w 437634"/>
              <a:gd name="connsiteY32" fmla="*/ 171546 h 314808"/>
              <a:gd name="connsiteX33" fmla="*/ 68164 w 437634"/>
              <a:gd name="connsiteY33" fmla="*/ 123921 h 314808"/>
              <a:gd name="connsiteX34" fmla="*/ 39589 w 437634"/>
              <a:gd name="connsiteY34" fmla="*/ 114396 h 314808"/>
              <a:gd name="connsiteX35" fmla="*/ 30064 w 437634"/>
              <a:gd name="connsiteY35" fmla="*/ 47721 h 314808"/>
              <a:gd name="connsiteX36" fmla="*/ 11014 w 437634"/>
              <a:gd name="connsiteY36" fmla="*/ 38196 h 314808"/>
              <a:gd name="connsiteX0" fmla="*/ 11014 w 437634"/>
              <a:gd name="connsiteY0" fmla="*/ 38196 h 314808"/>
              <a:gd name="connsiteX1" fmla="*/ 58639 w 437634"/>
              <a:gd name="connsiteY1" fmla="*/ 96 h 314808"/>
              <a:gd name="connsiteX2" fmla="*/ 68164 w 437634"/>
              <a:gd name="connsiteY2" fmla="*/ 28671 h 314808"/>
              <a:gd name="connsiteX3" fmla="*/ 132310 w 437634"/>
              <a:gd name="connsiteY3" fmla="*/ 62368 h 314808"/>
              <a:gd name="connsiteX4" fmla="*/ 230089 w 437634"/>
              <a:gd name="connsiteY4" fmla="*/ 57246 h 314808"/>
              <a:gd name="connsiteX5" fmla="*/ 287239 w 437634"/>
              <a:gd name="connsiteY5" fmla="*/ 95346 h 314808"/>
              <a:gd name="connsiteX6" fmla="*/ 319781 w 437634"/>
              <a:gd name="connsiteY6" fmla="*/ 111367 h 314808"/>
              <a:gd name="connsiteX7" fmla="*/ 322092 w 437634"/>
              <a:gd name="connsiteY7" fmla="*/ 144126 h 314808"/>
              <a:gd name="connsiteX8" fmla="*/ 325339 w 437634"/>
              <a:gd name="connsiteY8" fmla="*/ 181071 h 314808"/>
              <a:gd name="connsiteX9" fmla="*/ 432708 w 437634"/>
              <a:gd name="connsiteY9" fmla="*/ 241970 h 314808"/>
              <a:gd name="connsiteX10" fmla="*/ 412938 w 437634"/>
              <a:gd name="connsiteY10" fmla="*/ 306553 h 314808"/>
              <a:gd name="connsiteX11" fmla="*/ 353914 w 437634"/>
              <a:gd name="connsiteY11" fmla="*/ 257271 h 314808"/>
              <a:gd name="connsiteX12" fmla="*/ 325339 w 437634"/>
              <a:gd name="connsiteY12" fmla="*/ 228696 h 314808"/>
              <a:gd name="connsiteX13" fmla="*/ 296764 w 437634"/>
              <a:gd name="connsiteY13" fmla="*/ 238221 h 314808"/>
              <a:gd name="connsiteX14" fmla="*/ 289549 w 437634"/>
              <a:gd name="connsiteY14" fmla="*/ 295371 h 314808"/>
              <a:gd name="connsiteX15" fmla="*/ 372964 w 437634"/>
              <a:gd name="connsiteY15" fmla="*/ 285846 h 314808"/>
              <a:gd name="connsiteX16" fmla="*/ 353914 w 437634"/>
              <a:gd name="connsiteY16" fmla="*/ 257271 h 314808"/>
              <a:gd name="connsiteX17" fmla="*/ 325339 w 437634"/>
              <a:gd name="connsiteY17" fmla="*/ 247746 h 314808"/>
              <a:gd name="connsiteX18" fmla="*/ 325339 w 437634"/>
              <a:gd name="connsiteY18" fmla="*/ 314421 h 314808"/>
              <a:gd name="connsiteX19" fmla="*/ 344389 w 437634"/>
              <a:gd name="connsiteY19" fmla="*/ 285846 h 314808"/>
              <a:gd name="connsiteX20" fmla="*/ 211039 w 437634"/>
              <a:gd name="connsiteY20" fmla="*/ 238221 h 314808"/>
              <a:gd name="connsiteX21" fmla="*/ 201514 w 437634"/>
              <a:gd name="connsiteY21" fmla="*/ 209646 h 314808"/>
              <a:gd name="connsiteX22" fmla="*/ 153889 w 437634"/>
              <a:gd name="connsiteY22" fmla="*/ 162021 h 314808"/>
              <a:gd name="connsiteX23" fmla="*/ 165289 w 437634"/>
              <a:gd name="connsiteY23" fmla="*/ 208709 h 314808"/>
              <a:gd name="connsiteX24" fmla="*/ 115789 w 437634"/>
              <a:gd name="connsiteY24" fmla="*/ 209646 h 314808"/>
              <a:gd name="connsiteX25" fmla="*/ 96739 w 437634"/>
              <a:gd name="connsiteY25" fmla="*/ 181071 h 314808"/>
              <a:gd name="connsiteX26" fmla="*/ 106264 w 437634"/>
              <a:gd name="connsiteY26" fmla="*/ 123921 h 314808"/>
              <a:gd name="connsiteX27" fmla="*/ 140941 w 437634"/>
              <a:gd name="connsiteY27" fmla="*/ 117447 h 314808"/>
              <a:gd name="connsiteX28" fmla="*/ 201514 w 437634"/>
              <a:gd name="connsiteY28" fmla="*/ 162021 h 314808"/>
              <a:gd name="connsiteX29" fmla="*/ 191989 w 437634"/>
              <a:gd name="connsiteY29" fmla="*/ 190596 h 314808"/>
              <a:gd name="connsiteX30" fmla="*/ 115789 w 437634"/>
              <a:gd name="connsiteY30" fmla="*/ 152496 h 314808"/>
              <a:gd name="connsiteX31" fmla="*/ 172939 w 437634"/>
              <a:gd name="connsiteY31" fmla="*/ 152496 h 314808"/>
              <a:gd name="connsiteX32" fmla="*/ 182464 w 437634"/>
              <a:gd name="connsiteY32" fmla="*/ 181071 h 314808"/>
              <a:gd name="connsiteX33" fmla="*/ 134839 w 437634"/>
              <a:gd name="connsiteY33" fmla="*/ 171546 h 314808"/>
              <a:gd name="connsiteX34" fmla="*/ 68164 w 437634"/>
              <a:gd name="connsiteY34" fmla="*/ 123921 h 314808"/>
              <a:gd name="connsiteX35" fmla="*/ 39589 w 437634"/>
              <a:gd name="connsiteY35" fmla="*/ 114396 h 314808"/>
              <a:gd name="connsiteX36" fmla="*/ 30064 w 437634"/>
              <a:gd name="connsiteY36" fmla="*/ 47721 h 314808"/>
              <a:gd name="connsiteX37" fmla="*/ 11014 w 437634"/>
              <a:gd name="connsiteY37" fmla="*/ 38196 h 314808"/>
              <a:gd name="connsiteX0" fmla="*/ 11014 w 437634"/>
              <a:gd name="connsiteY0" fmla="*/ 38196 h 314808"/>
              <a:gd name="connsiteX1" fmla="*/ 58639 w 437634"/>
              <a:gd name="connsiteY1" fmla="*/ 96 h 314808"/>
              <a:gd name="connsiteX2" fmla="*/ 68164 w 437634"/>
              <a:gd name="connsiteY2" fmla="*/ 28671 h 314808"/>
              <a:gd name="connsiteX3" fmla="*/ 132310 w 437634"/>
              <a:gd name="connsiteY3" fmla="*/ 62368 h 314808"/>
              <a:gd name="connsiteX4" fmla="*/ 230089 w 437634"/>
              <a:gd name="connsiteY4" fmla="*/ 57246 h 314808"/>
              <a:gd name="connsiteX5" fmla="*/ 287239 w 437634"/>
              <a:gd name="connsiteY5" fmla="*/ 95346 h 314808"/>
              <a:gd name="connsiteX6" fmla="*/ 319781 w 437634"/>
              <a:gd name="connsiteY6" fmla="*/ 111367 h 314808"/>
              <a:gd name="connsiteX7" fmla="*/ 322092 w 437634"/>
              <a:gd name="connsiteY7" fmla="*/ 144126 h 314808"/>
              <a:gd name="connsiteX8" fmla="*/ 325339 w 437634"/>
              <a:gd name="connsiteY8" fmla="*/ 181071 h 314808"/>
              <a:gd name="connsiteX9" fmla="*/ 432708 w 437634"/>
              <a:gd name="connsiteY9" fmla="*/ 241970 h 314808"/>
              <a:gd name="connsiteX10" fmla="*/ 412938 w 437634"/>
              <a:gd name="connsiteY10" fmla="*/ 306553 h 314808"/>
              <a:gd name="connsiteX11" fmla="*/ 353914 w 437634"/>
              <a:gd name="connsiteY11" fmla="*/ 257271 h 314808"/>
              <a:gd name="connsiteX12" fmla="*/ 325339 w 437634"/>
              <a:gd name="connsiteY12" fmla="*/ 228696 h 314808"/>
              <a:gd name="connsiteX13" fmla="*/ 296764 w 437634"/>
              <a:gd name="connsiteY13" fmla="*/ 238221 h 314808"/>
              <a:gd name="connsiteX14" fmla="*/ 289549 w 437634"/>
              <a:gd name="connsiteY14" fmla="*/ 295371 h 314808"/>
              <a:gd name="connsiteX15" fmla="*/ 372964 w 437634"/>
              <a:gd name="connsiteY15" fmla="*/ 285846 h 314808"/>
              <a:gd name="connsiteX16" fmla="*/ 353914 w 437634"/>
              <a:gd name="connsiteY16" fmla="*/ 257271 h 314808"/>
              <a:gd name="connsiteX17" fmla="*/ 325339 w 437634"/>
              <a:gd name="connsiteY17" fmla="*/ 247746 h 314808"/>
              <a:gd name="connsiteX18" fmla="*/ 325339 w 437634"/>
              <a:gd name="connsiteY18" fmla="*/ 314421 h 314808"/>
              <a:gd name="connsiteX19" fmla="*/ 344389 w 437634"/>
              <a:gd name="connsiteY19" fmla="*/ 285846 h 314808"/>
              <a:gd name="connsiteX20" fmla="*/ 211039 w 437634"/>
              <a:gd name="connsiteY20" fmla="*/ 238221 h 314808"/>
              <a:gd name="connsiteX21" fmla="*/ 201514 w 437634"/>
              <a:gd name="connsiteY21" fmla="*/ 209646 h 314808"/>
              <a:gd name="connsiteX22" fmla="*/ 153889 w 437634"/>
              <a:gd name="connsiteY22" fmla="*/ 162021 h 314808"/>
              <a:gd name="connsiteX23" fmla="*/ 165289 w 437634"/>
              <a:gd name="connsiteY23" fmla="*/ 208709 h 314808"/>
              <a:gd name="connsiteX24" fmla="*/ 115789 w 437634"/>
              <a:gd name="connsiteY24" fmla="*/ 209646 h 314808"/>
              <a:gd name="connsiteX25" fmla="*/ 96739 w 437634"/>
              <a:gd name="connsiteY25" fmla="*/ 181071 h 314808"/>
              <a:gd name="connsiteX26" fmla="*/ 106264 w 437634"/>
              <a:gd name="connsiteY26" fmla="*/ 123921 h 314808"/>
              <a:gd name="connsiteX27" fmla="*/ 140941 w 437634"/>
              <a:gd name="connsiteY27" fmla="*/ 117447 h 314808"/>
              <a:gd name="connsiteX28" fmla="*/ 180589 w 437634"/>
              <a:gd name="connsiteY28" fmla="*/ 132727 h 314808"/>
              <a:gd name="connsiteX29" fmla="*/ 191989 w 437634"/>
              <a:gd name="connsiteY29" fmla="*/ 190596 h 314808"/>
              <a:gd name="connsiteX30" fmla="*/ 115789 w 437634"/>
              <a:gd name="connsiteY30" fmla="*/ 152496 h 314808"/>
              <a:gd name="connsiteX31" fmla="*/ 172939 w 437634"/>
              <a:gd name="connsiteY31" fmla="*/ 152496 h 314808"/>
              <a:gd name="connsiteX32" fmla="*/ 182464 w 437634"/>
              <a:gd name="connsiteY32" fmla="*/ 181071 h 314808"/>
              <a:gd name="connsiteX33" fmla="*/ 134839 w 437634"/>
              <a:gd name="connsiteY33" fmla="*/ 171546 h 314808"/>
              <a:gd name="connsiteX34" fmla="*/ 68164 w 437634"/>
              <a:gd name="connsiteY34" fmla="*/ 123921 h 314808"/>
              <a:gd name="connsiteX35" fmla="*/ 39589 w 437634"/>
              <a:gd name="connsiteY35" fmla="*/ 114396 h 314808"/>
              <a:gd name="connsiteX36" fmla="*/ 30064 w 437634"/>
              <a:gd name="connsiteY36" fmla="*/ 47721 h 314808"/>
              <a:gd name="connsiteX37" fmla="*/ 11014 w 437634"/>
              <a:gd name="connsiteY37" fmla="*/ 38196 h 314808"/>
              <a:gd name="connsiteX0" fmla="*/ 11014 w 437634"/>
              <a:gd name="connsiteY0" fmla="*/ 38196 h 314808"/>
              <a:gd name="connsiteX1" fmla="*/ 58639 w 437634"/>
              <a:gd name="connsiteY1" fmla="*/ 96 h 314808"/>
              <a:gd name="connsiteX2" fmla="*/ 68164 w 437634"/>
              <a:gd name="connsiteY2" fmla="*/ 28671 h 314808"/>
              <a:gd name="connsiteX3" fmla="*/ 132310 w 437634"/>
              <a:gd name="connsiteY3" fmla="*/ 62368 h 314808"/>
              <a:gd name="connsiteX4" fmla="*/ 230089 w 437634"/>
              <a:gd name="connsiteY4" fmla="*/ 57246 h 314808"/>
              <a:gd name="connsiteX5" fmla="*/ 287239 w 437634"/>
              <a:gd name="connsiteY5" fmla="*/ 95346 h 314808"/>
              <a:gd name="connsiteX6" fmla="*/ 319781 w 437634"/>
              <a:gd name="connsiteY6" fmla="*/ 111367 h 314808"/>
              <a:gd name="connsiteX7" fmla="*/ 322092 w 437634"/>
              <a:gd name="connsiteY7" fmla="*/ 144126 h 314808"/>
              <a:gd name="connsiteX8" fmla="*/ 325339 w 437634"/>
              <a:gd name="connsiteY8" fmla="*/ 181071 h 314808"/>
              <a:gd name="connsiteX9" fmla="*/ 432708 w 437634"/>
              <a:gd name="connsiteY9" fmla="*/ 241970 h 314808"/>
              <a:gd name="connsiteX10" fmla="*/ 412938 w 437634"/>
              <a:gd name="connsiteY10" fmla="*/ 306553 h 314808"/>
              <a:gd name="connsiteX11" fmla="*/ 353914 w 437634"/>
              <a:gd name="connsiteY11" fmla="*/ 257271 h 314808"/>
              <a:gd name="connsiteX12" fmla="*/ 325339 w 437634"/>
              <a:gd name="connsiteY12" fmla="*/ 228696 h 314808"/>
              <a:gd name="connsiteX13" fmla="*/ 296764 w 437634"/>
              <a:gd name="connsiteY13" fmla="*/ 238221 h 314808"/>
              <a:gd name="connsiteX14" fmla="*/ 289549 w 437634"/>
              <a:gd name="connsiteY14" fmla="*/ 295371 h 314808"/>
              <a:gd name="connsiteX15" fmla="*/ 372964 w 437634"/>
              <a:gd name="connsiteY15" fmla="*/ 285846 h 314808"/>
              <a:gd name="connsiteX16" fmla="*/ 353914 w 437634"/>
              <a:gd name="connsiteY16" fmla="*/ 257271 h 314808"/>
              <a:gd name="connsiteX17" fmla="*/ 325339 w 437634"/>
              <a:gd name="connsiteY17" fmla="*/ 247746 h 314808"/>
              <a:gd name="connsiteX18" fmla="*/ 325339 w 437634"/>
              <a:gd name="connsiteY18" fmla="*/ 314421 h 314808"/>
              <a:gd name="connsiteX19" fmla="*/ 344389 w 437634"/>
              <a:gd name="connsiteY19" fmla="*/ 285846 h 314808"/>
              <a:gd name="connsiteX20" fmla="*/ 211039 w 437634"/>
              <a:gd name="connsiteY20" fmla="*/ 238221 h 314808"/>
              <a:gd name="connsiteX21" fmla="*/ 182681 w 437634"/>
              <a:gd name="connsiteY21" fmla="*/ 213831 h 314808"/>
              <a:gd name="connsiteX22" fmla="*/ 153889 w 437634"/>
              <a:gd name="connsiteY22" fmla="*/ 162021 h 314808"/>
              <a:gd name="connsiteX23" fmla="*/ 165289 w 437634"/>
              <a:gd name="connsiteY23" fmla="*/ 208709 h 314808"/>
              <a:gd name="connsiteX24" fmla="*/ 115789 w 437634"/>
              <a:gd name="connsiteY24" fmla="*/ 209646 h 314808"/>
              <a:gd name="connsiteX25" fmla="*/ 96739 w 437634"/>
              <a:gd name="connsiteY25" fmla="*/ 181071 h 314808"/>
              <a:gd name="connsiteX26" fmla="*/ 106264 w 437634"/>
              <a:gd name="connsiteY26" fmla="*/ 123921 h 314808"/>
              <a:gd name="connsiteX27" fmla="*/ 140941 w 437634"/>
              <a:gd name="connsiteY27" fmla="*/ 117447 h 314808"/>
              <a:gd name="connsiteX28" fmla="*/ 180589 w 437634"/>
              <a:gd name="connsiteY28" fmla="*/ 132727 h 314808"/>
              <a:gd name="connsiteX29" fmla="*/ 191989 w 437634"/>
              <a:gd name="connsiteY29" fmla="*/ 190596 h 314808"/>
              <a:gd name="connsiteX30" fmla="*/ 115789 w 437634"/>
              <a:gd name="connsiteY30" fmla="*/ 152496 h 314808"/>
              <a:gd name="connsiteX31" fmla="*/ 172939 w 437634"/>
              <a:gd name="connsiteY31" fmla="*/ 152496 h 314808"/>
              <a:gd name="connsiteX32" fmla="*/ 182464 w 437634"/>
              <a:gd name="connsiteY32" fmla="*/ 181071 h 314808"/>
              <a:gd name="connsiteX33" fmla="*/ 134839 w 437634"/>
              <a:gd name="connsiteY33" fmla="*/ 171546 h 314808"/>
              <a:gd name="connsiteX34" fmla="*/ 68164 w 437634"/>
              <a:gd name="connsiteY34" fmla="*/ 123921 h 314808"/>
              <a:gd name="connsiteX35" fmla="*/ 39589 w 437634"/>
              <a:gd name="connsiteY35" fmla="*/ 114396 h 314808"/>
              <a:gd name="connsiteX36" fmla="*/ 30064 w 437634"/>
              <a:gd name="connsiteY36" fmla="*/ 47721 h 314808"/>
              <a:gd name="connsiteX37" fmla="*/ 11014 w 437634"/>
              <a:gd name="connsiteY37" fmla="*/ 38196 h 314808"/>
              <a:gd name="connsiteX0" fmla="*/ 11014 w 437634"/>
              <a:gd name="connsiteY0" fmla="*/ 38196 h 314808"/>
              <a:gd name="connsiteX1" fmla="*/ 58639 w 437634"/>
              <a:gd name="connsiteY1" fmla="*/ 96 h 314808"/>
              <a:gd name="connsiteX2" fmla="*/ 68164 w 437634"/>
              <a:gd name="connsiteY2" fmla="*/ 28671 h 314808"/>
              <a:gd name="connsiteX3" fmla="*/ 132310 w 437634"/>
              <a:gd name="connsiteY3" fmla="*/ 62368 h 314808"/>
              <a:gd name="connsiteX4" fmla="*/ 230089 w 437634"/>
              <a:gd name="connsiteY4" fmla="*/ 57246 h 314808"/>
              <a:gd name="connsiteX5" fmla="*/ 287239 w 437634"/>
              <a:gd name="connsiteY5" fmla="*/ 95346 h 314808"/>
              <a:gd name="connsiteX6" fmla="*/ 319781 w 437634"/>
              <a:gd name="connsiteY6" fmla="*/ 111367 h 314808"/>
              <a:gd name="connsiteX7" fmla="*/ 322092 w 437634"/>
              <a:gd name="connsiteY7" fmla="*/ 144126 h 314808"/>
              <a:gd name="connsiteX8" fmla="*/ 325339 w 437634"/>
              <a:gd name="connsiteY8" fmla="*/ 181071 h 314808"/>
              <a:gd name="connsiteX9" fmla="*/ 432708 w 437634"/>
              <a:gd name="connsiteY9" fmla="*/ 241970 h 314808"/>
              <a:gd name="connsiteX10" fmla="*/ 412938 w 437634"/>
              <a:gd name="connsiteY10" fmla="*/ 306553 h 314808"/>
              <a:gd name="connsiteX11" fmla="*/ 353914 w 437634"/>
              <a:gd name="connsiteY11" fmla="*/ 257271 h 314808"/>
              <a:gd name="connsiteX12" fmla="*/ 325339 w 437634"/>
              <a:gd name="connsiteY12" fmla="*/ 228696 h 314808"/>
              <a:gd name="connsiteX13" fmla="*/ 296764 w 437634"/>
              <a:gd name="connsiteY13" fmla="*/ 238221 h 314808"/>
              <a:gd name="connsiteX14" fmla="*/ 289549 w 437634"/>
              <a:gd name="connsiteY14" fmla="*/ 295371 h 314808"/>
              <a:gd name="connsiteX15" fmla="*/ 372964 w 437634"/>
              <a:gd name="connsiteY15" fmla="*/ 285846 h 314808"/>
              <a:gd name="connsiteX16" fmla="*/ 353914 w 437634"/>
              <a:gd name="connsiteY16" fmla="*/ 257271 h 314808"/>
              <a:gd name="connsiteX17" fmla="*/ 325339 w 437634"/>
              <a:gd name="connsiteY17" fmla="*/ 247746 h 314808"/>
              <a:gd name="connsiteX18" fmla="*/ 325339 w 437634"/>
              <a:gd name="connsiteY18" fmla="*/ 314421 h 314808"/>
              <a:gd name="connsiteX19" fmla="*/ 344389 w 437634"/>
              <a:gd name="connsiteY19" fmla="*/ 285846 h 314808"/>
              <a:gd name="connsiteX20" fmla="*/ 265443 w 437634"/>
              <a:gd name="connsiteY20" fmla="*/ 250776 h 314808"/>
              <a:gd name="connsiteX21" fmla="*/ 182681 w 437634"/>
              <a:gd name="connsiteY21" fmla="*/ 213831 h 314808"/>
              <a:gd name="connsiteX22" fmla="*/ 153889 w 437634"/>
              <a:gd name="connsiteY22" fmla="*/ 162021 h 314808"/>
              <a:gd name="connsiteX23" fmla="*/ 165289 w 437634"/>
              <a:gd name="connsiteY23" fmla="*/ 208709 h 314808"/>
              <a:gd name="connsiteX24" fmla="*/ 115789 w 437634"/>
              <a:gd name="connsiteY24" fmla="*/ 209646 h 314808"/>
              <a:gd name="connsiteX25" fmla="*/ 96739 w 437634"/>
              <a:gd name="connsiteY25" fmla="*/ 181071 h 314808"/>
              <a:gd name="connsiteX26" fmla="*/ 106264 w 437634"/>
              <a:gd name="connsiteY26" fmla="*/ 123921 h 314808"/>
              <a:gd name="connsiteX27" fmla="*/ 140941 w 437634"/>
              <a:gd name="connsiteY27" fmla="*/ 117447 h 314808"/>
              <a:gd name="connsiteX28" fmla="*/ 180589 w 437634"/>
              <a:gd name="connsiteY28" fmla="*/ 132727 h 314808"/>
              <a:gd name="connsiteX29" fmla="*/ 191989 w 437634"/>
              <a:gd name="connsiteY29" fmla="*/ 190596 h 314808"/>
              <a:gd name="connsiteX30" fmla="*/ 115789 w 437634"/>
              <a:gd name="connsiteY30" fmla="*/ 152496 h 314808"/>
              <a:gd name="connsiteX31" fmla="*/ 172939 w 437634"/>
              <a:gd name="connsiteY31" fmla="*/ 152496 h 314808"/>
              <a:gd name="connsiteX32" fmla="*/ 182464 w 437634"/>
              <a:gd name="connsiteY32" fmla="*/ 181071 h 314808"/>
              <a:gd name="connsiteX33" fmla="*/ 134839 w 437634"/>
              <a:gd name="connsiteY33" fmla="*/ 171546 h 314808"/>
              <a:gd name="connsiteX34" fmla="*/ 68164 w 437634"/>
              <a:gd name="connsiteY34" fmla="*/ 123921 h 314808"/>
              <a:gd name="connsiteX35" fmla="*/ 39589 w 437634"/>
              <a:gd name="connsiteY35" fmla="*/ 114396 h 314808"/>
              <a:gd name="connsiteX36" fmla="*/ 30064 w 437634"/>
              <a:gd name="connsiteY36" fmla="*/ 47721 h 314808"/>
              <a:gd name="connsiteX37" fmla="*/ 11014 w 437634"/>
              <a:gd name="connsiteY37" fmla="*/ 38196 h 314808"/>
              <a:gd name="connsiteX0" fmla="*/ 11014 w 437634"/>
              <a:gd name="connsiteY0" fmla="*/ 38196 h 314808"/>
              <a:gd name="connsiteX1" fmla="*/ 58639 w 437634"/>
              <a:gd name="connsiteY1" fmla="*/ 96 h 314808"/>
              <a:gd name="connsiteX2" fmla="*/ 68164 w 437634"/>
              <a:gd name="connsiteY2" fmla="*/ 28671 h 314808"/>
              <a:gd name="connsiteX3" fmla="*/ 132310 w 437634"/>
              <a:gd name="connsiteY3" fmla="*/ 62368 h 314808"/>
              <a:gd name="connsiteX4" fmla="*/ 230089 w 437634"/>
              <a:gd name="connsiteY4" fmla="*/ 57246 h 314808"/>
              <a:gd name="connsiteX5" fmla="*/ 287239 w 437634"/>
              <a:gd name="connsiteY5" fmla="*/ 95346 h 314808"/>
              <a:gd name="connsiteX6" fmla="*/ 319781 w 437634"/>
              <a:gd name="connsiteY6" fmla="*/ 111367 h 314808"/>
              <a:gd name="connsiteX7" fmla="*/ 322092 w 437634"/>
              <a:gd name="connsiteY7" fmla="*/ 144126 h 314808"/>
              <a:gd name="connsiteX8" fmla="*/ 325339 w 437634"/>
              <a:gd name="connsiteY8" fmla="*/ 181071 h 314808"/>
              <a:gd name="connsiteX9" fmla="*/ 432708 w 437634"/>
              <a:gd name="connsiteY9" fmla="*/ 241970 h 314808"/>
              <a:gd name="connsiteX10" fmla="*/ 412938 w 437634"/>
              <a:gd name="connsiteY10" fmla="*/ 306553 h 314808"/>
              <a:gd name="connsiteX11" fmla="*/ 353914 w 437634"/>
              <a:gd name="connsiteY11" fmla="*/ 257271 h 314808"/>
              <a:gd name="connsiteX12" fmla="*/ 325339 w 437634"/>
              <a:gd name="connsiteY12" fmla="*/ 228696 h 314808"/>
              <a:gd name="connsiteX13" fmla="*/ 296764 w 437634"/>
              <a:gd name="connsiteY13" fmla="*/ 238221 h 314808"/>
              <a:gd name="connsiteX14" fmla="*/ 289549 w 437634"/>
              <a:gd name="connsiteY14" fmla="*/ 295371 h 314808"/>
              <a:gd name="connsiteX15" fmla="*/ 372964 w 437634"/>
              <a:gd name="connsiteY15" fmla="*/ 285846 h 314808"/>
              <a:gd name="connsiteX16" fmla="*/ 353914 w 437634"/>
              <a:gd name="connsiteY16" fmla="*/ 257271 h 314808"/>
              <a:gd name="connsiteX17" fmla="*/ 325339 w 437634"/>
              <a:gd name="connsiteY17" fmla="*/ 247746 h 314808"/>
              <a:gd name="connsiteX18" fmla="*/ 325339 w 437634"/>
              <a:gd name="connsiteY18" fmla="*/ 314421 h 314808"/>
              <a:gd name="connsiteX19" fmla="*/ 344389 w 437634"/>
              <a:gd name="connsiteY19" fmla="*/ 285846 h 314808"/>
              <a:gd name="connsiteX20" fmla="*/ 265443 w 437634"/>
              <a:gd name="connsiteY20" fmla="*/ 250776 h 314808"/>
              <a:gd name="connsiteX21" fmla="*/ 182681 w 437634"/>
              <a:gd name="connsiteY21" fmla="*/ 213831 h 314808"/>
              <a:gd name="connsiteX22" fmla="*/ 153889 w 437634"/>
              <a:gd name="connsiteY22" fmla="*/ 162021 h 314808"/>
              <a:gd name="connsiteX23" fmla="*/ 165289 w 437634"/>
              <a:gd name="connsiteY23" fmla="*/ 208709 h 314808"/>
              <a:gd name="connsiteX24" fmla="*/ 115789 w 437634"/>
              <a:gd name="connsiteY24" fmla="*/ 209646 h 314808"/>
              <a:gd name="connsiteX25" fmla="*/ 96739 w 437634"/>
              <a:gd name="connsiteY25" fmla="*/ 181071 h 314808"/>
              <a:gd name="connsiteX26" fmla="*/ 106264 w 437634"/>
              <a:gd name="connsiteY26" fmla="*/ 123921 h 314808"/>
              <a:gd name="connsiteX27" fmla="*/ 140941 w 437634"/>
              <a:gd name="connsiteY27" fmla="*/ 117447 h 314808"/>
              <a:gd name="connsiteX28" fmla="*/ 180589 w 437634"/>
              <a:gd name="connsiteY28" fmla="*/ 132727 h 314808"/>
              <a:gd name="connsiteX29" fmla="*/ 191989 w 437634"/>
              <a:gd name="connsiteY29" fmla="*/ 190596 h 314808"/>
              <a:gd name="connsiteX30" fmla="*/ 128386 w 437634"/>
              <a:gd name="connsiteY30" fmla="*/ 190683 h 314808"/>
              <a:gd name="connsiteX31" fmla="*/ 115789 w 437634"/>
              <a:gd name="connsiteY31" fmla="*/ 152496 h 314808"/>
              <a:gd name="connsiteX32" fmla="*/ 172939 w 437634"/>
              <a:gd name="connsiteY32" fmla="*/ 152496 h 314808"/>
              <a:gd name="connsiteX33" fmla="*/ 182464 w 437634"/>
              <a:gd name="connsiteY33" fmla="*/ 181071 h 314808"/>
              <a:gd name="connsiteX34" fmla="*/ 134839 w 437634"/>
              <a:gd name="connsiteY34" fmla="*/ 171546 h 314808"/>
              <a:gd name="connsiteX35" fmla="*/ 68164 w 437634"/>
              <a:gd name="connsiteY35" fmla="*/ 123921 h 314808"/>
              <a:gd name="connsiteX36" fmla="*/ 39589 w 437634"/>
              <a:gd name="connsiteY36" fmla="*/ 114396 h 314808"/>
              <a:gd name="connsiteX37" fmla="*/ 30064 w 437634"/>
              <a:gd name="connsiteY37" fmla="*/ 47721 h 314808"/>
              <a:gd name="connsiteX38" fmla="*/ 11014 w 437634"/>
              <a:gd name="connsiteY38" fmla="*/ 38196 h 314808"/>
              <a:gd name="connsiteX0" fmla="*/ 11014 w 437634"/>
              <a:gd name="connsiteY0" fmla="*/ 38196 h 315251"/>
              <a:gd name="connsiteX1" fmla="*/ 58639 w 437634"/>
              <a:gd name="connsiteY1" fmla="*/ 96 h 315251"/>
              <a:gd name="connsiteX2" fmla="*/ 68164 w 437634"/>
              <a:gd name="connsiteY2" fmla="*/ 28671 h 315251"/>
              <a:gd name="connsiteX3" fmla="*/ 132310 w 437634"/>
              <a:gd name="connsiteY3" fmla="*/ 62368 h 315251"/>
              <a:gd name="connsiteX4" fmla="*/ 230089 w 437634"/>
              <a:gd name="connsiteY4" fmla="*/ 57246 h 315251"/>
              <a:gd name="connsiteX5" fmla="*/ 287239 w 437634"/>
              <a:gd name="connsiteY5" fmla="*/ 95346 h 315251"/>
              <a:gd name="connsiteX6" fmla="*/ 319781 w 437634"/>
              <a:gd name="connsiteY6" fmla="*/ 111367 h 315251"/>
              <a:gd name="connsiteX7" fmla="*/ 322092 w 437634"/>
              <a:gd name="connsiteY7" fmla="*/ 144126 h 315251"/>
              <a:gd name="connsiteX8" fmla="*/ 325339 w 437634"/>
              <a:gd name="connsiteY8" fmla="*/ 181071 h 315251"/>
              <a:gd name="connsiteX9" fmla="*/ 432708 w 437634"/>
              <a:gd name="connsiteY9" fmla="*/ 241970 h 315251"/>
              <a:gd name="connsiteX10" fmla="*/ 412938 w 437634"/>
              <a:gd name="connsiteY10" fmla="*/ 306553 h 315251"/>
              <a:gd name="connsiteX11" fmla="*/ 353914 w 437634"/>
              <a:gd name="connsiteY11" fmla="*/ 257271 h 315251"/>
              <a:gd name="connsiteX12" fmla="*/ 325339 w 437634"/>
              <a:gd name="connsiteY12" fmla="*/ 228696 h 315251"/>
              <a:gd name="connsiteX13" fmla="*/ 296764 w 437634"/>
              <a:gd name="connsiteY13" fmla="*/ 238221 h 315251"/>
              <a:gd name="connsiteX14" fmla="*/ 289549 w 437634"/>
              <a:gd name="connsiteY14" fmla="*/ 295371 h 315251"/>
              <a:gd name="connsiteX15" fmla="*/ 372964 w 437634"/>
              <a:gd name="connsiteY15" fmla="*/ 285846 h 315251"/>
              <a:gd name="connsiteX16" fmla="*/ 353914 w 437634"/>
              <a:gd name="connsiteY16" fmla="*/ 257271 h 315251"/>
              <a:gd name="connsiteX17" fmla="*/ 310692 w 437634"/>
              <a:gd name="connsiteY17" fmla="*/ 251931 h 315251"/>
              <a:gd name="connsiteX18" fmla="*/ 325339 w 437634"/>
              <a:gd name="connsiteY18" fmla="*/ 314421 h 315251"/>
              <a:gd name="connsiteX19" fmla="*/ 344389 w 437634"/>
              <a:gd name="connsiteY19" fmla="*/ 285846 h 315251"/>
              <a:gd name="connsiteX20" fmla="*/ 265443 w 437634"/>
              <a:gd name="connsiteY20" fmla="*/ 250776 h 315251"/>
              <a:gd name="connsiteX21" fmla="*/ 182681 w 437634"/>
              <a:gd name="connsiteY21" fmla="*/ 213831 h 315251"/>
              <a:gd name="connsiteX22" fmla="*/ 153889 w 437634"/>
              <a:gd name="connsiteY22" fmla="*/ 162021 h 315251"/>
              <a:gd name="connsiteX23" fmla="*/ 165289 w 437634"/>
              <a:gd name="connsiteY23" fmla="*/ 208709 h 315251"/>
              <a:gd name="connsiteX24" fmla="*/ 115789 w 437634"/>
              <a:gd name="connsiteY24" fmla="*/ 209646 h 315251"/>
              <a:gd name="connsiteX25" fmla="*/ 96739 w 437634"/>
              <a:gd name="connsiteY25" fmla="*/ 181071 h 315251"/>
              <a:gd name="connsiteX26" fmla="*/ 106264 w 437634"/>
              <a:gd name="connsiteY26" fmla="*/ 123921 h 315251"/>
              <a:gd name="connsiteX27" fmla="*/ 140941 w 437634"/>
              <a:gd name="connsiteY27" fmla="*/ 117447 h 315251"/>
              <a:gd name="connsiteX28" fmla="*/ 180589 w 437634"/>
              <a:gd name="connsiteY28" fmla="*/ 132727 h 315251"/>
              <a:gd name="connsiteX29" fmla="*/ 191989 w 437634"/>
              <a:gd name="connsiteY29" fmla="*/ 190596 h 315251"/>
              <a:gd name="connsiteX30" fmla="*/ 128386 w 437634"/>
              <a:gd name="connsiteY30" fmla="*/ 190683 h 315251"/>
              <a:gd name="connsiteX31" fmla="*/ 115789 w 437634"/>
              <a:gd name="connsiteY31" fmla="*/ 152496 h 315251"/>
              <a:gd name="connsiteX32" fmla="*/ 172939 w 437634"/>
              <a:gd name="connsiteY32" fmla="*/ 152496 h 315251"/>
              <a:gd name="connsiteX33" fmla="*/ 182464 w 437634"/>
              <a:gd name="connsiteY33" fmla="*/ 181071 h 315251"/>
              <a:gd name="connsiteX34" fmla="*/ 134839 w 437634"/>
              <a:gd name="connsiteY34" fmla="*/ 171546 h 315251"/>
              <a:gd name="connsiteX35" fmla="*/ 68164 w 437634"/>
              <a:gd name="connsiteY35" fmla="*/ 123921 h 315251"/>
              <a:gd name="connsiteX36" fmla="*/ 39589 w 437634"/>
              <a:gd name="connsiteY36" fmla="*/ 114396 h 315251"/>
              <a:gd name="connsiteX37" fmla="*/ 30064 w 437634"/>
              <a:gd name="connsiteY37" fmla="*/ 47721 h 315251"/>
              <a:gd name="connsiteX38" fmla="*/ 11014 w 437634"/>
              <a:gd name="connsiteY38" fmla="*/ 38196 h 31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7634" h="315251">
                <a:moveTo>
                  <a:pt x="11014" y="38196"/>
                </a:moveTo>
                <a:cubicBezTo>
                  <a:pt x="15777" y="30258"/>
                  <a:pt x="38586" y="3438"/>
                  <a:pt x="58639" y="96"/>
                </a:cubicBezTo>
                <a:cubicBezTo>
                  <a:pt x="68543" y="-1555"/>
                  <a:pt x="55886" y="18292"/>
                  <a:pt x="68164" y="28671"/>
                </a:cubicBezTo>
                <a:cubicBezTo>
                  <a:pt x="80442" y="39050"/>
                  <a:pt x="121037" y="60379"/>
                  <a:pt x="132310" y="62368"/>
                </a:cubicBezTo>
                <a:cubicBezTo>
                  <a:pt x="176195" y="70112"/>
                  <a:pt x="185639" y="54071"/>
                  <a:pt x="230089" y="57246"/>
                </a:cubicBezTo>
                <a:cubicBezTo>
                  <a:pt x="249139" y="69946"/>
                  <a:pt x="272290" y="86326"/>
                  <a:pt x="287239" y="95346"/>
                </a:cubicBezTo>
                <a:cubicBezTo>
                  <a:pt x="302188" y="104366"/>
                  <a:pt x="313972" y="103237"/>
                  <a:pt x="319781" y="111367"/>
                </a:cubicBezTo>
                <a:cubicBezTo>
                  <a:pt x="325590" y="119497"/>
                  <a:pt x="321166" y="132509"/>
                  <a:pt x="322092" y="144126"/>
                </a:cubicBezTo>
                <a:cubicBezTo>
                  <a:pt x="323018" y="155743"/>
                  <a:pt x="306903" y="164764"/>
                  <a:pt x="325339" y="181071"/>
                </a:cubicBezTo>
                <a:cubicBezTo>
                  <a:pt x="343775" y="197378"/>
                  <a:pt x="418108" y="221056"/>
                  <a:pt x="432708" y="241970"/>
                </a:cubicBezTo>
                <a:cubicBezTo>
                  <a:pt x="447308" y="262884"/>
                  <a:pt x="426070" y="304003"/>
                  <a:pt x="412938" y="306553"/>
                </a:cubicBezTo>
                <a:cubicBezTo>
                  <a:pt x="399806" y="309103"/>
                  <a:pt x="366614" y="260446"/>
                  <a:pt x="353914" y="257271"/>
                </a:cubicBezTo>
                <a:cubicBezTo>
                  <a:pt x="344389" y="247746"/>
                  <a:pt x="338118" y="232956"/>
                  <a:pt x="325339" y="228696"/>
                </a:cubicBezTo>
                <a:cubicBezTo>
                  <a:pt x="315814" y="225521"/>
                  <a:pt x="302729" y="227109"/>
                  <a:pt x="296764" y="238221"/>
                </a:cubicBezTo>
                <a:cubicBezTo>
                  <a:pt x="290799" y="249333"/>
                  <a:pt x="286374" y="276321"/>
                  <a:pt x="289549" y="295371"/>
                </a:cubicBezTo>
                <a:cubicBezTo>
                  <a:pt x="311774" y="292196"/>
                  <a:pt x="362237" y="292196"/>
                  <a:pt x="372964" y="285846"/>
                </a:cubicBezTo>
                <a:cubicBezTo>
                  <a:pt x="383692" y="279496"/>
                  <a:pt x="364293" y="262924"/>
                  <a:pt x="353914" y="257271"/>
                </a:cubicBezTo>
                <a:cubicBezTo>
                  <a:pt x="343535" y="251618"/>
                  <a:pt x="320217" y="255106"/>
                  <a:pt x="310692" y="251931"/>
                </a:cubicBezTo>
                <a:cubicBezTo>
                  <a:pt x="307118" y="262654"/>
                  <a:pt x="319723" y="308769"/>
                  <a:pt x="325339" y="314421"/>
                </a:cubicBezTo>
                <a:cubicBezTo>
                  <a:pt x="330955" y="320074"/>
                  <a:pt x="338039" y="295371"/>
                  <a:pt x="344389" y="285846"/>
                </a:cubicBezTo>
                <a:cubicBezTo>
                  <a:pt x="322391" y="197852"/>
                  <a:pt x="292394" y="262779"/>
                  <a:pt x="265443" y="250776"/>
                </a:cubicBezTo>
                <a:cubicBezTo>
                  <a:pt x="238492" y="238774"/>
                  <a:pt x="201273" y="228624"/>
                  <a:pt x="182681" y="213831"/>
                </a:cubicBezTo>
                <a:cubicBezTo>
                  <a:pt x="164089" y="199039"/>
                  <a:pt x="182464" y="181071"/>
                  <a:pt x="153889" y="162021"/>
                </a:cubicBezTo>
                <a:cubicBezTo>
                  <a:pt x="150714" y="181071"/>
                  <a:pt x="177354" y="193628"/>
                  <a:pt x="165289" y="208709"/>
                </a:cubicBezTo>
                <a:cubicBezTo>
                  <a:pt x="159017" y="216549"/>
                  <a:pt x="127214" y="214252"/>
                  <a:pt x="115789" y="209646"/>
                </a:cubicBezTo>
                <a:cubicBezTo>
                  <a:pt x="104364" y="205040"/>
                  <a:pt x="103089" y="190596"/>
                  <a:pt x="96739" y="181071"/>
                </a:cubicBezTo>
                <a:cubicBezTo>
                  <a:pt x="99914" y="162021"/>
                  <a:pt x="98897" y="134525"/>
                  <a:pt x="106264" y="123921"/>
                </a:cubicBezTo>
                <a:cubicBezTo>
                  <a:pt x="113631" y="113317"/>
                  <a:pt x="125066" y="111097"/>
                  <a:pt x="140941" y="117447"/>
                </a:cubicBezTo>
                <a:cubicBezTo>
                  <a:pt x="156816" y="123797"/>
                  <a:pt x="167547" y="121233"/>
                  <a:pt x="180589" y="132727"/>
                </a:cubicBezTo>
                <a:cubicBezTo>
                  <a:pt x="177414" y="142252"/>
                  <a:pt x="200689" y="180937"/>
                  <a:pt x="191989" y="190596"/>
                </a:cubicBezTo>
                <a:cubicBezTo>
                  <a:pt x="183289" y="200255"/>
                  <a:pt x="141086" y="197033"/>
                  <a:pt x="128386" y="190683"/>
                </a:cubicBezTo>
                <a:cubicBezTo>
                  <a:pt x="115686" y="184333"/>
                  <a:pt x="109410" y="156768"/>
                  <a:pt x="115789" y="152496"/>
                </a:cubicBezTo>
                <a:cubicBezTo>
                  <a:pt x="134839" y="146146"/>
                  <a:pt x="153889" y="133446"/>
                  <a:pt x="172939" y="152496"/>
                </a:cubicBezTo>
                <a:cubicBezTo>
                  <a:pt x="180039" y="159596"/>
                  <a:pt x="191444" y="176581"/>
                  <a:pt x="182464" y="181071"/>
                </a:cubicBezTo>
                <a:cubicBezTo>
                  <a:pt x="167984" y="188311"/>
                  <a:pt x="150714" y="174721"/>
                  <a:pt x="134839" y="171546"/>
                </a:cubicBezTo>
                <a:cubicBezTo>
                  <a:pt x="118964" y="123921"/>
                  <a:pt x="134839" y="146146"/>
                  <a:pt x="68164" y="123921"/>
                </a:cubicBezTo>
                <a:lnTo>
                  <a:pt x="39589" y="114396"/>
                </a:lnTo>
                <a:cubicBezTo>
                  <a:pt x="4915" y="62385"/>
                  <a:pt x="-24176" y="58569"/>
                  <a:pt x="30064" y="47721"/>
                </a:cubicBezTo>
                <a:cubicBezTo>
                  <a:pt x="36291" y="46476"/>
                  <a:pt x="6251" y="46134"/>
                  <a:pt x="11014" y="38196"/>
                </a:cubicBezTo>
                <a:close/>
              </a:path>
            </a:pathLst>
          </a:cu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19074842">
            <a:off x="6616486" y="4956296"/>
            <a:ext cx="65982" cy="86836"/>
          </a:xfrm>
          <a:custGeom>
            <a:avLst/>
            <a:gdLst>
              <a:gd name="connsiteX0" fmla="*/ 205 w 48631"/>
              <a:gd name="connsiteY0" fmla="*/ 6371 h 82798"/>
              <a:gd name="connsiteX1" fmla="*/ 47830 w 48631"/>
              <a:gd name="connsiteY1" fmla="*/ 53996 h 82798"/>
              <a:gd name="connsiteX2" fmla="*/ 28780 w 48631"/>
              <a:gd name="connsiteY2" fmla="*/ 82571 h 82798"/>
              <a:gd name="connsiteX3" fmla="*/ 205 w 48631"/>
              <a:gd name="connsiteY3" fmla="*/ 63521 h 82798"/>
              <a:gd name="connsiteX4" fmla="*/ 9730 w 48631"/>
              <a:gd name="connsiteY4" fmla="*/ 34946 h 82798"/>
              <a:gd name="connsiteX5" fmla="*/ 28780 w 48631"/>
              <a:gd name="connsiteY5" fmla="*/ 6371 h 82798"/>
              <a:gd name="connsiteX6" fmla="*/ 205 w 48631"/>
              <a:gd name="connsiteY6" fmla="*/ 6371 h 8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31" h="82798">
                <a:moveTo>
                  <a:pt x="205" y="6371"/>
                </a:moveTo>
                <a:cubicBezTo>
                  <a:pt x="3380" y="14309"/>
                  <a:pt x="39947" y="32975"/>
                  <a:pt x="47830" y="53996"/>
                </a:cubicBezTo>
                <a:cubicBezTo>
                  <a:pt x="51850" y="64715"/>
                  <a:pt x="40005" y="80326"/>
                  <a:pt x="28780" y="82571"/>
                </a:cubicBezTo>
                <a:cubicBezTo>
                  <a:pt x="17555" y="84816"/>
                  <a:pt x="9730" y="69871"/>
                  <a:pt x="205" y="63521"/>
                </a:cubicBezTo>
                <a:cubicBezTo>
                  <a:pt x="3380" y="53996"/>
                  <a:pt x="5240" y="43926"/>
                  <a:pt x="9730" y="34946"/>
                </a:cubicBezTo>
                <a:cubicBezTo>
                  <a:pt x="14850" y="24707"/>
                  <a:pt x="25160" y="17231"/>
                  <a:pt x="28780" y="6371"/>
                </a:cubicBezTo>
                <a:cubicBezTo>
                  <a:pt x="31792" y="-2665"/>
                  <a:pt x="-2970" y="-1567"/>
                  <a:pt x="205" y="6371"/>
                </a:cubicBezTo>
                <a:close/>
              </a:path>
            </a:pathLst>
          </a:custGeom>
          <a:solidFill>
            <a:schemeClr val="bg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9592760">
            <a:off x="6622000" y="4846661"/>
            <a:ext cx="45719" cy="45719"/>
          </a:xfrm>
          <a:custGeom>
            <a:avLst/>
            <a:gdLst>
              <a:gd name="connsiteX0" fmla="*/ 205 w 48631"/>
              <a:gd name="connsiteY0" fmla="*/ 6371 h 82798"/>
              <a:gd name="connsiteX1" fmla="*/ 47830 w 48631"/>
              <a:gd name="connsiteY1" fmla="*/ 53996 h 82798"/>
              <a:gd name="connsiteX2" fmla="*/ 28780 w 48631"/>
              <a:gd name="connsiteY2" fmla="*/ 82571 h 82798"/>
              <a:gd name="connsiteX3" fmla="*/ 205 w 48631"/>
              <a:gd name="connsiteY3" fmla="*/ 63521 h 82798"/>
              <a:gd name="connsiteX4" fmla="*/ 9730 w 48631"/>
              <a:gd name="connsiteY4" fmla="*/ 34946 h 82798"/>
              <a:gd name="connsiteX5" fmla="*/ 28780 w 48631"/>
              <a:gd name="connsiteY5" fmla="*/ 6371 h 82798"/>
              <a:gd name="connsiteX6" fmla="*/ 205 w 48631"/>
              <a:gd name="connsiteY6" fmla="*/ 6371 h 8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31" h="82798">
                <a:moveTo>
                  <a:pt x="205" y="6371"/>
                </a:moveTo>
                <a:cubicBezTo>
                  <a:pt x="3380" y="14309"/>
                  <a:pt x="39947" y="32975"/>
                  <a:pt x="47830" y="53996"/>
                </a:cubicBezTo>
                <a:cubicBezTo>
                  <a:pt x="51850" y="64715"/>
                  <a:pt x="40005" y="80326"/>
                  <a:pt x="28780" y="82571"/>
                </a:cubicBezTo>
                <a:cubicBezTo>
                  <a:pt x="17555" y="84816"/>
                  <a:pt x="9730" y="69871"/>
                  <a:pt x="205" y="63521"/>
                </a:cubicBezTo>
                <a:cubicBezTo>
                  <a:pt x="3380" y="53996"/>
                  <a:pt x="5240" y="43926"/>
                  <a:pt x="9730" y="34946"/>
                </a:cubicBezTo>
                <a:cubicBezTo>
                  <a:pt x="14850" y="24707"/>
                  <a:pt x="25160" y="17231"/>
                  <a:pt x="28780" y="6371"/>
                </a:cubicBezTo>
                <a:cubicBezTo>
                  <a:pt x="31792" y="-2665"/>
                  <a:pt x="-2970" y="-1567"/>
                  <a:pt x="205" y="6371"/>
                </a:cubicBezTo>
                <a:close/>
              </a:path>
            </a:pathLst>
          </a:custGeom>
          <a:solidFill>
            <a:schemeClr val="bg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21090757">
            <a:off x="6614534" y="5072374"/>
            <a:ext cx="48631" cy="65880"/>
          </a:xfrm>
          <a:custGeom>
            <a:avLst/>
            <a:gdLst>
              <a:gd name="connsiteX0" fmla="*/ 205 w 48631"/>
              <a:gd name="connsiteY0" fmla="*/ 6371 h 82798"/>
              <a:gd name="connsiteX1" fmla="*/ 47830 w 48631"/>
              <a:gd name="connsiteY1" fmla="*/ 53996 h 82798"/>
              <a:gd name="connsiteX2" fmla="*/ 28780 w 48631"/>
              <a:gd name="connsiteY2" fmla="*/ 82571 h 82798"/>
              <a:gd name="connsiteX3" fmla="*/ 205 w 48631"/>
              <a:gd name="connsiteY3" fmla="*/ 63521 h 82798"/>
              <a:gd name="connsiteX4" fmla="*/ 9730 w 48631"/>
              <a:gd name="connsiteY4" fmla="*/ 34946 h 82798"/>
              <a:gd name="connsiteX5" fmla="*/ 28780 w 48631"/>
              <a:gd name="connsiteY5" fmla="*/ 6371 h 82798"/>
              <a:gd name="connsiteX6" fmla="*/ 205 w 48631"/>
              <a:gd name="connsiteY6" fmla="*/ 6371 h 8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31" h="82798">
                <a:moveTo>
                  <a:pt x="205" y="6371"/>
                </a:moveTo>
                <a:cubicBezTo>
                  <a:pt x="3380" y="14309"/>
                  <a:pt x="39947" y="32975"/>
                  <a:pt x="47830" y="53996"/>
                </a:cubicBezTo>
                <a:cubicBezTo>
                  <a:pt x="51850" y="64715"/>
                  <a:pt x="40005" y="80326"/>
                  <a:pt x="28780" y="82571"/>
                </a:cubicBezTo>
                <a:cubicBezTo>
                  <a:pt x="17555" y="84816"/>
                  <a:pt x="9730" y="69871"/>
                  <a:pt x="205" y="63521"/>
                </a:cubicBezTo>
                <a:cubicBezTo>
                  <a:pt x="3380" y="53996"/>
                  <a:pt x="5240" y="43926"/>
                  <a:pt x="9730" y="34946"/>
                </a:cubicBezTo>
                <a:cubicBezTo>
                  <a:pt x="14850" y="24707"/>
                  <a:pt x="25160" y="17231"/>
                  <a:pt x="28780" y="6371"/>
                </a:cubicBezTo>
                <a:cubicBezTo>
                  <a:pt x="31792" y="-2665"/>
                  <a:pt x="-2970" y="-1567"/>
                  <a:pt x="205" y="6371"/>
                </a:cubicBezTo>
                <a:close/>
              </a:path>
            </a:pathLst>
          </a:custGeom>
          <a:solidFill>
            <a:schemeClr val="bg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9274139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0" y="1752601"/>
            <a:ext cx="9144000" cy="4893647"/>
          </a:xfrm>
          <a:prstGeom prst="rect">
            <a:avLst/>
          </a:prstGeom>
          <a:noFill/>
        </p:spPr>
        <p:txBody>
          <a:bodyPr wrap="square" rtlCol="0">
            <a:spAutoFit/>
          </a:bodyPr>
          <a:lstStyle/>
          <a:p>
            <a:pPr marL="342900" indent="-342900">
              <a:buFont typeface="Arial" pitchFamily="34" charset="0"/>
              <a:buChar char="•"/>
            </a:pPr>
            <a:r>
              <a:rPr lang="en-US" sz="2400" b="1" dirty="0"/>
              <a:t>Profit gains </a:t>
            </a:r>
            <a:r>
              <a:rPr lang="en-US" sz="2400" b="1" dirty="0" smtClean="0"/>
              <a:t>up to $85/ac (12/14 trials)</a:t>
            </a:r>
            <a:endParaRPr lang="en-US" sz="2400" b="1" dirty="0"/>
          </a:p>
          <a:p>
            <a:pPr marL="342900" indent="-342900">
              <a:buFont typeface="Arial" pitchFamily="34" charset="0"/>
              <a:buChar char="•"/>
            </a:pPr>
            <a:r>
              <a:rPr lang="en-US" sz="2400" b="1" dirty="0"/>
              <a:t>Profit loss up to $</a:t>
            </a:r>
            <a:r>
              <a:rPr lang="en-US" sz="2400" b="1" dirty="0" smtClean="0"/>
              <a:t>75/ac (2/14 trials)</a:t>
            </a:r>
          </a:p>
          <a:p>
            <a:endParaRPr lang="en-US" sz="2400" b="1" dirty="0"/>
          </a:p>
          <a:p>
            <a:endParaRPr lang="en-US" sz="2400" b="1" dirty="0" smtClean="0"/>
          </a:p>
          <a:p>
            <a:endParaRPr lang="en-US" sz="2400" b="1" dirty="0"/>
          </a:p>
          <a:p>
            <a:endParaRPr lang="en-US" sz="2400" b="1" dirty="0" smtClean="0"/>
          </a:p>
          <a:p>
            <a:endParaRPr lang="en-US" sz="2400" b="1" dirty="0"/>
          </a:p>
          <a:p>
            <a:endParaRPr lang="en-US" sz="2400" b="1" dirty="0" smtClean="0"/>
          </a:p>
          <a:p>
            <a:endParaRPr lang="en-US" sz="2400" b="1" dirty="0"/>
          </a:p>
          <a:p>
            <a:endParaRPr lang="en-US" sz="2400" b="1" dirty="0" smtClean="0"/>
          </a:p>
          <a:p>
            <a:endParaRPr lang="en-US" sz="2400" b="1" dirty="0" smtClean="0"/>
          </a:p>
          <a:p>
            <a:endParaRPr lang="en-US" sz="2400" b="1" dirty="0" smtClean="0"/>
          </a:p>
          <a:p>
            <a:pPr algn="ctr"/>
            <a:r>
              <a:rPr lang="en-US" sz="2400" b="1" dirty="0" smtClean="0"/>
              <a:t>Profits improved in 86% of trials with correct use of Adapt-N.</a:t>
            </a:r>
            <a:endParaRPr lang="en-US" sz="2400" b="1" dirty="0"/>
          </a:p>
        </p:txBody>
      </p:sp>
      <p:sp>
        <p:nvSpPr>
          <p:cNvPr id="2" name="Title 1"/>
          <p:cNvSpPr>
            <a:spLocks noGrp="1"/>
          </p:cNvSpPr>
          <p:nvPr>
            <p:ph type="title"/>
          </p:nvPr>
        </p:nvSpPr>
        <p:spPr/>
        <p:txBody>
          <a:bodyPr>
            <a:normAutofit fontScale="90000"/>
          </a:bodyPr>
          <a:lstStyle/>
          <a:p>
            <a:r>
              <a:rPr lang="en-US" dirty="0"/>
              <a:t>NY: </a:t>
            </a:r>
            <a:r>
              <a:rPr lang="en-US" dirty="0" smtClean="0"/>
              <a:t>Economic Impact </a:t>
            </a:r>
            <a:br>
              <a:rPr lang="en-US" dirty="0" smtClean="0"/>
            </a:br>
            <a:r>
              <a:rPr lang="en-US" dirty="0" smtClean="0"/>
              <a:t>of Adapt-N in 2011</a:t>
            </a:r>
            <a:endParaRPr lang="en-US" dirty="0"/>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771" y="2895600"/>
            <a:ext cx="9144000" cy="3048000"/>
          </a:xfrm>
          <a:prstGeom prst="rect">
            <a:avLst/>
          </a:prstGeom>
          <a:noFill/>
        </p:spPr>
      </p:pic>
    </p:spTree>
    <p:extLst>
      <p:ext uri="{BB962C8B-B14F-4D97-AF65-F5344CB8AC3E}">
        <p14:creationId xmlns:p14="http://schemas.microsoft.com/office/powerpoint/2010/main" xmlns="" val="925996979"/>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5908623" cy="990600"/>
          </a:xfrm>
        </p:spPr>
        <p:txBody>
          <a:bodyPr>
            <a:noAutofit/>
          </a:bodyPr>
          <a:lstStyle/>
          <a:p>
            <a:pPr algn="l"/>
            <a:r>
              <a:rPr lang="en-US" sz="4000" dirty="0" smtClean="0">
                <a:solidFill>
                  <a:srgbClr val="0070C0"/>
                </a:solidFill>
              </a:rPr>
              <a:t>Summary: w</a:t>
            </a:r>
            <a:r>
              <a:rPr lang="en-US" sz="4000" b="1" dirty="0" smtClean="0">
                <a:solidFill>
                  <a:srgbClr val="0070C0"/>
                </a:solidFill>
              </a:rPr>
              <a:t>hat did we learn in 2011? </a:t>
            </a:r>
            <a:br>
              <a:rPr lang="en-US" sz="4000" b="1" dirty="0" smtClean="0">
                <a:solidFill>
                  <a:srgbClr val="0070C0"/>
                </a:solidFill>
              </a:rPr>
            </a:br>
            <a:r>
              <a:rPr lang="en-US" sz="1600" dirty="0"/>
              <a:t/>
            </a:r>
            <a:br>
              <a:rPr lang="en-US" sz="1600" dirty="0"/>
            </a:br>
            <a:r>
              <a:rPr lang="en-US" sz="3200" b="1" dirty="0" smtClean="0">
                <a:solidFill>
                  <a:schemeClr val="tx1"/>
                </a:solidFill>
              </a:rPr>
              <a:t>Adapt-N…</a:t>
            </a:r>
            <a:endParaRPr lang="en-US" sz="3200" b="1" dirty="0">
              <a:solidFill>
                <a:schemeClr val="tx1"/>
              </a:solidFill>
            </a:endParaRPr>
          </a:p>
        </p:txBody>
      </p:sp>
      <p:sp>
        <p:nvSpPr>
          <p:cNvPr id="3" name="Content Placeholder 2"/>
          <p:cNvSpPr>
            <a:spLocks noGrp="1"/>
          </p:cNvSpPr>
          <p:nvPr>
            <p:ph idx="1"/>
          </p:nvPr>
        </p:nvSpPr>
        <p:spPr>
          <a:xfrm>
            <a:off x="304800" y="2179637"/>
            <a:ext cx="8610600" cy="4525963"/>
          </a:xfrm>
        </p:spPr>
        <p:txBody>
          <a:bodyPr>
            <a:noAutofit/>
          </a:bodyPr>
          <a:lstStyle/>
          <a:p>
            <a:r>
              <a:rPr lang="en-US" sz="2800" dirty="0" smtClean="0"/>
              <a:t>requires accurate inputs</a:t>
            </a:r>
          </a:p>
          <a:p>
            <a:r>
              <a:rPr lang="en-US" sz="2800" dirty="0" smtClean="0"/>
              <a:t>generally accurately estimated lower N needs, and in some cases higher N needs.</a:t>
            </a:r>
          </a:p>
          <a:p>
            <a:r>
              <a:rPr lang="en-US" sz="2800" dirty="0" smtClean="0"/>
              <a:t>in a few cases, slightly under- or over-predicted N needs, usually explained by model input factors</a:t>
            </a:r>
            <a:endParaRPr lang="en-US" sz="2800" i="1" dirty="0" smtClean="0"/>
          </a:p>
          <a:p>
            <a:r>
              <a:rPr lang="en-US" sz="2800" dirty="0" smtClean="0"/>
              <a:t>increased most NY </a:t>
            </a:r>
            <a:r>
              <a:rPr lang="en-US" sz="2800" dirty="0"/>
              <a:t>grower </a:t>
            </a:r>
            <a:r>
              <a:rPr lang="en-US" sz="2800" dirty="0" smtClean="0"/>
              <a:t>profits and N savings</a:t>
            </a:r>
          </a:p>
          <a:p>
            <a:r>
              <a:rPr lang="en-US" sz="2800" dirty="0" smtClean="0"/>
              <a:t>reduced environmental losses considerably</a:t>
            </a:r>
            <a:endParaRPr lang="en-US" sz="2800" dirty="0"/>
          </a:p>
          <a:p>
            <a:r>
              <a:rPr lang="en-US" sz="2800" dirty="0" smtClean="0"/>
              <a:t>will need minor adjustments for 2012</a:t>
            </a:r>
          </a:p>
          <a:p>
            <a:r>
              <a:rPr lang="en-US" sz="2800" dirty="0"/>
              <a:t>p</a:t>
            </a:r>
            <a:r>
              <a:rPr lang="en-US" sz="2800" dirty="0" smtClean="0"/>
              <a:t>rovides strong incentive to sidedress</a:t>
            </a:r>
          </a:p>
        </p:txBody>
      </p:sp>
      <p:pic>
        <p:nvPicPr>
          <p:cNvPr id="6" name="Picture 5"/>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6137223" y="76200"/>
            <a:ext cx="2930577" cy="1752600"/>
          </a:xfrm>
          <a:prstGeom prst="rect">
            <a:avLst/>
          </a:prstGeom>
        </p:spPr>
      </p:pic>
    </p:spTree>
    <p:extLst>
      <p:ext uri="{BB962C8B-B14F-4D97-AF65-F5344CB8AC3E}">
        <p14:creationId xmlns:p14="http://schemas.microsoft.com/office/powerpoint/2010/main" xmlns="" val="39373317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What </a:t>
            </a:r>
            <a:r>
              <a:rPr lang="en-US" dirty="0" smtClean="0">
                <a:solidFill>
                  <a:srgbClr val="0070C0"/>
                </a:solidFill>
              </a:rPr>
              <a:t>did </a:t>
            </a:r>
            <a:r>
              <a:rPr lang="en-US" dirty="0" smtClean="0">
                <a:solidFill>
                  <a:srgbClr val="0070C0"/>
                </a:solidFill>
              </a:rPr>
              <a:t>we have learned in Iowa the last two years?</a:t>
            </a:r>
            <a:endParaRPr lang="en-US" dirty="0"/>
          </a:p>
        </p:txBody>
      </p:sp>
      <p:sp>
        <p:nvSpPr>
          <p:cNvPr id="3" name="Content Placeholder 2"/>
          <p:cNvSpPr>
            <a:spLocks noGrp="1"/>
          </p:cNvSpPr>
          <p:nvPr>
            <p:ph idx="1"/>
          </p:nvPr>
        </p:nvSpPr>
        <p:spPr>
          <a:xfrm>
            <a:off x="457200" y="1828800"/>
            <a:ext cx="8229600" cy="4297363"/>
          </a:xfrm>
        </p:spPr>
        <p:txBody>
          <a:bodyPr>
            <a:normAutofit lnSpcReduction="10000"/>
          </a:bodyPr>
          <a:lstStyle/>
          <a:p>
            <a:r>
              <a:rPr lang="en-US" dirty="0" smtClean="0"/>
              <a:t>s</a:t>
            </a:r>
            <a:r>
              <a:rPr lang="en-US" dirty="0" smtClean="0"/>
              <a:t>oil depth of Iowa are deeper then NY</a:t>
            </a:r>
            <a:endParaRPr lang="en-US" dirty="0" smtClean="0"/>
          </a:p>
          <a:p>
            <a:r>
              <a:rPr lang="en-US" dirty="0" smtClean="0"/>
              <a:t>assumptions on overwinter soil moisture capacity (dry winter – minimal leaching)</a:t>
            </a:r>
          </a:p>
          <a:p>
            <a:r>
              <a:rPr lang="en-US" dirty="0" smtClean="0"/>
              <a:t>r</a:t>
            </a:r>
            <a:r>
              <a:rPr lang="en-US" dirty="0" smtClean="0"/>
              <a:t>educed over application of nitrogen</a:t>
            </a:r>
          </a:p>
          <a:p>
            <a:r>
              <a:rPr lang="en-US" dirty="0" smtClean="0"/>
              <a:t>h</a:t>
            </a:r>
            <a:r>
              <a:rPr lang="en-US" dirty="0" smtClean="0"/>
              <a:t>elps with manure management</a:t>
            </a:r>
          </a:p>
          <a:p>
            <a:r>
              <a:rPr lang="en-US" dirty="0" smtClean="0"/>
              <a:t>Clients and consultants are starting warm up to using Adapt N to adjustment nitrogen in-season</a:t>
            </a:r>
          </a:p>
          <a:p>
            <a:endParaRPr lang="en-US" dirty="0" smtClean="0"/>
          </a:p>
          <a:p>
            <a:endParaRPr lang="en-US" dirty="0" smtClean="0"/>
          </a:p>
          <a:p>
            <a:endParaRPr lang="en-US" dirty="0"/>
          </a:p>
        </p:txBody>
      </p:sp>
      <p:sp>
        <p:nvSpPr>
          <p:cNvPr id="4" name="Rectangle 3"/>
          <p:cNvSpPr/>
          <p:nvPr/>
        </p:nvSpPr>
        <p:spPr>
          <a:xfrm>
            <a:off x="609600" y="1447800"/>
            <a:ext cx="5410200" cy="461665"/>
          </a:xfrm>
          <a:prstGeom prst="rect">
            <a:avLst/>
          </a:prstGeom>
        </p:spPr>
        <p:txBody>
          <a:bodyPr wrap="square">
            <a:spAutoFit/>
          </a:bodyPr>
          <a:lstStyle/>
          <a:p>
            <a:r>
              <a:rPr lang="en-US" sz="2400" b="1" dirty="0" smtClean="0"/>
              <a:t>Adapt-N…</a:t>
            </a:r>
            <a:endParaRPr lang="en-US" sz="24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Autofit/>
          </a:bodyPr>
          <a:lstStyle/>
          <a:p>
            <a:r>
              <a:rPr lang="en-US" sz="4800" dirty="0" smtClean="0"/>
              <a:t>Opportunities for 2012 Testing</a:t>
            </a:r>
            <a:endParaRPr lang="en-US" sz="4800" dirty="0"/>
          </a:p>
        </p:txBody>
      </p:sp>
      <p:sp>
        <p:nvSpPr>
          <p:cNvPr id="3" name="Content Placeholder 2"/>
          <p:cNvSpPr>
            <a:spLocks noGrp="1"/>
          </p:cNvSpPr>
          <p:nvPr>
            <p:ph idx="1"/>
          </p:nvPr>
        </p:nvSpPr>
        <p:spPr>
          <a:xfrm>
            <a:off x="457200" y="2057400"/>
            <a:ext cx="8229600" cy="4068763"/>
          </a:xfrm>
        </p:spPr>
        <p:txBody>
          <a:bodyPr>
            <a:normAutofit/>
          </a:bodyPr>
          <a:lstStyle/>
          <a:p>
            <a:r>
              <a:rPr lang="en-US" dirty="0" smtClean="0"/>
              <a:t>Many ways to use Adapt-N</a:t>
            </a:r>
          </a:p>
          <a:p>
            <a:r>
              <a:rPr lang="en-US" dirty="0" smtClean="0"/>
              <a:t>2011 retrospective analyses</a:t>
            </a:r>
          </a:p>
          <a:p>
            <a:r>
              <a:rPr lang="en-US" dirty="0" smtClean="0"/>
              <a:t>Variable rate application opportunities</a:t>
            </a:r>
          </a:p>
          <a:p>
            <a:r>
              <a:rPr lang="en-US" dirty="0" smtClean="0"/>
              <a:t>2012 Low-risk trials</a:t>
            </a:r>
          </a:p>
          <a:p>
            <a:r>
              <a:rPr lang="en-US" dirty="0" smtClean="0"/>
              <a:t>2012 Low-risk adoption</a:t>
            </a:r>
          </a:p>
          <a:p>
            <a:r>
              <a:rPr lang="en-US" dirty="0" smtClean="0"/>
              <a:t>2012 retrospective analyses </a:t>
            </a:r>
          </a:p>
        </p:txBody>
      </p:sp>
      <p:pic>
        <p:nvPicPr>
          <p:cNvPr id="4" name="Picture 3" descr="IMG_0370.JPG"/>
          <p:cNvPicPr>
            <a:picLocks noChangeAspect="1"/>
          </p:cNvPicPr>
          <p:nvPr/>
        </p:nvPicPr>
        <p:blipFill>
          <a:blip r:embed="rId3" cstate="print"/>
          <a:srcRect l="2597" t="24243" b="43290"/>
          <a:stretch>
            <a:fillRect/>
          </a:stretch>
        </p:blipFill>
        <p:spPr>
          <a:xfrm>
            <a:off x="0" y="5884336"/>
            <a:ext cx="9144000" cy="2286000"/>
          </a:xfrm>
          <a:prstGeom prst="rect">
            <a:avLst/>
          </a:prstGeom>
        </p:spPr>
      </p:pic>
    </p:spTree>
    <p:extLst>
      <p:ext uri="{BB962C8B-B14F-4D97-AF65-F5344CB8AC3E}">
        <p14:creationId xmlns:p14="http://schemas.microsoft.com/office/powerpoint/2010/main" xmlns="" val="288540804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0"/>
            <a:ext cx="7793038" cy="1143000"/>
          </a:xfrm>
        </p:spPr>
        <p:txBody>
          <a:bodyPr>
            <a:normAutofit/>
          </a:bodyPr>
          <a:lstStyle/>
          <a:p>
            <a:pPr eaLnBrk="1" hangingPunct="1"/>
            <a:r>
              <a:rPr lang="en-US" sz="4000" b="1" dirty="0" smtClean="0">
                <a:solidFill>
                  <a:srgbClr val="0070C0"/>
                </a:solidFill>
              </a:rPr>
              <a:t>Many ways to use Adapt-N</a:t>
            </a:r>
          </a:p>
        </p:txBody>
      </p:sp>
      <p:sp>
        <p:nvSpPr>
          <p:cNvPr id="62467" name="Rectangle 3"/>
          <p:cNvSpPr>
            <a:spLocks noGrp="1" noChangeArrowheads="1"/>
          </p:cNvSpPr>
          <p:nvPr>
            <p:ph type="body" idx="1"/>
          </p:nvPr>
        </p:nvSpPr>
        <p:spPr>
          <a:xfrm>
            <a:off x="152400" y="1143000"/>
            <a:ext cx="8686800" cy="5562600"/>
          </a:xfrm>
        </p:spPr>
        <p:txBody>
          <a:bodyPr>
            <a:normAutofit fontScale="92500" lnSpcReduction="20000"/>
          </a:bodyPr>
          <a:lstStyle/>
          <a:p>
            <a:pPr marL="0" indent="0" eaLnBrk="1" hangingPunct="1">
              <a:spcBef>
                <a:spcPct val="50000"/>
              </a:spcBef>
              <a:buClr>
                <a:schemeClr val="tx1"/>
              </a:buClr>
              <a:buSzPct val="120000"/>
              <a:buNone/>
            </a:pPr>
            <a:r>
              <a:rPr lang="en-US" dirty="0" smtClean="0"/>
              <a:t>Adapt-N can be used for a wide range of N management practices for corn (grain, silage, sweet):</a:t>
            </a:r>
          </a:p>
          <a:p>
            <a:pPr lvl="1" eaLnBrk="1" hangingPunct="1">
              <a:spcBef>
                <a:spcPct val="50000"/>
              </a:spcBef>
              <a:buClr>
                <a:schemeClr val="tx1"/>
              </a:buClr>
              <a:buSzPct val="120000"/>
              <a:buFontTx/>
              <a:buChar char="•"/>
            </a:pPr>
            <a:r>
              <a:rPr lang="en-US" dirty="0" err="1" smtClean="0"/>
              <a:t>Sidedress</a:t>
            </a:r>
            <a:r>
              <a:rPr lang="en-US" dirty="0" smtClean="0"/>
              <a:t> N rate recommendation</a:t>
            </a:r>
          </a:p>
          <a:p>
            <a:pPr lvl="1" eaLnBrk="1" hangingPunct="1">
              <a:spcBef>
                <a:spcPct val="50000"/>
              </a:spcBef>
              <a:buClr>
                <a:schemeClr val="tx1"/>
              </a:buClr>
              <a:buSzPct val="120000"/>
              <a:buFontTx/>
              <a:buChar char="•"/>
            </a:pPr>
            <a:r>
              <a:rPr lang="en-US" dirty="0" smtClean="0"/>
              <a:t>Rescue N application rate</a:t>
            </a:r>
          </a:p>
          <a:p>
            <a:pPr lvl="1">
              <a:spcBef>
                <a:spcPct val="50000"/>
              </a:spcBef>
              <a:buClr>
                <a:schemeClr val="tx1"/>
              </a:buClr>
              <a:buSzPct val="120000"/>
              <a:buFontTx/>
              <a:buChar char="•"/>
            </a:pPr>
            <a:r>
              <a:rPr lang="en-US" dirty="0"/>
              <a:t>After pre-plant applications or applications at </a:t>
            </a:r>
            <a:r>
              <a:rPr lang="en-US" dirty="0" smtClean="0"/>
              <a:t>planting or in </a:t>
            </a:r>
            <a:r>
              <a:rPr lang="en-US" dirty="0" err="1" smtClean="0"/>
              <a:t>manured</a:t>
            </a:r>
            <a:r>
              <a:rPr lang="en-US" dirty="0" smtClean="0"/>
              <a:t> fields – Is additional N necessary, and how much?</a:t>
            </a:r>
          </a:p>
          <a:p>
            <a:pPr lvl="1">
              <a:spcBef>
                <a:spcPct val="50000"/>
              </a:spcBef>
              <a:buClr>
                <a:schemeClr val="tx1"/>
              </a:buClr>
              <a:buSzPct val="120000"/>
              <a:buFontTx/>
              <a:buChar char="•"/>
            </a:pPr>
            <a:r>
              <a:rPr lang="en-US" dirty="0" err="1" smtClean="0"/>
              <a:t>Hindcasting</a:t>
            </a:r>
            <a:r>
              <a:rPr lang="en-US" dirty="0" smtClean="0"/>
              <a:t> after growing season (Excess? Deficient? What-if?)</a:t>
            </a:r>
          </a:p>
          <a:p>
            <a:pPr lvl="1">
              <a:spcBef>
                <a:spcPct val="50000"/>
              </a:spcBef>
              <a:buClr>
                <a:schemeClr val="tx1"/>
              </a:buClr>
              <a:buSzPct val="120000"/>
              <a:buFontTx/>
              <a:buChar char="•"/>
            </a:pPr>
            <a:r>
              <a:rPr lang="en-US" dirty="0" smtClean="0"/>
              <a:t>Potential for use in variable rate application</a:t>
            </a:r>
            <a:endParaRPr lang="en-US" dirty="0"/>
          </a:p>
          <a:p>
            <a:pPr marL="0" lvl="1" indent="0">
              <a:spcBef>
                <a:spcPct val="50000"/>
              </a:spcBef>
              <a:buClr>
                <a:schemeClr val="tx1"/>
              </a:buClr>
              <a:buSzPct val="120000"/>
              <a:buNone/>
            </a:pPr>
            <a:r>
              <a:rPr lang="en-US" dirty="0" smtClean="0"/>
              <a:t>To get your own account: email Jeff Melkonian </a:t>
            </a:r>
            <a:r>
              <a:rPr lang="en-US" dirty="0" smtClean="0">
                <a:hlinkClick r:id="rId3"/>
              </a:rPr>
              <a:t>jjm11@cornell.edu</a:t>
            </a:r>
            <a:r>
              <a:rPr lang="en-US" dirty="0" smtClean="0"/>
              <a:t> </a:t>
            </a:r>
            <a:endParaRPr lang="en-US" dirty="0"/>
          </a:p>
        </p:txBody>
      </p:sp>
    </p:spTree>
    <p:extLst>
      <p:ext uri="{BB962C8B-B14F-4D97-AF65-F5344CB8AC3E}">
        <p14:creationId xmlns:p14="http://schemas.microsoft.com/office/powerpoint/2010/main" xmlns="" val="26635472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5715000"/>
            <a:ext cx="8458200" cy="1143000"/>
          </a:xfrm>
        </p:spPr>
        <p:txBody>
          <a:bodyPr>
            <a:normAutofit/>
          </a:bodyPr>
          <a:lstStyle/>
          <a:p>
            <a:r>
              <a:rPr lang="en-US" sz="2000" dirty="0" smtClean="0"/>
              <a:t>Organic Carbon Content (%) estimated with VIS-NIR Spectroscopy</a:t>
            </a:r>
            <a:br>
              <a:rPr lang="en-US" sz="2000" dirty="0" smtClean="0"/>
            </a:br>
            <a:r>
              <a:rPr lang="en-US" sz="2000" dirty="0" smtClean="0"/>
              <a:t>(</a:t>
            </a:r>
            <a:r>
              <a:rPr lang="en-US" sz="2000" dirty="0" err="1" smtClean="0"/>
              <a:t>Veris</a:t>
            </a:r>
            <a:r>
              <a:rPr lang="en-US" sz="2000" dirty="0" smtClean="0"/>
              <a:t> Technologies)</a:t>
            </a:r>
            <a:endParaRPr lang="en-US" sz="2000" dirty="0" smtClean="0">
              <a:latin typeface="Garamond" pitchFamily="18" charset="0"/>
            </a:endParaRPr>
          </a:p>
        </p:txBody>
      </p:sp>
      <p:sp>
        <p:nvSpPr>
          <p:cNvPr id="33796" name="Rectangle 12"/>
          <p:cNvSpPr>
            <a:spLocks noChangeArrowheads="1"/>
          </p:cNvSpPr>
          <p:nvPr/>
        </p:nvSpPr>
        <p:spPr bwMode="auto">
          <a:xfrm>
            <a:off x="5791200" y="4267200"/>
            <a:ext cx="533400" cy="1066800"/>
          </a:xfrm>
          <a:prstGeom prst="rect">
            <a:avLst/>
          </a:prstGeom>
          <a:solidFill>
            <a:schemeClr val="bg1"/>
          </a:solidFill>
          <a:ln w="9525">
            <a:noFill/>
            <a:miter lim="800000"/>
            <a:headEnd/>
            <a:tailEnd/>
          </a:ln>
        </p:spPr>
        <p:txBody>
          <a:bodyPr wrap="none" anchor="ctr"/>
          <a:lstStyle/>
          <a:p>
            <a:endParaRPr lang="en-US"/>
          </a:p>
        </p:txBody>
      </p:sp>
      <p:sp>
        <p:nvSpPr>
          <p:cNvPr id="33797" name="Rectangle 13"/>
          <p:cNvSpPr>
            <a:spLocks noChangeArrowheads="1"/>
          </p:cNvSpPr>
          <p:nvPr/>
        </p:nvSpPr>
        <p:spPr bwMode="auto">
          <a:xfrm>
            <a:off x="762000" y="4267200"/>
            <a:ext cx="533400" cy="1066800"/>
          </a:xfrm>
          <a:prstGeom prst="rect">
            <a:avLst/>
          </a:prstGeom>
          <a:solidFill>
            <a:schemeClr val="bg1"/>
          </a:solidFill>
          <a:ln w="9525">
            <a:noFill/>
            <a:miter lim="800000"/>
            <a:headEnd/>
            <a:tailEnd/>
          </a:ln>
        </p:spPr>
        <p:txBody>
          <a:bodyPr wrap="none" anchor="ctr"/>
          <a:lstStyle/>
          <a:p>
            <a:endParaRPr lang="en-US" b="1"/>
          </a:p>
        </p:txBody>
      </p:sp>
      <p:pic>
        <p:nvPicPr>
          <p:cNvPr id="33798" name="Picture 2" descr="OC"/>
          <p:cNvPicPr>
            <a:picLocks noChangeAspect="1" noChangeArrowheads="1"/>
          </p:cNvPicPr>
          <p:nvPr/>
        </p:nvPicPr>
        <p:blipFill>
          <a:blip r:embed="rId3" cstate="screen"/>
          <a:srcRect/>
          <a:stretch>
            <a:fillRect/>
          </a:stretch>
        </p:blipFill>
        <p:spPr bwMode="auto">
          <a:xfrm>
            <a:off x="228600" y="2077133"/>
            <a:ext cx="3960628" cy="3809355"/>
          </a:xfrm>
          <a:prstGeom prst="rect">
            <a:avLst/>
          </a:prstGeom>
          <a:noFill/>
          <a:ln w="9525">
            <a:solidFill>
              <a:srgbClr val="0070C0"/>
            </a:solidFill>
            <a:miter lim="800000"/>
            <a:headEnd/>
            <a:tailEnd/>
          </a:ln>
        </p:spPr>
      </p:pic>
      <p:pic>
        <p:nvPicPr>
          <p:cNvPr id="7" name="Picture 4" descr="20big"/>
          <p:cNvPicPr>
            <a:picLocks noChangeAspect="1" noChangeArrowheads="1"/>
          </p:cNvPicPr>
          <p:nvPr/>
        </p:nvPicPr>
        <p:blipFill>
          <a:blip r:embed="rId4" cstate="screen"/>
          <a:srcRect/>
          <a:stretch>
            <a:fillRect/>
          </a:stretch>
        </p:blipFill>
        <p:spPr bwMode="auto">
          <a:xfrm>
            <a:off x="4509976" y="3721395"/>
            <a:ext cx="2530271" cy="2098643"/>
          </a:xfrm>
          <a:prstGeom prst="rect">
            <a:avLst/>
          </a:prstGeom>
          <a:noFill/>
          <a:ln w="9525">
            <a:noFill/>
            <a:miter lim="800000"/>
            <a:headEnd/>
            <a:tailEnd/>
          </a:ln>
        </p:spPr>
      </p:pic>
      <p:pic>
        <p:nvPicPr>
          <p:cNvPr id="8" name="Picture 6" descr="Field 2 Soil_Survey_Report"/>
          <p:cNvPicPr>
            <a:picLocks noChangeAspect="1" noChangeArrowheads="1"/>
          </p:cNvPicPr>
          <p:nvPr/>
        </p:nvPicPr>
        <p:blipFill>
          <a:blip r:embed="rId5" cstate="screen"/>
          <a:srcRect/>
          <a:stretch>
            <a:fillRect/>
          </a:stretch>
        </p:blipFill>
        <p:spPr bwMode="auto">
          <a:xfrm>
            <a:off x="6095731" y="1308188"/>
            <a:ext cx="3048269" cy="2355112"/>
          </a:xfrm>
          <a:prstGeom prst="rect">
            <a:avLst/>
          </a:prstGeom>
          <a:noFill/>
          <a:ln w="9525">
            <a:noFill/>
            <a:miter lim="800000"/>
            <a:headEnd/>
            <a:tailEnd/>
          </a:ln>
        </p:spPr>
      </p:pic>
      <p:sp>
        <p:nvSpPr>
          <p:cNvPr id="9" name="Title 1"/>
          <p:cNvSpPr txBox="1">
            <a:spLocks/>
          </p:cNvSpPr>
          <p:nvPr/>
        </p:nvSpPr>
        <p:spPr>
          <a:xfrm>
            <a:off x="0" y="536944"/>
            <a:ext cx="9144000" cy="1143000"/>
          </a:xfrm>
          <a:prstGeom prst="rect">
            <a:avLst/>
          </a:prstGeom>
        </p:spPr>
        <p:txBody>
          <a:bodyPr vert="horz" lIns="91440" tIns="45720" rIns="91440" bIns="45720" rtlCol="0" anchor="ctr">
            <a:noAutofit/>
          </a:bodyPr>
          <a:lstStyle/>
          <a:p>
            <a:pPr lvl="0" algn="ctr" fontAlgn="auto">
              <a:spcAft>
                <a:spcPts val="0"/>
              </a:spcAft>
              <a:defRPr/>
            </a:pPr>
            <a:r>
              <a:rPr kumimoji="0" lang="en-US" sz="3600" b="1" i="0" u="none" strike="noStrike" kern="1200" cap="none" spc="0" normalizeH="0" baseline="0" noProof="0" dirty="0" smtClean="0">
                <a:ln>
                  <a:noFill/>
                </a:ln>
                <a:solidFill>
                  <a:schemeClr val="accent3">
                    <a:lumMod val="50000"/>
                  </a:schemeClr>
                </a:solidFill>
                <a:effectLst/>
                <a:uLnTx/>
                <a:uFillTx/>
                <a:latin typeface="+mj-lt"/>
                <a:ea typeface="+mj-ea"/>
                <a:cs typeface="+mj-cs"/>
              </a:rPr>
              <a:t>Using </a:t>
            </a:r>
            <a:r>
              <a:rPr kumimoji="0" lang="en-US" sz="3600" b="1" i="1" u="none" strike="noStrike" kern="1200" cap="none" spc="0" normalizeH="0" baseline="0" noProof="0" dirty="0" smtClean="0">
                <a:ln>
                  <a:noFill/>
                </a:ln>
                <a:solidFill>
                  <a:schemeClr val="accent3">
                    <a:lumMod val="50000"/>
                  </a:schemeClr>
                </a:solidFill>
                <a:effectLst/>
                <a:uLnTx/>
                <a:uFillTx/>
                <a:latin typeface="+mj-lt"/>
                <a:ea typeface="+mj-ea"/>
                <a:cs typeface="+mj-cs"/>
              </a:rPr>
              <a:t>Adapt-N</a:t>
            </a:r>
            <a:r>
              <a:rPr kumimoji="0" lang="en-US" sz="3600" b="1" i="0" u="none" strike="noStrike" kern="1200" cap="none" spc="0" normalizeH="0" baseline="0" noProof="0" dirty="0" smtClean="0">
                <a:ln>
                  <a:noFill/>
                </a:ln>
                <a:solidFill>
                  <a:schemeClr val="accent3">
                    <a:lumMod val="50000"/>
                  </a:schemeClr>
                </a:solidFill>
                <a:effectLst/>
                <a:uLnTx/>
                <a:uFillTx/>
                <a:latin typeface="+mj-lt"/>
                <a:ea typeface="+mj-ea"/>
                <a:cs typeface="+mj-cs"/>
              </a:rPr>
              <a:t> for Site-Specific </a:t>
            </a:r>
            <a:br>
              <a:rPr kumimoji="0" lang="en-US" sz="3600" b="1" i="0" u="none" strike="noStrike" kern="1200" cap="none" spc="0" normalizeH="0" baseline="0" noProof="0" dirty="0" smtClean="0">
                <a:ln>
                  <a:noFill/>
                </a:ln>
                <a:solidFill>
                  <a:schemeClr val="accent3">
                    <a:lumMod val="50000"/>
                  </a:schemeClr>
                </a:solidFill>
                <a:effectLst/>
                <a:uLnTx/>
                <a:uFillTx/>
                <a:latin typeface="+mj-lt"/>
                <a:ea typeface="+mj-ea"/>
                <a:cs typeface="+mj-cs"/>
              </a:rPr>
            </a:br>
            <a:r>
              <a:rPr kumimoji="0" lang="en-US" sz="3600" b="1" i="0" u="none" strike="noStrike" kern="1200" cap="none" spc="0" normalizeH="0" baseline="0" noProof="0" dirty="0" smtClean="0">
                <a:ln>
                  <a:noFill/>
                </a:ln>
                <a:solidFill>
                  <a:schemeClr val="accent3">
                    <a:lumMod val="50000"/>
                  </a:schemeClr>
                </a:solidFill>
                <a:effectLst/>
                <a:uLnTx/>
                <a:uFillTx/>
                <a:latin typeface="+mj-lt"/>
                <a:ea typeface="+mj-ea"/>
                <a:cs typeface="+mj-cs"/>
              </a:rPr>
              <a:t>Adaptive Management </a:t>
            </a:r>
            <a:r>
              <a:rPr kumimoji="0" lang="en-US" sz="2800" b="1" i="0" u="none" strike="noStrike" kern="1200" cap="none" spc="0" normalizeH="0" baseline="0" noProof="0" dirty="0" smtClean="0">
                <a:ln>
                  <a:noFill/>
                </a:ln>
                <a:solidFill>
                  <a:schemeClr val="accent3">
                    <a:lumMod val="50000"/>
                  </a:schemeClr>
                </a:solidFill>
                <a:effectLst/>
                <a:uLnTx/>
                <a:uFillTx/>
                <a:latin typeface="+mj-lt"/>
                <a:ea typeface="+mj-ea"/>
                <a:cs typeface="+mj-cs"/>
              </a:rPr>
              <a:t/>
            </a:r>
            <a:br>
              <a:rPr kumimoji="0" lang="en-US" sz="2800" b="1" i="0" u="none" strike="noStrike" kern="1200" cap="none" spc="0" normalizeH="0" baseline="0" noProof="0" dirty="0" smtClean="0">
                <a:ln>
                  <a:noFill/>
                </a:ln>
                <a:solidFill>
                  <a:schemeClr val="accent3">
                    <a:lumMod val="50000"/>
                  </a:schemeClr>
                </a:solidFill>
                <a:effectLst/>
                <a:uLnTx/>
                <a:uFillTx/>
                <a:latin typeface="+mj-lt"/>
                <a:ea typeface="+mj-ea"/>
                <a:cs typeface="+mj-cs"/>
              </a:rPr>
            </a:br>
            <a:r>
              <a:rPr kumimoji="0" lang="en-US" sz="2800" b="1" i="0" u="none" strike="noStrike" kern="1200" cap="none" spc="0" normalizeH="0" baseline="0" noProof="0" dirty="0" smtClean="0">
                <a:ln>
                  <a:noFill/>
                </a:ln>
                <a:solidFill>
                  <a:schemeClr val="accent3">
                    <a:lumMod val="50000"/>
                  </a:schemeClr>
                </a:solidFill>
                <a:effectLst/>
                <a:uLnTx/>
                <a:uFillTx/>
                <a:latin typeface="+mj-lt"/>
                <a:ea typeface="+mj-ea"/>
                <a:cs typeface="+mj-cs"/>
              </a:rPr>
              <a:t/>
            </a:r>
            <a:br>
              <a:rPr kumimoji="0" lang="en-US" sz="2800" b="1" i="0" u="none" strike="noStrike" kern="1200" cap="none" spc="0" normalizeH="0" baseline="0" noProof="0" dirty="0" smtClean="0">
                <a:ln>
                  <a:noFill/>
                </a:ln>
                <a:solidFill>
                  <a:schemeClr val="accent3">
                    <a:lumMod val="50000"/>
                  </a:schemeClr>
                </a:solidFill>
                <a:effectLst/>
                <a:uLnTx/>
                <a:uFillTx/>
                <a:latin typeface="+mj-lt"/>
                <a:ea typeface="+mj-ea"/>
                <a:cs typeface="+mj-cs"/>
              </a:rPr>
            </a:br>
            <a:endParaRPr kumimoji="0" lang="en-US" sz="2000" b="1" i="0" u="none" strike="noStrike" kern="1200" cap="none" spc="0" normalizeH="0" baseline="0" noProof="0" dirty="0" smtClean="0">
              <a:ln>
                <a:noFill/>
              </a:ln>
              <a:solidFill>
                <a:schemeClr val="accent3">
                  <a:lumMod val="50000"/>
                </a:schemeClr>
              </a:solidFill>
              <a:effectLst/>
              <a:uLnTx/>
              <a:uFillTx/>
              <a:latin typeface="+mj-lt"/>
              <a:ea typeface="+mj-ea"/>
              <a:cs typeface="+mj-cs"/>
            </a:endParaRPr>
          </a:p>
        </p:txBody>
      </p:sp>
      <p:sp>
        <p:nvSpPr>
          <p:cNvPr id="10" name="TextBox 9"/>
          <p:cNvSpPr txBox="1"/>
          <p:nvPr/>
        </p:nvSpPr>
        <p:spPr>
          <a:xfrm>
            <a:off x="7010400" y="3562290"/>
            <a:ext cx="1929567" cy="400110"/>
          </a:xfrm>
          <a:prstGeom prst="rect">
            <a:avLst/>
          </a:prstGeom>
          <a:noFill/>
        </p:spPr>
        <p:txBody>
          <a:bodyPr wrap="none" rtlCol="0">
            <a:spAutoFit/>
          </a:bodyPr>
          <a:lstStyle/>
          <a:p>
            <a:r>
              <a:rPr lang="en-US" sz="2000" dirty="0" smtClean="0">
                <a:solidFill>
                  <a:schemeClr val="tx1"/>
                </a:solidFill>
              </a:rPr>
              <a:t>NRCS Soil Survey</a:t>
            </a:r>
            <a:endParaRPr lang="en-US" sz="2000" dirty="0">
              <a:solidFill>
                <a:schemeClr val="tx1"/>
              </a:solidFill>
            </a:endParaRPr>
          </a:p>
        </p:txBody>
      </p:sp>
    </p:spTree>
    <p:extLst>
      <p:ext uri="{BB962C8B-B14F-4D97-AF65-F5344CB8AC3E}">
        <p14:creationId xmlns:p14="http://schemas.microsoft.com/office/powerpoint/2010/main" xmlns="" val="24222693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Rectangle 11"/>
          <p:cNvSpPr>
            <a:spLocks noChangeArrowheads="1"/>
          </p:cNvSpPr>
          <p:nvPr/>
        </p:nvSpPr>
        <p:spPr bwMode="auto">
          <a:xfrm>
            <a:off x="1676400" y="5115242"/>
            <a:ext cx="685800" cy="1447800"/>
          </a:xfrm>
          <a:prstGeom prst="rect">
            <a:avLst/>
          </a:prstGeom>
          <a:solidFill>
            <a:schemeClr val="bg1"/>
          </a:solidFill>
          <a:ln w="9525">
            <a:noFill/>
            <a:miter lim="800000"/>
            <a:headEnd/>
            <a:tailEnd/>
          </a:ln>
        </p:spPr>
        <p:txBody>
          <a:bodyPr wrap="none" anchor="ctr"/>
          <a:lstStyle/>
          <a:p>
            <a:endParaRPr lang="en-US"/>
          </a:p>
        </p:txBody>
      </p:sp>
      <p:sp>
        <p:nvSpPr>
          <p:cNvPr id="34819" name="Rectangle 12"/>
          <p:cNvSpPr>
            <a:spLocks noChangeArrowheads="1"/>
          </p:cNvSpPr>
          <p:nvPr/>
        </p:nvSpPr>
        <p:spPr bwMode="auto">
          <a:xfrm>
            <a:off x="6172200" y="5115242"/>
            <a:ext cx="685800" cy="1447800"/>
          </a:xfrm>
          <a:prstGeom prst="rect">
            <a:avLst/>
          </a:prstGeom>
          <a:solidFill>
            <a:schemeClr val="bg1"/>
          </a:solidFill>
          <a:ln w="9525">
            <a:noFill/>
            <a:miter lim="800000"/>
            <a:headEnd/>
            <a:tailEnd/>
          </a:ln>
        </p:spPr>
        <p:txBody>
          <a:bodyPr wrap="none" anchor="ctr"/>
          <a:lstStyle/>
          <a:p>
            <a:endParaRPr lang="en-US"/>
          </a:p>
        </p:txBody>
      </p:sp>
      <p:sp>
        <p:nvSpPr>
          <p:cNvPr id="34820" name="Text Box 13"/>
          <p:cNvSpPr txBox="1">
            <a:spLocks noChangeArrowheads="1"/>
          </p:cNvSpPr>
          <p:nvPr/>
        </p:nvSpPr>
        <p:spPr bwMode="auto">
          <a:xfrm>
            <a:off x="762000" y="304800"/>
            <a:ext cx="7521226" cy="584775"/>
          </a:xfrm>
          <a:prstGeom prst="rect">
            <a:avLst/>
          </a:prstGeom>
          <a:noFill/>
          <a:ln w="9525">
            <a:noFill/>
            <a:miter lim="800000"/>
            <a:headEnd/>
            <a:tailEnd/>
          </a:ln>
        </p:spPr>
        <p:txBody>
          <a:bodyPr wrap="square">
            <a:spAutoFit/>
          </a:bodyPr>
          <a:lstStyle/>
          <a:p>
            <a:pPr algn="ctr"/>
            <a:r>
              <a:rPr lang="en-US" sz="3200" b="1" dirty="0" smtClean="0">
                <a:solidFill>
                  <a:schemeClr val="accent3">
                    <a:lumMod val="50000"/>
                  </a:schemeClr>
                </a:solidFill>
                <a:latin typeface="+mn-lt"/>
              </a:rPr>
              <a:t>N </a:t>
            </a:r>
            <a:r>
              <a:rPr lang="en-US" sz="3200" b="1" dirty="0">
                <a:solidFill>
                  <a:schemeClr val="accent3">
                    <a:lumMod val="50000"/>
                  </a:schemeClr>
                </a:solidFill>
                <a:latin typeface="+mn-lt"/>
              </a:rPr>
              <a:t>Sidedress Recommendation (kg/ha</a:t>
            </a:r>
            <a:r>
              <a:rPr lang="en-US" sz="3200" b="1" dirty="0" smtClean="0">
                <a:solidFill>
                  <a:schemeClr val="accent3">
                    <a:lumMod val="50000"/>
                  </a:schemeClr>
                </a:solidFill>
                <a:latin typeface="+mn-lt"/>
              </a:rPr>
              <a:t>)</a:t>
            </a:r>
            <a:endParaRPr lang="en-US" sz="3200" b="1" dirty="0">
              <a:solidFill>
                <a:schemeClr val="accent3">
                  <a:lumMod val="50000"/>
                </a:schemeClr>
              </a:solidFill>
              <a:latin typeface="+mn-lt"/>
            </a:endParaRPr>
          </a:p>
        </p:txBody>
      </p:sp>
      <p:sp>
        <p:nvSpPr>
          <p:cNvPr id="34821" name="Rectangle 19"/>
          <p:cNvSpPr>
            <a:spLocks noChangeArrowheads="1"/>
          </p:cNvSpPr>
          <p:nvPr/>
        </p:nvSpPr>
        <p:spPr bwMode="auto">
          <a:xfrm>
            <a:off x="6553200" y="5496242"/>
            <a:ext cx="457200" cy="1066800"/>
          </a:xfrm>
          <a:prstGeom prst="rect">
            <a:avLst/>
          </a:prstGeom>
          <a:solidFill>
            <a:schemeClr val="bg1"/>
          </a:solidFill>
          <a:ln w="9525">
            <a:noFill/>
            <a:miter lim="800000"/>
            <a:headEnd/>
            <a:tailEnd/>
          </a:ln>
        </p:spPr>
        <p:txBody>
          <a:bodyPr wrap="none" anchor="ctr"/>
          <a:lstStyle/>
          <a:p>
            <a:endParaRPr lang="en-US"/>
          </a:p>
        </p:txBody>
      </p:sp>
      <p:sp>
        <p:nvSpPr>
          <p:cNvPr id="34822" name="Rectangle 20"/>
          <p:cNvSpPr>
            <a:spLocks noChangeArrowheads="1"/>
          </p:cNvSpPr>
          <p:nvPr/>
        </p:nvSpPr>
        <p:spPr bwMode="auto">
          <a:xfrm>
            <a:off x="1676400" y="5423643"/>
            <a:ext cx="533400" cy="1066800"/>
          </a:xfrm>
          <a:prstGeom prst="rect">
            <a:avLst/>
          </a:prstGeom>
          <a:solidFill>
            <a:schemeClr val="bg1"/>
          </a:solidFill>
          <a:ln w="9525">
            <a:noFill/>
            <a:miter lim="800000"/>
            <a:headEnd/>
            <a:tailEnd/>
          </a:ln>
        </p:spPr>
        <p:txBody>
          <a:bodyPr wrap="none" anchor="ctr"/>
          <a:lstStyle/>
          <a:p>
            <a:endParaRPr lang="en-US"/>
          </a:p>
        </p:txBody>
      </p:sp>
      <p:pic>
        <p:nvPicPr>
          <p:cNvPr id="34823" name="Picture 2" descr="F1 NRecs"/>
          <p:cNvPicPr>
            <a:picLocks noChangeAspect="1" noChangeArrowheads="1"/>
          </p:cNvPicPr>
          <p:nvPr/>
        </p:nvPicPr>
        <p:blipFill>
          <a:blip r:embed="rId3" cstate="screen"/>
          <a:srcRect/>
          <a:stretch>
            <a:fillRect/>
          </a:stretch>
        </p:blipFill>
        <p:spPr bwMode="auto">
          <a:xfrm>
            <a:off x="1638300" y="1513973"/>
            <a:ext cx="5981700" cy="4668069"/>
          </a:xfrm>
          <a:prstGeom prst="rect">
            <a:avLst/>
          </a:prstGeom>
          <a:noFill/>
          <a:ln w="9525">
            <a:noFill/>
            <a:miter lim="800000"/>
            <a:headEnd/>
            <a:tailEnd/>
          </a:ln>
        </p:spPr>
      </p:pic>
      <p:sp>
        <p:nvSpPr>
          <p:cNvPr id="12" name="TextBox 11"/>
          <p:cNvSpPr txBox="1"/>
          <p:nvPr/>
        </p:nvSpPr>
        <p:spPr>
          <a:xfrm>
            <a:off x="3290248" y="929198"/>
            <a:ext cx="2667000" cy="584775"/>
          </a:xfrm>
          <a:prstGeom prst="rect">
            <a:avLst/>
          </a:prstGeom>
          <a:noFill/>
        </p:spPr>
        <p:txBody>
          <a:bodyPr wrap="square" rtlCol="0">
            <a:spAutoFit/>
          </a:bodyPr>
          <a:lstStyle/>
          <a:p>
            <a:r>
              <a:rPr lang="en-US" sz="3200" b="1" dirty="0" smtClean="0">
                <a:latin typeface="+mn-lt"/>
              </a:rPr>
              <a:t>wet spring</a:t>
            </a:r>
            <a:endParaRPr lang="en-US" sz="3200" dirty="0">
              <a:latin typeface="+mn-lt"/>
            </a:endParaRPr>
          </a:p>
        </p:txBody>
      </p:sp>
      <p:sp>
        <p:nvSpPr>
          <p:cNvPr id="15" name="Text Box 5"/>
          <p:cNvSpPr txBox="1">
            <a:spLocks noChangeArrowheads="1"/>
          </p:cNvSpPr>
          <p:nvPr/>
        </p:nvSpPr>
        <p:spPr bwMode="auto">
          <a:xfrm>
            <a:off x="0" y="6119336"/>
            <a:ext cx="9144000" cy="646331"/>
          </a:xfrm>
          <a:prstGeom prst="rect">
            <a:avLst/>
          </a:prstGeom>
          <a:solidFill>
            <a:schemeClr val="bg1"/>
          </a:solidFill>
          <a:ln w="28575" algn="ctr">
            <a:solidFill>
              <a:schemeClr val="accent1"/>
            </a:solidFill>
            <a:miter lim="800000"/>
            <a:headEnd/>
            <a:tailEnd/>
          </a:ln>
        </p:spPr>
        <p:txBody>
          <a:bodyPr wrap="square">
            <a:spAutoFit/>
          </a:bodyPr>
          <a:lstStyle/>
          <a:p>
            <a:pPr lvl="0">
              <a:spcBef>
                <a:spcPct val="50000"/>
              </a:spcBef>
            </a:pPr>
            <a:r>
              <a:rPr lang="en-US" sz="1200" dirty="0" smtClean="0"/>
              <a:t>Graham, C.J., H.M. van Es, J. Melkonian, and D.A. Laird. 2010.  Improved nitrogen and energy use efficiency using NIR estimated soil organic carbon and N simulation modeling.  In: D.A. Clay and J. Shanahan. GIS Applications in Agriculture – Nutrient Management for Improved Energy Efficiency.  pp 301-325, Taylor and Francis, LLC.</a:t>
            </a:r>
            <a:r>
              <a:rPr lang="en-US" sz="1200" dirty="0" smtClean="0">
                <a:latin typeface="Times New Roman" pitchFamily="18" charset="0"/>
              </a:rPr>
              <a:t> </a:t>
            </a:r>
            <a:endParaRPr lang="en-US" sz="1200" dirty="0">
              <a:latin typeface="Times New Roman" pitchFamily="18" charset="0"/>
            </a:endParaRPr>
          </a:p>
        </p:txBody>
      </p:sp>
    </p:spTree>
    <p:extLst>
      <p:ext uri="{BB962C8B-B14F-4D97-AF65-F5344CB8AC3E}">
        <p14:creationId xmlns:p14="http://schemas.microsoft.com/office/powerpoint/2010/main" xmlns="" val="149215469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7810" r="28435"/>
          <a:stretch/>
        </p:blipFill>
        <p:spPr bwMode="auto">
          <a:xfrm rot="16200000">
            <a:off x="-142220" y="1209022"/>
            <a:ext cx="5791199" cy="55067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0" y="14614"/>
            <a:ext cx="9144000" cy="823586"/>
          </a:xfrm>
        </p:spPr>
        <p:txBody>
          <a:bodyPr>
            <a:normAutofit/>
          </a:bodyPr>
          <a:lstStyle/>
          <a:p>
            <a:pPr>
              <a:defRPr/>
            </a:pPr>
            <a:r>
              <a:rPr lang="en-US" b="1" dirty="0" smtClean="0"/>
              <a:t>Low Risk Trial on multiple fields:</a:t>
            </a:r>
            <a:endParaRPr lang="en-US" b="1" dirty="0"/>
          </a:p>
        </p:txBody>
      </p:sp>
      <p:sp>
        <p:nvSpPr>
          <p:cNvPr id="3" name="Content Placeholder 2"/>
          <p:cNvSpPr>
            <a:spLocks noGrp="1"/>
          </p:cNvSpPr>
          <p:nvPr>
            <p:ph idx="1"/>
          </p:nvPr>
        </p:nvSpPr>
        <p:spPr>
          <a:xfrm>
            <a:off x="5638800" y="1066799"/>
            <a:ext cx="3352800" cy="5791201"/>
          </a:xfrm>
        </p:spPr>
        <p:txBody>
          <a:bodyPr>
            <a:noAutofit/>
          </a:bodyPr>
          <a:lstStyle/>
          <a:p>
            <a:pPr marL="0" indent="0">
              <a:buNone/>
            </a:pPr>
            <a:r>
              <a:rPr lang="en-US" sz="2400" dirty="0" smtClean="0"/>
              <a:t>Equipment needed: </a:t>
            </a:r>
          </a:p>
          <a:p>
            <a:pPr>
              <a:buFontTx/>
              <a:buChar char="-"/>
            </a:pPr>
            <a:r>
              <a:rPr lang="en-US" sz="2400" dirty="0" smtClean="0"/>
              <a:t>Sidedress rig you can calibrate</a:t>
            </a:r>
          </a:p>
          <a:p>
            <a:pPr>
              <a:buFontTx/>
              <a:buChar char="-"/>
            </a:pPr>
            <a:r>
              <a:rPr lang="en-US" sz="2400" dirty="0" smtClean="0"/>
              <a:t>Ability to measure yield (especially easy if you have a calibrated </a:t>
            </a:r>
            <a:r>
              <a:rPr lang="en-US" sz="2400" smtClean="0"/>
              <a:t>yield monitor)</a:t>
            </a:r>
            <a:endParaRPr lang="en-US" sz="2400" dirty="0" smtClean="0"/>
          </a:p>
          <a:p>
            <a:pPr marL="0" indent="0">
              <a:buNone/>
            </a:pPr>
            <a:endParaRPr lang="en-US" sz="2400" dirty="0" smtClean="0"/>
          </a:p>
          <a:p>
            <a:pPr marL="0" indent="0">
              <a:buNone/>
            </a:pPr>
            <a:r>
              <a:rPr lang="en-US" sz="2400" dirty="0" smtClean="0"/>
              <a:t>Info to submit:</a:t>
            </a:r>
            <a:endParaRPr lang="en-US" sz="2400" dirty="0"/>
          </a:p>
          <a:p>
            <a:r>
              <a:rPr lang="en-US" sz="2400" dirty="0" smtClean="0"/>
              <a:t>Adapt-N </a:t>
            </a:r>
            <a:r>
              <a:rPr lang="en-US" sz="2400" dirty="0" err="1" smtClean="0"/>
              <a:t>pdf</a:t>
            </a:r>
            <a:r>
              <a:rPr lang="en-US" sz="2400" dirty="0" smtClean="0"/>
              <a:t> report</a:t>
            </a:r>
          </a:p>
          <a:p>
            <a:r>
              <a:rPr lang="en-US" sz="2400" dirty="0"/>
              <a:t>Available soil data</a:t>
            </a:r>
          </a:p>
          <a:p>
            <a:r>
              <a:rPr lang="en-US" sz="2400" dirty="0"/>
              <a:t>Sidedress </a:t>
            </a:r>
            <a:r>
              <a:rPr lang="en-US" sz="2400" dirty="0" smtClean="0"/>
              <a:t>date, type, depth, rate </a:t>
            </a:r>
          </a:p>
          <a:p>
            <a:r>
              <a:rPr lang="en-US" sz="2400" dirty="0" smtClean="0"/>
              <a:t>Yield for each strip</a:t>
            </a:r>
          </a:p>
          <a:p>
            <a:endParaRPr lang="en-US" sz="2400" dirty="0"/>
          </a:p>
        </p:txBody>
      </p:sp>
      <p:sp>
        <p:nvSpPr>
          <p:cNvPr id="5" name="Rectangle 4"/>
          <p:cNvSpPr/>
          <p:nvPr/>
        </p:nvSpPr>
        <p:spPr>
          <a:xfrm>
            <a:off x="2783205" y="1371600"/>
            <a:ext cx="533400" cy="5257800"/>
          </a:xfrm>
          <a:prstGeom prst="rect">
            <a:avLst/>
          </a:prstGeom>
          <a:solidFill>
            <a:schemeClr val="accent3">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400" dirty="0" smtClean="0"/>
              <a:t>A</a:t>
            </a:r>
            <a:r>
              <a:rPr lang="en-US" sz="2000" dirty="0" smtClean="0"/>
              <a:t>1</a:t>
            </a:r>
            <a:endParaRPr lang="en-US" sz="4400" dirty="0"/>
          </a:p>
        </p:txBody>
      </p:sp>
      <p:sp>
        <p:nvSpPr>
          <p:cNvPr id="7" name="Rectangle 6"/>
          <p:cNvSpPr/>
          <p:nvPr/>
        </p:nvSpPr>
        <p:spPr>
          <a:xfrm>
            <a:off x="3307080" y="1371600"/>
            <a:ext cx="533400" cy="5257800"/>
          </a:xfrm>
          <a:prstGeom prst="rect">
            <a:avLst/>
          </a:prstGeom>
          <a:solidFill>
            <a:schemeClr val="accent3">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400" dirty="0" smtClean="0"/>
              <a:t>A</a:t>
            </a:r>
            <a:r>
              <a:rPr lang="en-US" sz="2000" dirty="0" smtClean="0"/>
              <a:t>2</a:t>
            </a:r>
            <a:endParaRPr lang="en-US" sz="2000" dirty="0"/>
          </a:p>
        </p:txBody>
      </p:sp>
      <p:sp>
        <p:nvSpPr>
          <p:cNvPr id="8" name="Rectangle 7"/>
          <p:cNvSpPr/>
          <p:nvPr/>
        </p:nvSpPr>
        <p:spPr>
          <a:xfrm>
            <a:off x="3840480" y="1371600"/>
            <a:ext cx="533400" cy="525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400" dirty="0" smtClean="0"/>
              <a:t>G</a:t>
            </a:r>
            <a:r>
              <a:rPr lang="en-US" sz="2000" dirty="0" smtClean="0"/>
              <a:t>2</a:t>
            </a:r>
            <a:endParaRPr lang="en-US" sz="2000" dirty="0"/>
          </a:p>
        </p:txBody>
      </p:sp>
      <p:sp>
        <p:nvSpPr>
          <p:cNvPr id="9" name="Rectangle 8"/>
          <p:cNvSpPr/>
          <p:nvPr/>
        </p:nvSpPr>
        <p:spPr>
          <a:xfrm>
            <a:off x="2240280" y="1371600"/>
            <a:ext cx="533400" cy="525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400" dirty="0" smtClean="0"/>
              <a:t>G</a:t>
            </a:r>
            <a:r>
              <a:rPr lang="en-US" sz="2000" dirty="0" smtClean="0"/>
              <a:t>1</a:t>
            </a:r>
            <a:endParaRPr lang="en-US" sz="2000" dirty="0"/>
          </a:p>
        </p:txBody>
      </p:sp>
      <p:sp>
        <p:nvSpPr>
          <p:cNvPr id="11" name="TextBox 10"/>
          <p:cNvSpPr txBox="1"/>
          <p:nvPr/>
        </p:nvSpPr>
        <p:spPr>
          <a:xfrm>
            <a:off x="1" y="1219200"/>
            <a:ext cx="1602376" cy="3693319"/>
          </a:xfrm>
          <a:prstGeom prst="rect">
            <a:avLst/>
          </a:prstGeom>
          <a:noFill/>
        </p:spPr>
        <p:txBody>
          <a:bodyPr wrap="square" rtlCol="0">
            <a:spAutoFit/>
          </a:bodyPr>
          <a:lstStyle/>
          <a:p>
            <a:r>
              <a:rPr lang="en-US" dirty="0" smtClean="0"/>
              <a:t>A = Adapt-N recommended sidedress rate in one strip that is the width of two combine passes </a:t>
            </a:r>
          </a:p>
          <a:p>
            <a:endParaRPr lang="en-US" dirty="0"/>
          </a:p>
          <a:p>
            <a:r>
              <a:rPr lang="en-US" dirty="0" smtClean="0"/>
              <a:t>G = Grower-N. Your current N application rate.</a:t>
            </a:r>
            <a:endParaRPr lang="en-US" dirty="0"/>
          </a:p>
        </p:txBody>
      </p:sp>
    </p:spTree>
    <p:extLst>
      <p:ext uri="{BB962C8B-B14F-4D97-AF65-F5344CB8AC3E}">
        <p14:creationId xmlns:p14="http://schemas.microsoft.com/office/powerpoint/2010/main" xmlns="" val="14383653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t>www.bmpchallenge.org</a:t>
            </a:r>
          </a:p>
        </p:txBody>
      </p:sp>
      <p:sp>
        <p:nvSpPr>
          <p:cNvPr id="5" name="TextBox 4"/>
          <p:cNvSpPr txBox="1"/>
          <p:nvPr/>
        </p:nvSpPr>
        <p:spPr>
          <a:xfrm>
            <a:off x="76200" y="685800"/>
            <a:ext cx="4495800" cy="5078413"/>
          </a:xfrm>
          <a:prstGeom prst="rect">
            <a:avLst/>
          </a:prstGeom>
          <a:noFill/>
        </p:spPr>
        <p:txBody>
          <a:bodyPr>
            <a:spAutoFit/>
          </a:bodyPr>
          <a:lstStyle/>
          <a:p>
            <a:pPr marL="300038" indent="-300038">
              <a:buFont typeface="Arial" pitchFamily="34" charset="0"/>
              <a:buChar char="•"/>
              <a:defRPr/>
            </a:pPr>
            <a:r>
              <a:rPr lang="en-US" b="1" dirty="0">
                <a:solidFill>
                  <a:prstClr val="black"/>
                </a:solidFill>
                <a:latin typeface="Arial"/>
                <a:cs typeface="Arial" charset="0"/>
              </a:rPr>
              <a:t>Farmer and crop advisor complete one-page application to try the practice on a field.</a:t>
            </a:r>
          </a:p>
          <a:p>
            <a:pPr marL="300038" indent="-300038">
              <a:buFont typeface="Arial" pitchFamily="34" charset="0"/>
              <a:buChar char="•"/>
              <a:defRPr/>
            </a:pPr>
            <a:endParaRPr lang="en-US" b="1" dirty="0">
              <a:solidFill>
                <a:prstClr val="black"/>
              </a:solidFill>
              <a:latin typeface="Arial"/>
              <a:cs typeface="Arial" charset="0"/>
            </a:endParaRPr>
          </a:p>
          <a:p>
            <a:pPr marL="300038" indent="-300038">
              <a:buFont typeface="Arial" pitchFamily="34" charset="0"/>
              <a:buChar char="•"/>
              <a:defRPr/>
            </a:pPr>
            <a:r>
              <a:rPr lang="en-US" b="1" dirty="0">
                <a:solidFill>
                  <a:prstClr val="black"/>
                </a:solidFill>
                <a:latin typeface="Arial"/>
                <a:cs typeface="Arial" charset="0"/>
              </a:rPr>
              <a:t>Crop advisor makes N recommendations, carefully places check strip </a:t>
            </a:r>
            <a:r>
              <a:rPr lang="en-US" b="1" i="1" dirty="0">
                <a:solidFill>
                  <a:prstClr val="black"/>
                </a:solidFill>
                <a:latin typeface="Arial"/>
                <a:cs typeface="Arial" charset="0"/>
              </a:rPr>
              <a:t>following written protocol</a:t>
            </a:r>
            <a:r>
              <a:rPr lang="en-US" b="1" dirty="0">
                <a:solidFill>
                  <a:prstClr val="black"/>
                </a:solidFill>
                <a:latin typeface="Arial"/>
                <a:cs typeface="Arial" charset="0"/>
              </a:rPr>
              <a:t>, oversees practice and harvest, sends results to Agflex.</a:t>
            </a:r>
          </a:p>
          <a:p>
            <a:pPr marL="300038" indent="-300038">
              <a:buFont typeface="Arial" pitchFamily="34" charset="0"/>
              <a:buChar char="•"/>
              <a:defRPr/>
            </a:pPr>
            <a:endParaRPr lang="en-US" b="1" dirty="0">
              <a:solidFill>
                <a:prstClr val="black"/>
              </a:solidFill>
              <a:latin typeface="Arial"/>
              <a:cs typeface="Arial" charset="0"/>
            </a:endParaRPr>
          </a:p>
          <a:p>
            <a:pPr marL="300038" indent="-300038">
              <a:buFont typeface="Arial" pitchFamily="34" charset="0"/>
              <a:buChar char="•"/>
              <a:defRPr/>
            </a:pPr>
            <a:r>
              <a:rPr lang="en-US" b="1" dirty="0">
                <a:solidFill>
                  <a:prstClr val="black"/>
                </a:solidFill>
                <a:latin typeface="Arial"/>
                <a:cs typeface="Arial" charset="0"/>
              </a:rPr>
              <a:t>Single check strip using farmer’s traditional practice:  </a:t>
            </a:r>
            <a:r>
              <a:rPr lang="en-US" b="1" i="1" dirty="0">
                <a:solidFill>
                  <a:prstClr val="black"/>
                </a:solidFill>
                <a:latin typeface="Arial"/>
                <a:cs typeface="Arial" charset="0"/>
              </a:rPr>
              <a:t>Yield in adjacent rows is highly correlated, &gt; 90% when selected at random.</a:t>
            </a:r>
            <a:endParaRPr lang="en-US" b="1" dirty="0">
              <a:solidFill>
                <a:prstClr val="black"/>
              </a:solidFill>
              <a:latin typeface="Arial"/>
              <a:cs typeface="Arial" charset="0"/>
            </a:endParaRPr>
          </a:p>
          <a:p>
            <a:pPr marL="300038" indent="-300038">
              <a:buFont typeface="Arial" pitchFamily="34" charset="0"/>
              <a:buChar char="•"/>
              <a:defRPr/>
            </a:pPr>
            <a:endParaRPr lang="en-US" b="1" dirty="0">
              <a:solidFill>
                <a:prstClr val="black"/>
              </a:solidFill>
              <a:latin typeface="Arial"/>
              <a:cs typeface="Arial" charset="0"/>
            </a:endParaRPr>
          </a:p>
          <a:p>
            <a:pPr marL="300038" indent="-300038">
              <a:buFont typeface="Arial" pitchFamily="34" charset="0"/>
              <a:buChar char="•"/>
              <a:defRPr/>
            </a:pPr>
            <a:r>
              <a:rPr lang="en-US" b="1" dirty="0">
                <a:solidFill>
                  <a:prstClr val="black"/>
                </a:solidFill>
                <a:latin typeface="Arial"/>
                <a:cs typeface="Arial" charset="0"/>
              </a:rPr>
              <a:t>Agflex makes cash payment to farmer to replace any net income loss due to N insufficiency.</a:t>
            </a:r>
          </a:p>
        </p:txBody>
      </p:sp>
      <p:grpSp>
        <p:nvGrpSpPr>
          <p:cNvPr id="3076" name="Group 10"/>
          <p:cNvGrpSpPr>
            <a:grpSpLocks/>
          </p:cNvGrpSpPr>
          <p:nvPr/>
        </p:nvGrpSpPr>
        <p:grpSpPr bwMode="auto">
          <a:xfrm>
            <a:off x="4876800" y="76200"/>
            <a:ext cx="4114800" cy="3352800"/>
            <a:chOff x="448" y="108"/>
            <a:chExt cx="4817" cy="4119"/>
          </a:xfrm>
        </p:grpSpPr>
        <p:pic>
          <p:nvPicPr>
            <p:cNvPr id="3079" name="Picture 11" descr="Pauls Map"/>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8" y="108"/>
              <a:ext cx="4817" cy="4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0" name="Rectangle 12"/>
            <p:cNvSpPr>
              <a:spLocks noChangeArrowheads="1"/>
            </p:cNvSpPr>
            <p:nvPr/>
          </p:nvSpPr>
          <p:spPr bwMode="auto">
            <a:xfrm>
              <a:off x="1630" y="1573"/>
              <a:ext cx="3072" cy="2124"/>
            </a:xfrm>
            <a:prstGeom prst="rect">
              <a:avLst/>
            </a:prstGeom>
            <a:solidFill>
              <a:srgbClr val="C0C0C0">
                <a:alpha val="50195"/>
              </a:srgbClr>
            </a:solidFill>
            <a:ln w="9525">
              <a:solidFill>
                <a:schemeClr val="bg2"/>
              </a:solidFill>
              <a:miter lim="800000"/>
              <a:headEnd/>
              <a:tailEnd/>
            </a:ln>
          </p:spPr>
          <p:txBody>
            <a:bodyPr wrap="none" anchor="ctr"/>
            <a:lstStyle/>
            <a:p>
              <a:pPr fontAlgn="base">
                <a:spcBef>
                  <a:spcPct val="0"/>
                </a:spcBef>
                <a:spcAft>
                  <a:spcPct val="0"/>
                </a:spcAft>
              </a:pPr>
              <a:endParaRPr lang="en-US">
                <a:solidFill>
                  <a:prstClr val="black"/>
                </a:solidFill>
                <a:cs typeface="Arial" charset="0"/>
              </a:endParaRPr>
            </a:p>
          </p:txBody>
        </p:sp>
        <p:sp>
          <p:nvSpPr>
            <p:cNvPr id="3081" name="Rectangle 13"/>
            <p:cNvSpPr>
              <a:spLocks noChangeArrowheads="1"/>
            </p:cNvSpPr>
            <p:nvPr/>
          </p:nvSpPr>
          <p:spPr bwMode="auto">
            <a:xfrm>
              <a:off x="1637" y="2355"/>
              <a:ext cx="3045" cy="265"/>
            </a:xfrm>
            <a:prstGeom prst="rect">
              <a:avLst/>
            </a:prstGeom>
            <a:noFill/>
            <a:ln w="222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a:solidFill>
                  <a:prstClr val="black"/>
                </a:solidFill>
                <a:cs typeface="Arial" charset="0"/>
              </a:endParaRPr>
            </a:p>
          </p:txBody>
        </p:sp>
        <p:sp>
          <p:nvSpPr>
            <p:cNvPr id="3082" name="Rectangle 14"/>
            <p:cNvSpPr>
              <a:spLocks noChangeArrowheads="1"/>
            </p:cNvSpPr>
            <p:nvPr/>
          </p:nvSpPr>
          <p:spPr bwMode="auto">
            <a:xfrm>
              <a:off x="1630" y="2100"/>
              <a:ext cx="3045" cy="252"/>
            </a:xfrm>
            <a:prstGeom prst="rect">
              <a:avLst/>
            </a:prstGeom>
            <a:solidFill>
              <a:schemeClr val="accent1">
                <a:alpha val="50195"/>
              </a:schemeClr>
            </a:solidFill>
            <a:ln w="22225">
              <a:solidFill>
                <a:schemeClr val="tx1"/>
              </a:solidFill>
              <a:miter lim="800000"/>
              <a:headEnd/>
              <a:tailEnd/>
            </a:ln>
          </p:spPr>
          <p:txBody>
            <a:bodyPr wrap="none" anchor="ctr"/>
            <a:lstStyle/>
            <a:p>
              <a:pPr fontAlgn="base">
                <a:spcBef>
                  <a:spcPct val="0"/>
                </a:spcBef>
                <a:spcAft>
                  <a:spcPct val="0"/>
                </a:spcAft>
              </a:pPr>
              <a:endParaRPr lang="en-US">
                <a:solidFill>
                  <a:prstClr val="black"/>
                </a:solidFill>
                <a:cs typeface="Arial" charset="0"/>
              </a:endParaRPr>
            </a:p>
          </p:txBody>
        </p:sp>
        <p:sp>
          <p:nvSpPr>
            <p:cNvPr id="3083" name="Rectangle 15"/>
            <p:cNvSpPr>
              <a:spLocks noChangeArrowheads="1"/>
            </p:cNvSpPr>
            <p:nvPr/>
          </p:nvSpPr>
          <p:spPr bwMode="auto">
            <a:xfrm>
              <a:off x="1630" y="1847"/>
              <a:ext cx="3045" cy="265"/>
            </a:xfrm>
            <a:prstGeom prst="rect">
              <a:avLst/>
            </a:prstGeom>
            <a:noFill/>
            <a:ln w="222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a:solidFill>
                  <a:prstClr val="black"/>
                </a:solidFill>
                <a:cs typeface="Arial" charset="0"/>
              </a:endParaRPr>
            </a:p>
          </p:txBody>
        </p:sp>
        <p:sp>
          <p:nvSpPr>
            <p:cNvPr id="26" name="AutoShape 16"/>
            <p:cNvSpPr>
              <a:spLocks/>
            </p:cNvSpPr>
            <p:nvPr/>
          </p:nvSpPr>
          <p:spPr bwMode="auto">
            <a:xfrm>
              <a:off x="2332" y="670"/>
              <a:ext cx="2304" cy="373"/>
            </a:xfrm>
            <a:prstGeom prst="borderCallout1">
              <a:avLst>
                <a:gd name="adj1" fmla="val 98722"/>
                <a:gd name="adj2" fmla="val 1222"/>
                <a:gd name="adj3" fmla="val 417032"/>
                <a:gd name="adj4" fmla="val -8718"/>
              </a:avLst>
            </a:prstGeom>
            <a:solidFill>
              <a:schemeClr val="accent1"/>
            </a:solidFill>
            <a:ln w="31750">
              <a:solidFill>
                <a:schemeClr val="tx1"/>
              </a:solidFill>
              <a:miter lim="800000"/>
              <a:headEnd/>
              <a:tailEnd/>
            </a:ln>
          </p:spPr>
          <p:txBody>
            <a:bodyPr/>
            <a:lstStyle/>
            <a:p>
              <a:pPr algn="ctr">
                <a:defRPr/>
              </a:pPr>
              <a:r>
                <a:rPr lang="en-US" dirty="0">
                  <a:solidFill>
                    <a:prstClr val="black"/>
                  </a:solidFill>
                  <a:latin typeface="Arial"/>
                  <a:cs typeface="Arial" charset="0"/>
                </a:rPr>
                <a:t>Check Strip</a:t>
              </a:r>
            </a:p>
          </p:txBody>
        </p:sp>
        <p:sp>
          <p:nvSpPr>
            <p:cNvPr id="27" name="AutoShape 17"/>
            <p:cNvSpPr>
              <a:spLocks/>
            </p:cNvSpPr>
            <p:nvPr/>
          </p:nvSpPr>
          <p:spPr bwMode="auto">
            <a:xfrm>
              <a:off x="2970" y="3326"/>
              <a:ext cx="2011" cy="396"/>
            </a:xfrm>
            <a:prstGeom prst="borderCallout1">
              <a:avLst>
                <a:gd name="adj1" fmla="val 5282"/>
                <a:gd name="adj2" fmla="val 634"/>
                <a:gd name="adj3" fmla="val -344769"/>
                <a:gd name="adj4" fmla="val -21681"/>
              </a:avLst>
            </a:prstGeom>
            <a:solidFill>
              <a:schemeClr val="bg1"/>
            </a:solidFill>
            <a:ln w="31750">
              <a:solidFill>
                <a:srgbClr val="33CCCC"/>
              </a:solidFill>
              <a:miter lim="800000"/>
              <a:headEnd/>
              <a:tailEnd/>
            </a:ln>
          </p:spPr>
          <p:txBody>
            <a:bodyPr/>
            <a:lstStyle/>
            <a:p>
              <a:pPr algn="ctr">
                <a:defRPr/>
              </a:pPr>
              <a:r>
                <a:rPr lang="en-US" dirty="0">
                  <a:solidFill>
                    <a:prstClr val="black"/>
                  </a:solidFill>
                  <a:latin typeface="Arial"/>
                  <a:cs typeface="Arial" charset="0"/>
                </a:rPr>
                <a:t>BMP Strips</a:t>
              </a:r>
            </a:p>
          </p:txBody>
        </p:sp>
        <p:sp>
          <p:nvSpPr>
            <p:cNvPr id="3086" name="Line 18"/>
            <p:cNvSpPr>
              <a:spLocks noChangeShapeType="1"/>
            </p:cNvSpPr>
            <p:nvPr/>
          </p:nvSpPr>
          <p:spPr bwMode="auto">
            <a:xfrm>
              <a:off x="2240" y="2630"/>
              <a:ext cx="629" cy="735"/>
            </a:xfrm>
            <a:prstGeom prst="line">
              <a:avLst/>
            </a:prstGeom>
            <a:noFill/>
            <a:ln w="31750">
              <a:solidFill>
                <a:srgbClr val="00B0F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prstClr val="black"/>
                </a:solidFill>
                <a:latin typeface="Arial" charset="0"/>
                <a:cs typeface="Arial" charset="0"/>
              </a:endParaRPr>
            </a:p>
          </p:txBody>
        </p:sp>
      </p:grpSp>
      <p:sp>
        <p:nvSpPr>
          <p:cNvPr id="29" name="TextBox 28"/>
          <p:cNvSpPr txBox="1"/>
          <p:nvPr/>
        </p:nvSpPr>
        <p:spPr>
          <a:xfrm>
            <a:off x="4572000" y="3429000"/>
            <a:ext cx="4724400" cy="2308225"/>
          </a:xfrm>
          <a:prstGeom prst="rect">
            <a:avLst/>
          </a:prstGeom>
          <a:noFill/>
        </p:spPr>
        <p:txBody>
          <a:bodyPr>
            <a:spAutoFit/>
          </a:bodyPr>
          <a:lstStyle/>
          <a:p>
            <a:pPr marL="300038" indent="-300038">
              <a:buFont typeface="Arial" pitchFamily="34" charset="0"/>
              <a:buChar char="•"/>
              <a:defRPr/>
            </a:pPr>
            <a:r>
              <a:rPr lang="en-US" b="1" dirty="0">
                <a:solidFill>
                  <a:prstClr val="black"/>
                </a:solidFill>
                <a:latin typeface="Arial"/>
                <a:cs typeface="Arial" charset="0"/>
              </a:rPr>
              <a:t>Funding from USDA NRCS Conservation Innovation Grants, PA Dept. of Environmental Protection, Chesapeake Bay Foundation, others.</a:t>
            </a:r>
          </a:p>
          <a:p>
            <a:pPr marL="300038" indent="-300038">
              <a:buFont typeface="Arial" pitchFamily="34" charset="0"/>
              <a:buChar char="•"/>
              <a:defRPr/>
            </a:pPr>
            <a:endParaRPr lang="en-US" b="1" dirty="0">
              <a:solidFill>
                <a:prstClr val="black"/>
              </a:solidFill>
              <a:latin typeface="Arial"/>
              <a:cs typeface="Arial" charset="0"/>
            </a:endParaRPr>
          </a:p>
          <a:p>
            <a:pPr marL="300038" indent="-300038">
              <a:buFont typeface="Arial" pitchFamily="34" charset="0"/>
              <a:buChar char="•"/>
              <a:defRPr/>
            </a:pPr>
            <a:r>
              <a:rPr lang="en-US" b="1" dirty="0" smtClean="0">
                <a:solidFill>
                  <a:prstClr val="black"/>
                </a:solidFill>
                <a:latin typeface="Arial"/>
                <a:cs typeface="Arial" charset="0"/>
              </a:rPr>
              <a:t>Contact for 2013 interest:</a:t>
            </a:r>
            <a:endParaRPr lang="en-US" b="1" dirty="0">
              <a:solidFill>
                <a:prstClr val="black"/>
              </a:solidFill>
              <a:latin typeface="Arial"/>
              <a:cs typeface="Arial" charset="0"/>
            </a:endParaRPr>
          </a:p>
          <a:p>
            <a:pPr marL="300038" indent="-300038">
              <a:defRPr/>
            </a:pPr>
            <a:r>
              <a:rPr lang="en-US" b="1" dirty="0">
                <a:solidFill>
                  <a:prstClr val="black"/>
                </a:solidFill>
                <a:latin typeface="Arial"/>
                <a:cs typeface="Arial" charset="0"/>
              </a:rPr>
              <a:t>	</a:t>
            </a:r>
            <a:r>
              <a:rPr lang="en-US" b="1" u="sng" dirty="0">
                <a:solidFill>
                  <a:prstClr val="black"/>
                </a:solidFill>
                <a:latin typeface="Arial"/>
                <a:cs typeface="Arial" charset="0"/>
              </a:rPr>
              <a:t>rebecca.ressl@bmpchallenge.org</a:t>
            </a:r>
            <a:r>
              <a:rPr lang="en-US" b="1" dirty="0">
                <a:solidFill>
                  <a:prstClr val="black"/>
                </a:solidFill>
                <a:latin typeface="Arial"/>
                <a:cs typeface="Arial" charset="0"/>
              </a:rPr>
              <a:t>, </a:t>
            </a:r>
          </a:p>
          <a:p>
            <a:pPr marL="300038" indent="-300038">
              <a:defRPr/>
            </a:pPr>
            <a:r>
              <a:rPr lang="en-US" b="1" dirty="0">
                <a:solidFill>
                  <a:prstClr val="black"/>
                </a:solidFill>
                <a:latin typeface="Arial"/>
                <a:cs typeface="Arial" charset="0"/>
              </a:rPr>
              <a:t>	608 232-1425</a:t>
            </a:r>
          </a:p>
        </p:txBody>
      </p:sp>
      <p:sp>
        <p:nvSpPr>
          <p:cNvPr id="4" name="TextBox 3"/>
          <p:cNvSpPr txBox="1"/>
          <p:nvPr/>
        </p:nvSpPr>
        <p:spPr>
          <a:xfrm>
            <a:off x="-22225" y="0"/>
            <a:ext cx="4975225" cy="646113"/>
          </a:xfrm>
          <a:prstGeom prst="rect">
            <a:avLst/>
          </a:prstGeom>
          <a:noFill/>
        </p:spPr>
        <p:txBody>
          <a:bodyPr>
            <a:spAutoFit/>
          </a:bodyPr>
          <a:lstStyle/>
          <a:p>
            <a:pPr>
              <a:defRPr/>
            </a:pPr>
            <a:r>
              <a:rPr lang="en-US" sz="3600" b="1" dirty="0">
                <a:solidFill>
                  <a:prstClr val="black"/>
                </a:solidFill>
                <a:latin typeface="Arial"/>
                <a:cs typeface="Arial" charset="0"/>
              </a:rPr>
              <a:t>Try </a:t>
            </a:r>
            <a:r>
              <a:rPr lang="en-US" sz="3600" b="1" dirty="0" smtClean="0">
                <a:solidFill>
                  <a:prstClr val="black"/>
                </a:solidFill>
                <a:latin typeface="Arial"/>
                <a:cs typeface="Arial" charset="0"/>
              </a:rPr>
              <a:t>Adapt-N </a:t>
            </a:r>
            <a:r>
              <a:rPr lang="en-US" sz="3600" b="1" dirty="0">
                <a:solidFill>
                  <a:prstClr val="black"/>
                </a:solidFill>
                <a:latin typeface="Arial"/>
                <a:cs typeface="Arial" charset="0"/>
              </a:rPr>
              <a:t>Risk Free</a:t>
            </a:r>
          </a:p>
        </p:txBody>
      </p:sp>
    </p:spTree>
    <p:extLst>
      <p:ext uri="{BB962C8B-B14F-4D97-AF65-F5344CB8AC3E}">
        <p14:creationId xmlns:p14="http://schemas.microsoft.com/office/powerpoint/2010/main" xmlns="" val="2191462541"/>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368" y="2021711"/>
            <a:ext cx="7335131" cy="6037817"/>
          </a:xfrm>
          <a:prstGeom prst="rect">
            <a:avLst/>
          </a:prstGeom>
          <a:noFill/>
          <a:ln w="9525">
            <a:solidFill>
              <a:schemeClr val="accent2">
                <a:lumMod val="5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457200" y="457200"/>
            <a:ext cx="8229600" cy="1143000"/>
          </a:xfrm>
        </p:spPr>
        <p:txBody>
          <a:bodyPr>
            <a:noAutofit/>
          </a:bodyPr>
          <a:lstStyle/>
          <a:p>
            <a:pPr lvl="1" algn="ctr" rtl="0">
              <a:spcBef>
                <a:spcPct val="0"/>
              </a:spcBef>
            </a:pPr>
            <a:r>
              <a:rPr lang="en-US" sz="3600" b="1" dirty="0" smtClean="0">
                <a:solidFill>
                  <a:srgbClr val="0070C0"/>
                </a:solidFill>
              </a:rPr>
              <a:t>Using Adapt-N Effectively - 2013</a:t>
            </a:r>
            <a:br>
              <a:rPr lang="en-US" sz="3600" b="1" dirty="0" smtClean="0">
                <a:solidFill>
                  <a:srgbClr val="0070C0"/>
                </a:solidFill>
              </a:rPr>
            </a:br>
            <a:r>
              <a:rPr lang="en-US" sz="2800" b="1" i="1" dirty="0" smtClean="0">
                <a:solidFill>
                  <a:srgbClr val="0070C0"/>
                </a:solidFill>
              </a:rPr>
              <a:t>Model Inputs, Equipment &amp; Timing</a:t>
            </a:r>
            <a:endParaRPr lang="en-US" sz="2000" b="1" dirty="0">
              <a:solidFill>
                <a:srgbClr val="0070C0"/>
              </a:solidFill>
            </a:endParaRPr>
          </a:p>
        </p:txBody>
      </p:sp>
      <p:pic>
        <p:nvPicPr>
          <p:cNvPr id="6" name="Picture 3"/>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6172200" y="1676400"/>
            <a:ext cx="2641270" cy="1980953"/>
          </a:xfrm>
          <a:prstGeom prst="rect">
            <a:avLst/>
          </a:prstGeom>
          <a:noFill/>
          <a:ln w="28575">
            <a:solidFill>
              <a:schemeClr val="accent2">
                <a:lumMod val="5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5299676" y="3868577"/>
            <a:ext cx="3517652" cy="2344084"/>
          </a:xfrm>
          <a:prstGeom prst="rect">
            <a:avLst/>
          </a:prstGeom>
          <a:noFill/>
          <a:ln w="28575">
            <a:solidFill>
              <a:schemeClr val="accent2">
                <a:lumMod val="50000"/>
              </a:schemeClr>
            </a:solidFill>
            <a:miter lim="800000"/>
            <a:headEnd/>
            <a:tailEnd/>
          </a:ln>
        </p:spPr>
      </p:pic>
    </p:spTree>
    <p:extLst>
      <p:ext uri="{BB962C8B-B14F-4D97-AF65-F5344CB8AC3E}">
        <p14:creationId xmlns:p14="http://schemas.microsoft.com/office/powerpoint/2010/main" xmlns="" val="33912770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Title 1"/>
          <p:cNvSpPr>
            <a:spLocks noGrp="1"/>
          </p:cNvSpPr>
          <p:nvPr>
            <p:ph type="title"/>
          </p:nvPr>
        </p:nvSpPr>
        <p:spPr>
          <a:xfrm>
            <a:off x="381000" y="533400"/>
            <a:ext cx="8382000" cy="1143000"/>
          </a:xfrm>
        </p:spPr>
        <p:txBody>
          <a:bodyPr>
            <a:normAutofit fontScale="90000"/>
          </a:bodyPr>
          <a:lstStyle/>
          <a:p>
            <a:r>
              <a:rPr lang="en-US" b="1" dirty="0" smtClean="0">
                <a:solidFill>
                  <a:srgbClr val="0070C0"/>
                </a:solidFill>
              </a:rPr>
              <a:t>How Does Climate Change </a:t>
            </a:r>
            <a:br>
              <a:rPr lang="en-US" b="1" dirty="0" smtClean="0">
                <a:solidFill>
                  <a:srgbClr val="0070C0"/>
                </a:solidFill>
              </a:rPr>
            </a:br>
            <a:r>
              <a:rPr lang="en-US" b="1" dirty="0" smtClean="0">
                <a:solidFill>
                  <a:srgbClr val="0070C0"/>
                </a:solidFill>
              </a:rPr>
              <a:t>Affect N Management?</a:t>
            </a:r>
            <a:r>
              <a:rPr lang="en-US" dirty="0" smtClean="0"/>
              <a:t/>
            </a:r>
            <a:br>
              <a:rPr lang="en-US" dirty="0" smtClean="0"/>
            </a:br>
            <a:endParaRPr lang="en-US" dirty="0" smtClean="0"/>
          </a:p>
        </p:txBody>
      </p:sp>
      <p:sp>
        <p:nvSpPr>
          <p:cNvPr id="5123" name="Content Placeholder 2"/>
          <p:cNvSpPr>
            <a:spLocks noGrp="1"/>
          </p:cNvSpPr>
          <p:nvPr>
            <p:ph idx="1"/>
          </p:nvPr>
        </p:nvSpPr>
        <p:spPr>
          <a:xfrm>
            <a:off x="140524" y="1892630"/>
            <a:ext cx="8686800" cy="4572000"/>
          </a:xfrm>
        </p:spPr>
        <p:txBody>
          <a:bodyPr/>
          <a:lstStyle/>
          <a:p>
            <a:pPr>
              <a:buNone/>
            </a:pPr>
            <a:r>
              <a:rPr lang="en-US" b="1" dirty="0" smtClean="0"/>
              <a:t>More precipitation extremes</a:t>
            </a:r>
          </a:p>
          <a:p>
            <a:pPr marL="914400" lvl="1" indent="-457200">
              <a:buNone/>
            </a:pPr>
            <a:r>
              <a:rPr lang="en-US" sz="2400" b="1" dirty="0" smtClean="0"/>
              <a:t>Excess wetness: </a:t>
            </a:r>
            <a:r>
              <a:rPr lang="en-US" sz="2400" dirty="0" smtClean="0"/>
              <a:t>N shortages from denitrification and leaching </a:t>
            </a:r>
            <a:r>
              <a:rPr lang="en-US" sz="2400" dirty="0" smtClean="0">
                <a:sym typeface="Wingdings" pitchFamily="2" charset="2"/>
              </a:rPr>
              <a:t> </a:t>
            </a:r>
            <a:r>
              <a:rPr lang="en-US" sz="2400" dirty="0" smtClean="0"/>
              <a:t>reduced yields</a:t>
            </a:r>
          </a:p>
          <a:p>
            <a:pPr marL="914400" lvl="1" indent="-457200">
              <a:buNone/>
            </a:pPr>
            <a:r>
              <a:rPr lang="en-US" sz="2400" b="1" dirty="0" smtClean="0"/>
              <a:t>Drought:</a:t>
            </a:r>
            <a:r>
              <a:rPr lang="en-US" sz="2400" dirty="0" smtClean="0"/>
              <a:t> water shortage and unattained yield potential </a:t>
            </a:r>
            <a:r>
              <a:rPr lang="en-US" sz="2400" dirty="0" smtClean="0">
                <a:sym typeface="Wingdings" pitchFamily="2" charset="2"/>
              </a:rPr>
              <a:t> </a:t>
            </a:r>
            <a:r>
              <a:rPr lang="en-US" sz="2400" dirty="0"/>
              <a:t>reduced yields </a:t>
            </a:r>
            <a:r>
              <a:rPr lang="en-US" sz="2400" dirty="0" smtClean="0"/>
              <a:t>&amp; excess residual N</a:t>
            </a:r>
          </a:p>
          <a:p>
            <a:pPr>
              <a:buNone/>
            </a:pPr>
            <a:r>
              <a:rPr lang="en-US" b="1" dirty="0" smtClean="0"/>
              <a:t>Higher temperatures</a:t>
            </a:r>
          </a:p>
          <a:p>
            <a:pPr marL="914400" lvl="1" indent="-457200">
              <a:buNone/>
            </a:pPr>
            <a:r>
              <a:rPr lang="en-US" sz="2400" b="1" dirty="0" smtClean="0"/>
              <a:t>Longer growing season: </a:t>
            </a:r>
            <a:r>
              <a:rPr lang="en-US" sz="2400" dirty="0" smtClean="0"/>
              <a:t>greater GDD </a:t>
            </a:r>
            <a:r>
              <a:rPr lang="en-US" sz="2400" dirty="0" smtClean="0">
                <a:sym typeface="Wingdings" pitchFamily="2" charset="2"/>
              </a:rPr>
              <a:t> higher N needs?</a:t>
            </a:r>
            <a:endParaRPr lang="en-US" sz="2400" dirty="0" smtClean="0"/>
          </a:p>
          <a:p>
            <a:pPr marL="914400" lvl="1" indent="-457200">
              <a:buNone/>
            </a:pPr>
            <a:r>
              <a:rPr lang="en-US" sz="2400" b="1" dirty="0" smtClean="0"/>
              <a:t>Greater potential for heat stress:  </a:t>
            </a:r>
            <a:r>
              <a:rPr lang="en-US" sz="2400" dirty="0" smtClean="0">
                <a:sym typeface="Wingdings" pitchFamily="2" charset="2"/>
              </a:rPr>
              <a:t></a:t>
            </a:r>
            <a:r>
              <a:rPr lang="en-US" sz="2400" dirty="0" smtClean="0"/>
              <a:t> lower N needs?</a:t>
            </a:r>
          </a:p>
          <a:p>
            <a:endParaRPr lang="en-US" dirty="0" smtClean="0"/>
          </a:p>
        </p:txBody>
      </p:sp>
      <p:sp>
        <p:nvSpPr>
          <p:cNvPr id="4" name="Title 1"/>
          <p:cNvSpPr txBox="1">
            <a:spLocks/>
          </p:cNvSpPr>
          <p:nvPr/>
        </p:nvSpPr>
        <p:spPr bwMode="auto">
          <a:xfrm>
            <a:off x="2667000" y="6172200"/>
            <a:ext cx="6477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smtClean="0">
                <a:ln>
                  <a:noFill/>
                </a:ln>
                <a:solidFill>
                  <a:srgbClr val="0070C0"/>
                </a:solidFill>
                <a:effectLst/>
                <a:uLnTx/>
                <a:uFillTx/>
                <a:latin typeface="+mj-lt"/>
                <a:ea typeface="+mj-ea"/>
                <a:cs typeface="+mj-cs"/>
              </a:rPr>
              <a:t>We need to</a:t>
            </a:r>
            <a:r>
              <a:rPr kumimoji="0" lang="en-US" sz="4400" b="1" i="0" u="none" strike="noStrike" kern="0" cap="none" spc="0" normalizeH="0" noProof="0" dirty="0" smtClean="0">
                <a:ln>
                  <a:noFill/>
                </a:ln>
                <a:solidFill>
                  <a:srgbClr val="0070C0"/>
                </a:solidFill>
                <a:effectLst/>
                <a:uLnTx/>
                <a:uFillTx/>
                <a:latin typeface="+mj-lt"/>
                <a:ea typeface="+mj-ea"/>
                <a:cs typeface="+mj-cs"/>
              </a:rPr>
              <a:t> adapt!</a:t>
            </a:r>
            <a:endParaRPr kumimoji="0" lang="en-US" sz="4400" b="0" i="0" u="none" strike="noStrike" kern="0" cap="none" spc="0" normalizeH="0" baseline="0" noProof="0" dirty="0" smtClean="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xmlns="" val="24029583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Accurate Model Inputs</a:t>
            </a:r>
            <a:endParaRPr lang="en-US" b="1" dirty="0">
              <a:solidFill>
                <a:srgbClr val="0070C0"/>
              </a:solidFill>
            </a:endParaRPr>
          </a:p>
        </p:txBody>
      </p:sp>
      <p:sp>
        <p:nvSpPr>
          <p:cNvPr id="3" name="Content Placeholder 2"/>
          <p:cNvSpPr>
            <a:spLocks noGrp="1"/>
          </p:cNvSpPr>
          <p:nvPr>
            <p:ph idx="1"/>
          </p:nvPr>
        </p:nvSpPr>
        <p:spPr>
          <a:xfrm>
            <a:off x="457200" y="1676400"/>
            <a:ext cx="8229600" cy="4525963"/>
          </a:xfrm>
        </p:spPr>
        <p:txBody>
          <a:bodyPr/>
          <a:lstStyle/>
          <a:p>
            <a:r>
              <a:rPr lang="en-US" sz="2600" b="1" dirty="0" smtClean="0"/>
              <a:t>Soil organic matter </a:t>
            </a:r>
            <a:r>
              <a:rPr lang="en-US" sz="2600" dirty="0" smtClean="0"/>
              <a:t>content (ideally &gt; 6” sample)</a:t>
            </a:r>
          </a:p>
          <a:p>
            <a:r>
              <a:rPr lang="en-US" sz="2600" b="1" dirty="0" smtClean="0"/>
              <a:t>Rooting depth </a:t>
            </a:r>
            <a:r>
              <a:rPr lang="en-US" sz="2600" dirty="0" smtClean="0"/>
              <a:t>default is okay unless you have subsoil compaction – use a penetrometer to assess this.</a:t>
            </a:r>
          </a:p>
          <a:p>
            <a:r>
              <a:rPr lang="en-US" sz="2600" b="1" dirty="0" smtClean="0"/>
              <a:t>Manure</a:t>
            </a:r>
            <a:r>
              <a:rPr lang="en-US" sz="2600" dirty="0" smtClean="0"/>
              <a:t>: use representative analysis</a:t>
            </a:r>
          </a:p>
          <a:p>
            <a:r>
              <a:rPr lang="en-US" sz="2600" dirty="0" smtClean="0"/>
              <a:t>Accurate records on timing of operations (applications, sod incorporation, planting, </a:t>
            </a:r>
            <a:r>
              <a:rPr lang="en-US" sz="2600" dirty="0" err="1" smtClean="0"/>
              <a:t>etc</a:t>
            </a:r>
            <a:r>
              <a:rPr lang="en-US" sz="2600" dirty="0" smtClean="0"/>
              <a:t>)</a:t>
            </a:r>
          </a:p>
          <a:p>
            <a:r>
              <a:rPr lang="en-US" sz="2600" dirty="0" smtClean="0"/>
              <a:t>Accurate records of rates applied (N fertilizer &amp; manure applications)</a:t>
            </a:r>
          </a:p>
          <a:p>
            <a:r>
              <a:rPr lang="en-US" sz="2600" dirty="0"/>
              <a:t>Soil type/texture</a:t>
            </a:r>
          </a:p>
          <a:p>
            <a:r>
              <a:rPr lang="en-US" sz="2600" dirty="0" smtClean="0"/>
              <a:t>Historical yield records to help estimate expected yield</a:t>
            </a:r>
          </a:p>
        </p:txBody>
      </p:sp>
    </p:spTree>
    <p:extLst>
      <p:ext uri="{BB962C8B-B14F-4D97-AF65-F5344CB8AC3E}">
        <p14:creationId xmlns:p14="http://schemas.microsoft.com/office/powerpoint/2010/main" xmlns="" val="323839990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Understanding Model Inputs</a:t>
            </a:r>
            <a:endParaRPr lang="en-US" b="1" dirty="0">
              <a:solidFill>
                <a:srgbClr val="0070C0"/>
              </a:solidFill>
            </a:endParaRPr>
          </a:p>
        </p:txBody>
      </p:sp>
      <p:sp>
        <p:nvSpPr>
          <p:cNvPr id="3" name="Content Placeholder 2"/>
          <p:cNvSpPr>
            <a:spLocks noGrp="1"/>
          </p:cNvSpPr>
          <p:nvPr>
            <p:ph idx="1"/>
          </p:nvPr>
        </p:nvSpPr>
        <p:spPr>
          <a:xfrm>
            <a:off x="457200" y="1493837"/>
            <a:ext cx="8229600" cy="4983163"/>
          </a:xfrm>
        </p:spPr>
        <p:txBody>
          <a:bodyPr/>
          <a:lstStyle/>
          <a:p>
            <a:r>
              <a:rPr lang="en-US" sz="2600" b="1" dirty="0" smtClean="0"/>
              <a:t>Tillage </a:t>
            </a:r>
          </a:p>
          <a:p>
            <a:pPr lvl="1"/>
            <a:r>
              <a:rPr lang="en-US" sz="2600" dirty="0" smtClean="0"/>
              <a:t>choice of tillage accounts for effects on temperature, moisture, and residue effects on N immobilization</a:t>
            </a:r>
          </a:p>
          <a:p>
            <a:pPr lvl="1"/>
            <a:r>
              <a:rPr lang="en-US" sz="2600" dirty="0" smtClean="0"/>
              <a:t>% residue on surface = your best estimate of % of total residue that was not incorporated with any tillage operation. Example: a strip till system that incorporates 50% of soy stubble should be set at 50%, even if residue covers less than 50% of surface. </a:t>
            </a:r>
          </a:p>
          <a:p>
            <a:r>
              <a:rPr lang="en-US" sz="2600" b="1" dirty="0" smtClean="0"/>
              <a:t>Sod</a:t>
            </a:r>
            <a:r>
              <a:rPr lang="en-US" sz="2600" dirty="0" smtClean="0"/>
              <a:t> option models a multi-year sod. </a:t>
            </a:r>
          </a:p>
          <a:p>
            <a:r>
              <a:rPr lang="en-US" sz="2600" b="1" dirty="0" smtClean="0"/>
              <a:t>Cover crop</a:t>
            </a:r>
            <a:r>
              <a:rPr lang="en-US" sz="2600" dirty="0" smtClean="0"/>
              <a:t> credits are not yet well understood, and not yet modeled by Adapt-N. You may decide to use your own credit.</a:t>
            </a:r>
          </a:p>
          <a:p>
            <a:pPr marL="0" indent="0">
              <a:buNone/>
            </a:pPr>
            <a:endParaRPr lang="en-US" sz="2600" dirty="0" smtClean="0"/>
          </a:p>
          <a:p>
            <a:endParaRPr lang="en-US" sz="2600" dirty="0"/>
          </a:p>
        </p:txBody>
      </p:sp>
    </p:spTree>
    <p:extLst>
      <p:ext uri="{BB962C8B-B14F-4D97-AF65-F5344CB8AC3E}">
        <p14:creationId xmlns:p14="http://schemas.microsoft.com/office/powerpoint/2010/main" xmlns="" val="29855283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4000" b="1" dirty="0" smtClean="0">
                <a:solidFill>
                  <a:srgbClr val="0070C0"/>
                </a:solidFill>
              </a:rPr>
              <a:t>Using the Adapt-N Recommendation</a:t>
            </a:r>
            <a:endParaRPr lang="en-US" sz="4000" b="1" dirty="0">
              <a:solidFill>
                <a:srgbClr val="0070C0"/>
              </a:solidFill>
            </a:endParaRPr>
          </a:p>
        </p:txBody>
      </p:sp>
      <p:sp>
        <p:nvSpPr>
          <p:cNvPr id="3" name="Content Placeholder 2"/>
          <p:cNvSpPr>
            <a:spLocks noGrp="1"/>
          </p:cNvSpPr>
          <p:nvPr>
            <p:ph idx="1"/>
          </p:nvPr>
        </p:nvSpPr>
        <p:spPr>
          <a:xfrm>
            <a:off x="304800" y="1371600"/>
            <a:ext cx="8763000" cy="4525963"/>
          </a:xfrm>
        </p:spPr>
        <p:txBody>
          <a:bodyPr/>
          <a:lstStyle/>
          <a:p>
            <a:r>
              <a:rPr lang="en-US" sz="2600" b="1" dirty="0" smtClean="0"/>
              <a:t>Simulation Timing</a:t>
            </a:r>
            <a:r>
              <a:rPr lang="en-US" sz="2600" dirty="0" smtClean="0"/>
              <a:t>: </a:t>
            </a:r>
          </a:p>
          <a:p>
            <a:pPr lvl="1"/>
            <a:r>
              <a:rPr lang="en-US" sz="2400" dirty="0" smtClean="0"/>
              <a:t>use most recent recommendation (facilitated by new N-alert system)  </a:t>
            </a:r>
          </a:p>
          <a:p>
            <a:pPr lvl="1"/>
            <a:r>
              <a:rPr lang="en-US" sz="2400" dirty="0" smtClean="0"/>
              <a:t>push sidedress time later if possible (depends on equipment and soil N status), but not too late. Sidedress N recommendations become more accurate as the crop canopy closes. Applications until ~ V15 okay, as long as root-zone N not limiting.</a:t>
            </a:r>
          </a:p>
          <a:p>
            <a:pPr lvl="1"/>
            <a:r>
              <a:rPr lang="en-US" sz="2400" dirty="0" smtClean="0"/>
              <a:t>Use estimated soil N status to ensure that N stress does not result from late application</a:t>
            </a:r>
          </a:p>
          <a:p>
            <a:r>
              <a:rPr lang="en-US" sz="2600" b="1" dirty="0" smtClean="0"/>
              <a:t>Equipment</a:t>
            </a:r>
            <a:r>
              <a:rPr lang="en-US" sz="2600" dirty="0" smtClean="0"/>
              <a:t>: Calibrate N application/sidedress equipment and adjust to sidedress proper N rate.</a:t>
            </a:r>
          </a:p>
          <a:p>
            <a:r>
              <a:rPr lang="en-US" sz="2600" b="1" dirty="0" smtClean="0"/>
              <a:t>Tool updates </a:t>
            </a:r>
            <a:r>
              <a:rPr lang="en-US" sz="2600" dirty="0" smtClean="0"/>
              <a:t>are posted on our blog in in our manual: </a:t>
            </a:r>
          </a:p>
          <a:p>
            <a:pPr indent="0">
              <a:buNone/>
            </a:pPr>
            <a:r>
              <a:rPr lang="en-US" sz="2600" dirty="0" smtClean="0">
                <a:solidFill>
                  <a:srgbClr val="0070C0"/>
                </a:solidFill>
              </a:rPr>
              <a:t> </a:t>
            </a:r>
            <a:r>
              <a:rPr lang="en-US" sz="2600" u="sng" dirty="0" smtClean="0">
                <a:solidFill>
                  <a:srgbClr val="0070C0"/>
                </a:solidFill>
              </a:rPr>
              <a:t>http</a:t>
            </a:r>
            <a:r>
              <a:rPr lang="en-US" sz="2600" u="sng" dirty="0">
                <a:solidFill>
                  <a:srgbClr val="0070C0"/>
                </a:solidFill>
              </a:rPr>
              <a:t>://</a:t>
            </a:r>
            <a:r>
              <a:rPr lang="en-US" sz="2600" u="sng" dirty="0" smtClean="0">
                <a:solidFill>
                  <a:srgbClr val="0070C0"/>
                </a:solidFill>
              </a:rPr>
              <a:t>adapt-n.cals.cornell.edu/manual/index.html#enter </a:t>
            </a:r>
          </a:p>
          <a:p>
            <a:pPr marL="0" indent="0">
              <a:buNone/>
            </a:pPr>
            <a:endParaRPr lang="en-US" sz="2600" dirty="0" smtClean="0"/>
          </a:p>
          <a:p>
            <a:endParaRPr lang="en-US" sz="2600" dirty="0"/>
          </a:p>
        </p:txBody>
      </p:sp>
    </p:spTree>
    <p:extLst>
      <p:ext uri="{BB962C8B-B14F-4D97-AF65-F5344CB8AC3E}">
        <p14:creationId xmlns:p14="http://schemas.microsoft.com/office/powerpoint/2010/main" xmlns="" val="22162459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763"/>
            <a:ext cx="8229600" cy="1143000"/>
          </a:xfrm>
        </p:spPr>
        <p:txBody>
          <a:bodyPr>
            <a:normAutofit fontScale="90000"/>
          </a:bodyPr>
          <a:lstStyle/>
          <a:p>
            <a:pPr lvl="1" algn="ctr" rtl="0">
              <a:spcBef>
                <a:spcPct val="0"/>
              </a:spcBef>
            </a:pPr>
            <a:r>
              <a:rPr lang="en-US" sz="3200" b="1" dirty="0" smtClean="0">
                <a:solidFill>
                  <a:srgbClr val="0070C0"/>
                </a:solidFill>
              </a:rPr>
              <a:t>Using Adapt-N Effectively - 2013</a:t>
            </a:r>
            <a:br>
              <a:rPr lang="en-US" sz="3200" b="1" dirty="0" smtClean="0">
                <a:solidFill>
                  <a:srgbClr val="0070C0"/>
                </a:solidFill>
              </a:rPr>
            </a:br>
            <a:r>
              <a:rPr lang="en-US" sz="3200" b="1" dirty="0" smtClean="0">
                <a:solidFill>
                  <a:srgbClr val="0070C0"/>
                </a:solidFill>
              </a:rPr>
              <a:t>Hands-on at:  </a:t>
            </a:r>
            <a:r>
              <a:rPr lang="en-US" sz="3200" b="1" i="1" u="sng" dirty="0" smtClean="0">
                <a:solidFill>
                  <a:srgbClr val="0070C0"/>
                </a:solidFill>
              </a:rPr>
              <a:t>adapt-n.cals.cornell.edu</a:t>
            </a:r>
            <a:r>
              <a:rPr lang="en-US" sz="3200" b="1" dirty="0" smtClean="0">
                <a:solidFill>
                  <a:srgbClr val="0070C0"/>
                </a:solidFill>
              </a:rPr>
              <a:t/>
            </a:r>
            <a:br>
              <a:rPr lang="en-US" sz="3200" b="1" dirty="0" smtClean="0">
                <a:solidFill>
                  <a:srgbClr val="0070C0"/>
                </a:solidFill>
              </a:rPr>
            </a:br>
            <a:endParaRPr lang="en-US" sz="2400" b="1" dirty="0">
              <a:solidFill>
                <a:srgbClr val="0070C0"/>
              </a:solidFill>
            </a:endParaRPr>
          </a:p>
        </p:txBody>
      </p:sp>
      <p:sp>
        <p:nvSpPr>
          <p:cNvPr id="3" name="Content Placeholder 2"/>
          <p:cNvSpPr>
            <a:spLocks noGrp="1"/>
          </p:cNvSpPr>
          <p:nvPr>
            <p:ph idx="1"/>
          </p:nvPr>
        </p:nvSpPr>
        <p:spPr/>
        <p:txBody>
          <a:bodyPr/>
          <a:lstStyle/>
          <a:p>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993340"/>
            <a:ext cx="9220200" cy="7007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5" name="Straight Arrow Connector 4"/>
          <p:cNvCxnSpPr/>
          <p:nvPr/>
        </p:nvCxnSpPr>
        <p:spPr bwMode="auto">
          <a:xfrm>
            <a:off x="266700" y="3790950"/>
            <a:ext cx="1131278" cy="1178042"/>
          </a:xfrm>
          <a:prstGeom prst="straightConnector1">
            <a:avLst/>
          </a:prstGeom>
          <a:solidFill>
            <a:schemeClr val="accent1"/>
          </a:solidFill>
          <a:ln w="76200" cap="flat" cmpd="sng" algn="ctr">
            <a:solidFill>
              <a:schemeClr val="tx1"/>
            </a:solidFill>
            <a:prstDash val="solid"/>
            <a:round/>
            <a:headEnd type="none" w="med" len="med"/>
            <a:tailEnd type="stealth" w="lg" len="lg"/>
          </a:ln>
          <a:effectLst/>
        </p:spPr>
      </p:cxnSp>
    </p:spTree>
    <p:extLst>
      <p:ext uri="{BB962C8B-B14F-4D97-AF65-F5344CB8AC3E}">
        <p14:creationId xmlns:p14="http://schemas.microsoft.com/office/powerpoint/2010/main" xmlns="" val="26349567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Content Placeholder 3"/>
          <p:cNvPicPr>
            <a:picLocks noGrp="1" noChangeAspect="1" noChangeArrowheads="1"/>
          </p:cNvPicPr>
          <p:nvPr>
            <p:ph idx="1"/>
          </p:nvPr>
        </p:nvPicPr>
        <p:blipFill>
          <a:blip r:embed="rId3" cstate="print"/>
          <a:srcRect/>
          <a:stretch>
            <a:fillRect/>
          </a:stretch>
        </p:blipFill>
        <p:spPr>
          <a:xfrm>
            <a:off x="76200" y="979338"/>
            <a:ext cx="4343400" cy="2557261"/>
          </a:xfrm>
          <a:noFill/>
          <a:ln w="38100">
            <a:solidFill>
              <a:schemeClr val="accent3">
                <a:lumMod val="50000"/>
              </a:schemeClr>
            </a:solidFill>
          </a:ln>
        </p:spPr>
      </p:pic>
      <p:sp>
        <p:nvSpPr>
          <p:cNvPr id="1029" name="TextBox 4"/>
          <p:cNvSpPr txBox="1">
            <a:spLocks noChangeArrowheads="1"/>
          </p:cNvSpPr>
          <p:nvPr/>
        </p:nvSpPr>
        <p:spPr bwMode="auto">
          <a:xfrm>
            <a:off x="693364" y="1334840"/>
            <a:ext cx="1828800" cy="461665"/>
          </a:xfrm>
          <a:prstGeom prst="rect">
            <a:avLst/>
          </a:prstGeom>
          <a:solidFill>
            <a:schemeClr val="bg1"/>
          </a:solidFill>
          <a:ln w="9525">
            <a:noFill/>
            <a:miter lim="800000"/>
            <a:headEnd/>
            <a:tailEnd/>
          </a:ln>
        </p:spPr>
        <p:txBody>
          <a:bodyPr wrap="square">
            <a:spAutoFit/>
          </a:bodyPr>
          <a:lstStyle/>
          <a:p>
            <a:r>
              <a:rPr lang="en-US" sz="1200" dirty="0" smtClean="0">
                <a:solidFill>
                  <a:schemeClr val="tx1"/>
                </a:solidFill>
              </a:rPr>
              <a:t>Snyder </a:t>
            </a:r>
            <a:r>
              <a:rPr lang="en-US" sz="1200" dirty="0">
                <a:solidFill>
                  <a:schemeClr val="tx1"/>
                </a:solidFill>
              </a:rPr>
              <a:t>et al., 2009, based on </a:t>
            </a:r>
            <a:r>
              <a:rPr lang="en-US" sz="1200" dirty="0" err="1" smtClean="0">
                <a:solidFill>
                  <a:schemeClr val="tx1"/>
                </a:solidFill>
              </a:rPr>
              <a:t>Bouwman</a:t>
            </a:r>
            <a:r>
              <a:rPr lang="en-US" sz="1200" dirty="0" smtClean="0">
                <a:solidFill>
                  <a:schemeClr val="tx1"/>
                </a:solidFill>
              </a:rPr>
              <a:t> </a:t>
            </a:r>
            <a:r>
              <a:rPr lang="en-US" sz="1200" dirty="0">
                <a:solidFill>
                  <a:schemeClr val="tx1"/>
                </a:solidFill>
              </a:rPr>
              <a:t>et al., 2002</a:t>
            </a:r>
          </a:p>
        </p:txBody>
      </p:sp>
      <p:graphicFrame>
        <p:nvGraphicFramePr>
          <p:cNvPr id="10" name="Object 2"/>
          <p:cNvGraphicFramePr>
            <a:graphicFrameLocks noChangeAspect="1"/>
          </p:cNvGraphicFramePr>
          <p:nvPr>
            <p:extLst>
              <p:ext uri="{D42A27DB-BD31-4B8C-83A1-F6EECF244321}">
                <p14:modId xmlns:p14="http://schemas.microsoft.com/office/powerpoint/2010/main" xmlns="" val="914727214"/>
              </p:ext>
            </p:extLst>
          </p:nvPr>
        </p:nvGraphicFramePr>
        <p:xfrm>
          <a:off x="76200" y="4034879"/>
          <a:ext cx="4361966" cy="2841428"/>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6"/>
          <p:cNvSpPr txBox="1">
            <a:spLocks noChangeArrowheads="1"/>
          </p:cNvSpPr>
          <p:nvPr/>
        </p:nvSpPr>
        <p:spPr bwMode="auto">
          <a:xfrm>
            <a:off x="540964" y="4491306"/>
            <a:ext cx="1828800" cy="276999"/>
          </a:xfrm>
          <a:prstGeom prst="rect">
            <a:avLst/>
          </a:prstGeom>
          <a:solidFill>
            <a:schemeClr val="bg1"/>
          </a:solidFill>
          <a:ln w="9525">
            <a:noFill/>
            <a:miter lim="800000"/>
            <a:headEnd/>
            <a:tailEnd/>
          </a:ln>
        </p:spPr>
        <p:txBody>
          <a:bodyPr wrap="square">
            <a:spAutoFit/>
          </a:bodyPr>
          <a:lstStyle/>
          <a:p>
            <a:r>
              <a:rPr lang="en-US" sz="1200" dirty="0" smtClean="0">
                <a:solidFill>
                  <a:schemeClr val="tx1"/>
                </a:solidFill>
              </a:rPr>
              <a:t>van </a:t>
            </a:r>
            <a:r>
              <a:rPr lang="en-US" sz="1200" dirty="0">
                <a:solidFill>
                  <a:schemeClr val="tx1"/>
                </a:solidFill>
              </a:rPr>
              <a:t>Es et al., 2002</a:t>
            </a:r>
          </a:p>
        </p:txBody>
      </p:sp>
      <p:sp>
        <p:nvSpPr>
          <p:cNvPr id="15" name="TextBox 6"/>
          <p:cNvSpPr txBox="1">
            <a:spLocks noChangeArrowheads="1"/>
          </p:cNvSpPr>
          <p:nvPr/>
        </p:nvSpPr>
        <p:spPr bwMode="auto">
          <a:xfrm>
            <a:off x="58917" y="805905"/>
            <a:ext cx="4381107" cy="461665"/>
          </a:xfrm>
          <a:prstGeom prst="rect">
            <a:avLst/>
          </a:prstGeom>
          <a:solidFill>
            <a:schemeClr val="bg1"/>
          </a:solidFill>
          <a:ln w="38100">
            <a:solidFill>
              <a:schemeClr val="accent3">
                <a:lumMod val="50000"/>
              </a:schemeClr>
            </a:solidFill>
            <a:miter lim="800000"/>
            <a:headEnd/>
            <a:tailEnd/>
          </a:ln>
        </p:spPr>
        <p:txBody>
          <a:bodyPr wrap="square">
            <a:spAutoFit/>
          </a:bodyPr>
          <a:lstStyle/>
          <a:p>
            <a:r>
              <a:rPr lang="en-US" sz="2400" b="1" dirty="0">
                <a:solidFill>
                  <a:schemeClr val="accent3">
                    <a:lumMod val="50000"/>
                  </a:schemeClr>
                </a:solidFill>
              </a:rPr>
              <a:t>NITROUS </a:t>
            </a:r>
            <a:r>
              <a:rPr lang="en-US" sz="2400" b="1" dirty="0" smtClean="0">
                <a:solidFill>
                  <a:schemeClr val="accent3">
                    <a:lumMod val="50000"/>
                  </a:schemeClr>
                </a:solidFill>
              </a:rPr>
              <a:t>OXIDE </a:t>
            </a:r>
            <a:r>
              <a:rPr lang="en-US" sz="2000" b="1" dirty="0" smtClean="0">
                <a:solidFill>
                  <a:schemeClr val="accent3">
                    <a:lumMod val="50000"/>
                  </a:schemeClr>
                </a:solidFill>
              </a:rPr>
              <a:t>(Greenhouse Gas)</a:t>
            </a:r>
            <a:endParaRPr lang="en-US" sz="2400" b="1" dirty="0">
              <a:solidFill>
                <a:schemeClr val="accent3">
                  <a:lumMod val="50000"/>
                </a:schemeClr>
              </a:solidFill>
            </a:endParaRPr>
          </a:p>
        </p:txBody>
      </p:sp>
      <p:sp>
        <p:nvSpPr>
          <p:cNvPr id="16" name="TextBox 7"/>
          <p:cNvSpPr txBox="1">
            <a:spLocks noChangeArrowheads="1"/>
          </p:cNvSpPr>
          <p:nvPr/>
        </p:nvSpPr>
        <p:spPr bwMode="auto">
          <a:xfrm>
            <a:off x="76200" y="3650159"/>
            <a:ext cx="4361468" cy="769441"/>
          </a:xfrm>
          <a:prstGeom prst="rect">
            <a:avLst/>
          </a:prstGeom>
          <a:solidFill>
            <a:schemeClr val="bg1"/>
          </a:solidFill>
          <a:ln w="38100">
            <a:solidFill>
              <a:schemeClr val="accent3">
                <a:lumMod val="50000"/>
              </a:schemeClr>
            </a:solidFill>
            <a:miter lim="800000"/>
            <a:headEnd/>
            <a:tailEnd/>
          </a:ln>
        </p:spPr>
        <p:txBody>
          <a:bodyPr wrap="square">
            <a:spAutoFit/>
          </a:bodyPr>
          <a:lstStyle/>
          <a:p>
            <a:pPr algn="ctr"/>
            <a:r>
              <a:rPr lang="en-US" sz="2400" b="1" dirty="0">
                <a:solidFill>
                  <a:schemeClr val="accent3">
                    <a:lumMod val="50000"/>
                  </a:schemeClr>
                </a:solidFill>
              </a:rPr>
              <a:t>NITRATE </a:t>
            </a:r>
            <a:r>
              <a:rPr lang="en-US" sz="2400" b="1" dirty="0" smtClean="0">
                <a:solidFill>
                  <a:schemeClr val="accent3">
                    <a:lumMod val="50000"/>
                  </a:schemeClr>
                </a:solidFill>
              </a:rPr>
              <a:t>LEACHING </a:t>
            </a:r>
          </a:p>
          <a:p>
            <a:pPr algn="ctr"/>
            <a:r>
              <a:rPr lang="en-US" sz="2000" b="1" dirty="0" smtClean="0">
                <a:solidFill>
                  <a:schemeClr val="accent3">
                    <a:lumMod val="50000"/>
                  </a:schemeClr>
                </a:solidFill>
              </a:rPr>
              <a:t>(Water Pollution)</a:t>
            </a:r>
            <a:endParaRPr lang="en-US" sz="2400" b="1" dirty="0">
              <a:solidFill>
                <a:schemeClr val="accent3">
                  <a:lumMod val="50000"/>
                </a:schemeClr>
              </a:solidFill>
            </a:endParaRPr>
          </a:p>
        </p:txBody>
      </p:sp>
      <p:sp>
        <p:nvSpPr>
          <p:cNvPr id="17" name="Title 1"/>
          <p:cNvSpPr txBox="1">
            <a:spLocks/>
          </p:cNvSpPr>
          <p:nvPr/>
        </p:nvSpPr>
        <p:spPr>
          <a:xfrm>
            <a:off x="4343400" y="1034505"/>
            <a:ext cx="5110908" cy="1004768"/>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b="1" kern="1200">
                <a:solidFill>
                  <a:schemeClr val="accent3">
                    <a:lumMod val="50000"/>
                  </a:schemeClr>
                </a:solidFill>
                <a:latin typeface="+mj-lt"/>
                <a:ea typeface="+mj-ea"/>
                <a:cs typeface="+mj-cs"/>
              </a:defRPr>
            </a:lvl1pPr>
          </a:lstStyle>
          <a:p>
            <a:r>
              <a:rPr lang="en-US" sz="3600" dirty="0" smtClean="0"/>
              <a:t>There are Win-Win Opportunities!</a:t>
            </a:r>
          </a:p>
        </p:txBody>
      </p:sp>
      <p:sp>
        <p:nvSpPr>
          <p:cNvPr id="1027" name="Title 1"/>
          <p:cNvSpPr>
            <a:spLocks noGrp="1"/>
          </p:cNvSpPr>
          <p:nvPr>
            <p:ph type="title"/>
          </p:nvPr>
        </p:nvSpPr>
        <p:spPr>
          <a:xfrm>
            <a:off x="0" y="-152400"/>
            <a:ext cx="9144000" cy="1143000"/>
          </a:xfrm>
        </p:spPr>
        <p:txBody>
          <a:bodyPr>
            <a:noAutofit/>
          </a:bodyPr>
          <a:lstStyle/>
          <a:p>
            <a:r>
              <a:rPr lang="en-US" sz="3600" b="1" dirty="0" smtClean="0"/>
              <a:t>Precise Estimation of Corn N Fertilizer Needs? </a:t>
            </a:r>
          </a:p>
        </p:txBody>
      </p:sp>
    </p:spTree>
    <p:extLst>
      <p:ext uri="{BB962C8B-B14F-4D97-AF65-F5344CB8AC3E}">
        <p14:creationId xmlns:p14="http://schemas.microsoft.com/office/powerpoint/2010/main" xmlns="" val="82378769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23701</TotalTime>
  <Words>4462</Words>
  <Application>Microsoft Office PowerPoint</Application>
  <PresentationFormat>On-screen Show (4:3)</PresentationFormat>
  <Paragraphs>773</Paragraphs>
  <Slides>83</Slides>
  <Notes>83</Notes>
  <HiddenSlides>42</HiddenSlides>
  <MMClips>0</MMClips>
  <ScaleCrop>false</ScaleCrop>
  <HeadingPairs>
    <vt:vector size="4" baseType="variant">
      <vt:variant>
        <vt:lpstr>Theme</vt:lpstr>
      </vt:variant>
      <vt:variant>
        <vt:i4>2</vt:i4>
      </vt:variant>
      <vt:variant>
        <vt:lpstr>Slide Titles</vt:lpstr>
      </vt:variant>
      <vt:variant>
        <vt:i4>83</vt:i4>
      </vt:variant>
    </vt:vector>
  </HeadingPairs>
  <TitlesOfParts>
    <vt:vector size="85" baseType="lpstr">
      <vt:lpstr>Office Theme</vt:lpstr>
      <vt:lpstr>1_Office Theme</vt:lpstr>
      <vt:lpstr>Adapt-N: A Tool  for Adaptive Nitrogen Management in Corn  – Incorporating the Weather Component – </vt:lpstr>
      <vt:lpstr>Thanks to our Funders </vt:lpstr>
      <vt:lpstr>Overview</vt:lpstr>
      <vt:lpstr>Why should we care? Nitrogen in  Agriculture and the Environment</vt:lpstr>
      <vt:lpstr>Corn Nitrogen Concerns: Economic and Environmental</vt:lpstr>
      <vt:lpstr>How Does Agriculture Affect  Climate Change? </vt:lpstr>
      <vt:lpstr>How Does Agriculture Affect  Climate Change?</vt:lpstr>
      <vt:lpstr>How Does Climate Change  Affect N Management? </vt:lpstr>
      <vt:lpstr>Precise Estimation of Corn N Fertilizer Needs? </vt:lpstr>
      <vt:lpstr>Precise Estimation of Corn N Fertilizer Needs? </vt:lpstr>
      <vt:lpstr> How Can We Precisely Estimate Seasonal Corn N Fertilizer Needs?  Maximum and Check Yields, and Agronomic Optimum N Rate (corn after soybean, Ohio)</vt:lpstr>
      <vt:lpstr>Where did my Nitrogen go? Nitrogen Dynamics and  Sources of Variability</vt:lpstr>
      <vt:lpstr>Many sources of variation in N availability  </vt:lpstr>
      <vt:lpstr>Many sources of variation in N availability   interact in complex ways</vt:lpstr>
      <vt:lpstr>How Does Weather Generally Affect Optimum N Rate for Corn?</vt:lpstr>
      <vt:lpstr>Slide 16</vt:lpstr>
      <vt:lpstr>Slide 17</vt:lpstr>
      <vt:lpstr>Slide 18</vt:lpstr>
      <vt:lpstr>Slide 19</vt:lpstr>
      <vt:lpstr>Slide 20</vt:lpstr>
      <vt:lpstr>Slide 21</vt:lpstr>
      <vt:lpstr>Predicting N Needs for Corn: Precision for Different Times of Application</vt:lpstr>
      <vt:lpstr>Equipment is Critical: High-Clearance Provides Greater Sidedress Flexibility </vt:lpstr>
      <vt:lpstr>Many sources of variation in N availability </vt:lpstr>
      <vt:lpstr> Why Computational Tools for  Nitrogen Management?</vt:lpstr>
      <vt:lpstr>What is Adapt-N?</vt:lpstr>
      <vt:lpstr> At the core:  A dynamic simulation model</vt:lpstr>
      <vt:lpstr>PNM model:  The core of the Adapt-N tool</vt:lpstr>
      <vt:lpstr>Slide 29</vt:lpstr>
      <vt:lpstr>June Precipitation</vt:lpstr>
      <vt:lpstr>“Cloud” Computing</vt:lpstr>
      <vt:lpstr>Simply Log In On Our Website at:  adapt-n.cals.cornell.edu </vt:lpstr>
      <vt:lpstr>Slide 33</vt:lpstr>
      <vt:lpstr>Slide 34</vt:lpstr>
      <vt:lpstr>Slide 35</vt:lpstr>
      <vt:lpstr>Slide 36</vt:lpstr>
      <vt:lpstr>N Recommendation Methodology:  Mass Balance Approach</vt:lpstr>
      <vt:lpstr>Slide 38</vt:lpstr>
      <vt:lpstr>Slide 39</vt:lpstr>
      <vt:lpstr>Slide 40</vt:lpstr>
      <vt:lpstr>Slide 41</vt:lpstr>
      <vt:lpstr>Slide 42</vt:lpstr>
      <vt:lpstr>Slide 43</vt:lpstr>
      <vt:lpstr>Slide 44</vt:lpstr>
      <vt:lpstr>Slide 45</vt:lpstr>
      <vt:lpstr>  Adapt-N 2011  Case Studies  and Strip Trial Results </vt:lpstr>
      <vt:lpstr>A Case Study on the  Use of Adapt-N How variable are recommendations  on one farm? Opportunities?</vt:lpstr>
      <vt:lpstr>Study Farm   Western NY, 2011</vt:lpstr>
      <vt:lpstr>Results - N recommendations by date  early (before May 1) and late (after June 1) planted corn  Negative recommendation = Excess N </vt:lpstr>
      <vt:lpstr>Results N recommendations as affected by soil organic matter content, soil type and planting period.    </vt:lpstr>
      <vt:lpstr>Conclusions</vt:lpstr>
      <vt:lpstr>2011-2012 Beta-Testing Questions:</vt:lpstr>
      <vt:lpstr>NYFVI and NRCS-CIG projects  Strip Trial Collaborators</vt:lpstr>
      <vt:lpstr>Slide 54</vt:lpstr>
      <vt:lpstr>Slide 55</vt:lpstr>
      <vt:lpstr>Sidedress N treatments  in New York and Iowa</vt:lpstr>
      <vt:lpstr>IA Trials</vt:lpstr>
      <vt:lpstr>Lesson:  Importance of accurate inputs  &amp; appropriate simulation time </vt:lpstr>
      <vt:lpstr>IA: Agronomic Performance (Adapt-N trt in place)</vt:lpstr>
      <vt:lpstr>IA: Agronomic Performance (Adapt-N trt in place)</vt:lpstr>
      <vt:lpstr>NY Trial Results</vt:lpstr>
      <vt:lpstr>Lesson (again): Model requires  accurate input information!  Users need to be well-trained.</vt:lpstr>
      <vt:lpstr>NY: Agronomic Performance in Grain</vt:lpstr>
      <vt:lpstr>NY: Agronomic Performance in Grain</vt:lpstr>
      <vt:lpstr>NY: Agronomic Performance in Grain</vt:lpstr>
      <vt:lpstr>NY: Environmental and Economic Performance in Grain</vt:lpstr>
      <vt:lpstr>NY: Environmental and Economic Performance in Grain</vt:lpstr>
      <vt:lpstr>NY: Agronomic Performance in Silage</vt:lpstr>
      <vt:lpstr>NY: Environmental and Economic Performance in Silage</vt:lpstr>
      <vt:lpstr>NY: Economic Impact  of Adapt-N in 2011</vt:lpstr>
      <vt:lpstr>Summary: what did we learn in 2011?   Adapt-N…</vt:lpstr>
      <vt:lpstr>What did we have learned in Iowa the last two years?</vt:lpstr>
      <vt:lpstr>Opportunities for 2012 Testing</vt:lpstr>
      <vt:lpstr>Many ways to use Adapt-N</vt:lpstr>
      <vt:lpstr>Organic Carbon Content (%) estimated with VIS-NIR Spectroscopy (Veris Technologies)</vt:lpstr>
      <vt:lpstr>Slide 76</vt:lpstr>
      <vt:lpstr>Low Risk Trial on multiple fields:</vt:lpstr>
      <vt:lpstr>Slide 78</vt:lpstr>
      <vt:lpstr>Using Adapt-N Effectively - 2013 Model Inputs, Equipment &amp; Timing</vt:lpstr>
      <vt:lpstr>Accurate Model Inputs</vt:lpstr>
      <vt:lpstr>Understanding Model Inputs</vt:lpstr>
      <vt:lpstr>Using the Adapt-N Recommendation</vt:lpstr>
      <vt:lpstr>Using Adapt-N Effectively - 2013 Hands-on at:  adapt-n.cals.cornell.edu </vt:lpstr>
    </vt:vector>
  </TitlesOfParts>
  <Company>Cornell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Today’s Students, Tomorrow’s  Land Managers and Policy Makers:  Teaching Sustainable Soil Management  by integrating chemical, physical and biological considerations in theory and practice</dc:title>
  <dc:creator>Bianca Moebius</dc:creator>
  <cp:lastModifiedBy>Hal Tucker</cp:lastModifiedBy>
  <cp:revision>176</cp:revision>
  <cp:lastPrinted>2012-08-06T13:50:49Z</cp:lastPrinted>
  <dcterms:created xsi:type="dcterms:W3CDTF">2011-10-03T17:52:10Z</dcterms:created>
  <dcterms:modified xsi:type="dcterms:W3CDTF">2012-08-07T17:00:23Z</dcterms:modified>
</cp:coreProperties>
</file>