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84" r:id="rId3"/>
    <p:sldId id="287" r:id="rId4"/>
    <p:sldId id="264" r:id="rId5"/>
    <p:sldId id="263" r:id="rId6"/>
    <p:sldId id="262" r:id="rId7"/>
    <p:sldId id="259" r:id="rId8"/>
    <p:sldId id="285" r:id="rId9"/>
    <p:sldId id="286" r:id="rId10"/>
    <p:sldId id="279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C2D"/>
    <a:srgbClr val="11223A"/>
    <a:srgbClr val="145184"/>
    <a:srgbClr val="1451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679EC-C22A-417A-88E7-843EA73A11E3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4712C-B338-4399-BB42-BC0DF2D1F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id-Tracto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16189" y="0"/>
            <a:ext cx="10494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7975" y="2128888"/>
            <a:ext cx="5131434" cy="1470025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7975" y="3598913"/>
            <a:ext cx="513143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White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062" y="6076096"/>
            <a:ext cx="2831013" cy="84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0136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509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67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418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4033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2BF67-15FA-914F-B591-C90127E25FA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83134-8DAC-F949-8CC1-204497CD5B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61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545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42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2BF67-15FA-914F-B591-C90127E25FA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83134-8DAC-F949-8CC1-204497CD5B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619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5623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9147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slideframe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126163"/>
            <a:ext cx="9167530" cy="7526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13397" y="-79382"/>
            <a:ext cx="9366541" cy="1209517"/>
          </a:xfrm>
          <a:prstGeom prst="rect">
            <a:avLst/>
          </a:prstGeom>
          <a:blipFill rotWithShape="1">
            <a:blip r:embed="rId14" cstate="screen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0136"/>
            <a:ext cx="8229600" cy="4996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White Logo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062" y="6076096"/>
            <a:ext cx="2831013" cy="84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12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all">
          <a:solidFill>
            <a:schemeClr val="bg1"/>
          </a:solidFill>
          <a:latin typeface="Helvetica Neue Condensed Bol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OptRx Sensors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Experiences from the production ag front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15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0135"/>
          </a:xfrm>
        </p:spPr>
        <p:txBody>
          <a:bodyPr/>
          <a:lstStyle/>
          <a:p>
            <a:r>
              <a:rPr lang="en-US" dirty="0" smtClean="0"/>
              <a:t>Sensor Incorporation</a:t>
            </a:r>
            <a:endParaRPr lang="en-US" dirty="0"/>
          </a:p>
        </p:txBody>
      </p:sp>
      <p:pic>
        <p:nvPicPr>
          <p:cNvPr id="8" name="Content Placeholder 7" descr="app_opt_ratetableB_scr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504149"/>
            <a:ext cx="4937760" cy="3716593"/>
          </a:xfr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239512" y="1130135"/>
            <a:ext cx="39044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u="none" dirty="0" smtClean="0">
                <a:latin typeface="Calibri" pitchFamily="34" charset="0"/>
                <a:ea typeface="ＭＳ Ｐゴシック"/>
                <a:cs typeface="ＭＳ Ｐゴシック"/>
              </a:rPr>
              <a:t>Collaborative effort between hardware, seed, fertilizer and agronomic companies</a:t>
            </a:r>
          </a:p>
          <a:p>
            <a:pPr>
              <a:buFontTx/>
              <a:buChar char="•"/>
            </a:pPr>
            <a:endParaRPr lang="en-US" sz="2400" u="none" dirty="0" smtClean="0"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ＭＳ Ｐゴシック"/>
                <a:cs typeface="ＭＳ Ｐゴシック"/>
              </a:rPr>
              <a:t>Promote knowledge from research that is passed to </a:t>
            </a:r>
            <a:r>
              <a:rPr lang="en-US" sz="2400" u="none" dirty="0" smtClean="0">
                <a:latin typeface="Calibri" pitchFamily="34" charset="0"/>
                <a:ea typeface="ＭＳ Ｐゴシック"/>
                <a:cs typeface="ＭＳ Ｐゴシック"/>
              </a:rPr>
              <a:t>agronomists </a:t>
            </a:r>
            <a:r>
              <a:rPr lang="en-US" sz="2400" dirty="0" smtClean="0">
                <a:latin typeface="Calibri" pitchFamily="34" charset="0"/>
                <a:ea typeface="ＭＳ Ｐゴシック"/>
                <a:cs typeface="ＭＳ Ｐゴシック"/>
              </a:rPr>
              <a:t>to end users</a:t>
            </a:r>
            <a:endParaRPr lang="en-US" sz="2400" u="none" dirty="0" smtClean="0">
              <a:latin typeface="Calibri" pitchFamily="34" charset="0"/>
              <a:ea typeface="ＭＳ Ｐゴシック"/>
              <a:cs typeface="ＭＳ Ｐゴシック"/>
            </a:endParaRPr>
          </a:p>
          <a:p>
            <a:endParaRPr lang="en-US" sz="2400" u="none" dirty="0"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buFontTx/>
              <a:buChar char="•"/>
            </a:pPr>
            <a:endParaRPr lang="en-US" sz="2400" u="none" dirty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01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938188" y="1240200"/>
            <a:ext cx="4975013" cy="475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64991" y="3140112"/>
            <a:ext cx="3438144" cy="735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Thank you!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0135"/>
          </a:xfrm>
        </p:spPr>
        <p:txBody>
          <a:bodyPr/>
          <a:lstStyle/>
          <a:p>
            <a:r>
              <a:rPr lang="en-US" dirty="0" smtClean="0"/>
              <a:t>Sales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0135"/>
            <a:ext cx="5214257" cy="49960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Increase in sales every year from year 1</a:t>
            </a:r>
          </a:p>
          <a:p>
            <a:r>
              <a:rPr lang="en-US" dirty="0" smtClean="0"/>
              <a:t>Industries expectations not met for any sensor</a:t>
            </a:r>
          </a:p>
          <a:p>
            <a:r>
              <a:rPr lang="en-US" dirty="0" smtClean="0"/>
              <a:t>Not one individual group responsible</a:t>
            </a:r>
          </a:p>
          <a:p>
            <a:r>
              <a:rPr lang="en-US" dirty="0" smtClean="0"/>
              <a:t>Nor are we one improvement short either</a:t>
            </a:r>
          </a:p>
          <a:p>
            <a:r>
              <a:rPr lang="en-US" dirty="0" smtClean="0"/>
              <a:t>All parties claim responsibility </a:t>
            </a:r>
          </a:p>
        </p:txBody>
      </p:sp>
      <p:pic>
        <p:nvPicPr>
          <p:cNvPr id="2050" name="Picture 2" descr="I:\Testing\Field Testing\Testing Projects - Data &amp; Results\Application\2009 OptRx_Holland Scientific\Argentina\Crop Sensors\Fotos Ensayos 2009\DSC0448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257" y="1130137"/>
            <a:ext cx="3929743" cy="4996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Review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1" y="1141021"/>
            <a:ext cx="6193972" cy="49960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car analogies</a:t>
            </a:r>
          </a:p>
          <a:p>
            <a:pPr lvl="1"/>
            <a:r>
              <a:rPr lang="en-US" dirty="0" smtClean="0"/>
              <a:t>70 year old with a new Mercedes</a:t>
            </a:r>
          </a:p>
          <a:p>
            <a:pPr lvl="2"/>
            <a:r>
              <a:rPr lang="en-US" dirty="0" smtClean="0"/>
              <a:t>Too much technology for people not ready to adapt</a:t>
            </a:r>
          </a:p>
          <a:p>
            <a:pPr lvl="1"/>
            <a:r>
              <a:rPr lang="en-US" dirty="0" smtClean="0"/>
              <a:t>Handing the keys to a sports car to a 14 year old</a:t>
            </a:r>
          </a:p>
          <a:p>
            <a:pPr lvl="2"/>
            <a:r>
              <a:rPr lang="en-US" dirty="0" smtClean="0"/>
              <a:t>Customers were not trained for the power of the sensors</a:t>
            </a:r>
          </a:p>
          <a:p>
            <a:r>
              <a:rPr lang="en-US" dirty="0" smtClean="0"/>
              <a:t>Customers need and want a person to show them how to use it all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026" name="Picture 2" descr="C:\Documents and Settings\cfick\Desktop\2010-Vauxhall-Astra-Police-Car-Dashboard-Vie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93971" y="1116524"/>
            <a:ext cx="2950029" cy="5009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0135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to Adaptation</a:t>
            </a:r>
            <a:endParaRPr 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239512" y="2018788"/>
            <a:ext cx="39044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u="none" dirty="0" smtClean="0">
                <a:latin typeface="Calibri" pitchFamily="34" charset="0"/>
                <a:ea typeface="ＭＳ Ｐゴシック"/>
                <a:cs typeface="ＭＳ Ｐゴシック"/>
              </a:rPr>
              <a:t>Window of Application too small</a:t>
            </a:r>
            <a:endParaRPr lang="en-US" sz="2400" u="none" dirty="0"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buFontTx/>
              <a:buChar char="•"/>
            </a:pPr>
            <a:r>
              <a:rPr lang="en-US" sz="2400" u="none" dirty="0" smtClean="0">
                <a:latin typeface="Calibri" pitchFamily="34" charset="0"/>
                <a:ea typeface="ＭＳ Ｐゴシック"/>
                <a:cs typeface="ＭＳ Ｐゴシック"/>
              </a:rPr>
              <a:t>Customer intimidated by technology</a:t>
            </a:r>
            <a:endParaRPr lang="en-US" sz="2400" u="none" dirty="0"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buFontTx/>
              <a:buChar char="•"/>
            </a:pPr>
            <a:r>
              <a:rPr lang="en-US" sz="2400" u="none" dirty="0" smtClean="0">
                <a:latin typeface="Calibri" pitchFamily="34" charset="0"/>
                <a:ea typeface="ＭＳ Ｐゴシック"/>
                <a:cs typeface="ＭＳ Ｐゴシック"/>
              </a:rPr>
              <a:t>Does not know where to get agronomic support for sensors</a:t>
            </a:r>
            <a:endParaRPr lang="en-US" sz="2400" u="none" dirty="0"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buFontTx/>
              <a:buChar char="•"/>
            </a:pPr>
            <a:r>
              <a:rPr lang="en-US" sz="2400" u="none" dirty="0" smtClean="0">
                <a:latin typeface="Calibri" pitchFamily="34" charset="0"/>
                <a:ea typeface="ＭＳ Ｐゴシック"/>
                <a:cs typeface="ＭＳ Ｐゴシック"/>
              </a:rPr>
              <a:t>Initial reaction to price</a:t>
            </a:r>
            <a:endParaRPr lang="en-US" sz="2400" u="none" dirty="0"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6" name="Picture 3" descr="I:\Testing\Field Testing\Testing Projects - Data &amp; Results\Application\2009 OptRx_Holland Scientific\Missouri\Ryan Britt\Pictures\100_00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1872710"/>
            <a:ext cx="5258587" cy="3503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0135"/>
          </a:xfrm>
        </p:spPr>
        <p:txBody>
          <a:bodyPr>
            <a:normAutofit/>
          </a:bodyPr>
          <a:lstStyle/>
          <a:p>
            <a:r>
              <a:rPr lang="en-US" dirty="0" smtClean="0"/>
              <a:t>Evolution OF OptRx Sales</a:t>
            </a:r>
            <a:endParaRPr lang="en-US" dirty="0"/>
          </a:p>
        </p:txBody>
      </p:sp>
      <p:pic>
        <p:nvPicPr>
          <p:cNvPr id="3" name="Picture 3" descr="Ref Value Char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63434"/>
            <a:ext cx="50292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81600" y="1606296"/>
            <a:ext cx="3276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General response was sensors cannot work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Corn Customers did not agree with basic N model</a:t>
            </a:r>
          </a:p>
          <a:p>
            <a:pPr>
              <a:buFontTx/>
              <a:buChar char="•"/>
            </a:pPr>
            <a:endParaRPr lang="en-US" sz="2400" u="none" dirty="0" smtClean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400" u="none" dirty="0" smtClean="0">
                <a:latin typeface="Calibri" pitchFamily="34" charset="0"/>
              </a:rPr>
              <a:t>Doubt about quality and reliability of product recommendations</a:t>
            </a:r>
            <a:endParaRPr lang="en-US" sz="2400" u="none" dirty="0">
              <a:latin typeface="Calibri" pitchFamily="34" charset="0"/>
            </a:endParaRPr>
          </a:p>
          <a:p>
            <a:pPr>
              <a:buFontTx/>
              <a:buChar char="•"/>
            </a:pPr>
            <a:endParaRPr lang="en-US" sz="2400" u="none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0135"/>
          </a:xfrm>
        </p:spPr>
        <p:txBody>
          <a:bodyPr>
            <a:normAutofit/>
          </a:bodyPr>
          <a:lstStyle/>
          <a:p>
            <a:r>
              <a:rPr lang="en-US" dirty="0" smtClean="0"/>
              <a:t>Evolution OF OptRx Sales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5033305" y="1353312"/>
            <a:ext cx="4094558" cy="4782312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In 2009 all Customers having great success in wet conditions ($60/acre increases common)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Concerns about model reduce, concerns about varieties and their difference increase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Conflicting opinions on how to best use sensors is a concern for end users, leads to delayed adaptation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026" name="Picture 2" descr="I:\Testing\Field Testing\Testing Projects - Data &amp; Results\Application\2009 OptRx_Holland Scientific\Argentina\Crop Sensors\Fotos Ensayos 2009\DSC044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30135"/>
            <a:ext cx="4847936" cy="5005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0135"/>
          </a:xfrm>
        </p:spPr>
        <p:txBody>
          <a:bodyPr anchor="ctr" anchorCtr="1"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/>
              <a:t>Evolution OF OptRx Sales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endParaRPr lang="en-US" dirty="0"/>
          </a:p>
        </p:txBody>
      </p:sp>
      <p:pic>
        <p:nvPicPr>
          <p:cNvPr id="7" name="Picture 2" descr="Sensor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30135"/>
            <a:ext cx="5901319" cy="488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1391793" y="1968335"/>
            <a:ext cx="80391" cy="2514600"/>
          </a:xfrm>
          <a:prstGeom prst="line">
            <a:avLst/>
          </a:prstGeom>
          <a:noFill/>
          <a:ln w="63500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 flipV="1">
            <a:off x="1709928" y="1968335"/>
            <a:ext cx="0" cy="2514600"/>
          </a:xfrm>
          <a:prstGeom prst="line">
            <a:avLst/>
          </a:prstGeom>
          <a:noFill/>
          <a:ln w="63500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72584" y="1130135"/>
            <a:ext cx="447141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2012 Drought reduces the number of acres OptRx is used on.  Still see small increases in profits when a crop is harvested  (&lt;$5/acre average)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Varieties still a concern, but </a:t>
            </a:r>
            <a:r>
              <a:rPr lang="en-US" sz="2400" dirty="0" err="1" smtClean="0">
                <a:latin typeface="Calibri" pitchFamily="34" charset="0"/>
              </a:rPr>
              <a:t>sidedress</a:t>
            </a:r>
            <a:r>
              <a:rPr lang="en-US" sz="2400" dirty="0" smtClean="0">
                <a:latin typeface="Calibri" pitchFamily="34" charset="0"/>
              </a:rPr>
              <a:t> window too narrow (not enough high clearance equipment)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Confidence in sensors high, just not sure how to incorporate them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1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0135"/>
          </a:xfrm>
        </p:spPr>
        <p:txBody>
          <a:bodyPr>
            <a:normAutofit/>
          </a:bodyPr>
          <a:lstStyle/>
          <a:p>
            <a:r>
              <a:rPr lang="en-US" dirty="0" smtClean="0"/>
              <a:t>FAQs from Users</a:t>
            </a:r>
            <a:endParaRPr 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239512" y="1130135"/>
            <a:ext cx="39044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u="none" dirty="0" smtClean="0">
                <a:latin typeface="Calibri" pitchFamily="34" charset="0"/>
                <a:ea typeface="ＭＳ Ｐゴシック"/>
                <a:cs typeface="ＭＳ Ｐゴシック"/>
              </a:rPr>
              <a:t>How do I determine correct N rates?</a:t>
            </a:r>
          </a:p>
          <a:p>
            <a:pPr>
              <a:buFontTx/>
              <a:buChar char="•"/>
            </a:pPr>
            <a:endParaRPr lang="en-US" sz="2400" u="none" dirty="0"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buFontTx/>
              <a:buChar char="•"/>
            </a:pPr>
            <a:r>
              <a:rPr lang="en-US" sz="2400" u="none" dirty="0" smtClean="0">
                <a:latin typeface="Calibri" pitchFamily="34" charset="0"/>
                <a:ea typeface="ＭＳ Ｐゴシック"/>
                <a:cs typeface="ＭＳ Ｐゴシック"/>
              </a:rPr>
              <a:t>How do I adjust the rates for the season (too wet or too dry)?</a:t>
            </a:r>
          </a:p>
          <a:p>
            <a:pPr>
              <a:buFontTx/>
              <a:buChar char="•"/>
            </a:pPr>
            <a:endParaRPr lang="en-US" sz="2400" u="none" dirty="0"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buFontTx/>
              <a:buChar char="•"/>
            </a:pPr>
            <a:r>
              <a:rPr lang="en-US" sz="2400" u="none" dirty="0" smtClean="0">
                <a:latin typeface="Calibri" pitchFamily="34" charset="0"/>
                <a:ea typeface="ＭＳ Ｐゴシック"/>
                <a:cs typeface="ＭＳ Ｐゴシック"/>
              </a:rPr>
              <a:t>What should I do about varieties?</a:t>
            </a:r>
          </a:p>
          <a:p>
            <a:pPr>
              <a:buFontTx/>
              <a:buChar char="•"/>
            </a:pPr>
            <a:endParaRPr lang="en-US" sz="2400" u="none" dirty="0"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buFontTx/>
              <a:buChar char="•"/>
            </a:pPr>
            <a:r>
              <a:rPr lang="en-US" sz="2400" u="none" dirty="0" smtClean="0">
                <a:latin typeface="Calibri" pitchFamily="34" charset="0"/>
                <a:ea typeface="ＭＳ Ｐゴシック"/>
                <a:cs typeface="ＭＳ Ｐゴシック"/>
              </a:rPr>
              <a:t>How do I calibrate confidently?</a:t>
            </a:r>
            <a:endParaRPr lang="en-US" sz="2400" u="none" dirty="0"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5" name="Content Placeholder 5" descr="app_opt_refstpE_scr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" y="1682496"/>
            <a:ext cx="5241918" cy="3931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0135"/>
          </a:xfrm>
        </p:spPr>
        <p:txBody>
          <a:bodyPr>
            <a:normAutofit/>
          </a:bodyPr>
          <a:lstStyle/>
          <a:p>
            <a:r>
              <a:rPr lang="en-US" dirty="0" smtClean="0"/>
              <a:t>FAQs from Users</a:t>
            </a:r>
            <a:endParaRPr 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239512" y="1130135"/>
            <a:ext cx="39044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u="none" dirty="0" smtClean="0">
                <a:latin typeface="Calibri" pitchFamily="34" charset="0"/>
                <a:ea typeface="ＭＳ Ｐゴシック"/>
                <a:cs typeface="ＭＳ Ｐゴシック"/>
              </a:rPr>
              <a:t>Can I use these on any other crop?</a:t>
            </a:r>
          </a:p>
          <a:p>
            <a:pPr>
              <a:buFontTx/>
              <a:buChar char="•"/>
            </a:pPr>
            <a:endParaRPr lang="en-US" sz="2400" u="none" dirty="0" smtClean="0"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buFontTx/>
              <a:buChar char="•"/>
            </a:pPr>
            <a:r>
              <a:rPr lang="en-US" sz="2400" u="none" dirty="0" smtClean="0">
                <a:latin typeface="Calibri" pitchFamily="34" charset="0"/>
                <a:ea typeface="ＭＳ Ｐゴシック"/>
                <a:cs typeface="ＭＳ Ｐゴシック"/>
              </a:rPr>
              <a:t>Can I use these for any other product?</a:t>
            </a:r>
          </a:p>
          <a:p>
            <a:endParaRPr lang="en-US" sz="2400" u="none" dirty="0"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ＭＳ Ｐゴシック"/>
                <a:cs typeface="ＭＳ Ｐゴシック"/>
              </a:rPr>
              <a:t>Can we use sensors to apply multiple rates across the boom? By row?</a:t>
            </a:r>
            <a:endParaRPr lang="en-US" sz="2400" u="none" dirty="0" smtClean="0"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buFontTx/>
              <a:buChar char="•"/>
            </a:pPr>
            <a:endParaRPr lang="en-US" sz="2400" u="none" dirty="0"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buFontTx/>
              <a:buChar char="•"/>
            </a:pPr>
            <a:r>
              <a:rPr lang="en-US" sz="2400" u="none" dirty="0" smtClean="0">
                <a:latin typeface="Calibri" pitchFamily="34" charset="0"/>
                <a:ea typeface="ＭＳ Ｐゴシック"/>
                <a:cs typeface="ＭＳ Ｐゴシック"/>
              </a:rPr>
              <a:t>What form of N should I use with OptRx?</a:t>
            </a:r>
            <a:endParaRPr lang="en-US" sz="2400" u="none" dirty="0"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7" name="Picture 2" descr="I:\Testing\Field Testing\Testing Projects - Data &amp; Results\Application\2009 OptRx_Holland Scientific\Iowa\Charles Helland\Pictures\100_01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1774780"/>
            <a:ext cx="5212227" cy="3879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 Leader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371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Ag Leader 2013</vt:lpstr>
      <vt:lpstr>OptRx Sensors</vt:lpstr>
      <vt:lpstr>Sales Review</vt:lpstr>
      <vt:lpstr>Sales Review</vt:lpstr>
      <vt:lpstr>Challenges to Adaptation</vt:lpstr>
      <vt:lpstr>Evolution OF OptRx Sales</vt:lpstr>
      <vt:lpstr>Evolution OF OptRx Sales</vt:lpstr>
      <vt:lpstr> Evolution OF OptRx Sales </vt:lpstr>
      <vt:lpstr>FAQs from Users</vt:lpstr>
      <vt:lpstr>FAQs from Users</vt:lpstr>
      <vt:lpstr>Sensor Incorporation</vt:lpstr>
      <vt:lpstr>Slide 11</vt:lpstr>
    </vt:vector>
  </TitlesOfParts>
  <Company>Ag Leader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Smith</dc:creator>
  <cp:lastModifiedBy>cfick</cp:lastModifiedBy>
  <cp:revision>21</cp:revision>
  <dcterms:created xsi:type="dcterms:W3CDTF">2013-01-11T14:31:00Z</dcterms:created>
  <dcterms:modified xsi:type="dcterms:W3CDTF">2013-08-07T02:30:48Z</dcterms:modified>
</cp:coreProperties>
</file>