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26" r:id="rId2"/>
    <p:sldId id="355" r:id="rId3"/>
    <p:sldId id="343" r:id="rId4"/>
    <p:sldId id="342" r:id="rId5"/>
    <p:sldId id="345" r:id="rId6"/>
    <p:sldId id="346" r:id="rId7"/>
    <p:sldId id="347" r:id="rId8"/>
    <p:sldId id="330" r:id="rId9"/>
    <p:sldId id="361" r:id="rId10"/>
    <p:sldId id="354" r:id="rId11"/>
    <p:sldId id="362" r:id="rId12"/>
    <p:sldId id="291" r:id="rId13"/>
    <p:sldId id="315" r:id="rId14"/>
    <p:sldId id="316" r:id="rId15"/>
    <p:sldId id="314" r:id="rId16"/>
    <p:sldId id="289" r:id="rId17"/>
    <p:sldId id="363" r:id="rId18"/>
    <p:sldId id="282" r:id="rId19"/>
    <p:sldId id="290" r:id="rId20"/>
    <p:sldId id="281" r:id="rId21"/>
    <p:sldId id="280" r:id="rId22"/>
    <p:sldId id="364" r:id="rId23"/>
    <p:sldId id="310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D"/>
    <a:srgbClr val="339933"/>
    <a:srgbClr val="E9E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4" autoAdjust="0"/>
    <p:restoredTop sz="94676" autoAdjust="0"/>
  </p:normalViewPr>
  <p:slideViewPr>
    <p:cSldViewPr>
      <p:cViewPr>
        <p:scale>
          <a:sx n="75" d="100"/>
          <a:sy n="75" d="100"/>
        </p:scale>
        <p:origin x="-193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A7BB1-FE4D-410A-91E8-D4976B727E06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DFA81-5B5D-41C3-98CA-0F231A0D4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0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Jim’s matrix comparison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Raven’s strategy</a:t>
            </a:r>
          </a:p>
          <a:p>
            <a:r>
              <a:rPr lang="en-US" baseline="0" dirty="0" smtClean="0"/>
              <a:t>Robustness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FA81-5B5D-41C3-98CA-0F231A0D45B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5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04100E-665B-4A0B-9E23-E6DCE37808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A76E62-59BE-4FB3-B6EC-AC6F86B35F3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1ED40B-0D7B-4A04-8D9B-BD387A26BD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Meta-analyses on aggregated large datasets</a:t>
            </a:r>
          </a:p>
          <a:p>
            <a:r>
              <a:rPr lang="en-US" altLang="en-US" smtClean="0"/>
              <a:t>Wide range in soil types, (textural classes) precipitation, distribution of precipitation, growing degree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45C71-31D0-4AFB-8DC2-7563CF9197B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FA81-5B5D-41C3-98CA-0F231A0D45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2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FA81-5B5D-41C3-98CA-0F231A0D45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2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DFA81-5B5D-41C3-98CA-0F231A0D45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1A1D-F5FA-4B9D-8614-6A03A05FDF4B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5CE7-E706-4B68-B41F-863F714C2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1A1D-F5FA-4B9D-8614-6A03A05FDF4B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5CE7-E706-4B68-B41F-863F714C2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1A1D-F5FA-4B9D-8614-6A03A05FDF4B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5CE7-E706-4B68-B41F-863F714C2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1A1D-F5FA-4B9D-8614-6A03A05FDF4B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5CE7-E706-4B68-B41F-863F714C2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1A1D-F5FA-4B9D-8614-6A03A05FDF4B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5CE7-E706-4B68-B41F-863F714C2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1A1D-F5FA-4B9D-8614-6A03A05FDF4B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5CE7-E706-4B68-B41F-863F714C2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1A1D-F5FA-4B9D-8614-6A03A05FDF4B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5CE7-E706-4B68-B41F-863F714C2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1A1D-F5FA-4B9D-8614-6A03A05FDF4B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5CE7-E706-4B68-B41F-863F714C2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1A1D-F5FA-4B9D-8614-6A03A05FDF4B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5CE7-E706-4B68-B41F-863F714C2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1A1D-F5FA-4B9D-8614-6A03A05FDF4B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5CE7-E706-4B68-B41F-863F714C27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1A1D-F5FA-4B9D-8614-6A03A05FDF4B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425CE7-E706-4B68-B41F-863F714C27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3425CE7-E706-4B68-B41F-863F714C27E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E6F1A1D-F5FA-4B9D-8614-6A03A05FDF4B}" type="datetimeFigureOut">
              <a:rPr lang="en-US" smtClean="0"/>
              <a:t>8/4/2014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imgres?imgurl=http://www.ncseprojects.org/files/images/ndsuLogo.preview.png&amp;imgrefurl=http://www.ncseprojects.org/image/north-dakota-state-university-logo&amp;docid=kPU0Xe1645arRM&amp;tbnid=9S242HgEzyb71M:&amp;w=640&amp;h=468&amp;ei=reJzU8L7O-GT8AGtyYD4Cg&amp;ved=0CAIQxiAwAA&amp;iact=c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34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com/imgres?imgurl=http://www.ncseprojects.org/files/images/ndsuLogo.preview.png&amp;imgrefurl=http://www.ncseprojects.org/image/north-dakota-state-university-logo&amp;docid=kPU0Xe1645arRM&amp;tbnid=9S242HgEzyb71M:&amp;w=640&amp;h=468&amp;ei=reJzU8L7O-GT8AGtyYD4Cg&amp;ved=0CAIQxiAwAA&amp;iact=c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543800" cy="3584575"/>
          </a:xfrm>
        </p:spPr>
        <p:txBody>
          <a:bodyPr/>
          <a:lstStyle/>
          <a:p>
            <a:r>
              <a:rPr lang="en-US" dirty="0" smtClean="0"/>
              <a:t>Integrating Weather and Soil Information With Sensor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029200"/>
            <a:ext cx="7543800" cy="1066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Newell Kitchen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USDA ARS  Cropping Systems and Water Quality Research Unit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Columbia, Missouri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C:\Users\tremblayna\Documents\~Data\Articles scientifiques\Soumis\NARCT (USA)\Soumission à Agronomy Journal\Version 1 - 23 mai 2012\Figures_51studies\Fig1_51studies.tif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0" y="762000"/>
            <a:ext cx="8940800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fr-CA" sz="4400" dirty="0" err="1">
                <a:solidFill>
                  <a:schemeClr val="tx1"/>
                </a:solidFill>
              </a:rPr>
              <a:t>Regional</a:t>
            </a:r>
            <a:r>
              <a:rPr lang="fr-CA" sz="4400" dirty="0">
                <a:solidFill>
                  <a:schemeClr val="tx1"/>
                </a:solidFill>
              </a:rPr>
              <a:t> NUE Project</a:t>
            </a:r>
            <a:endParaRPr lang="en-CA" sz="4400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145971"/>
            <a:ext cx="47244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7" r="15316"/>
          <a:stretch/>
        </p:blipFill>
        <p:spPr bwMode="auto">
          <a:xfrm>
            <a:off x="152400" y="2269332"/>
            <a:ext cx="3923340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6516" y="859971"/>
            <a:ext cx="5725886" cy="228600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Results confounded by</a:t>
            </a:r>
          </a:p>
          <a:p>
            <a:pPr lvl="1"/>
            <a:r>
              <a:rPr lang="en-US" sz="2800" dirty="0" smtClean="0"/>
              <a:t>Varied methods of sensing</a:t>
            </a:r>
          </a:p>
          <a:p>
            <a:pPr lvl="1"/>
            <a:r>
              <a:rPr lang="en-US" sz="2800" dirty="0" smtClean="0"/>
              <a:t>Varied N management practices</a:t>
            </a:r>
          </a:p>
          <a:p>
            <a:pPr lvl="1"/>
            <a:r>
              <a:rPr lang="en-US" sz="2800" dirty="0" smtClean="0"/>
              <a:t>Varied other cultural practices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26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451773"/>
            <a:ext cx="8382000" cy="1219199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>
                <a:solidFill>
                  <a:schemeClr val="tx1"/>
                </a:solidFill>
              </a:rPr>
              <a:t>Needed: </a:t>
            </a:r>
            <a:br>
              <a:rPr lang="en-US" sz="3500" b="1" dirty="0" smtClean="0">
                <a:solidFill>
                  <a:schemeClr val="tx1"/>
                </a:solidFill>
              </a:rPr>
            </a:br>
            <a:r>
              <a:rPr lang="en-US" sz="3500" dirty="0" smtClean="0">
                <a:solidFill>
                  <a:schemeClr val="tx1"/>
                </a:solidFill>
              </a:rPr>
              <a:t>Datasets for e</a:t>
            </a:r>
            <a:r>
              <a:rPr lang="en-US" sz="3600" dirty="0" smtClean="0">
                <a:solidFill>
                  <a:schemeClr val="tx1"/>
                </a:solidFill>
              </a:rPr>
              <a:t>valuation </a:t>
            </a:r>
            <a:r>
              <a:rPr lang="en-US" sz="3600" dirty="0">
                <a:solidFill>
                  <a:schemeClr val="tx1"/>
                </a:solidFill>
              </a:rPr>
              <a:t>and </a:t>
            </a:r>
            <a:r>
              <a:rPr lang="en-US" sz="3600" dirty="0" smtClean="0">
                <a:solidFill>
                  <a:schemeClr val="tx1"/>
                </a:solidFill>
              </a:rPr>
              <a:t>validation, </a:t>
            </a:r>
            <a:r>
              <a:rPr lang="en-US" sz="3600" dirty="0">
                <a:solidFill>
                  <a:schemeClr val="tx1"/>
                </a:solidFill>
              </a:rPr>
              <a:t>over a wide range of soil and weather </a:t>
            </a:r>
            <a:r>
              <a:rPr lang="en-US" sz="3600" dirty="0" smtClean="0">
                <a:solidFill>
                  <a:schemeClr val="tx1"/>
                </a:solidFill>
              </a:rPr>
              <a:t>scenarios, </a:t>
            </a:r>
            <a:r>
              <a:rPr lang="en-US" sz="3600" dirty="0">
                <a:solidFill>
                  <a:schemeClr val="tx1"/>
                </a:solidFill>
              </a:rPr>
              <a:t>the yield and economic performance of model and plant sensing decision tools for determining the amount of N fertilizer to be applied to corn. 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2936875" cy="213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0866"/>
            <a:ext cx="3240621" cy="215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100_1636 RoGator &amp; Greenseek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r="25523" b="20926"/>
          <a:stretch>
            <a:fillRect/>
          </a:stretch>
        </p:blipFill>
        <p:spPr bwMode="auto">
          <a:xfrm>
            <a:off x="5638800" y="3657600"/>
            <a:ext cx="2647950" cy="249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2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" y="152400"/>
            <a:ext cx="8382000" cy="1219199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tx1"/>
                </a:solidFill>
              </a:rPr>
              <a:t>Performance </a:t>
            </a:r>
            <a:r>
              <a:rPr lang="en-US" sz="3500" b="1" dirty="0">
                <a:solidFill>
                  <a:schemeClr val="tx1"/>
                </a:solidFill>
              </a:rPr>
              <a:t>and Refinement of In-season Corn Nitrogen Fertilization </a:t>
            </a:r>
            <a:r>
              <a:rPr lang="en-US" sz="3500" b="1" dirty="0" smtClean="0">
                <a:solidFill>
                  <a:schemeClr val="tx1"/>
                </a:solidFill>
              </a:rPr>
              <a:t>Tools</a:t>
            </a:r>
            <a:endParaRPr lang="en-US" sz="35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2" t="22349" r="23334" b="48360"/>
          <a:stretch/>
        </p:blipFill>
        <p:spPr bwMode="auto">
          <a:xfrm>
            <a:off x="2136904" y="2362200"/>
            <a:ext cx="4594022" cy="380270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9794"/>
          <a:stretch/>
        </p:blipFill>
        <p:spPr bwMode="auto">
          <a:xfrm>
            <a:off x="12700" y="1601697"/>
            <a:ext cx="1981200" cy="89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encrypted-tbn0.gstatic.com/images?q=tbn:ANd9GcQmHJ1WL9mULnHApilDY_yF9gzUu3R-kYf9eIX3lBBeb5bCPagv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31" y="3343216"/>
            <a:ext cx="533969" cy="53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0.gstatic.com/images?q=tbn:ANd9GcTtLT2mDBwwbvBT7uwA1QPeukdahJLwXZK4ReALua03P8xPW5L3y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32" y="2742874"/>
            <a:ext cx="626566" cy="45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23" y="2730003"/>
            <a:ext cx="413734" cy="38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77" y="2223382"/>
            <a:ext cx="544989" cy="36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https://encrypted-tbn2.gstatic.com/images?q=tbn:ANd9GcQWgi0LmprwcF61QWp68IBNjmiua2vJ2Bu_v6vdqo-Lgb62bjQ2I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45" y="2213866"/>
            <a:ext cx="384809" cy="37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41" y="1527145"/>
            <a:ext cx="534756" cy="38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https://encrypted-tbn3.gstatic.com/images?q=tbn:ANd9GcSpKQ2Z0WHwfby7ZKA8BaXELRn8gRoTMnL_QadK-uzA_8J3W6w-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413" y="1461382"/>
            <a:ext cx="647917" cy="5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74" y="3394633"/>
            <a:ext cx="402134" cy="42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1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057" y="192318"/>
            <a:ext cx="7841343" cy="1384995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Data from Project</a:t>
            </a:r>
          </a:p>
          <a:p>
            <a:pPr algn="ctr"/>
            <a:r>
              <a:rPr lang="en-US" sz="2800" b="1" i="1" dirty="0" smtClean="0"/>
              <a:t>Performance </a:t>
            </a:r>
            <a:r>
              <a:rPr lang="en-US" sz="2800" b="1" i="1" dirty="0"/>
              <a:t>and Refinement </a:t>
            </a:r>
            <a:endParaRPr lang="en-US" sz="2800" b="1" i="1" dirty="0" smtClean="0"/>
          </a:p>
          <a:p>
            <a:pPr algn="ctr"/>
            <a:r>
              <a:rPr lang="en-US" sz="2800" b="1" i="1" dirty="0" smtClean="0"/>
              <a:t>of </a:t>
            </a:r>
            <a:r>
              <a:rPr lang="en-US" sz="2800" b="1" i="1" dirty="0"/>
              <a:t>In-season Corn Nitrogen Fertilization Tools</a:t>
            </a:r>
            <a:endParaRPr lang="en-U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12057" y="3962400"/>
            <a:ext cx="3048000" cy="1569660"/>
          </a:xfrm>
          <a:prstGeom prst="rect">
            <a:avLst/>
          </a:prstGeom>
          <a:solidFill>
            <a:srgbClr val="339933">
              <a:alpha val="8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Evaluate </a:t>
            </a:r>
          </a:p>
          <a:p>
            <a:pPr algn="ctr"/>
            <a:r>
              <a:rPr lang="en-US" sz="2400" b="1" dirty="0" smtClean="0"/>
              <a:t>DuPont Pioneer</a:t>
            </a:r>
          </a:p>
          <a:p>
            <a:pPr algn="ctr"/>
            <a:r>
              <a:rPr lang="en-US" sz="2400" b="1" dirty="0"/>
              <a:t>p</a:t>
            </a:r>
            <a:r>
              <a:rPr lang="en-US" sz="2400" b="1" dirty="0" smtClean="0"/>
              <a:t>roprietary </a:t>
            </a:r>
            <a:r>
              <a:rPr lang="en-US" sz="2400" b="1" dirty="0"/>
              <a:t>p</a:t>
            </a:r>
            <a:r>
              <a:rPr lang="en-US" sz="2400" b="1" dirty="0" smtClean="0"/>
              <a:t>roducts </a:t>
            </a:r>
            <a:r>
              <a:rPr lang="en-US" sz="2400" b="1" dirty="0" smtClean="0"/>
              <a:t>and </a:t>
            </a:r>
            <a:r>
              <a:rPr lang="en-US" sz="2400" b="1" dirty="0" smtClean="0"/>
              <a:t>decision </a:t>
            </a:r>
            <a:r>
              <a:rPr lang="en-US" sz="2400" b="1" dirty="0"/>
              <a:t>a</a:t>
            </a:r>
            <a:r>
              <a:rPr lang="en-US" sz="2400" b="1" dirty="0" smtClean="0"/>
              <a:t>ids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05300" y="3962400"/>
            <a:ext cx="3886200" cy="2308324"/>
          </a:xfrm>
          <a:prstGeom prst="rect">
            <a:avLst/>
          </a:prstGeom>
          <a:solidFill>
            <a:srgbClr val="E9E54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Evaluate public-domain decision aid tools, develop agronomic science for improved crop N management, train new scientists, and publish results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"/>
          <a:stretch/>
        </p:blipFill>
        <p:spPr bwMode="auto">
          <a:xfrm>
            <a:off x="2627082" y="1595843"/>
            <a:ext cx="2992387" cy="178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 b="36657"/>
          <a:stretch/>
        </p:blipFill>
        <p:spPr bwMode="auto">
          <a:xfrm>
            <a:off x="6020067" y="2635780"/>
            <a:ext cx="2234931" cy="12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85999" y="3468078"/>
            <a:ext cx="148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University</a:t>
            </a:r>
            <a:endParaRPr lang="en-US" sz="2400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9794"/>
          <a:stretch/>
        </p:blipFill>
        <p:spPr bwMode="auto">
          <a:xfrm>
            <a:off x="457200" y="2833085"/>
            <a:ext cx="1981200" cy="89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8450" y="5494436"/>
            <a:ext cx="5486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s://encrypted-tbn0.gstatic.com/images?q=tbn:ANd9GcQmHJ1WL9mULnHApilDY_yF9gzUu3R-kYf9eIX3lBBeb5bCPagv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6310009"/>
            <a:ext cx="533969" cy="53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encrypted-tbn0.gstatic.com/images?q=tbn:ANd9GcTtLT2mDBwwbvBT7uwA1QPeukdahJLwXZK4ReALua03P8xPW5L3y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17" y="6383822"/>
            <a:ext cx="626566" cy="45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08" y="6370951"/>
            <a:ext cx="413734" cy="38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32" y="6402863"/>
            <a:ext cx="544989" cy="36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https://encrypted-tbn2.gstatic.com/images?q=tbn:ANd9GcQWgi0LmprwcF61QWp68IBNjmiua2vJ2Bu_v6vdqo-Lgb62bjQ2I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6393347"/>
            <a:ext cx="384809" cy="37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28" y="6380781"/>
            <a:ext cx="534756" cy="38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https://encrypted-tbn3.gstatic.com/images?q=tbn:ANd9GcSpKQ2Z0WHwfby7ZKA8BaXELRn8gRoTMnL_QadK-uzA_8J3W6w-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6315018"/>
            <a:ext cx="647917" cy="5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27" y="6361426"/>
            <a:ext cx="402134" cy="42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107" y="3007315"/>
            <a:ext cx="2468614" cy="84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14"/>
            <a:ext cx="7620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Tools Assessment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6705600" cy="5638800"/>
          </a:xfrm>
        </p:spPr>
        <p:txBody>
          <a:bodyPr>
            <a:normAutofit/>
          </a:bodyPr>
          <a:lstStyle/>
          <a:p>
            <a:r>
              <a:rPr lang="en-US" sz="2800" dirty="0"/>
              <a:t>Yield and soil measurements from these plot studies will provide N response functions that will be used to reference each of the decision tool methods to be evaluated.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1066800"/>
            <a:ext cx="212991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429000"/>
            <a:ext cx="6705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/>
          </a:p>
          <a:p>
            <a:r>
              <a:rPr lang="en-US" sz="2800" dirty="0" smtClean="0"/>
              <a:t>The N rate that would have been recommended by a tool will be matched with the optimal N-rate. Performance of the tool can be for yield, profitability, NUE, N loss, etc.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465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620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Standardized Protocols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Site Selection</a:t>
            </a:r>
          </a:p>
          <a:p>
            <a:r>
              <a:rPr lang="en-US" sz="2800" dirty="0" smtClean="0"/>
              <a:t>Site characterization</a:t>
            </a:r>
          </a:p>
          <a:p>
            <a:r>
              <a:rPr lang="en-US" sz="2800" dirty="0" smtClean="0"/>
              <a:t>Treatment </a:t>
            </a:r>
            <a:r>
              <a:rPr lang="en-US" sz="2800" dirty="0" smtClean="0"/>
              <a:t>implementation</a:t>
            </a:r>
          </a:p>
          <a:p>
            <a:r>
              <a:rPr lang="en-US" sz="2800" dirty="0" smtClean="0"/>
              <a:t>Weather data collection</a:t>
            </a:r>
            <a:endParaRPr lang="en-US" sz="2800" dirty="0" smtClean="0"/>
          </a:p>
          <a:p>
            <a:r>
              <a:rPr lang="en-US" sz="2800" dirty="0" smtClean="0"/>
              <a:t>Equipment</a:t>
            </a:r>
            <a:endParaRPr lang="en-US" sz="2800" dirty="0"/>
          </a:p>
          <a:p>
            <a:r>
              <a:rPr lang="en-US" sz="2800" dirty="0"/>
              <a:t>Soil and plant sampling</a:t>
            </a:r>
          </a:p>
          <a:p>
            <a:r>
              <a:rPr lang="en-US" sz="2800" dirty="0" smtClean="0"/>
              <a:t>Management notes</a:t>
            </a:r>
          </a:p>
          <a:p>
            <a:r>
              <a:rPr lang="en-US" sz="2800" dirty="0" smtClean="0"/>
              <a:t>Data </a:t>
            </a:r>
            <a:r>
              <a:rPr lang="en-US" sz="2800" dirty="0" smtClean="0"/>
              <a:t>management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052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20000" cy="1143000"/>
          </a:xfrm>
        </p:spPr>
        <p:txBody>
          <a:bodyPr/>
          <a:lstStyle/>
          <a:p>
            <a:r>
              <a:rPr lang="en-US" dirty="0" smtClean="0"/>
              <a:t>16 Sites in 2014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7" t="35111" r="30083" b="32445"/>
          <a:stretch/>
        </p:blipFill>
        <p:spPr bwMode="auto">
          <a:xfrm>
            <a:off x="1371600" y="1574687"/>
            <a:ext cx="5689948" cy="370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5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543800" cy="3584575"/>
          </a:xfrm>
        </p:spPr>
        <p:txBody>
          <a:bodyPr/>
          <a:lstStyle/>
          <a:p>
            <a:r>
              <a:rPr lang="en-US" dirty="0" smtClean="0"/>
              <a:t>Integrating Weather and Soil Information With Sensor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029200"/>
            <a:ext cx="7543800" cy="1066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Newell Kitchen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USDA ARS  Cropping Systems and Water Quality Research Unit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Columbia, Missouri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0"/>
            <a:ext cx="8229600" cy="2971800"/>
          </a:xfrm>
        </p:spPr>
        <p:txBody>
          <a:bodyPr/>
          <a:lstStyle/>
          <a:p>
            <a:r>
              <a:rPr lang="en-US" sz="4400" dirty="0" smtClean="0"/>
              <a:t>How might soil EC help characterize </a:t>
            </a:r>
            <a:r>
              <a:rPr lang="en-US" sz="4400" dirty="0" smtClean="0"/>
              <a:t>in-season corn N fertilizer rate both within field and across the </a:t>
            </a:r>
            <a:r>
              <a:rPr lang="en-US" sz="4400" dirty="0" err="1" smtClean="0"/>
              <a:t>cornbelt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5400" y="52755"/>
            <a:ext cx="9027223" cy="6858000"/>
            <a:chOff x="409899" y="762000"/>
            <a:chExt cx="8124501" cy="6019799"/>
          </a:xfrm>
        </p:grpSpPr>
        <p:sp>
          <p:nvSpPr>
            <p:cNvPr id="7" name="Rectangle 6"/>
            <p:cNvSpPr/>
            <p:nvPr/>
          </p:nvSpPr>
          <p:spPr>
            <a:xfrm>
              <a:off x="914400" y="762000"/>
              <a:ext cx="7391399" cy="51054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914400" y="1447800"/>
              <a:ext cx="7391399" cy="4419600"/>
            </a:xfrm>
            <a:custGeom>
              <a:avLst/>
              <a:gdLst>
                <a:gd name="connsiteX0" fmla="*/ 0 w 5950857"/>
                <a:gd name="connsiteY0" fmla="*/ 2656114 h 3744686"/>
                <a:gd name="connsiteX1" fmla="*/ 406400 w 5950857"/>
                <a:gd name="connsiteY1" fmla="*/ 1625600 h 3744686"/>
                <a:gd name="connsiteX2" fmla="*/ 899885 w 5950857"/>
                <a:gd name="connsiteY2" fmla="*/ 653143 h 3744686"/>
                <a:gd name="connsiteX3" fmla="*/ 1582057 w 5950857"/>
                <a:gd name="connsiteY3" fmla="*/ 130629 h 3744686"/>
                <a:gd name="connsiteX4" fmla="*/ 2351314 w 5950857"/>
                <a:gd name="connsiteY4" fmla="*/ 0 h 3744686"/>
                <a:gd name="connsiteX5" fmla="*/ 2351314 w 5950857"/>
                <a:gd name="connsiteY5" fmla="*/ 0 h 3744686"/>
                <a:gd name="connsiteX6" fmla="*/ 3193142 w 5950857"/>
                <a:gd name="connsiteY6" fmla="*/ 101600 h 3744686"/>
                <a:gd name="connsiteX7" fmla="*/ 4296228 w 5950857"/>
                <a:gd name="connsiteY7" fmla="*/ 798286 h 3744686"/>
                <a:gd name="connsiteX8" fmla="*/ 5950857 w 5950857"/>
                <a:gd name="connsiteY8" fmla="*/ 1611086 h 3744686"/>
                <a:gd name="connsiteX9" fmla="*/ 5921828 w 5950857"/>
                <a:gd name="connsiteY9" fmla="*/ 3744686 h 3744686"/>
                <a:gd name="connsiteX10" fmla="*/ 58057 w 5950857"/>
                <a:gd name="connsiteY10" fmla="*/ 3628571 h 3744686"/>
                <a:gd name="connsiteX11" fmla="*/ 0 w 5950857"/>
                <a:gd name="connsiteY11" fmla="*/ 2569029 h 3744686"/>
                <a:gd name="connsiteX0" fmla="*/ 58057 w 6008914"/>
                <a:gd name="connsiteY0" fmla="*/ 2656114 h 3744686"/>
                <a:gd name="connsiteX1" fmla="*/ 464457 w 6008914"/>
                <a:gd name="connsiteY1" fmla="*/ 1625600 h 3744686"/>
                <a:gd name="connsiteX2" fmla="*/ 957942 w 6008914"/>
                <a:gd name="connsiteY2" fmla="*/ 653143 h 3744686"/>
                <a:gd name="connsiteX3" fmla="*/ 1640114 w 6008914"/>
                <a:gd name="connsiteY3" fmla="*/ 130629 h 3744686"/>
                <a:gd name="connsiteX4" fmla="*/ 2409371 w 6008914"/>
                <a:gd name="connsiteY4" fmla="*/ 0 h 3744686"/>
                <a:gd name="connsiteX5" fmla="*/ 2409371 w 6008914"/>
                <a:gd name="connsiteY5" fmla="*/ 0 h 3744686"/>
                <a:gd name="connsiteX6" fmla="*/ 3251199 w 6008914"/>
                <a:gd name="connsiteY6" fmla="*/ 101600 h 3744686"/>
                <a:gd name="connsiteX7" fmla="*/ 4354285 w 6008914"/>
                <a:gd name="connsiteY7" fmla="*/ 798286 h 3744686"/>
                <a:gd name="connsiteX8" fmla="*/ 6008914 w 6008914"/>
                <a:gd name="connsiteY8" fmla="*/ 1611086 h 3744686"/>
                <a:gd name="connsiteX9" fmla="*/ 5979885 w 6008914"/>
                <a:gd name="connsiteY9" fmla="*/ 3744686 h 3744686"/>
                <a:gd name="connsiteX10" fmla="*/ 0 w 6008914"/>
                <a:gd name="connsiteY10" fmla="*/ 3657600 h 3744686"/>
                <a:gd name="connsiteX11" fmla="*/ 58057 w 6008914"/>
                <a:gd name="connsiteY11" fmla="*/ 2569029 h 3744686"/>
                <a:gd name="connsiteX0" fmla="*/ 116114 w 6066971"/>
                <a:gd name="connsiteY0" fmla="*/ 2656114 h 3744686"/>
                <a:gd name="connsiteX1" fmla="*/ 522514 w 6066971"/>
                <a:gd name="connsiteY1" fmla="*/ 1625600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12342 w 6066971"/>
                <a:gd name="connsiteY7" fmla="*/ 7982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58057 w 6066971"/>
                <a:gd name="connsiteY10" fmla="*/ 3657600 h 3744686"/>
                <a:gd name="connsiteX11" fmla="*/ 0 w 6066971"/>
                <a:gd name="connsiteY11" fmla="*/ 1843315 h 3744686"/>
                <a:gd name="connsiteX0" fmla="*/ 261257 w 6066971"/>
                <a:gd name="connsiteY0" fmla="*/ 1553028 h 3744686"/>
                <a:gd name="connsiteX1" fmla="*/ 522514 w 6066971"/>
                <a:gd name="connsiteY1" fmla="*/ 1625600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12342 w 6066971"/>
                <a:gd name="connsiteY7" fmla="*/ 7982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58057 w 6066971"/>
                <a:gd name="connsiteY10" fmla="*/ 3657600 h 3744686"/>
                <a:gd name="connsiteX11" fmla="*/ 0 w 6066971"/>
                <a:gd name="connsiteY11" fmla="*/ 1843315 h 3744686"/>
                <a:gd name="connsiteX0" fmla="*/ 43542 w 6066971"/>
                <a:gd name="connsiteY0" fmla="*/ 1872343 h 3744686"/>
                <a:gd name="connsiteX1" fmla="*/ 522514 w 6066971"/>
                <a:gd name="connsiteY1" fmla="*/ 1625600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12342 w 6066971"/>
                <a:gd name="connsiteY7" fmla="*/ 7982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58057 w 6066971"/>
                <a:gd name="connsiteY10" fmla="*/ 3657600 h 3744686"/>
                <a:gd name="connsiteX11" fmla="*/ 0 w 6066971"/>
                <a:gd name="connsiteY11" fmla="*/ 1843315 h 3744686"/>
                <a:gd name="connsiteX0" fmla="*/ 43542 w 6066971"/>
                <a:gd name="connsiteY0" fmla="*/ 1872343 h 3744686"/>
                <a:gd name="connsiteX1" fmla="*/ 290286 w 6066971"/>
                <a:gd name="connsiteY1" fmla="*/ 1364343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12342 w 6066971"/>
                <a:gd name="connsiteY7" fmla="*/ 7982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58057 w 6066971"/>
                <a:gd name="connsiteY10" fmla="*/ 3657600 h 3744686"/>
                <a:gd name="connsiteX11" fmla="*/ 0 w 6066971"/>
                <a:gd name="connsiteY11" fmla="*/ 1843315 h 3744686"/>
                <a:gd name="connsiteX0" fmla="*/ 43542 w 6066971"/>
                <a:gd name="connsiteY0" fmla="*/ 1872343 h 3802743"/>
                <a:gd name="connsiteX1" fmla="*/ 290286 w 6066971"/>
                <a:gd name="connsiteY1" fmla="*/ 1364343 h 3802743"/>
                <a:gd name="connsiteX2" fmla="*/ 1015999 w 6066971"/>
                <a:gd name="connsiteY2" fmla="*/ 653143 h 3802743"/>
                <a:gd name="connsiteX3" fmla="*/ 1698171 w 6066971"/>
                <a:gd name="connsiteY3" fmla="*/ 130629 h 3802743"/>
                <a:gd name="connsiteX4" fmla="*/ 2467428 w 6066971"/>
                <a:gd name="connsiteY4" fmla="*/ 0 h 3802743"/>
                <a:gd name="connsiteX5" fmla="*/ 2467428 w 6066971"/>
                <a:gd name="connsiteY5" fmla="*/ 0 h 3802743"/>
                <a:gd name="connsiteX6" fmla="*/ 3309256 w 6066971"/>
                <a:gd name="connsiteY6" fmla="*/ 101600 h 3802743"/>
                <a:gd name="connsiteX7" fmla="*/ 4412342 w 6066971"/>
                <a:gd name="connsiteY7" fmla="*/ 798286 h 3802743"/>
                <a:gd name="connsiteX8" fmla="*/ 6066971 w 6066971"/>
                <a:gd name="connsiteY8" fmla="*/ 1611086 h 3802743"/>
                <a:gd name="connsiteX9" fmla="*/ 6037942 w 6066971"/>
                <a:gd name="connsiteY9" fmla="*/ 3744686 h 3802743"/>
                <a:gd name="connsiteX10" fmla="*/ 29029 w 6066971"/>
                <a:gd name="connsiteY10" fmla="*/ 3802743 h 3802743"/>
                <a:gd name="connsiteX11" fmla="*/ 0 w 6066971"/>
                <a:gd name="connsiteY11" fmla="*/ 1843315 h 3802743"/>
                <a:gd name="connsiteX0" fmla="*/ 43542 w 6066971"/>
                <a:gd name="connsiteY0" fmla="*/ 1872343 h 3744686"/>
                <a:gd name="connsiteX1" fmla="*/ 290286 w 6066971"/>
                <a:gd name="connsiteY1" fmla="*/ 1364343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12342 w 6066971"/>
                <a:gd name="connsiteY7" fmla="*/ 7982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29029 w 6066971"/>
                <a:gd name="connsiteY10" fmla="*/ 3730171 h 3744686"/>
                <a:gd name="connsiteX11" fmla="*/ 0 w 6066971"/>
                <a:gd name="connsiteY11" fmla="*/ 1843315 h 3744686"/>
                <a:gd name="connsiteX0" fmla="*/ 43542 w 6066971"/>
                <a:gd name="connsiteY0" fmla="*/ 1872343 h 3744686"/>
                <a:gd name="connsiteX1" fmla="*/ 290286 w 6066971"/>
                <a:gd name="connsiteY1" fmla="*/ 1364343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84914 w 6066971"/>
                <a:gd name="connsiteY7" fmla="*/ 6966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29029 w 6066971"/>
                <a:gd name="connsiteY10" fmla="*/ 3730171 h 3744686"/>
                <a:gd name="connsiteX11" fmla="*/ 0 w 6066971"/>
                <a:gd name="connsiteY11" fmla="*/ 1843315 h 3744686"/>
                <a:gd name="connsiteX0" fmla="*/ 43542 w 6066971"/>
                <a:gd name="connsiteY0" fmla="*/ 1872343 h 3744686"/>
                <a:gd name="connsiteX1" fmla="*/ 290286 w 6066971"/>
                <a:gd name="connsiteY1" fmla="*/ 1364343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3759200 w 6066971"/>
                <a:gd name="connsiteY7" fmla="*/ 304800 h 3744686"/>
                <a:gd name="connsiteX8" fmla="*/ 4484914 w 6066971"/>
                <a:gd name="connsiteY8" fmla="*/ 696686 h 3744686"/>
                <a:gd name="connsiteX9" fmla="*/ 6066971 w 6066971"/>
                <a:gd name="connsiteY9" fmla="*/ 1611086 h 3744686"/>
                <a:gd name="connsiteX10" fmla="*/ 6037942 w 6066971"/>
                <a:gd name="connsiteY10" fmla="*/ 3744686 h 3744686"/>
                <a:gd name="connsiteX11" fmla="*/ 29029 w 6066971"/>
                <a:gd name="connsiteY11" fmla="*/ 3730171 h 3744686"/>
                <a:gd name="connsiteX12" fmla="*/ 0 w 6066971"/>
                <a:gd name="connsiteY12" fmla="*/ 1843315 h 3744686"/>
                <a:gd name="connsiteX0" fmla="*/ 43542 w 6066971"/>
                <a:gd name="connsiteY0" fmla="*/ 1872343 h 3744686"/>
                <a:gd name="connsiteX1" fmla="*/ 290286 w 6066971"/>
                <a:gd name="connsiteY1" fmla="*/ 1364343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3918857 w 6066971"/>
                <a:gd name="connsiteY7" fmla="*/ 145143 h 3744686"/>
                <a:gd name="connsiteX8" fmla="*/ 4484914 w 6066971"/>
                <a:gd name="connsiteY8" fmla="*/ 696686 h 3744686"/>
                <a:gd name="connsiteX9" fmla="*/ 6066971 w 6066971"/>
                <a:gd name="connsiteY9" fmla="*/ 1611086 h 3744686"/>
                <a:gd name="connsiteX10" fmla="*/ 6037942 w 6066971"/>
                <a:gd name="connsiteY10" fmla="*/ 3744686 h 3744686"/>
                <a:gd name="connsiteX11" fmla="*/ 29029 w 6066971"/>
                <a:gd name="connsiteY11" fmla="*/ 3730171 h 3744686"/>
                <a:gd name="connsiteX12" fmla="*/ 0 w 6066971"/>
                <a:gd name="connsiteY12" fmla="*/ 1843315 h 3744686"/>
                <a:gd name="connsiteX0" fmla="*/ 43542 w 6066971"/>
                <a:gd name="connsiteY0" fmla="*/ 1901371 h 3773714"/>
                <a:gd name="connsiteX1" fmla="*/ 290286 w 6066971"/>
                <a:gd name="connsiteY1" fmla="*/ 1393371 h 3773714"/>
                <a:gd name="connsiteX2" fmla="*/ 1015999 w 6066971"/>
                <a:gd name="connsiteY2" fmla="*/ 682171 h 3773714"/>
                <a:gd name="connsiteX3" fmla="*/ 1698171 w 6066971"/>
                <a:gd name="connsiteY3" fmla="*/ 159657 h 3773714"/>
                <a:gd name="connsiteX4" fmla="*/ 2467428 w 6066971"/>
                <a:gd name="connsiteY4" fmla="*/ 29028 h 3773714"/>
                <a:gd name="connsiteX5" fmla="*/ 2467428 w 6066971"/>
                <a:gd name="connsiteY5" fmla="*/ 29028 h 3773714"/>
                <a:gd name="connsiteX6" fmla="*/ 3236685 w 6066971"/>
                <a:gd name="connsiteY6" fmla="*/ 0 h 3773714"/>
                <a:gd name="connsiteX7" fmla="*/ 3918857 w 6066971"/>
                <a:gd name="connsiteY7" fmla="*/ 174171 h 3773714"/>
                <a:gd name="connsiteX8" fmla="*/ 4484914 w 6066971"/>
                <a:gd name="connsiteY8" fmla="*/ 725714 h 3773714"/>
                <a:gd name="connsiteX9" fmla="*/ 6066971 w 6066971"/>
                <a:gd name="connsiteY9" fmla="*/ 1640114 h 3773714"/>
                <a:gd name="connsiteX10" fmla="*/ 6037942 w 6066971"/>
                <a:gd name="connsiteY10" fmla="*/ 3773714 h 3773714"/>
                <a:gd name="connsiteX11" fmla="*/ 29029 w 6066971"/>
                <a:gd name="connsiteY11" fmla="*/ 3759199 h 3773714"/>
                <a:gd name="connsiteX12" fmla="*/ 0 w 6066971"/>
                <a:gd name="connsiteY12" fmla="*/ 1872343 h 3773714"/>
                <a:gd name="connsiteX0" fmla="*/ 43542 w 6066971"/>
                <a:gd name="connsiteY0" fmla="*/ 1901371 h 3773714"/>
                <a:gd name="connsiteX1" fmla="*/ 290286 w 6066971"/>
                <a:gd name="connsiteY1" fmla="*/ 1393371 h 3773714"/>
                <a:gd name="connsiteX2" fmla="*/ 1015999 w 6066971"/>
                <a:gd name="connsiteY2" fmla="*/ 682171 h 3773714"/>
                <a:gd name="connsiteX3" fmla="*/ 1698171 w 6066971"/>
                <a:gd name="connsiteY3" fmla="*/ 159657 h 3773714"/>
                <a:gd name="connsiteX4" fmla="*/ 2467428 w 6066971"/>
                <a:gd name="connsiteY4" fmla="*/ 29028 h 3773714"/>
                <a:gd name="connsiteX5" fmla="*/ 2467428 w 6066971"/>
                <a:gd name="connsiteY5" fmla="*/ 29028 h 3773714"/>
                <a:gd name="connsiteX6" fmla="*/ 3236685 w 6066971"/>
                <a:gd name="connsiteY6" fmla="*/ 0 h 3773714"/>
                <a:gd name="connsiteX7" fmla="*/ 3918857 w 6066971"/>
                <a:gd name="connsiteY7" fmla="*/ 174171 h 3773714"/>
                <a:gd name="connsiteX8" fmla="*/ 4833257 w 6066971"/>
                <a:gd name="connsiteY8" fmla="*/ 566057 h 3773714"/>
                <a:gd name="connsiteX9" fmla="*/ 6066971 w 6066971"/>
                <a:gd name="connsiteY9" fmla="*/ 1640114 h 3773714"/>
                <a:gd name="connsiteX10" fmla="*/ 6037942 w 6066971"/>
                <a:gd name="connsiteY10" fmla="*/ 3773714 h 3773714"/>
                <a:gd name="connsiteX11" fmla="*/ 29029 w 6066971"/>
                <a:gd name="connsiteY11" fmla="*/ 3759199 h 3773714"/>
                <a:gd name="connsiteX12" fmla="*/ 0 w 6066971"/>
                <a:gd name="connsiteY12" fmla="*/ 1872343 h 3773714"/>
                <a:gd name="connsiteX0" fmla="*/ 43542 w 6037942"/>
                <a:gd name="connsiteY0" fmla="*/ 1901371 h 3773714"/>
                <a:gd name="connsiteX1" fmla="*/ 290286 w 6037942"/>
                <a:gd name="connsiteY1" fmla="*/ 1393371 h 3773714"/>
                <a:gd name="connsiteX2" fmla="*/ 1015999 w 6037942"/>
                <a:gd name="connsiteY2" fmla="*/ 682171 h 3773714"/>
                <a:gd name="connsiteX3" fmla="*/ 1698171 w 6037942"/>
                <a:gd name="connsiteY3" fmla="*/ 159657 h 3773714"/>
                <a:gd name="connsiteX4" fmla="*/ 2467428 w 6037942"/>
                <a:gd name="connsiteY4" fmla="*/ 29028 h 3773714"/>
                <a:gd name="connsiteX5" fmla="*/ 2467428 w 6037942"/>
                <a:gd name="connsiteY5" fmla="*/ 29028 h 3773714"/>
                <a:gd name="connsiteX6" fmla="*/ 3236685 w 6037942"/>
                <a:gd name="connsiteY6" fmla="*/ 0 h 3773714"/>
                <a:gd name="connsiteX7" fmla="*/ 3918857 w 6037942"/>
                <a:gd name="connsiteY7" fmla="*/ 174171 h 3773714"/>
                <a:gd name="connsiteX8" fmla="*/ 4833257 w 6037942"/>
                <a:gd name="connsiteY8" fmla="*/ 566057 h 3773714"/>
                <a:gd name="connsiteX9" fmla="*/ 5994399 w 6037942"/>
                <a:gd name="connsiteY9" fmla="*/ 957942 h 3773714"/>
                <a:gd name="connsiteX10" fmla="*/ 6037942 w 6037942"/>
                <a:gd name="connsiteY10" fmla="*/ 3773714 h 3773714"/>
                <a:gd name="connsiteX11" fmla="*/ 29029 w 6037942"/>
                <a:gd name="connsiteY11" fmla="*/ 3759199 h 3773714"/>
                <a:gd name="connsiteX12" fmla="*/ 0 w 6037942"/>
                <a:gd name="connsiteY12" fmla="*/ 1872343 h 3773714"/>
                <a:gd name="connsiteX0" fmla="*/ 43542 w 6066971"/>
                <a:gd name="connsiteY0" fmla="*/ 1901371 h 3773714"/>
                <a:gd name="connsiteX1" fmla="*/ 290286 w 6066971"/>
                <a:gd name="connsiteY1" fmla="*/ 1393371 h 3773714"/>
                <a:gd name="connsiteX2" fmla="*/ 1015999 w 6066971"/>
                <a:gd name="connsiteY2" fmla="*/ 682171 h 3773714"/>
                <a:gd name="connsiteX3" fmla="*/ 1698171 w 6066971"/>
                <a:gd name="connsiteY3" fmla="*/ 159657 h 3773714"/>
                <a:gd name="connsiteX4" fmla="*/ 2467428 w 6066971"/>
                <a:gd name="connsiteY4" fmla="*/ 29028 h 3773714"/>
                <a:gd name="connsiteX5" fmla="*/ 2467428 w 6066971"/>
                <a:gd name="connsiteY5" fmla="*/ 29028 h 3773714"/>
                <a:gd name="connsiteX6" fmla="*/ 3236685 w 6066971"/>
                <a:gd name="connsiteY6" fmla="*/ 0 h 3773714"/>
                <a:gd name="connsiteX7" fmla="*/ 3918857 w 6066971"/>
                <a:gd name="connsiteY7" fmla="*/ 174171 h 3773714"/>
                <a:gd name="connsiteX8" fmla="*/ 4833257 w 6066971"/>
                <a:gd name="connsiteY8" fmla="*/ 566057 h 3773714"/>
                <a:gd name="connsiteX9" fmla="*/ 6066971 w 6066971"/>
                <a:gd name="connsiteY9" fmla="*/ 1378857 h 3773714"/>
                <a:gd name="connsiteX10" fmla="*/ 6037942 w 6066971"/>
                <a:gd name="connsiteY10" fmla="*/ 3773714 h 3773714"/>
                <a:gd name="connsiteX11" fmla="*/ 29029 w 6066971"/>
                <a:gd name="connsiteY11" fmla="*/ 3759199 h 3773714"/>
                <a:gd name="connsiteX12" fmla="*/ 0 w 6066971"/>
                <a:gd name="connsiteY12" fmla="*/ 1872343 h 3773714"/>
                <a:gd name="connsiteX0" fmla="*/ 69382 w 6066971"/>
                <a:gd name="connsiteY0" fmla="*/ 1741189 h 3773714"/>
                <a:gd name="connsiteX1" fmla="*/ 290286 w 6066971"/>
                <a:gd name="connsiteY1" fmla="*/ 1393371 h 3773714"/>
                <a:gd name="connsiteX2" fmla="*/ 1015999 w 6066971"/>
                <a:gd name="connsiteY2" fmla="*/ 682171 h 3773714"/>
                <a:gd name="connsiteX3" fmla="*/ 1698171 w 6066971"/>
                <a:gd name="connsiteY3" fmla="*/ 159657 h 3773714"/>
                <a:gd name="connsiteX4" fmla="*/ 2467428 w 6066971"/>
                <a:gd name="connsiteY4" fmla="*/ 29028 h 3773714"/>
                <a:gd name="connsiteX5" fmla="*/ 2467428 w 6066971"/>
                <a:gd name="connsiteY5" fmla="*/ 29028 h 3773714"/>
                <a:gd name="connsiteX6" fmla="*/ 3236685 w 6066971"/>
                <a:gd name="connsiteY6" fmla="*/ 0 h 3773714"/>
                <a:gd name="connsiteX7" fmla="*/ 3918857 w 6066971"/>
                <a:gd name="connsiteY7" fmla="*/ 174171 h 3773714"/>
                <a:gd name="connsiteX8" fmla="*/ 4833257 w 6066971"/>
                <a:gd name="connsiteY8" fmla="*/ 566057 h 3773714"/>
                <a:gd name="connsiteX9" fmla="*/ 6066971 w 6066971"/>
                <a:gd name="connsiteY9" fmla="*/ 1378857 h 3773714"/>
                <a:gd name="connsiteX10" fmla="*/ 6037942 w 6066971"/>
                <a:gd name="connsiteY10" fmla="*/ 3773714 h 3773714"/>
                <a:gd name="connsiteX11" fmla="*/ 29029 w 6066971"/>
                <a:gd name="connsiteY11" fmla="*/ 3759199 h 3773714"/>
                <a:gd name="connsiteX12" fmla="*/ 0 w 6066971"/>
                <a:gd name="connsiteY12" fmla="*/ 1872343 h 3773714"/>
                <a:gd name="connsiteX0" fmla="*/ 69382 w 6066971"/>
                <a:gd name="connsiteY0" fmla="*/ 1741189 h 3773714"/>
                <a:gd name="connsiteX1" fmla="*/ 290286 w 6066971"/>
                <a:gd name="connsiteY1" fmla="*/ 1393371 h 3773714"/>
                <a:gd name="connsiteX2" fmla="*/ 1015999 w 6066971"/>
                <a:gd name="connsiteY2" fmla="*/ 682171 h 3773714"/>
                <a:gd name="connsiteX3" fmla="*/ 1704631 w 6066971"/>
                <a:gd name="connsiteY3" fmla="*/ 206377 h 3773714"/>
                <a:gd name="connsiteX4" fmla="*/ 2467428 w 6066971"/>
                <a:gd name="connsiteY4" fmla="*/ 29028 h 3773714"/>
                <a:gd name="connsiteX5" fmla="*/ 2467428 w 6066971"/>
                <a:gd name="connsiteY5" fmla="*/ 29028 h 3773714"/>
                <a:gd name="connsiteX6" fmla="*/ 3236685 w 6066971"/>
                <a:gd name="connsiteY6" fmla="*/ 0 h 3773714"/>
                <a:gd name="connsiteX7" fmla="*/ 3918857 w 6066971"/>
                <a:gd name="connsiteY7" fmla="*/ 174171 h 3773714"/>
                <a:gd name="connsiteX8" fmla="*/ 4833257 w 6066971"/>
                <a:gd name="connsiteY8" fmla="*/ 566057 h 3773714"/>
                <a:gd name="connsiteX9" fmla="*/ 6066971 w 6066971"/>
                <a:gd name="connsiteY9" fmla="*/ 1378857 h 3773714"/>
                <a:gd name="connsiteX10" fmla="*/ 6037942 w 6066971"/>
                <a:gd name="connsiteY10" fmla="*/ 3773714 h 3773714"/>
                <a:gd name="connsiteX11" fmla="*/ 29029 w 6066971"/>
                <a:gd name="connsiteY11" fmla="*/ 3759199 h 3773714"/>
                <a:gd name="connsiteX12" fmla="*/ 0 w 6066971"/>
                <a:gd name="connsiteY12" fmla="*/ 1872343 h 3773714"/>
                <a:gd name="connsiteX0" fmla="*/ 0 w 6081568"/>
                <a:gd name="connsiteY0" fmla="*/ 1901370 h 3773714"/>
                <a:gd name="connsiteX1" fmla="*/ 304883 w 6081568"/>
                <a:gd name="connsiteY1" fmla="*/ 1393371 h 3773714"/>
                <a:gd name="connsiteX2" fmla="*/ 1030596 w 6081568"/>
                <a:gd name="connsiteY2" fmla="*/ 682171 h 3773714"/>
                <a:gd name="connsiteX3" fmla="*/ 1719228 w 6081568"/>
                <a:gd name="connsiteY3" fmla="*/ 206377 h 3773714"/>
                <a:gd name="connsiteX4" fmla="*/ 2482025 w 6081568"/>
                <a:gd name="connsiteY4" fmla="*/ 29028 h 3773714"/>
                <a:gd name="connsiteX5" fmla="*/ 2482025 w 6081568"/>
                <a:gd name="connsiteY5" fmla="*/ 29028 h 3773714"/>
                <a:gd name="connsiteX6" fmla="*/ 3251282 w 6081568"/>
                <a:gd name="connsiteY6" fmla="*/ 0 h 3773714"/>
                <a:gd name="connsiteX7" fmla="*/ 3933454 w 6081568"/>
                <a:gd name="connsiteY7" fmla="*/ 174171 h 3773714"/>
                <a:gd name="connsiteX8" fmla="*/ 4847854 w 6081568"/>
                <a:gd name="connsiteY8" fmla="*/ 566057 h 3773714"/>
                <a:gd name="connsiteX9" fmla="*/ 6081568 w 6081568"/>
                <a:gd name="connsiteY9" fmla="*/ 1378857 h 3773714"/>
                <a:gd name="connsiteX10" fmla="*/ 6052539 w 6081568"/>
                <a:gd name="connsiteY10" fmla="*/ 3773714 h 3773714"/>
                <a:gd name="connsiteX11" fmla="*/ 43626 w 6081568"/>
                <a:gd name="connsiteY11" fmla="*/ 3759199 h 3773714"/>
                <a:gd name="connsiteX12" fmla="*/ 14597 w 6081568"/>
                <a:gd name="connsiteY12" fmla="*/ 1872343 h 3773714"/>
                <a:gd name="connsiteX0" fmla="*/ 0 w 6081568"/>
                <a:gd name="connsiteY0" fmla="*/ 1901370 h 3773714"/>
                <a:gd name="connsiteX1" fmla="*/ 304883 w 6081568"/>
                <a:gd name="connsiteY1" fmla="*/ 1393371 h 3773714"/>
                <a:gd name="connsiteX2" fmla="*/ 1030596 w 6081568"/>
                <a:gd name="connsiteY2" fmla="*/ 682171 h 3773714"/>
                <a:gd name="connsiteX3" fmla="*/ 1719228 w 6081568"/>
                <a:gd name="connsiteY3" fmla="*/ 206377 h 3773714"/>
                <a:gd name="connsiteX4" fmla="*/ 2482025 w 6081568"/>
                <a:gd name="connsiteY4" fmla="*/ 29028 h 3773714"/>
                <a:gd name="connsiteX5" fmla="*/ 2482025 w 6081568"/>
                <a:gd name="connsiteY5" fmla="*/ 29028 h 3773714"/>
                <a:gd name="connsiteX6" fmla="*/ 3251282 w 6081568"/>
                <a:gd name="connsiteY6" fmla="*/ 0 h 3773714"/>
                <a:gd name="connsiteX7" fmla="*/ 3933454 w 6081568"/>
                <a:gd name="connsiteY7" fmla="*/ 174171 h 3773714"/>
                <a:gd name="connsiteX8" fmla="*/ 4847854 w 6081568"/>
                <a:gd name="connsiteY8" fmla="*/ 566057 h 3773714"/>
                <a:gd name="connsiteX9" fmla="*/ 6081568 w 6081568"/>
                <a:gd name="connsiteY9" fmla="*/ 1378857 h 3773714"/>
                <a:gd name="connsiteX10" fmla="*/ 6052539 w 6081568"/>
                <a:gd name="connsiteY10" fmla="*/ 3773714 h 3773714"/>
                <a:gd name="connsiteX11" fmla="*/ 634 w 6081568"/>
                <a:gd name="connsiteY11" fmla="*/ 3770353 h 3773714"/>
                <a:gd name="connsiteX12" fmla="*/ 14597 w 6081568"/>
                <a:gd name="connsiteY12" fmla="*/ 1872343 h 377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81568" h="3773714">
                  <a:moveTo>
                    <a:pt x="0" y="1901370"/>
                  </a:moveTo>
                  <a:lnTo>
                    <a:pt x="304883" y="1393371"/>
                  </a:lnTo>
                  <a:lnTo>
                    <a:pt x="1030596" y="682171"/>
                  </a:lnTo>
                  <a:lnTo>
                    <a:pt x="1719228" y="206377"/>
                  </a:lnTo>
                  <a:lnTo>
                    <a:pt x="2482025" y="29028"/>
                  </a:lnTo>
                  <a:lnTo>
                    <a:pt x="2482025" y="29028"/>
                  </a:lnTo>
                  <a:lnTo>
                    <a:pt x="3251282" y="0"/>
                  </a:lnTo>
                  <a:lnTo>
                    <a:pt x="3933454" y="174171"/>
                  </a:lnTo>
                  <a:lnTo>
                    <a:pt x="4847854" y="566057"/>
                  </a:lnTo>
                  <a:lnTo>
                    <a:pt x="6081568" y="1378857"/>
                  </a:lnTo>
                  <a:lnTo>
                    <a:pt x="6052539" y="3773714"/>
                  </a:lnTo>
                  <a:lnTo>
                    <a:pt x="634" y="3770353"/>
                  </a:lnTo>
                  <a:lnTo>
                    <a:pt x="14597" y="1872343"/>
                  </a:lnTo>
                </a:path>
              </a:pathLst>
            </a:custGeom>
            <a:gradFill flip="none" rotWithShape="1">
              <a:gsLst>
                <a:gs pos="30000">
                  <a:srgbClr val="339933"/>
                </a:gs>
                <a:gs pos="0">
                  <a:srgbClr val="FF0000"/>
                </a:gs>
                <a:gs pos="18000">
                  <a:srgbClr val="FFFF00"/>
                </a:gs>
                <a:gs pos="67000">
                  <a:srgbClr val="1A857A"/>
                </a:gs>
                <a:gs pos="48000">
                  <a:srgbClr val="339933"/>
                </a:gs>
                <a:gs pos="100000">
                  <a:srgbClr val="0070C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0800000" flipV="1">
              <a:off x="914400" y="5865301"/>
              <a:ext cx="7620000" cy="405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0          10             20             30           40           50           60          70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0800000" flipV="1">
              <a:off x="1600201" y="6227801"/>
              <a:ext cx="60851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Soil Electrical Conductivity (</a:t>
              </a:r>
              <a:r>
                <a:rPr lang="en-US" sz="3000" b="1" dirty="0" err="1" smtClean="0"/>
                <a:t>mS</a:t>
              </a:r>
              <a:r>
                <a:rPr lang="en-US" sz="3000" b="1" dirty="0" smtClean="0"/>
                <a:t>/m)</a:t>
              </a:r>
              <a:endParaRPr lang="en-US" sz="3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5400000" flipV="1">
              <a:off x="-1311748" y="2751193"/>
              <a:ext cx="39972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000" b="1"/>
              </a:lvl1pPr>
            </a:lstStyle>
            <a:p>
              <a:r>
                <a:rPr lang="en-US" dirty="0"/>
                <a:t>Relative Productivity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7761" y="5181600"/>
              <a:ext cx="917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Sand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47180" y="5181600"/>
              <a:ext cx="9989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dirty="0"/>
                <a:t>Loam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62800" y="5224438"/>
              <a:ext cx="804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Clay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4199" y="859446"/>
            <a:ext cx="1866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Infiltration good</a:t>
            </a:r>
          </a:p>
          <a:p>
            <a:r>
              <a:rPr lang="en-US" sz="2000" dirty="0" smtClean="0"/>
              <a:t>PAWC poor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971800" y="126160"/>
            <a:ext cx="213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Infiltration good</a:t>
            </a:r>
          </a:p>
          <a:p>
            <a:r>
              <a:rPr lang="en-US" sz="2000" dirty="0" smtClean="0"/>
              <a:t>PAWC good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874269" y="762000"/>
            <a:ext cx="213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Infiltration poor</a:t>
            </a:r>
          </a:p>
          <a:p>
            <a:r>
              <a:rPr lang="en-US" sz="2000" dirty="0" smtClean="0"/>
              <a:t>PAWC </a:t>
            </a:r>
            <a:r>
              <a:rPr lang="en-US" sz="2000" dirty="0" smtClean="0"/>
              <a:t>poor</a:t>
            </a:r>
          </a:p>
        </p:txBody>
      </p:sp>
    </p:spTree>
    <p:extLst>
      <p:ext uri="{BB962C8B-B14F-4D97-AF65-F5344CB8AC3E}">
        <p14:creationId xmlns:p14="http://schemas.microsoft.com/office/powerpoint/2010/main" val="13620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943232"/>
            <a:ext cx="4876800" cy="480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factors should an algorithm account for when generating an N fertilizer recommendation? </a:t>
            </a:r>
          </a:p>
          <a:p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343400" cy="326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12018" b="3487"/>
          <a:stretch/>
        </p:blipFill>
        <p:spPr bwMode="auto">
          <a:xfrm>
            <a:off x="2006600" y="2286000"/>
            <a:ext cx="2692400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r="11891" b="3553"/>
          <a:stretch/>
        </p:blipFill>
        <p:spPr bwMode="auto">
          <a:xfrm>
            <a:off x="5105400" y="2330231"/>
            <a:ext cx="3314700" cy="263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8156"/>
            <a:ext cx="1139451" cy="373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5064499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Site Soil EC Maps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6778" y="52754"/>
            <a:ext cx="9027223" cy="6858000"/>
            <a:chOff x="409899" y="762000"/>
            <a:chExt cx="8124501" cy="6019799"/>
          </a:xfrm>
        </p:grpSpPr>
        <p:sp>
          <p:nvSpPr>
            <p:cNvPr id="7" name="Rectangle 6"/>
            <p:cNvSpPr/>
            <p:nvPr/>
          </p:nvSpPr>
          <p:spPr>
            <a:xfrm>
              <a:off x="914400" y="762000"/>
              <a:ext cx="7391399" cy="51054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914400" y="1447800"/>
              <a:ext cx="7391399" cy="4419600"/>
            </a:xfrm>
            <a:custGeom>
              <a:avLst/>
              <a:gdLst>
                <a:gd name="connsiteX0" fmla="*/ 0 w 5950857"/>
                <a:gd name="connsiteY0" fmla="*/ 2656114 h 3744686"/>
                <a:gd name="connsiteX1" fmla="*/ 406400 w 5950857"/>
                <a:gd name="connsiteY1" fmla="*/ 1625600 h 3744686"/>
                <a:gd name="connsiteX2" fmla="*/ 899885 w 5950857"/>
                <a:gd name="connsiteY2" fmla="*/ 653143 h 3744686"/>
                <a:gd name="connsiteX3" fmla="*/ 1582057 w 5950857"/>
                <a:gd name="connsiteY3" fmla="*/ 130629 h 3744686"/>
                <a:gd name="connsiteX4" fmla="*/ 2351314 w 5950857"/>
                <a:gd name="connsiteY4" fmla="*/ 0 h 3744686"/>
                <a:gd name="connsiteX5" fmla="*/ 2351314 w 5950857"/>
                <a:gd name="connsiteY5" fmla="*/ 0 h 3744686"/>
                <a:gd name="connsiteX6" fmla="*/ 3193142 w 5950857"/>
                <a:gd name="connsiteY6" fmla="*/ 101600 h 3744686"/>
                <a:gd name="connsiteX7" fmla="*/ 4296228 w 5950857"/>
                <a:gd name="connsiteY7" fmla="*/ 798286 h 3744686"/>
                <a:gd name="connsiteX8" fmla="*/ 5950857 w 5950857"/>
                <a:gd name="connsiteY8" fmla="*/ 1611086 h 3744686"/>
                <a:gd name="connsiteX9" fmla="*/ 5921828 w 5950857"/>
                <a:gd name="connsiteY9" fmla="*/ 3744686 h 3744686"/>
                <a:gd name="connsiteX10" fmla="*/ 58057 w 5950857"/>
                <a:gd name="connsiteY10" fmla="*/ 3628571 h 3744686"/>
                <a:gd name="connsiteX11" fmla="*/ 0 w 5950857"/>
                <a:gd name="connsiteY11" fmla="*/ 2569029 h 3744686"/>
                <a:gd name="connsiteX0" fmla="*/ 58057 w 6008914"/>
                <a:gd name="connsiteY0" fmla="*/ 2656114 h 3744686"/>
                <a:gd name="connsiteX1" fmla="*/ 464457 w 6008914"/>
                <a:gd name="connsiteY1" fmla="*/ 1625600 h 3744686"/>
                <a:gd name="connsiteX2" fmla="*/ 957942 w 6008914"/>
                <a:gd name="connsiteY2" fmla="*/ 653143 h 3744686"/>
                <a:gd name="connsiteX3" fmla="*/ 1640114 w 6008914"/>
                <a:gd name="connsiteY3" fmla="*/ 130629 h 3744686"/>
                <a:gd name="connsiteX4" fmla="*/ 2409371 w 6008914"/>
                <a:gd name="connsiteY4" fmla="*/ 0 h 3744686"/>
                <a:gd name="connsiteX5" fmla="*/ 2409371 w 6008914"/>
                <a:gd name="connsiteY5" fmla="*/ 0 h 3744686"/>
                <a:gd name="connsiteX6" fmla="*/ 3251199 w 6008914"/>
                <a:gd name="connsiteY6" fmla="*/ 101600 h 3744686"/>
                <a:gd name="connsiteX7" fmla="*/ 4354285 w 6008914"/>
                <a:gd name="connsiteY7" fmla="*/ 798286 h 3744686"/>
                <a:gd name="connsiteX8" fmla="*/ 6008914 w 6008914"/>
                <a:gd name="connsiteY8" fmla="*/ 1611086 h 3744686"/>
                <a:gd name="connsiteX9" fmla="*/ 5979885 w 6008914"/>
                <a:gd name="connsiteY9" fmla="*/ 3744686 h 3744686"/>
                <a:gd name="connsiteX10" fmla="*/ 0 w 6008914"/>
                <a:gd name="connsiteY10" fmla="*/ 3657600 h 3744686"/>
                <a:gd name="connsiteX11" fmla="*/ 58057 w 6008914"/>
                <a:gd name="connsiteY11" fmla="*/ 2569029 h 3744686"/>
                <a:gd name="connsiteX0" fmla="*/ 116114 w 6066971"/>
                <a:gd name="connsiteY0" fmla="*/ 2656114 h 3744686"/>
                <a:gd name="connsiteX1" fmla="*/ 522514 w 6066971"/>
                <a:gd name="connsiteY1" fmla="*/ 1625600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12342 w 6066971"/>
                <a:gd name="connsiteY7" fmla="*/ 7982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58057 w 6066971"/>
                <a:gd name="connsiteY10" fmla="*/ 3657600 h 3744686"/>
                <a:gd name="connsiteX11" fmla="*/ 0 w 6066971"/>
                <a:gd name="connsiteY11" fmla="*/ 1843315 h 3744686"/>
                <a:gd name="connsiteX0" fmla="*/ 261257 w 6066971"/>
                <a:gd name="connsiteY0" fmla="*/ 1553028 h 3744686"/>
                <a:gd name="connsiteX1" fmla="*/ 522514 w 6066971"/>
                <a:gd name="connsiteY1" fmla="*/ 1625600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12342 w 6066971"/>
                <a:gd name="connsiteY7" fmla="*/ 7982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58057 w 6066971"/>
                <a:gd name="connsiteY10" fmla="*/ 3657600 h 3744686"/>
                <a:gd name="connsiteX11" fmla="*/ 0 w 6066971"/>
                <a:gd name="connsiteY11" fmla="*/ 1843315 h 3744686"/>
                <a:gd name="connsiteX0" fmla="*/ 43542 w 6066971"/>
                <a:gd name="connsiteY0" fmla="*/ 1872343 h 3744686"/>
                <a:gd name="connsiteX1" fmla="*/ 522514 w 6066971"/>
                <a:gd name="connsiteY1" fmla="*/ 1625600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12342 w 6066971"/>
                <a:gd name="connsiteY7" fmla="*/ 7982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58057 w 6066971"/>
                <a:gd name="connsiteY10" fmla="*/ 3657600 h 3744686"/>
                <a:gd name="connsiteX11" fmla="*/ 0 w 6066971"/>
                <a:gd name="connsiteY11" fmla="*/ 1843315 h 3744686"/>
                <a:gd name="connsiteX0" fmla="*/ 43542 w 6066971"/>
                <a:gd name="connsiteY0" fmla="*/ 1872343 h 3744686"/>
                <a:gd name="connsiteX1" fmla="*/ 290286 w 6066971"/>
                <a:gd name="connsiteY1" fmla="*/ 1364343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12342 w 6066971"/>
                <a:gd name="connsiteY7" fmla="*/ 7982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58057 w 6066971"/>
                <a:gd name="connsiteY10" fmla="*/ 3657600 h 3744686"/>
                <a:gd name="connsiteX11" fmla="*/ 0 w 6066971"/>
                <a:gd name="connsiteY11" fmla="*/ 1843315 h 3744686"/>
                <a:gd name="connsiteX0" fmla="*/ 43542 w 6066971"/>
                <a:gd name="connsiteY0" fmla="*/ 1872343 h 3802743"/>
                <a:gd name="connsiteX1" fmla="*/ 290286 w 6066971"/>
                <a:gd name="connsiteY1" fmla="*/ 1364343 h 3802743"/>
                <a:gd name="connsiteX2" fmla="*/ 1015999 w 6066971"/>
                <a:gd name="connsiteY2" fmla="*/ 653143 h 3802743"/>
                <a:gd name="connsiteX3" fmla="*/ 1698171 w 6066971"/>
                <a:gd name="connsiteY3" fmla="*/ 130629 h 3802743"/>
                <a:gd name="connsiteX4" fmla="*/ 2467428 w 6066971"/>
                <a:gd name="connsiteY4" fmla="*/ 0 h 3802743"/>
                <a:gd name="connsiteX5" fmla="*/ 2467428 w 6066971"/>
                <a:gd name="connsiteY5" fmla="*/ 0 h 3802743"/>
                <a:gd name="connsiteX6" fmla="*/ 3309256 w 6066971"/>
                <a:gd name="connsiteY6" fmla="*/ 101600 h 3802743"/>
                <a:gd name="connsiteX7" fmla="*/ 4412342 w 6066971"/>
                <a:gd name="connsiteY7" fmla="*/ 798286 h 3802743"/>
                <a:gd name="connsiteX8" fmla="*/ 6066971 w 6066971"/>
                <a:gd name="connsiteY8" fmla="*/ 1611086 h 3802743"/>
                <a:gd name="connsiteX9" fmla="*/ 6037942 w 6066971"/>
                <a:gd name="connsiteY9" fmla="*/ 3744686 h 3802743"/>
                <a:gd name="connsiteX10" fmla="*/ 29029 w 6066971"/>
                <a:gd name="connsiteY10" fmla="*/ 3802743 h 3802743"/>
                <a:gd name="connsiteX11" fmla="*/ 0 w 6066971"/>
                <a:gd name="connsiteY11" fmla="*/ 1843315 h 3802743"/>
                <a:gd name="connsiteX0" fmla="*/ 43542 w 6066971"/>
                <a:gd name="connsiteY0" fmla="*/ 1872343 h 3744686"/>
                <a:gd name="connsiteX1" fmla="*/ 290286 w 6066971"/>
                <a:gd name="connsiteY1" fmla="*/ 1364343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12342 w 6066971"/>
                <a:gd name="connsiteY7" fmla="*/ 7982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29029 w 6066971"/>
                <a:gd name="connsiteY10" fmla="*/ 3730171 h 3744686"/>
                <a:gd name="connsiteX11" fmla="*/ 0 w 6066971"/>
                <a:gd name="connsiteY11" fmla="*/ 1843315 h 3744686"/>
                <a:gd name="connsiteX0" fmla="*/ 43542 w 6066971"/>
                <a:gd name="connsiteY0" fmla="*/ 1872343 h 3744686"/>
                <a:gd name="connsiteX1" fmla="*/ 290286 w 6066971"/>
                <a:gd name="connsiteY1" fmla="*/ 1364343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84914 w 6066971"/>
                <a:gd name="connsiteY7" fmla="*/ 6966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29029 w 6066971"/>
                <a:gd name="connsiteY10" fmla="*/ 3730171 h 3744686"/>
                <a:gd name="connsiteX11" fmla="*/ 0 w 6066971"/>
                <a:gd name="connsiteY11" fmla="*/ 1843315 h 3744686"/>
                <a:gd name="connsiteX0" fmla="*/ 43542 w 6066971"/>
                <a:gd name="connsiteY0" fmla="*/ 1872343 h 3744686"/>
                <a:gd name="connsiteX1" fmla="*/ 290286 w 6066971"/>
                <a:gd name="connsiteY1" fmla="*/ 1364343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3759200 w 6066971"/>
                <a:gd name="connsiteY7" fmla="*/ 304800 h 3744686"/>
                <a:gd name="connsiteX8" fmla="*/ 4484914 w 6066971"/>
                <a:gd name="connsiteY8" fmla="*/ 696686 h 3744686"/>
                <a:gd name="connsiteX9" fmla="*/ 6066971 w 6066971"/>
                <a:gd name="connsiteY9" fmla="*/ 1611086 h 3744686"/>
                <a:gd name="connsiteX10" fmla="*/ 6037942 w 6066971"/>
                <a:gd name="connsiteY10" fmla="*/ 3744686 h 3744686"/>
                <a:gd name="connsiteX11" fmla="*/ 29029 w 6066971"/>
                <a:gd name="connsiteY11" fmla="*/ 3730171 h 3744686"/>
                <a:gd name="connsiteX12" fmla="*/ 0 w 6066971"/>
                <a:gd name="connsiteY12" fmla="*/ 1843315 h 3744686"/>
                <a:gd name="connsiteX0" fmla="*/ 43542 w 6066971"/>
                <a:gd name="connsiteY0" fmla="*/ 1872343 h 3744686"/>
                <a:gd name="connsiteX1" fmla="*/ 290286 w 6066971"/>
                <a:gd name="connsiteY1" fmla="*/ 1364343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3918857 w 6066971"/>
                <a:gd name="connsiteY7" fmla="*/ 145143 h 3744686"/>
                <a:gd name="connsiteX8" fmla="*/ 4484914 w 6066971"/>
                <a:gd name="connsiteY8" fmla="*/ 696686 h 3744686"/>
                <a:gd name="connsiteX9" fmla="*/ 6066971 w 6066971"/>
                <a:gd name="connsiteY9" fmla="*/ 1611086 h 3744686"/>
                <a:gd name="connsiteX10" fmla="*/ 6037942 w 6066971"/>
                <a:gd name="connsiteY10" fmla="*/ 3744686 h 3744686"/>
                <a:gd name="connsiteX11" fmla="*/ 29029 w 6066971"/>
                <a:gd name="connsiteY11" fmla="*/ 3730171 h 3744686"/>
                <a:gd name="connsiteX12" fmla="*/ 0 w 6066971"/>
                <a:gd name="connsiteY12" fmla="*/ 1843315 h 3744686"/>
                <a:gd name="connsiteX0" fmla="*/ 43542 w 6066971"/>
                <a:gd name="connsiteY0" fmla="*/ 1901371 h 3773714"/>
                <a:gd name="connsiteX1" fmla="*/ 290286 w 6066971"/>
                <a:gd name="connsiteY1" fmla="*/ 1393371 h 3773714"/>
                <a:gd name="connsiteX2" fmla="*/ 1015999 w 6066971"/>
                <a:gd name="connsiteY2" fmla="*/ 682171 h 3773714"/>
                <a:gd name="connsiteX3" fmla="*/ 1698171 w 6066971"/>
                <a:gd name="connsiteY3" fmla="*/ 159657 h 3773714"/>
                <a:gd name="connsiteX4" fmla="*/ 2467428 w 6066971"/>
                <a:gd name="connsiteY4" fmla="*/ 29028 h 3773714"/>
                <a:gd name="connsiteX5" fmla="*/ 2467428 w 6066971"/>
                <a:gd name="connsiteY5" fmla="*/ 29028 h 3773714"/>
                <a:gd name="connsiteX6" fmla="*/ 3236685 w 6066971"/>
                <a:gd name="connsiteY6" fmla="*/ 0 h 3773714"/>
                <a:gd name="connsiteX7" fmla="*/ 3918857 w 6066971"/>
                <a:gd name="connsiteY7" fmla="*/ 174171 h 3773714"/>
                <a:gd name="connsiteX8" fmla="*/ 4484914 w 6066971"/>
                <a:gd name="connsiteY8" fmla="*/ 725714 h 3773714"/>
                <a:gd name="connsiteX9" fmla="*/ 6066971 w 6066971"/>
                <a:gd name="connsiteY9" fmla="*/ 1640114 h 3773714"/>
                <a:gd name="connsiteX10" fmla="*/ 6037942 w 6066971"/>
                <a:gd name="connsiteY10" fmla="*/ 3773714 h 3773714"/>
                <a:gd name="connsiteX11" fmla="*/ 29029 w 6066971"/>
                <a:gd name="connsiteY11" fmla="*/ 3759199 h 3773714"/>
                <a:gd name="connsiteX12" fmla="*/ 0 w 6066971"/>
                <a:gd name="connsiteY12" fmla="*/ 1872343 h 3773714"/>
                <a:gd name="connsiteX0" fmla="*/ 43542 w 6066971"/>
                <a:gd name="connsiteY0" fmla="*/ 1901371 h 3773714"/>
                <a:gd name="connsiteX1" fmla="*/ 290286 w 6066971"/>
                <a:gd name="connsiteY1" fmla="*/ 1393371 h 3773714"/>
                <a:gd name="connsiteX2" fmla="*/ 1015999 w 6066971"/>
                <a:gd name="connsiteY2" fmla="*/ 682171 h 3773714"/>
                <a:gd name="connsiteX3" fmla="*/ 1698171 w 6066971"/>
                <a:gd name="connsiteY3" fmla="*/ 159657 h 3773714"/>
                <a:gd name="connsiteX4" fmla="*/ 2467428 w 6066971"/>
                <a:gd name="connsiteY4" fmla="*/ 29028 h 3773714"/>
                <a:gd name="connsiteX5" fmla="*/ 2467428 w 6066971"/>
                <a:gd name="connsiteY5" fmla="*/ 29028 h 3773714"/>
                <a:gd name="connsiteX6" fmla="*/ 3236685 w 6066971"/>
                <a:gd name="connsiteY6" fmla="*/ 0 h 3773714"/>
                <a:gd name="connsiteX7" fmla="*/ 3918857 w 6066971"/>
                <a:gd name="connsiteY7" fmla="*/ 174171 h 3773714"/>
                <a:gd name="connsiteX8" fmla="*/ 4833257 w 6066971"/>
                <a:gd name="connsiteY8" fmla="*/ 566057 h 3773714"/>
                <a:gd name="connsiteX9" fmla="*/ 6066971 w 6066971"/>
                <a:gd name="connsiteY9" fmla="*/ 1640114 h 3773714"/>
                <a:gd name="connsiteX10" fmla="*/ 6037942 w 6066971"/>
                <a:gd name="connsiteY10" fmla="*/ 3773714 h 3773714"/>
                <a:gd name="connsiteX11" fmla="*/ 29029 w 6066971"/>
                <a:gd name="connsiteY11" fmla="*/ 3759199 h 3773714"/>
                <a:gd name="connsiteX12" fmla="*/ 0 w 6066971"/>
                <a:gd name="connsiteY12" fmla="*/ 1872343 h 3773714"/>
                <a:gd name="connsiteX0" fmla="*/ 43542 w 6037942"/>
                <a:gd name="connsiteY0" fmla="*/ 1901371 h 3773714"/>
                <a:gd name="connsiteX1" fmla="*/ 290286 w 6037942"/>
                <a:gd name="connsiteY1" fmla="*/ 1393371 h 3773714"/>
                <a:gd name="connsiteX2" fmla="*/ 1015999 w 6037942"/>
                <a:gd name="connsiteY2" fmla="*/ 682171 h 3773714"/>
                <a:gd name="connsiteX3" fmla="*/ 1698171 w 6037942"/>
                <a:gd name="connsiteY3" fmla="*/ 159657 h 3773714"/>
                <a:gd name="connsiteX4" fmla="*/ 2467428 w 6037942"/>
                <a:gd name="connsiteY4" fmla="*/ 29028 h 3773714"/>
                <a:gd name="connsiteX5" fmla="*/ 2467428 w 6037942"/>
                <a:gd name="connsiteY5" fmla="*/ 29028 h 3773714"/>
                <a:gd name="connsiteX6" fmla="*/ 3236685 w 6037942"/>
                <a:gd name="connsiteY6" fmla="*/ 0 h 3773714"/>
                <a:gd name="connsiteX7" fmla="*/ 3918857 w 6037942"/>
                <a:gd name="connsiteY7" fmla="*/ 174171 h 3773714"/>
                <a:gd name="connsiteX8" fmla="*/ 4833257 w 6037942"/>
                <a:gd name="connsiteY8" fmla="*/ 566057 h 3773714"/>
                <a:gd name="connsiteX9" fmla="*/ 5994399 w 6037942"/>
                <a:gd name="connsiteY9" fmla="*/ 957942 h 3773714"/>
                <a:gd name="connsiteX10" fmla="*/ 6037942 w 6037942"/>
                <a:gd name="connsiteY10" fmla="*/ 3773714 h 3773714"/>
                <a:gd name="connsiteX11" fmla="*/ 29029 w 6037942"/>
                <a:gd name="connsiteY11" fmla="*/ 3759199 h 3773714"/>
                <a:gd name="connsiteX12" fmla="*/ 0 w 6037942"/>
                <a:gd name="connsiteY12" fmla="*/ 1872343 h 3773714"/>
                <a:gd name="connsiteX0" fmla="*/ 43542 w 6066971"/>
                <a:gd name="connsiteY0" fmla="*/ 1901371 h 3773714"/>
                <a:gd name="connsiteX1" fmla="*/ 290286 w 6066971"/>
                <a:gd name="connsiteY1" fmla="*/ 1393371 h 3773714"/>
                <a:gd name="connsiteX2" fmla="*/ 1015999 w 6066971"/>
                <a:gd name="connsiteY2" fmla="*/ 682171 h 3773714"/>
                <a:gd name="connsiteX3" fmla="*/ 1698171 w 6066971"/>
                <a:gd name="connsiteY3" fmla="*/ 159657 h 3773714"/>
                <a:gd name="connsiteX4" fmla="*/ 2467428 w 6066971"/>
                <a:gd name="connsiteY4" fmla="*/ 29028 h 3773714"/>
                <a:gd name="connsiteX5" fmla="*/ 2467428 w 6066971"/>
                <a:gd name="connsiteY5" fmla="*/ 29028 h 3773714"/>
                <a:gd name="connsiteX6" fmla="*/ 3236685 w 6066971"/>
                <a:gd name="connsiteY6" fmla="*/ 0 h 3773714"/>
                <a:gd name="connsiteX7" fmla="*/ 3918857 w 6066971"/>
                <a:gd name="connsiteY7" fmla="*/ 174171 h 3773714"/>
                <a:gd name="connsiteX8" fmla="*/ 4833257 w 6066971"/>
                <a:gd name="connsiteY8" fmla="*/ 566057 h 3773714"/>
                <a:gd name="connsiteX9" fmla="*/ 6066971 w 6066971"/>
                <a:gd name="connsiteY9" fmla="*/ 1378857 h 3773714"/>
                <a:gd name="connsiteX10" fmla="*/ 6037942 w 6066971"/>
                <a:gd name="connsiteY10" fmla="*/ 3773714 h 3773714"/>
                <a:gd name="connsiteX11" fmla="*/ 29029 w 6066971"/>
                <a:gd name="connsiteY11" fmla="*/ 3759199 h 3773714"/>
                <a:gd name="connsiteX12" fmla="*/ 0 w 6066971"/>
                <a:gd name="connsiteY12" fmla="*/ 1872343 h 3773714"/>
                <a:gd name="connsiteX0" fmla="*/ 69382 w 6066971"/>
                <a:gd name="connsiteY0" fmla="*/ 1741189 h 3773714"/>
                <a:gd name="connsiteX1" fmla="*/ 290286 w 6066971"/>
                <a:gd name="connsiteY1" fmla="*/ 1393371 h 3773714"/>
                <a:gd name="connsiteX2" fmla="*/ 1015999 w 6066971"/>
                <a:gd name="connsiteY2" fmla="*/ 682171 h 3773714"/>
                <a:gd name="connsiteX3" fmla="*/ 1698171 w 6066971"/>
                <a:gd name="connsiteY3" fmla="*/ 159657 h 3773714"/>
                <a:gd name="connsiteX4" fmla="*/ 2467428 w 6066971"/>
                <a:gd name="connsiteY4" fmla="*/ 29028 h 3773714"/>
                <a:gd name="connsiteX5" fmla="*/ 2467428 w 6066971"/>
                <a:gd name="connsiteY5" fmla="*/ 29028 h 3773714"/>
                <a:gd name="connsiteX6" fmla="*/ 3236685 w 6066971"/>
                <a:gd name="connsiteY6" fmla="*/ 0 h 3773714"/>
                <a:gd name="connsiteX7" fmla="*/ 3918857 w 6066971"/>
                <a:gd name="connsiteY7" fmla="*/ 174171 h 3773714"/>
                <a:gd name="connsiteX8" fmla="*/ 4833257 w 6066971"/>
                <a:gd name="connsiteY8" fmla="*/ 566057 h 3773714"/>
                <a:gd name="connsiteX9" fmla="*/ 6066971 w 6066971"/>
                <a:gd name="connsiteY9" fmla="*/ 1378857 h 3773714"/>
                <a:gd name="connsiteX10" fmla="*/ 6037942 w 6066971"/>
                <a:gd name="connsiteY10" fmla="*/ 3773714 h 3773714"/>
                <a:gd name="connsiteX11" fmla="*/ 29029 w 6066971"/>
                <a:gd name="connsiteY11" fmla="*/ 3759199 h 3773714"/>
                <a:gd name="connsiteX12" fmla="*/ 0 w 6066971"/>
                <a:gd name="connsiteY12" fmla="*/ 1872343 h 3773714"/>
                <a:gd name="connsiteX0" fmla="*/ 69382 w 6066971"/>
                <a:gd name="connsiteY0" fmla="*/ 1741189 h 3773714"/>
                <a:gd name="connsiteX1" fmla="*/ 290286 w 6066971"/>
                <a:gd name="connsiteY1" fmla="*/ 1393371 h 3773714"/>
                <a:gd name="connsiteX2" fmla="*/ 1015999 w 6066971"/>
                <a:gd name="connsiteY2" fmla="*/ 682171 h 3773714"/>
                <a:gd name="connsiteX3" fmla="*/ 1704631 w 6066971"/>
                <a:gd name="connsiteY3" fmla="*/ 206377 h 3773714"/>
                <a:gd name="connsiteX4" fmla="*/ 2467428 w 6066971"/>
                <a:gd name="connsiteY4" fmla="*/ 29028 h 3773714"/>
                <a:gd name="connsiteX5" fmla="*/ 2467428 w 6066971"/>
                <a:gd name="connsiteY5" fmla="*/ 29028 h 3773714"/>
                <a:gd name="connsiteX6" fmla="*/ 3236685 w 6066971"/>
                <a:gd name="connsiteY6" fmla="*/ 0 h 3773714"/>
                <a:gd name="connsiteX7" fmla="*/ 3918857 w 6066971"/>
                <a:gd name="connsiteY7" fmla="*/ 174171 h 3773714"/>
                <a:gd name="connsiteX8" fmla="*/ 4833257 w 6066971"/>
                <a:gd name="connsiteY8" fmla="*/ 566057 h 3773714"/>
                <a:gd name="connsiteX9" fmla="*/ 6066971 w 6066971"/>
                <a:gd name="connsiteY9" fmla="*/ 1378857 h 3773714"/>
                <a:gd name="connsiteX10" fmla="*/ 6037942 w 6066971"/>
                <a:gd name="connsiteY10" fmla="*/ 3773714 h 3773714"/>
                <a:gd name="connsiteX11" fmla="*/ 29029 w 6066971"/>
                <a:gd name="connsiteY11" fmla="*/ 3759199 h 3773714"/>
                <a:gd name="connsiteX12" fmla="*/ 0 w 6066971"/>
                <a:gd name="connsiteY12" fmla="*/ 1872343 h 3773714"/>
                <a:gd name="connsiteX0" fmla="*/ 0 w 6081568"/>
                <a:gd name="connsiteY0" fmla="*/ 1901370 h 3773714"/>
                <a:gd name="connsiteX1" fmla="*/ 304883 w 6081568"/>
                <a:gd name="connsiteY1" fmla="*/ 1393371 h 3773714"/>
                <a:gd name="connsiteX2" fmla="*/ 1030596 w 6081568"/>
                <a:gd name="connsiteY2" fmla="*/ 682171 h 3773714"/>
                <a:gd name="connsiteX3" fmla="*/ 1719228 w 6081568"/>
                <a:gd name="connsiteY3" fmla="*/ 206377 h 3773714"/>
                <a:gd name="connsiteX4" fmla="*/ 2482025 w 6081568"/>
                <a:gd name="connsiteY4" fmla="*/ 29028 h 3773714"/>
                <a:gd name="connsiteX5" fmla="*/ 2482025 w 6081568"/>
                <a:gd name="connsiteY5" fmla="*/ 29028 h 3773714"/>
                <a:gd name="connsiteX6" fmla="*/ 3251282 w 6081568"/>
                <a:gd name="connsiteY6" fmla="*/ 0 h 3773714"/>
                <a:gd name="connsiteX7" fmla="*/ 3933454 w 6081568"/>
                <a:gd name="connsiteY7" fmla="*/ 174171 h 3773714"/>
                <a:gd name="connsiteX8" fmla="*/ 4847854 w 6081568"/>
                <a:gd name="connsiteY8" fmla="*/ 566057 h 3773714"/>
                <a:gd name="connsiteX9" fmla="*/ 6081568 w 6081568"/>
                <a:gd name="connsiteY9" fmla="*/ 1378857 h 3773714"/>
                <a:gd name="connsiteX10" fmla="*/ 6052539 w 6081568"/>
                <a:gd name="connsiteY10" fmla="*/ 3773714 h 3773714"/>
                <a:gd name="connsiteX11" fmla="*/ 43626 w 6081568"/>
                <a:gd name="connsiteY11" fmla="*/ 3759199 h 3773714"/>
                <a:gd name="connsiteX12" fmla="*/ 14597 w 6081568"/>
                <a:gd name="connsiteY12" fmla="*/ 1872343 h 3773714"/>
                <a:gd name="connsiteX0" fmla="*/ 0 w 6081568"/>
                <a:gd name="connsiteY0" fmla="*/ 1901370 h 3773714"/>
                <a:gd name="connsiteX1" fmla="*/ 304883 w 6081568"/>
                <a:gd name="connsiteY1" fmla="*/ 1393371 h 3773714"/>
                <a:gd name="connsiteX2" fmla="*/ 1030596 w 6081568"/>
                <a:gd name="connsiteY2" fmla="*/ 682171 h 3773714"/>
                <a:gd name="connsiteX3" fmla="*/ 1719228 w 6081568"/>
                <a:gd name="connsiteY3" fmla="*/ 206377 h 3773714"/>
                <a:gd name="connsiteX4" fmla="*/ 2482025 w 6081568"/>
                <a:gd name="connsiteY4" fmla="*/ 29028 h 3773714"/>
                <a:gd name="connsiteX5" fmla="*/ 2482025 w 6081568"/>
                <a:gd name="connsiteY5" fmla="*/ 29028 h 3773714"/>
                <a:gd name="connsiteX6" fmla="*/ 3251282 w 6081568"/>
                <a:gd name="connsiteY6" fmla="*/ 0 h 3773714"/>
                <a:gd name="connsiteX7" fmla="*/ 3933454 w 6081568"/>
                <a:gd name="connsiteY7" fmla="*/ 174171 h 3773714"/>
                <a:gd name="connsiteX8" fmla="*/ 4847854 w 6081568"/>
                <a:gd name="connsiteY8" fmla="*/ 566057 h 3773714"/>
                <a:gd name="connsiteX9" fmla="*/ 6081568 w 6081568"/>
                <a:gd name="connsiteY9" fmla="*/ 1378857 h 3773714"/>
                <a:gd name="connsiteX10" fmla="*/ 6052539 w 6081568"/>
                <a:gd name="connsiteY10" fmla="*/ 3773714 h 3773714"/>
                <a:gd name="connsiteX11" fmla="*/ 634 w 6081568"/>
                <a:gd name="connsiteY11" fmla="*/ 3770353 h 3773714"/>
                <a:gd name="connsiteX12" fmla="*/ 14597 w 6081568"/>
                <a:gd name="connsiteY12" fmla="*/ 1872343 h 377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81568" h="3773714">
                  <a:moveTo>
                    <a:pt x="0" y="1901370"/>
                  </a:moveTo>
                  <a:lnTo>
                    <a:pt x="304883" y="1393371"/>
                  </a:lnTo>
                  <a:lnTo>
                    <a:pt x="1030596" y="682171"/>
                  </a:lnTo>
                  <a:lnTo>
                    <a:pt x="1719228" y="206377"/>
                  </a:lnTo>
                  <a:lnTo>
                    <a:pt x="2482025" y="29028"/>
                  </a:lnTo>
                  <a:lnTo>
                    <a:pt x="2482025" y="29028"/>
                  </a:lnTo>
                  <a:lnTo>
                    <a:pt x="3251282" y="0"/>
                  </a:lnTo>
                  <a:lnTo>
                    <a:pt x="3933454" y="174171"/>
                  </a:lnTo>
                  <a:lnTo>
                    <a:pt x="4847854" y="566057"/>
                  </a:lnTo>
                  <a:lnTo>
                    <a:pt x="6081568" y="1378857"/>
                  </a:lnTo>
                  <a:lnTo>
                    <a:pt x="6052539" y="3773714"/>
                  </a:lnTo>
                  <a:lnTo>
                    <a:pt x="634" y="3770353"/>
                  </a:lnTo>
                  <a:lnTo>
                    <a:pt x="14597" y="1872343"/>
                  </a:lnTo>
                </a:path>
              </a:pathLst>
            </a:custGeom>
            <a:gradFill flip="none" rotWithShape="1">
              <a:gsLst>
                <a:gs pos="30000">
                  <a:srgbClr val="339933"/>
                </a:gs>
                <a:gs pos="0">
                  <a:srgbClr val="FF0000"/>
                </a:gs>
                <a:gs pos="18000">
                  <a:srgbClr val="FFFF00"/>
                </a:gs>
                <a:gs pos="67000">
                  <a:srgbClr val="1A857A"/>
                </a:gs>
                <a:gs pos="48000">
                  <a:srgbClr val="339933"/>
                </a:gs>
                <a:gs pos="100000">
                  <a:srgbClr val="0070C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0800000" flipV="1">
              <a:off x="914400" y="5865301"/>
              <a:ext cx="7620000" cy="405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0          10             20             30           40           50           60          70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0800000" flipV="1">
              <a:off x="1600201" y="6227801"/>
              <a:ext cx="60851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Soil Electrical Conductivity (</a:t>
              </a:r>
              <a:r>
                <a:rPr lang="en-US" sz="3000" b="1" dirty="0" err="1" smtClean="0"/>
                <a:t>mS</a:t>
              </a:r>
              <a:r>
                <a:rPr lang="en-US" sz="3000" b="1" dirty="0" smtClean="0"/>
                <a:t>/m)</a:t>
              </a:r>
              <a:endParaRPr lang="en-US" sz="3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5400000" flipV="1">
              <a:off x="-1311748" y="2751193"/>
              <a:ext cx="39972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000" b="1"/>
              </a:lvl1pPr>
            </a:lstStyle>
            <a:p>
              <a:r>
                <a:rPr lang="en-US" dirty="0"/>
                <a:t>Relative Productivity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7761" y="5181600"/>
              <a:ext cx="917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Sand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47180" y="5181600"/>
              <a:ext cx="9989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dirty="0"/>
                <a:t>Loam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62800" y="5224438"/>
              <a:ext cx="804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Clay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32000" y="143449"/>
            <a:ext cx="6858000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600" dirty="0" smtClean="0"/>
              <a:t>IL BRT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429001" y="426829"/>
            <a:ext cx="3810000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600" dirty="0" smtClean="0"/>
              <a:t>IL URB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838199" y="739225"/>
            <a:ext cx="762001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NE BRD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477000" y="787153"/>
            <a:ext cx="1723575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NE SCAL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918687" y="1459579"/>
            <a:ext cx="2542313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IA AMES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760643" y="4219942"/>
            <a:ext cx="2473712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WI WAU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495718" y="3938552"/>
            <a:ext cx="1167744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WI STU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2939634" y="1734979"/>
            <a:ext cx="1226763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IA MC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38199" y="1101969"/>
            <a:ext cx="709387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IN SAND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647701" y="1101970"/>
            <a:ext cx="1447800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IN LOAM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7377439" y="3651501"/>
            <a:ext cx="1723575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ND DUR (+110) 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426896" y="3374985"/>
            <a:ext cx="4463104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ND AMEN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429000" y="2936161"/>
            <a:ext cx="1752599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MO TRT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4747194" y="2657937"/>
            <a:ext cx="3101406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MO BAY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2812800" y="2119541"/>
            <a:ext cx="2216400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MN ST CH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257801" y="2121714"/>
            <a:ext cx="1371599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MN New Rich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051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5400" y="52755"/>
            <a:ext cx="9027223" cy="6858000"/>
            <a:chOff x="409899" y="762000"/>
            <a:chExt cx="8124501" cy="6019799"/>
          </a:xfrm>
        </p:grpSpPr>
        <p:sp>
          <p:nvSpPr>
            <p:cNvPr id="7" name="Rectangle 6"/>
            <p:cNvSpPr/>
            <p:nvPr/>
          </p:nvSpPr>
          <p:spPr>
            <a:xfrm>
              <a:off x="914400" y="762000"/>
              <a:ext cx="7391399" cy="51054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914400" y="1447800"/>
              <a:ext cx="7391399" cy="4419600"/>
            </a:xfrm>
            <a:custGeom>
              <a:avLst/>
              <a:gdLst>
                <a:gd name="connsiteX0" fmla="*/ 0 w 5950857"/>
                <a:gd name="connsiteY0" fmla="*/ 2656114 h 3744686"/>
                <a:gd name="connsiteX1" fmla="*/ 406400 w 5950857"/>
                <a:gd name="connsiteY1" fmla="*/ 1625600 h 3744686"/>
                <a:gd name="connsiteX2" fmla="*/ 899885 w 5950857"/>
                <a:gd name="connsiteY2" fmla="*/ 653143 h 3744686"/>
                <a:gd name="connsiteX3" fmla="*/ 1582057 w 5950857"/>
                <a:gd name="connsiteY3" fmla="*/ 130629 h 3744686"/>
                <a:gd name="connsiteX4" fmla="*/ 2351314 w 5950857"/>
                <a:gd name="connsiteY4" fmla="*/ 0 h 3744686"/>
                <a:gd name="connsiteX5" fmla="*/ 2351314 w 5950857"/>
                <a:gd name="connsiteY5" fmla="*/ 0 h 3744686"/>
                <a:gd name="connsiteX6" fmla="*/ 3193142 w 5950857"/>
                <a:gd name="connsiteY6" fmla="*/ 101600 h 3744686"/>
                <a:gd name="connsiteX7" fmla="*/ 4296228 w 5950857"/>
                <a:gd name="connsiteY7" fmla="*/ 798286 h 3744686"/>
                <a:gd name="connsiteX8" fmla="*/ 5950857 w 5950857"/>
                <a:gd name="connsiteY8" fmla="*/ 1611086 h 3744686"/>
                <a:gd name="connsiteX9" fmla="*/ 5921828 w 5950857"/>
                <a:gd name="connsiteY9" fmla="*/ 3744686 h 3744686"/>
                <a:gd name="connsiteX10" fmla="*/ 58057 w 5950857"/>
                <a:gd name="connsiteY10" fmla="*/ 3628571 h 3744686"/>
                <a:gd name="connsiteX11" fmla="*/ 0 w 5950857"/>
                <a:gd name="connsiteY11" fmla="*/ 2569029 h 3744686"/>
                <a:gd name="connsiteX0" fmla="*/ 58057 w 6008914"/>
                <a:gd name="connsiteY0" fmla="*/ 2656114 h 3744686"/>
                <a:gd name="connsiteX1" fmla="*/ 464457 w 6008914"/>
                <a:gd name="connsiteY1" fmla="*/ 1625600 h 3744686"/>
                <a:gd name="connsiteX2" fmla="*/ 957942 w 6008914"/>
                <a:gd name="connsiteY2" fmla="*/ 653143 h 3744686"/>
                <a:gd name="connsiteX3" fmla="*/ 1640114 w 6008914"/>
                <a:gd name="connsiteY3" fmla="*/ 130629 h 3744686"/>
                <a:gd name="connsiteX4" fmla="*/ 2409371 w 6008914"/>
                <a:gd name="connsiteY4" fmla="*/ 0 h 3744686"/>
                <a:gd name="connsiteX5" fmla="*/ 2409371 w 6008914"/>
                <a:gd name="connsiteY5" fmla="*/ 0 h 3744686"/>
                <a:gd name="connsiteX6" fmla="*/ 3251199 w 6008914"/>
                <a:gd name="connsiteY6" fmla="*/ 101600 h 3744686"/>
                <a:gd name="connsiteX7" fmla="*/ 4354285 w 6008914"/>
                <a:gd name="connsiteY7" fmla="*/ 798286 h 3744686"/>
                <a:gd name="connsiteX8" fmla="*/ 6008914 w 6008914"/>
                <a:gd name="connsiteY8" fmla="*/ 1611086 h 3744686"/>
                <a:gd name="connsiteX9" fmla="*/ 5979885 w 6008914"/>
                <a:gd name="connsiteY9" fmla="*/ 3744686 h 3744686"/>
                <a:gd name="connsiteX10" fmla="*/ 0 w 6008914"/>
                <a:gd name="connsiteY10" fmla="*/ 3657600 h 3744686"/>
                <a:gd name="connsiteX11" fmla="*/ 58057 w 6008914"/>
                <a:gd name="connsiteY11" fmla="*/ 2569029 h 3744686"/>
                <a:gd name="connsiteX0" fmla="*/ 116114 w 6066971"/>
                <a:gd name="connsiteY0" fmla="*/ 2656114 h 3744686"/>
                <a:gd name="connsiteX1" fmla="*/ 522514 w 6066971"/>
                <a:gd name="connsiteY1" fmla="*/ 1625600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12342 w 6066971"/>
                <a:gd name="connsiteY7" fmla="*/ 7982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58057 w 6066971"/>
                <a:gd name="connsiteY10" fmla="*/ 3657600 h 3744686"/>
                <a:gd name="connsiteX11" fmla="*/ 0 w 6066971"/>
                <a:gd name="connsiteY11" fmla="*/ 1843315 h 3744686"/>
                <a:gd name="connsiteX0" fmla="*/ 261257 w 6066971"/>
                <a:gd name="connsiteY0" fmla="*/ 1553028 h 3744686"/>
                <a:gd name="connsiteX1" fmla="*/ 522514 w 6066971"/>
                <a:gd name="connsiteY1" fmla="*/ 1625600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12342 w 6066971"/>
                <a:gd name="connsiteY7" fmla="*/ 7982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58057 w 6066971"/>
                <a:gd name="connsiteY10" fmla="*/ 3657600 h 3744686"/>
                <a:gd name="connsiteX11" fmla="*/ 0 w 6066971"/>
                <a:gd name="connsiteY11" fmla="*/ 1843315 h 3744686"/>
                <a:gd name="connsiteX0" fmla="*/ 43542 w 6066971"/>
                <a:gd name="connsiteY0" fmla="*/ 1872343 h 3744686"/>
                <a:gd name="connsiteX1" fmla="*/ 522514 w 6066971"/>
                <a:gd name="connsiteY1" fmla="*/ 1625600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12342 w 6066971"/>
                <a:gd name="connsiteY7" fmla="*/ 7982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58057 w 6066971"/>
                <a:gd name="connsiteY10" fmla="*/ 3657600 h 3744686"/>
                <a:gd name="connsiteX11" fmla="*/ 0 w 6066971"/>
                <a:gd name="connsiteY11" fmla="*/ 1843315 h 3744686"/>
                <a:gd name="connsiteX0" fmla="*/ 43542 w 6066971"/>
                <a:gd name="connsiteY0" fmla="*/ 1872343 h 3744686"/>
                <a:gd name="connsiteX1" fmla="*/ 290286 w 6066971"/>
                <a:gd name="connsiteY1" fmla="*/ 1364343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12342 w 6066971"/>
                <a:gd name="connsiteY7" fmla="*/ 7982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58057 w 6066971"/>
                <a:gd name="connsiteY10" fmla="*/ 3657600 h 3744686"/>
                <a:gd name="connsiteX11" fmla="*/ 0 w 6066971"/>
                <a:gd name="connsiteY11" fmla="*/ 1843315 h 3744686"/>
                <a:gd name="connsiteX0" fmla="*/ 43542 w 6066971"/>
                <a:gd name="connsiteY0" fmla="*/ 1872343 h 3802743"/>
                <a:gd name="connsiteX1" fmla="*/ 290286 w 6066971"/>
                <a:gd name="connsiteY1" fmla="*/ 1364343 h 3802743"/>
                <a:gd name="connsiteX2" fmla="*/ 1015999 w 6066971"/>
                <a:gd name="connsiteY2" fmla="*/ 653143 h 3802743"/>
                <a:gd name="connsiteX3" fmla="*/ 1698171 w 6066971"/>
                <a:gd name="connsiteY3" fmla="*/ 130629 h 3802743"/>
                <a:gd name="connsiteX4" fmla="*/ 2467428 w 6066971"/>
                <a:gd name="connsiteY4" fmla="*/ 0 h 3802743"/>
                <a:gd name="connsiteX5" fmla="*/ 2467428 w 6066971"/>
                <a:gd name="connsiteY5" fmla="*/ 0 h 3802743"/>
                <a:gd name="connsiteX6" fmla="*/ 3309256 w 6066971"/>
                <a:gd name="connsiteY6" fmla="*/ 101600 h 3802743"/>
                <a:gd name="connsiteX7" fmla="*/ 4412342 w 6066971"/>
                <a:gd name="connsiteY7" fmla="*/ 798286 h 3802743"/>
                <a:gd name="connsiteX8" fmla="*/ 6066971 w 6066971"/>
                <a:gd name="connsiteY8" fmla="*/ 1611086 h 3802743"/>
                <a:gd name="connsiteX9" fmla="*/ 6037942 w 6066971"/>
                <a:gd name="connsiteY9" fmla="*/ 3744686 h 3802743"/>
                <a:gd name="connsiteX10" fmla="*/ 29029 w 6066971"/>
                <a:gd name="connsiteY10" fmla="*/ 3802743 h 3802743"/>
                <a:gd name="connsiteX11" fmla="*/ 0 w 6066971"/>
                <a:gd name="connsiteY11" fmla="*/ 1843315 h 3802743"/>
                <a:gd name="connsiteX0" fmla="*/ 43542 w 6066971"/>
                <a:gd name="connsiteY0" fmla="*/ 1872343 h 3744686"/>
                <a:gd name="connsiteX1" fmla="*/ 290286 w 6066971"/>
                <a:gd name="connsiteY1" fmla="*/ 1364343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12342 w 6066971"/>
                <a:gd name="connsiteY7" fmla="*/ 7982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29029 w 6066971"/>
                <a:gd name="connsiteY10" fmla="*/ 3730171 h 3744686"/>
                <a:gd name="connsiteX11" fmla="*/ 0 w 6066971"/>
                <a:gd name="connsiteY11" fmla="*/ 1843315 h 3744686"/>
                <a:gd name="connsiteX0" fmla="*/ 43542 w 6066971"/>
                <a:gd name="connsiteY0" fmla="*/ 1872343 h 3744686"/>
                <a:gd name="connsiteX1" fmla="*/ 290286 w 6066971"/>
                <a:gd name="connsiteY1" fmla="*/ 1364343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4484914 w 6066971"/>
                <a:gd name="connsiteY7" fmla="*/ 696686 h 3744686"/>
                <a:gd name="connsiteX8" fmla="*/ 6066971 w 6066971"/>
                <a:gd name="connsiteY8" fmla="*/ 1611086 h 3744686"/>
                <a:gd name="connsiteX9" fmla="*/ 6037942 w 6066971"/>
                <a:gd name="connsiteY9" fmla="*/ 3744686 h 3744686"/>
                <a:gd name="connsiteX10" fmla="*/ 29029 w 6066971"/>
                <a:gd name="connsiteY10" fmla="*/ 3730171 h 3744686"/>
                <a:gd name="connsiteX11" fmla="*/ 0 w 6066971"/>
                <a:gd name="connsiteY11" fmla="*/ 1843315 h 3744686"/>
                <a:gd name="connsiteX0" fmla="*/ 43542 w 6066971"/>
                <a:gd name="connsiteY0" fmla="*/ 1872343 h 3744686"/>
                <a:gd name="connsiteX1" fmla="*/ 290286 w 6066971"/>
                <a:gd name="connsiteY1" fmla="*/ 1364343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3759200 w 6066971"/>
                <a:gd name="connsiteY7" fmla="*/ 304800 h 3744686"/>
                <a:gd name="connsiteX8" fmla="*/ 4484914 w 6066971"/>
                <a:gd name="connsiteY8" fmla="*/ 696686 h 3744686"/>
                <a:gd name="connsiteX9" fmla="*/ 6066971 w 6066971"/>
                <a:gd name="connsiteY9" fmla="*/ 1611086 h 3744686"/>
                <a:gd name="connsiteX10" fmla="*/ 6037942 w 6066971"/>
                <a:gd name="connsiteY10" fmla="*/ 3744686 h 3744686"/>
                <a:gd name="connsiteX11" fmla="*/ 29029 w 6066971"/>
                <a:gd name="connsiteY11" fmla="*/ 3730171 h 3744686"/>
                <a:gd name="connsiteX12" fmla="*/ 0 w 6066971"/>
                <a:gd name="connsiteY12" fmla="*/ 1843315 h 3744686"/>
                <a:gd name="connsiteX0" fmla="*/ 43542 w 6066971"/>
                <a:gd name="connsiteY0" fmla="*/ 1872343 h 3744686"/>
                <a:gd name="connsiteX1" fmla="*/ 290286 w 6066971"/>
                <a:gd name="connsiteY1" fmla="*/ 1364343 h 3744686"/>
                <a:gd name="connsiteX2" fmla="*/ 1015999 w 6066971"/>
                <a:gd name="connsiteY2" fmla="*/ 653143 h 3744686"/>
                <a:gd name="connsiteX3" fmla="*/ 1698171 w 6066971"/>
                <a:gd name="connsiteY3" fmla="*/ 130629 h 3744686"/>
                <a:gd name="connsiteX4" fmla="*/ 2467428 w 6066971"/>
                <a:gd name="connsiteY4" fmla="*/ 0 h 3744686"/>
                <a:gd name="connsiteX5" fmla="*/ 2467428 w 6066971"/>
                <a:gd name="connsiteY5" fmla="*/ 0 h 3744686"/>
                <a:gd name="connsiteX6" fmla="*/ 3309256 w 6066971"/>
                <a:gd name="connsiteY6" fmla="*/ 101600 h 3744686"/>
                <a:gd name="connsiteX7" fmla="*/ 3918857 w 6066971"/>
                <a:gd name="connsiteY7" fmla="*/ 145143 h 3744686"/>
                <a:gd name="connsiteX8" fmla="*/ 4484914 w 6066971"/>
                <a:gd name="connsiteY8" fmla="*/ 696686 h 3744686"/>
                <a:gd name="connsiteX9" fmla="*/ 6066971 w 6066971"/>
                <a:gd name="connsiteY9" fmla="*/ 1611086 h 3744686"/>
                <a:gd name="connsiteX10" fmla="*/ 6037942 w 6066971"/>
                <a:gd name="connsiteY10" fmla="*/ 3744686 h 3744686"/>
                <a:gd name="connsiteX11" fmla="*/ 29029 w 6066971"/>
                <a:gd name="connsiteY11" fmla="*/ 3730171 h 3744686"/>
                <a:gd name="connsiteX12" fmla="*/ 0 w 6066971"/>
                <a:gd name="connsiteY12" fmla="*/ 1843315 h 3744686"/>
                <a:gd name="connsiteX0" fmla="*/ 43542 w 6066971"/>
                <a:gd name="connsiteY0" fmla="*/ 1901371 h 3773714"/>
                <a:gd name="connsiteX1" fmla="*/ 290286 w 6066971"/>
                <a:gd name="connsiteY1" fmla="*/ 1393371 h 3773714"/>
                <a:gd name="connsiteX2" fmla="*/ 1015999 w 6066971"/>
                <a:gd name="connsiteY2" fmla="*/ 682171 h 3773714"/>
                <a:gd name="connsiteX3" fmla="*/ 1698171 w 6066971"/>
                <a:gd name="connsiteY3" fmla="*/ 159657 h 3773714"/>
                <a:gd name="connsiteX4" fmla="*/ 2467428 w 6066971"/>
                <a:gd name="connsiteY4" fmla="*/ 29028 h 3773714"/>
                <a:gd name="connsiteX5" fmla="*/ 2467428 w 6066971"/>
                <a:gd name="connsiteY5" fmla="*/ 29028 h 3773714"/>
                <a:gd name="connsiteX6" fmla="*/ 3236685 w 6066971"/>
                <a:gd name="connsiteY6" fmla="*/ 0 h 3773714"/>
                <a:gd name="connsiteX7" fmla="*/ 3918857 w 6066971"/>
                <a:gd name="connsiteY7" fmla="*/ 174171 h 3773714"/>
                <a:gd name="connsiteX8" fmla="*/ 4484914 w 6066971"/>
                <a:gd name="connsiteY8" fmla="*/ 725714 h 3773714"/>
                <a:gd name="connsiteX9" fmla="*/ 6066971 w 6066971"/>
                <a:gd name="connsiteY9" fmla="*/ 1640114 h 3773714"/>
                <a:gd name="connsiteX10" fmla="*/ 6037942 w 6066971"/>
                <a:gd name="connsiteY10" fmla="*/ 3773714 h 3773714"/>
                <a:gd name="connsiteX11" fmla="*/ 29029 w 6066971"/>
                <a:gd name="connsiteY11" fmla="*/ 3759199 h 3773714"/>
                <a:gd name="connsiteX12" fmla="*/ 0 w 6066971"/>
                <a:gd name="connsiteY12" fmla="*/ 1872343 h 3773714"/>
                <a:gd name="connsiteX0" fmla="*/ 43542 w 6066971"/>
                <a:gd name="connsiteY0" fmla="*/ 1901371 h 3773714"/>
                <a:gd name="connsiteX1" fmla="*/ 290286 w 6066971"/>
                <a:gd name="connsiteY1" fmla="*/ 1393371 h 3773714"/>
                <a:gd name="connsiteX2" fmla="*/ 1015999 w 6066971"/>
                <a:gd name="connsiteY2" fmla="*/ 682171 h 3773714"/>
                <a:gd name="connsiteX3" fmla="*/ 1698171 w 6066971"/>
                <a:gd name="connsiteY3" fmla="*/ 159657 h 3773714"/>
                <a:gd name="connsiteX4" fmla="*/ 2467428 w 6066971"/>
                <a:gd name="connsiteY4" fmla="*/ 29028 h 3773714"/>
                <a:gd name="connsiteX5" fmla="*/ 2467428 w 6066971"/>
                <a:gd name="connsiteY5" fmla="*/ 29028 h 3773714"/>
                <a:gd name="connsiteX6" fmla="*/ 3236685 w 6066971"/>
                <a:gd name="connsiteY6" fmla="*/ 0 h 3773714"/>
                <a:gd name="connsiteX7" fmla="*/ 3918857 w 6066971"/>
                <a:gd name="connsiteY7" fmla="*/ 174171 h 3773714"/>
                <a:gd name="connsiteX8" fmla="*/ 4833257 w 6066971"/>
                <a:gd name="connsiteY8" fmla="*/ 566057 h 3773714"/>
                <a:gd name="connsiteX9" fmla="*/ 6066971 w 6066971"/>
                <a:gd name="connsiteY9" fmla="*/ 1640114 h 3773714"/>
                <a:gd name="connsiteX10" fmla="*/ 6037942 w 6066971"/>
                <a:gd name="connsiteY10" fmla="*/ 3773714 h 3773714"/>
                <a:gd name="connsiteX11" fmla="*/ 29029 w 6066971"/>
                <a:gd name="connsiteY11" fmla="*/ 3759199 h 3773714"/>
                <a:gd name="connsiteX12" fmla="*/ 0 w 6066971"/>
                <a:gd name="connsiteY12" fmla="*/ 1872343 h 3773714"/>
                <a:gd name="connsiteX0" fmla="*/ 43542 w 6037942"/>
                <a:gd name="connsiteY0" fmla="*/ 1901371 h 3773714"/>
                <a:gd name="connsiteX1" fmla="*/ 290286 w 6037942"/>
                <a:gd name="connsiteY1" fmla="*/ 1393371 h 3773714"/>
                <a:gd name="connsiteX2" fmla="*/ 1015999 w 6037942"/>
                <a:gd name="connsiteY2" fmla="*/ 682171 h 3773714"/>
                <a:gd name="connsiteX3" fmla="*/ 1698171 w 6037942"/>
                <a:gd name="connsiteY3" fmla="*/ 159657 h 3773714"/>
                <a:gd name="connsiteX4" fmla="*/ 2467428 w 6037942"/>
                <a:gd name="connsiteY4" fmla="*/ 29028 h 3773714"/>
                <a:gd name="connsiteX5" fmla="*/ 2467428 w 6037942"/>
                <a:gd name="connsiteY5" fmla="*/ 29028 h 3773714"/>
                <a:gd name="connsiteX6" fmla="*/ 3236685 w 6037942"/>
                <a:gd name="connsiteY6" fmla="*/ 0 h 3773714"/>
                <a:gd name="connsiteX7" fmla="*/ 3918857 w 6037942"/>
                <a:gd name="connsiteY7" fmla="*/ 174171 h 3773714"/>
                <a:gd name="connsiteX8" fmla="*/ 4833257 w 6037942"/>
                <a:gd name="connsiteY8" fmla="*/ 566057 h 3773714"/>
                <a:gd name="connsiteX9" fmla="*/ 5994399 w 6037942"/>
                <a:gd name="connsiteY9" fmla="*/ 957942 h 3773714"/>
                <a:gd name="connsiteX10" fmla="*/ 6037942 w 6037942"/>
                <a:gd name="connsiteY10" fmla="*/ 3773714 h 3773714"/>
                <a:gd name="connsiteX11" fmla="*/ 29029 w 6037942"/>
                <a:gd name="connsiteY11" fmla="*/ 3759199 h 3773714"/>
                <a:gd name="connsiteX12" fmla="*/ 0 w 6037942"/>
                <a:gd name="connsiteY12" fmla="*/ 1872343 h 3773714"/>
                <a:gd name="connsiteX0" fmla="*/ 43542 w 6066971"/>
                <a:gd name="connsiteY0" fmla="*/ 1901371 h 3773714"/>
                <a:gd name="connsiteX1" fmla="*/ 290286 w 6066971"/>
                <a:gd name="connsiteY1" fmla="*/ 1393371 h 3773714"/>
                <a:gd name="connsiteX2" fmla="*/ 1015999 w 6066971"/>
                <a:gd name="connsiteY2" fmla="*/ 682171 h 3773714"/>
                <a:gd name="connsiteX3" fmla="*/ 1698171 w 6066971"/>
                <a:gd name="connsiteY3" fmla="*/ 159657 h 3773714"/>
                <a:gd name="connsiteX4" fmla="*/ 2467428 w 6066971"/>
                <a:gd name="connsiteY4" fmla="*/ 29028 h 3773714"/>
                <a:gd name="connsiteX5" fmla="*/ 2467428 w 6066971"/>
                <a:gd name="connsiteY5" fmla="*/ 29028 h 3773714"/>
                <a:gd name="connsiteX6" fmla="*/ 3236685 w 6066971"/>
                <a:gd name="connsiteY6" fmla="*/ 0 h 3773714"/>
                <a:gd name="connsiteX7" fmla="*/ 3918857 w 6066971"/>
                <a:gd name="connsiteY7" fmla="*/ 174171 h 3773714"/>
                <a:gd name="connsiteX8" fmla="*/ 4833257 w 6066971"/>
                <a:gd name="connsiteY8" fmla="*/ 566057 h 3773714"/>
                <a:gd name="connsiteX9" fmla="*/ 6066971 w 6066971"/>
                <a:gd name="connsiteY9" fmla="*/ 1378857 h 3773714"/>
                <a:gd name="connsiteX10" fmla="*/ 6037942 w 6066971"/>
                <a:gd name="connsiteY10" fmla="*/ 3773714 h 3773714"/>
                <a:gd name="connsiteX11" fmla="*/ 29029 w 6066971"/>
                <a:gd name="connsiteY11" fmla="*/ 3759199 h 3773714"/>
                <a:gd name="connsiteX12" fmla="*/ 0 w 6066971"/>
                <a:gd name="connsiteY12" fmla="*/ 1872343 h 3773714"/>
                <a:gd name="connsiteX0" fmla="*/ 69382 w 6066971"/>
                <a:gd name="connsiteY0" fmla="*/ 1741189 h 3773714"/>
                <a:gd name="connsiteX1" fmla="*/ 290286 w 6066971"/>
                <a:gd name="connsiteY1" fmla="*/ 1393371 h 3773714"/>
                <a:gd name="connsiteX2" fmla="*/ 1015999 w 6066971"/>
                <a:gd name="connsiteY2" fmla="*/ 682171 h 3773714"/>
                <a:gd name="connsiteX3" fmla="*/ 1698171 w 6066971"/>
                <a:gd name="connsiteY3" fmla="*/ 159657 h 3773714"/>
                <a:gd name="connsiteX4" fmla="*/ 2467428 w 6066971"/>
                <a:gd name="connsiteY4" fmla="*/ 29028 h 3773714"/>
                <a:gd name="connsiteX5" fmla="*/ 2467428 w 6066971"/>
                <a:gd name="connsiteY5" fmla="*/ 29028 h 3773714"/>
                <a:gd name="connsiteX6" fmla="*/ 3236685 w 6066971"/>
                <a:gd name="connsiteY6" fmla="*/ 0 h 3773714"/>
                <a:gd name="connsiteX7" fmla="*/ 3918857 w 6066971"/>
                <a:gd name="connsiteY7" fmla="*/ 174171 h 3773714"/>
                <a:gd name="connsiteX8" fmla="*/ 4833257 w 6066971"/>
                <a:gd name="connsiteY8" fmla="*/ 566057 h 3773714"/>
                <a:gd name="connsiteX9" fmla="*/ 6066971 w 6066971"/>
                <a:gd name="connsiteY9" fmla="*/ 1378857 h 3773714"/>
                <a:gd name="connsiteX10" fmla="*/ 6037942 w 6066971"/>
                <a:gd name="connsiteY10" fmla="*/ 3773714 h 3773714"/>
                <a:gd name="connsiteX11" fmla="*/ 29029 w 6066971"/>
                <a:gd name="connsiteY11" fmla="*/ 3759199 h 3773714"/>
                <a:gd name="connsiteX12" fmla="*/ 0 w 6066971"/>
                <a:gd name="connsiteY12" fmla="*/ 1872343 h 3773714"/>
                <a:gd name="connsiteX0" fmla="*/ 69382 w 6066971"/>
                <a:gd name="connsiteY0" fmla="*/ 1741189 h 3773714"/>
                <a:gd name="connsiteX1" fmla="*/ 290286 w 6066971"/>
                <a:gd name="connsiteY1" fmla="*/ 1393371 h 3773714"/>
                <a:gd name="connsiteX2" fmla="*/ 1015999 w 6066971"/>
                <a:gd name="connsiteY2" fmla="*/ 682171 h 3773714"/>
                <a:gd name="connsiteX3" fmla="*/ 1704631 w 6066971"/>
                <a:gd name="connsiteY3" fmla="*/ 206377 h 3773714"/>
                <a:gd name="connsiteX4" fmla="*/ 2467428 w 6066971"/>
                <a:gd name="connsiteY4" fmla="*/ 29028 h 3773714"/>
                <a:gd name="connsiteX5" fmla="*/ 2467428 w 6066971"/>
                <a:gd name="connsiteY5" fmla="*/ 29028 h 3773714"/>
                <a:gd name="connsiteX6" fmla="*/ 3236685 w 6066971"/>
                <a:gd name="connsiteY6" fmla="*/ 0 h 3773714"/>
                <a:gd name="connsiteX7" fmla="*/ 3918857 w 6066971"/>
                <a:gd name="connsiteY7" fmla="*/ 174171 h 3773714"/>
                <a:gd name="connsiteX8" fmla="*/ 4833257 w 6066971"/>
                <a:gd name="connsiteY8" fmla="*/ 566057 h 3773714"/>
                <a:gd name="connsiteX9" fmla="*/ 6066971 w 6066971"/>
                <a:gd name="connsiteY9" fmla="*/ 1378857 h 3773714"/>
                <a:gd name="connsiteX10" fmla="*/ 6037942 w 6066971"/>
                <a:gd name="connsiteY10" fmla="*/ 3773714 h 3773714"/>
                <a:gd name="connsiteX11" fmla="*/ 29029 w 6066971"/>
                <a:gd name="connsiteY11" fmla="*/ 3759199 h 3773714"/>
                <a:gd name="connsiteX12" fmla="*/ 0 w 6066971"/>
                <a:gd name="connsiteY12" fmla="*/ 1872343 h 3773714"/>
                <a:gd name="connsiteX0" fmla="*/ 0 w 6081568"/>
                <a:gd name="connsiteY0" fmla="*/ 1901370 h 3773714"/>
                <a:gd name="connsiteX1" fmla="*/ 304883 w 6081568"/>
                <a:gd name="connsiteY1" fmla="*/ 1393371 h 3773714"/>
                <a:gd name="connsiteX2" fmla="*/ 1030596 w 6081568"/>
                <a:gd name="connsiteY2" fmla="*/ 682171 h 3773714"/>
                <a:gd name="connsiteX3" fmla="*/ 1719228 w 6081568"/>
                <a:gd name="connsiteY3" fmla="*/ 206377 h 3773714"/>
                <a:gd name="connsiteX4" fmla="*/ 2482025 w 6081568"/>
                <a:gd name="connsiteY4" fmla="*/ 29028 h 3773714"/>
                <a:gd name="connsiteX5" fmla="*/ 2482025 w 6081568"/>
                <a:gd name="connsiteY5" fmla="*/ 29028 h 3773714"/>
                <a:gd name="connsiteX6" fmla="*/ 3251282 w 6081568"/>
                <a:gd name="connsiteY6" fmla="*/ 0 h 3773714"/>
                <a:gd name="connsiteX7" fmla="*/ 3933454 w 6081568"/>
                <a:gd name="connsiteY7" fmla="*/ 174171 h 3773714"/>
                <a:gd name="connsiteX8" fmla="*/ 4847854 w 6081568"/>
                <a:gd name="connsiteY8" fmla="*/ 566057 h 3773714"/>
                <a:gd name="connsiteX9" fmla="*/ 6081568 w 6081568"/>
                <a:gd name="connsiteY9" fmla="*/ 1378857 h 3773714"/>
                <a:gd name="connsiteX10" fmla="*/ 6052539 w 6081568"/>
                <a:gd name="connsiteY10" fmla="*/ 3773714 h 3773714"/>
                <a:gd name="connsiteX11" fmla="*/ 43626 w 6081568"/>
                <a:gd name="connsiteY11" fmla="*/ 3759199 h 3773714"/>
                <a:gd name="connsiteX12" fmla="*/ 14597 w 6081568"/>
                <a:gd name="connsiteY12" fmla="*/ 1872343 h 3773714"/>
                <a:gd name="connsiteX0" fmla="*/ 0 w 6081568"/>
                <a:gd name="connsiteY0" fmla="*/ 1901370 h 3773714"/>
                <a:gd name="connsiteX1" fmla="*/ 304883 w 6081568"/>
                <a:gd name="connsiteY1" fmla="*/ 1393371 h 3773714"/>
                <a:gd name="connsiteX2" fmla="*/ 1030596 w 6081568"/>
                <a:gd name="connsiteY2" fmla="*/ 682171 h 3773714"/>
                <a:gd name="connsiteX3" fmla="*/ 1719228 w 6081568"/>
                <a:gd name="connsiteY3" fmla="*/ 206377 h 3773714"/>
                <a:gd name="connsiteX4" fmla="*/ 2482025 w 6081568"/>
                <a:gd name="connsiteY4" fmla="*/ 29028 h 3773714"/>
                <a:gd name="connsiteX5" fmla="*/ 2482025 w 6081568"/>
                <a:gd name="connsiteY5" fmla="*/ 29028 h 3773714"/>
                <a:gd name="connsiteX6" fmla="*/ 3251282 w 6081568"/>
                <a:gd name="connsiteY6" fmla="*/ 0 h 3773714"/>
                <a:gd name="connsiteX7" fmla="*/ 3933454 w 6081568"/>
                <a:gd name="connsiteY7" fmla="*/ 174171 h 3773714"/>
                <a:gd name="connsiteX8" fmla="*/ 4847854 w 6081568"/>
                <a:gd name="connsiteY8" fmla="*/ 566057 h 3773714"/>
                <a:gd name="connsiteX9" fmla="*/ 6081568 w 6081568"/>
                <a:gd name="connsiteY9" fmla="*/ 1378857 h 3773714"/>
                <a:gd name="connsiteX10" fmla="*/ 6052539 w 6081568"/>
                <a:gd name="connsiteY10" fmla="*/ 3773714 h 3773714"/>
                <a:gd name="connsiteX11" fmla="*/ 634 w 6081568"/>
                <a:gd name="connsiteY11" fmla="*/ 3770353 h 3773714"/>
                <a:gd name="connsiteX12" fmla="*/ 14597 w 6081568"/>
                <a:gd name="connsiteY12" fmla="*/ 1872343 h 377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81568" h="3773714">
                  <a:moveTo>
                    <a:pt x="0" y="1901370"/>
                  </a:moveTo>
                  <a:lnTo>
                    <a:pt x="304883" y="1393371"/>
                  </a:lnTo>
                  <a:lnTo>
                    <a:pt x="1030596" y="682171"/>
                  </a:lnTo>
                  <a:lnTo>
                    <a:pt x="1719228" y="206377"/>
                  </a:lnTo>
                  <a:lnTo>
                    <a:pt x="2482025" y="29028"/>
                  </a:lnTo>
                  <a:lnTo>
                    <a:pt x="2482025" y="29028"/>
                  </a:lnTo>
                  <a:lnTo>
                    <a:pt x="3251282" y="0"/>
                  </a:lnTo>
                  <a:lnTo>
                    <a:pt x="3933454" y="174171"/>
                  </a:lnTo>
                  <a:lnTo>
                    <a:pt x="4847854" y="566057"/>
                  </a:lnTo>
                  <a:lnTo>
                    <a:pt x="6081568" y="1378857"/>
                  </a:lnTo>
                  <a:lnTo>
                    <a:pt x="6052539" y="3773714"/>
                  </a:lnTo>
                  <a:lnTo>
                    <a:pt x="634" y="3770353"/>
                  </a:lnTo>
                  <a:lnTo>
                    <a:pt x="14597" y="1872343"/>
                  </a:lnTo>
                </a:path>
              </a:pathLst>
            </a:custGeom>
            <a:gradFill flip="none" rotWithShape="1">
              <a:gsLst>
                <a:gs pos="30000">
                  <a:srgbClr val="339933"/>
                </a:gs>
                <a:gs pos="0">
                  <a:srgbClr val="FF0000"/>
                </a:gs>
                <a:gs pos="18000">
                  <a:srgbClr val="FFFF00"/>
                </a:gs>
                <a:gs pos="67000">
                  <a:srgbClr val="1A857A"/>
                </a:gs>
                <a:gs pos="48000">
                  <a:srgbClr val="339933"/>
                </a:gs>
                <a:gs pos="100000">
                  <a:srgbClr val="0070C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0800000" flipV="1">
              <a:off x="914400" y="5865301"/>
              <a:ext cx="7620000" cy="405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0          10             20             30           40           50           60          70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0800000" flipV="1">
              <a:off x="1600201" y="6227801"/>
              <a:ext cx="60851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Soil Electrical Conductivity (</a:t>
              </a:r>
              <a:r>
                <a:rPr lang="en-US" sz="3000" b="1" dirty="0" err="1" smtClean="0"/>
                <a:t>mS</a:t>
              </a:r>
              <a:r>
                <a:rPr lang="en-US" sz="3000" b="1" dirty="0" smtClean="0"/>
                <a:t>/m)</a:t>
              </a:r>
              <a:endParaRPr lang="en-US" sz="3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5400000" flipV="1">
              <a:off x="-1311748" y="2751193"/>
              <a:ext cx="39972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000" b="1"/>
              </a:lvl1pPr>
            </a:lstStyle>
            <a:p>
              <a:r>
                <a:rPr lang="en-US" dirty="0"/>
                <a:t>Relative Productivity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7761" y="5181600"/>
              <a:ext cx="917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Sand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47180" y="5181600"/>
              <a:ext cx="9989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dirty="0"/>
                <a:t>Loam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62800" y="5224438"/>
              <a:ext cx="804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Clay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4199" y="859446"/>
            <a:ext cx="1866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Infiltration good</a:t>
            </a:r>
          </a:p>
          <a:p>
            <a:r>
              <a:rPr lang="en-US" sz="2000" dirty="0" smtClean="0"/>
              <a:t>PAWC poor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971800" y="126160"/>
            <a:ext cx="213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Infiltration good</a:t>
            </a:r>
          </a:p>
          <a:p>
            <a:r>
              <a:rPr lang="en-US" sz="2000" dirty="0" smtClean="0"/>
              <a:t>PAWC good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874269" y="762000"/>
            <a:ext cx="213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Infiltration poor</a:t>
            </a:r>
          </a:p>
          <a:p>
            <a:r>
              <a:rPr lang="en-US" sz="2000" dirty="0" smtClean="0"/>
              <a:t>PAWC </a:t>
            </a:r>
            <a:r>
              <a:rPr lang="en-US" sz="2000" dirty="0" smtClean="0"/>
              <a:t>poor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24" y="1554631"/>
            <a:ext cx="4529345" cy="370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9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534400" cy="9144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Why Regional </a:t>
            </a:r>
            <a:r>
              <a:rPr lang="en-US" sz="4000" dirty="0" smtClean="0">
                <a:solidFill>
                  <a:schemeClr val="tx1"/>
                </a:solidFill>
              </a:rPr>
              <a:t>Investigation of this kind?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7200" cy="51816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Breadth.  </a:t>
            </a:r>
            <a:r>
              <a:rPr lang="en-US" sz="2800" dirty="0" smtClean="0"/>
              <a:t>More comprehensive story when a wider range of soil, weather, and cultural norms are included using standardized procedures</a:t>
            </a:r>
          </a:p>
          <a:p>
            <a:endParaRPr lang="en-US" sz="2800" dirty="0" smtClean="0"/>
          </a:p>
          <a:p>
            <a:r>
              <a:rPr lang="en-US" sz="2800" b="1" dirty="0" smtClean="0"/>
              <a:t>Balance</a:t>
            </a:r>
            <a:r>
              <a:rPr lang="en-US" sz="2800" dirty="0" smtClean="0"/>
              <a:t>.  </a:t>
            </a:r>
            <a:r>
              <a:rPr lang="en-US" sz="2800" dirty="0"/>
              <a:t>B</a:t>
            </a:r>
            <a:r>
              <a:rPr lang="en-US" sz="2800" dirty="0" smtClean="0"/>
              <a:t>uild </a:t>
            </a:r>
            <a:r>
              <a:rPr lang="en-US" sz="2800" dirty="0" smtClean="0"/>
              <a:t>on the unique perspectives and strengths each investigator brings (both with critical and creative thinking), and perhaps also </a:t>
            </a:r>
            <a:r>
              <a:rPr lang="en-US" sz="2800" dirty="0" smtClean="0"/>
              <a:t>it helps </a:t>
            </a:r>
            <a:r>
              <a:rPr lang="en-US" sz="2800" dirty="0" smtClean="0"/>
              <a:t>neutralize individual’s </a:t>
            </a:r>
            <a:r>
              <a:rPr lang="en-US" sz="2800" dirty="0" smtClean="0"/>
              <a:t>biases</a:t>
            </a:r>
          </a:p>
          <a:p>
            <a:endParaRPr lang="en-US" sz="2800" dirty="0" smtClean="0"/>
          </a:p>
          <a:p>
            <a:r>
              <a:rPr lang="en-US" sz="2800" b="1" dirty="0" smtClean="0"/>
              <a:t>Strengthens and Weaknesses. </a:t>
            </a:r>
            <a:r>
              <a:rPr lang="en-US" sz="2800" dirty="0" smtClean="0"/>
              <a:t>Side-by-side testing of the tools will allow for better understanding of where and when they work best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591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1"/>
            <a:ext cx="9055100" cy="679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82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2"/>
          <p:cNvSpPr>
            <a:spLocks noChangeArrowheads="1"/>
          </p:cNvSpPr>
          <p:nvPr/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chemeClr val="tx2"/>
                </a:solidFill>
              </a:rPr>
              <a:t>Calculation </a:t>
            </a:r>
            <a:r>
              <a:rPr lang="en-US" altLang="en-US" sz="3600" b="1" dirty="0">
                <a:solidFill>
                  <a:schemeClr val="tx2"/>
                </a:solidFill>
              </a:rPr>
              <a:t>for N fertilizer Rate</a:t>
            </a:r>
          </a:p>
        </p:txBody>
      </p:sp>
      <p:pic>
        <p:nvPicPr>
          <p:cNvPr id="40963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106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1371600" y="5638800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Missouri NRCS Agronomy Technical Note MO-35: Corn </a:t>
            </a:r>
          </a:p>
          <a:p>
            <a:pPr eaLnBrk="1" hangingPunct="1"/>
            <a:r>
              <a:rPr lang="en-US" altLang="en-US" b="1" dirty="0"/>
              <a:t>Variable-Rate Nitrogen Fertilizer Application for Corn </a:t>
            </a:r>
          </a:p>
          <a:p>
            <a:pPr eaLnBrk="1" hangingPunct="1"/>
            <a:r>
              <a:rPr lang="en-US" altLang="en-US" b="1" dirty="0"/>
              <a:t>Using In-field Sensing of Leaves or Canopy </a:t>
            </a:r>
            <a:endParaRPr lang="en-US" altLang="en-US" dirty="0"/>
          </a:p>
        </p:txBody>
      </p:sp>
      <p:sp>
        <p:nvSpPr>
          <p:cNvPr id="3" name="Oval 2"/>
          <p:cNvSpPr/>
          <p:nvPr/>
        </p:nvSpPr>
        <p:spPr>
          <a:xfrm>
            <a:off x="76200" y="2971800"/>
            <a:ext cx="762000" cy="76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E73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4191000" y="1592791"/>
            <a:ext cx="762000" cy="76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E73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382000" y="2552700"/>
            <a:ext cx="762000" cy="76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E73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10591800" y="609600"/>
            <a:ext cx="762000" cy="76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E73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4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342091"/>
            <a:ext cx="3340100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1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479425" y="203200"/>
            <a:ext cx="8305800" cy="466725"/>
          </a:xfrm>
          <a:prstGeom prst="rect">
            <a:avLst/>
          </a:prstGeom>
          <a:solidFill>
            <a:srgbClr val="F8D9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effectLst/>
              </a:rPr>
              <a:t>Optimal N Rate as a Function of Canopy Reflectance </a:t>
            </a:r>
          </a:p>
        </p:txBody>
      </p:sp>
      <p:grpSp>
        <p:nvGrpSpPr>
          <p:cNvPr id="690183" name="Group 7"/>
          <p:cNvGrpSpPr>
            <a:grpSpLocks/>
          </p:cNvGrpSpPr>
          <p:nvPr/>
        </p:nvGrpSpPr>
        <p:grpSpPr bwMode="auto">
          <a:xfrm>
            <a:off x="1778000" y="947738"/>
            <a:ext cx="5414963" cy="5562600"/>
            <a:chOff x="1101" y="816"/>
            <a:chExt cx="3411" cy="3504"/>
          </a:xfrm>
        </p:grpSpPr>
        <p:pic>
          <p:nvPicPr>
            <p:cNvPr id="690179" name="Picture 3" descr="Figure4 v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8" r="52414" b="68182"/>
            <a:stretch>
              <a:fillRect/>
            </a:stretch>
          </p:blipFill>
          <p:spPr bwMode="auto">
            <a:xfrm>
              <a:off x="1104" y="816"/>
              <a:ext cx="3408" cy="3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0180" name="Picture 4" descr="Figure4 v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94" t="96591" r="25821"/>
            <a:stretch>
              <a:fillRect/>
            </a:stretch>
          </p:blipFill>
          <p:spPr bwMode="auto">
            <a:xfrm>
              <a:off x="1104" y="4013"/>
              <a:ext cx="340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0182" name="Picture 6" descr="Figure4 v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t="93735" r="52505" b="3438"/>
            <a:stretch>
              <a:fillRect/>
            </a:stretch>
          </p:blipFill>
          <p:spPr bwMode="auto">
            <a:xfrm>
              <a:off x="1101" y="3828"/>
              <a:ext cx="34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0184" name="Picture 8" descr="Figure4 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8" t="69058" r="35210" b="6912"/>
          <a:stretch>
            <a:fillRect/>
          </a:stretch>
        </p:blipFill>
        <p:spPr bwMode="auto">
          <a:xfrm>
            <a:off x="7108825" y="2017713"/>
            <a:ext cx="1766888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0185" name="Text Box 9"/>
          <p:cNvSpPr txBox="1">
            <a:spLocks noChangeArrowheads="1"/>
          </p:cNvSpPr>
          <p:nvPr/>
        </p:nvSpPr>
        <p:spPr bwMode="auto">
          <a:xfrm rot="16200000">
            <a:off x="-946150" y="3090863"/>
            <a:ext cx="463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42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60000"/>
              </a:spcBef>
              <a:buFontTx/>
              <a:buNone/>
            </a:pPr>
            <a:r>
              <a:rPr kumimoji="0" lang="en-US" altLang="en-US" dirty="0">
                <a:latin typeface="Arial Narrow" pitchFamily="34" charset="0"/>
              </a:rPr>
              <a:t>N Rate for Max. Econ. Yield (kg N ha</a:t>
            </a:r>
            <a:r>
              <a:rPr kumimoji="0" lang="en-US" altLang="en-US" baseline="30000" dirty="0">
                <a:latin typeface="Arial Narrow" pitchFamily="34" charset="0"/>
              </a:rPr>
              <a:t>-1</a:t>
            </a:r>
            <a:r>
              <a:rPr kumimoji="0" lang="en-US" altLang="en-US" dirty="0">
                <a:latin typeface="Arial Narrow" pitchFamily="34" charset="0"/>
              </a:rPr>
              <a:t>)</a:t>
            </a:r>
          </a:p>
        </p:txBody>
      </p:sp>
      <p:pic>
        <p:nvPicPr>
          <p:cNvPr id="69018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7"/>
          <a:stretch>
            <a:fillRect/>
          </a:stretch>
        </p:blipFill>
        <p:spPr bwMode="auto">
          <a:xfrm>
            <a:off x="-6248400" y="4187825"/>
            <a:ext cx="6045200" cy="30829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0188" name="Freeform 12"/>
          <p:cNvSpPr>
            <a:spLocks/>
          </p:cNvSpPr>
          <p:nvPr/>
        </p:nvSpPr>
        <p:spPr bwMode="auto">
          <a:xfrm>
            <a:off x="-3657600" y="2031206"/>
            <a:ext cx="3200400" cy="1846263"/>
          </a:xfrm>
          <a:custGeom>
            <a:avLst/>
            <a:gdLst>
              <a:gd name="T0" fmla="*/ 27 w 2016"/>
              <a:gd name="T1" fmla="*/ 8 h 1163"/>
              <a:gd name="T2" fmla="*/ 8 w 2016"/>
              <a:gd name="T3" fmla="*/ 128 h 1163"/>
              <a:gd name="T4" fmla="*/ 20 w 2016"/>
              <a:gd name="T5" fmla="*/ 242 h 1163"/>
              <a:gd name="T6" fmla="*/ 128 w 2016"/>
              <a:gd name="T7" fmla="*/ 266 h 1163"/>
              <a:gd name="T8" fmla="*/ 224 w 2016"/>
              <a:gd name="T9" fmla="*/ 284 h 1163"/>
              <a:gd name="T10" fmla="*/ 267 w 2016"/>
              <a:gd name="T11" fmla="*/ 365 h 1163"/>
              <a:gd name="T12" fmla="*/ 290 w 2016"/>
              <a:gd name="T13" fmla="*/ 496 h 1163"/>
              <a:gd name="T14" fmla="*/ 428 w 2016"/>
              <a:gd name="T15" fmla="*/ 518 h 1163"/>
              <a:gd name="T16" fmla="*/ 512 w 2016"/>
              <a:gd name="T17" fmla="*/ 536 h 1163"/>
              <a:gd name="T18" fmla="*/ 542 w 2016"/>
              <a:gd name="T19" fmla="*/ 620 h 1163"/>
              <a:gd name="T20" fmla="*/ 575 w 2016"/>
              <a:gd name="T21" fmla="*/ 762 h 1163"/>
              <a:gd name="T22" fmla="*/ 876 w 2016"/>
              <a:gd name="T23" fmla="*/ 801 h 1163"/>
              <a:gd name="T24" fmla="*/ 913 w 2016"/>
              <a:gd name="T25" fmla="*/ 892 h 1163"/>
              <a:gd name="T26" fmla="*/ 1146 w 2016"/>
              <a:gd name="T27" fmla="*/ 937 h 1163"/>
              <a:gd name="T28" fmla="*/ 1183 w 2016"/>
              <a:gd name="T29" fmla="*/ 1082 h 1163"/>
              <a:gd name="T30" fmla="*/ 1226 w 2016"/>
              <a:gd name="T31" fmla="*/ 1148 h 1163"/>
              <a:gd name="T32" fmla="*/ 1442 w 2016"/>
              <a:gd name="T33" fmla="*/ 1142 h 1163"/>
              <a:gd name="T34" fmla="*/ 1874 w 2016"/>
              <a:gd name="T35" fmla="*/ 1151 h 1163"/>
              <a:gd name="T36" fmla="*/ 1994 w 2016"/>
              <a:gd name="T37" fmla="*/ 1154 h 1163"/>
              <a:gd name="T38" fmla="*/ 2006 w 2016"/>
              <a:gd name="T39" fmla="*/ 1094 h 1163"/>
              <a:gd name="T40" fmla="*/ 1994 w 2016"/>
              <a:gd name="T41" fmla="*/ 877 h 1163"/>
              <a:gd name="T42" fmla="*/ 1994 w 2016"/>
              <a:gd name="T43" fmla="*/ 556 h 1163"/>
              <a:gd name="T44" fmla="*/ 1866 w 2016"/>
              <a:gd name="T45" fmla="*/ 511 h 1163"/>
              <a:gd name="T46" fmla="*/ 1761 w 2016"/>
              <a:gd name="T47" fmla="*/ 511 h 1163"/>
              <a:gd name="T48" fmla="*/ 1738 w 2016"/>
              <a:gd name="T49" fmla="*/ 465 h 1163"/>
              <a:gd name="T50" fmla="*/ 1701 w 2016"/>
              <a:gd name="T51" fmla="*/ 419 h 1163"/>
              <a:gd name="T52" fmla="*/ 1588 w 2016"/>
              <a:gd name="T53" fmla="*/ 389 h 1163"/>
              <a:gd name="T54" fmla="*/ 1476 w 2016"/>
              <a:gd name="T55" fmla="*/ 389 h 1163"/>
              <a:gd name="T56" fmla="*/ 1340 w 2016"/>
              <a:gd name="T57" fmla="*/ 389 h 1163"/>
              <a:gd name="T58" fmla="*/ 1258 w 2016"/>
              <a:gd name="T59" fmla="*/ 389 h 1163"/>
              <a:gd name="T60" fmla="*/ 1175 w 2016"/>
              <a:gd name="T61" fmla="*/ 389 h 1163"/>
              <a:gd name="T62" fmla="*/ 1146 w 2016"/>
              <a:gd name="T63" fmla="*/ 328 h 1163"/>
              <a:gd name="T64" fmla="*/ 1130 w 2016"/>
              <a:gd name="T65" fmla="*/ 282 h 1163"/>
              <a:gd name="T66" fmla="*/ 1070 w 2016"/>
              <a:gd name="T67" fmla="*/ 267 h 1163"/>
              <a:gd name="T68" fmla="*/ 981 w 2016"/>
              <a:gd name="T69" fmla="*/ 259 h 1163"/>
              <a:gd name="T70" fmla="*/ 853 w 2016"/>
              <a:gd name="T71" fmla="*/ 259 h 1163"/>
              <a:gd name="T72" fmla="*/ 823 w 2016"/>
              <a:gd name="T73" fmla="*/ 190 h 1163"/>
              <a:gd name="T74" fmla="*/ 785 w 2016"/>
              <a:gd name="T75" fmla="*/ 145 h 1163"/>
              <a:gd name="T76" fmla="*/ 650 w 2016"/>
              <a:gd name="T77" fmla="*/ 137 h 1163"/>
              <a:gd name="T78" fmla="*/ 488 w 2016"/>
              <a:gd name="T79" fmla="*/ 140 h 1163"/>
              <a:gd name="T80" fmla="*/ 308 w 2016"/>
              <a:gd name="T81" fmla="*/ 128 h 1163"/>
              <a:gd name="T82" fmla="*/ 253 w 2016"/>
              <a:gd name="T83" fmla="*/ 23 h 1163"/>
              <a:gd name="T84" fmla="*/ 128 w 2016"/>
              <a:gd name="T85" fmla="*/ 2 h 1163"/>
              <a:gd name="T86" fmla="*/ 27 w 2016"/>
              <a:gd name="T87" fmla="*/ 8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16" h="1163">
                <a:moveTo>
                  <a:pt x="27" y="8"/>
                </a:moveTo>
                <a:cubicBezTo>
                  <a:pt x="21" y="31"/>
                  <a:pt x="9" y="89"/>
                  <a:pt x="8" y="128"/>
                </a:cubicBezTo>
                <a:cubicBezTo>
                  <a:pt x="7" y="167"/>
                  <a:pt x="0" y="219"/>
                  <a:pt x="20" y="242"/>
                </a:cubicBezTo>
                <a:cubicBezTo>
                  <a:pt x="40" y="265"/>
                  <a:pt x="94" y="259"/>
                  <a:pt x="128" y="266"/>
                </a:cubicBezTo>
                <a:cubicBezTo>
                  <a:pt x="162" y="273"/>
                  <a:pt x="201" y="268"/>
                  <a:pt x="224" y="284"/>
                </a:cubicBezTo>
                <a:cubicBezTo>
                  <a:pt x="247" y="300"/>
                  <a:pt x="256" y="330"/>
                  <a:pt x="267" y="365"/>
                </a:cubicBezTo>
                <a:cubicBezTo>
                  <a:pt x="278" y="400"/>
                  <a:pt x="263" y="470"/>
                  <a:pt x="290" y="496"/>
                </a:cubicBezTo>
                <a:cubicBezTo>
                  <a:pt x="317" y="522"/>
                  <a:pt x="391" y="511"/>
                  <a:pt x="428" y="518"/>
                </a:cubicBezTo>
                <a:cubicBezTo>
                  <a:pt x="465" y="525"/>
                  <a:pt x="493" y="519"/>
                  <a:pt x="512" y="536"/>
                </a:cubicBezTo>
                <a:cubicBezTo>
                  <a:pt x="531" y="553"/>
                  <a:pt x="532" y="583"/>
                  <a:pt x="542" y="620"/>
                </a:cubicBezTo>
                <a:cubicBezTo>
                  <a:pt x="552" y="657"/>
                  <a:pt x="519" y="732"/>
                  <a:pt x="575" y="762"/>
                </a:cubicBezTo>
                <a:cubicBezTo>
                  <a:pt x="631" y="792"/>
                  <a:pt x="820" y="779"/>
                  <a:pt x="876" y="801"/>
                </a:cubicBezTo>
                <a:cubicBezTo>
                  <a:pt x="931" y="822"/>
                  <a:pt x="867" y="869"/>
                  <a:pt x="913" y="892"/>
                </a:cubicBezTo>
                <a:cubicBezTo>
                  <a:pt x="958" y="914"/>
                  <a:pt x="1101" y="906"/>
                  <a:pt x="1146" y="937"/>
                </a:cubicBezTo>
                <a:cubicBezTo>
                  <a:pt x="1191" y="969"/>
                  <a:pt x="1170" y="1047"/>
                  <a:pt x="1183" y="1082"/>
                </a:cubicBezTo>
                <a:cubicBezTo>
                  <a:pt x="1196" y="1117"/>
                  <a:pt x="1183" y="1138"/>
                  <a:pt x="1226" y="1148"/>
                </a:cubicBezTo>
                <a:cubicBezTo>
                  <a:pt x="1269" y="1158"/>
                  <a:pt x="1334" y="1142"/>
                  <a:pt x="1442" y="1142"/>
                </a:cubicBezTo>
                <a:cubicBezTo>
                  <a:pt x="1550" y="1142"/>
                  <a:pt x="1782" y="1149"/>
                  <a:pt x="1874" y="1151"/>
                </a:cubicBezTo>
                <a:cubicBezTo>
                  <a:pt x="1966" y="1153"/>
                  <a:pt x="1972" y="1163"/>
                  <a:pt x="1994" y="1154"/>
                </a:cubicBezTo>
                <a:cubicBezTo>
                  <a:pt x="2016" y="1145"/>
                  <a:pt x="2006" y="1140"/>
                  <a:pt x="2006" y="1094"/>
                </a:cubicBezTo>
                <a:cubicBezTo>
                  <a:pt x="2006" y="1048"/>
                  <a:pt x="1996" y="967"/>
                  <a:pt x="1994" y="877"/>
                </a:cubicBezTo>
                <a:cubicBezTo>
                  <a:pt x="1992" y="787"/>
                  <a:pt x="2015" y="617"/>
                  <a:pt x="1994" y="556"/>
                </a:cubicBezTo>
                <a:cubicBezTo>
                  <a:pt x="1972" y="496"/>
                  <a:pt x="1904" y="518"/>
                  <a:pt x="1866" y="511"/>
                </a:cubicBezTo>
                <a:cubicBezTo>
                  <a:pt x="1827" y="503"/>
                  <a:pt x="1782" y="518"/>
                  <a:pt x="1761" y="511"/>
                </a:cubicBezTo>
                <a:cubicBezTo>
                  <a:pt x="1739" y="503"/>
                  <a:pt x="1748" y="480"/>
                  <a:pt x="1738" y="465"/>
                </a:cubicBezTo>
                <a:cubicBezTo>
                  <a:pt x="1729" y="450"/>
                  <a:pt x="1725" y="431"/>
                  <a:pt x="1701" y="419"/>
                </a:cubicBezTo>
                <a:cubicBezTo>
                  <a:pt x="1676" y="406"/>
                  <a:pt x="1626" y="394"/>
                  <a:pt x="1588" y="389"/>
                </a:cubicBezTo>
                <a:cubicBezTo>
                  <a:pt x="1550" y="384"/>
                  <a:pt x="1517" y="389"/>
                  <a:pt x="1476" y="389"/>
                </a:cubicBezTo>
                <a:cubicBezTo>
                  <a:pt x="1435" y="389"/>
                  <a:pt x="1376" y="389"/>
                  <a:pt x="1340" y="389"/>
                </a:cubicBezTo>
                <a:cubicBezTo>
                  <a:pt x="1304" y="389"/>
                  <a:pt x="1285" y="389"/>
                  <a:pt x="1258" y="389"/>
                </a:cubicBezTo>
                <a:cubicBezTo>
                  <a:pt x="1231" y="389"/>
                  <a:pt x="1194" y="399"/>
                  <a:pt x="1175" y="389"/>
                </a:cubicBezTo>
                <a:cubicBezTo>
                  <a:pt x="1156" y="379"/>
                  <a:pt x="1153" y="345"/>
                  <a:pt x="1146" y="328"/>
                </a:cubicBezTo>
                <a:cubicBezTo>
                  <a:pt x="1138" y="310"/>
                  <a:pt x="1142" y="292"/>
                  <a:pt x="1130" y="282"/>
                </a:cubicBezTo>
                <a:cubicBezTo>
                  <a:pt x="1118" y="272"/>
                  <a:pt x="1095" y="271"/>
                  <a:pt x="1070" y="267"/>
                </a:cubicBezTo>
                <a:cubicBezTo>
                  <a:pt x="1046" y="263"/>
                  <a:pt x="1017" y="260"/>
                  <a:pt x="981" y="259"/>
                </a:cubicBezTo>
                <a:cubicBezTo>
                  <a:pt x="945" y="257"/>
                  <a:pt x="879" y="270"/>
                  <a:pt x="853" y="259"/>
                </a:cubicBezTo>
                <a:cubicBezTo>
                  <a:pt x="826" y="247"/>
                  <a:pt x="835" y="210"/>
                  <a:pt x="823" y="190"/>
                </a:cubicBezTo>
                <a:cubicBezTo>
                  <a:pt x="812" y="171"/>
                  <a:pt x="814" y="154"/>
                  <a:pt x="785" y="145"/>
                </a:cubicBezTo>
                <a:cubicBezTo>
                  <a:pt x="757" y="135"/>
                  <a:pt x="699" y="138"/>
                  <a:pt x="650" y="137"/>
                </a:cubicBezTo>
                <a:cubicBezTo>
                  <a:pt x="601" y="136"/>
                  <a:pt x="545" y="142"/>
                  <a:pt x="488" y="140"/>
                </a:cubicBezTo>
                <a:cubicBezTo>
                  <a:pt x="431" y="138"/>
                  <a:pt x="347" y="147"/>
                  <a:pt x="308" y="128"/>
                </a:cubicBezTo>
                <a:cubicBezTo>
                  <a:pt x="269" y="109"/>
                  <a:pt x="283" y="44"/>
                  <a:pt x="253" y="23"/>
                </a:cubicBezTo>
                <a:cubicBezTo>
                  <a:pt x="223" y="2"/>
                  <a:pt x="166" y="4"/>
                  <a:pt x="128" y="2"/>
                </a:cubicBezTo>
                <a:cubicBezTo>
                  <a:pt x="90" y="0"/>
                  <a:pt x="48" y="7"/>
                  <a:pt x="27" y="8"/>
                </a:cubicBezTo>
                <a:close/>
              </a:path>
            </a:pathLst>
          </a:custGeom>
          <a:solidFill>
            <a:srgbClr val="FF0000">
              <a:alpha val="34000"/>
            </a:srgbClr>
          </a:solidFill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391400" y="1636713"/>
            <a:ext cx="762000" cy="76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E73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13" name="Oval 12"/>
          <p:cNvSpPr/>
          <p:nvPr/>
        </p:nvSpPr>
        <p:spPr>
          <a:xfrm>
            <a:off x="6443663" y="4100513"/>
            <a:ext cx="762000" cy="76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E73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  <a:endParaRPr lang="en-US" sz="4400" dirty="0"/>
          </a:p>
        </p:txBody>
      </p:sp>
      <p:sp>
        <p:nvSpPr>
          <p:cNvPr id="14" name="Oval 13"/>
          <p:cNvSpPr/>
          <p:nvPr/>
        </p:nvSpPr>
        <p:spPr>
          <a:xfrm>
            <a:off x="2997200" y="3472657"/>
            <a:ext cx="762000" cy="76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E73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22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225"/>
            <a:ext cx="9144000" cy="6835775"/>
          </a:xfrm>
          <a:prstGeom prst="rect">
            <a:avLst/>
          </a:prstGeom>
          <a:blipFill dpi="0" rotWithShape="1">
            <a:blip r:embed="rId3" cstate="screen">
              <a:alphaModFix amt="7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4126705" y="1101725"/>
            <a:ext cx="3733800" cy="838200"/>
          </a:xfrm>
          <a:solidFill>
            <a:schemeClr val="bg1">
              <a:alpha val="86000"/>
            </a:schemeClr>
          </a:solidFill>
        </p:spPr>
        <p:txBody>
          <a:bodyPr/>
          <a:lstStyle/>
          <a:p>
            <a:pPr>
              <a:defRPr/>
            </a:pPr>
            <a:r>
              <a:rPr lang="fr-CA" sz="4400" dirty="0" smtClean="0"/>
              <a:t>The </a:t>
            </a:r>
            <a:r>
              <a:rPr lang="fr-CA" sz="4400" dirty="0" err="1"/>
              <a:t>S</a:t>
            </a:r>
            <a:r>
              <a:rPr lang="fr-CA" sz="4400" dirty="0" err="1" smtClean="0"/>
              <a:t>oil</a:t>
            </a:r>
            <a:r>
              <a:rPr lang="fr-CA" sz="4400" dirty="0" smtClean="0"/>
              <a:t> </a:t>
            </a:r>
            <a:r>
              <a:rPr lang="fr-CA" sz="4400" dirty="0"/>
              <a:t>F</a:t>
            </a:r>
            <a:r>
              <a:rPr lang="fr-CA" sz="4400" dirty="0" smtClean="0"/>
              <a:t>actor</a:t>
            </a:r>
            <a:endParaRPr lang="en-CA" sz="4400" dirty="0" smtClean="0"/>
          </a:p>
        </p:txBody>
      </p:sp>
      <p:pic>
        <p:nvPicPr>
          <p:cNvPr id="5" name="Picture 2" descr="C:\Users\tremblayna\Documents\~Data\Articles scientifiques\Soumis\NARCT (USA)\Soumission à Agronomy Journal\Version 1 - 23 mai 2012\Figures_51studies\Fig1_51studies.tif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38100" y="34925"/>
            <a:ext cx="3293979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269635"/>
            <a:ext cx="5891213" cy="443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4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8" y="12700"/>
            <a:ext cx="9212262" cy="6845300"/>
          </a:xfrm>
          <a:prstGeom prst="rect">
            <a:avLst/>
          </a:prstGeom>
          <a:blipFill dpi="0" rotWithShape="1">
            <a:blip r:embed="rId3" cstate="screen">
              <a:alphaModFix amt="5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795" name="Picture 2" descr="C:\Users\tremblayna\Documents\~Data\Articles scientifiques\Soumis\NARCT (USA)\Soumission à Agronomy Journal\Version 1 - 23 mai 2012\Figures_51studies\Fig8_51studies.tif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3276600" y="2390901"/>
            <a:ext cx="5744728" cy="431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627437" y="1536700"/>
            <a:ext cx="5257800" cy="762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anchor="b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4400" dirty="0" err="1" smtClean="0"/>
              <a:t>Precipitation</a:t>
            </a:r>
            <a:endParaRPr lang="en-CA" sz="4400" dirty="0" smtClean="0"/>
          </a:p>
        </p:txBody>
      </p:sp>
      <p:pic>
        <p:nvPicPr>
          <p:cNvPr id="5" name="Picture 2" descr="C:\Users\tremblayna\Documents\~Data\Articles scientifiques\Soumis\NARCT (USA)\Soumission à Agronomy Journal\Version 1 - 23 mai 2012\Figures_51studies\Fig1_51studies.tif"/>
          <p:cNvPicPr>
            <a:picLocks noChangeAspect="1" noChangeArrowheads="1"/>
          </p:cNvPicPr>
          <p:nvPr/>
        </p:nvPicPr>
        <p:blipFill rotWithShape="1">
          <a:blip r:embed="rId5"/>
          <a:srcRect/>
          <a:stretch/>
        </p:blipFill>
        <p:spPr bwMode="auto">
          <a:xfrm>
            <a:off x="38100" y="34925"/>
            <a:ext cx="3293979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9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2626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795" name="Picture 2" descr="C:\Users\tremblayna\Documents\~Data\Articles scientifiques\Soumis\NARCT (USA)\Soumission à Agronomy Journal\Version 1 - 23 mai 2012\Figures_51studies\Fig8_51studies.tif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3429001" y="2352768"/>
            <a:ext cx="5497288" cy="438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581400" y="838200"/>
            <a:ext cx="5225163" cy="13716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anchor="b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3600" dirty="0" err="1"/>
              <a:t>Abundant</a:t>
            </a:r>
            <a:r>
              <a:rPr lang="fr-CA" sz="3600" dirty="0"/>
              <a:t> and </a:t>
            </a:r>
            <a:endParaRPr lang="fr-CA" sz="3600" dirty="0" smtClean="0"/>
          </a:p>
          <a:p>
            <a:pPr>
              <a:defRPr/>
            </a:pPr>
            <a:r>
              <a:rPr lang="fr-CA" sz="3600" dirty="0" err="1" smtClean="0"/>
              <a:t>Well-Distributed</a:t>
            </a:r>
            <a:r>
              <a:rPr lang="fr-CA" sz="3600" dirty="0" smtClean="0"/>
              <a:t> </a:t>
            </a:r>
            <a:r>
              <a:rPr lang="fr-CA" sz="3600" dirty="0" err="1"/>
              <a:t>Rainfall</a:t>
            </a:r>
            <a:endParaRPr lang="en-CA" sz="3600" dirty="0" smtClean="0"/>
          </a:p>
        </p:txBody>
      </p:sp>
      <p:pic>
        <p:nvPicPr>
          <p:cNvPr id="5" name="Picture 2" descr="C:\Users\tremblayna\Documents\~Data\Articles scientifiques\Soumis\NARCT (USA)\Soumission à Agronomy Journal\Version 1 - 23 mai 2012\Figures_51studies\Fig1_51studies.tif"/>
          <p:cNvPicPr>
            <a:picLocks noChangeAspect="1" noChangeArrowheads="1"/>
          </p:cNvPicPr>
          <p:nvPr/>
        </p:nvPicPr>
        <p:blipFill rotWithShape="1">
          <a:blip r:embed="rId5"/>
          <a:srcRect/>
          <a:stretch/>
        </p:blipFill>
        <p:spPr bwMode="auto">
          <a:xfrm>
            <a:off x="38100" y="76200"/>
            <a:ext cx="3293979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6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Factors Should Be Considered?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800" dirty="0" smtClean="0"/>
              <a:t>Crop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Stage </a:t>
            </a:r>
            <a:r>
              <a:rPr lang="en-US" sz="2800" dirty="0" smtClean="0"/>
              <a:t>of </a:t>
            </a:r>
            <a:r>
              <a:rPr lang="en-US" sz="2800" dirty="0" smtClean="0"/>
              <a:t>crop</a:t>
            </a:r>
            <a:endParaRPr lang="en-US" sz="2800" dirty="0" smtClean="0"/>
          </a:p>
          <a:p>
            <a:pPr>
              <a:spcBef>
                <a:spcPts val="200"/>
              </a:spcBef>
            </a:pPr>
            <a:r>
              <a:rPr lang="en-US" sz="2800" dirty="0" smtClean="0"/>
              <a:t>Sensor specific</a:t>
            </a:r>
            <a:endParaRPr lang="en-US" sz="2800" dirty="0" smtClean="0"/>
          </a:p>
          <a:p>
            <a:pPr>
              <a:spcBef>
                <a:spcPts val="200"/>
              </a:spcBef>
            </a:pPr>
            <a:r>
              <a:rPr lang="en-US" sz="2800" dirty="0" smtClean="0"/>
              <a:t>Soil</a:t>
            </a:r>
            <a:endParaRPr lang="en-US" sz="2800" dirty="0" smtClean="0"/>
          </a:p>
          <a:p>
            <a:pPr lvl="1">
              <a:spcBef>
                <a:spcPts val="200"/>
              </a:spcBef>
            </a:pPr>
            <a:r>
              <a:rPr lang="en-US" sz="2400" dirty="0" smtClean="0"/>
              <a:t>Soil water holding capacity</a:t>
            </a:r>
          </a:p>
          <a:p>
            <a:pPr lvl="1">
              <a:spcBef>
                <a:spcPts val="200"/>
              </a:spcBef>
            </a:pPr>
            <a:r>
              <a:rPr lang="en-US" sz="2400" dirty="0" err="1" smtClean="0"/>
              <a:t>Mineralizable</a:t>
            </a:r>
            <a:r>
              <a:rPr lang="en-US" sz="2400" dirty="0" smtClean="0"/>
              <a:t> N</a:t>
            </a:r>
          </a:p>
          <a:p>
            <a:pPr lvl="1">
              <a:spcBef>
                <a:spcPts val="200"/>
              </a:spcBef>
            </a:pPr>
            <a:r>
              <a:rPr lang="en-US" sz="2400" dirty="0" smtClean="0"/>
              <a:t>N Loss </a:t>
            </a:r>
            <a:r>
              <a:rPr lang="en-US" sz="2400" dirty="0" smtClean="0"/>
              <a:t>vulnerabilities</a:t>
            </a:r>
          </a:p>
          <a:p>
            <a:pPr>
              <a:spcBef>
                <a:spcPts val="200"/>
              </a:spcBef>
            </a:pPr>
            <a:r>
              <a:rPr lang="en-US" sz="2800" dirty="0"/>
              <a:t>Weather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Poor </a:t>
            </a:r>
            <a:r>
              <a:rPr lang="en-US" sz="2800" dirty="0" smtClean="0"/>
              <a:t>health, poor stand, no stand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Hybrid</a:t>
            </a:r>
            <a:endParaRPr lang="en-US" sz="2800" dirty="0" smtClean="0"/>
          </a:p>
          <a:p>
            <a:pPr>
              <a:spcBef>
                <a:spcPts val="200"/>
              </a:spcBef>
            </a:pPr>
            <a:r>
              <a:rPr lang="en-US" sz="2800" dirty="0" smtClean="0"/>
              <a:t>Farmer intuition (Max </a:t>
            </a:r>
            <a:r>
              <a:rPr lang="en-US" sz="2800" dirty="0" smtClean="0"/>
              <a:t>and </a:t>
            </a:r>
            <a:r>
              <a:rPr lang="en-US" sz="2800" dirty="0" smtClean="0"/>
              <a:t>Min)</a:t>
            </a:r>
            <a:endParaRPr lang="en-US" sz="2800" dirty="0" smtClean="0"/>
          </a:p>
          <a:p>
            <a:pPr>
              <a:spcBef>
                <a:spcPts val="200"/>
              </a:spcBef>
            </a:pPr>
            <a:r>
              <a:rPr lang="en-US" sz="2800" dirty="0" smtClean="0"/>
              <a:t>Economics</a:t>
            </a:r>
          </a:p>
          <a:p>
            <a:pPr marL="114300" indent="0">
              <a:spcBef>
                <a:spcPts val="200"/>
              </a:spcBef>
              <a:buNone/>
            </a:pPr>
            <a:endParaRPr lang="en-US" sz="2800" dirty="0" smtClean="0"/>
          </a:p>
          <a:p>
            <a:pPr>
              <a:spcBef>
                <a:spcPts val="200"/>
              </a:spcBef>
            </a:pPr>
            <a:endParaRPr lang="en-U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33425"/>
            <a:ext cx="3581400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2895600"/>
            <a:ext cx="160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Robustness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375673" y="2900065"/>
            <a:ext cx="1617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Ease of Use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722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5400"/>
            <a:ext cx="8229600" cy="2621501"/>
          </a:xfrm>
        </p:spPr>
        <p:txBody>
          <a:bodyPr/>
          <a:lstStyle/>
          <a:p>
            <a:r>
              <a:rPr lang="en-US" sz="4200" dirty="0" smtClean="0">
                <a:solidFill>
                  <a:schemeClr val="tx1"/>
                </a:solidFill>
              </a:rPr>
              <a:t>What Tool(s) and Supporting Algorithm(s) Captures the Important Factors </a:t>
            </a:r>
            <a:r>
              <a:rPr lang="en-US" sz="4200" dirty="0">
                <a:solidFill>
                  <a:schemeClr val="tx1"/>
                </a:solidFill>
              </a:rPr>
              <a:t>and </a:t>
            </a:r>
            <a:r>
              <a:rPr lang="en-US" sz="4200" dirty="0" smtClean="0">
                <a:solidFill>
                  <a:schemeClr val="tx1"/>
                </a:solidFill>
              </a:rPr>
              <a:t>Performs Best?</a:t>
            </a:r>
            <a:endParaRPr lang="en-US" sz="42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" t="23593" r="12025" b="10815"/>
          <a:stretch/>
        </p:blipFill>
        <p:spPr bwMode="auto">
          <a:xfrm>
            <a:off x="4876800" y="3429000"/>
            <a:ext cx="3505200" cy="220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0433"/>
            <a:ext cx="3429000" cy="21567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439056" y="5791200"/>
            <a:ext cx="1617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Universal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154477" y="5791200"/>
            <a:ext cx="2949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Farm/Field Specific</a:t>
            </a:r>
            <a:endParaRPr lang="en-US" sz="28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600" y="393317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7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9179</TotalTime>
  <Words>604</Words>
  <Application>Microsoft Office PowerPoint</Application>
  <PresentationFormat>On-screen Show (4:3)</PresentationFormat>
  <Paragraphs>144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Integrating Weather and Soil Information With Sensor Data</vt:lpstr>
      <vt:lpstr>PowerPoint Presentation</vt:lpstr>
      <vt:lpstr>PowerPoint Presentation</vt:lpstr>
      <vt:lpstr>PowerPoint Presentation</vt:lpstr>
      <vt:lpstr>The Soil Factor</vt:lpstr>
      <vt:lpstr>PowerPoint Presentation</vt:lpstr>
      <vt:lpstr>PowerPoint Presentation</vt:lpstr>
      <vt:lpstr>What Factors Should Be Considered?</vt:lpstr>
      <vt:lpstr>What Tool(s) and Supporting Algorithm(s) Captures the Important Factors and Performs Best?</vt:lpstr>
      <vt:lpstr>Regional NUE Project</vt:lpstr>
      <vt:lpstr>Needed:  Datasets for evaluation and validation, over a wide range of soil and weather scenarios, the yield and economic performance of model and plant sensing decision tools for determining the amount of N fertilizer to be applied to corn.  </vt:lpstr>
      <vt:lpstr>Performance and Refinement of In-season Corn Nitrogen Fertilization Tools</vt:lpstr>
      <vt:lpstr>PowerPoint Presentation</vt:lpstr>
      <vt:lpstr>Tools Assessment</vt:lpstr>
      <vt:lpstr>Standardized Protocols</vt:lpstr>
      <vt:lpstr>16 Sites in 2014</vt:lpstr>
      <vt:lpstr>Integrating Weather and Soil Information With Sensor Data</vt:lpstr>
      <vt:lpstr>How might soil EC help characterize in-season corn N fertilizer rate both within field and across the cornbelt?</vt:lpstr>
      <vt:lpstr>PowerPoint Presentation</vt:lpstr>
      <vt:lpstr>Site Soil EC Maps</vt:lpstr>
      <vt:lpstr>PowerPoint Presentation</vt:lpstr>
      <vt:lpstr>PowerPoint Presentation</vt:lpstr>
      <vt:lpstr>Why Regional Investigation of this kind?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NRK</dc:creator>
  <cp:lastModifiedBy>Newell</cp:lastModifiedBy>
  <cp:revision>105</cp:revision>
  <dcterms:created xsi:type="dcterms:W3CDTF">2014-01-07T20:17:51Z</dcterms:created>
  <dcterms:modified xsi:type="dcterms:W3CDTF">2014-08-06T12:58:51Z</dcterms:modified>
</cp:coreProperties>
</file>