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0058400" cy="73152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son, Tracy" initials="T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100" d="100"/>
          <a:sy n="100" d="100"/>
        </p:scale>
        <p:origin x="-1578" y="-96"/>
      </p:cViewPr>
      <p:guideLst>
        <p:guide orient="horz" pos="2304"/>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6"/>
            <a:ext cx="854964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C0CB1-7040-4C66-ADD9-31A50C431E48}"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153680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C0CB1-7040-4C66-ADD9-31A50C431E48}"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216501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9255" y="391161"/>
            <a:ext cx="1697356" cy="83210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192" y="391161"/>
            <a:ext cx="4924426" cy="8321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C0CB1-7040-4C66-ADD9-31A50C431E48}"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129578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C0CB1-7040-4C66-ADD9-31A50C431E48}"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38388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4"/>
            <a:ext cx="8549640" cy="145288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497"/>
            <a:ext cx="8549640" cy="16001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C0CB1-7040-4C66-ADD9-31A50C431E48}"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31445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191" y="2275842"/>
            <a:ext cx="3310890" cy="643636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55721" y="2275842"/>
            <a:ext cx="3310890" cy="643636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C0CB1-7040-4C66-ADD9-31A50C431E48}"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200524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637455"/>
            <a:ext cx="4444207" cy="682413"/>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319868"/>
            <a:ext cx="4444207"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637455"/>
            <a:ext cx="4445952" cy="682413"/>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319868"/>
            <a:ext cx="4445952"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C0CB1-7040-4C66-ADD9-31A50C431E48}"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52292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C0CB1-7040-4C66-ADD9-31A50C431E48}"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319392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C0CB1-7040-4C66-ADD9-31A50C431E48}"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196304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91253"/>
            <a:ext cx="3309144"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6" y="291256"/>
            <a:ext cx="5622926" cy="624332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2" y="1530776"/>
            <a:ext cx="3309144" cy="50038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C0CB1-7040-4C66-ADD9-31A50C431E48}"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375873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2"/>
            <a:ext cx="6035040"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5725163"/>
            <a:ext cx="6035040" cy="85851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C0CB1-7040-4C66-ADD9-31A50C431E48}"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B8211-4C7D-4BEC-B2C7-F3517DDADA71}" type="slidenum">
              <a:rPr lang="en-US" smtClean="0"/>
              <a:t>‹#›</a:t>
            </a:fld>
            <a:endParaRPr lang="en-US"/>
          </a:p>
        </p:txBody>
      </p:sp>
    </p:spTree>
    <p:extLst>
      <p:ext uri="{BB962C8B-B14F-4D97-AF65-F5344CB8AC3E}">
        <p14:creationId xmlns:p14="http://schemas.microsoft.com/office/powerpoint/2010/main" val="24706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947"/>
            <a:ext cx="9052560" cy="12192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706882"/>
            <a:ext cx="9052560" cy="4827694"/>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780109"/>
            <a:ext cx="2346960" cy="389467"/>
          </a:xfrm>
          <a:prstGeom prst="rect">
            <a:avLst/>
          </a:prstGeom>
        </p:spPr>
        <p:txBody>
          <a:bodyPr vert="horz" lIns="101882" tIns="50941" rIns="101882" bIns="50941" rtlCol="0" anchor="ctr"/>
          <a:lstStyle>
            <a:lvl1pPr algn="l">
              <a:defRPr sz="1300">
                <a:solidFill>
                  <a:schemeClr val="tx1">
                    <a:tint val="75000"/>
                  </a:schemeClr>
                </a:solidFill>
              </a:defRPr>
            </a:lvl1pPr>
          </a:lstStyle>
          <a:p>
            <a:fld id="{D05C0CB1-7040-4C66-ADD9-31A50C431E48}" type="datetimeFigureOut">
              <a:rPr lang="en-US" smtClean="0"/>
              <a:t>3/5/2013</a:t>
            </a:fld>
            <a:endParaRPr lang="en-US"/>
          </a:p>
        </p:txBody>
      </p:sp>
      <p:sp>
        <p:nvSpPr>
          <p:cNvPr id="5" name="Footer Placeholder 4"/>
          <p:cNvSpPr>
            <a:spLocks noGrp="1"/>
          </p:cNvSpPr>
          <p:nvPr>
            <p:ph type="ftr" sz="quarter" idx="3"/>
          </p:nvPr>
        </p:nvSpPr>
        <p:spPr>
          <a:xfrm>
            <a:off x="3436620" y="6780109"/>
            <a:ext cx="3185160" cy="389467"/>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780109"/>
            <a:ext cx="2346960" cy="389467"/>
          </a:xfrm>
          <a:prstGeom prst="rect">
            <a:avLst/>
          </a:prstGeom>
        </p:spPr>
        <p:txBody>
          <a:bodyPr vert="horz" lIns="101882" tIns="50941" rIns="101882" bIns="50941" rtlCol="0" anchor="ctr"/>
          <a:lstStyle>
            <a:lvl1pPr algn="r">
              <a:defRPr sz="1300">
                <a:solidFill>
                  <a:schemeClr val="tx1">
                    <a:tint val="75000"/>
                  </a:schemeClr>
                </a:solidFill>
              </a:defRPr>
            </a:lvl1pPr>
          </a:lstStyle>
          <a:p>
            <a:fld id="{ECBB8211-4C7D-4BEC-B2C7-F3517DDADA71}" type="slidenum">
              <a:rPr lang="en-US" smtClean="0"/>
              <a:t>‹#›</a:t>
            </a:fld>
            <a:endParaRPr lang="en-US"/>
          </a:p>
        </p:txBody>
      </p:sp>
    </p:spTree>
    <p:extLst>
      <p:ext uri="{BB962C8B-B14F-4D97-AF65-F5344CB8AC3E}">
        <p14:creationId xmlns:p14="http://schemas.microsoft.com/office/powerpoint/2010/main" val="333564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descr="PSS logo.jpg"/>
          <p:cNvPicPr>
            <a:picLocks noChangeAspect="1"/>
          </p:cNvPicPr>
          <p:nvPr/>
        </p:nvPicPr>
        <p:blipFill>
          <a:blip r:embed="rId2" cstate="print"/>
          <a:stretch>
            <a:fillRect/>
          </a:stretch>
        </p:blipFill>
        <p:spPr>
          <a:xfrm>
            <a:off x="257175" y="-2598"/>
            <a:ext cx="758806" cy="907473"/>
          </a:xfrm>
          <a:prstGeom prst="rect">
            <a:avLst/>
          </a:prstGeom>
          <a:ln>
            <a:noFill/>
          </a:ln>
        </p:spPr>
      </p:pic>
      <p:sp>
        <p:nvSpPr>
          <p:cNvPr id="6" name="TextBox 5"/>
          <p:cNvSpPr txBox="1"/>
          <p:nvPr/>
        </p:nvSpPr>
        <p:spPr>
          <a:xfrm>
            <a:off x="992371" y="1"/>
            <a:ext cx="8082770" cy="1138773"/>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Developing a Sensor Based Algorithm for Economic Thresholds of Leaf Rust </a:t>
            </a:r>
            <a:r>
              <a:rPr lang="en-US" sz="1600" dirty="0" smtClean="0">
                <a:latin typeface="Times New Roman" pitchFamily="18" charset="0"/>
                <a:cs typeface="Times New Roman" pitchFamily="18" charset="0"/>
              </a:rPr>
              <a:t>(</a:t>
            </a:r>
            <a:r>
              <a:rPr lang="en-US" sz="1600" i="1" dirty="0" err="1" smtClean="0">
                <a:latin typeface="Times New Roman" pitchFamily="18" charset="0"/>
                <a:cs typeface="Times New Roman" pitchFamily="18" charset="0"/>
              </a:rPr>
              <a:t>Puccinia</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triticina</a:t>
            </a:r>
            <a:r>
              <a:rPr lang="en-US" sz="1600" dirty="0" smtClean="0">
                <a:latin typeface="Times New Roman" pitchFamily="18" charset="0"/>
                <a:cs typeface="Times New Roman" pitchFamily="18" charset="0"/>
              </a:rPr>
              <a:t> L.) </a:t>
            </a:r>
            <a:r>
              <a:rPr lang="en-US" dirty="0" smtClean="0">
                <a:latin typeface="Times New Roman" pitchFamily="18" charset="0"/>
                <a:cs typeface="Times New Roman" pitchFamily="18" charset="0"/>
              </a:rPr>
              <a:t>on Hard Red Winter Wheat </a:t>
            </a:r>
            <a:r>
              <a:rPr lang="en-US" sz="1600" dirty="0" smtClean="0">
                <a:latin typeface="Times New Roman" pitchFamily="18" charset="0"/>
                <a:cs typeface="Times New Roman" pitchFamily="18" charset="0"/>
              </a:rPr>
              <a:t>(</a:t>
            </a:r>
            <a:r>
              <a:rPr lang="en-US" sz="1600" i="1" dirty="0" err="1" smtClean="0">
                <a:latin typeface="Times New Roman" pitchFamily="18" charset="0"/>
                <a:cs typeface="Times New Roman" pitchFamily="18" charset="0"/>
              </a:rPr>
              <a:t>Triticum</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aestivum</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a:t>
            </a:r>
          </a:p>
          <a:p>
            <a:pPr algn="ctr"/>
            <a:r>
              <a:rPr lang="en-US" sz="1600" dirty="0" smtClean="0">
                <a:latin typeface="Times New Roman" pitchFamily="18" charset="0"/>
                <a:cs typeface="Times New Roman" pitchFamily="18" charset="0"/>
              </a:rPr>
              <a:t>Ethan C. Wyatt</a:t>
            </a:r>
          </a:p>
          <a:p>
            <a:pPr algn="ctr"/>
            <a:r>
              <a:rPr lang="en-US" sz="1200" dirty="0" smtClean="0">
                <a:latin typeface="Times New Roman" pitchFamily="18" charset="0"/>
                <a:cs typeface="Times New Roman" pitchFamily="18" charset="0"/>
              </a:rPr>
              <a:t>Oklahoma State University, Department of Plant and Soil Sciences, Stillwater, Oklahoma</a:t>
            </a:r>
            <a:endParaRPr lang="en-US" sz="1200" dirty="0">
              <a:latin typeface="Times New Roman" pitchFamily="18" charset="0"/>
              <a:cs typeface="Times New Roman" pitchFamily="18" charset="0"/>
            </a:endParaRPr>
          </a:p>
        </p:txBody>
      </p:sp>
      <p:sp>
        <p:nvSpPr>
          <p:cNvPr id="7" name="TextBox 6"/>
          <p:cNvSpPr txBox="1"/>
          <p:nvPr/>
        </p:nvSpPr>
        <p:spPr>
          <a:xfrm>
            <a:off x="152400" y="1143000"/>
            <a:ext cx="9766852" cy="1677382"/>
          </a:xfrm>
          <a:prstGeom prst="rect">
            <a:avLst/>
          </a:prstGeom>
          <a:noFill/>
        </p:spPr>
        <p:txBody>
          <a:bodyPr wrap="square" rtlCol="0">
            <a:spAutoFit/>
          </a:bodyPr>
          <a:lstStyle/>
          <a:p>
            <a:pPr>
              <a:spcAft>
                <a:spcPts val="600"/>
              </a:spcAft>
            </a:pPr>
            <a:r>
              <a:rPr lang="en-US" sz="1400" b="1" dirty="0" smtClean="0">
                <a:latin typeface="Times New Roman" pitchFamily="18" charset="0"/>
                <a:cs typeface="Times New Roman" pitchFamily="18" charset="0"/>
              </a:rPr>
              <a:t>Purpose:</a:t>
            </a:r>
            <a:r>
              <a:rPr lang="en-US" sz="1400" dirty="0">
                <a:latin typeface="Times New Roman" pitchFamily="18" charset="0"/>
                <a:cs typeface="Times New Roman" pitchFamily="18" charset="0"/>
              </a:rPr>
              <a:t> Developing a sensor based algorithm for determining economic </a:t>
            </a:r>
            <a:r>
              <a:rPr lang="en-US" sz="1400" dirty="0" smtClean="0">
                <a:latin typeface="Times New Roman" pitchFamily="18" charset="0"/>
                <a:cs typeface="Times New Roman" pitchFamily="18" charset="0"/>
              </a:rPr>
              <a:t>thresholds for leaf rust, </a:t>
            </a:r>
            <a:r>
              <a:rPr lang="en-US" sz="1400" dirty="0">
                <a:latin typeface="Times New Roman" pitchFamily="18" charset="0"/>
                <a:cs typeface="Times New Roman" pitchFamily="18" charset="0"/>
              </a:rPr>
              <a:t>can increase the effectiveness of the fungicide by applying at the right timing and also increase potential yield by eliminating the disease before causing economic </a:t>
            </a:r>
            <a:r>
              <a:rPr lang="en-US" sz="1400" dirty="0" smtClean="0">
                <a:latin typeface="Times New Roman" pitchFamily="18" charset="0"/>
                <a:cs typeface="Times New Roman" pitchFamily="18" charset="0"/>
              </a:rPr>
              <a:t>damage</a:t>
            </a:r>
            <a:r>
              <a:rPr lang="en-US" sz="1400"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 </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Background: </a:t>
            </a:r>
            <a:r>
              <a:rPr lang="en-US" sz="1400" dirty="0" smtClean="0">
                <a:latin typeface="Times New Roman" pitchFamily="18" charset="0"/>
                <a:cs typeface="Times New Roman" pitchFamily="18" charset="0"/>
              </a:rPr>
              <a:t>Leaf rust is a common occurrence in the Midwestern United States’ wheat crop during the spring months, as the wheat plants switch from vegetative to reproductive stages. Although wheat breeders are continually breeding for better resistant traits against leaf rust, in some years leaf rust epidemics occur across the </a:t>
            </a:r>
            <a:r>
              <a:rPr lang="en-US" sz="1400" dirty="0">
                <a:latin typeface="Times New Roman" pitchFamily="18" charset="0"/>
                <a:cs typeface="Times New Roman" pitchFamily="18" charset="0"/>
              </a:rPr>
              <a:t>M</a:t>
            </a:r>
            <a:r>
              <a:rPr lang="en-US" sz="1400" dirty="0" smtClean="0">
                <a:latin typeface="Times New Roman" pitchFamily="18" charset="0"/>
                <a:cs typeface="Times New Roman" pitchFamily="18" charset="0"/>
              </a:rPr>
              <a:t>idwest because of a new strain of the disease</a:t>
            </a:r>
            <a:r>
              <a:rPr lang="en-US" sz="1400" dirty="0" smtClean="0">
                <a:latin typeface="Times New Roman" pitchFamily="18" charset="0"/>
                <a:cs typeface="Times New Roman" pitchFamily="18" charset="0"/>
              </a:rPr>
              <a:t>. In years when leaf rust is present yield losses up to 30% can be attributed to the disease. </a:t>
            </a:r>
            <a:r>
              <a:rPr lang="en-US" sz="1400" dirty="0" smtClean="0">
                <a:latin typeface="Times New Roman" pitchFamily="18" charset="0"/>
                <a:cs typeface="Times New Roman" pitchFamily="18" charset="0"/>
              </a:rPr>
              <a:t>Fungicides are a great tool to eliminate the disease, but can be very expensive if having to treat the wheat more than once per season. </a:t>
            </a:r>
            <a:endParaRPr lang="en-US" sz="1400" dirty="0">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819400"/>
            <a:ext cx="2811012" cy="1954292"/>
          </a:xfrm>
          <a:prstGeom prst="rect">
            <a:avLst/>
          </a:prstGeom>
        </p:spPr>
      </p:pic>
      <p:sp>
        <p:nvSpPr>
          <p:cNvPr id="9" name="TextBox 8"/>
          <p:cNvSpPr txBox="1"/>
          <p:nvPr/>
        </p:nvSpPr>
        <p:spPr>
          <a:xfrm>
            <a:off x="316501" y="4752975"/>
            <a:ext cx="2883899" cy="1092607"/>
          </a:xfrm>
          <a:prstGeom prst="rect">
            <a:avLst/>
          </a:prstGeom>
          <a:noFill/>
        </p:spPr>
        <p:txBody>
          <a:bodyPr wrap="square" rtlCol="0">
            <a:spAutoFit/>
          </a:bodyPr>
          <a:lstStyle/>
          <a:p>
            <a:r>
              <a:rPr lang="en-US" sz="1100" dirty="0" smtClean="0">
                <a:latin typeface="Times New Roman" pitchFamily="18" charset="0"/>
                <a:cs typeface="Times New Roman" pitchFamily="18" charset="0"/>
              </a:rPr>
              <a:t>Winter wheat heavily infested with leaf rust. This type of infestation can cause tremendous yield losses</a:t>
            </a:r>
            <a:r>
              <a:rPr lang="en-US" sz="1100" dirty="0" smtClean="0">
                <a:latin typeface="Times New Roman" pitchFamily="18" charset="0"/>
                <a:cs typeface="Times New Roman" pitchFamily="18" charset="0"/>
              </a:rPr>
              <a:t>. Fungicides used early on leaf rust can slow down or eliminate the disease before yield is lost.</a:t>
            </a:r>
            <a:endParaRPr lang="en-US" sz="1100" dirty="0" smtClean="0">
              <a:latin typeface="Times New Roman" pitchFamily="18" charset="0"/>
              <a:cs typeface="Times New Roman" pitchFamily="18" charset="0"/>
            </a:endParaRPr>
          </a:p>
          <a:p>
            <a:r>
              <a:rPr lang="en-US" sz="900" dirty="0" smtClean="0">
                <a:latin typeface="Times New Roman" pitchFamily="18" charset="0"/>
                <a:cs typeface="Times New Roman" pitchFamily="18" charset="0"/>
              </a:rPr>
              <a:t>Source: ARS-USDA 2013</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191000"/>
            <a:ext cx="2873648" cy="2253201"/>
          </a:xfrm>
          <a:prstGeom prst="rect">
            <a:avLst/>
          </a:prstGeom>
        </p:spPr>
      </p:pic>
      <p:sp>
        <p:nvSpPr>
          <p:cNvPr id="11" name="TextBox 10"/>
          <p:cNvSpPr txBox="1"/>
          <p:nvPr/>
        </p:nvSpPr>
        <p:spPr>
          <a:xfrm>
            <a:off x="218661" y="5818763"/>
            <a:ext cx="3134139" cy="1877437"/>
          </a:xfrm>
          <a:prstGeom prst="rect">
            <a:avLst/>
          </a:prstGeom>
          <a:noFill/>
        </p:spPr>
        <p:txBody>
          <a:bodyPr wrap="square" rtlCol="0">
            <a:spAutoFit/>
          </a:bodyPr>
          <a:lstStyle/>
          <a:p>
            <a:r>
              <a:rPr lang="en-US" sz="1400" u="sng" dirty="0" smtClean="0">
                <a:latin typeface="Times New Roman" pitchFamily="18" charset="0"/>
                <a:cs typeface="Times New Roman" pitchFamily="18" charset="0"/>
              </a:rPr>
              <a:t>Benefits</a:t>
            </a:r>
            <a:r>
              <a:rPr lang="en-US" sz="1400" dirty="0" smtClean="0">
                <a:latin typeface="Times New Roman" pitchFamily="18" charset="0"/>
                <a:cs typeface="Times New Roman" pitchFamily="18" charset="0"/>
              </a:rPr>
              <a:t>:</a:t>
            </a:r>
          </a:p>
          <a:p>
            <a:pPr marL="285750" indent="-285750">
              <a:buFont typeface="Wingdings" pitchFamily="2" charset="2"/>
              <a:buChar char="ü"/>
            </a:pPr>
            <a:r>
              <a:rPr lang="en-US" sz="1400" dirty="0" smtClean="0">
                <a:latin typeface="Times New Roman" pitchFamily="18" charset="0"/>
                <a:cs typeface="Times New Roman" pitchFamily="18" charset="0"/>
              </a:rPr>
              <a:t>Increased yield potential</a:t>
            </a:r>
          </a:p>
          <a:p>
            <a:pPr marL="285750" indent="-285750">
              <a:buFont typeface="Wingdings" pitchFamily="2" charset="2"/>
              <a:buChar char="ü"/>
            </a:pPr>
            <a:r>
              <a:rPr lang="en-US" sz="1400" dirty="0" smtClean="0">
                <a:latin typeface="Times New Roman" pitchFamily="18" charset="0"/>
                <a:cs typeface="Times New Roman" pitchFamily="18" charset="0"/>
              </a:rPr>
              <a:t>Greater effectiveness of fungicide</a:t>
            </a:r>
          </a:p>
          <a:p>
            <a:pPr marL="285750" indent="-285750">
              <a:buFont typeface="Wingdings" pitchFamily="2" charset="2"/>
              <a:buChar char="ü"/>
            </a:pPr>
            <a:r>
              <a:rPr lang="en-US" sz="1400" dirty="0" smtClean="0">
                <a:latin typeface="Times New Roman" pitchFamily="18" charset="0"/>
                <a:cs typeface="Times New Roman" pitchFamily="18" charset="0"/>
              </a:rPr>
              <a:t>One sensor for N rate and fungicide recommendations</a:t>
            </a:r>
          </a:p>
          <a:p>
            <a:pPr marL="285750" indent="-285750">
              <a:buFont typeface="Wingdings" pitchFamily="2" charset="2"/>
              <a:buChar char="ü"/>
            </a:pPr>
            <a:r>
              <a:rPr lang="en-US" sz="1400" dirty="0" smtClean="0">
                <a:latin typeface="Times New Roman" pitchFamily="18" charset="0"/>
                <a:cs typeface="Times New Roman" pitchFamily="18" charset="0"/>
              </a:rPr>
              <a:t>Increased producer profit margin</a:t>
            </a:r>
          </a:p>
          <a:p>
            <a:r>
              <a:rPr lang="en-US" sz="1600" dirty="0" smtClean="0"/>
              <a:t> </a:t>
            </a:r>
          </a:p>
          <a:p>
            <a:pPr marL="285750" indent="-285750">
              <a:buFont typeface="Wingdings" pitchFamily="2" charset="2"/>
              <a:buChar char="ü"/>
            </a:pPr>
            <a:endParaRPr lang="en-US" sz="1600" dirty="0"/>
          </a:p>
        </p:txBody>
      </p:sp>
      <p:sp>
        <p:nvSpPr>
          <p:cNvPr id="12" name="TextBox 11"/>
          <p:cNvSpPr txBox="1"/>
          <p:nvPr/>
        </p:nvSpPr>
        <p:spPr>
          <a:xfrm>
            <a:off x="3527152" y="6419850"/>
            <a:ext cx="2873648" cy="907941"/>
          </a:xfrm>
          <a:prstGeom prst="rect">
            <a:avLst/>
          </a:prstGeom>
          <a:noFill/>
        </p:spPr>
        <p:txBody>
          <a:bodyPr wrap="square" rtlCol="0">
            <a:spAutoFit/>
          </a:bodyPr>
          <a:lstStyle/>
          <a:p>
            <a:r>
              <a:rPr lang="en-US" sz="1100" dirty="0" smtClean="0">
                <a:latin typeface="Times New Roman" pitchFamily="18" charset="0"/>
                <a:cs typeface="Times New Roman" pitchFamily="18" charset="0"/>
              </a:rPr>
              <a:t>Most producers already own a </a:t>
            </a:r>
            <a:r>
              <a:rPr lang="en-US" sz="1100" dirty="0" err="1" smtClean="0">
                <a:latin typeface="Times New Roman" pitchFamily="18" charset="0"/>
                <a:cs typeface="Times New Roman" pitchFamily="18" charset="0"/>
              </a:rPr>
              <a:t>GreenSeeker</a:t>
            </a:r>
            <a:r>
              <a:rPr lang="en-US" sz="1100" dirty="0" smtClean="0">
                <a:latin typeface="Times New Roman" pitchFamily="18" charset="0"/>
                <a:cs typeface="Times New Roman" pitchFamily="18" charset="0"/>
              </a:rPr>
              <a:t>© which would also be used as the sensor in the project.</a:t>
            </a:r>
          </a:p>
          <a:p>
            <a:r>
              <a:rPr lang="en-US" sz="900" dirty="0" smtClean="0">
                <a:latin typeface="Times New Roman" pitchFamily="18" charset="0"/>
                <a:cs typeface="Times New Roman" pitchFamily="18" charset="0"/>
              </a:rPr>
              <a:t>Source: www.nue.okstate.edu</a:t>
            </a:r>
          </a:p>
          <a:p>
            <a:endParaRPr lang="en-US" sz="1000" dirty="0" smtClean="0"/>
          </a:p>
        </p:txBody>
      </p:sp>
      <p:sp>
        <p:nvSpPr>
          <p:cNvPr id="15" name="TextBox 14"/>
          <p:cNvSpPr txBox="1"/>
          <p:nvPr/>
        </p:nvSpPr>
        <p:spPr>
          <a:xfrm>
            <a:off x="3622456" y="2838450"/>
            <a:ext cx="3006944" cy="1415772"/>
          </a:xfrm>
          <a:prstGeom prst="rect">
            <a:avLst/>
          </a:prstGeom>
          <a:noFill/>
        </p:spPr>
        <p:txBody>
          <a:bodyPr wrap="square" rtlCol="0">
            <a:spAutoFit/>
          </a:bodyPr>
          <a:lstStyle/>
          <a:p>
            <a:r>
              <a:rPr lang="en-US" sz="1400" u="sng" dirty="0" smtClean="0">
                <a:latin typeface="Times New Roman" pitchFamily="18" charset="0"/>
                <a:cs typeface="Times New Roman" pitchFamily="18" charset="0"/>
              </a:rPr>
              <a:t>Other Contributions:</a:t>
            </a:r>
          </a:p>
          <a:p>
            <a:r>
              <a:rPr lang="en-US" sz="1400" dirty="0" smtClean="0">
                <a:latin typeface="Times New Roman" pitchFamily="18" charset="0"/>
                <a:cs typeface="Times New Roman" pitchFamily="18" charset="0"/>
              </a:rPr>
              <a:t>This research could also be used to further establish other algorithms for crops such as corn and soybeans where leaf </a:t>
            </a:r>
            <a:r>
              <a:rPr lang="en-US" sz="1400" dirty="0" smtClean="0">
                <a:latin typeface="Times New Roman" pitchFamily="18" charset="0"/>
                <a:cs typeface="Times New Roman" pitchFamily="18" charset="0"/>
              </a:rPr>
              <a:t>rust and other fol</a:t>
            </a:r>
            <a:r>
              <a:rPr lang="en-US" sz="1400" dirty="0" smtClean="0">
                <a:latin typeface="Times New Roman" pitchFamily="18" charset="0"/>
                <a:cs typeface="Times New Roman" pitchFamily="18" charset="0"/>
              </a:rPr>
              <a:t>iar diseases</a:t>
            </a:r>
            <a:r>
              <a:rPr lang="en-US"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can also be problematic</a:t>
            </a:r>
            <a:r>
              <a:rPr lang="en-US" sz="1600" dirty="0" smtClean="0"/>
              <a:t>.</a:t>
            </a:r>
            <a:endParaRPr lang="en-US" sz="1600"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2687" y="3048000"/>
            <a:ext cx="2812305" cy="2392203"/>
          </a:xfrm>
          <a:prstGeom prst="rect">
            <a:avLst/>
          </a:prstGeom>
        </p:spPr>
      </p:pic>
      <p:sp>
        <p:nvSpPr>
          <p:cNvPr id="17" name="TextBox 16"/>
          <p:cNvSpPr txBox="1"/>
          <p:nvPr/>
        </p:nvSpPr>
        <p:spPr>
          <a:xfrm>
            <a:off x="6772687" y="5477470"/>
            <a:ext cx="2794083" cy="1261884"/>
          </a:xfrm>
          <a:prstGeom prst="rect">
            <a:avLst/>
          </a:prstGeom>
          <a:noFill/>
        </p:spPr>
        <p:txBody>
          <a:bodyPr wrap="square" rtlCol="0">
            <a:spAutoFit/>
          </a:bodyPr>
          <a:lstStyle/>
          <a:p>
            <a:r>
              <a:rPr lang="en-US" sz="1100" dirty="0" smtClean="0">
                <a:latin typeface="Times New Roman" pitchFamily="18" charset="0"/>
                <a:cs typeface="Times New Roman" pitchFamily="18" charset="0"/>
              </a:rPr>
              <a:t>Different leaf rust severities, Leaf A shows heavy signs of the disease, Leaf B has light signs of the disease, and Leaf C shows no signs of leaf rust. </a:t>
            </a:r>
            <a:r>
              <a:rPr lang="en-US" sz="1100" dirty="0" smtClean="0">
                <a:latin typeface="Times New Roman" pitchFamily="18" charset="0"/>
                <a:cs typeface="Times New Roman" pitchFamily="18" charset="0"/>
              </a:rPr>
              <a:t>The fewer pustules present on a leaf represents a less severe outbreak of the disease.</a:t>
            </a:r>
          </a:p>
          <a:p>
            <a:r>
              <a:rPr lang="en-US" sz="900" dirty="0" smtClean="0">
                <a:latin typeface="Times New Roman" pitchFamily="18" charset="0"/>
                <a:cs typeface="Times New Roman" pitchFamily="18" charset="0"/>
              </a:rPr>
              <a:t>Source</a:t>
            </a:r>
            <a:r>
              <a:rPr lang="en-US" sz="900" dirty="0" smtClean="0">
                <a:latin typeface="Times New Roman" pitchFamily="18" charset="0"/>
                <a:cs typeface="Times New Roman" pitchFamily="18" charset="0"/>
              </a:rPr>
              <a:t>: www.PNAS.org</a:t>
            </a:r>
            <a:endParaRPr lang="en-US" sz="900" dirty="0">
              <a:latin typeface="Times New Roman" pitchFamily="18" charset="0"/>
              <a:cs typeface="Times New Roman" pitchFamily="18" charset="0"/>
            </a:endParaRPr>
          </a:p>
        </p:txBody>
      </p:sp>
      <p:pic>
        <p:nvPicPr>
          <p:cNvPr id="19" name="Picture 18" descr="PSS logo.jpg"/>
          <p:cNvPicPr>
            <a:picLocks noChangeAspect="1"/>
          </p:cNvPicPr>
          <p:nvPr/>
        </p:nvPicPr>
        <p:blipFill>
          <a:blip r:embed="rId2" cstate="print"/>
          <a:stretch>
            <a:fillRect/>
          </a:stretch>
        </p:blipFill>
        <p:spPr>
          <a:xfrm>
            <a:off x="8991600" y="0"/>
            <a:ext cx="758806" cy="907473"/>
          </a:xfrm>
          <a:prstGeom prst="rect">
            <a:avLst/>
          </a:prstGeom>
          <a:ln>
            <a:noFill/>
          </a:ln>
        </p:spPr>
      </p:pic>
    </p:spTree>
    <p:extLst>
      <p:ext uri="{BB962C8B-B14F-4D97-AF65-F5344CB8AC3E}">
        <p14:creationId xmlns:p14="http://schemas.microsoft.com/office/powerpoint/2010/main" val="3449643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367</Words>
  <Application>Microsoft Office PowerPoint</Application>
  <PresentationFormat>Custom</PresentationFormat>
  <Paragraphs>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soil fertility</dc:creator>
  <cp:lastModifiedBy>soil fertility</cp:lastModifiedBy>
  <cp:revision>17</cp:revision>
  <cp:lastPrinted>2013-02-12T21:40:48Z</cp:lastPrinted>
  <dcterms:created xsi:type="dcterms:W3CDTF">2013-02-12T19:37:58Z</dcterms:created>
  <dcterms:modified xsi:type="dcterms:W3CDTF">2013-03-05T19:16:34Z</dcterms:modified>
</cp:coreProperties>
</file>