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C42FE-1E02-42A9-A29A-2B6FC47D509E}"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C42FE-1E02-42A9-A29A-2B6FC47D509E}"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C42FE-1E02-42A9-A29A-2B6FC47D509E}"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C42FE-1E02-42A9-A29A-2B6FC47D509E}"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C42FE-1E02-42A9-A29A-2B6FC47D509E}"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4C42FE-1E02-42A9-A29A-2B6FC47D509E}"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C42FE-1E02-42A9-A29A-2B6FC47D509E}"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C42FE-1E02-42A9-A29A-2B6FC47D509E}"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C42FE-1E02-42A9-A29A-2B6FC47D509E}"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C42FE-1E02-42A9-A29A-2B6FC47D509E}"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5C32-9B8B-420B-83B8-7460743BE3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C42FE-1E02-42A9-A29A-2B6FC47D509E}"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5C32-9B8B-420B-83B8-7460743BE392}"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CD4C42FE-1E02-42A9-A29A-2B6FC47D509E}" type="datetimeFigureOut">
              <a:rPr lang="en-US" smtClean="0"/>
              <a:t>4/28/2015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8CDE5C32-9B8B-420B-83B8-7460743BE3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esonet.org/index.php/site/abo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Baskerville Old Face" panose="02020602080505020303" pitchFamily="18" charset="0"/>
                <a:cs typeface="Times New Roman" panose="02020603050405020304" pitchFamily="18" charset="0"/>
              </a:rPr>
              <a:t>Reverse N lookup, sensor based N rates using Weather improved INSEY </a:t>
            </a:r>
            <a:endParaRPr lang="en-US" dirty="0"/>
          </a:p>
        </p:txBody>
      </p:sp>
      <p:sp>
        <p:nvSpPr>
          <p:cNvPr id="3" name="Subtitle 2"/>
          <p:cNvSpPr>
            <a:spLocks noGrp="1"/>
          </p:cNvSpPr>
          <p:nvPr>
            <p:ph type="subTitle" idx="1"/>
          </p:nvPr>
        </p:nvSpPr>
        <p:spPr/>
        <p:txBody>
          <a:bodyPr/>
          <a:lstStyle/>
          <a:p>
            <a:r>
              <a:rPr lang="en-US" dirty="0" smtClean="0"/>
              <a:t>Nicole </a:t>
            </a:r>
            <a:r>
              <a:rPr lang="en-US" dirty="0" err="1" smtClean="0"/>
              <a:t>Remondet</a:t>
            </a:r>
            <a:endParaRPr lang="en-US" dirty="0"/>
          </a:p>
        </p:txBody>
      </p:sp>
    </p:spTree>
    <p:extLst>
      <p:ext uri="{BB962C8B-B14F-4D97-AF65-F5344CB8AC3E}">
        <p14:creationId xmlns:p14="http://schemas.microsoft.com/office/powerpoint/2010/main" val="9155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pic>
        <p:nvPicPr>
          <p:cNvPr id="1026" name="Picture 2" descr="https://encrypted-tbn1.gstatic.com/images?q=tbn:ANd9GcTDYtGwMrEA0ixVfCXn9qbiXAiYuyBrkzrGMZZsBfJBxy-y5os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073" y="1732313"/>
            <a:ext cx="3886200" cy="26669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nue.okstate.edu/CIMMYT/INSEY_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5663"/>
            <a:ext cx="4755052" cy="4067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37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bjectives</a:t>
            </a:r>
            <a:endParaRPr lang="en-US" dirty="0"/>
          </a:p>
        </p:txBody>
      </p:sp>
      <p:sp>
        <p:nvSpPr>
          <p:cNvPr id="4" name="Rectangle 3"/>
          <p:cNvSpPr/>
          <p:nvPr/>
        </p:nvSpPr>
        <p:spPr>
          <a:xfrm>
            <a:off x="533400" y="1859340"/>
            <a:ext cx="7315200" cy="1754326"/>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One objective of this study is to develop a model that incorporates climatic parameters with NDVI measurements to increase the reliability of predicting wheat grain yield in-season. Using current and long term data, the current INSEY will be evaluated from five locations: Lake Carl Blackwell, </a:t>
            </a:r>
            <a:r>
              <a:rPr lang="en-US" dirty="0" err="1" smtClean="0">
                <a:latin typeface="Times New Roman" panose="02020603050405020304" pitchFamily="18" charset="0"/>
                <a:cs typeface="Times New Roman" panose="02020603050405020304" pitchFamily="18" charset="0"/>
              </a:rPr>
              <a:t>Lahoma</a:t>
            </a:r>
            <a:r>
              <a:rPr lang="en-US" dirty="0" smtClean="0">
                <a:latin typeface="Times New Roman" panose="02020603050405020304" pitchFamily="18" charset="0"/>
                <a:cs typeface="Times New Roman" panose="02020603050405020304" pitchFamily="18" charset="0"/>
              </a:rPr>
              <a:t>, Hennessey, Perkins, and </a:t>
            </a:r>
            <a:r>
              <a:rPr lang="en-US" dirty="0" err="1" smtClean="0">
                <a:latin typeface="Times New Roman" panose="02020603050405020304" pitchFamily="18" charset="0"/>
                <a:cs typeface="Times New Roman" panose="02020603050405020304" pitchFamily="18" charset="0"/>
              </a:rPr>
              <a:t>Efaw</a:t>
            </a:r>
            <a:r>
              <a:rPr lang="en-US" dirty="0" smtClean="0">
                <a:latin typeface="Times New Roman" panose="02020603050405020304" pitchFamily="18" charset="0"/>
                <a:cs typeface="Times New Roman" panose="02020603050405020304" pitchFamily="18" charset="0"/>
              </a:rPr>
              <a:t>. Another objective of this study is to compare the weather improved model with the current model.</a:t>
            </a:r>
            <a:endParaRPr lang="en-US" dirty="0">
              <a:latin typeface="Times New Roman" panose="02020603050405020304" pitchFamily="18" charset="0"/>
              <a:cs typeface="Times New Roman" panose="02020603050405020304" pitchFamily="18" charset="0"/>
            </a:endParaRPr>
          </a:p>
        </p:txBody>
      </p:sp>
      <p:sp>
        <p:nvSpPr>
          <p:cNvPr id="5" name="AutoShape 2" descr="data:image/jpeg;base64,/9j/4AAQSkZJRgABAQAAAQABAAD/2wCEAAkGBxQTEhUTEhQWFRMXGCIbGRgYGRoeHhwcHx0eHx0eGhsbHCogICAmHB4cIjEhJSkrLi4uGx8zODMsNygtLisBCgoKDg0OGxAQGy8kICQ0LDQwLCwsLCwsNCwvNCwsNDcsLCwsLCwsLCwsLCwsLCw0LCwsLCwsLCwsLCwsLCwsLP/AABEIAMIBAwMBIgACEQEDEQH/xAAbAAACAwEBAQAAAAAAAAAAAAAEBQADBgIBB//EAEEQAAIBAgQEBAQEAwcCBgMAAAECEQMhAAQSMQVBUWETInGBBjKRoSNCscEU4fAzUmJygtHxFbJDU2OSosIHJDT/xAAZAQADAQEBAAAAAAAAAAAAAAABAgMABAX/xAAvEQACAgEEAQIFAwMFAAAAAAAAAQIRIQMSMUFRIjITYXGB8EKRsaHB4QQjM1LR/9oADAMBAAIRAxEAPwAvgOcqB2gSouSItvMjfkLbW98HZGp4WY1g+So0AQCL+bawERtabRzxzwzKM4pVFUip5gYB84kn/wB23r3x5xR9MqQA2rYwbwDERFmkfTHh6lqbaWCTWPoPuI5fwnV1kU3OywDJmRMQASNv54A4nC0R1WQTO/8AmWLHt11dcNcjV8REpsoMEEymm6wVMSe3PnhBxst4VQbPMgFZNxHma08vaMUnTXpHfFg+dz6pSgmfEgc9gNp333PUdsMvhp/GQmJ8wBMwQtjBG3bbtjK1U8RBpMw20E/OIAiDF/oQY5YdfC4ZUZiH8pAlb77+pj8tye0CXcaViReR3xCuSx1D5agDH8wB3PS/TsMU5l3ZSywCGIhgNiZUk7kGx2MCb4r4nSp6Sys7hyJafzWEekR6Y44gyvT1Vah1abi8gzy5eW2JSdPBQ5eu7U4ZTIUz5AxMEbzaZNoNu+FtDiZo1KcuoRgAR8xgbjygAHV0vMYIdWak4Zlex80AmbQvm2EQbTGAszTWqrsQZpaVBITzbdCRY979tsGMkmrFd0a6vUNTLt4dPUomWDTItJuJ27SMZegjh3KaHDEEKQxkHcg8mmfQjDxaipURWqMRFkIAudk1DnM2eDviZjILSpVyJUG1KWjSsKxIM2uBFpEXmScHlNBaKPh16RRqeogqxMxOn36Rueq+uKuNZ92AQOrsxggWG3XnH7YH4BUIruCoaoFnWCNJHeLebqOeJlcm1Z2mjamD8tufyw0mduvvzm06SQVwA5hirkEqT4YU6fZvrsCcHcJqBM3pUzq3EgWgE2I6wL9sIM3X05hgRp858s7aT/e5zEz3OLuC52M2pmCRdhIChjfUSDFv2x0uNYE3M1tTLnUaqsIURBIglTpLSd4UHtdTgKrXddMHWGU1AFgDuJmwA2A7Yv4lD1NKKXa4IJtPlmSTyP1jHNGqDVNJllVOlSqbKRqsxuZiJ7ntiEUVkylKRLAaJACiXPy3khu0yL9cWZ8F3pagfDSZUkx5be8ET6Y84YpDFiFE1ACzNqE9x0Mj6H2tzGrVUVCKrEeSJ8oG/pa09PXGi2qEawV8PrXddwzKb8pB2PKe393B9CuGdwoMR5YEg2sYPuJ9e2FNDPslAqVQvqjUBaY2kch5hA7gYKo1QKqQS0QYB0nYAgXve9+QtsMFe6g3hAWVRRSNSrOhgQ17g7xbe4EfTlgXL1ootpGk1HIEbtcKD1JLTaLabWthlxJqYqhArs+q6gArBvMc4kdicM2yi6gYlrA6BOlQSDoAFpk+gnbGU6VsDQNl6LplChI8QmVBv0mDu3r/AM4Q57hLt4lYkUiBKo1iRcAyTYQJvhr8Q5pJpqUYDcaSSQDZRHoMLfi+uAUQ6gAg8ogkQsKCJuZOG023JsEuBfQzirDaFYyASCw5WMbQR2GxxpOE+HUpagCoqqdRDGJjQN7CCRB233jGOJ0wDYCxgb+vcY1gC0qdNEPywlyREDUSkW/xdj1mMNqQSd+fmLF2L89mBTQsvmC2gkXACr0k21bbYB4XVHisqnyzI9NhJseV/XDvilVXejSfZ2utxaLxaO0f4cKOBcLc6mCkslQgDadJuRFzuBbueWFilsyam5YGtTLBqlKpYadS+uxXpNtXTFfF80SrFZU6t4g7aeR779hOIuYgVlNjSIWZsGggwflJgkReZwrZvw3CgSreWQbNpXk23m5bXOEpsZusjehVcKBCrawg7cp3vEcziYXmqFgdAOQ6D/08TCO7HVDbg1arSomppCnU4BaCWWZnUtieQFuQwiztV6mYqqDsxYntBBWDzki/L3w7Kroph50LGmDuXMn7mTPTGTztXRVabMTBPICZv3Nvt3xR27olNpJG7aqKCaF3AWTe5Eb895P0thdoqVKLlpDaSxUQQY82xtEmfQ7YHDygE3535x39/WcWcPzbFdYLBwwI1CNS8567zt2xLSm6cn5CnuwJsoAtDUPmgKfQypuBOwPLfbs64Rpp5dQICg6mYObi4liBzAAgReLwcL/jLhwo02CH8M1NQHMKVi5/zkj3GF1PiNQ0F1+aEMbE+URab7Wg746F6v3Nw6Zumo1vCZA6LrJ0kjTYm0733vzj0wsoZ0Gj5yjsDI5WEC8bkHkZtfFuV4wj0RqUlqYJAJMQBYGdxfbsMIXVC7pUpmkhWVa9u8zdYkk7wfTEpq+B1JIa8OXzKHpkaHEkCZF5LdAbEARO/TFPFqIy5qKwATWDBkgoNN45kyT6nBnDKC+EylmWppgmxDCBEjqIF9jpxTxXKO2WUk6quxJvK6pWZ/q4w0aboWSe3ANmOLHUrKWWT5UhYNgBqtEWHU33x3neKlHpJoYHXPn0yYhSCx2Glot/PCbO5aq7U20klYJg/wCUbzHI7Yr4klZ3Oqk76XOmZOpSNt+wPv2xdaWUJuYbRZqNVXClUaREnSALiOUGx3kX7Y1eWya6f4tKxDETUAkibb9BPS07dsnUbVShi8aZA3KmT8pbYdu+NJlqNTLeErfiK6eZVQuCTEqSD0MgkYg049FIgPGODU81T/iaZh1Y6wR85gzHqPrHfC7g2R8zVQCSo1ydiViOsmfbGir06FOqvht4a6pZCWgGD6na1/3wLx/LJRWA4VS19NxADQAoG8EmB1wu+UfT/ULjbs6p1GZy7DdSQi2O4Gp76rAgD1GBM64DVRqmw2sCYAgE9ALd4xRw4IXqvpfQqadXMsTPmG1yB2sOl+eLiUq6gFi5UR2gSNtxhmtuBWy3hBphhr1DzCAYMxJFiIYG0nrBA3wbnc4gqyF1axGseUMZAt0tvztgL4cRYcl0s0GRJBsQZ5AgxIM8sd5jMVWWRBW4TyxI3JHUgnGmq46MngmSqeFl6lBQWVXMVI+aSDvyE6gP95wU1Lw9BZkIbzMIMqIGoz1nb2BN4x1VzyqhphNIJJeejSb221TblOPaDCnR8aNTMugo8NY/4QOZ025RjbrlY1YQBUzGqrD5jWF+VlBOmL3Bi3m5bXvaMNcoTpZvMZ0qrKCCWPz655xFuU4UcPdVZm0Gi22jctJEb8+0fTbDjNOJCa6r6RLrAUDyiIAuBfYz72wEvSBividYeMKRZlWYsZW3Tc7zfFHHyhOs0y9QKFnUwCgTBA+afccsDvm4rBvGOkAkBlmB3/rn9Ccz+IpUm8GewLGLcr8r7YCbTtCSlSFNLhzGsqgiPmkiAVEEsSB0kQLzjR+KpQORJ1E8+5P5o2EejYC4CreG6tPzGL8hvYXuTa+4xTVrR5iLT0H+Yx7qB03nDzbbphWMh9anLU3IUeHVIljFnW5kGCVYAfrHIzMVUpL4oEMFIpybhWuWjkWPO/ONxhNwPNValOop/ERJ1CAVk3MSQA1xt3xfnqhzBbzBlNtA1lgb/lFgBCi3I4XKww7sWhdm6a02IsweqX2BJWBAiQCLwATMyRGKKraFAUAbkneCTNp6bCTyvi5AtWnrg+WnC8zK3v1JEe57YB4hl28REpgkquoi02mR+ix6DG0pblT57JzysDekHIlA2nlCsfW8dcTD3L1hSVacr5QNwpO1/wAmJgPUSdFFDAJUTQSaoJE/h3+/+WAPt3xkeIZYkU2YnU8nluWOr7zbttjScRcIjpUnxlpmOcCbD1M/Q4rz/CKlUZM0gppoYNxM6dV/VhH+rFIAasEzOaubQoEgG+1jI57HHfDqz6pRdWkSBI5GdjvKg23t1wuzDGdvLEExaTyn0G3rivhGaK1gLkMAAoEne0CRPLDLRqFfUjC7NiatPMrUFRSAywsEiNVmgG02G+MXlcmzlUQwKaFj2BM/uAB6Y1I4wgNlAN5UjZvf9O2AON1qdILTUaalaHfeYWImTzN/UHE9KbUq5s6JxV2NMrmVfwgAFLRY+oEevbtiniyvoCPUVKihom6eYQQIHblMQcAnJkeHUVxDtI3Oi0kHkbSR33xfnaxWg1bUCqggbEq8iAvMNBNxsTjONSA+AfhmYan5j5g24nddIUxO9wWj6YbU8/448KRYESRPlgX+mFfCcutYFKhYQAysORG+qeR/YHB3CszTRajf+IG0k9psf98HU9zBpZVMzn8f4NRadRGqDV+YaQDIBYENIPbtcHDejkaDZZqyq71GvDMSVE7aVMMvPUALXgRhnxrIUs0hAQrWWSj8i8FdDesR1BjvjPrlq9OpTRAUKoCSwt4YEX7EiPXviu57XKLyCqwyvg6kUyWXeJmIEMRcc4DHGjyDoafhMhAqqPDYtYOp2FrX59J9vf8ApoqqSigaALHdgQZNr6rcxy+tOTrVAgpeUVNRKdVIIIPcG31wk5WrH21gKbLU/CZKqmm6wFDHU0idXmtIMzBHoMVZZKdWQXOpACDpkflk3O/zCI9xi7O5fWVzBNPxNOmoCQADcEkHymIggxjjh/DwHqNTMoiyeQJmSu9rTB/XEnHPA/KoCFVaYqBfEQM0aQZkgGdR7AnaNziniZ1IKi+RKgi148tgesx9jhtxQUmpioovoIYbiGO0gSfNzPM444aniZc0DZdUhhyO6z9Iwyp02TazQm4fxCp4QEqKfMAXtsSeVx63OPKakqWZ9JHmUajqkEzuDPczMYEpMQjKepa/eInlfF2UpN4d9Gsg+YkgwDqPMAiTBtzEYecfSBcj4cTpigh0NIlLk6fMRMg2mSAcdrnqeiq19AAWxvJ5oDEkGLiepwNRz1Nkph0Cg2qDuZOq3WP6nAVaiz0WZF/CFh5gs9Rp3abXG36RVt0UukX5WnpVZPkLjQxkkAGQdunLHHxFxJQhLPUa6+ZLaWBnnY9h9wcBUKk6NOoCygzMNM/tt2x1nFEVUDnxAdY02IK7gkG8+YkTzWcWUaqxE7Ka2TYofO0VEmecNedMzJ+lvcWCsFqK02EowBtBYwQNhf1thNQrVG8Qio0qo0zPmYi57Wj641XD6TKxqMYRZ0dbiGJHTnPO2E1E4Jt8CumF55loZcG+tmubxaTAgek/ywNTprnU8jLSqiWmS2pQIhhaCJkHvuTi4UaeblQGDLMFo0Mq895EEzMdumOM9n0ydNaVHUCx1M8QT7G0Ty9uZgweFfI+Pse1XSmvgUQAfmfu3/u6zIM7CZ3wpy9KskkPqN5CkAkdNt8NsxRXM0zVKM1RSWdQyqX30lRBvuIB3jngD/rVJQD4IiJEtyva69eWEmnfAr83SL8hUWo0Uwocj+zXUTYkkktzv+mCuMZOnlzTVZepUceI97IJMAbwI33O+DOF11pq1YUYquvyyT0uojeZm19Iwr4j8QVFUU0VWYCNJE3JIIPX2/bCxSUm32FpJHFXhteofEAqENcECqRB2g6umJhvwbi5NFJ8BSJEeK6xBI+WbbYmL7PkHchW9KnUY0ySlY6SZBZTfYlRPLoRhznKhFJmdGLTIdPMrFTIMiwO9t73whp+CpRfEbxSRr2MQCQs+ok+3TDHNcY0qGogrVsAF/MSbgr+bnY2vhI13+fn2GVGO4mXpuysIMmRIJEmwsYnTc+pGKsvWhkFwdYgiLfbGg+IeBGv+MoNPMLINOfIzf4ST5Ty0kxykWBB4bwrxS3iEUlRvxGIgqAZKhT+a0R3vjpi4qLlJk3BxYzzFVApIMtEmdipuIJvI6+t8ecVormlLU089MDSRzvLA9SQJHp3wTWpUo0mxWAqkifLFiRzIiZsTjzhmdpqNCIQxcAjpe+npI7Y49zi00ytWsifg2Weop0sNKtLAmLf4TEE72wwyeXYqaZm5NhuQTA9yT/QwPnsm615oebxCbC0mRqif/d74sy2WdGmoQCoMSb+/tacUck3aJxXporo1DT0gLqAchvNpJidiNo3nbrbBeSyk10WtK6jzi5BtP8Avzthj8PZdFFTMVQCxJgkWQKNMqP71t99sA5uoK70mRAHB2FpBjpbpsMPqJ2mzQS6O+O50LWp+BbyMziwUw3zMDuSfXDenmVzSKKxRLFUdSIDHoAZ0mBIt2wr4jwlalI1dYXQNIWLk6yDLdLj1jlhZUr0EqCCXAsNMKRt5iCIJj64m2FXbCcrRqZeu+nUrK+mT8ukbksREHlhr8V+YLVOpKhOglOYgkH0tE727YGq8QSpTahDat6bvYluhvEGOkfbFGX0UV/H1hyoDU3BgiSAVYf1blgPKb6CdPmAjk1EMVaR1MDbUdQb/Va474vpU2pUoiJQMUHPygx99r7YoyHDDWpFBU/8TYtIK7kH/TcekYJzLim1R6twg8pBM2tPtGM1aRkV8Nz1AhqRpypE+ZmnrptBAFvphf8AD+Z1s3hEkA/m8oKhvuRtPpbFaZ1lcoaSsZMNAYg/Le1/98O/41lSk1GjARfyKAAq72jaf3vzxk6tSNIVfGeXC1RpXQhCmBYSen6++FNfLamBklaYjSJDC4m5vtBnG1z+Zp5ykaQOnVBQ9HF4He5HuMY7PppcPBXy6vTr77fbDT1UknEWcdqbQ6o1aNKnTCo1MsRrDEnkQCs3iJP02xTXqK1F3pjyBiAHMEA7FRzuRtPK++CKNdFShqBTUrFyZN+cXm+mI9cArRBpeJTk01mFIsDqAWRPmFx9cTXvHfFC3K1AAjWCUyZMXtLAzysCIw7p0crUoNWy+sVVg1EYhpBieQF1Jgjptgf4ZVarlGRRIJ0geXnI9IMegwHlOHtlqzpJNKorJTI2NrT0YQBGOr4sXJwfIu1qO5CzJamdaaLIDBfa8sewGGeertXb+ForIiZnfcmeiiJJ64DyPlmms+K8eIRyFzpnsJJ/lhhSZaKci8QxHP8AlOwwmorab+y+fk55SoPGZFFTSpSXYjUdyx5ATymSB3v3L+IcsqtSpV4eVHnJCw038OALzyup6DAvwDTNXMa5CvTk+abk2H2nDT4+yxep+KRpgCnBMi8sxHcxbtjRh32Uh7XJiTLZc0AKlPSVBkOykc7qQJg2FjyvvgvN8LFXM0qyKTSZfFcEeURBK26ki3ttjPcNz7M5oVPxW0qvmdyW1WhfqY23F+WNjmqLUKa0keFQRqJHznkIuxF/qcLK08j4r5HfE83UdRMBFA5eY9iP27YyPEqWioqpI0iVJ/MCSdV+rT1wTUzKM7UNVg06onzC02/xEiOmCkyDVmQR/ZvpLlxZfLYA3sSbcrYCjnIJq1RfkMippqx8IFvMQUBMkyb6T1x5io5ysLJ4ekWAEWA5D0x5jLVl1/BTag+vwdab6kBcebUW3kqdJEdBYeuAOI8TRmGlAKivCgW0zGpj3i2NPk+IuqBaiiGEAiIYHvyaSfrjM5zLs1WnKMiuGVngKZU3kkemA34CwngmZLCtTqMHIaRv0ExIBiZ6WIx1WzSVBpaQB8pPUcyOYBtO4thJV4iEcIlP5W+ZJuhtvHmsNU4OyiBiVkBpJU8tXMehGOXWTjNy6f7WUUrgovkoyuWbU1NtAgSVaNS9CXAMkz1i4jF2QFKmwFSVfrN2v72jpjpwH0g7qDoLTHdHA5A/Qj2IufyekoasRoMaWkBrRfsJF8VU/iRsjDtDPin46h6EoyvqAUEmAYsOcgny9QBywsz/AIoZyQflvbaDvB/qww94VWQ0xRp+Zmv9gOnMxGFmdzlVHYwSGB35jk3cYa7QUugbj+dqNQSnTaYFpa558zBvf2xPGJooKZ0upDFZBvHLYiP6OC8hxfw6L6wutJAaIZRzvymBJGE38UjCCNth1BuL/wBb4puW2uyV1KvJoqPDq2ZVGpEBnYMymI8smfrpPqcZxA6NVYpTYJ5WsCAwtMHcz+k40Xw5xSpUhV+amD02MeUkf7ciMZ34j4W9KoFAjWTUVjIJBuQR19RzGDXgeXFkynEnZVVhRXQRpc2YX5Edf+cNUzDO4NbwyQAylipBNxIAN7HbffGZ10dIpmn5gTL3mdVojlAG84IBphCt6dQGNUsVPNbT5bH0/TBce0LGRq/h3LM9Wuy+SFBAOwJBt6QCbd8d1aVPwqjVYlrLfe89NuWJ8PUnbLCqzgqywIklipI+Xrvf647yuQFSmygE1SC1zIECBJ2uSLD9sT2+pDu6wKM21RgrUz5wJEDruTHKTMn64MyecY06i+NpqMkDex/KY6SfscJjXqJUABZDYMOkHSQRi8VVp1zqnzHfYwL7bAz+vPDSjTsSDtUxrVzFOhVACSo5rIk7FlkwJN45XwXx+oj0TWy5GpI1Aj5gAII9CJPpgXOZsGmGFOxESTJU7zPQntz6Tjzh1Q0lNSpSjWfKIhbA2EWgg3GFaV2ykXaA89nKVTLguhTy6Qt58Q3JUnluw36Ya5bKvQyro62KyF3kQGXbmTvzwNnsk9apTpIFenoIQMSAPLIDHcgXHXbDXMjyucxp1hRpAP5iBziO3/GM1n7gXBnvhOqP4gEDeV59I/fnicXU0y4kNUZi1NeiSJJHXVqjpc8sccIprSXx6o8qkFYmWM8oOw52v9cdfEVErXDIhZ6nkUx0Jn7EH07ThdSF6y+n8O/7i7qhS8gdBxSXQqDW8gsouRcjrMfcAYBWtLMhNo1BgJFj+WYmZFz3jqTOLVlpU3RYcwdZHMgXUHcC9yN56YX8FKNpnyq3UzAJ5du2Ltt0xdqXPJ9G+BeGmnTaoaU69Dq0eYzsRe0TcYS/EFdKmYdU8pURDNuRJME7m+3YxjaU6Hh09KVQIgiQQsHe1zJ3jtjB8F4ea2drmudVNGAJHMkHQF9x7QMF8DSjhRDOE8PC0VzJRRWZtKEmDpV5mI3kRfkO8Yp4rpRW1OWqKBZTqAO0k8zeeWGfG6VLUlMOq0kSGOsyDzHc3++EeYycBgLi8HYwRYmb4m3csgm9qSRlMk5QKzwCTYT5vUwZF4N+nPG3yFNRQDNTLPUWG0sZAUjT6TI3HTGNy+ULtKqQibu31Ha4/obYfZqoBTYu70tUfhgAgACVmOfTfB1Gn9TQeQatm6Uk+A17/NG98e44yiUigP4l55d/XExP4aKbkP8AgldkU6iK6IfMsSVG942AvhlxSu2apNSpEi40xupM72mNx7jGT4Mxpl2o6nUmGaDGq1vrIxqstxFF+ZRTzAEyJAaNtwAZvf8AXD1XeARZicllTT1Go1RayPAtv7G4M7QSNvXDXMoyETPKSTuY369p7YM4rTaoXza0mICq+u0Am1hvqETMWB5YyOWz5arLMWDEiTP94wR7gYacHONJfPJKTdmtYBk1rAI+a/OwFsLM3kiELEyhYEgGbcwRykTf9MXZOoCGQ2DCDG47juN/bFCgsSKjBHTytvBvZhHIi+OHRW2TQ8ZX6v3D+E5mlSvTMk2AmwM2v2GLeN66cOIbSNQ9Gv8A7W6zhNlmTLEhoeo5J7doPpvh5UzL18u7JpAUxovy/NfnjpilwOU/9Wps96SmR59X5rAEEbEQAMLWyrPmyCkEm6gbStoCiwFvTnscX0eI0XpoXBFQMYAAkdSSeXbHvG2QvSFBR/Eu4JJJNvzwJgQtyTffrhodrjAso20X8JzwomrTmXPPnqGw2jtjnj3EWzLVQ4hqWl1PVGUA36Gzex6YC1RmFassaR7mTY3PKD9caDiVVKyimeaMjEWkMSBfsPpbBU9qsZK8MxBy15X5gf8AkYpfN+FqqGNwYMnBVBvxV1Ak/mPIesWkgE998FZbhbZvyInnKklSVEgRcXx00uGc6g07RpszRqUaFMoNOtQCo2VngsFE7T+px3VzSUlJpiapjUQdpPmEzEHpyxXxHKkeChqFho0s/IFSJk8iTcRuR2xQvFKIqGnT819PmjzFlix6z9MciWWXkzR8OyFNmNWtZyAzReWuQZ7W7fvi89mGqV2Mpd30k6ZNzEczub4N4ItV1dHY0zShZnUQZME3uBOM5xPLDxGelurwwHI6osP7pO3SY6E0jJN7WLJ0aakzIqrpDGB5TEHkRirLZ9F1UqiM1MNcXDJtYbTcxvglUWrRKpK1EBtzIi8dwf1wmOZbWrGXixPPqQYtI5NvAwsk8Aj6bNRks+GqeCmrQDad40iDJv8A7444jQQGotW76rkHYA+vtMd7YCXi2qkzeCwrJphwPNAP5pvJE2wXmkrZqnN3PiDUsX0ERCxcAWPucLH30x5K44EeZzmqqgjzGVpU15KIlo25W6DDnjdXwUSn/wCMyaWcRIAUSB6mNsA5WgmV8Wu/mqqNM9DJIRZ6czzIHbAeYzPiCk5JJNQiTveDf2GNqzjvpfMSL2x+YnzmaggEiCLRAgzF49MHfCtRRmaXiJrVn06d9xFye/1wm4qNTNBMC3+oAG31xsv/AMa0K6lqyhfDAipPzbSIHXsb4uuE/kBQd2bHj1akUbXrXSSwKEAkAQSZBsNv9PLGdrVUy+VWkNa1WmpJBnmZeOcQI7d8aDieeajT1Np1SV1bwpImeg2+mMlnuLUWqeIBUqaIHm8oJ6wD/V8QlLc6KyxkW5wUyvh0wzsTOuwAEzAm0m8XmYxYuY0oFM2Fp3ERbGf+IMwTmDIgHzAAyvqLXkde2GvCKZrrTHWAYtaYn6YZxTRHUjhUDNUKVW3COxGk8wEC/SV+2Dc1xBmVKQqwGBsygBSYsJ6ib9zbE+Kj/wDsadOgIoQAdJJmTuY54X1OJh21MxKhfzrOxMbd/tg7agq7CsMu/jayeRczTAWwAUEfWROJjMV6WpmOsLJNvN+2PMW+E/I6l+Z/9NtwbMOtOoKagO7fLyi8X5nefacd8PzrVPw/CNRwDr8p8p3jvbmMeUTV0aBsG1LOyk3Ity6++PFzsVZRLgFZBMuwtJJMBbfzxz1bN0aYZ/xKBpUVAJpMumTG25nb+ePm68NqU6VF3QqCAQGsYZrEDnaTje8OzoT+0mlUM6biL733IPUWNsVcdrvmKas6zSU6XIPyuGGkgc/NzxSGo4PJnFSRluF5zWgY/NcH/MLH6i/vhjmqysodiQQNEyYAmRbubX7YQcNotTd1N0Zvw2g33Y25b6fXDSk6lXpts1vY/wCxgjENWG2W5fiIr0yroqMK6sqEMDddwIm6z64Y/DnEA2oNBsQQZHPcNtI/bCXgecio1Cq2l1FmO5MiQCf6j2wdwmqS5UU0lXsPl1TyJn3n1wzTRfPZbkxRqBlZtJUWb0MgqOZ7d8HZVqKgVgCa6gqptAB3JEGTaOl8D5mlTWsabIAJMRcLIm5H2x2lamtNqaJNwA7XaOZ7YWWE3/Jm6B+KVjU0MUisSACPlYDeYEARJ6jDxlpiiCjA6WAkH6j0sP6OE2ZzK6TTqBkUHUr8piDP9fTHXD61MUAJPiG8bwOhvbGTbjYJSpFea4e7VKjr8iAuTyjSf3tin4GqtUd3UONNPysdiZHl3vIkeuNRwtg9J6WoDVCta8EHTPWCdv8AEcA8Hy7U1qvTAnVppgRAVbny7TJU+2HVbWwJK0zlRUqt4bnQlKQTaJ3mb3NjscZ+nmfCrqTpdRKrUHPrNh5hFvXDrLr46VKhfTI3MgFxaTAJJgAbXjC/PcFBp03DDUxBdWEAMVJUyNwQd4tbfGjwZ22ecOo1DmnAeQ5ZiQSSGmYjpj3jmUWhpr02LCozSpFlH909Zv8ATC161MVHdGKFCSDM6r22w7qGlVyjSWNQBmMkABuvcQTbBnDNAeUV8OzxJ1UvmsQOh2g9rb9DhxxHh4SsxUC4Bsducgc94i8TjL/C1JvGPIaSfccv39saL+PXxEFUAwJEc1Uww/8AlHtg3fpYNLg4ztdRpq0GZSAPMIYHy2sTIO4m/PBtLM16jh1jT4Sh2Q7GTOroT2mw9MI+O8SRm0BYUEggdCZNuu59+WPaFXwqgTL1jHzJOxO8FR9xicsopGak6QX8TUny4FQlGy7+VvMNRDGzCbgg7GYJMHcYV8MYQq8lqqRPSy/ocNc7lUqUno13DalGlqZDAkGYvEQQBf2wD8LcOLqarD8MbTsSL/QffbCOKwvqJLmMUCZqmKYNVonSWA6XOknuZWPc8hjT/CGXCZcsKgHiNBEk6QVJUEH/ABEGeeF2Zcrm6iKtNiVBGsTEgFT2ImMXZnyuPGqEu12KwpMQUEARYixicWV/Ddjb1wW/EfFCQKVN/mAWpMQSFi56WJ98I+K1aieCAR4VQkEqIUxFh1Bk7/3Ti74lo00pnzSWIJEGSRMkG2kTv1gjniZ/Oj+Ey4cNdlEXkSGPO9iftGBBcUNS7ENAtUy5sDXpCAR+Zf8AiRjQfBVFv4eDYvPhzzAZip+o+3pjJcEqOuYCBLkhYXmrdJ35Nfvj6U1FXVG8QTGkX5A3JnlG3rimrSWOxUmnRkuM5xv4krV8wA9OQAN/Qn9MLviPNgqqi0ABgNthA+/3x1n6ZqVqnNi1ovMACwG/M4Kp/CxcM+Zf+HpyCSYLkAckmxNvmj0ODHapZ6J6abYkiSSbXP64mNSa+Q/LltY5M9Vwx7kLYT2xMW+PAf4fzLctmn/h7VRpY3E3DTY3HfFJLpSKuo8IgySyy4/1bATcAb9sLqLKFIqXWCDuOw27xhXxYVX03lSPfSJgfUTiUoVMVSwbTLZ7VTWkyavDEATEKLSLTt0nbDnIZ2miUwnmplgrIZImZuDytj5/8OccYZurP9mCFAI2kxM9+fqcbqnlqZr0janEkyTpYRYrFjcg4i4yUUnyVimgH43BctVRCSRq1wQF0sAQL6ZIEx2whqkGGGx/XmPrjV/EPEGamyQH/FXynY8/v+2Mnw7h9YU3NamUXXFOR82+3aLd7YdNSiR1oXlHOZy9IVFzFRiPLBAF2Omxk2Fh0O3vjkVCxKooBBDa1PI8zfp0x7UTWjJ1Bj1gjAPCaLOqHzKUWG7BTFweekj6YMVcHF9fwbTlasd5/iMABSC4AIcKBJ3gjqNp546osTHl0KOUCSTcknnhNSpfiKo/vAffGlZICiZm/pItt2xz672wYFJtMrevTAenVVitRIJWPKL3Njivh1Sl4b6jJYwjAX0g2J2F/wChgbOgiqSjjVbymIgHnNjOr7D2qyqjzSpJLEKlwE67dySJsJGDpQrTjZTnk12VdKoRrIUADATJ3ifcgz98LWpGiKgp1vxC8MNgo0oPLFxcH6nDBckHVHDgMV0iLeZSNIb2kYyOZyLU87VXXNwx6PEhtN5kEL6ztikex0nQ1ykFDLHxHb8OnAmZ82xi5nbacMuK5vytSahpVdOlTaDABE8xCxN7emE9Sh4dRKbqaYkO7dRBlhe8dPXHfF61QgmodZUAQuyyTdjsbAfXDVwvIvkV8KqclUKGYgqTY7WkixG04I4Xn/C1qwhiT80ErEjTbtfvgPhgd6TI+o6XJBK2N7mf+cO8hwUlleuJVu9z5YgfSJ74OpSlbJwu6Ofh6kvgNqnUW1LG4jy27GTgjiOYFFNNxVuFYmSqHcA8iSMFZoUlaFELqgqpsd2j0mbg7Yy/G821Ws0i4tHSNxhL3SbNqS2xwUlCb4PpgeHpCLrB1g2kwJtPY2xTlcg9RTpVjIIBHWD/AMe+Bxl6lXMimpKaRBPSDckekW7jDKK5ZPRVOzT8ApUzqqaGUxLA3QW0lRJmTcyLDDWpQJoOsBFcDRpAgKIJEACNiI7DC+mYVaFKNTHyg3JiCTA3PM45zOYq0gUJkRA+vMcrYgnuzR2uksFHxBn6aqNBirqUlwPM0bSTsBGwtOAOHveq5EjUsFoYbCS0i5honsOQwD8S50WpqBJgm0Hov1/bF3CkqsmimGczqgR0gWNr6voMX0otOn+Uc9u38yrjPES4+cM120gR5dtQNj1279cD8czcZXLxuCGF9tIEffFfGc0xZcvQLVPC3hZ1vJB2FlXYctz0wdmqNIUqIzRuF+TmW5zFzfkPrinCseWGrAvhGgHqipUDFEnziw1SDB97j1PpjYt4I8wPlHI8+bGPW0YpyGdBRaWjRTJINgsW6Dbmet8A56gVpAoAaZbSX5RO17/13xFv4kgyd8HJ+IkUMuXRV7kQLAe5t1PLCVs69Sq6V218iQRCSAVI5C5I7yN8VZKiPEdWJDdRBEfmB9j9sMc4uXYy5ZipkhZAnlPeI/q2FcNODvm++WRc3WeBZWypDECT3At+uJjypmJJIkCev9fXEwds30RyWkyDzmbdbzjnPZ4FnbTsbi3QT9Jn645y9l9DGLM7l10LU1BGNRhJ2aQIBPLa3p3x1azWGdMFlpnOVNIAOyglzAE3KrBJEdGZfvjXLmEqimiKEI2MmOpDEk+sd7YwOYLI6qfkChVtu92aOu8H0XGm+E6TVG8OxD0rkmPMjafmiZM/bCPhlHHbRriaaFadZAyltSmdQnc3G4H6HGR+NPiKXhVAQVIXsbCBFhYcsaPIA0lMurMhMo3zAcwJEHYHGN//ACBxBa65ZF8qJLH1aI+04np250wNour1IbUOpB9Qb/13wuycUa9SxKNFQAW3s33gx6Y0NTgbrl9bkBiZK8xqJIk8zJAjlPbC7JurJUVlBbQdJO4YeaPcAj6YMJ07+xBx2To6yizmYJBgEyNoAgfQxhtk0EgdCf5YG4HlVL1yuyAx/lYyv/xjFlGrpc+k4nqK9yXj/IssMXVTrqVAI1MdI9NQ2PIxhqrrRpHWCT+WDEk2uewxmGqkGec/fGiy1UVKJDXaQwk3jmATz7HGimlXgbTnyhxkMgX01Kb+HRL6mW3lP+HsZPYYI4sGRaa20EFrxqBLTq6z/Plj2pwplosU/CEKyqwMEiCd7wRffefTCn4mqRmArMdRUsb2UWABO0/z7YaELbwdDbSCuIUi4VagWqyK2iCQCCCRGkSSY2tf75Rc2TRKqIUST5bjlcm4jb6Y01Aabh1KwFBPKeZiY++xwrbhpoiowll1BQ1oYEXtJ3JG/fCZWfAOXT7GvBOE0nRa1ZiTBbQxv/htuSTeMccU4qhZKHikVNfnCC0AfLqnl2HLCrP8TKlDTCL5YjfbkB2XaepxX8GUVq1alSoSdIIQCBc849LW6nGSuO5iKlhDerWUOSo3IiTYK28TuZkX+2MvnwKdRgWABY+bkb7+k29oxpcvnVsBfWAWZuQ/u9onljKcVRjUqTcloHbYqB/th9JdCTVmu4J8RZcKq6qShBvLE/8AZuT3wz4/nQYgeY2nnHcxPthV/CJrViBFMbRvcR9CAcVGtrqazsL+wvgaup6dq4FUrpeQbNVa9LNUnX+z0WEdDJYHkf29cM6/EdZ0snnLR/pJn+j2OJkOIipSVoaaZG5m43AMbRcDl16eNn6Zlj5TcCN2Yme9h6dcbCSSL7rTfQLxzhKVKqiiGEga23mJEAb9emPeH5paKEob3jm2kWk7gfff3wNxL4lZJp0kVABdxdm9DyxnMvUYjzH+WKZ2umc71WMc1m6hlKTLSQ/+WPNJPXYHvc4OydAvUpIWCORoQXLkb3a5A6sd8K1zoRlVACTu07e25/TGk4dlVLPUkCoEXfdhAEA+t+/thXDavUZJtqwriHE5qFHAA0EEgXP5Qe5H74RfEuZKIgQjSVssiQTMyNwAPSScNKuhvDV9XiAyWIEEbT12/o4y3GFXx311S1Nd2IIjsATf+ZwsCuo3WBtXyAQmrS8yuogcxPUm0Rz+uPM2+WgkvWqOTOpQoTpbVdh3tgGjn5QC5WIEiPL3HvGKK6DWLELvHMDpOF0lzCfRtSUb4Bcxlauo6PMvIrsR/W/ece4vOfdfKieUWEbYmLbZeCWPH9S/NJpdo2bzD3j95xTmAKlHQxgagSefLb2/XBmeSaSuPy2PYcv1wlNUw0b6TH6/rjT9Wkn2mh5unuXZ3xWo7VMvTRQ2tgidmLaYDciAVHpjah6dDLgaVSrTsWuNR1S0czN7+mMp8NVFqktUqsGTSUBAaWv1EgjaQRz9mmYz1N6jsAST8oqf3h2+mBVVDxyXlIurZ1ajFdSGqfzCRAnn16YnFqaq9Gt4YKpAQNfzGYa3NWgj1PQYy+XeMyzcjJPoZP742fDagajTRRqEqCCbKouWPchRA6sMHUi4q4ggrWRNnOINWdtTEqhj/UCCY+4nA+ZlWkiNQk+v9X98NuMZulRWyhnLbRaTuT99uWM0c+9RnFX5tUqeRXa3SBf2wkY2nRGVyyaj4ZJWlWneoQo9E0iP1xTxHysR1Gn3xdwlIpJO8avvOBeLcj/jn9cNB3KyTdsV5xgQG/Nsf2P7H64ZZSuAFLWICiBY3I5en64749kUNJK9L5SNLiZg7TPrYi14tgDI0Zq0lMlWgWsZG2k3vywdPNoeCqRulo1iNM+WmupSd25hY299pjCD4pyzLUUA+aopAk7yQBHOOV+szh5mqFZVgAlKQBCkwWBLW9tMn6YzPH81FZDUeGglrSFt5dIF4GF06UjonwGtkfD0qHkzpa9t/uIk8sTj9ZTlkdRqIcswmAYEWtJ57YGyvEqLyrU6iKY0lzcnazADtaMENQpVKToxY6bKdhJm5jcQZj/bG7TYHxgzmaeQSLHY9VMfoRt/LGh4LQSnlQwYh9dyI8oaAPp+5xmcuymrpuFJ0km9haftP0xta6UqTU1DEoqKxAA88c7zzEkdYwk8YXBLTy2wTOV1Ip0wNKI4EzcwDMmb/wDOEbUQMzvZ6qldQIMRc7QRYXw24jnabV5dY1Ra0qRf7g48FEGo1U8+vLp9sPpvbYdR0FZyraBzwBncx4dOObmPYXP7fXFjvJwm4tmdT+X/AMMx/ufrb2wmy2o/chHtjf4fzumaZErq1e0Qb8rfvh9l8hRrVXCMdrBQLdYJudjflPPAjcTy7UkNOkqO4CvpHPbbbHtOjoFQ0jrgaitNWLRGwjc/pg1nB1RVRRjuPgmswFNqf5RTMyoDQJm+18EZSkr061KJlCFJ3kXH1I++LKNMlmd41VHExPlvJW/p9sd0cuKLIVOpioYg8jyEdIx0NJxJWlnsrXIGlTUsBqeB3MXnsJHvjScLRHNTfVTNxO4BHaxt9J64zvEdZemXJJZv0gfS+NNkOHrBAc3dxINwTLx3GqRiU3aDpK5WyZxgrk5imJ0W02IXcCY5X74+bcVOouyg+Gp+km09cbvjXE2SpVoqYIXS0GTsTBMfbGEq0pJSRO3r/PDwj5NPLyFpUjadOlLd4k/rgqnVNSoxECRMeg/l+mCf+kMaXirDKskkHlYA+wEfXA2SPmMfKo3HM8o9gfrhKUpglFqWUHU6yoAhNxv+uJhWwc30i/Un9sTF/wDc6Yd0RgXIDLNjY+hwpoDmf62GNNR4C+YVmokM4EwGHm9jdT2MixuLTmM2r0qzUqgKsoBKtuCT+mOdRajKPkSSe3I14fwXwC5c3Q/MJkKR8wA3BBnpYE4I4PnaYJ0qXMyWIBMftgLPM1ekq6o0oAYJlkmIMbgTHuOmBlz5pUQlMwC5LDqBYA9rYpCVrd2XW2Zra/GaRIpNTclvllLHc8+kc4jHoejTIFMjWYBAJjYwBykfX6YyNCqyro1WknUZkJ3J2tyHvJ2roZ0aqcHSqTbuIk+pGDu3fQC2r2lfEc0WqeeojqzHSVJsenYct+R5YFpUH8ViGUeWfO0XkDc/1GK+M5U03cgHTr1qeXmvA9Db2xdllNSv4djLgDrBInD7FDKNLizdUTpQJ/lX6QMAcdqDUijkv9fvhvWpAGTsL4ymarF8w3QAR7cvU3+mJ6cKabOeOWD/APUXouWW6tZ0PysIFj7cxcYJo1NRo+GdEtYsJ7j9InAvFcr5dQHlPPuJP/bP0xaMw/4Dwy3GnSJO8GBv3Hrim1KTKRuz6K71yQ9ifDlovJDAc+xJ7yMYv4mA1oxMuRL9L7enp2xtc9XqIRUYGAo8QiZIN5C8iCL4y3xhmVcqbKfyoIAC8rbzv9cc+niTRXV4KeDZ4jUljA1AHe9jH9W3w1GaTx1bRpm5B2kbgCPTbGYosFqKXlVMEkQSFuDjSUq1U02ClamnZhckSLL3O+G1V6rDB2hcMpqzIapSZKUyPJpBgjYRthotamustLVACo5hBM9OYgzik5gl1arGllNPSZDDabHoQML85mNGXaJl7Fju52kCdov6DCNbmhUqs48cO+oJ52sT/hnyn15fTB2bYzA33Pr0wJwQErqa5FlPbBFasqys+cm/b+f6YoorsjqPd9DmjWIMncYDpcNYOGUhmYwKYBO1xHX6dMEEeXXBMNy/rvirLV38VSknRHnHNgflB6DmcJpvLZSOm1FX2Pc7mabEItIU2eBGmIIudsdulWjSZqGhiPn0NH15/fAeYqa5lYcsSSLb3n6csdceyFahRFRWpNQIEiYaT0BsbdCScaKt0Uk8YEFLiM0VB3BLMe58v6EnFuSrIxJUlmvNrkyLDmeWLOF0VNam6fIWUmxtEkzb0+2CuFvTyrEDz1FQsz8lAHyr3MAE/ptimq6qsklC6sIrcOIdWqQHQTpLbepHaLb+mGqZK6saiw0FQthHNm5ggSPYYRcLZKrB6jsHqSGaxA3gkR1nnthi2Wo+HUVnIQLGrmW1cjyGJNN0i6pK1wZvNFTVcqZBc+breJuSeYG+E1CkUYloMHyxzP8Ax9DhhkdB1B50xIgwZHmHI2kYCzfzdhbkP0EfbDqdkN62/M1PwhUjWWJ8I+QgbHqSPoMK6tIUSQhkFzftNvtH3wdw1xSooT3cj3gfYDCermXq1CAN2UDuZGI6Dk9ST6Aptrb4CfEA/oYmCWpqvlZQSN/Xp7be2Jj0qMMPhDigFQA1PD1iRaxbeZnynryOH3E/h9M3WpvVIRgYawIZJkj9YPInHzLKNNBTzFvoY/2x9A+EOIVTSBRhUOxW9h/iHI++OH+wYT5izO8V4c2UrtTPnUXRuTJeZ9QSD0wtq5UK5bewKTtBJMm3LnffH0fMZAVkqo7RU3pg/lO+nuDt6H0xk14DUZzRfVTCTD6GYAbkWHpHcHrhZeUPtSaSYF8M8OGc8ajLAwYI31A7kcxuCOjdYwpyPCapbwjTbxAYYRsbbz/hPPGq+Fch/D5nVTrvLNt4JCn/ADMHMdcPPi7hnhg1RXFN3bzELq2QX9OUxyw6mqpFYwSW18GP4pwKqVVGKh1TmbEcuW4I++LPhvhDK71mWGHlUzIJgaiBytb3NsUUcrUJZfH8UsVghiSDtuSTBMDGhqHQtOkpso36nmfckn3wdWb2qK7Fcowi8F2f2M7qL4+e1GbUwUwS2/Uzb9cbXiubZQvPXUCn054xueyb6atRR5ECljIESdIsTJ83SeWKpYrxRzQi1kd8YYCnTCWUtqI5SBH6T9cJctVak4uYVgVPbcfbDGtBy1A89MfrhdWuF3nWo9BJH6nFGqYb9WT6AnE3YmrKtoHmvOvaLdpM4x/FM2a1dnJnvH6DDOnSWlSdBUJqLJNokkz8pv6T0wqoU74jpwSbY2o+gcpzIkTB3vYWxq6lWmvhPlhUpqygdxIvc+ovgfMZJGylNzpDGqKeroC8n7QcL6HELGiGKtrJWLi5jyz3/wB8CY0HSCkKmoVV/Fgb8/8AEbH6Y8bhtSuWYHUqkKukWk7k9gLTh1wjJqXU5ginpU6SAZZgN2JgxyHeemDOHNr10KbJSplYH5QQDuAOZP74jOVcclYo5yGQREHmBMxqFgADEiev1jphLxjKpTdgCoAudPmP+piAoPvbBbZapqCL5kW7Bb2m5Y8sV/FXDTp8QIRl2GqRsWNo3n5jz7xthknLkScVtwgagw8PeVLnvuvbvgrg/FPxH8OiCiHS4IFpFj2E9Iwiyp0U9Mzpcj9I+xw04RVUeI6MfEJ0Mp2ggEH9fpiUXWpNdBUk0kNuHOKrkVQKaqLM4AHIyJ7RfC34qpFnVErh6Zu1vKI5m/mPQc4xbk8xTLH+IUtWBsq9ItJJ22OEnE88rVCVGlNUBb7+98Vg9uRNSXCRdW4guXSKQiflB58pPtj3IPHiOqk2VVG55E+ptPvjjgdM1K1MyJ3PpMfSSPqMP+N5XS4GXYKSSwJO7XJv1IjG7zyPFVFeQVTTVYel5gdShREiQGBAtve+O+J0ab0lV9SwdTSYXtaJkdeUY5yWYqPX1MniTZgL7gGbiBv9RhB8VcXFWoQilFE6liBaOw6++AlJu0FySWQHimdWdFNAB17Dph38O8GFaoXqITSgxJIknpBkxjn4M+HvF/GrXQHyg845nsMbipTY+SkVX/GRMf5V/N7wPXbDycYK5MnJucltWTJ/EOSSioF7iAs7444NwqoieLpCuwsW2UHoNyTy7euNTw7KZanUJBNaqvzVKkHSecDaf064w3HfiCrUd/xCtMsQIEGCbbXJI+4wunPc6ih46cdP1TYybg1L81V9XPzIPsQSMeYzyZjSIBYDkDexvvzxMVz5G3af/X+QPhH9i3+Y/oMM/hmsy1RpYiTeCRiYmJy5kca96Ntl6h1tc/MvP0xtEPkpHmUueu2JiY36PzydPbMhxf8Atj6YY0RqYBrg0TM3nzc8TExGPL/O0Lp+0wHAj+KByGsgdDB2w2rfPT9v2xMTFpe5fYTV4iVZw+YHmKcjtfljK8dY6GE21H9cTExaPukLHkMp/wD8dD1P/wB8DUxfExMU1TT5HTMWTMFjJ8tzc7nA9HceuJiYWPAZFOZrt511HTpnTJib3jae+K+ECWoE3PiLc/58e4mJyKafBvPiZif4ckknwtzvzx18SUl8MDSPlXkP72JiY5370WE+UYgPBjynb0w14lfIweVOffUMTEwZe79hJexmCpHyn1/YY6y+zHnK/riYmE/WyEeUbXPCDTIsRTmRveZ/QfTGRzig0gxudZvz+Wpz9h9MTEx06fuK/q+wf8L7Vf8AIf8A6n9cMPiYxlqBFjb/AL1xMTCanvKLhHPw6x8WqJtvHeBjF/ER/Fb0P/dH6AD2xMTDaIrPrmWphcsoUAAaQABEALYDAVRyKFRgSG0zM3264mJjh/1H/KvsHQ5+zEGSMUHj/wAs/vjLZITUSb3O/pj3Ex2Q5n9SM+hxnKYlLD+yp8v/AE0xMTExN8noJKj/2Q=="/>
          <p:cNvSpPr>
            <a:spLocks noChangeAspect="1" noChangeArrowheads="1"/>
          </p:cNvSpPr>
          <p:nvPr/>
        </p:nvSpPr>
        <p:spPr bwMode="auto">
          <a:xfrm>
            <a:off x="155575" y="-2789238"/>
            <a:ext cx="7743825" cy="581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AAAQABAAD/2wCEAAkGBxQTEhUTEhQWFRMXGCIbGRgYGRoeHhwcHx0eHx0eGhsbHCogICAmHB4cIjEhJSkrLi4uGx8zODMsNygtLisBCgoKDg0OGxAQGy8kICQ0LDQwLCwsLCwsNCwvNCwsNDcsLCwsLCwsLCwsLCwsLCw0LCwsLCwsLCwsLCwsLCwsLP/AABEIAMIBAwMBIgACEQEDEQH/xAAbAAACAwEBAQAAAAAAAAAAAAAEBQADBgIBB//EAEEQAAIBAgQEBAQEAwcCBgMAAAECEQMhAAQSMQVBUWETInGBBjKRoSNCscEU4fAzUmJygtHxFbJDU2OSosIHJDT/xAAZAQADAQEBAAAAAAAAAAAAAAABAgMABAX/xAAvEQACAgEEAQIFAwMFAAAAAAAAAQIRIQMSMUFRIjITYXGB8EKRsaHB4QQjM1LR/9oADAMBAAIRAxEAPwAvgOcqB2gSouSItvMjfkLbW98HZGp4WY1g+So0AQCL+bawERtabRzxzwzKM4pVFUip5gYB84kn/wB23r3x5xR9MqQA2rYwbwDERFmkfTHh6lqbaWCTWPoPuI5fwnV1kU3OywDJmRMQASNv54A4nC0R1WQTO/8AmWLHt11dcNcjV8REpsoMEEymm6wVMSe3PnhBxst4VQbPMgFZNxHma08vaMUnTXpHfFg+dz6pSgmfEgc9gNp333PUdsMvhp/GQmJ8wBMwQtjBG3bbtjK1U8RBpMw20E/OIAiDF/oQY5YdfC4ZUZiH8pAlb77+pj8tye0CXcaViReR3xCuSx1D5agDH8wB3PS/TsMU5l3ZSywCGIhgNiZUk7kGx2MCb4r4nSp6Sys7hyJafzWEekR6Y44gyvT1Vah1abi8gzy5eW2JSdPBQ5eu7U4ZTIUz5AxMEbzaZNoNu+FtDiZo1KcuoRgAR8xgbjygAHV0vMYIdWak4Zlex80AmbQvm2EQbTGAszTWqrsQZpaVBITzbdCRY979tsGMkmrFd0a6vUNTLt4dPUomWDTItJuJ27SMZegjh3KaHDEEKQxkHcg8mmfQjDxaipURWqMRFkIAudk1DnM2eDviZjILSpVyJUG1KWjSsKxIM2uBFpEXmScHlNBaKPh16RRqeogqxMxOn36Rueq+uKuNZ92AQOrsxggWG3XnH7YH4BUIruCoaoFnWCNJHeLebqOeJlcm1Z2mjamD8tufyw0mduvvzm06SQVwA5hirkEqT4YU6fZvrsCcHcJqBM3pUzq3EgWgE2I6wL9sIM3X05hgRp858s7aT/e5zEz3OLuC52M2pmCRdhIChjfUSDFv2x0uNYE3M1tTLnUaqsIURBIglTpLSd4UHtdTgKrXddMHWGU1AFgDuJmwA2A7Yv4lD1NKKXa4IJtPlmSTyP1jHNGqDVNJllVOlSqbKRqsxuZiJ7ntiEUVkylKRLAaJACiXPy3khu0yL9cWZ8F3pagfDSZUkx5be8ET6Y84YpDFiFE1ACzNqE9x0Mj6H2tzGrVUVCKrEeSJ8oG/pa09PXGi2qEawV8PrXddwzKb8pB2PKe393B9CuGdwoMR5YEg2sYPuJ9e2FNDPslAqVQvqjUBaY2kch5hA7gYKo1QKqQS0QYB0nYAgXve9+QtsMFe6g3hAWVRRSNSrOhgQ17g7xbe4EfTlgXL1ootpGk1HIEbtcKD1JLTaLabWthlxJqYqhArs+q6gArBvMc4kdicM2yi6gYlrA6BOlQSDoAFpk+gnbGU6VsDQNl6LplChI8QmVBv0mDu3r/AM4Q57hLt4lYkUiBKo1iRcAyTYQJvhr8Q5pJpqUYDcaSSQDZRHoMLfi+uAUQ6gAg8ogkQsKCJuZOG023JsEuBfQzirDaFYyASCw5WMbQR2GxxpOE+HUpagCoqqdRDGJjQN7CCRB233jGOJ0wDYCxgb+vcY1gC0qdNEPywlyREDUSkW/xdj1mMNqQSd+fmLF2L89mBTQsvmC2gkXACr0k21bbYB4XVHisqnyzI9NhJseV/XDvilVXejSfZ2utxaLxaO0f4cKOBcLc6mCkslQgDadJuRFzuBbueWFilsyam5YGtTLBqlKpYadS+uxXpNtXTFfF80SrFZU6t4g7aeR779hOIuYgVlNjSIWZsGggwflJgkReZwrZvw3CgSreWQbNpXk23m5bXOEpsZusjehVcKBCrawg7cp3vEcziYXmqFgdAOQ6D/08TCO7HVDbg1arSomppCnU4BaCWWZnUtieQFuQwiztV6mYqqDsxYntBBWDzki/L3w7Kroph50LGmDuXMn7mTPTGTztXRVabMTBPICZv3Nvt3xR27olNpJG7aqKCaF3AWTe5Eb895P0thdoqVKLlpDaSxUQQY82xtEmfQ7YHDygE3535x39/WcWcPzbFdYLBwwI1CNS8567zt2xLSm6cn5CnuwJsoAtDUPmgKfQypuBOwPLfbs64Rpp5dQICg6mYObi4liBzAAgReLwcL/jLhwo02CH8M1NQHMKVi5/zkj3GF1PiNQ0F1+aEMbE+URab7Wg746F6v3Nw6Zumo1vCZA6LrJ0kjTYm0733vzj0wsoZ0Gj5yjsDI5WEC8bkHkZtfFuV4wj0RqUlqYJAJMQBYGdxfbsMIXVC7pUpmkhWVa9u8zdYkk7wfTEpq+B1JIa8OXzKHpkaHEkCZF5LdAbEARO/TFPFqIy5qKwATWDBkgoNN45kyT6nBnDKC+EylmWppgmxDCBEjqIF9jpxTxXKO2WUk6quxJvK6pWZ/q4w0aboWSe3ANmOLHUrKWWT5UhYNgBqtEWHU33x3neKlHpJoYHXPn0yYhSCx2Glot/PCbO5aq7U20klYJg/wCUbzHI7Yr4klZ3Oqk76XOmZOpSNt+wPv2xdaWUJuYbRZqNVXClUaREnSALiOUGx3kX7Y1eWya6f4tKxDETUAkibb9BPS07dsnUbVShi8aZA3KmT8pbYdu+NJlqNTLeErfiK6eZVQuCTEqSD0MgkYg049FIgPGODU81T/iaZh1Y6wR85gzHqPrHfC7g2R8zVQCSo1ydiViOsmfbGir06FOqvht4a6pZCWgGD6na1/3wLx/LJRWA4VS19NxADQAoG8EmB1wu+UfT/ULjbs6p1GZy7DdSQi2O4Gp76rAgD1GBM64DVRqmw2sCYAgE9ALd4xRw4IXqvpfQqadXMsTPmG1yB2sOl+eLiUq6gFi5UR2gSNtxhmtuBWy3hBphhr1DzCAYMxJFiIYG0nrBA3wbnc4gqyF1axGseUMZAt0tvztgL4cRYcl0s0GRJBsQZ5AgxIM8sd5jMVWWRBW4TyxI3JHUgnGmq46MngmSqeFl6lBQWVXMVI+aSDvyE6gP95wU1Lw9BZkIbzMIMqIGoz1nb2BN4x1VzyqhphNIJJeejSb221TblOPaDCnR8aNTMugo8NY/4QOZ025RjbrlY1YQBUzGqrD5jWF+VlBOmL3Bi3m5bXvaMNcoTpZvMZ0qrKCCWPz655xFuU4UcPdVZm0Gi22jctJEb8+0fTbDjNOJCa6r6RLrAUDyiIAuBfYz72wEvSBividYeMKRZlWYsZW3Tc7zfFHHyhOs0y9QKFnUwCgTBA+afccsDvm4rBvGOkAkBlmB3/rn9Ccz+IpUm8GewLGLcr8r7YCbTtCSlSFNLhzGsqgiPmkiAVEEsSB0kQLzjR+KpQORJ1E8+5P5o2EejYC4CreG6tPzGL8hvYXuTa+4xTVrR5iLT0H+Yx7qB03nDzbbphWMh9anLU3IUeHVIljFnW5kGCVYAfrHIzMVUpL4oEMFIpybhWuWjkWPO/ONxhNwPNValOop/ERJ1CAVk3MSQA1xt3xfnqhzBbzBlNtA1lgb/lFgBCi3I4XKww7sWhdm6a02IsweqX2BJWBAiQCLwATMyRGKKraFAUAbkneCTNp6bCTyvi5AtWnrg+WnC8zK3v1JEe57YB4hl28REpgkquoi02mR+ix6DG0pblT57JzysDekHIlA2nlCsfW8dcTD3L1hSVacr5QNwpO1/wAmJgPUSdFFDAJUTQSaoJE/h3+/+WAPt3xkeIZYkU2YnU8nluWOr7zbttjScRcIjpUnxlpmOcCbD1M/Q4rz/CKlUZM0gppoYNxM6dV/VhH+rFIAasEzOaubQoEgG+1jI57HHfDqz6pRdWkSBI5GdjvKg23t1wuzDGdvLEExaTyn0G3rivhGaK1gLkMAAoEne0CRPLDLRqFfUjC7NiatPMrUFRSAywsEiNVmgG02G+MXlcmzlUQwKaFj2BM/uAB6Y1I4wgNlAN5UjZvf9O2AON1qdILTUaalaHfeYWImTzN/UHE9KbUq5s6JxV2NMrmVfwgAFLRY+oEevbtiniyvoCPUVKihom6eYQQIHblMQcAnJkeHUVxDtI3Oi0kHkbSR33xfnaxWg1bUCqggbEq8iAvMNBNxsTjONSA+AfhmYan5j5g24nddIUxO9wWj6YbU8/448KRYESRPlgX+mFfCcutYFKhYQAysORG+qeR/YHB3CszTRajf+IG0k9psf98HU9zBpZVMzn8f4NRadRGqDV+YaQDIBYENIPbtcHDejkaDZZqyq71GvDMSVE7aVMMvPUALXgRhnxrIUs0hAQrWWSj8i8FdDesR1BjvjPrlq9OpTRAUKoCSwt4YEX7EiPXviu57XKLyCqwyvg6kUyWXeJmIEMRcc4DHGjyDoafhMhAqqPDYtYOp2FrX59J9vf8ApoqqSigaALHdgQZNr6rcxy+tOTrVAgpeUVNRKdVIIIPcG31wk5WrH21gKbLU/CZKqmm6wFDHU0idXmtIMzBHoMVZZKdWQXOpACDpkflk3O/zCI9xi7O5fWVzBNPxNOmoCQADcEkHymIggxjjh/DwHqNTMoiyeQJmSu9rTB/XEnHPA/KoCFVaYqBfEQM0aQZkgGdR7AnaNziniZ1IKi+RKgi148tgesx9jhtxQUmpioovoIYbiGO0gSfNzPM444aniZc0DZdUhhyO6z9Iwyp02TazQm4fxCp4QEqKfMAXtsSeVx63OPKakqWZ9JHmUajqkEzuDPczMYEpMQjKepa/eInlfF2UpN4d9Gsg+YkgwDqPMAiTBtzEYecfSBcj4cTpigh0NIlLk6fMRMg2mSAcdrnqeiq19AAWxvJ5oDEkGLiepwNRz1Nkph0Cg2qDuZOq3WP6nAVaiz0WZF/CFh5gs9Rp3abXG36RVt0UukX5WnpVZPkLjQxkkAGQdunLHHxFxJQhLPUa6+ZLaWBnnY9h9wcBUKk6NOoCygzMNM/tt2x1nFEVUDnxAdY02IK7gkG8+YkTzWcWUaqxE7Ka2TYofO0VEmecNedMzJ+lvcWCsFqK02EowBtBYwQNhf1thNQrVG8Qio0qo0zPmYi57Wj641XD6TKxqMYRZ0dbiGJHTnPO2E1E4Jt8CumF55loZcG+tmubxaTAgek/ywNTprnU8jLSqiWmS2pQIhhaCJkHvuTi4UaeblQGDLMFo0Mq895EEzMdumOM9n0ydNaVHUCx1M8QT7G0Ty9uZgweFfI+Pse1XSmvgUQAfmfu3/u6zIM7CZ3wpy9KskkPqN5CkAkdNt8NsxRXM0zVKM1RSWdQyqX30lRBvuIB3jngD/rVJQD4IiJEtyva69eWEmnfAr83SL8hUWo0Uwocj+zXUTYkkktzv+mCuMZOnlzTVZepUceI97IJMAbwI33O+DOF11pq1YUYquvyyT0uojeZm19Iwr4j8QVFUU0VWYCNJE3JIIPX2/bCxSUm32FpJHFXhteofEAqENcECqRB2g6umJhvwbi5NFJ8BSJEeK6xBI+WbbYmL7PkHchW9KnUY0ySlY6SZBZTfYlRPLoRhznKhFJmdGLTIdPMrFTIMiwO9t73whp+CpRfEbxSRr2MQCQs+ok+3TDHNcY0qGogrVsAF/MSbgr+bnY2vhI13+fn2GVGO4mXpuysIMmRIJEmwsYnTc+pGKsvWhkFwdYgiLfbGg+IeBGv+MoNPMLINOfIzf4ST5Ty0kxykWBB4bwrxS3iEUlRvxGIgqAZKhT+a0R3vjpi4qLlJk3BxYzzFVApIMtEmdipuIJvI6+t8ecVormlLU089MDSRzvLA9SQJHp3wTWpUo0mxWAqkifLFiRzIiZsTjzhmdpqNCIQxcAjpe+npI7Y49zi00ytWsifg2Weop0sNKtLAmLf4TEE72wwyeXYqaZm5NhuQTA9yT/QwPnsm615oebxCbC0mRqif/d74sy2WdGmoQCoMSb+/tacUck3aJxXporo1DT0gLqAchvNpJidiNo3nbrbBeSyk10WtK6jzi5BtP8Avzthj8PZdFFTMVQCxJgkWQKNMqP71t99sA5uoK70mRAHB2FpBjpbpsMPqJ2mzQS6O+O50LWp+BbyMziwUw3zMDuSfXDenmVzSKKxRLFUdSIDHoAZ0mBIt2wr4jwlalI1dYXQNIWLk6yDLdLj1jlhZUr0EqCCXAsNMKRt5iCIJj64m2FXbCcrRqZeu+nUrK+mT8ukbksREHlhr8V+YLVOpKhOglOYgkH0tE727YGq8QSpTahDat6bvYluhvEGOkfbFGX0UV/H1hyoDU3BgiSAVYf1blgPKb6CdPmAjk1EMVaR1MDbUdQb/Va474vpU2pUoiJQMUHPygx99r7YoyHDDWpFBU/8TYtIK7kH/TcekYJzLim1R6twg8pBM2tPtGM1aRkV8Nz1AhqRpypE+ZmnrptBAFvphf8AD+Z1s3hEkA/m8oKhvuRtPpbFaZ1lcoaSsZMNAYg/Le1/98O/41lSk1GjARfyKAAq72jaf3vzxk6tSNIVfGeXC1RpXQhCmBYSen6++FNfLamBklaYjSJDC4m5vtBnG1z+Zp5ykaQOnVBQ9HF4He5HuMY7PppcPBXy6vTr77fbDT1UknEWcdqbQ6o1aNKnTCo1MsRrDEnkQCs3iJP02xTXqK1F3pjyBiAHMEA7FRzuRtPK++CKNdFShqBTUrFyZN+cXm+mI9cArRBpeJTk01mFIsDqAWRPmFx9cTXvHfFC3K1AAjWCUyZMXtLAzysCIw7p0crUoNWy+sVVg1EYhpBieQF1Jgjptgf4ZVarlGRRIJ0geXnI9IMegwHlOHtlqzpJNKorJTI2NrT0YQBGOr4sXJwfIu1qO5CzJamdaaLIDBfa8sewGGeertXb+ForIiZnfcmeiiJJ64DyPlmms+K8eIRyFzpnsJJ/lhhSZaKci8QxHP8AlOwwmorab+y+fk55SoPGZFFTSpSXYjUdyx5ATymSB3v3L+IcsqtSpV4eVHnJCw038OALzyup6DAvwDTNXMa5CvTk+abk2H2nDT4+yxep+KRpgCnBMi8sxHcxbtjRh32Uh7XJiTLZc0AKlPSVBkOykc7qQJg2FjyvvgvN8LFXM0qyKTSZfFcEeURBK26ki3ttjPcNz7M5oVPxW0qvmdyW1WhfqY23F+WNjmqLUKa0keFQRqJHznkIuxF/qcLK08j4r5HfE83UdRMBFA5eY9iP27YyPEqWioqpI0iVJ/MCSdV+rT1wTUzKM7UNVg06onzC02/xEiOmCkyDVmQR/ZvpLlxZfLYA3sSbcrYCjnIJq1RfkMippqx8IFvMQUBMkyb6T1x5io5ysLJ4ekWAEWA5D0x5jLVl1/BTag+vwdab6kBcebUW3kqdJEdBYeuAOI8TRmGlAKivCgW0zGpj3i2NPk+IuqBaiiGEAiIYHvyaSfrjM5zLs1WnKMiuGVngKZU3kkemA34CwngmZLCtTqMHIaRv0ExIBiZ6WIx1WzSVBpaQB8pPUcyOYBtO4thJV4iEcIlP5W+ZJuhtvHmsNU4OyiBiVkBpJU8tXMehGOXWTjNy6f7WUUrgovkoyuWbU1NtAgSVaNS9CXAMkz1i4jF2QFKmwFSVfrN2v72jpjpwH0g7qDoLTHdHA5A/Qj2IufyekoasRoMaWkBrRfsJF8VU/iRsjDtDPin46h6EoyvqAUEmAYsOcgny9QBywsz/AIoZyQflvbaDvB/qww94VWQ0xRp+Zmv9gOnMxGFmdzlVHYwSGB35jk3cYa7QUugbj+dqNQSnTaYFpa558zBvf2xPGJooKZ0upDFZBvHLYiP6OC8hxfw6L6wutJAaIZRzvymBJGE38UjCCNth1BuL/wBb4puW2uyV1KvJoqPDq2ZVGpEBnYMymI8smfrpPqcZxA6NVYpTYJ5WsCAwtMHcz+k40Xw5xSpUhV+amD02MeUkf7ciMZ34j4W9KoFAjWTUVjIJBuQR19RzGDXgeXFkynEnZVVhRXQRpc2YX5Edf+cNUzDO4NbwyQAylipBNxIAN7HbffGZ10dIpmn5gTL3mdVojlAG84IBphCt6dQGNUsVPNbT5bH0/TBce0LGRq/h3LM9Wuy+SFBAOwJBt6QCbd8d1aVPwqjVYlrLfe89NuWJ8PUnbLCqzgqywIklipI+Xrvf647yuQFSmygE1SC1zIECBJ2uSLD9sT2+pDu6wKM21RgrUz5wJEDruTHKTMn64MyecY06i+NpqMkDex/KY6SfscJjXqJUABZDYMOkHSQRi8VVp1zqnzHfYwL7bAz+vPDSjTsSDtUxrVzFOhVACSo5rIk7FlkwJN45XwXx+oj0TWy5GpI1Aj5gAII9CJPpgXOZsGmGFOxESTJU7zPQntz6Tjzh1Q0lNSpSjWfKIhbA2EWgg3GFaV2ykXaA89nKVTLguhTy6Qt58Q3JUnluw36Ya5bKvQyro62KyF3kQGXbmTvzwNnsk9apTpIFenoIQMSAPLIDHcgXHXbDXMjyucxp1hRpAP5iBziO3/GM1n7gXBnvhOqP4gEDeV59I/fnicXU0y4kNUZi1NeiSJJHXVqjpc8sccIprSXx6o8qkFYmWM8oOw52v9cdfEVErXDIhZ6nkUx0Jn7EH07ThdSF6y+n8O/7i7qhS8gdBxSXQqDW8gsouRcjrMfcAYBWtLMhNo1BgJFj+WYmZFz3jqTOLVlpU3RYcwdZHMgXUHcC9yN56YX8FKNpnyq3UzAJ5du2Ltt0xdqXPJ9G+BeGmnTaoaU69Dq0eYzsRe0TcYS/EFdKmYdU8pURDNuRJME7m+3YxjaU6Hh09KVQIgiQQsHe1zJ3jtjB8F4ea2drmudVNGAJHMkHQF9x7QMF8DSjhRDOE8PC0VzJRRWZtKEmDpV5mI3kRfkO8Yp4rpRW1OWqKBZTqAO0k8zeeWGfG6VLUlMOq0kSGOsyDzHc3++EeYycBgLi8HYwRYmb4m3csgm9qSRlMk5QKzwCTYT5vUwZF4N+nPG3yFNRQDNTLPUWG0sZAUjT6TI3HTGNy+ULtKqQibu31Ha4/obYfZqoBTYu70tUfhgAgACVmOfTfB1Gn9TQeQatm6Uk+A17/NG98e44yiUigP4l55d/XExP4aKbkP8AgldkU6iK6IfMsSVG942AvhlxSu2apNSpEi40xupM72mNx7jGT4Mxpl2o6nUmGaDGq1vrIxqstxFF+ZRTzAEyJAaNtwAZvf8AXD1XeARZicllTT1Go1RayPAtv7G4M7QSNvXDXMoyETPKSTuY369p7YM4rTaoXza0mICq+u0Am1hvqETMWB5YyOWz5arLMWDEiTP94wR7gYacHONJfPJKTdmtYBk1rAI+a/OwFsLM3kiELEyhYEgGbcwRykTf9MXZOoCGQ2DCDG47juN/bFCgsSKjBHTytvBvZhHIi+OHRW2TQ8ZX6v3D+E5mlSvTMk2AmwM2v2GLeN66cOIbSNQ9Gv8A7W6zhNlmTLEhoeo5J7doPpvh5UzL18u7JpAUxovy/NfnjpilwOU/9Wps96SmR59X5rAEEbEQAMLWyrPmyCkEm6gbStoCiwFvTnscX0eI0XpoXBFQMYAAkdSSeXbHvG2QvSFBR/Eu4JJJNvzwJgQtyTffrhodrjAso20X8JzwomrTmXPPnqGw2jtjnj3EWzLVQ4hqWl1PVGUA36Gzex6YC1RmFassaR7mTY3PKD9caDiVVKyimeaMjEWkMSBfsPpbBU9qsZK8MxBy15X5gf8AkYpfN+FqqGNwYMnBVBvxV1Ak/mPIesWkgE998FZbhbZvyInnKklSVEgRcXx00uGc6g07RpszRqUaFMoNOtQCo2VngsFE7T+px3VzSUlJpiapjUQdpPmEzEHpyxXxHKkeChqFho0s/IFSJk8iTcRuR2xQvFKIqGnT819PmjzFlix6z9MciWWXkzR8OyFNmNWtZyAzReWuQZ7W7fvi89mGqV2Mpd30k6ZNzEczub4N4ItV1dHY0zShZnUQZME3uBOM5xPLDxGelurwwHI6osP7pO3SY6E0jJN7WLJ0aakzIqrpDGB5TEHkRirLZ9F1UqiM1MNcXDJtYbTcxvglUWrRKpK1EBtzIi8dwf1wmOZbWrGXixPPqQYtI5NvAwsk8Aj6bNRks+GqeCmrQDad40iDJv8A7444jQQGotW76rkHYA+vtMd7YCXi2qkzeCwrJphwPNAP5pvJE2wXmkrZqnN3PiDUsX0ERCxcAWPucLH30x5K44EeZzmqqgjzGVpU15KIlo25W6DDnjdXwUSn/wCMyaWcRIAUSB6mNsA5WgmV8Wu/mqqNM9DJIRZ6czzIHbAeYzPiCk5JJNQiTveDf2GNqzjvpfMSL2x+YnzmaggEiCLRAgzF49MHfCtRRmaXiJrVn06d9xFye/1wm4qNTNBMC3+oAG31xsv/AMa0K6lqyhfDAipPzbSIHXsb4uuE/kBQd2bHj1akUbXrXSSwKEAkAQSZBsNv9PLGdrVUy+VWkNa1WmpJBnmZeOcQI7d8aDieeajT1Np1SV1bwpImeg2+mMlnuLUWqeIBUqaIHm8oJ6wD/V8QlLc6KyxkW5wUyvh0wzsTOuwAEzAm0m8XmYxYuY0oFM2Fp3ERbGf+IMwTmDIgHzAAyvqLXkde2GvCKZrrTHWAYtaYn6YZxTRHUjhUDNUKVW3COxGk8wEC/SV+2Dc1xBmVKQqwGBsygBSYsJ6ib9zbE+Kj/wDsadOgIoQAdJJmTuY54X1OJh21MxKhfzrOxMbd/tg7agq7CsMu/jayeRczTAWwAUEfWROJjMV6WpmOsLJNvN+2PMW+E/I6l+Z/9NtwbMOtOoKagO7fLyi8X5nefacd8PzrVPw/CNRwDr8p8p3jvbmMeUTV0aBsG1LOyk3Ity6++PFzsVZRLgFZBMuwtJJMBbfzxz1bN0aYZ/xKBpUVAJpMumTG25nb+ePm68NqU6VF3QqCAQGsYZrEDnaTje8OzoT+0mlUM6biL733IPUWNsVcdrvmKas6zSU6XIPyuGGkgc/NzxSGo4PJnFSRluF5zWgY/NcH/MLH6i/vhjmqysodiQQNEyYAmRbubX7YQcNotTd1N0Zvw2g33Y25b6fXDSk6lXpts1vY/wCxgjENWG2W5fiIr0yroqMK6sqEMDddwIm6z64Y/DnEA2oNBsQQZHPcNtI/bCXgecio1Cq2l1FmO5MiQCf6j2wdwmqS5UU0lXsPl1TyJn3n1wzTRfPZbkxRqBlZtJUWb0MgqOZ7d8HZVqKgVgCa6gqptAB3JEGTaOl8D5mlTWsabIAJMRcLIm5H2x2lamtNqaJNwA7XaOZ7YWWE3/Jm6B+KVjU0MUisSACPlYDeYEARJ6jDxlpiiCjA6WAkH6j0sP6OE2ZzK6TTqBkUHUr8piDP9fTHXD61MUAJPiG8bwOhvbGTbjYJSpFea4e7VKjr8iAuTyjSf3tin4GqtUd3UONNPysdiZHl3vIkeuNRwtg9J6WoDVCta8EHTPWCdv8AEcA8Hy7U1qvTAnVppgRAVbny7TJU+2HVbWwJK0zlRUqt4bnQlKQTaJ3mb3NjscZ+nmfCrqTpdRKrUHPrNh5hFvXDrLr46VKhfTI3MgFxaTAJJgAbXjC/PcFBp03DDUxBdWEAMVJUyNwQd4tbfGjwZ22ecOo1DmnAeQ5ZiQSSGmYjpj3jmUWhpr02LCozSpFlH909Zv8ATC161MVHdGKFCSDM6r22w7qGlVyjSWNQBmMkABuvcQTbBnDNAeUV8OzxJ1UvmsQOh2g9rb9DhxxHh4SsxUC4Bsducgc94i8TjL/C1JvGPIaSfccv39saL+PXxEFUAwJEc1Uww/8AlHtg3fpYNLg4ztdRpq0GZSAPMIYHy2sTIO4m/PBtLM16jh1jT4Sh2Q7GTOroT2mw9MI+O8SRm0BYUEggdCZNuu59+WPaFXwqgTL1jHzJOxO8FR9xicsopGak6QX8TUny4FQlGy7+VvMNRDGzCbgg7GYJMHcYV8MYQq8lqqRPSy/ocNc7lUqUno13DalGlqZDAkGYvEQQBf2wD8LcOLqarD8MbTsSL/QffbCOKwvqJLmMUCZqmKYNVonSWA6XOknuZWPc8hjT/CGXCZcsKgHiNBEk6QVJUEH/ABEGeeF2Zcrm6iKtNiVBGsTEgFT2ImMXZnyuPGqEu12KwpMQUEARYixicWV/Ddjb1wW/EfFCQKVN/mAWpMQSFi56WJ98I+K1aieCAR4VQkEqIUxFh1Bk7/3Ti74lo00pnzSWIJEGSRMkG2kTv1gjniZ/Oj+Ey4cNdlEXkSGPO9iftGBBcUNS7ENAtUy5sDXpCAR+Zf8AiRjQfBVFv4eDYvPhzzAZip+o+3pjJcEqOuYCBLkhYXmrdJ35Nfvj6U1FXVG8QTGkX5A3JnlG3rimrSWOxUmnRkuM5xv4krV8wA9OQAN/Qn9MLviPNgqqi0ABgNthA+/3x1n6ZqVqnNi1ovMACwG/M4Kp/CxcM+Zf+HpyCSYLkAckmxNvmj0ODHapZ6J6abYkiSSbXP64mNSa+Q/LltY5M9Vwx7kLYT2xMW+PAf4fzLctmn/h7VRpY3E3DTY3HfFJLpSKuo8IgySyy4/1bATcAb9sLqLKFIqXWCDuOw27xhXxYVX03lSPfSJgfUTiUoVMVSwbTLZ7VTWkyavDEATEKLSLTt0nbDnIZ2miUwnmplgrIZImZuDytj5/8OccYZurP9mCFAI2kxM9+fqcbqnlqZr0janEkyTpYRYrFjcg4i4yUUnyVimgH43BctVRCSRq1wQF0sAQL6ZIEx2whqkGGGx/XmPrjV/EPEGamyQH/FXynY8/v+2Mnw7h9YU3NamUXXFOR82+3aLd7YdNSiR1oXlHOZy9IVFzFRiPLBAF2Omxk2Fh0O3vjkVCxKooBBDa1PI8zfp0x7UTWjJ1Bj1gjAPCaLOqHzKUWG7BTFweekj6YMVcHF9fwbTlasd5/iMABSC4AIcKBJ3gjqNp546osTHl0KOUCSTcknnhNSpfiKo/vAffGlZICiZm/pItt2xz672wYFJtMrevTAenVVitRIJWPKL3Njivh1Sl4b6jJYwjAX0g2J2F/wChgbOgiqSjjVbymIgHnNjOr7D2qyqjzSpJLEKlwE67dySJsJGDpQrTjZTnk12VdKoRrIUADATJ3ifcgz98LWpGiKgp1vxC8MNgo0oPLFxcH6nDBckHVHDgMV0iLeZSNIb2kYyOZyLU87VXXNwx6PEhtN5kEL6ztikex0nQ1ykFDLHxHb8OnAmZ82xi5nbacMuK5vytSahpVdOlTaDABE8xCxN7emE9Sh4dRKbqaYkO7dRBlhe8dPXHfF61QgmodZUAQuyyTdjsbAfXDVwvIvkV8KqclUKGYgqTY7WkixG04I4Xn/C1qwhiT80ErEjTbtfvgPhgd6TI+o6XJBK2N7mf+cO8hwUlleuJVu9z5YgfSJ74OpSlbJwu6Ofh6kvgNqnUW1LG4jy27GTgjiOYFFNNxVuFYmSqHcA8iSMFZoUlaFELqgqpsd2j0mbg7Yy/G821Ws0i4tHSNxhL3SbNqS2xwUlCb4PpgeHpCLrB1g2kwJtPY2xTlcg9RTpVjIIBHWD/AMe+Bxl6lXMimpKaRBPSDckekW7jDKK5ZPRVOzT8ApUzqqaGUxLA3QW0lRJmTcyLDDWpQJoOsBFcDRpAgKIJEACNiI7DC+mYVaFKNTHyg3JiCTA3PM45zOYq0gUJkRA+vMcrYgnuzR2uksFHxBn6aqNBirqUlwPM0bSTsBGwtOAOHveq5EjUsFoYbCS0i5honsOQwD8S50WpqBJgm0Hov1/bF3CkqsmimGczqgR0gWNr6voMX0otOn+Uc9u38yrjPES4+cM120gR5dtQNj1279cD8czcZXLxuCGF9tIEffFfGc0xZcvQLVPC3hZ1vJB2FlXYctz0wdmqNIUqIzRuF+TmW5zFzfkPrinCseWGrAvhGgHqipUDFEnziw1SDB97j1PpjYt4I8wPlHI8+bGPW0YpyGdBRaWjRTJINgsW6Dbmet8A56gVpAoAaZbSX5RO17/13xFv4kgyd8HJ+IkUMuXRV7kQLAe5t1PLCVs69Sq6V218iQRCSAVI5C5I7yN8VZKiPEdWJDdRBEfmB9j9sMc4uXYy5ZipkhZAnlPeI/q2FcNODvm++WRc3WeBZWypDECT3At+uJjypmJJIkCev9fXEwds30RyWkyDzmbdbzjnPZ4FnbTsbi3QT9Jn645y9l9DGLM7l10LU1BGNRhJ2aQIBPLa3p3x1azWGdMFlpnOVNIAOyglzAE3KrBJEdGZfvjXLmEqimiKEI2MmOpDEk+sd7YwOYLI6qfkChVtu92aOu8H0XGm+E6TVG8OxD0rkmPMjafmiZM/bCPhlHHbRriaaFadZAyltSmdQnc3G4H6HGR+NPiKXhVAQVIXsbCBFhYcsaPIA0lMurMhMo3zAcwJEHYHGN//ACBxBa65ZF8qJLH1aI+04np250wNour1IbUOpB9Qb/13wuycUa9SxKNFQAW3s33gx6Y0NTgbrl9bkBiZK8xqJIk8zJAjlPbC7JurJUVlBbQdJO4YeaPcAj6YMJ07+xBx2To6yizmYJBgEyNoAgfQxhtk0EgdCf5YG4HlVL1yuyAx/lYyv/xjFlGrpc+k4nqK9yXj/IssMXVTrqVAI1MdI9NQ2PIxhqrrRpHWCT+WDEk2uewxmGqkGec/fGiy1UVKJDXaQwk3jmATz7HGimlXgbTnyhxkMgX01Kb+HRL6mW3lP+HsZPYYI4sGRaa20EFrxqBLTq6z/Plj2pwplosU/CEKyqwMEiCd7wRffefTCn4mqRmArMdRUsb2UWABO0/z7YaELbwdDbSCuIUi4VagWqyK2iCQCCCRGkSSY2tf75Rc2TRKqIUST5bjlcm4jb6Y01Aabh1KwFBPKeZiY++xwrbhpoiowll1BQ1oYEXtJ3JG/fCZWfAOXT7GvBOE0nRa1ZiTBbQxv/htuSTeMccU4qhZKHikVNfnCC0AfLqnl2HLCrP8TKlDTCL5YjfbkB2XaepxX8GUVq1alSoSdIIQCBc849LW6nGSuO5iKlhDerWUOSo3IiTYK28TuZkX+2MvnwKdRgWABY+bkb7+k29oxpcvnVsBfWAWZuQ/u9onljKcVRjUqTcloHbYqB/th9JdCTVmu4J8RZcKq6qShBvLE/8AZuT3wz4/nQYgeY2nnHcxPthV/CJrViBFMbRvcR9CAcVGtrqazsL+wvgaup6dq4FUrpeQbNVa9LNUnX+z0WEdDJYHkf29cM6/EdZ0snnLR/pJn+j2OJkOIipSVoaaZG5m43AMbRcDl16eNn6Zlj5TcCN2Yme9h6dcbCSSL7rTfQLxzhKVKqiiGEga23mJEAb9emPeH5paKEob3jm2kWk7gfff3wNxL4lZJp0kVABdxdm9DyxnMvUYjzH+WKZ2umc71WMc1m6hlKTLSQ/+WPNJPXYHvc4OydAvUpIWCORoQXLkb3a5A6sd8K1zoRlVACTu07e25/TGk4dlVLPUkCoEXfdhAEA+t+/thXDavUZJtqwriHE5qFHAA0EEgXP5Qe5H74RfEuZKIgQjSVssiQTMyNwAPSScNKuhvDV9XiAyWIEEbT12/o4y3GFXx311S1Nd2IIjsATf+ZwsCuo3WBtXyAQmrS8yuogcxPUm0Rz+uPM2+WgkvWqOTOpQoTpbVdh3tgGjn5QC5WIEiPL3HvGKK6DWLELvHMDpOF0lzCfRtSUb4Bcxlauo6PMvIrsR/W/ece4vOfdfKieUWEbYmLbZeCWPH9S/NJpdo2bzD3j95xTmAKlHQxgagSefLb2/XBmeSaSuPy2PYcv1wlNUw0b6TH6/rjT9Wkn2mh5unuXZ3xWo7VMvTRQ2tgidmLaYDciAVHpjah6dDLgaVSrTsWuNR1S0czN7+mMp8NVFqktUqsGTSUBAaWv1EgjaQRz9mmYz1N6jsAST8oqf3h2+mBVVDxyXlIurZ1ajFdSGqfzCRAnn16YnFqaq9Gt4YKpAQNfzGYa3NWgj1PQYy+XeMyzcjJPoZP742fDagajTRRqEqCCbKouWPchRA6sMHUi4q4ggrWRNnOINWdtTEqhj/UCCY+4nA+ZlWkiNQk+v9X98NuMZulRWyhnLbRaTuT99uWM0c+9RnFX5tUqeRXa3SBf2wkY2nRGVyyaj4ZJWlWneoQo9E0iP1xTxHysR1Gn3xdwlIpJO8avvOBeLcj/jn9cNB3KyTdsV5xgQG/Nsf2P7H64ZZSuAFLWICiBY3I5en64749kUNJK9L5SNLiZg7TPrYi14tgDI0Zq0lMlWgWsZG2k3vywdPNoeCqRulo1iNM+WmupSd25hY299pjCD4pyzLUUA+aopAk7yQBHOOV+szh5mqFZVgAlKQBCkwWBLW9tMn6YzPH81FZDUeGglrSFt5dIF4GF06UjonwGtkfD0qHkzpa9t/uIk8sTj9ZTlkdRqIcswmAYEWtJ57YGyvEqLyrU6iKY0lzcnazADtaMENQpVKToxY6bKdhJm5jcQZj/bG7TYHxgzmaeQSLHY9VMfoRt/LGh4LQSnlQwYh9dyI8oaAPp+5xmcuymrpuFJ0km9haftP0xta6UqTU1DEoqKxAA88c7zzEkdYwk8YXBLTy2wTOV1Ip0wNKI4EzcwDMmb/wDOEbUQMzvZ6qldQIMRc7QRYXw24jnabV5dY1Ra0qRf7g48FEGo1U8+vLp9sPpvbYdR0FZyraBzwBncx4dOObmPYXP7fXFjvJwm4tmdT+X/AMMx/ufrb2wmy2o/chHtjf4fzumaZErq1e0Qb8rfvh9l8hRrVXCMdrBQLdYJudjflPPAjcTy7UkNOkqO4CvpHPbbbHtOjoFQ0jrgaitNWLRGwjc/pg1nB1RVRRjuPgmswFNqf5RTMyoDQJm+18EZSkr061KJlCFJ3kXH1I++LKNMlmd41VHExPlvJW/p9sd0cuKLIVOpioYg8jyEdIx0NJxJWlnsrXIGlTUsBqeB3MXnsJHvjScLRHNTfVTNxO4BHaxt9J64zvEdZemXJJZv0gfS+NNkOHrBAc3dxINwTLx3GqRiU3aDpK5WyZxgrk5imJ0W02IXcCY5X74+bcVOouyg+Gp+km09cbvjXE2SpVoqYIXS0GTsTBMfbGEq0pJSRO3r/PDwj5NPLyFpUjadOlLd4k/rgqnVNSoxECRMeg/l+mCf+kMaXirDKskkHlYA+wEfXA2SPmMfKo3HM8o9gfrhKUpglFqWUHU6yoAhNxv+uJhWwc30i/Un9sTF/wDc6Yd0RgXIDLNjY+hwpoDmf62GNNR4C+YVmokM4EwGHm9jdT2MixuLTmM2r0qzUqgKsoBKtuCT+mOdRajKPkSSe3I14fwXwC5c3Q/MJkKR8wA3BBnpYE4I4PnaYJ0qXMyWIBMftgLPM1ekq6o0oAYJlkmIMbgTHuOmBlz5pUQlMwC5LDqBYA9rYpCVrd2XW2Zra/GaRIpNTclvllLHc8+kc4jHoejTIFMjWYBAJjYwBykfX6YyNCqyro1WknUZkJ3J2tyHvJ2roZ0aqcHSqTbuIk+pGDu3fQC2r2lfEc0WqeeojqzHSVJsenYct+R5YFpUH8ViGUeWfO0XkDc/1GK+M5U03cgHTr1qeXmvA9Db2xdllNSv4djLgDrBInD7FDKNLizdUTpQJ/lX6QMAcdqDUijkv9fvhvWpAGTsL4ymarF8w3QAR7cvU3+mJ6cKabOeOWD/APUXouWW6tZ0PysIFj7cxcYJo1NRo+GdEtYsJ7j9InAvFcr5dQHlPPuJP/bP0xaMw/4Dwy3GnSJO8GBv3Hrim1KTKRuz6K71yQ9ifDlovJDAc+xJ7yMYv4mA1oxMuRL9L7enp2xtc9XqIRUYGAo8QiZIN5C8iCL4y3xhmVcqbKfyoIAC8rbzv9cc+niTRXV4KeDZ4jUljA1AHe9jH9W3w1GaTx1bRpm5B2kbgCPTbGYosFqKXlVMEkQSFuDjSUq1U02ClamnZhckSLL3O+G1V6rDB2hcMpqzIapSZKUyPJpBgjYRthotamustLVACo5hBM9OYgzik5gl1arGllNPSZDDabHoQML85mNGXaJl7Fju52kCdov6DCNbmhUqs48cO+oJ52sT/hnyn15fTB2bYzA33Pr0wJwQErqa5FlPbBFasqys+cm/b+f6YoorsjqPd9DmjWIMncYDpcNYOGUhmYwKYBO1xHX6dMEEeXXBMNy/rvirLV38VSknRHnHNgflB6DmcJpvLZSOm1FX2Pc7mabEItIU2eBGmIIudsdulWjSZqGhiPn0NH15/fAeYqa5lYcsSSLb3n6csdceyFahRFRWpNQIEiYaT0BsbdCScaKt0Uk8YEFLiM0VB3BLMe58v6EnFuSrIxJUlmvNrkyLDmeWLOF0VNam6fIWUmxtEkzb0+2CuFvTyrEDz1FQsz8lAHyr3MAE/ptimq6qsklC6sIrcOIdWqQHQTpLbepHaLb+mGqZK6saiw0FQthHNm5ggSPYYRcLZKrB6jsHqSGaxA3gkR1nnthi2Wo+HUVnIQLGrmW1cjyGJNN0i6pK1wZvNFTVcqZBc+breJuSeYG+E1CkUYloMHyxzP8Ax9DhhkdB1B50xIgwZHmHI2kYCzfzdhbkP0EfbDqdkN62/M1PwhUjWWJ8I+QgbHqSPoMK6tIUSQhkFzftNvtH3wdw1xSooT3cj3gfYDCermXq1CAN2UDuZGI6Dk9ST6Aptrb4CfEA/oYmCWpqvlZQSN/Xp7be2Jj0qMMPhDigFQA1PD1iRaxbeZnynryOH3E/h9M3WpvVIRgYawIZJkj9YPInHzLKNNBTzFvoY/2x9A+EOIVTSBRhUOxW9h/iHI++OH+wYT5izO8V4c2UrtTPnUXRuTJeZ9QSD0wtq5UK5bewKTtBJMm3LnffH0fMZAVkqo7RU3pg/lO+nuDt6H0xk14DUZzRfVTCTD6GYAbkWHpHcHrhZeUPtSaSYF8M8OGc8ajLAwYI31A7kcxuCOjdYwpyPCapbwjTbxAYYRsbbz/hPPGq+Fch/D5nVTrvLNt4JCn/ADMHMdcPPi7hnhg1RXFN3bzELq2QX9OUxyw6mqpFYwSW18GP4pwKqVVGKh1TmbEcuW4I++LPhvhDK71mWGHlUzIJgaiBytb3NsUUcrUJZfH8UsVghiSDtuSTBMDGhqHQtOkpso36nmfckn3wdWb2qK7Fcowi8F2f2M7qL4+e1GbUwUwS2/Uzb9cbXiubZQvPXUCn054xueyb6atRR5ECljIESdIsTJ83SeWKpYrxRzQi1kd8YYCnTCWUtqI5SBH6T9cJctVak4uYVgVPbcfbDGtBy1A89MfrhdWuF3nWo9BJH6nFGqYb9WT6AnE3YmrKtoHmvOvaLdpM4x/FM2a1dnJnvH6DDOnSWlSdBUJqLJNokkz8pv6T0wqoU74jpwSbY2o+gcpzIkTB3vYWxq6lWmvhPlhUpqygdxIvc+ovgfMZJGylNzpDGqKeroC8n7QcL6HELGiGKtrJWLi5jyz3/wB8CY0HSCkKmoVV/Fgb8/8AEbH6Y8bhtSuWYHUqkKukWk7k9gLTh1wjJqXU5ginpU6SAZZgN2JgxyHeemDOHNr10KbJSplYH5QQDuAOZP74jOVcclYo5yGQREHmBMxqFgADEiev1jphLxjKpTdgCoAudPmP+piAoPvbBbZapqCL5kW7Bb2m5Y8sV/FXDTp8QIRl2GqRsWNo3n5jz7xthknLkScVtwgagw8PeVLnvuvbvgrg/FPxH8OiCiHS4IFpFj2E9Iwiyp0U9Mzpcj9I+xw04RVUeI6MfEJ0Mp2ggEH9fpiUXWpNdBUk0kNuHOKrkVQKaqLM4AHIyJ7RfC34qpFnVErh6Zu1vKI5m/mPQc4xbk8xTLH+IUtWBsq9ItJJ22OEnE88rVCVGlNUBb7+98Vg9uRNSXCRdW4guXSKQiflB58pPtj3IPHiOqk2VVG55E+ptPvjjgdM1K1MyJ3PpMfSSPqMP+N5XS4GXYKSSwJO7XJv1IjG7zyPFVFeQVTTVYel5gdShREiQGBAtve+O+J0ab0lV9SwdTSYXtaJkdeUY5yWYqPX1MniTZgL7gGbiBv9RhB8VcXFWoQilFE6liBaOw6++AlJu0FySWQHimdWdFNAB17Dph38O8GFaoXqITSgxJIknpBkxjn4M+HvF/GrXQHyg845nsMbipTY+SkVX/GRMf5V/N7wPXbDycYK5MnJucltWTJ/EOSSioF7iAs7444NwqoieLpCuwsW2UHoNyTy7euNTw7KZanUJBNaqvzVKkHSecDaf064w3HfiCrUd/xCtMsQIEGCbbXJI+4wunPc6ih46cdP1TYybg1L81V9XPzIPsQSMeYzyZjSIBYDkDexvvzxMVz5G3af/X+QPhH9i3+Y/oMM/hmsy1RpYiTeCRiYmJy5kca96Ntl6h1tc/MvP0xtEPkpHmUueu2JiY36PzydPbMhxf8Atj6YY0RqYBrg0TM3nzc8TExGPL/O0Lp+0wHAj+KByGsgdDB2w2rfPT9v2xMTFpe5fYTV4iVZw+YHmKcjtfljK8dY6GE21H9cTExaPukLHkMp/wD8dD1P/wB8DUxfExMU1TT5HTMWTMFjJ8tzc7nA9HceuJiYWPAZFOZrt511HTpnTJib3jae+K+ECWoE3PiLc/58e4mJyKafBvPiZif4ckknwtzvzx18SUl8MDSPlXkP72JiY5370WE+UYgPBjynb0w14lfIweVOffUMTEwZe79hJexmCpHyn1/YY6y+zHnK/riYmE/WyEeUbXPCDTIsRTmRveZ/QfTGRzig0gxudZvz+Wpz9h9MTEx06fuK/q+wf8L7Vf8AIf8A6n9cMPiYxlqBFjb/AL1xMTCanvKLhHPw6x8WqJtvHeBjF/ER/Fb0P/dH6AD2xMTDaIrPrmWphcsoUAAaQABEALYDAVRyKFRgSG0zM3264mJjh/1H/KvsHQ5+zEGSMUHj/wAs/vjLZITUSb3O/pj3Ex2Q5n9SM+hxnKYlLD+yp8v/AE0xMTExN8noJKj/2Q=="/>
          <p:cNvSpPr>
            <a:spLocks noChangeAspect="1" noChangeArrowheads="1"/>
          </p:cNvSpPr>
          <p:nvPr/>
        </p:nvSpPr>
        <p:spPr bwMode="auto">
          <a:xfrm>
            <a:off x="307975" y="-2636838"/>
            <a:ext cx="7743825" cy="581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upload.wikimedia.org/wikipedia/commons/9/96/Wheat_P121089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5087" y="3613666"/>
            <a:ext cx="5689600" cy="3141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98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375780"/>
            <a:ext cx="7390353" cy="3369402"/>
          </a:xfrm>
          <a:prstGeom prst="rect">
            <a:avLst/>
          </a:prstGeom>
          <a:noFill/>
        </p:spPr>
      </p:pic>
      <p:sp>
        <p:nvSpPr>
          <p:cNvPr id="5" name="Rectangle 4"/>
          <p:cNvSpPr/>
          <p:nvPr/>
        </p:nvSpPr>
        <p:spPr>
          <a:xfrm>
            <a:off x="762000" y="4724400"/>
            <a:ext cx="7467600" cy="1477328"/>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From Jake </a:t>
            </a:r>
            <a:r>
              <a:rPr lang="en-US" dirty="0" err="1" smtClean="0">
                <a:latin typeface="Times New Roman" panose="02020603050405020304" pitchFamily="18" charset="0"/>
                <a:cs typeface="Times New Roman" panose="02020603050405020304" pitchFamily="18" charset="0"/>
              </a:rPr>
              <a:t>Bushog’s</a:t>
            </a:r>
            <a:r>
              <a:rPr lang="en-US" dirty="0" smtClean="0">
                <a:latin typeface="Times New Roman" panose="02020603050405020304" pitchFamily="18" charset="0"/>
                <a:cs typeface="Times New Roman" panose="02020603050405020304" pitchFamily="18" charset="0"/>
              </a:rPr>
              <a:t> previous paper where he incorporated soil moisture into his yield calculator. Linear regression of measured grain yield of plots with no mid-season N fertilizer with estimates of yield potential </a:t>
            </a:r>
          </a:p>
          <a:p>
            <a:r>
              <a:rPr lang="en-US" dirty="0" smtClean="0">
                <a:latin typeface="Times New Roman" panose="02020603050405020304" pitchFamily="18" charset="0"/>
                <a:cs typeface="Times New Roman" panose="02020603050405020304" pitchFamily="18" charset="0"/>
              </a:rPr>
              <a:t>without added N derived from the Current N Fertilizer Optimization Algorithm (Left) and the Proposed N Fertilizer Optimization Algorithm (Right</a:t>
            </a:r>
            <a:r>
              <a:rPr lang="en-US" dirty="0" smtClean="0"/>
              <a:t>).</a:t>
            </a:r>
            <a:endParaRPr lang="en-US" dirty="0"/>
          </a:p>
        </p:txBody>
      </p:sp>
    </p:spTree>
    <p:extLst>
      <p:ext uri="{BB962C8B-B14F-4D97-AF65-F5344CB8AC3E}">
        <p14:creationId xmlns:p14="http://schemas.microsoft.com/office/powerpoint/2010/main" val="211971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While the current yield predictor is efficient there is always a way to improve it by using accurate weather information in association with the yield estimation. The aspects of weather that one could include could be: cumulative Growing Degree Days, changing the maximum/minimum temperature utilized, or by altering the methods of calculating GDD. Using resources such as the </a:t>
            </a:r>
            <a:r>
              <a:rPr lang="en-US" dirty="0" err="1" smtClean="0">
                <a:latin typeface="Times New Roman" panose="02020603050405020304" pitchFamily="18" charset="0"/>
                <a:cs typeface="Times New Roman" panose="02020603050405020304" pitchFamily="18" charset="0"/>
              </a:rPr>
              <a:t>Mesonet</a:t>
            </a:r>
            <a:r>
              <a:rPr lang="en-US" dirty="0" smtClean="0">
                <a:latin typeface="Times New Roman" panose="02020603050405020304" pitchFamily="18" charset="0"/>
                <a:cs typeface="Times New Roman" panose="02020603050405020304" pitchFamily="18" charset="0"/>
              </a:rPr>
              <a:t> the weather information one can utilize will be accurate. Using less resources to grow our crops will be increasingly important in the coming years as the human population grows and the resources available begin to dwindle. Since weather has such a huge impact on the growth of crops it will be beneficial to incorporate such data into the current INSEY so that less resources could be used. </a:t>
            </a:r>
          </a:p>
          <a:p>
            <a:endParaRPr lang="en-US" dirty="0"/>
          </a:p>
        </p:txBody>
      </p:sp>
    </p:spTree>
    <p:extLst>
      <p:ext uri="{BB962C8B-B14F-4D97-AF65-F5344CB8AC3E}">
        <p14:creationId xmlns:p14="http://schemas.microsoft.com/office/powerpoint/2010/main" val="109347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a:t>
            </a:r>
            <a:endParaRPr lang="en-US" dirty="0"/>
          </a:p>
        </p:txBody>
      </p:sp>
      <p:sp>
        <p:nvSpPr>
          <p:cNvPr id="3" name="Content Placeholder 2"/>
          <p:cNvSpPr>
            <a:spLocks noGrp="1"/>
          </p:cNvSpPr>
          <p:nvPr>
            <p:ph idx="1"/>
          </p:nvPr>
        </p:nvSpPr>
        <p:spPr/>
        <p:txBody>
          <a:bodyPr>
            <a:normAutofit/>
          </a:bodyPr>
          <a:lstStyle/>
          <a:p>
            <a:r>
              <a:rPr lang="en-US" dirty="0" smtClean="0"/>
              <a:t>Works Cited:</a:t>
            </a:r>
          </a:p>
          <a:p>
            <a:r>
              <a:rPr lang="en-US" dirty="0" smtClean="0">
                <a:latin typeface="Times New Roman" panose="02020603050405020304" pitchFamily="18" charset="0"/>
                <a:cs typeface="Times New Roman" panose="02020603050405020304" pitchFamily="18" charset="0"/>
              </a:rPr>
              <a:t>Development of an In-season Estimate of Yield Potential Utilizing Optical Crop Sensors and Soil Moisture Data for Winter Wheat ,Jacob T. </a:t>
            </a:r>
            <a:r>
              <a:rPr lang="en-US" dirty="0" err="1" smtClean="0">
                <a:latin typeface="Times New Roman" panose="02020603050405020304" pitchFamily="18" charset="0"/>
                <a:cs typeface="Times New Roman" panose="02020603050405020304" pitchFamily="18" charset="0"/>
              </a:rPr>
              <a:t>Bushong</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Jeremiah L. Mullock</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Eric C. Miller</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William R. Raun</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Arthur R. Klatt</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and D. Brian Arnall</a:t>
            </a:r>
            <a:r>
              <a:rPr lang="en-US" baseline="30000" dirty="0" smtClean="0">
                <a:latin typeface="Times New Roman" panose="02020603050405020304" pitchFamily="18" charset="0"/>
                <a:cs typeface="Times New Roman" panose="02020603050405020304" pitchFamily="18" charset="0"/>
              </a:rPr>
              <a:t>1</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In-Season Prediction of Corn Grain Yield Potential Using Normalized Difference Vegetation Index R. K. Teal, B. </a:t>
            </a:r>
            <a:r>
              <a:rPr lang="en-US" dirty="0" err="1" smtClean="0">
                <a:latin typeface="Times New Roman" panose="02020603050405020304" pitchFamily="18" charset="0"/>
                <a:cs typeface="Times New Roman" panose="02020603050405020304" pitchFamily="18" charset="0"/>
              </a:rPr>
              <a:t>Tubana</a:t>
            </a:r>
            <a:r>
              <a:rPr lang="en-US" dirty="0" smtClean="0">
                <a:latin typeface="Times New Roman" panose="02020603050405020304" pitchFamily="18" charset="0"/>
                <a:cs typeface="Times New Roman" panose="02020603050405020304" pitchFamily="18" charset="0"/>
              </a:rPr>
              <a:t>, K. </a:t>
            </a:r>
            <a:r>
              <a:rPr lang="en-US" dirty="0" err="1" smtClean="0">
                <a:latin typeface="Times New Roman" panose="02020603050405020304" pitchFamily="18" charset="0"/>
                <a:cs typeface="Times New Roman" panose="02020603050405020304" pitchFamily="18" charset="0"/>
              </a:rPr>
              <a:t>Girma</a:t>
            </a:r>
            <a:r>
              <a:rPr lang="en-US" dirty="0" smtClean="0">
                <a:latin typeface="Times New Roman" panose="02020603050405020304" pitchFamily="18" charset="0"/>
                <a:cs typeface="Times New Roman" panose="02020603050405020304" pitchFamily="18" charset="0"/>
              </a:rPr>
              <a:t>, K. W. Freeman, D. B. </a:t>
            </a:r>
            <a:r>
              <a:rPr lang="en-US" dirty="0" err="1" smtClean="0">
                <a:latin typeface="Times New Roman" panose="02020603050405020304" pitchFamily="18" charset="0"/>
                <a:cs typeface="Times New Roman" panose="02020603050405020304" pitchFamily="18" charset="0"/>
              </a:rPr>
              <a:t>Arnall</a:t>
            </a:r>
            <a:r>
              <a:rPr lang="en-US" dirty="0" smtClean="0">
                <a:latin typeface="Times New Roman" panose="02020603050405020304" pitchFamily="18" charset="0"/>
                <a:cs typeface="Times New Roman" panose="02020603050405020304" pitchFamily="18" charset="0"/>
              </a:rPr>
              <a:t>, O. Walsh, and W. R. </a:t>
            </a:r>
            <a:r>
              <a:rPr lang="en-US" dirty="0" err="1" smtClean="0">
                <a:latin typeface="Times New Roman" panose="02020603050405020304" pitchFamily="18" charset="0"/>
                <a:cs typeface="Times New Roman" panose="02020603050405020304" pitchFamily="18" charset="0"/>
              </a:rPr>
              <a:t>Raun</a:t>
            </a:r>
            <a:r>
              <a:rPr lang="en-US" dirty="0" smtClean="0">
                <a:latin typeface="Times New Roman" panose="02020603050405020304" pitchFamily="18" charset="0"/>
                <a:cs typeface="Times New Roman" panose="02020603050405020304" pitchFamily="18" charset="0"/>
              </a:rPr>
              <a:t>*</a:t>
            </a:r>
          </a:p>
          <a:p>
            <a:r>
              <a:rPr lang="en-US" u="sng" dirty="0" smtClean="0">
                <a:latin typeface="Times New Roman" panose="02020603050405020304" pitchFamily="18" charset="0"/>
                <a:cs typeface="Times New Roman" panose="02020603050405020304" pitchFamily="18" charset="0"/>
                <a:hlinkClick r:id="rId2"/>
              </a:rPr>
              <a:t>https://www.mesonet.org/index.php/site/about</a:t>
            </a:r>
            <a:endParaRPr lang="en-US" u="sng"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4417302"/>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12</TotalTime>
  <Words>389</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Baskerville Old Face</vt:lpstr>
      <vt:lpstr>Courier New</vt:lpstr>
      <vt:lpstr>Times New Roman</vt:lpstr>
      <vt:lpstr>Trebuchet MS</vt:lpstr>
      <vt:lpstr>Verdana</vt:lpstr>
      <vt:lpstr>Wingdings 2</vt:lpstr>
      <vt:lpstr>Spring</vt:lpstr>
      <vt:lpstr>Reverse N lookup, sensor based N rates using Weather improved INSEY </vt:lpstr>
      <vt:lpstr>Rationale</vt:lpstr>
      <vt:lpstr>Objectives</vt:lpstr>
      <vt:lpstr>Methods</vt:lpstr>
      <vt:lpstr>Conclusion</vt:lpstr>
      <vt:lpstr> 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N lookup, sensor based N rates using Weather improved INSEY</dc:title>
  <dc:creator>Nicole</dc:creator>
  <cp:lastModifiedBy>Soil Fertility</cp:lastModifiedBy>
  <cp:revision>2</cp:revision>
  <dcterms:created xsi:type="dcterms:W3CDTF">2015-04-28T03:24:02Z</dcterms:created>
  <dcterms:modified xsi:type="dcterms:W3CDTF">2015-04-28T14:43:09Z</dcterms:modified>
</cp:coreProperties>
</file>