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6012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0" d="100"/>
          <a:sy n="90" d="100"/>
        </p:scale>
        <p:origin x="-2160" y="-72"/>
      </p:cViewPr>
      <p:guideLst>
        <p:guide orient="horz" pos="3024"/>
        <p:guide pos="216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571308"/>
            <a:ext cx="5829300" cy="334264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042853"/>
            <a:ext cx="5143500" cy="231806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7A303D-6806-4945-BC32-E67C56085679}" type="datetimeFigureOut">
              <a:rPr lang="en-US" smtClean="0"/>
              <a:pPr/>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73463-FAAC-4822-AC6C-E15B8D6C2922}" type="slidenum">
              <a:rPr lang="en-US" smtClean="0"/>
              <a:pPr/>
              <a:t>‹#›</a:t>
            </a:fld>
            <a:endParaRPr lang="en-US"/>
          </a:p>
        </p:txBody>
      </p:sp>
    </p:spTree>
    <p:extLst>
      <p:ext uri="{BB962C8B-B14F-4D97-AF65-F5344CB8AC3E}">
        <p14:creationId xmlns:p14="http://schemas.microsoft.com/office/powerpoint/2010/main" xmlns="" val="2929099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7A303D-6806-4945-BC32-E67C56085679}" type="datetimeFigureOut">
              <a:rPr lang="en-US" smtClean="0"/>
              <a:pPr/>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73463-FAAC-4822-AC6C-E15B8D6C2922}" type="slidenum">
              <a:rPr lang="en-US" smtClean="0"/>
              <a:pPr/>
              <a:t>‹#›</a:t>
            </a:fld>
            <a:endParaRPr lang="en-US"/>
          </a:p>
        </p:txBody>
      </p:sp>
    </p:spTree>
    <p:extLst>
      <p:ext uri="{BB962C8B-B14F-4D97-AF65-F5344CB8AC3E}">
        <p14:creationId xmlns:p14="http://schemas.microsoft.com/office/powerpoint/2010/main" xmlns="" val="2824902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11175"/>
            <a:ext cx="1478756" cy="81365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11175"/>
            <a:ext cx="4350544" cy="813657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7A303D-6806-4945-BC32-E67C56085679}" type="datetimeFigureOut">
              <a:rPr lang="en-US" smtClean="0"/>
              <a:pPr/>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73463-FAAC-4822-AC6C-E15B8D6C2922}" type="slidenum">
              <a:rPr lang="en-US" smtClean="0"/>
              <a:pPr/>
              <a:t>‹#›</a:t>
            </a:fld>
            <a:endParaRPr lang="en-US"/>
          </a:p>
        </p:txBody>
      </p:sp>
    </p:spTree>
    <p:extLst>
      <p:ext uri="{BB962C8B-B14F-4D97-AF65-F5344CB8AC3E}">
        <p14:creationId xmlns:p14="http://schemas.microsoft.com/office/powerpoint/2010/main" xmlns="" val="1813438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7A303D-6806-4945-BC32-E67C56085679}" type="datetimeFigureOut">
              <a:rPr lang="en-US" smtClean="0"/>
              <a:pPr/>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73463-FAAC-4822-AC6C-E15B8D6C2922}" type="slidenum">
              <a:rPr lang="en-US" smtClean="0"/>
              <a:pPr/>
              <a:t>‹#›</a:t>
            </a:fld>
            <a:endParaRPr lang="en-US"/>
          </a:p>
        </p:txBody>
      </p:sp>
    </p:spTree>
    <p:extLst>
      <p:ext uri="{BB962C8B-B14F-4D97-AF65-F5344CB8AC3E}">
        <p14:creationId xmlns:p14="http://schemas.microsoft.com/office/powerpoint/2010/main" xmlns="" val="702880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393635"/>
            <a:ext cx="5915025" cy="3993832"/>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425250"/>
            <a:ext cx="5915025" cy="2100262"/>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7A303D-6806-4945-BC32-E67C56085679}" type="datetimeFigureOut">
              <a:rPr lang="en-US" smtClean="0"/>
              <a:pPr/>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73463-FAAC-4822-AC6C-E15B8D6C2922}" type="slidenum">
              <a:rPr lang="en-US" smtClean="0"/>
              <a:pPr/>
              <a:t>‹#›</a:t>
            </a:fld>
            <a:endParaRPr lang="en-US"/>
          </a:p>
        </p:txBody>
      </p:sp>
    </p:spTree>
    <p:extLst>
      <p:ext uri="{BB962C8B-B14F-4D97-AF65-F5344CB8AC3E}">
        <p14:creationId xmlns:p14="http://schemas.microsoft.com/office/powerpoint/2010/main" xmlns="" val="2607752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555875"/>
            <a:ext cx="291465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555875"/>
            <a:ext cx="291465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7A303D-6806-4945-BC32-E67C56085679}" type="datetimeFigureOut">
              <a:rPr lang="en-US" smtClean="0"/>
              <a:pPr/>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073463-FAAC-4822-AC6C-E15B8D6C2922}" type="slidenum">
              <a:rPr lang="en-US" smtClean="0"/>
              <a:pPr/>
              <a:t>‹#›</a:t>
            </a:fld>
            <a:endParaRPr lang="en-US"/>
          </a:p>
        </p:txBody>
      </p:sp>
    </p:spTree>
    <p:extLst>
      <p:ext uri="{BB962C8B-B14F-4D97-AF65-F5344CB8AC3E}">
        <p14:creationId xmlns:p14="http://schemas.microsoft.com/office/powerpoint/2010/main" xmlns="" val="2879945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11177"/>
            <a:ext cx="5915025" cy="185578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353628"/>
            <a:ext cx="2901255" cy="1153477"/>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507105"/>
            <a:ext cx="2901255"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353628"/>
            <a:ext cx="2915543" cy="1153477"/>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507105"/>
            <a:ext cx="2915543"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7A303D-6806-4945-BC32-E67C56085679}" type="datetimeFigureOut">
              <a:rPr lang="en-US" smtClean="0"/>
              <a:pPr/>
              <a:t>4/15/2015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073463-FAAC-4822-AC6C-E15B8D6C2922}" type="slidenum">
              <a:rPr lang="en-US" smtClean="0"/>
              <a:pPr/>
              <a:t>‹#›</a:t>
            </a:fld>
            <a:endParaRPr lang="en-US"/>
          </a:p>
        </p:txBody>
      </p:sp>
    </p:spTree>
    <p:extLst>
      <p:ext uri="{BB962C8B-B14F-4D97-AF65-F5344CB8AC3E}">
        <p14:creationId xmlns:p14="http://schemas.microsoft.com/office/powerpoint/2010/main" xmlns="" val="412854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7A303D-6806-4945-BC32-E67C56085679}" type="datetimeFigureOut">
              <a:rPr lang="en-US" smtClean="0"/>
              <a:pPr/>
              <a:t>4/15/2015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073463-FAAC-4822-AC6C-E15B8D6C2922}" type="slidenum">
              <a:rPr lang="en-US" smtClean="0"/>
              <a:pPr/>
              <a:t>‹#›</a:t>
            </a:fld>
            <a:endParaRPr lang="en-US"/>
          </a:p>
        </p:txBody>
      </p:sp>
    </p:spTree>
    <p:extLst>
      <p:ext uri="{BB962C8B-B14F-4D97-AF65-F5344CB8AC3E}">
        <p14:creationId xmlns:p14="http://schemas.microsoft.com/office/powerpoint/2010/main" xmlns="" val="1408406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7A303D-6806-4945-BC32-E67C56085679}" type="datetimeFigureOut">
              <a:rPr lang="en-US" smtClean="0"/>
              <a:pPr/>
              <a:t>4/15/2015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073463-FAAC-4822-AC6C-E15B8D6C2922}" type="slidenum">
              <a:rPr lang="en-US" smtClean="0"/>
              <a:pPr/>
              <a:t>‹#›</a:t>
            </a:fld>
            <a:endParaRPr lang="en-US"/>
          </a:p>
        </p:txBody>
      </p:sp>
    </p:spTree>
    <p:extLst>
      <p:ext uri="{BB962C8B-B14F-4D97-AF65-F5344CB8AC3E}">
        <p14:creationId xmlns:p14="http://schemas.microsoft.com/office/powerpoint/2010/main" xmlns="" val="3737440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0080"/>
            <a:ext cx="2211884" cy="224028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82397"/>
            <a:ext cx="3471863" cy="682307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880360"/>
            <a:ext cx="2211884" cy="53362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7A303D-6806-4945-BC32-E67C56085679}" type="datetimeFigureOut">
              <a:rPr lang="en-US" smtClean="0"/>
              <a:pPr/>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073463-FAAC-4822-AC6C-E15B8D6C2922}" type="slidenum">
              <a:rPr lang="en-US" smtClean="0"/>
              <a:pPr/>
              <a:t>‹#›</a:t>
            </a:fld>
            <a:endParaRPr lang="en-US"/>
          </a:p>
        </p:txBody>
      </p:sp>
    </p:spTree>
    <p:extLst>
      <p:ext uri="{BB962C8B-B14F-4D97-AF65-F5344CB8AC3E}">
        <p14:creationId xmlns:p14="http://schemas.microsoft.com/office/powerpoint/2010/main" xmlns="" val="659093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0080"/>
            <a:ext cx="2211884" cy="224028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82397"/>
            <a:ext cx="3471863" cy="682307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880360"/>
            <a:ext cx="2211884" cy="53362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7A303D-6806-4945-BC32-E67C56085679}" type="datetimeFigureOut">
              <a:rPr lang="en-US" smtClean="0"/>
              <a:pPr/>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073463-FAAC-4822-AC6C-E15B8D6C2922}" type="slidenum">
              <a:rPr lang="en-US" smtClean="0"/>
              <a:pPr/>
              <a:t>‹#›</a:t>
            </a:fld>
            <a:endParaRPr lang="en-US"/>
          </a:p>
        </p:txBody>
      </p:sp>
    </p:spTree>
    <p:extLst>
      <p:ext uri="{BB962C8B-B14F-4D97-AF65-F5344CB8AC3E}">
        <p14:creationId xmlns:p14="http://schemas.microsoft.com/office/powerpoint/2010/main" xmlns="" val="2663939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11177"/>
            <a:ext cx="5915025" cy="185578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555875"/>
            <a:ext cx="5915025" cy="60918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898892"/>
            <a:ext cx="1543050" cy="511175"/>
          </a:xfrm>
          <a:prstGeom prst="rect">
            <a:avLst/>
          </a:prstGeom>
        </p:spPr>
        <p:txBody>
          <a:bodyPr vert="horz" lIns="91440" tIns="45720" rIns="91440" bIns="45720" rtlCol="0" anchor="ctr"/>
          <a:lstStyle>
            <a:lvl1pPr algn="l">
              <a:defRPr sz="900">
                <a:solidFill>
                  <a:schemeClr val="tx1">
                    <a:tint val="75000"/>
                  </a:schemeClr>
                </a:solidFill>
              </a:defRPr>
            </a:lvl1pPr>
          </a:lstStyle>
          <a:p>
            <a:fld id="{1B7A303D-6806-4945-BC32-E67C56085679}" type="datetimeFigureOut">
              <a:rPr lang="en-US" smtClean="0"/>
              <a:pPr/>
              <a:t>4/15/2015</a:t>
            </a:fld>
            <a:endParaRPr lang="en-US"/>
          </a:p>
        </p:txBody>
      </p:sp>
      <p:sp>
        <p:nvSpPr>
          <p:cNvPr id="5" name="Footer Placeholder 4"/>
          <p:cNvSpPr>
            <a:spLocks noGrp="1"/>
          </p:cNvSpPr>
          <p:nvPr>
            <p:ph type="ftr" sz="quarter" idx="3"/>
          </p:nvPr>
        </p:nvSpPr>
        <p:spPr>
          <a:xfrm>
            <a:off x="2271713" y="8898892"/>
            <a:ext cx="2314575" cy="51117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898892"/>
            <a:ext cx="1543050" cy="511175"/>
          </a:xfrm>
          <a:prstGeom prst="rect">
            <a:avLst/>
          </a:prstGeom>
        </p:spPr>
        <p:txBody>
          <a:bodyPr vert="horz" lIns="91440" tIns="45720" rIns="91440" bIns="45720" rtlCol="0" anchor="ctr"/>
          <a:lstStyle>
            <a:lvl1pPr algn="r">
              <a:defRPr sz="900">
                <a:solidFill>
                  <a:schemeClr val="tx1">
                    <a:tint val="75000"/>
                  </a:schemeClr>
                </a:solidFill>
              </a:defRPr>
            </a:lvl1pPr>
          </a:lstStyle>
          <a:p>
            <a:fld id="{DD073463-FAAC-4822-AC6C-E15B8D6C2922}" type="slidenum">
              <a:rPr lang="en-US" smtClean="0"/>
              <a:pPr/>
              <a:t>‹#›</a:t>
            </a:fld>
            <a:endParaRPr lang="en-US"/>
          </a:p>
        </p:txBody>
      </p:sp>
    </p:spTree>
    <p:extLst>
      <p:ext uri="{BB962C8B-B14F-4D97-AF65-F5344CB8AC3E}">
        <p14:creationId xmlns:p14="http://schemas.microsoft.com/office/powerpoint/2010/main" xmlns="" val="3684832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65000"/>
            <a:alpha val="29000"/>
          </a:schemeClr>
        </a:solidFill>
        <a:effectLst/>
      </p:bgPr>
    </p:bg>
    <p:spTree>
      <p:nvGrpSpPr>
        <p:cNvPr id="1" name=""/>
        <p:cNvGrpSpPr/>
        <p:nvPr/>
      </p:nvGrpSpPr>
      <p:grpSpPr>
        <a:xfrm>
          <a:off x="0" y="0"/>
          <a:ext cx="0" cy="0"/>
          <a:chOff x="0" y="0"/>
          <a:chExt cx="0" cy="0"/>
        </a:xfrm>
      </p:grpSpPr>
      <p:sp>
        <p:nvSpPr>
          <p:cNvPr id="4" name="TextBox 3"/>
          <p:cNvSpPr txBox="1"/>
          <p:nvPr/>
        </p:nvSpPr>
        <p:spPr>
          <a:xfrm>
            <a:off x="91440" y="1082069"/>
            <a:ext cx="4387410" cy="1754326"/>
          </a:xfrm>
          <a:prstGeom prst="rect">
            <a:avLst/>
          </a:prstGeom>
          <a:solidFill>
            <a:schemeClr val="accent4">
              <a:lumMod val="40000"/>
              <a:lumOff val="60000"/>
            </a:scheme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b="1" u="sng" dirty="0"/>
              <a:t>Abstract </a:t>
            </a:r>
          </a:p>
          <a:p>
            <a:r>
              <a:rPr lang="en-US" sz="1200" dirty="0"/>
              <a:t>California is currently facing its fourth consecutive year of drought.  Due to the lack of water supply, production of many of the commodities that the region specializes in has become increasingly difficult.  The </a:t>
            </a:r>
            <a:r>
              <a:rPr lang="en-US" sz="1200" dirty="0" smtClean="0"/>
              <a:t>Sacramento Valley provides a large portion of orchard, rice, and vegetable crops to California’s agriculture industry.  This study depicts the impact the current drought is having on the region’s economy as well as how further water </a:t>
            </a:r>
            <a:r>
              <a:rPr lang="en-US" sz="1200" dirty="0"/>
              <a:t>reductions would affect these economies. </a:t>
            </a:r>
          </a:p>
        </p:txBody>
      </p:sp>
      <p:sp>
        <p:nvSpPr>
          <p:cNvPr id="5" name="TextBox 4"/>
          <p:cNvSpPr txBox="1"/>
          <p:nvPr/>
        </p:nvSpPr>
        <p:spPr>
          <a:xfrm>
            <a:off x="124742" y="2990521"/>
            <a:ext cx="2855653" cy="1569660"/>
          </a:xfrm>
          <a:prstGeom prst="rect">
            <a:avLst/>
          </a:prstGeom>
          <a:solidFill>
            <a:schemeClr val="accent6">
              <a:lumMod val="40000"/>
              <a:lumOff val="60000"/>
            </a:scheme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b="1" u="sng" dirty="0"/>
              <a:t>Objective </a:t>
            </a:r>
          </a:p>
          <a:p>
            <a:r>
              <a:rPr lang="en-US" sz="1200" dirty="0"/>
              <a:t>The objective of this study is to use The Central Valley Project Model (CVPM) in order to analyze data and predict the affects irrigation water reductions would have in the current environment of the Sacramento Valley.</a:t>
            </a:r>
          </a:p>
          <a:p>
            <a:r>
              <a:rPr lang="en-US" sz="1200" dirty="0"/>
              <a:t> </a:t>
            </a:r>
          </a:p>
        </p:txBody>
      </p:sp>
      <p:sp>
        <p:nvSpPr>
          <p:cNvPr id="8" name="TextBox 7"/>
          <p:cNvSpPr txBox="1"/>
          <p:nvPr/>
        </p:nvSpPr>
        <p:spPr>
          <a:xfrm>
            <a:off x="3429000" y="2976653"/>
            <a:ext cx="3111058" cy="1569660"/>
          </a:xfrm>
          <a:prstGeom prst="rect">
            <a:avLst/>
          </a:prstGeom>
          <a:solidFill>
            <a:schemeClr val="accent1">
              <a:lumMod val="60000"/>
              <a:lumOff val="40000"/>
            </a:scheme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b="1" u="sng" dirty="0"/>
              <a:t>Methods </a:t>
            </a:r>
          </a:p>
          <a:p>
            <a:r>
              <a:rPr lang="en-US" sz="1200" dirty="0"/>
              <a:t>The primary step in the study is to collect data.  This data pertains to crop production and irrigation, efficiency improvements, dependency of agriculture, and the economy of the Sacramento Valley.  In order to analyze the data and compare with previous studies, the CVPM will be used. </a:t>
            </a:r>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xmlns="" val="0"/>
              </a:ext>
            </a:extLst>
          </a:blip>
          <a:srcRect l="3586" t="-197" r="1037" b="2729"/>
          <a:stretch/>
        </p:blipFill>
        <p:spPr>
          <a:xfrm>
            <a:off x="124742" y="6651431"/>
            <a:ext cx="3473886" cy="27432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2" name="TextBox 11"/>
          <p:cNvSpPr txBox="1"/>
          <p:nvPr/>
        </p:nvSpPr>
        <p:spPr>
          <a:xfrm>
            <a:off x="91440" y="166683"/>
            <a:ext cx="6675120" cy="822960"/>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t>Economic Impacts due to irrigation water reductions in the Sacramento Valley </a:t>
            </a:r>
          </a:p>
          <a:p>
            <a:pPr algn="ctr"/>
            <a:r>
              <a:rPr lang="en-US" sz="1600" dirty="0"/>
              <a:t>Ethan Driver </a:t>
            </a:r>
          </a:p>
          <a:p>
            <a:endParaRPr lang="en-US" sz="798" dirty="0"/>
          </a:p>
        </p:txBody>
      </p:sp>
      <p:pic>
        <p:nvPicPr>
          <p:cNvPr id="1028" name="Picture 4" descr="http://www.arb.ca.gov/ei/maps/basins/absv.gif"/>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t="7682" r="634"/>
          <a:stretch/>
        </p:blipFill>
        <p:spPr bwMode="auto">
          <a:xfrm>
            <a:off x="4948990" y="1108380"/>
            <a:ext cx="1494340" cy="1759175"/>
          </a:xfrm>
          <a:prstGeom prst="rect">
            <a:avLst/>
          </a:prstGeom>
          <a:noFill/>
          <a:extLst>
            <a:ext uri="{909E8E84-426E-40DD-AFC4-6F175D3DCCD1}">
              <a14:hiddenFill xmlns:a14="http://schemas.microsoft.com/office/drawing/2010/main" xmlns="">
                <a:solidFill>
                  <a:srgbClr val="FFFFFF"/>
                </a:solidFill>
              </a14:hiddenFill>
            </a:ext>
          </a:extLst>
        </p:spPr>
      </p:pic>
      <p:sp>
        <p:nvSpPr>
          <p:cNvPr id="17" name="TextBox 16"/>
          <p:cNvSpPr txBox="1"/>
          <p:nvPr/>
        </p:nvSpPr>
        <p:spPr>
          <a:xfrm>
            <a:off x="124742" y="4714307"/>
            <a:ext cx="6537437" cy="1737360"/>
          </a:xfrm>
          <a:prstGeom prst="rect">
            <a:avLst/>
          </a:prstGeom>
          <a:solidFill>
            <a:schemeClr val="accent2">
              <a:lumMod val="60000"/>
              <a:lumOff val="40000"/>
            </a:scheme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b="1" u="sng" dirty="0" smtClean="0"/>
              <a:t>Conclusions </a:t>
            </a:r>
          </a:p>
          <a:p>
            <a:r>
              <a:rPr lang="en-US" sz="1200" dirty="0" smtClean="0"/>
              <a:t>The previous study that took place in 2001 used data from 1992 because it was the most recent drought year (Lee et al. 2001).   They explored the scenario of 25% water reduction in 1992.   In comparison, the current drought has been taking place over the past 4 years.   In 2014, water use was reduced by 40% in the Sacramento Valley.   The reduction in water supply raises a lot of concern with farmers in the area because of the commodities grown (rice, orchard crops, vegetables, alfalfa hay, etc.).   Due to the large need for water in the production of these commodities, many farmers are faced with difficult decisions when allocating resources.   The lack of resources results in less income generated in the Sacramento Valley. </a:t>
            </a:r>
          </a:p>
          <a:p>
            <a:endParaRPr lang="en-US" sz="1200" dirty="0" smtClean="0"/>
          </a:p>
          <a:p>
            <a:endParaRPr lang="en-US" dirty="0"/>
          </a:p>
        </p:txBody>
      </p:sp>
      <p:sp>
        <p:nvSpPr>
          <p:cNvPr id="18" name="TextBox 17"/>
          <p:cNvSpPr txBox="1"/>
          <p:nvPr/>
        </p:nvSpPr>
        <p:spPr>
          <a:xfrm>
            <a:off x="3738225" y="6453371"/>
            <a:ext cx="2923954" cy="1569660"/>
          </a:xfrm>
          <a:prstGeom prst="rect">
            <a:avLst/>
          </a:prstGeom>
          <a:solidFill>
            <a:schemeClr val="accent2">
              <a:lumMod val="60000"/>
              <a:lumOff val="40000"/>
            </a:scheme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lvl="0"/>
            <a:r>
              <a:rPr lang="en-US" sz="1200" dirty="0">
                <a:solidFill>
                  <a:prstClr val="black"/>
                </a:solidFill>
              </a:rPr>
              <a:t>Counties with the lowest personal incomes per capita, tend to be the counties that are impacted the most by water shortages.  This is due to the dependencies of these counties on agriculture.  Sacramento Valley agriculture relies on irrigation; water shortages will continue to have a large impact on rural economies. </a:t>
            </a:r>
          </a:p>
        </p:txBody>
      </p:sp>
    </p:spTree>
    <p:extLst>
      <p:ext uri="{BB962C8B-B14F-4D97-AF65-F5344CB8AC3E}">
        <p14:creationId xmlns:p14="http://schemas.microsoft.com/office/powerpoint/2010/main" xmlns="" val="23397693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157</TotalTime>
  <Words>388</Words>
  <Application>Microsoft Office PowerPoint</Application>
  <PresentationFormat>Custom</PresentationFormat>
  <Paragraphs>12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Ethan</cp:lastModifiedBy>
  <cp:revision>11</cp:revision>
  <dcterms:created xsi:type="dcterms:W3CDTF">2015-04-13T23:49:47Z</dcterms:created>
  <dcterms:modified xsi:type="dcterms:W3CDTF">2015-04-16T00:57:38Z</dcterms:modified>
</cp:coreProperties>
</file>