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6" r:id="rId2"/>
  </p:sldIdLst>
  <p:sldSz cx="6858000" cy="9144000" type="letter"/>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showGuides="1">
      <p:cViewPr varScale="1">
        <p:scale>
          <a:sx n="97" d="100"/>
          <a:sy n="97" d="100"/>
        </p:scale>
        <p:origin x="2562"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AB5E2AB-235C-4B5D-A6D2-119A8B3A74FB}" type="datetimeFigureOut">
              <a:rPr lang="en-US" smtClean="0"/>
              <a:t>4/22/2015</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4321F4E-F4A5-4251-B2F2-E8E34978F833}" type="slidenum">
              <a:rPr lang="en-US" smtClean="0"/>
              <a:t>‹#›</a:t>
            </a:fld>
            <a:endParaRPr lang="en-US"/>
          </a:p>
        </p:txBody>
      </p:sp>
    </p:spTree>
    <p:extLst>
      <p:ext uri="{BB962C8B-B14F-4D97-AF65-F5344CB8AC3E}">
        <p14:creationId xmlns:p14="http://schemas.microsoft.com/office/powerpoint/2010/main" val="3254533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9B2FE425-ABA0-4685-8B9B-77FD4814F2A5}" type="datetimeFigureOut">
              <a:rPr lang="en-US" smtClean="0"/>
              <a:t>4/22/2015</a:t>
            </a:fld>
            <a:endParaRPr lang="en-US"/>
          </a:p>
        </p:txBody>
      </p:sp>
      <p:sp>
        <p:nvSpPr>
          <p:cNvPr id="4" name="Slide Image Placeholder 3"/>
          <p:cNvSpPr>
            <a:spLocks noGrp="1" noRot="1" noChangeAspect="1"/>
          </p:cNvSpPr>
          <p:nvPr>
            <p:ph type="sldImg" idx="2"/>
          </p:nvPr>
        </p:nvSpPr>
        <p:spPr>
          <a:xfrm>
            <a:off x="2362200" y="1173163"/>
            <a:ext cx="237807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298FB3B8-F8E1-4DDF-B5D3-6357AD4E5F75}" type="slidenum">
              <a:rPr lang="en-US" smtClean="0"/>
              <a:t>‹#›</a:t>
            </a:fld>
            <a:endParaRPr lang="en-US"/>
          </a:p>
        </p:txBody>
      </p:sp>
    </p:spTree>
    <p:extLst>
      <p:ext uri="{BB962C8B-B14F-4D97-AF65-F5344CB8AC3E}">
        <p14:creationId xmlns:p14="http://schemas.microsoft.com/office/powerpoint/2010/main" val="811874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8FB3B8-F8E1-4DDF-B5D3-6357AD4E5F75}" type="slidenum">
              <a:rPr lang="en-US" smtClean="0"/>
              <a:t>1</a:t>
            </a:fld>
            <a:endParaRPr lang="en-US"/>
          </a:p>
        </p:txBody>
      </p:sp>
    </p:spTree>
    <p:extLst>
      <p:ext uri="{BB962C8B-B14F-4D97-AF65-F5344CB8AC3E}">
        <p14:creationId xmlns:p14="http://schemas.microsoft.com/office/powerpoint/2010/main" val="93915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87B601-BCC7-424C-9AD7-CB14092518E7}"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90B68-755C-466F-91D4-255D7380EE58}" type="slidenum">
              <a:rPr lang="en-US" smtClean="0"/>
              <a:t>‹#›</a:t>
            </a:fld>
            <a:endParaRPr lang="en-US"/>
          </a:p>
        </p:txBody>
      </p:sp>
    </p:spTree>
    <p:extLst>
      <p:ext uri="{BB962C8B-B14F-4D97-AF65-F5344CB8AC3E}">
        <p14:creationId xmlns:p14="http://schemas.microsoft.com/office/powerpoint/2010/main" val="3802883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87B601-BCC7-424C-9AD7-CB14092518E7}"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90B68-755C-466F-91D4-255D7380EE58}" type="slidenum">
              <a:rPr lang="en-US" smtClean="0"/>
              <a:t>‹#›</a:t>
            </a:fld>
            <a:endParaRPr lang="en-US"/>
          </a:p>
        </p:txBody>
      </p:sp>
    </p:spTree>
    <p:extLst>
      <p:ext uri="{BB962C8B-B14F-4D97-AF65-F5344CB8AC3E}">
        <p14:creationId xmlns:p14="http://schemas.microsoft.com/office/powerpoint/2010/main" val="2993088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87B601-BCC7-424C-9AD7-CB14092518E7}"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90B68-755C-466F-91D4-255D7380EE58}" type="slidenum">
              <a:rPr lang="en-US" smtClean="0"/>
              <a:t>‹#›</a:t>
            </a:fld>
            <a:endParaRPr lang="en-US"/>
          </a:p>
        </p:txBody>
      </p:sp>
    </p:spTree>
    <p:extLst>
      <p:ext uri="{BB962C8B-B14F-4D97-AF65-F5344CB8AC3E}">
        <p14:creationId xmlns:p14="http://schemas.microsoft.com/office/powerpoint/2010/main" val="3307617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87B601-BCC7-424C-9AD7-CB14092518E7}"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90B68-755C-466F-91D4-255D7380EE58}" type="slidenum">
              <a:rPr lang="en-US" smtClean="0"/>
              <a:t>‹#›</a:t>
            </a:fld>
            <a:endParaRPr lang="en-US"/>
          </a:p>
        </p:txBody>
      </p:sp>
    </p:spTree>
    <p:extLst>
      <p:ext uri="{BB962C8B-B14F-4D97-AF65-F5344CB8AC3E}">
        <p14:creationId xmlns:p14="http://schemas.microsoft.com/office/powerpoint/2010/main" val="386073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87B601-BCC7-424C-9AD7-CB14092518E7}"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90B68-755C-466F-91D4-255D7380EE58}" type="slidenum">
              <a:rPr lang="en-US" smtClean="0"/>
              <a:t>‹#›</a:t>
            </a:fld>
            <a:endParaRPr lang="en-US"/>
          </a:p>
        </p:txBody>
      </p:sp>
    </p:spTree>
    <p:extLst>
      <p:ext uri="{BB962C8B-B14F-4D97-AF65-F5344CB8AC3E}">
        <p14:creationId xmlns:p14="http://schemas.microsoft.com/office/powerpoint/2010/main" val="2406270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87B601-BCC7-424C-9AD7-CB14092518E7}"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90B68-755C-466F-91D4-255D7380EE58}" type="slidenum">
              <a:rPr lang="en-US" smtClean="0"/>
              <a:t>‹#›</a:t>
            </a:fld>
            <a:endParaRPr lang="en-US"/>
          </a:p>
        </p:txBody>
      </p:sp>
    </p:spTree>
    <p:extLst>
      <p:ext uri="{BB962C8B-B14F-4D97-AF65-F5344CB8AC3E}">
        <p14:creationId xmlns:p14="http://schemas.microsoft.com/office/powerpoint/2010/main" val="222919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87B601-BCC7-424C-9AD7-CB14092518E7}"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90B68-755C-466F-91D4-255D7380EE58}" type="slidenum">
              <a:rPr lang="en-US" smtClean="0"/>
              <a:t>‹#›</a:t>
            </a:fld>
            <a:endParaRPr lang="en-US"/>
          </a:p>
        </p:txBody>
      </p:sp>
    </p:spTree>
    <p:extLst>
      <p:ext uri="{BB962C8B-B14F-4D97-AF65-F5344CB8AC3E}">
        <p14:creationId xmlns:p14="http://schemas.microsoft.com/office/powerpoint/2010/main" val="25936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87B601-BCC7-424C-9AD7-CB14092518E7}"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90B68-755C-466F-91D4-255D7380EE58}" type="slidenum">
              <a:rPr lang="en-US" smtClean="0"/>
              <a:t>‹#›</a:t>
            </a:fld>
            <a:endParaRPr lang="en-US"/>
          </a:p>
        </p:txBody>
      </p:sp>
    </p:spTree>
    <p:extLst>
      <p:ext uri="{BB962C8B-B14F-4D97-AF65-F5344CB8AC3E}">
        <p14:creationId xmlns:p14="http://schemas.microsoft.com/office/powerpoint/2010/main" val="2731920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7B601-BCC7-424C-9AD7-CB14092518E7}"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890B68-755C-466F-91D4-255D7380EE58}" type="slidenum">
              <a:rPr lang="en-US" smtClean="0"/>
              <a:t>‹#›</a:t>
            </a:fld>
            <a:endParaRPr lang="en-US"/>
          </a:p>
        </p:txBody>
      </p:sp>
    </p:spTree>
    <p:extLst>
      <p:ext uri="{BB962C8B-B14F-4D97-AF65-F5344CB8AC3E}">
        <p14:creationId xmlns:p14="http://schemas.microsoft.com/office/powerpoint/2010/main" val="424642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7B601-BCC7-424C-9AD7-CB14092518E7}"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90B68-755C-466F-91D4-255D7380EE58}" type="slidenum">
              <a:rPr lang="en-US" smtClean="0"/>
              <a:t>‹#›</a:t>
            </a:fld>
            <a:endParaRPr lang="en-US"/>
          </a:p>
        </p:txBody>
      </p:sp>
    </p:spTree>
    <p:extLst>
      <p:ext uri="{BB962C8B-B14F-4D97-AF65-F5344CB8AC3E}">
        <p14:creationId xmlns:p14="http://schemas.microsoft.com/office/powerpoint/2010/main" val="113626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7B601-BCC7-424C-9AD7-CB14092518E7}"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90B68-755C-466F-91D4-255D7380EE58}" type="slidenum">
              <a:rPr lang="en-US" smtClean="0"/>
              <a:t>‹#›</a:t>
            </a:fld>
            <a:endParaRPr lang="en-US"/>
          </a:p>
        </p:txBody>
      </p:sp>
    </p:spTree>
    <p:extLst>
      <p:ext uri="{BB962C8B-B14F-4D97-AF65-F5344CB8AC3E}">
        <p14:creationId xmlns:p14="http://schemas.microsoft.com/office/powerpoint/2010/main" val="12046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487B601-BCC7-424C-9AD7-CB14092518E7}" type="datetimeFigureOut">
              <a:rPr lang="en-US" smtClean="0"/>
              <a:t>4/22/2015</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6890B68-755C-466F-91D4-255D7380EE58}" type="slidenum">
              <a:rPr lang="en-US" smtClean="0"/>
              <a:t>‹#›</a:t>
            </a:fld>
            <a:endParaRPr lang="en-US"/>
          </a:p>
        </p:txBody>
      </p:sp>
    </p:spTree>
    <p:extLst>
      <p:ext uri="{BB962C8B-B14F-4D97-AF65-F5344CB8AC3E}">
        <p14:creationId xmlns:p14="http://schemas.microsoft.com/office/powerpoint/2010/main" val="9253996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0"/>
            <a:ext cx="6857999" cy="4230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4719" y="0"/>
            <a:ext cx="136815" cy="9144000"/>
          </a:xfrm>
          <a:prstGeom prst="rect">
            <a:avLst/>
          </a:prstGeom>
          <a:solidFill>
            <a:srgbClr val="F16F0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 y="0"/>
            <a:ext cx="332508" cy="9144000"/>
          </a:xfrm>
          <a:prstGeom prst="rect">
            <a:avLst/>
          </a:prstGeom>
          <a:solidFill>
            <a:srgbClr val="F277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33744" y="0"/>
            <a:ext cx="79319" cy="9144000"/>
          </a:xfrm>
          <a:prstGeom prst="rect">
            <a:avLst/>
          </a:prstGeom>
          <a:solidFill>
            <a:srgbClr val="EB70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45273" y="684685"/>
            <a:ext cx="6212727" cy="5598649"/>
          </a:xfrm>
          <a:prstGeom prst="rect">
            <a:avLst/>
          </a:prstGeom>
        </p:spPr>
        <p:txBody>
          <a:bodyPr wrap="square">
            <a:spAutoFit/>
          </a:bodyPr>
          <a:lstStyle/>
          <a:p>
            <a:pPr>
              <a:lnSpc>
                <a:spcPct val="107000"/>
              </a:lnSpc>
              <a:spcAft>
                <a:spcPts val="80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Nutrient elements are classified according to the quantities they required for plant development. Micronutrients are required in much lower concentrations than macronutrients. Macronutrients can still be divided in primary and secondary, also according to quantities required, not as low as micros but not at the same levels as macros. Classified as primary macros are Nitrogen, Carbon, Phosphorus, Potassium, Oxygen and Hydrogen, </a:t>
            </a:r>
            <a:r>
              <a:rPr lang="en-US" sz="1100" dirty="0" err="1" smtClean="0">
                <a:effectLst/>
                <a:latin typeface="Calibri" panose="020F0502020204030204" pitchFamily="34" charset="0"/>
                <a:ea typeface="Calibri" panose="020F0502020204030204" pitchFamily="34" charset="0"/>
                <a:cs typeface="Times New Roman" panose="02020603050405020304" pitchFamily="18" charset="0"/>
              </a:rPr>
              <a:t>secondaries</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 are Calcium, Magnesium and Sulfur. At last the macronutrients are Boron, Chlorine, Copper, Molybdenum, Manganese, Iron and Zinc. </a:t>
            </a:r>
          </a:p>
          <a:p>
            <a:pPr>
              <a:lnSpc>
                <a:spcPct val="107000"/>
              </a:lnSpc>
              <a:spcAft>
                <a:spcPts val="80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Considering that micronutrient have a much lower concentration requirement for plant growth, deficiencies are much rarer when compared to macronutrients, despite that fact, micronutrient fertilizer sales increase each year.</a:t>
            </a:r>
            <a:r>
              <a:rPr lang="en-US" sz="1100" dirty="0">
                <a:solidFill>
                  <a:srgbClr val="000000"/>
                </a:solidFill>
                <a:latin typeface="Calibri" panose="020F0502020204030204" pitchFamily="34" charset="0"/>
                <a:ea typeface="SimSun" panose="02010600030101010101" pitchFamily="2" charset="-122"/>
                <a:cs typeface="Times New Roman" panose="02020603050405020304" pitchFamily="18" charset="0"/>
              </a:rPr>
              <a:t> </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According to the Global Market Report (2015) “Global Micronutrient Market to grow at 5.5% to 1,236.5 KMT from 2012 to 2017”.</a:t>
            </a:r>
          </a:p>
          <a:p>
            <a:pPr>
              <a:lnSpc>
                <a:spcPct val="107000"/>
              </a:lnSpc>
              <a:spcAft>
                <a:spcPts val="80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Research done in different areas found positive yield response to macronutrient fertilization in different crops, however what all those studies had in common was the fact that they all started with deficient levels, which is not always the case.</a:t>
            </a:r>
          </a:p>
          <a:p>
            <a:pPr>
              <a:lnSpc>
                <a:spcPct val="107000"/>
              </a:lnSpc>
              <a:spcAft>
                <a:spcPts val="80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The objective of this study was to evaluate micronutrient fertilization response in winter wheat yield and the effect of tillage and method of application in nutrient response.</a:t>
            </a:r>
          </a:p>
          <a:p>
            <a:pPr>
              <a:lnSpc>
                <a:spcPct val="107000"/>
              </a:lnSpc>
              <a:spcAft>
                <a:spcPts val="80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For the growing season of 2013-14 and 2014-15, two sites were utilized for this study. One was under conventional till (Lake Carl Blackwell) and another under no-till (Perkins). There were 11 treatments applied comprising of two checks, one foliar Ca application, and two different application times for four micronutrients (B, Cl, Cu and Zn), one in the soil at planting and another done foliar at development stage </a:t>
            </a:r>
            <a:r>
              <a:rPr lang="en-US" sz="1100" dirty="0" err="1" smtClean="0">
                <a:effectLst/>
                <a:latin typeface="Calibri" panose="020F0502020204030204" pitchFamily="34" charset="0"/>
                <a:ea typeface="Calibri" panose="020F0502020204030204" pitchFamily="34" charset="0"/>
                <a:cs typeface="Times New Roman" panose="02020603050405020304" pitchFamily="18" charset="0"/>
              </a:rPr>
              <a:t>feekes</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 5. Yield data was recorded during harvest and analyzed utilizing SAS software through a MIXED procedure for main effects of treatment and tillage. Contrasts were utilized to compare soil and foliar application for each micronutrient.</a:t>
            </a:r>
          </a:p>
          <a:p>
            <a:pPr>
              <a:lnSpc>
                <a:spcPct val="107000"/>
              </a:lnSpc>
              <a:spcAft>
                <a:spcPts val="80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First year results shown no significant difference in yield response for any of the treatments. Tillage also did not have significant effect on treatment. Contrast comparisons of foliar and soil application showed no significant difference between the two applications.</a:t>
            </a:r>
          </a:p>
          <a:p>
            <a:pPr>
              <a:lnSpc>
                <a:spcPct val="107000"/>
              </a:lnSpc>
              <a:spcAft>
                <a:spcPts val="80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In conclusion before applying any fertilizer to the crop, soil sampling must be done to attest for nutrient deficiency.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4242713547"/>
              </p:ext>
            </p:extLst>
          </p:nvPr>
        </p:nvGraphicFramePr>
        <p:xfrm>
          <a:off x="3751636" y="6486137"/>
          <a:ext cx="3023629" cy="2228850"/>
        </p:xfrm>
        <a:graphic>
          <a:graphicData uri="http://schemas.openxmlformats.org/drawingml/2006/table">
            <a:tbl>
              <a:tblPr firstRow="1" firstCol="1" bandRow="1">
                <a:tableStyleId>{5C22544A-7EE6-4342-B048-85BDC9FD1C3A}</a:tableStyleId>
              </a:tblPr>
              <a:tblGrid>
                <a:gridCol w="1451341"/>
                <a:gridCol w="786144"/>
                <a:gridCol w="786144"/>
              </a:tblGrid>
              <a:tr h="125828">
                <a:tc rowSpan="2">
                  <a:txBody>
                    <a:bodyPr/>
                    <a:lstStyle/>
                    <a:p>
                      <a:pPr marL="0" marR="0">
                        <a:lnSpc>
                          <a:spcPct val="107000"/>
                        </a:lnSpc>
                        <a:spcBef>
                          <a:spcPts val="0"/>
                        </a:spcBef>
                        <a:spcAft>
                          <a:spcPts val="0"/>
                        </a:spcAft>
                      </a:pPr>
                      <a:r>
                        <a:rPr lang="en-US" sz="1100" dirty="0">
                          <a:effectLst/>
                        </a:rPr>
                        <a:t>Treatment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07000"/>
                        </a:lnSpc>
                        <a:spcBef>
                          <a:spcPts val="0"/>
                        </a:spcBef>
                        <a:spcAft>
                          <a:spcPts val="0"/>
                        </a:spcAft>
                      </a:pPr>
                      <a:r>
                        <a:rPr lang="en-US" sz="1100" dirty="0">
                          <a:effectLst/>
                        </a:rPr>
                        <a:t>Yield (</a:t>
                      </a:r>
                      <a:r>
                        <a:rPr lang="en-US" sz="1100" dirty="0" err="1">
                          <a:effectLst/>
                        </a:rPr>
                        <a:t>bu</a:t>
                      </a:r>
                      <a:r>
                        <a:rPr lang="en-US" sz="1100" dirty="0">
                          <a:effectLst/>
                        </a:rPr>
                        <a:t>/ac)</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r>
              <a:tr h="125828">
                <a:tc vMerge="1">
                  <a:txBody>
                    <a:bodyPr/>
                    <a:lstStyle/>
                    <a:p>
                      <a:endParaRPr lang="en-US"/>
                    </a:p>
                  </a:txBody>
                  <a:tcPr/>
                </a:tc>
                <a:tc>
                  <a:txBody>
                    <a:bodyPr/>
                    <a:lstStyle/>
                    <a:p>
                      <a:pPr marL="0" marR="0" algn="ctr">
                        <a:lnSpc>
                          <a:spcPct val="107000"/>
                        </a:lnSpc>
                        <a:spcBef>
                          <a:spcPts val="0"/>
                        </a:spcBef>
                        <a:spcAft>
                          <a:spcPts val="0"/>
                        </a:spcAft>
                      </a:pPr>
                      <a:r>
                        <a:rPr lang="en-US" sz="1100" dirty="0">
                          <a:effectLst/>
                        </a:rPr>
                        <a:t>Mean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Std. Dev</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25828">
                <a:tc>
                  <a:txBody>
                    <a:bodyPr/>
                    <a:lstStyle/>
                    <a:p>
                      <a:pPr marL="0" marR="0">
                        <a:lnSpc>
                          <a:spcPct val="107000"/>
                        </a:lnSpc>
                        <a:spcBef>
                          <a:spcPts val="0"/>
                        </a:spcBef>
                        <a:spcAft>
                          <a:spcPts val="0"/>
                        </a:spcAft>
                      </a:pPr>
                      <a:r>
                        <a:rPr lang="en-US" sz="1100" dirty="0">
                          <a:effectLst/>
                        </a:rPr>
                        <a:t>Check</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30.5*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4.4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dirty="0">
                          <a:effectLst/>
                        </a:rPr>
                        <a:t>Check</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32.1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5.9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dirty="0">
                          <a:effectLst/>
                        </a:rPr>
                        <a:t>Foliar Calcium</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29.2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7.1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dirty="0">
                          <a:effectLst/>
                        </a:rPr>
                        <a:t>Soil Boron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26.4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3.2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dirty="0">
                          <a:effectLst/>
                        </a:rPr>
                        <a:t>Foliar Boron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28.6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5.1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Soil Chlorine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32.2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5.7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Foliar Chlorine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23.9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6.4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Soil Copper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27.2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7.2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Foliar Copper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31.6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5.0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Soil Zinc</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25.3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Foliar Zinc</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29.0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9.0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7" name="Rectangle 3"/>
          <p:cNvSpPr>
            <a:spLocks noChangeArrowheads="1"/>
          </p:cNvSpPr>
          <p:nvPr/>
        </p:nvSpPr>
        <p:spPr bwMode="auto">
          <a:xfrm>
            <a:off x="3218536" y="8782706"/>
            <a:ext cx="34905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Treatments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were not significantly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different</a:t>
            </a:r>
            <a:r>
              <a:rPr lang="en-US" altLang="en-US" sz="900" dirty="0"/>
              <a:t>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from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check</a:t>
            </a:r>
            <a:endParaRPr lang="en-US" altLang="en-US" sz="900" dirty="0">
              <a:latin typeface="Calibri" panose="020F0502020204030204" pitchFamily="34" charset="0"/>
              <a:ea typeface="Calibri" panose="020F0502020204030204" pitchFamily="34"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900" b="0"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according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Dunnett’s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test at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5% level.</a:t>
            </a:r>
            <a:endParaRPr kumimoji="0" lang="en-US" altLang="en-US" sz="900" b="0" i="0" u="none" strike="noStrike" cap="none" normalizeH="0" baseline="0" dirty="0" smtClean="0">
              <a:ln>
                <a:noFill/>
              </a:ln>
              <a:solidFill>
                <a:schemeClr val="tx1"/>
              </a:solidFill>
              <a:effectLst/>
            </a:endParaRPr>
          </a:p>
        </p:txBody>
      </p:sp>
      <p:sp>
        <p:nvSpPr>
          <p:cNvPr id="18" name="Rectangle 17"/>
          <p:cNvSpPr/>
          <p:nvPr/>
        </p:nvSpPr>
        <p:spPr>
          <a:xfrm>
            <a:off x="645273" y="31003"/>
            <a:ext cx="6277147" cy="400110"/>
          </a:xfrm>
          <a:prstGeom prst="rect">
            <a:avLst/>
          </a:prstGeom>
        </p:spPr>
        <p:txBody>
          <a:bodyPr wrap="square">
            <a:spAutoFit/>
          </a:bodyPr>
          <a:lstStyle/>
          <a:p>
            <a:r>
              <a:rPr lang="pt-BR" sz="2000" dirty="0" smtClean="0">
                <a:solidFill>
                  <a:schemeClr val="bg1"/>
                </a:solidFill>
              </a:rPr>
              <a:t>Effect of micronutrient fertilizer on winter wheat yield</a:t>
            </a:r>
            <a:endParaRPr lang="en-US" sz="2000" dirty="0">
              <a:solidFill>
                <a:schemeClr val="bg1"/>
              </a:solidFill>
            </a:endParaRPr>
          </a:p>
        </p:txBody>
      </p:sp>
      <p:sp>
        <p:nvSpPr>
          <p:cNvPr id="19" name="Rectangle 18"/>
          <p:cNvSpPr/>
          <p:nvPr/>
        </p:nvSpPr>
        <p:spPr>
          <a:xfrm>
            <a:off x="645273" y="423075"/>
            <a:ext cx="6277147" cy="261610"/>
          </a:xfrm>
          <a:prstGeom prst="rect">
            <a:avLst/>
          </a:prstGeom>
        </p:spPr>
        <p:txBody>
          <a:bodyPr wrap="square">
            <a:spAutoFit/>
          </a:bodyPr>
          <a:lstStyle/>
          <a:p>
            <a:r>
              <a:rPr lang="pt-BR" sz="1100" dirty="0" smtClean="0"/>
              <a:t>Bruno Morandin Figueiredo</a:t>
            </a:r>
            <a:endParaRPr lang="en-US" sz="1100" dirty="0"/>
          </a:p>
        </p:txBody>
      </p:sp>
      <p:sp>
        <p:nvSpPr>
          <p:cNvPr id="21" name="Rectangle 20"/>
          <p:cNvSpPr/>
          <p:nvPr/>
        </p:nvSpPr>
        <p:spPr>
          <a:xfrm>
            <a:off x="3665227" y="6167574"/>
            <a:ext cx="3429000" cy="369332"/>
          </a:xfrm>
          <a:prstGeom prst="rect">
            <a:avLst/>
          </a:prstGeom>
        </p:spPr>
        <p:txBody>
          <a:bodyPr>
            <a:spAutoFit/>
          </a:bodyPr>
          <a:lstStyle/>
          <a:p>
            <a:r>
              <a:rPr lang="en-US" sz="900" dirty="0" smtClean="0"/>
              <a:t>Table 2. Mean wheat yield in bushels per acre per treatment at </a:t>
            </a:r>
          </a:p>
          <a:p>
            <a:r>
              <a:rPr lang="en-US" sz="900" dirty="0" smtClean="0"/>
              <a:t>the Perkins site for the 2013-14 growing season.</a:t>
            </a:r>
            <a:endParaRPr lang="en-US" sz="900" dirty="0"/>
          </a:p>
        </p:txBody>
      </p:sp>
      <p:sp>
        <p:nvSpPr>
          <p:cNvPr id="22" name="Rectangle 21"/>
          <p:cNvSpPr/>
          <p:nvPr/>
        </p:nvSpPr>
        <p:spPr>
          <a:xfrm>
            <a:off x="573403" y="6167574"/>
            <a:ext cx="3081153" cy="369332"/>
          </a:xfrm>
          <a:prstGeom prst="rect">
            <a:avLst/>
          </a:prstGeom>
        </p:spPr>
        <p:txBody>
          <a:bodyPr wrap="square">
            <a:spAutoFit/>
          </a:bodyPr>
          <a:lstStyle/>
          <a:p>
            <a:r>
              <a:rPr lang="en-US" sz="900" dirty="0" smtClean="0"/>
              <a:t>Table 1. Mean wheat yield in bushels per acre per treatment at the Lake Carl Blackwell site for the 2013-14 growing season.</a:t>
            </a:r>
            <a:endParaRPr lang="en-US" sz="900" dirty="0"/>
          </a:p>
        </p:txBody>
      </p:sp>
      <p:sp>
        <p:nvSpPr>
          <p:cNvPr id="23" name="Rectangle 3"/>
          <p:cNvSpPr>
            <a:spLocks noChangeArrowheads="1"/>
          </p:cNvSpPr>
          <p:nvPr/>
        </p:nvSpPr>
        <p:spPr bwMode="auto">
          <a:xfrm>
            <a:off x="96068" y="8774668"/>
            <a:ext cx="34905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Treatments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were not significantly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different</a:t>
            </a:r>
            <a:r>
              <a:rPr lang="en-US" altLang="en-US" sz="900" dirty="0"/>
              <a:t>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from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check</a:t>
            </a:r>
            <a:endParaRPr lang="en-US" altLang="en-US" sz="900" dirty="0">
              <a:latin typeface="Calibri" panose="020F0502020204030204" pitchFamily="34" charset="0"/>
              <a:ea typeface="Calibri" panose="020F0502020204030204" pitchFamily="34"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900" b="0"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according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Dunnett’s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test at </a:t>
            </a: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5% level.</a:t>
            </a:r>
            <a:endParaRPr kumimoji="0" lang="en-US" altLang="en-US" sz="900" b="0" i="0" u="none" strike="noStrike" cap="none" normalizeH="0" baseline="0" dirty="0" smtClean="0">
              <a:ln>
                <a:noFill/>
              </a:ln>
              <a:solidFill>
                <a:schemeClr val="tx1"/>
              </a:solidFill>
              <a:effectLst/>
            </a:endParaRPr>
          </a:p>
        </p:txBody>
      </p:sp>
      <p:graphicFrame>
        <p:nvGraphicFramePr>
          <p:cNvPr id="24" name="Table 23"/>
          <p:cNvGraphicFramePr>
            <a:graphicFrameLocks noGrp="1"/>
          </p:cNvGraphicFramePr>
          <p:nvPr>
            <p:extLst>
              <p:ext uri="{D42A27DB-BD31-4B8C-83A1-F6EECF244321}">
                <p14:modId xmlns:p14="http://schemas.microsoft.com/office/powerpoint/2010/main" val="3739257089"/>
              </p:ext>
            </p:extLst>
          </p:nvPr>
        </p:nvGraphicFramePr>
        <p:xfrm>
          <a:off x="645273" y="6489765"/>
          <a:ext cx="2864844" cy="2228850"/>
        </p:xfrm>
        <a:graphic>
          <a:graphicData uri="http://schemas.openxmlformats.org/drawingml/2006/table">
            <a:tbl>
              <a:tblPr firstRow="1" firstCol="1" bandRow="1">
                <a:tableStyleId>{5C22544A-7EE6-4342-B048-85BDC9FD1C3A}</a:tableStyleId>
              </a:tblPr>
              <a:tblGrid>
                <a:gridCol w="1375124"/>
                <a:gridCol w="744860"/>
                <a:gridCol w="744860"/>
              </a:tblGrid>
              <a:tr h="125828">
                <a:tc rowSpan="2">
                  <a:txBody>
                    <a:bodyPr/>
                    <a:lstStyle/>
                    <a:p>
                      <a:pPr marL="0" marR="0">
                        <a:lnSpc>
                          <a:spcPct val="107000"/>
                        </a:lnSpc>
                        <a:spcBef>
                          <a:spcPts val="0"/>
                        </a:spcBef>
                        <a:spcAft>
                          <a:spcPts val="0"/>
                        </a:spcAft>
                      </a:pPr>
                      <a:r>
                        <a:rPr lang="en-US" sz="1100" dirty="0">
                          <a:effectLst/>
                        </a:rPr>
                        <a:t>Treatment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07000"/>
                        </a:lnSpc>
                        <a:spcBef>
                          <a:spcPts val="0"/>
                        </a:spcBef>
                        <a:spcAft>
                          <a:spcPts val="0"/>
                        </a:spcAft>
                      </a:pPr>
                      <a:r>
                        <a:rPr lang="en-US" sz="1100" dirty="0">
                          <a:effectLst/>
                        </a:rPr>
                        <a:t>Yield (</a:t>
                      </a:r>
                      <a:r>
                        <a:rPr lang="en-US" sz="1100" dirty="0" err="1">
                          <a:effectLst/>
                        </a:rPr>
                        <a:t>bu</a:t>
                      </a:r>
                      <a:r>
                        <a:rPr lang="en-US" sz="1100" dirty="0">
                          <a:effectLst/>
                        </a:rPr>
                        <a:t>/ac)</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r>
              <a:tr h="125828">
                <a:tc vMerge="1">
                  <a:txBody>
                    <a:bodyPr/>
                    <a:lstStyle/>
                    <a:p>
                      <a:endParaRPr lang="en-US"/>
                    </a:p>
                  </a:txBody>
                  <a:tcPr/>
                </a:tc>
                <a:tc>
                  <a:txBody>
                    <a:bodyPr/>
                    <a:lstStyle/>
                    <a:p>
                      <a:pPr marL="0" marR="0" algn="ctr">
                        <a:lnSpc>
                          <a:spcPct val="107000"/>
                        </a:lnSpc>
                        <a:spcBef>
                          <a:spcPts val="0"/>
                        </a:spcBef>
                        <a:spcAft>
                          <a:spcPts val="0"/>
                        </a:spcAft>
                      </a:pPr>
                      <a:r>
                        <a:rPr lang="en-US" sz="1100" dirty="0">
                          <a:effectLst/>
                        </a:rPr>
                        <a:t>Mean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Std. Dev</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25828">
                <a:tc>
                  <a:txBody>
                    <a:bodyPr/>
                    <a:lstStyle/>
                    <a:p>
                      <a:pPr marL="0" marR="0">
                        <a:lnSpc>
                          <a:spcPct val="107000"/>
                        </a:lnSpc>
                        <a:spcBef>
                          <a:spcPts val="0"/>
                        </a:spcBef>
                        <a:spcAft>
                          <a:spcPts val="0"/>
                        </a:spcAft>
                      </a:pPr>
                      <a:r>
                        <a:rPr lang="en-US" sz="1100" dirty="0">
                          <a:effectLst/>
                        </a:rPr>
                        <a:t>Check</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31.6*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12.4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dirty="0">
                          <a:effectLst/>
                        </a:rPr>
                        <a:t>Check</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26.6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4.8</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dirty="0">
                          <a:effectLst/>
                        </a:rPr>
                        <a:t>Foliar Calcium</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31.2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11.5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Soil Boron</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30.8</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7.1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Foliar Boron</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29.3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1.8</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Soil Chlorine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30.1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5.0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Foliar Chlorine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27.9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8.2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Soil Copper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34.9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10.7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Foliar Copper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22.8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7.3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Soil Zinc</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31.7</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12.8</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828">
                <a:tc>
                  <a:txBody>
                    <a:bodyPr/>
                    <a:lstStyle/>
                    <a:p>
                      <a:pPr marL="0" marR="0">
                        <a:lnSpc>
                          <a:spcPct val="107000"/>
                        </a:lnSpc>
                        <a:spcBef>
                          <a:spcPts val="0"/>
                        </a:spcBef>
                        <a:spcAft>
                          <a:spcPts val="0"/>
                        </a:spcAft>
                      </a:pPr>
                      <a:r>
                        <a:rPr lang="en-US" sz="1100">
                          <a:effectLst/>
                        </a:rPr>
                        <a:t>Foliar Zinc</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31.1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16.0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924582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610</Words>
  <Application>Microsoft Office PowerPoint</Application>
  <PresentationFormat>Letter Paper (8.5x11 in)</PresentationFormat>
  <Paragraphs>91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SimSun</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Soil Fertility</dc:creator>
  <cp:lastModifiedBy>Soil Fertility</cp:lastModifiedBy>
  <cp:revision>5</cp:revision>
  <cp:lastPrinted>2015-04-23T00:18:25Z</cp:lastPrinted>
  <dcterms:created xsi:type="dcterms:W3CDTF">2015-04-22T23:47:35Z</dcterms:created>
  <dcterms:modified xsi:type="dcterms:W3CDTF">2015-04-23T00:18:32Z</dcterms:modified>
</cp:coreProperties>
</file>