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5" r:id="rId1"/>
  </p:sldMasterIdLst>
  <p:notesMasterIdLst>
    <p:notesMasterId r:id="rId66"/>
  </p:notesMasterIdLst>
  <p:handoutMasterIdLst>
    <p:handoutMasterId r:id="rId67"/>
  </p:handoutMasterIdLst>
  <p:sldIdLst>
    <p:sldId id="298" r:id="rId2"/>
    <p:sldId id="340" r:id="rId3"/>
    <p:sldId id="256" r:id="rId4"/>
    <p:sldId id="337" r:id="rId5"/>
    <p:sldId id="266" r:id="rId6"/>
    <p:sldId id="336" r:id="rId7"/>
    <p:sldId id="349" r:id="rId8"/>
    <p:sldId id="341" r:id="rId9"/>
    <p:sldId id="348" r:id="rId10"/>
    <p:sldId id="371" r:id="rId11"/>
    <p:sldId id="359" r:id="rId12"/>
    <p:sldId id="376" r:id="rId13"/>
    <p:sldId id="353" r:id="rId14"/>
    <p:sldId id="360" r:id="rId15"/>
    <p:sldId id="361" r:id="rId16"/>
    <p:sldId id="342" r:id="rId17"/>
    <p:sldId id="346" r:id="rId18"/>
    <p:sldId id="334" r:id="rId19"/>
    <p:sldId id="378" r:id="rId20"/>
    <p:sldId id="368" r:id="rId21"/>
    <p:sldId id="351" r:id="rId22"/>
    <p:sldId id="350" r:id="rId23"/>
    <p:sldId id="352" r:id="rId24"/>
    <p:sldId id="283" r:id="rId25"/>
    <p:sldId id="285" r:id="rId26"/>
    <p:sldId id="380" r:id="rId27"/>
    <p:sldId id="282" r:id="rId28"/>
    <p:sldId id="324" r:id="rId29"/>
    <p:sldId id="322" r:id="rId30"/>
    <p:sldId id="276" r:id="rId31"/>
    <p:sldId id="320" r:id="rId32"/>
    <p:sldId id="316" r:id="rId33"/>
    <p:sldId id="332" r:id="rId34"/>
    <p:sldId id="347" r:id="rId35"/>
    <p:sldId id="306" r:id="rId36"/>
    <p:sldId id="300" r:id="rId37"/>
    <p:sldId id="308" r:id="rId38"/>
    <p:sldId id="267" r:id="rId39"/>
    <p:sldId id="279" r:id="rId40"/>
    <p:sldId id="278" r:id="rId41"/>
    <p:sldId id="295" r:id="rId42"/>
    <p:sldId id="377" r:id="rId43"/>
    <p:sldId id="374" r:id="rId44"/>
    <p:sldId id="363" r:id="rId45"/>
    <p:sldId id="296" r:id="rId46"/>
    <p:sldId id="355" r:id="rId47"/>
    <p:sldId id="367" r:id="rId48"/>
    <p:sldId id="381" r:id="rId49"/>
    <p:sldId id="259" r:id="rId50"/>
    <p:sldId id="366" r:id="rId51"/>
    <p:sldId id="304" r:id="rId52"/>
    <p:sldId id="281" r:id="rId53"/>
    <p:sldId id="344" r:id="rId54"/>
    <p:sldId id="365" r:id="rId55"/>
    <p:sldId id="364" r:id="rId56"/>
    <p:sldId id="343" r:id="rId57"/>
    <p:sldId id="356" r:id="rId58"/>
    <p:sldId id="354" r:id="rId59"/>
    <p:sldId id="375" r:id="rId60"/>
    <p:sldId id="372" r:id="rId61"/>
    <p:sldId id="327" r:id="rId62"/>
    <p:sldId id="362" r:id="rId63"/>
    <p:sldId id="319" r:id="rId64"/>
    <p:sldId id="257" r:id="rId65"/>
  </p:sldIdLst>
  <p:sldSz cx="12192000" cy="6858000"/>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8000"/>
    <a:srgbClr val="00CC00"/>
    <a:srgbClr val="416E1D"/>
    <a:srgbClr val="009900"/>
    <a:srgbClr val="60832E"/>
    <a:srgbClr val="66FF33"/>
    <a:srgbClr val="DDDDDD"/>
    <a:srgbClr val="FFCC00"/>
    <a:srgbClr val="714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0929"/>
  </p:normalViewPr>
  <p:slideViewPr>
    <p:cSldViewPr snapToGrid="0" snapToObjects="1">
      <p:cViewPr varScale="1">
        <p:scale>
          <a:sx n="104" d="100"/>
          <a:sy n="104" d="100"/>
        </p:scale>
        <p:origin x="1362"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414338" y="700088"/>
            <a:ext cx="6188075"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C4BE474F-F3BC-46FE-A4C6-67B09E6C5F62}" type="slidenum">
              <a:rPr lang="en-US" altLang="en-US" sz="1200" smtClean="0">
                <a:latin typeface="Times New Roman" panose="02020603050405020304" pitchFamily="18" charset="0"/>
              </a:rPr>
              <a:pPr/>
              <a:t>3</a:t>
            </a:fld>
            <a:endParaRPr lang="en-US" altLang="en-US" sz="1200"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xfrm>
            <a:off x="414338" y="700088"/>
            <a:ext cx="6188075" cy="3481387"/>
          </a:xfrm>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377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C44239-291C-4E3C-928B-738562C1881A}" type="slidenum">
              <a:rPr lang="en-US" altLang="en-US" smtClean="0"/>
              <a:pPr>
                <a:spcBef>
                  <a:spcPct val="0"/>
                </a:spcBef>
              </a:pPr>
              <a:t>17</a:t>
            </a:fld>
            <a:endParaRPr lang="en-US" altLang="en-US" smtClean="0"/>
          </a:p>
        </p:txBody>
      </p:sp>
      <p:sp>
        <p:nvSpPr>
          <p:cNvPr id="27651" name="Rectangle 2"/>
          <p:cNvSpPr>
            <a:spLocks noGrp="1" noRot="1" noChangeAspect="1" noChangeArrowheads="1" noTextEdit="1"/>
          </p:cNvSpPr>
          <p:nvPr>
            <p:ph type="sldImg"/>
          </p:nvPr>
        </p:nvSpPr>
        <p:spPr>
          <a:xfrm>
            <a:off x="414338" y="700088"/>
            <a:ext cx="6188075" cy="3481387"/>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7821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700088"/>
            <a:ext cx="6188075" cy="34813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AF24CC-3ACF-4DCE-BDC0-76CF8E4845AC}" type="slidenum">
              <a:rPr lang="en-US" smtClean="0"/>
              <a:pPr/>
              <a:t>18</a:t>
            </a:fld>
            <a:endParaRPr lang="en-US"/>
          </a:p>
        </p:txBody>
      </p:sp>
    </p:spTree>
    <p:extLst>
      <p:ext uri="{BB962C8B-B14F-4D97-AF65-F5344CB8AC3E}">
        <p14:creationId xmlns:p14="http://schemas.microsoft.com/office/powerpoint/2010/main" val="171184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D32B7-FD08-4102-9E2A-F216344CE73D}" type="slidenum">
              <a:rPr lang="en-US"/>
              <a:pPr/>
              <a:t>19</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622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ABCF2-AEEB-4380-B9D2-E7EC611329EC}" type="slidenum">
              <a:rPr lang="en-US"/>
              <a:pPr/>
              <a:t>33</a:t>
            </a:fld>
            <a:endParaRPr lang="en-US"/>
          </a:p>
        </p:txBody>
      </p:sp>
      <p:sp>
        <p:nvSpPr>
          <p:cNvPr id="21506" name="Rectangle 2"/>
          <p:cNvSpPr>
            <a:spLocks noGrp="1" noRot="1" noChangeAspect="1" noChangeArrowheads="1" noTextEdit="1"/>
          </p:cNvSpPr>
          <p:nvPr>
            <p:ph type="sldImg"/>
          </p:nvPr>
        </p:nvSpPr>
        <p:spPr>
          <a:xfrm>
            <a:off x="414338" y="700088"/>
            <a:ext cx="6188075" cy="3481387"/>
          </a:xfrm>
          <a:ln/>
        </p:spPr>
      </p:sp>
      <p:sp>
        <p:nvSpPr>
          <p:cNvPr id="21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235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700088"/>
            <a:ext cx="6188075" cy="34813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AF24CC-3ACF-4DCE-BDC0-76CF8E4845AC}" type="slidenum">
              <a:rPr lang="en-US" smtClean="0"/>
              <a:pPr/>
              <a:t>61</a:t>
            </a:fld>
            <a:endParaRPr lang="en-US"/>
          </a:p>
        </p:txBody>
      </p:sp>
    </p:spTree>
    <p:extLst>
      <p:ext uri="{BB962C8B-B14F-4D97-AF65-F5344CB8AC3E}">
        <p14:creationId xmlns:p14="http://schemas.microsoft.com/office/powerpoint/2010/main" val="38563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1751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280392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801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79119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419111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768683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4024724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4232723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346121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0373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371878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6417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282954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669186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01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693952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46176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Tree>
    <p:extLst>
      <p:ext uri="{BB962C8B-B14F-4D97-AF65-F5344CB8AC3E}">
        <p14:creationId xmlns:p14="http://schemas.microsoft.com/office/powerpoint/2010/main" val="2203049921"/>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smartnitrogen.com/"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1016/S0065-2113(05)88004-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nue.okstate.edu/N_Fertilizers/NUE_definition.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okstate.com/" TargetMode="External"/><Relationship Id="rId2" Type="http://schemas.openxmlformats.org/officeDocument/2006/relationships/image" Target="../media/image63.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g"/></Relationships>
</file>

<file path=ppt/slides/_rels/slide4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hyperlink" Target="http://nue.okstate.edu/Crop_Information/World_Wheat_Production.htm" TargetMode="Externa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agweb.com/article/nitrogen-fixing-corn-seed-treatment-pipeline" TargetMode="External"/><Relationship Id="rId2" Type="http://schemas.openxmlformats.org/officeDocument/2006/relationships/hyperlink" Target="https://www.agprofessional.com/article/nitrogen-fixing-corn-future#:~:text=Different%20Delivery.,all%20parts%20of%20the%20root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29840" y="3310129"/>
            <a:ext cx="6609220" cy="869128"/>
          </a:xfrm>
          <a:solidFill>
            <a:schemeClr val="bg1"/>
          </a:solidFill>
        </p:spPr>
        <p:txBody>
          <a:bodyPr/>
          <a:lstStyle/>
          <a:p>
            <a:pPr algn="ctr"/>
            <a:r>
              <a:rPr lang="en-US" sz="2800" dirty="0"/>
              <a:t>Nitrogen Use Efficiency, Realistic Opportunities for Improvement</a:t>
            </a:r>
            <a:endParaRPr lang="en-US" altLang="en-US" sz="2800" dirty="0"/>
          </a:p>
        </p:txBody>
      </p:sp>
      <p:sp>
        <p:nvSpPr>
          <p:cNvPr id="7" name="Content Placeholder 2"/>
          <p:cNvSpPr txBox="1">
            <a:spLocks/>
          </p:cNvSpPr>
          <p:nvPr/>
        </p:nvSpPr>
        <p:spPr>
          <a:xfrm>
            <a:off x="6632028" y="5413249"/>
            <a:ext cx="3911389" cy="666647"/>
          </a:xfrm>
          <a:prstGeom prst="rect">
            <a:avLst/>
          </a:prstGeom>
          <a:solidFill>
            <a:srgbClr val="00CC00">
              <a:alpha val="36000"/>
            </a:srgbClr>
          </a:solidFill>
        </p:spPr>
        <p:txBody>
          <a:bodyPr vert="horz" lIns="91440" tIns="45720" rIns="91440" bIns="45720" rtlCol="0" anchor="b">
            <a:noAutofit/>
          </a:bodyPr>
          <a:lstStyle>
            <a:defPPr>
              <a:defRPr lang="en-US"/>
            </a:defPPr>
            <a:lvl1pPr defTabSz="457200" eaLnBrk="1" latinLnBrk="0" hangingPunct="1">
              <a:buNone/>
              <a:defRPr sz="1200" b="0" i="0">
                <a:latin typeface="Verdana" panose="020B0604030504040204" pitchFamily="34" charset="0"/>
                <a:ea typeface="Verdana" panose="020B0604030504040204" pitchFamily="34" charset="0"/>
                <a:cs typeface="Verdana" panose="020B060403050404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Give me 1 billion dollars (price of 1 B2 bomber) could develop N fixing corn</a:t>
            </a:r>
          </a:p>
          <a:p>
            <a:endParaRPr lang="en-US" dirty="0"/>
          </a:p>
        </p:txBody>
      </p:sp>
      <p:pic>
        <p:nvPicPr>
          <p:cNvPr id="2" name="Picture 1"/>
          <p:cNvPicPr>
            <a:picLocks noChangeAspect="1"/>
          </p:cNvPicPr>
          <p:nvPr/>
        </p:nvPicPr>
        <p:blipFill>
          <a:blip r:embed="rId2"/>
          <a:stretch>
            <a:fillRect/>
          </a:stretch>
        </p:blipFill>
        <p:spPr>
          <a:xfrm>
            <a:off x="1524000" y="111805"/>
            <a:ext cx="9144000" cy="2993692"/>
          </a:xfrm>
          <a:prstGeom prst="rect">
            <a:avLst/>
          </a:prstGeom>
        </p:spPr>
      </p:pic>
      <p:sp>
        <p:nvSpPr>
          <p:cNvPr id="4" name="TextBox 3"/>
          <p:cNvSpPr txBox="1"/>
          <p:nvPr/>
        </p:nvSpPr>
        <p:spPr>
          <a:xfrm>
            <a:off x="6632028" y="6254496"/>
            <a:ext cx="3911389" cy="480048"/>
          </a:xfrm>
          <a:prstGeom prst="rect">
            <a:avLst/>
          </a:prstGeom>
          <a:solidFill>
            <a:srgbClr val="00CC00">
              <a:alpha val="36000"/>
            </a:srgbClr>
          </a:solidFill>
        </p:spPr>
        <p:txBody>
          <a:bodyPr vert="horz" lIns="91440" tIns="45720" rIns="91440" bIns="45720" rtlCol="0" anchor="b">
            <a:noAutofit/>
          </a:bodyPr>
          <a:lstStyle>
            <a:lvl1pPr defTabSz="457200" eaLnBrk="1" latinLnBrk="0" hangingPunct="1">
              <a:buNone/>
              <a:defRPr sz="2800" b="0" i="0">
                <a:latin typeface="Verdana" panose="020B0604030504040204" pitchFamily="34" charset="0"/>
                <a:ea typeface="Verdana" panose="020B0604030504040204" pitchFamily="34" charset="0"/>
                <a:cs typeface="Verdana" panose="020B060403050404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200" dirty="0"/>
              <a:t>Dr. Kyle Freeman, </a:t>
            </a:r>
            <a:br>
              <a:rPr lang="en-US" sz="1200" dirty="0"/>
            </a:br>
            <a:r>
              <a:rPr lang="en-US" sz="1200" dirty="0"/>
              <a:t>Office </a:t>
            </a:r>
            <a:r>
              <a:rPr lang="en-US" sz="1200" dirty="0" err="1"/>
              <a:t>Chérifien</a:t>
            </a:r>
            <a:r>
              <a:rPr lang="en-US" sz="1200" dirty="0"/>
              <a:t> des Phosphates</a:t>
            </a:r>
          </a:p>
        </p:txBody>
      </p:sp>
      <p:sp>
        <p:nvSpPr>
          <p:cNvPr id="10" name="Rectangle 9"/>
          <p:cNvSpPr/>
          <p:nvPr/>
        </p:nvSpPr>
        <p:spPr>
          <a:xfrm>
            <a:off x="1876434" y="40149"/>
            <a:ext cx="2193229" cy="1446550"/>
          </a:xfrm>
          <a:prstGeom prst="rect">
            <a:avLst/>
          </a:prstGeom>
        </p:spPr>
        <p:txBody>
          <a:bodyPr wrap="none">
            <a:spAutoFit/>
          </a:bodyPr>
          <a:lstStyle/>
          <a:p>
            <a:r>
              <a:rPr lang="en-US" sz="8800" dirty="0" err="1">
                <a:solidFill>
                  <a:schemeClr val="bg1"/>
                </a:solidFill>
                <a:latin typeface="Arial Rounded MT Bold" panose="020F0704030504030204" pitchFamily="34" charset="0"/>
              </a:rPr>
              <a:t>E</a:t>
            </a:r>
            <a:r>
              <a:rPr lang="en-US" sz="8800" baseline="-25000" dirty="0" err="1">
                <a:solidFill>
                  <a:schemeClr val="bg1"/>
                </a:solidFill>
              </a:rPr>
              <a:t>nue</a:t>
            </a:r>
            <a:endParaRPr lang="en-US" sz="8800" dirty="0">
              <a:solidFill>
                <a:schemeClr val="bg1"/>
              </a:solidFill>
            </a:endParaRPr>
          </a:p>
        </p:txBody>
      </p:sp>
      <p:sp>
        <p:nvSpPr>
          <p:cNvPr id="6" name="TextBox 5"/>
          <p:cNvSpPr txBox="1"/>
          <p:nvPr/>
        </p:nvSpPr>
        <p:spPr>
          <a:xfrm>
            <a:off x="7138416" y="310897"/>
            <a:ext cx="3405000" cy="954107"/>
          </a:xfrm>
          <a:prstGeom prst="rect">
            <a:avLst/>
          </a:prstGeom>
          <a:solidFill>
            <a:srgbClr val="60832E">
              <a:alpha val="61961"/>
            </a:srgbClr>
          </a:solidFill>
        </p:spPr>
        <p:txBody>
          <a:bodyPr wrap="square" rtlCol="0">
            <a:spAutoFit/>
          </a:bodyPr>
          <a:lstStyle/>
          <a:p>
            <a:r>
              <a:rPr lang="en-US" sz="1400" dirty="0">
                <a:solidFill>
                  <a:srgbClr val="FFFF00"/>
                </a:solidFill>
              </a:rPr>
              <a:t>Symposium--Improving Water and Nitrogen Use Efficiencies in Dryland Farming Systems, </a:t>
            </a:r>
            <a:r>
              <a:rPr lang="it-IT" sz="1400" dirty="0">
                <a:solidFill>
                  <a:srgbClr val="FFFF00"/>
                </a:solidFill>
              </a:rPr>
              <a:t>Ignacio A. Ciampitti , Vara Prasad </a:t>
            </a:r>
            <a:endParaRPr lang="en-US" sz="1400" dirty="0">
              <a:solidFill>
                <a:srgbClr val="FFFF00"/>
              </a:solidFill>
            </a:endParaRPr>
          </a:p>
        </p:txBody>
      </p:sp>
      <p:sp>
        <p:nvSpPr>
          <p:cNvPr id="3" name="TextBox 2"/>
          <p:cNvSpPr txBox="1"/>
          <p:nvPr/>
        </p:nvSpPr>
        <p:spPr>
          <a:xfrm>
            <a:off x="1981200" y="5029201"/>
            <a:ext cx="2843784" cy="677108"/>
          </a:xfrm>
          <a:prstGeom prst="rect">
            <a:avLst/>
          </a:prstGeom>
          <a:noFill/>
        </p:spPr>
        <p:txBody>
          <a:bodyPr wrap="square" rtlCol="0">
            <a:spAutoFit/>
          </a:bodyPr>
          <a:lstStyle/>
          <a:p>
            <a:r>
              <a:rPr lang="en-US" sz="1400" dirty="0">
                <a:solidFill>
                  <a:srgbClr val="FFFF00"/>
                </a:solidFill>
              </a:rPr>
              <a:t>ABSTRACT NUMBER: </a:t>
            </a:r>
            <a:r>
              <a:rPr lang="en-US" sz="1400" dirty="0" smtClean="0">
                <a:solidFill>
                  <a:srgbClr val="FFFF00"/>
                </a:solidFill>
              </a:rPr>
              <a:t>125501</a:t>
            </a:r>
          </a:p>
          <a:p>
            <a:r>
              <a:rPr lang="en-US" sz="1100" dirty="0">
                <a:solidFill>
                  <a:srgbClr val="FFFF00"/>
                </a:solidFill>
              </a:rPr>
              <a:t>Password: 637951 </a:t>
            </a:r>
            <a:r>
              <a:rPr lang="en-US" sz="2400" dirty="0" smtClean="0">
                <a:solidFill>
                  <a:srgbClr val="FFFF00"/>
                </a:solidFill>
              </a:rPr>
              <a:t> </a:t>
            </a:r>
            <a:endParaRPr lang="en-US" sz="2400" dirty="0">
              <a:solidFill>
                <a:srgbClr val="FFFF00"/>
              </a:solidFill>
            </a:endParaRPr>
          </a:p>
        </p:txBody>
      </p:sp>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2148" y="522842"/>
            <a:ext cx="3639312" cy="369332"/>
          </a:xfrm>
          <a:prstGeom prst="rect">
            <a:avLst/>
          </a:prstGeom>
          <a:solidFill>
            <a:schemeClr val="tx1"/>
          </a:solidFill>
        </p:spPr>
        <p:txBody>
          <a:bodyPr wrap="square" rtlCol="0">
            <a:spAutoFit/>
          </a:bodyPr>
          <a:lstStyle/>
          <a:p>
            <a:r>
              <a:rPr lang="en-US" sz="1800" dirty="0">
                <a:hlinkClick r:id="rId2"/>
              </a:rPr>
              <a:t>https://www.smartnitrogen.com/</a:t>
            </a:r>
            <a:endParaRPr lang="en-US" sz="1800" dirty="0"/>
          </a:p>
        </p:txBody>
      </p:sp>
      <p:pic>
        <p:nvPicPr>
          <p:cNvPr id="7" name="Picture 6"/>
          <p:cNvPicPr>
            <a:picLocks noChangeAspect="1"/>
          </p:cNvPicPr>
          <p:nvPr/>
        </p:nvPicPr>
        <p:blipFill>
          <a:blip r:embed="rId3"/>
          <a:stretch>
            <a:fillRect/>
          </a:stretch>
        </p:blipFill>
        <p:spPr>
          <a:xfrm>
            <a:off x="772148" y="1220153"/>
            <a:ext cx="2838450" cy="1400175"/>
          </a:xfrm>
          <a:prstGeom prst="rect">
            <a:avLst/>
          </a:prstGeom>
        </p:spPr>
      </p:pic>
      <p:pic>
        <p:nvPicPr>
          <p:cNvPr id="8" name="Picture 7"/>
          <p:cNvPicPr>
            <a:picLocks noChangeAspect="1"/>
          </p:cNvPicPr>
          <p:nvPr/>
        </p:nvPicPr>
        <p:blipFill>
          <a:blip r:embed="rId4"/>
          <a:stretch>
            <a:fillRect/>
          </a:stretch>
        </p:blipFill>
        <p:spPr>
          <a:xfrm>
            <a:off x="772148" y="3282256"/>
            <a:ext cx="6667500" cy="3114675"/>
          </a:xfrm>
          <a:prstGeom prst="rect">
            <a:avLst/>
          </a:prstGeom>
        </p:spPr>
      </p:pic>
      <p:sp>
        <p:nvSpPr>
          <p:cNvPr id="9" name="TextBox 8"/>
          <p:cNvSpPr txBox="1"/>
          <p:nvPr/>
        </p:nvSpPr>
        <p:spPr>
          <a:xfrm>
            <a:off x="5044440" y="407352"/>
            <a:ext cx="4843272" cy="738664"/>
          </a:xfrm>
          <a:prstGeom prst="rect">
            <a:avLst/>
          </a:prstGeom>
          <a:noFill/>
        </p:spPr>
        <p:txBody>
          <a:bodyPr wrap="square" rtlCol="0">
            <a:spAutoFit/>
          </a:bodyPr>
          <a:lstStyle/>
          <a:p>
            <a:r>
              <a:rPr lang="en-US" sz="1400" dirty="0"/>
              <a:t>Environmentally Smart Nitrogen (ESN) is a polymer-coated urea formulated as 44-0-0.  N release is temperature dependent (increased temp, increased release)</a:t>
            </a:r>
          </a:p>
        </p:txBody>
      </p:sp>
      <p:pic>
        <p:nvPicPr>
          <p:cNvPr id="12" name="Picture 11"/>
          <p:cNvPicPr>
            <a:picLocks noChangeAspect="1"/>
          </p:cNvPicPr>
          <p:nvPr/>
        </p:nvPicPr>
        <p:blipFill>
          <a:blip r:embed="rId5"/>
          <a:stretch>
            <a:fillRect/>
          </a:stretch>
        </p:blipFill>
        <p:spPr>
          <a:xfrm>
            <a:off x="8778240" y="4613062"/>
            <a:ext cx="1676400" cy="752475"/>
          </a:xfrm>
          <a:prstGeom prst="rect">
            <a:avLst/>
          </a:prstGeom>
        </p:spPr>
      </p:pic>
      <p:sp>
        <p:nvSpPr>
          <p:cNvPr id="2" name="TextBox 1"/>
          <p:cNvSpPr txBox="1"/>
          <p:nvPr/>
        </p:nvSpPr>
        <p:spPr>
          <a:xfrm>
            <a:off x="5044440" y="1220153"/>
            <a:ext cx="6807200" cy="2062103"/>
          </a:xfrm>
          <a:prstGeom prst="rect">
            <a:avLst/>
          </a:prstGeom>
          <a:noFill/>
        </p:spPr>
        <p:txBody>
          <a:bodyPr wrap="square" rtlCol="0">
            <a:spAutoFit/>
          </a:bodyPr>
          <a:lstStyle/>
          <a:p>
            <a:r>
              <a:rPr lang="en-US" sz="1600" dirty="0" err="1"/>
              <a:t>A</a:t>
            </a:r>
            <a:r>
              <a:rPr lang="en-US" sz="1600" dirty="0" err="1" smtClean="0"/>
              <a:t>rbuscular</a:t>
            </a:r>
            <a:r>
              <a:rPr lang="en-US" sz="1600" dirty="0" smtClean="0"/>
              <a:t> </a:t>
            </a:r>
            <a:r>
              <a:rPr lang="en-US" sz="1600" dirty="0" err="1"/>
              <a:t>mycorrhizal</a:t>
            </a:r>
            <a:r>
              <a:rPr lang="en-US" sz="1600" dirty="0"/>
              <a:t> fungi (AMF) </a:t>
            </a:r>
            <a:r>
              <a:rPr lang="en-US" sz="1600" dirty="0" smtClean="0"/>
              <a:t>It penetrates </a:t>
            </a:r>
            <a:r>
              <a:rPr lang="en-US" sz="1600" dirty="0"/>
              <a:t>the root cells of vascular plants, extends to the area outside the rhizosphere and </a:t>
            </a:r>
            <a:r>
              <a:rPr lang="en-US" sz="1600" dirty="0" smtClean="0"/>
              <a:t>connects roots </a:t>
            </a:r>
            <a:r>
              <a:rPr lang="en-US" sz="1600" dirty="0"/>
              <a:t>with the surrounding soil microhabitats thereby increasing root surface area for </a:t>
            </a:r>
            <a:r>
              <a:rPr lang="en-US" sz="1600" dirty="0" smtClean="0"/>
              <a:t>better </a:t>
            </a:r>
            <a:r>
              <a:rPr lang="en-US" sz="1600" dirty="0"/>
              <a:t>absorption of nutrients such as phosphorus (Yao et al., 2001; </a:t>
            </a:r>
            <a:r>
              <a:rPr lang="en-US" sz="1600" dirty="0" err="1" smtClean="0"/>
              <a:t>Vassilev</a:t>
            </a:r>
            <a:r>
              <a:rPr lang="en-US" sz="1600" dirty="0" smtClean="0"/>
              <a:t> et </a:t>
            </a:r>
            <a:r>
              <a:rPr lang="en-US" sz="1600" dirty="0"/>
              <a:t>al., 2001) and </a:t>
            </a:r>
            <a:r>
              <a:rPr lang="en-US" sz="1600" dirty="0" smtClean="0"/>
              <a:t>promotes tolerance </a:t>
            </a:r>
            <a:r>
              <a:rPr lang="en-US" sz="1600" dirty="0"/>
              <a:t>to abiotic stresses such as salinity (Santander et al., 2019) and drought (</a:t>
            </a:r>
            <a:r>
              <a:rPr lang="en-US" sz="1600" dirty="0" err="1"/>
              <a:t>Aalipour</a:t>
            </a:r>
            <a:r>
              <a:rPr lang="en-US" sz="1600" dirty="0"/>
              <a:t> et al.,</a:t>
            </a:r>
          </a:p>
          <a:p>
            <a:r>
              <a:rPr lang="en-US" sz="1600" dirty="0" smtClean="0"/>
              <a:t>2019</a:t>
            </a:r>
            <a:r>
              <a:rPr lang="en-US" sz="1600" dirty="0"/>
              <a:t>). </a:t>
            </a:r>
            <a:r>
              <a:rPr lang="en-US" sz="1600" dirty="0" err="1"/>
              <a:t>Arbuscular</a:t>
            </a:r>
            <a:r>
              <a:rPr lang="en-US" sz="1600" dirty="0"/>
              <a:t> </a:t>
            </a:r>
            <a:r>
              <a:rPr lang="en-US" sz="1600" dirty="0" err="1"/>
              <a:t>mycorrhizal</a:t>
            </a:r>
            <a:r>
              <a:rPr lang="en-US" sz="1600" dirty="0"/>
              <a:t> fungi induced </a:t>
            </a:r>
            <a:r>
              <a:rPr lang="en-US" sz="1600" dirty="0" smtClean="0"/>
              <a:t>NO3 and NH4 </a:t>
            </a:r>
            <a:r>
              <a:rPr lang="en-US" sz="1600" dirty="0"/>
              <a:t>transporters improved N uptake </a:t>
            </a:r>
            <a:r>
              <a:rPr lang="en-US" sz="1600" dirty="0" smtClean="0"/>
              <a:t>in several </a:t>
            </a:r>
            <a:r>
              <a:rPr lang="en-US" sz="1600" dirty="0"/>
              <a:t>plants </a:t>
            </a:r>
          </a:p>
        </p:txBody>
      </p:sp>
    </p:spTree>
    <p:extLst>
      <p:ext uri="{BB962C8B-B14F-4D97-AF65-F5344CB8AC3E}">
        <p14:creationId xmlns:p14="http://schemas.microsoft.com/office/powerpoint/2010/main" val="3137383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Fertilizer Additives</a:t>
            </a:r>
            <a:endParaRPr lang="en-US" dirty="0"/>
          </a:p>
        </p:txBody>
      </p:sp>
      <p:sp>
        <p:nvSpPr>
          <p:cNvPr id="3" name="Content Placeholder 2"/>
          <p:cNvSpPr>
            <a:spLocks noGrp="1"/>
          </p:cNvSpPr>
          <p:nvPr>
            <p:ph idx="1"/>
          </p:nvPr>
        </p:nvSpPr>
        <p:spPr>
          <a:xfrm>
            <a:off x="2278548" y="1650590"/>
            <a:ext cx="7859100" cy="4649627"/>
          </a:xfrm>
        </p:spPr>
        <p:txBody>
          <a:bodyPr>
            <a:noAutofit/>
          </a:bodyPr>
          <a:lstStyle/>
          <a:p>
            <a:r>
              <a:rPr lang="en-US" sz="2800" dirty="0">
                <a:solidFill>
                  <a:srgbClr val="92D050"/>
                </a:solidFill>
              </a:rPr>
              <a:t>CENTURO™ nitrogen stabilizer </a:t>
            </a:r>
            <a:r>
              <a:rPr lang="en-US" sz="2800" dirty="0"/>
              <a:t>(6/11/2020)</a:t>
            </a:r>
          </a:p>
          <a:p>
            <a:r>
              <a:rPr lang="en-US" sz="2800" dirty="0"/>
              <a:t>“nitrification inhibitor for anhydrous ammonia and UAN offers highly effective below-ground nitrogen protection and unequaled flexibility in an easy-to-use solution”</a:t>
            </a:r>
          </a:p>
          <a:p>
            <a:r>
              <a:rPr lang="en-US" sz="2800" dirty="0"/>
              <a:t>Koch Industries</a:t>
            </a:r>
          </a:p>
          <a:p>
            <a:r>
              <a:rPr lang="en-US" sz="2800" dirty="0"/>
              <a:t>NSERVE</a:t>
            </a:r>
          </a:p>
        </p:txBody>
      </p:sp>
    </p:spTree>
    <p:extLst>
      <p:ext uri="{BB962C8B-B14F-4D97-AF65-F5344CB8AC3E}">
        <p14:creationId xmlns:p14="http://schemas.microsoft.com/office/powerpoint/2010/main" val="2297545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1220" y="1047086"/>
            <a:ext cx="7932420" cy="4004975"/>
          </a:xfrm>
          <a:solidFill>
            <a:srgbClr val="60832E"/>
          </a:solidFill>
        </p:spPr>
        <p:txBody>
          <a:bodyPr>
            <a:noAutofit/>
          </a:bodyPr>
          <a:lstStyle/>
          <a:p>
            <a:r>
              <a:rPr lang="en-US" sz="2800" dirty="0"/>
              <a:t>Synchrony of N supply with crop demand is essential in order to ensure adequate quantity of uptake and utilization and optimum yield. </a:t>
            </a:r>
          </a:p>
          <a:p>
            <a:pPr marL="0" indent="0">
              <a:buNone/>
            </a:pPr>
            <a:endParaRPr lang="en-US" sz="4800" dirty="0">
              <a:solidFill>
                <a:schemeClr val="bg1"/>
              </a:solidFill>
            </a:endParaRPr>
          </a:p>
          <a:p>
            <a:r>
              <a:rPr lang="en-US" sz="2800" dirty="0" err="1"/>
              <a:t>Fageria</a:t>
            </a:r>
            <a:r>
              <a:rPr lang="en-US" sz="4000" dirty="0"/>
              <a:t> </a:t>
            </a:r>
            <a:r>
              <a:rPr lang="en-US" sz="2800" u="sng" dirty="0">
                <a:hlinkClick r:id="rId2" tooltip="Persistent link using digital object identifier"/>
              </a:rPr>
              <a:t>https://doi.org/10.1016/S0065-2113(05)88004-6</a:t>
            </a:r>
            <a:endParaRPr lang="en-US" sz="4800" dirty="0"/>
          </a:p>
          <a:p>
            <a:endParaRPr lang="en-US" sz="2800" dirty="0"/>
          </a:p>
        </p:txBody>
      </p:sp>
    </p:spTree>
    <p:extLst>
      <p:ext uri="{BB962C8B-B14F-4D97-AF65-F5344CB8AC3E}">
        <p14:creationId xmlns:p14="http://schemas.microsoft.com/office/powerpoint/2010/main" val="2140801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841249"/>
            <a:ext cx="9144000" cy="5111495"/>
          </a:xfrm>
          <a:prstGeom prst="rect">
            <a:avLst/>
          </a:prstGeom>
        </p:spPr>
      </p:pic>
      <p:pic>
        <p:nvPicPr>
          <p:cNvPr id="2" name="Picture 1"/>
          <p:cNvPicPr>
            <a:picLocks noChangeAspect="1"/>
          </p:cNvPicPr>
          <p:nvPr/>
        </p:nvPicPr>
        <p:blipFill>
          <a:blip r:embed="rId3"/>
          <a:stretch>
            <a:fillRect/>
          </a:stretch>
        </p:blipFill>
        <p:spPr>
          <a:xfrm>
            <a:off x="4635274" y="3496628"/>
            <a:ext cx="6032727" cy="3361372"/>
          </a:xfrm>
          <a:prstGeom prst="rect">
            <a:avLst/>
          </a:prstGeom>
        </p:spPr>
      </p:pic>
    </p:spTree>
    <p:extLst>
      <p:ext uri="{BB962C8B-B14F-4D97-AF65-F5344CB8AC3E}">
        <p14:creationId xmlns:p14="http://schemas.microsoft.com/office/powerpoint/2010/main" val="959328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380494"/>
            <a:ext cx="9144000" cy="5951263"/>
          </a:xfrm>
          <a:prstGeom prst="rect">
            <a:avLst/>
          </a:prstGeom>
        </p:spPr>
      </p:pic>
    </p:spTree>
    <p:extLst>
      <p:ext uri="{BB962C8B-B14F-4D97-AF65-F5344CB8AC3E}">
        <p14:creationId xmlns:p14="http://schemas.microsoft.com/office/powerpoint/2010/main" val="3067110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710" y="251550"/>
            <a:ext cx="7055380" cy="882306"/>
          </a:xfrm>
        </p:spPr>
        <p:txBody>
          <a:bodyPr/>
          <a:lstStyle/>
          <a:p>
            <a:r>
              <a:rPr lang="en-US" dirty="0" smtClean="0"/>
              <a:t>Increasing NUE, Drones</a:t>
            </a:r>
            <a:endParaRPr lang="en-US" dirty="0"/>
          </a:p>
        </p:txBody>
      </p:sp>
      <p:sp>
        <p:nvSpPr>
          <p:cNvPr id="3" name="Content Placeholder 2"/>
          <p:cNvSpPr>
            <a:spLocks noGrp="1"/>
          </p:cNvSpPr>
          <p:nvPr>
            <p:ph idx="1"/>
          </p:nvPr>
        </p:nvSpPr>
        <p:spPr>
          <a:xfrm>
            <a:off x="1862406" y="1142376"/>
            <a:ext cx="8220378" cy="4376751"/>
          </a:xfrm>
        </p:spPr>
        <p:txBody>
          <a:bodyPr/>
          <a:lstStyle/>
          <a:p>
            <a:r>
              <a:rPr lang="en-US" dirty="0" smtClean="0"/>
              <a:t>Easiest way to increase </a:t>
            </a:r>
            <a:r>
              <a:rPr lang="en-US" b="1" dirty="0" smtClean="0"/>
              <a:t>Nitrogen Use Efficiency </a:t>
            </a:r>
            <a:r>
              <a:rPr lang="en-US" dirty="0" smtClean="0"/>
              <a:t>is to use a </a:t>
            </a:r>
            <a:r>
              <a:rPr lang="en-US" dirty="0" smtClean="0">
                <a:solidFill>
                  <a:srgbClr val="FFFF00"/>
                </a:solidFill>
              </a:rPr>
              <a:t>different formula</a:t>
            </a:r>
            <a:endParaRPr lang="en-US" dirty="0">
              <a:solidFill>
                <a:srgbClr val="FFFF00"/>
              </a:solidFill>
            </a:endParaRPr>
          </a:p>
          <a:p>
            <a:r>
              <a:rPr lang="en-US" altLang="en-US" dirty="0" smtClean="0"/>
              <a:t>NUE meeting, MO</a:t>
            </a:r>
          </a:p>
          <a:p>
            <a:r>
              <a:rPr lang="en-US" altLang="en-US" dirty="0" smtClean="0"/>
              <a:t>“At </a:t>
            </a:r>
            <a:r>
              <a:rPr lang="en-US" altLang="en-US" dirty="0"/>
              <a:t>economically optimal N rates in our 8 field-scale experiments, N efficiency was high:  more N was removed in grain than was applied as fertilizer (&gt;100% efficient</a:t>
            </a:r>
            <a:r>
              <a:rPr lang="en-US" altLang="en-US" dirty="0" smtClean="0"/>
              <a:t>!)”</a:t>
            </a:r>
            <a:endParaRPr lang="en-US" altLang="en-US" dirty="0"/>
          </a:p>
        </p:txBody>
      </p:sp>
      <p:pic>
        <p:nvPicPr>
          <p:cNvPr id="5" name="Picture 4"/>
          <p:cNvPicPr>
            <a:picLocks noChangeAspect="1"/>
          </p:cNvPicPr>
          <p:nvPr/>
        </p:nvPicPr>
        <p:blipFill>
          <a:blip r:embed="rId2"/>
          <a:stretch>
            <a:fillRect/>
          </a:stretch>
        </p:blipFill>
        <p:spPr>
          <a:xfrm>
            <a:off x="5213336" y="3401226"/>
            <a:ext cx="5338078" cy="3355809"/>
          </a:xfrm>
          <a:prstGeom prst="rect">
            <a:avLst/>
          </a:prstGeom>
        </p:spPr>
      </p:pic>
    </p:spTree>
    <p:extLst>
      <p:ext uri="{BB962C8B-B14F-4D97-AF65-F5344CB8AC3E}">
        <p14:creationId xmlns:p14="http://schemas.microsoft.com/office/powerpoint/2010/main" val="993936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18188" y="168895"/>
            <a:ext cx="8589662" cy="3767572"/>
          </a:xfrm>
          <a:prstGeom prst="rect">
            <a:avLst/>
          </a:prstGeom>
        </p:spPr>
      </p:pic>
      <p:sp>
        <p:nvSpPr>
          <p:cNvPr id="3" name="Title 1"/>
          <p:cNvSpPr>
            <a:spLocks noGrp="1"/>
          </p:cNvSpPr>
          <p:nvPr>
            <p:ph type="title"/>
          </p:nvPr>
        </p:nvSpPr>
        <p:spPr>
          <a:xfrm>
            <a:off x="3855338" y="5074438"/>
            <a:ext cx="6428615" cy="1400530"/>
          </a:xfrm>
        </p:spPr>
        <p:txBody>
          <a:bodyPr/>
          <a:lstStyle/>
          <a:p>
            <a:r>
              <a:rPr lang="en-US" dirty="0" smtClean="0">
                <a:latin typeface="Arial Rounded MT Bold" panose="020F0704030504030204" pitchFamily="34" charset="0"/>
              </a:rPr>
              <a:t>NUE Results</a:t>
            </a:r>
            <a:br>
              <a:rPr lang="en-US" dirty="0" smtClean="0">
                <a:latin typeface="Arial Rounded MT Bold" panose="020F0704030504030204" pitchFamily="34" charset="0"/>
              </a:rPr>
            </a:br>
            <a:r>
              <a:rPr lang="en-US" sz="2400" dirty="0">
                <a:latin typeface="Arial Rounded MT Bold" panose="020F0704030504030204" pitchFamily="34" charset="0"/>
              </a:rPr>
              <a:t>Isotopic Discrimination, Mass Balance, </a:t>
            </a:r>
            <a:br>
              <a:rPr lang="en-US" sz="2400" dirty="0">
                <a:latin typeface="Arial Rounded MT Bold" panose="020F0704030504030204" pitchFamily="34" charset="0"/>
              </a:rPr>
            </a:br>
            <a:r>
              <a:rPr lang="en-US" sz="2400" dirty="0">
                <a:latin typeface="Arial Rounded MT Bold" panose="020F0704030504030204" pitchFamily="34" charset="0"/>
              </a:rPr>
              <a:t>Difference Method, Apparent Recovery</a:t>
            </a:r>
            <a:endParaRPr lang="en-US" dirty="0">
              <a:latin typeface="Arial Rounded MT Bold" panose="020F0704030504030204" pitchFamily="34" charset="0"/>
            </a:endParaRPr>
          </a:p>
        </p:txBody>
      </p:sp>
      <p:sp>
        <p:nvSpPr>
          <p:cNvPr id="7" name="Rectangle 6"/>
          <p:cNvSpPr/>
          <p:nvPr/>
        </p:nvSpPr>
        <p:spPr>
          <a:xfrm>
            <a:off x="530436" y="3859554"/>
            <a:ext cx="2323767" cy="1323439"/>
          </a:xfrm>
          <a:prstGeom prst="rect">
            <a:avLst/>
          </a:prstGeom>
        </p:spPr>
        <p:txBody>
          <a:bodyPr wrap="square">
            <a:spAutoFit/>
          </a:bodyPr>
          <a:lstStyle/>
          <a:p>
            <a:r>
              <a:rPr lang="en-US" sz="8000" dirty="0" err="1">
                <a:latin typeface="Arial Rounded MT Bold" panose="020F0704030504030204" pitchFamily="34" charset="0"/>
              </a:rPr>
              <a:t>E</a:t>
            </a:r>
            <a:r>
              <a:rPr lang="en-US" sz="8000" baseline="-25000" dirty="0" err="1"/>
              <a:t>nue</a:t>
            </a:r>
            <a:endParaRPr lang="en-US" sz="8000" dirty="0"/>
          </a:p>
        </p:txBody>
      </p:sp>
      <p:sp>
        <p:nvSpPr>
          <p:cNvPr id="2" name="TextBox 1"/>
          <p:cNvSpPr txBox="1"/>
          <p:nvPr/>
        </p:nvSpPr>
        <p:spPr>
          <a:xfrm>
            <a:off x="4652212" y="140020"/>
            <a:ext cx="2877953" cy="338554"/>
          </a:xfrm>
          <a:prstGeom prst="rect">
            <a:avLst/>
          </a:prstGeom>
          <a:noFill/>
        </p:spPr>
        <p:txBody>
          <a:bodyPr wrap="square" rtlCol="0">
            <a:spAutoFit/>
          </a:bodyPr>
          <a:lstStyle/>
          <a:p>
            <a:r>
              <a:rPr lang="en-US" sz="1600" b="1" dirty="0">
                <a:solidFill>
                  <a:srgbClr val="00CC00"/>
                </a:solidFill>
              </a:rPr>
              <a:t>In C:\NUE\</a:t>
            </a:r>
          </a:p>
        </p:txBody>
      </p:sp>
    </p:spTree>
    <p:extLst>
      <p:ext uri="{BB962C8B-B14F-4D97-AF65-F5344CB8AC3E}">
        <p14:creationId xmlns:p14="http://schemas.microsoft.com/office/powerpoint/2010/main" val="2028765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3606800" y="939801"/>
            <a:ext cx="168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27" name="Rectangle 7"/>
          <p:cNvSpPr>
            <a:spLocks noChangeArrowheads="1"/>
          </p:cNvSpPr>
          <p:nvPr/>
        </p:nvSpPr>
        <p:spPr bwMode="auto">
          <a:xfrm>
            <a:off x="3378200" y="985045"/>
            <a:ext cx="168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28" name="Rectangle 8"/>
          <p:cNvSpPr>
            <a:spLocks noChangeArrowheads="1"/>
          </p:cNvSpPr>
          <p:nvPr/>
        </p:nvSpPr>
        <p:spPr bwMode="auto">
          <a:xfrm>
            <a:off x="3390900" y="950914"/>
            <a:ext cx="1500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photosynthesis</a:t>
            </a:r>
            <a:endParaRPr lang="en-US" altLang="en-US" sz="2400">
              <a:latin typeface="Times New Roman" panose="02020603050405020304" pitchFamily="18" charset="0"/>
            </a:endParaRPr>
          </a:p>
        </p:txBody>
      </p:sp>
      <p:sp>
        <p:nvSpPr>
          <p:cNvPr id="26629" name="Rectangle 9"/>
          <p:cNvSpPr>
            <a:spLocks noChangeArrowheads="1"/>
          </p:cNvSpPr>
          <p:nvPr/>
        </p:nvSpPr>
        <p:spPr bwMode="auto">
          <a:xfrm>
            <a:off x="6629400" y="952501"/>
            <a:ext cx="1398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carbohydrates</a:t>
            </a:r>
            <a:endParaRPr lang="en-US" altLang="en-US" sz="2400">
              <a:latin typeface="Times New Roman" panose="02020603050405020304" pitchFamily="18" charset="0"/>
            </a:endParaRPr>
          </a:p>
        </p:txBody>
      </p:sp>
      <p:sp>
        <p:nvSpPr>
          <p:cNvPr id="26630" name="Rectangle 10"/>
          <p:cNvSpPr>
            <a:spLocks noChangeArrowheads="1"/>
          </p:cNvSpPr>
          <p:nvPr/>
        </p:nvSpPr>
        <p:spPr bwMode="auto">
          <a:xfrm>
            <a:off x="6629400" y="942976"/>
            <a:ext cx="1574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31" name="Rectangle 11"/>
          <p:cNvSpPr>
            <a:spLocks noChangeArrowheads="1"/>
          </p:cNvSpPr>
          <p:nvPr/>
        </p:nvSpPr>
        <p:spPr bwMode="auto">
          <a:xfrm>
            <a:off x="6604000" y="917576"/>
            <a:ext cx="1574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32" name="Rectangle 13"/>
          <p:cNvSpPr>
            <a:spLocks noChangeArrowheads="1"/>
          </p:cNvSpPr>
          <p:nvPr/>
        </p:nvSpPr>
        <p:spPr bwMode="auto">
          <a:xfrm>
            <a:off x="6816726" y="2089151"/>
            <a:ext cx="1050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respiration</a:t>
            </a:r>
            <a:endParaRPr lang="en-US" altLang="en-US" sz="2400">
              <a:latin typeface="Times New Roman" panose="02020603050405020304" pitchFamily="18" charset="0"/>
            </a:endParaRPr>
          </a:p>
        </p:txBody>
      </p:sp>
      <p:sp>
        <p:nvSpPr>
          <p:cNvPr id="26633" name="Rectangle 14"/>
          <p:cNvSpPr>
            <a:spLocks noChangeArrowheads="1"/>
          </p:cNvSpPr>
          <p:nvPr/>
        </p:nvSpPr>
        <p:spPr bwMode="auto">
          <a:xfrm>
            <a:off x="6816726" y="2079626"/>
            <a:ext cx="1184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34" name="Rectangle 15"/>
          <p:cNvSpPr>
            <a:spLocks noChangeArrowheads="1"/>
          </p:cNvSpPr>
          <p:nvPr/>
        </p:nvSpPr>
        <p:spPr bwMode="auto">
          <a:xfrm>
            <a:off x="6791326" y="2054226"/>
            <a:ext cx="1184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35" name="Rectangle 17"/>
          <p:cNvSpPr>
            <a:spLocks noChangeArrowheads="1"/>
          </p:cNvSpPr>
          <p:nvPr/>
        </p:nvSpPr>
        <p:spPr bwMode="auto">
          <a:xfrm>
            <a:off x="8385175" y="2874964"/>
            <a:ext cx="1670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latin typeface="Arial" panose="020B0604020202020204" pitchFamily="34" charset="0"/>
              </a:rPr>
              <a:t>carbon skeletons</a:t>
            </a:r>
            <a:endParaRPr lang="en-US" altLang="en-US" sz="2400" dirty="0">
              <a:latin typeface="Times New Roman" panose="02020603050405020304" pitchFamily="18" charset="0"/>
            </a:endParaRPr>
          </a:p>
        </p:txBody>
      </p:sp>
      <p:sp>
        <p:nvSpPr>
          <p:cNvPr id="26636" name="Rectangle 18"/>
          <p:cNvSpPr>
            <a:spLocks noChangeArrowheads="1"/>
          </p:cNvSpPr>
          <p:nvPr/>
        </p:nvSpPr>
        <p:spPr bwMode="auto">
          <a:xfrm>
            <a:off x="8385175" y="2865438"/>
            <a:ext cx="187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37" name="Rectangle 19"/>
          <p:cNvSpPr>
            <a:spLocks noChangeArrowheads="1"/>
          </p:cNvSpPr>
          <p:nvPr/>
        </p:nvSpPr>
        <p:spPr bwMode="auto">
          <a:xfrm>
            <a:off x="8359775" y="2840038"/>
            <a:ext cx="187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38" name="Rectangle 21"/>
          <p:cNvSpPr>
            <a:spLocks noChangeArrowheads="1"/>
          </p:cNvSpPr>
          <p:nvPr/>
        </p:nvSpPr>
        <p:spPr bwMode="auto">
          <a:xfrm>
            <a:off x="8956675" y="4037014"/>
            <a:ext cx="598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amino</a:t>
            </a:r>
            <a:endParaRPr lang="en-US" altLang="en-US" sz="2400">
              <a:latin typeface="Times New Roman" panose="02020603050405020304" pitchFamily="18" charset="0"/>
            </a:endParaRPr>
          </a:p>
        </p:txBody>
      </p:sp>
      <p:sp>
        <p:nvSpPr>
          <p:cNvPr id="26639" name="Rectangle 22"/>
          <p:cNvSpPr>
            <a:spLocks noChangeArrowheads="1"/>
          </p:cNvSpPr>
          <p:nvPr/>
        </p:nvSpPr>
        <p:spPr bwMode="auto">
          <a:xfrm>
            <a:off x="8956675" y="4027488"/>
            <a:ext cx="674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40" name="Rectangle 23"/>
          <p:cNvSpPr>
            <a:spLocks noChangeArrowheads="1"/>
          </p:cNvSpPr>
          <p:nvPr/>
        </p:nvSpPr>
        <p:spPr bwMode="auto">
          <a:xfrm>
            <a:off x="8931275" y="4002088"/>
            <a:ext cx="674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41" name="Rectangle 25"/>
          <p:cNvSpPr>
            <a:spLocks noChangeArrowheads="1"/>
          </p:cNvSpPr>
          <p:nvPr/>
        </p:nvSpPr>
        <p:spPr bwMode="auto">
          <a:xfrm>
            <a:off x="8999538" y="4238626"/>
            <a:ext cx="5241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acids</a:t>
            </a:r>
            <a:endParaRPr lang="en-US" altLang="en-US" sz="2400">
              <a:latin typeface="Times New Roman" panose="02020603050405020304" pitchFamily="18" charset="0"/>
            </a:endParaRPr>
          </a:p>
        </p:txBody>
      </p:sp>
      <p:sp>
        <p:nvSpPr>
          <p:cNvPr id="26642" name="Rectangle 26"/>
          <p:cNvSpPr>
            <a:spLocks noChangeArrowheads="1"/>
          </p:cNvSpPr>
          <p:nvPr/>
        </p:nvSpPr>
        <p:spPr bwMode="auto">
          <a:xfrm>
            <a:off x="8999538" y="4229101"/>
            <a:ext cx="584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43" name="Rectangle 27"/>
          <p:cNvSpPr>
            <a:spLocks noChangeArrowheads="1"/>
          </p:cNvSpPr>
          <p:nvPr/>
        </p:nvSpPr>
        <p:spPr bwMode="auto">
          <a:xfrm>
            <a:off x="8974138" y="4203701"/>
            <a:ext cx="584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44" name="Rectangle 29"/>
          <p:cNvSpPr>
            <a:spLocks noChangeArrowheads="1"/>
          </p:cNvSpPr>
          <p:nvPr/>
        </p:nvSpPr>
        <p:spPr bwMode="auto">
          <a:xfrm>
            <a:off x="6918326" y="4033711"/>
            <a:ext cx="44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Arial" panose="020B0604020202020204" pitchFamily="34" charset="0"/>
              </a:rPr>
              <a:t>NH</a:t>
            </a:r>
            <a:endParaRPr lang="en-US" altLang="en-US" sz="2400">
              <a:solidFill>
                <a:srgbClr val="FF0000"/>
              </a:solidFill>
              <a:latin typeface="Times New Roman" panose="02020603050405020304" pitchFamily="18" charset="0"/>
            </a:endParaRPr>
          </a:p>
        </p:txBody>
      </p:sp>
      <p:sp>
        <p:nvSpPr>
          <p:cNvPr id="26645" name="Rectangle 31"/>
          <p:cNvSpPr>
            <a:spLocks noChangeArrowheads="1"/>
          </p:cNvSpPr>
          <p:nvPr/>
        </p:nvSpPr>
        <p:spPr bwMode="auto">
          <a:xfrm>
            <a:off x="6918326" y="4021011"/>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46" name="Rectangle 32"/>
          <p:cNvSpPr>
            <a:spLocks noChangeArrowheads="1"/>
          </p:cNvSpPr>
          <p:nvPr/>
        </p:nvSpPr>
        <p:spPr bwMode="auto">
          <a:xfrm>
            <a:off x="6892926" y="3995611"/>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47" name="Rectangle 34"/>
          <p:cNvSpPr>
            <a:spLocks noChangeArrowheads="1"/>
          </p:cNvSpPr>
          <p:nvPr/>
        </p:nvSpPr>
        <p:spPr bwMode="auto">
          <a:xfrm>
            <a:off x="7353301" y="4154362"/>
            <a:ext cx="112713"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solidFill>
                  <a:srgbClr val="FF0000"/>
                </a:solidFill>
                <a:latin typeface="Arial" panose="020B0604020202020204" pitchFamily="34" charset="0"/>
              </a:rPr>
              <a:t>3</a:t>
            </a:r>
            <a:endParaRPr lang="en-US" altLang="en-US" sz="2400">
              <a:solidFill>
                <a:srgbClr val="FF0000"/>
              </a:solidFill>
              <a:latin typeface="Times New Roman" panose="02020603050405020304" pitchFamily="18" charset="0"/>
            </a:endParaRPr>
          </a:p>
        </p:txBody>
      </p:sp>
      <p:sp>
        <p:nvSpPr>
          <p:cNvPr id="26648" name="Rectangle 35"/>
          <p:cNvSpPr>
            <a:spLocks noChangeArrowheads="1"/>
          </p:cNvSpPr>
          <p:nvPr/>
        </p:nvSpPr>
        <p:spPr bwMode="auto">
          <a:xfrm>
            <a:off x="3606800" y="2874964"/>
            <a:ext cx="1512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reducing power</a:t>
            </a:r>
            <a:endParaRPr lang="en-US" altLang="en-US" sz="2400">
              <a:latin typeface="Times New Roman" panose="02020603050405020304" pitchFamily="18" charset="0"/>
            </a:endParaRPr>
          </a:p>
        </p:txBody>
      </p:sp>
      <p:sp>
        <p:nvSpPr>
          <p:cNvPr id="26649" name="Rectangle 36"/>
          <p:cNvSpPr>
            <a:spLocks noChangeArrowheads="1"/>
          </p:cNvSpPr>
          <p:nvPr/>
        </p:nvSpPr>
        <p:spPr bwMode="auto">
          <a:xfrm>
            <a:off x="3606800" y="2865438"/>
            <a:ext cx="1703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0" name="Rectangle 37"/>
          <p:cNvSpPr>
            <a:spLocks noChangeArrowheads="1"/>
          </p:cNvSpPr>
          <p:nvPr/>
        </p:nvSpPr>
        <p:spPr bwMode="auto">
          <a:xfrm>
            <a:off x="3581400" y="2840038"/>
            <a:ext cx="1703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1" name="Rectangle 39"/>
          <p:cNvSpPr>
            <a:spLocks noChangeArrowheads="1"/>
          </p:cNvSpPr>
          <p:nvPr/>
        </p:nvSpPr>
        <p:spPr bwMode="auto">
          <a:xfrm>
            <a:off x="5816600" y="4252716"/>
            <a:ext cx="5667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latin typeface="Arial" panose="020B0604020202020204" pitchFamily="34" charset="0"/>
              </a:rPr>
              <a:t>nitrite</a:t>
            </a:r>
            <a:endParaRPr lang="en-US" altLang="en-US" sz="2400" dirty="0">
              <a:latin typeface="Times New Roman" panose="02020603050405020304" pitchFamily="18" charset="0"/>
            </a:endParaRPr>
          </a:p>
        </p:txBody>
      </p:sp>
      <p:sp>
        <p:nvSpPr>
          <p:cNvPr id="26652" name="Rectangle 40"/>
          <p:cNvSpPr>
            <a:spLocks noChangeArrowheads="1"/>
          </p:cNvSpPr>
          <p:nvPr/>
        </p:nvSpPr>
        <p:spPr bwMode="auto">
          <a:xfrm>
            <a:off x="5816601" y="4309873"/>
            <a:ext cx="638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3" name="Rectangle 41"/>
          <p:cNvSpPr>
            <a:spLocks noChangeArrowheads="1"/>
          </p:cNvSpPr>
          <p:nvPr/>
        </p:nvSpPr>
        <p:spPr bwMode="auto">
          <a:xfrm>
            <a:off x="5791201" y="4284473"/>
            <a:ext cx="638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4" name="Rectangle 43"/>
          <p:cNvSpPr>
            <a:spLocks noChangeArrowheads="1"/>
          </p:cNvSpPr>
          <p:nvPr/>
        </p:nvSpPr>
        <p:spPr bwMode="auto">
          <a:xfrm>
            <a:off x="5595938" y="4455916"/>
            <a:ext cx="958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latin typeface="Arial" panose="020B0604020202020204" pitchFamily="34" charset="0"/>
              </a:rPr>
              <a:t>reductase</a:t>
            </a:r>
            <a:endParaRPr lang="en-US" altLang="en-US" sz="2400" dirty="0">
              <a:latin typeface="Times New Roman" panose="02020603050405020304" pitchFamily="18" charset="0"/>
            </a:endParaRPr>
          </a:p>
        </p:txBody>
      </p:sp>
      <p:sp>
        <p:nvSpPr>
          <p:cNvPr id="26655" name="Rectangle 44"/>
          <p:cNvSpPr>
            <a:spLocks noChangeArrowheads="1"/>
          </p:cNvSpPr>
          <p:nvPr/>
        </p:nvSpPr>
        <p:spPr bwMode="auto">
          <a:xfrm>
            <a:off x="5595939" y="4513073"/>
            <a:ext cx="10810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6" name="Rectangle 45"/>
          <p:cNvSpPr>
            <a:spLocks noChangeArrowheads="1"/>
          </p:cNvSpPr>
          <p:nvPr/>
        </p:nvSpPr>
        <p:spPr bwMode="auto">
          <a:xfrm>
            <a:off x="5570539" y="4487673"/>
            <a:ext cx="10810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7" name="Rectangle 47"/>
          <p:cNvSpPr>
            <a:spLocks noChangeArrowheads="1"/>
          </p:cNvSpPr>
          <p:nvPr/>
        </p:nvSpPr>
        <p:spPr bwMode="auto">
          <a:xfrm>
            <a:off x="3571875" y="4429126"/>
            <a:ext cx="622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nitrate</a:t>
            </a:r>
            <a:endParaRPr lang="en-US" altLang="en-US" sz="2400">
              <a:latin typeface="Times New Roman" panose="02020603050405020304" pitchFamily="18" charset="0"/>
            </a:endParaRPr>
          </a:p>
        </p:txBody>
      </p:sp>
      <p:sp>
        <p:nvSpPr>
          <p:cNvPr id="26658" name="Rectangle 48"/>
          <p:cNvSpPr>
            <a:spLocks noChangeArrowheads="1"/>
          </p:cNvSpPr>
          <p:nvPr/>
        </p:nvSpPr>
        <p:spPr bwMode="auto">
          <a:xfrm>
            <a:off x="3571876" y="4419601"/>
            <a:ext cx="70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59" name="Rectangle 49"/>
          <p:cNvSpPr>
            <a:spLocks noChangeArrowheads="1"/>
          </p:cNvSpPr>
          <p:nvPr/>
        </p:nvSpPr>
        <p:spPr bwMode="auto">
          <a:xfrm>
            <a:off x="3546476" y="4394201"/>
            <a:ext cx="70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60" name="Rectangle 51"/>
          <p:cNvSpPr>
            <a:spLocks noChangeArrowheads="1"/>
          </p:cNvSpPr>
          <p:nvPr/>
        </p:nvSpPr>
        <p:spPr bwMode="auto">
          <a:xfrm>
            <a:off x="3389313" y="4632326"/>
            <a:ext cx="958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reductase</a:t>
            </a:r>
            <a:endParaRPr lang="en-US" altLang="en-US" sz="2400">
              <a:latin typeface="Times New Roman" panose="02020603050405020304" pitchFamily="18" charset="0"/>
            </a:endParaRPr>
          </a:p>
        </p:txBody>
      </p:sp>
      <p:sp>
        <p:nvSpPr>
          <p:cNvPr id="26661" name="Rectangle 52"/>
          <p:cNvSpPr>
            <a:spLocks noChangeArrowheads="1"/>
          </p:cNvSpPr>
          <p:nvPr/>
        </p:nvSpPr>
        <p:spPr bwMode="auto">
          <a:xfrm>
            <a:off x="3389313" y="4622801"/>
            <a:ext cx="1079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62" name="Rectangle 55"/>
          <p:cNvSpPr>
            <a:spLocks noChangeArrowheads="1"/>
          </p:cNvSpPr>
          <p:nvPr/>
        </p:nvSpPr>
        <p:spPr bwMode="auto">
          <a:xfrm>
            <a:off x="3549651" y="5456239"/>
            <a:ext cx="993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ferredoxin</a:t>
            </a:r>
            <a:endParaRPr lang="en-US" altLang="en-US" sz="2400">
              <a:latin typeface="Times New Roman" panose="02020603050405020304" pitchFamily="18" charset="0"/>
            </a:endParaRPr>
          </a:p>
        </p:txBody>
      </p:sp>
      <p:sp>
        <p:nvSpPr>
          <p:cNvPr id="26663" name="Rectangle 56"/>
          <p:cNvSpPr>
            <a:spLocks noChangeArrowheads="1"/>
          </p:cNvSpPr>
          <p:nvPr/>
        </p:nvSpPr>
        <p:spPr bwMode="auto">
          <a:xfrm>
            <a:off x="3549650" y="5446713"/>
            <a:ext cx="1119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64" name="Rectangle 57"/>
          <p:cNvSpPr>
            <a:spLocks noChangeArrowheads="1"/>
          </p:cNvSpPr>
          <p:nvPr/>
        </p:nvSpPr>
        <p:spPr bwMode="auto">
          <a:xfrm>
            <a:off x="3524250" y="5421313"/>
            <a:ext cx="1119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65" name="Rectangle 59"/>
          <p:cNvSpPr>
            <a:spLocks noChangeArrowheads="1"/>
          </p:cNvSpPr>
          <p:nvPr/>
        </p:nvSpPr>
        <p:spPr bwMode="auto">
          <a:xfrm>
            <a:off x="3603625" y="5657851"/>
            <a:ext cx="903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siroheme</a:t>
            </a:r>
            <a:endParaRPr lang="en-US" altLang="en-US" sz="2400">
              <a:latin typeface="Times New Roman" panose="02020603050405020304" pitchFamily="18" charset="0"/>
            </a:endParaRPr>
          </a:p>
        </p:txBody>
      </p:sp>
      <p:sp>
        <p:nvSpPr>
          <p:cNvPr id="26666" name="Rectangle 60"/>
          <p:cNvSpPr>
            <a:spLocks noChangeArrowheads="1"/>
          </p:cNvSpPr>
          <p:nvPr/>
        </p:nvSpPr>
        <p:spPr bwMode="auto">
          <a:xfrm>
            <a:off x="3603625" y="5648326"/>
            <a:ext cx="1017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67" name="Rectangle 61"/>
          <p:cNvSpPr>
            <a:spLocks noChangeArrowheads="1"/>
          </p:cNvSpPr>
          <p:nvPr/>
        </p:nvSpPr>
        <p:spPr bwMode="auto">
          <a:xfrm>
            <a:off x="3578225" y="5622926"/>
            <a:ext cx="1017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68" name="Rectangle 63"/>
          <p:cNvSpPr>
            <a:spLocks noChangeArrowheads="1"/>
          </p:cNvSpPr>
          <p:nvPr/>
        </p:nvSpPr>
        <p:spPr bwMode="auto">
          <a:xfrm>
            <a:off x="4870450" y="4133851"/>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NO</a:t>
            </a:r>
            <a:endParaRPr lang="en-US" altLang="en-US" sz="2400">
              <a:latin typeface="Times New Roman" panose="02020603050405020304" pitchFamily="18" charset="0"/>
            </a:endParaRPr>
          </a:p>
        </p:txBody>
      </p:sp>
      <p:sp>
        <p:nvSpPr>
          <p:cNvPr id="26669" name="Rectangle 64"/>
          <p:cNvSpPr>
            <a:spLocks noChangeArrowheads="1"/>
          </p:cNvSpPr>
          <p:nvPr/>
        </p:nvSpPr>
        <p:spPr bwMode="auto">
          <a:xfrm>
            <a:off x="4870450" y="4124326"/>
            <a:ext cx="344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0" name="Rectangle 65"/>
          <p:cNvSpPr>
            <a:spLocks noChangeArrowheads="1"/>
          </p:cNvSpPr>
          <p:nvPr/>
        </p:nvSpPr>
        <p:spPr bwMode="auto">
          <a:xfrm>
            <a:off x="4845050" y="4098926"/>
            <a:ext cx="344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1" name="Rectangle 67"/>
          <p:cNvSpPr>
            <a:spLocks noChangeArrowheads="1"/>
          </p:cNvSpPr>
          <p:nvPr/>
        </p:nvSpPr>
        <p:spPr bwMode="auto">
          <a:xfrm>
            <a:off x="5202238" y="4233864"/>
            <a:ext cx="64120" cy="138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00" b="1">
                <a:latin typeface="Arial" panose="020B0604020202020204" pitchFamily="34" charset="0"/>
              </a:rPr>
              <a:t>2</a:t>
            </a:r>
            <a:endParaRPr lang="en-US" altLang="en-US" sz="2400">
              <a:latin typeface="Times New Roman" panose="02020603050405020304" pitchFamily="18" charset="0"/>
            </a:endParaRPr>
          </a:p>
        </p:txBody>
      </p:sp>
      <p:sp>
        <p:nvSpPr>
          <p:cNvPr id="26672" name="Rectangle 68"/>
          <p:cNvSpPr>
            <a:spLocks noChangeArrowheads="1"/>
          </p:cNvSpPr>
          <p:nvPr/>
        </p:nvSpPr>
        <p:spPr bwMode="auto">
          <a:xfrm>
            <a:off x="5202239" y="4229101"/>
            <a:ext cx="73025" cy="138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3" name="Rectangle 69"/>
          <p:cNvSpPr>
            <a:spLocks noChangeArrowheads="1"/>
          </p:cNvSpPr>
          <p:nvPr/>
        </p:nvSpPr>
        <p:spPr bwMode="auto">
          <a:xfrm>
            <a:off x="5176839" y="4203701"/>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4" name="Rectangle 71"/>
          <p:cNvSpPr>
            <a:spLocks noChangeArrowheads="1"/>
          </p:cNvSpPr>
          <p:nvPr/>
        </p:nvSpPr>
        <p:spPr bwMode="auto">
          <a:xfrm>
            <a:off x="2795588" y="4133851"/>
            <a:ext cx="304800"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NO</a:t>
            </a:r>
            <a:endParaRPr lang="en-US" altLang="en-US" sz="2400">
              <a:latin typeface="Times New Roman" panose="02020603050405020304" pitchFamily="18" charset="0"/>
            </a:endParaRPr>
          </a:p>
        </p:txBody>
      </p:sp>
      <p:sp>
        <p:nvSpPr>
          <p:cNvPr id="26675" name="Rectangle 72"/>
          <p:cNvSpPr>
            <a:spLocks noChangeArrowheads="1"/>
          </p:cNvSpPr>
          <p:nvPr/>
        </p:nvSpPr>
        <p:spPr bwMode="auto">
          <a:xfrm>
            <a:off x="2795589" y="4124326"/>
            <a:ext cx="344487" cy="246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6" name="Rectangle 73"/>
          <p:cNvSpPr>
            <a:spLocks noChangeArrowheads="1"/>
          </p:cNvSpPr>
          <p:nvPr/>
        </p:nvSpPr>
        <p:spPr bwMode="auto">
          <a:xfrm>
            <a:off x="2770189" y="4098926"/>
            <a:ext cx="344487" cy="246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7" name="Rectangle 75"/>
          <p:cNvSpPr>
            <a:spLocks noChangeArrowheads="1"/>
          </p:cNvSpPr>
          <p:nvPr/>
        </p:nvSpPr>
        <p:spPr bwMode="auto">
          <a:xfrm>
            <a:off x="3128963" y="4233864"/>
            <a:ext cx="64120" cy="138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00" b="1">
                <a:latin typeface="Arial" panose="020B0604020202020204" pitchFamily="34" charset="0"/>
              </a:rPr>
              <a:t>3</a:t>
            </a:r>
            <a:endParaRPr lang="en-US" altLang="en-US" sz="2400">
              <a:latin typeface="Times New Roman" panose="02020603050405020304" pitchFamily="18" charset="0"/>
            </a:endParaRPr>
          </a:p>
        </p:txBody>
      </p:sp>
      <p:sp>
        <p:nvSpPr>
          <p:cNvPr id="26678" name="Rectangle 76"/>
          <p:cNvSpPr>
            <a:spLocks noChangeArrowheads="1"/>
          </p:cNvSpPr>
          <p:nvPr/>
        </p:nvSpPr>
        <p:spPr bwMode="auto">
          <a:xfrm>
            <a:off x="3128964" y="4229101"/>
            <a:ext cx="73025" cy="138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79" name="Rectangle 77"/>
          <p:cNvSpPr>
            <a:spLocks noChangeArrowheads="1"/>
          </p:cNvSpPr>
          <p:nvPr/>
        </p:nvSpPr>
        <p:spPr bwMode="auto">
          <a:xfrm>
            <a:off x="3103564" y="4203701"/>
            <a:ext cx="185737" cy="225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80" name="Rectangle 79"/>
          <p:cNvSpPr>
            <a:spLocks noChangeArrowheads="1"/>
          </p:cNvSpPr>
          <p:nvPr/>
        </p:nvSpPr>
        <p:spPr bwMode="auto">
          <a:xfrm>
            <a:off x="3543300" y="3503614"/>
            <a:ext cx="16208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Arial" panose="020B0604020202020204" pitchFamily="34" charset="0"/>
              </a:rPr>
              <a:t>NADH or NADPH</a:t>
            </a:r>
            <a:endParaRPr lang="en-US" altLang="en-US" sz="2400">
              <a:latin typeface="Times New Roman" panose="02020603050405020304" pitchFamily="18" charset="0"/>
            </a:endParaRPr>
          </a:p>
        </p:txBody>
      </p:sp>
      <p:sp>
        <p:nvSpPr>
          <p:cNvPr id="26681" name="Rectangle 80"/>
          <p:cNvSpPr>
            <a:spLocks noChangeArrowheads="1"/>
          </p:cNvSpPr>
          <p:nvPr/>
        </p:nvSpPr>
        <p:spPr bwMode="auto">
          <a:xfrm>
            <a:off x="3543300" y="3494088"/>
            <a:ext cx="1824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82" name="Rectangle 81"/>
          <p:cNvSpPr>
            <a:spLocks noChangeArrowheads="1"/>
          </p:cNvSpPr>
          <p:nvPr/>
        </p:nvSpPr>
        <p:spPr bwMode="auto">
          <a:xfrm>
            <a:off x="3517900" y="3468688"/>
            <a:ext cx="1824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86" name="Rectangle 92"/>
          <p:cNvSpPr>
            <a:spLocks noChangeArrowheads="1"/>
          </p:cNvSpPr>
          <p:nvPr/>
        </p:nvSpPr>
        <p:spPr bwMode="auto">
          <a:xfrm>
            <a:off x="3352801" y="4221163"/>
            <a:ext cx="1382713" cy="25400"/>
          </a:xfrm>
          <a:prstGeom prst="rect">
            <a:avLst/>
          </a:prstGeom>
          <a:solidFill>
            <a:srgbClr val="000000"/>
          </a:solidFill>
          <a:ln w="9525">
            <a:solidFill>
              <a:srgbClr val="000000"/>
            </a:solidFill>
            <a:miter lim="800000"/>
            <a:headEnd/>
            <a:tailEnd/>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87" name="Rectangle 93"/>
          <p:cNvSpPr>
            <a:spLocks noChangeArrowheads="1"/>
          </p:cNvSpPr>
          <p:nvPr/>
        </p:nvSpPr>
        <p:spPr bwMode="auto">
          <a:xfrm>
            <a:off x="3332164" y="4200526"/>
            <a:ext cx="1374775" cy="17463"/>
          </a:xfrm>
          <a:prstGeom prst="rect">
            <a:avLst/>
          </a:prstGeom>
          <a:solidFill>
            <a:srgbClr val="FFFF00"/>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grpSp>
        <p:nvGrpSpPr>
          <p:cNvPr id="26690" name="Group 102"/>
          <p:cNvGrpSpPr>
            <a:grpSpLocks/>
          </p:cNvGrpSpPr>
          <p:nvPr/>
        </p:nvGrpSpPr>
        <p:grpSpPr bwMode="auto">
          <a:xfrm>
            <a:off x="5364163" y="4195763"/>
            <a:ext cx="1409700" cy="50800"/>
            <a:chOff x="2923" y="3004"/>
            <a:chExt cx="888" cy="32"/>
          </a:xfrm>
          <a:solidFill>
            <a:srgbClr val="FFFF00"/>
          </a:solidFill>
        </p:grpSpPr>
        <p:sp>
          <p:nvSpPr>
            <p:cNvPr id="26797" name="Freeform 100"/>
            <p:cNvSpPr>
              <a:spLocks/>
            </p:cNvSpPr>
            <p:nvPr/>
          </p:nvSpPr>
          <p:spPr bwMode="auto">
            <a:xfrm>
              <a:off x="2939" y="3020"/>
              <a:ext cx="872" cy="16"/>
            </a:xfrm>
            <a:custGeom>
              <a:avLst/>
              <a:gdLst>
                <a:gd name="T0" fmla="*/ 0 w 872"/>
                <a:gd name="T1" fmla="*/ 16 h 16"/>
                <a:gd name="T2" fmla="*/ 872 w 872"/>
                <a:gd name="T3" fmla="*/ 11 h 16"/>
                <a:gd name="T4" fmla="*/ 872 w 872"/>
                <a:gd name="T5" fmla="*/ 0 h 16"/>
                <a:gd name="T6" fmla="*/ 0 w 872"/>
                <a:gd name="T7" fmla="*/ 5 h 16"/>
                <a:gd name="T8" fmla="*/ 0 w 872"/>
                <a:gd name="T9" fmla="*/ 16 h 16"/>
                <a:gd name="T10" fmla="*/ 0 60000 65536"/>
                <a:gd name="T11" fmla="*/ 0 60000 65536"/>
                <a:gd name="T12" fmla="*/ 0 60000 65536"/>
                <a:gd name="T13" fmla="*/ 0 60000 65536"/>
                <a:gd name="T14" fmla="*/ 0 60000 65536"/>
                <a:gd name="T15" fmla="*/ 0 w 872"/>
                <a:gd name="T16" fmla="*/ 0 h 16"/>
                <a:gd name="T17" fmla="*/ 872 w 872"/>
                <a:gd name="T18" fmla="*/ 16 h 16"/>
              </a:gdLst>
              <a:ahLst/>
              <a:cxnLst>
                <a:cxn ang="T10">
                  <a:pos x="T0" y="T1"/>
                </a:cxn>
                <a:cxn ang="T11">
                  <a:pos x="T2" y="T3"/>
                </a:cxn>
                <a:cxn ang="T12">
                  <a:pos x="T4" y="T5"/>
                </a:cxn>
                <a:cxn ang="T13">
                  <a:pos x="T6" y="T7"/>
                </a:cxn>
                <a:cxn ang="T14">
                  <a:pos x="T8" y="T9"/>
                </a:cxn>
              </a:cxnLst>
              <a:rect l="T15" t="T16" r="T17" b="T18"/>
              <a:pathLst>
                <a:path w="872" h="16">
                  <a:moveTo>
                    <a:pt x="0" y="16"/>
                  </a:moveTo>
                  <a:lnTo>
                    <a:pt x="872" y="11"/>
                  </a:lnTo>
                  <a:lnTo>
                    <a:pt x="872" y="0"/>
                  </a:lnTo>
                  <a:lnTo>
                    <a:pt x="0" y="5"/>
                  </a:lnTo>
                  <a:lnTo>
                    <a:pt x="0" y="16"/>
                  </a:lnTo>
                  <a:close/>
                </a:path>
              </a:pathLst>
            </a:custGeom>
            <a:grpFill/>
            <a:ln w="9525">
              <a:solidFill>
                <a:srgbClr val="000000"/>
              </a:solidFill>
              <a:round/>
              <a:headEnd/>
              <a:tailEnd/>
            </a:ln>
            <a:extLst/>
          </p:spPr>
          <p:txBody>
            <a:bodyPr/>
            <a:lstStyle/>
            <a:p>
              <a:endParaRPr lang="en-US"/>
            </a:p>
          </p:txBody>
        </p:sp>
        <p:sp>
          <p:nvSpPr>
            <p:cNvPr id="26798" name="Freeform 101"/>
            <p:cNvSpPr>
              <a:spLocks/>
            </p:cNvSpPr>
            <p:nvPr/>
          </p:nvSpPr>
          <p:spPr bwMode="auto">
            <a:xfrm>
              <a:off x="2923" y="3004"/>
              <a:ext cx="872" cy="16"/>
            </a:xfrm>
            <a:custGeom>
              <a:avLst/>
              <a:gdLst>
                <a:gd name="T0" fmla="*/ 0 w 872"/>
                <a:gd name="T1" fmla="*/ 16 h 16"/>
                <a:gd name="T2" fmla="*/ 872 w 872"/>
                <a:gd name="T3" fmla="*/ 11 h 16"/>
                <a:gd name="T4" fmla="*/ 872 w 872"/>
                <a:gd name="T5" fmla="*/ 0 h 16"/>
                <a:gd name="T6" fmla="*/ 0 w 872"/>
                <a:gd name="T7" fmla="*/ 5 h 16"/>
                <a:gd name="T8" fmla="*/ 0 w 872"/>
                <a:gd name="T9" fmla="*/ 16 h 16"/>
                <a:gd name="T10" fmla="*/ 0 60000 65536"/>
                <a:gd name="T11" fmla="*/ 0 60000 65536"/>
                <a:gd name="T12" fmla="*/ 0 60000 65536"/>
                <a:gd name="T13" fmla="*/ 0 60000 65536"/>
                <a:gd name="T14" fmla="*/ 0 60000 65536"/>
                <a:gd name="T15" fmla="*/ 0 w 872"/>
                <a:gd name="T16" fmla="*/ 0 h 16"/>
                <a:gd name="T17" fmla="*/ 872 w 872"/>
                <a:gd name="T18" fmla="*/ 16 h 16"/>
              </a:gdLst>
              <a:ahLst/>
              <a:cxnLst>
                <a:cxn ang="T10">
                  <a:pos x="T0" y="T1"/>
                </a:cxn>
                <a:cxn ang="T11">
                  <a:pos x="T2" y="T3"/>
                </a:cxn>
                <a:cxn ang="T12">
                  <a:pos x="T4" y="T5"/>
                </a:cxn>
                <a:cxn ang="T13">
                  <a:pos x="T6" y="T7"/>
                </a:cxn>
                <a:cxn ang="T14">
                  <a:pos x="T8" y="T9"/>
                </a:cxn>
              </a:cxnLst>
              <a:rect l="T15" t="T16" r="T17" b="T18"/>
              <a:pathLst>
                <a:path w="872" h="16">
                  <a:moveTo>
                    <a:pt x="0" y="16"/>
                  </a:moveTo>
                  <a:lnTo>
                    <a:pt x="872" y="11"/>
                  </a:lnTo>
                  <a:lnTo>
                    <a:pt x="872" y="0"/>
                  </a:lnTo>
                  <a:lnTo>
                    <a:pt x="0" y="5"/>
                  </a:lnTo>
                  <a:lnTo>
                    <a:pt x="0" y="16"/>
                  </a:lnTo>
                  <a:close/>
                </a:path>
              </a:pathLst>
            </a:custGeom>
            <a:grpFill/>
            <a:ln w="9525">
              <a:solidFill>
                <a:srgbClr val="FFFF00"/>
              </a:solidFill>
              <a:round/>
              <a:headEnd/>
              <a:tailEnd/>
            </a:ln>
          </p:spPr>
          <p:txBody>
            <a:bodyPr/>
            <a:lstStyle/>
            <a:p>
              <a:endParaRPr lang="en-US"/>
            </a:p>
          </p:txBody>
        </p:sp>
      </p:grpSp>
      <p:grpSp>
        <p:nvGrpSpPr>
          <p:cNvPr id="26691" name="Group 105"/>
          <p:cNvGrpSpPr>
            <a:grpSpLocks/>
          </p:cNvGrpSpPr>
          <p:nvPr/>
        </p:nvGrpSpPr>
        <p:grpSpPr bwMode="auto">
          <a:xfrm>
            <a:off x="6662739" y="4170364"/>
            <a:ext cx="111125" cy="96837"/>
            <a:chOff x="3741" y="2988"/>
            <a:chExt cx="70" cy="61"/>
          </a:xfrm>
        </p:grpSpPr>
        <p:sp>
          <p:nvSpPr>
            <p:cNvPr id="26795" name="Freeform 103"/>
            <p:cNvSpPr>
              <a:spLocks/>
            </p:cNvSpPr>
            <p:nvPr/>
          </p:nvSpPr>
          <p:spPr bwMode="auto">
            <a:xfrm>
              <a:off x="3757" y="3004"/>
              <a:ext cx="54" cy="45"/>
            </a:xfrm>
            <a:custGeom>
              <a:avLst/>
              <a:gdLst>
                <a:gd name="T0" fmla="*/ 0 w 54"/>
                <a:gd name="T1" fmla="*/ 0 h 45"/>
                <a:gd name="T2" fmla="*/ 54 w 54"/>
                <a:gd name="T3" fmla="*/ 21 h 45"/>
                <a:gd name="T4" fmla="*/ 0 w 54"/>
                <a:gd name="T5" fmla="*/ 45 h 45"/>
                <a:gd name="T6" fmla="*/ 28 w 54"/>
                <a:gd name="T7" fmla="*/ 21 h 45"/>
                <a:gd name="T8" fmla="*/ 0 w 54"/>
                <a:gd name="T9" fmla="*/ 0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0" y="0"/>
                  </a:moveTo>
                  <a:lnTo>
                    <a:pt x="54" y="21"/>
                  </a:lnTo>
                  <a:lnTo>
                    <a:pt x="0" y="45"/>
                  </a:lnTo>
                  <a:lnTo>
                    <a:pt x="28" y="21"/>
                  </a:lnTo>
                  <a:lnTo>
                    <a:pt x="0" y="0"/>
                  </a:lnTo>
                  <a:close/>
                </a:path>
              </a:pathLst>
            </a:custGeom>
            <a:solidFill>
              <a:srgbClr val="000000"/>
            </a:solidFill>
            <a:ln w="9525">
              <a:solidFill>
                <a:srgbClr val="000000"/>
              </a:solidFill>
              <a:round/>
              <a:headEnd/>
              <a:tailEnd/>
            </a:ln>
            <a:extLst/>
          </p:spPr>
          <p:txBody>
            <a:bodyPr/>
            <a:lstStyle/>
            <a:p>
              <a:endParaRPr lang="en-US"/>
            </a:p>
          </p:txBody>
        </p:sp>
        <p:sp>
          <p:nvSpPr>
            <p:cNvPr id="26796" name="Freeform 104"/>
            <p:cNvSpPr>
              <a:spLocks/>
            </p:cNvSpPr>
            <p:nvPr/>
          </p:nvSpPr>
          <p:spPr bwMode="auto">
            <a:xfrm>
              <a:off x="3741" y="2988"/>
              <a:ext cx="54" cy="45"/>
            </a:xfrm>
            <a:custGeom>
              <a:avLst/>
              <a:gdLst>
                <a:gd name="T0" fmla="*/ 0 w 54"/>
                <a:gd name="T1" fmla="*/ 0 h 45"/>
                <a:gd name="T2" fmla="*/ 54 w 54"/>
                <a:gd name="T3" fmla="*/ 21 h 45"/>
                <a:gd name="T4" fmla="*/ 0 w 54"/>
                <a:gd name="T5" fmla="*/ 45 h 45"/>
                <a:gd name="T6" fmla="*/ 28 w 54"/>
                <a:gd name="T7" fmla="*/ 21 h 45"/>
                <a:gd name="T8" fmla="*/ 0 w 54"/>
                <a:gd name="T9" fmla="*/ 0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0" y="0"/>
                  </a:moveTo>
                  <a:lnTo>
                    <a:pt x="54" y="21"/>
                  </a:lnTo>
                  <a:lnTo>
                    <a:pt x="0" y="45"/>
                  </a:lnTo>
                  <a:lnTo>
                    <a:pt x="28" y="21"/>
                  </a:lnTo>
                  <a:lnTo>
                    <a:pt x="0" y="0"/>
                  </a:lnTo>
                  <a:close/>
                </a:path>
              </a:pathLst>
            </a:custGeom>
            <a:solidFill>
              <a:srgbClr val="FFFFFF"/>
            </a:solidFill>
            <a:ln w="9525">
              <a:solidFill>
                <a:srgbClr val="FFFF00"/>
              </a:solidFill>
              <a:round/>
              <a:headEnd/>
              <a:tailEnd/>
            </a:ln>
          </p:spPr>
          <p:txBody>
            <a:bodyPr/>
            <a:lstStyle/>
            <a:p>
              <a:endParaRPr lang="en-US"/>
            </a:p>
          </p:txBody>
        </p:sp>
      </p:grpSp>
      <p:grpSp>
        <p:nvGrpSpPr>
          <p:cNvPr id="26692" name="Group 108"/>
          <p:cNvGrpSpPr>
            <a:grpSpLocks/>
          </p:cNvGrpSpPr>
          <p:nvPr/>
        </p:nvGrpSpPr>
        <p:grpSpPr bwMode="auto">
          <a:xfrm>
            <a:off x="6610350" y="4140201"/>
            <a:ext cx="185738" cy="161925"/>
            <a:chOff x="3708" y="2969"/>
            <a:chExt cx="117" cy="102"/>
          </a:xfrm>
        </p:grpSpPr>
        <p:sp>
          <p:nvSpPr>
            <p:cNvPr id="26793" name="Freeform 106"/>
            <p:cNvSpPr>
              <a:spLocks/>
            </p:cNvSpPr>
            <p:nvPr/>
          </p:nvSpPr>
          <p:spPr bwMode="auto">
            <a:xfrm>
              <a:off x="3724" y="2985"/>
              <a:ext cx="101" cy="86"/>
            </a:xfrm>
            <a:custGeom>
              <a:avLst/>
              <a:gdLst>
                <a:gd name="T0" fmla="*/ 37 w 101"/>
                <a:gd name="T1" fmla="*/ 16 h 86"/>
                <a:gd name="T2" fmla="*/ 30 w 101"/>
                <a:gd name="T3" fmla="*/ 24 h 86"/>
                <a:gd name="T4" fmla="*/ 83 w 101"/>
                <a:gd name="T5" fmla="*/ 46 h 86"/>
                <a:gd name="T6" fmla="*/ 83 w 101"/>
                <a:gd name="T7" fmla="*/ 35 h 86"/>
                <a:gd name="T8" fmla="*/ 30 w 101"/>
                <a:gd name="T9" fmla="*/ 59 h 86"/>
                <a:gd name="T10" fmla="*/ 37 w 101"/>
                <a:gd name="T11" fmla="*/ 67 h 86"/>
                <a:gd name="T12" fmla="*/ 67 w 101"/>
                <a:gd name="T13" fmla="*/ 40 h 86"/>
                <a:gd name="T14" fmla="*/ 37 w 101"/>
                <a:gd name="T15" fmla="*/ 16 h 86"/>
                <a:gd name="T16" fmla="*/ 0 w 101"/>
                <a:gd name="T17" fmla="*/ 0 h 86"/>
                <a:gd name="T18" fmla="*/ 57 w 101"/>
                <a:gd name="T19" fmla="*/ 43 h 86"/>
                <a:gd name="T20" fmla="*/ 57 w 101"/>
                <a:gd name="T21" fmla="*/ 38 h 86"/>
                <a:gd name="T22" fmla="*/ 3 w 101"/>
                <a:gd name="T23" fmla="*/ 86 h 86"/>
                <a:gd name="T24" fmla="*/ 101 w 101"/>
                <a:gd name="T25" fmla="*/ 40 h 86"/>
                <a:gd name="T26" fmla="*/ 0 w 101"/>
                <a:gd name="T27" fmla="*/ 0 h 86"/>
                <a:gd name="T28" fmla="*/ 37 w 101"/>
                <a:gd name="T29" fmla="*/ 16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1"/>
                <a:gd name="T46" fmla="*/ 0 h 86"/>
                <a:gd name="T47" fmla="*/ 101 w 101"/>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1" h="86">
                  <a:moveTo>
                    <a:pt x="37" y="16"/>
                  </a:moveTo>
                  <a:lnTo>
                    <a:pt x="30" y="24"/>
                  </a:lnTo>
                  <a:lnTo>
                    <a:pt x="83" y="46"/>
                  </a:lnTo>
                  <a:lnTo>
                    <a:pt x="83" y="35"/>
                  </a:lnTo>
                  <a:lnTo>
                    <a:pt x="30" y="59"/>
                  </a:lnTo>
                  <a:lnTo>
                    <a:pt x="37" y="67"/>
                  </a:lnTo>
                  <a:lnTo>
                    <a:pt x="67" y="40"/>
                  </a:lnTo>
                  <a:lnTo>
                    <a:pt x="37" y="16"/>
                  </a:lnTo>
                  <a:lnTo>
                    <a:pt x="0" y="0"/>
                  </a:lnTo>
                  <a:lnTo>
                    <a:pt x="57" y="43"/>
                  </a:lnTo>
                  <a:lnTo>
                    <a:pt x="57" y="38"/>
                  </a:lnTo>
                  <a:lnTo>
                    <a:pt x="3" y="86"/>
                  </a:lnTo>
                  <a:lnTo>
                    <a:pt x="101" y="40"/>
                  </a:lnTo>
                  <a:lnTo>
                    <a:pt x="0" y="0"/>
                  </a:lnTo>
                  <a:lnTo>
                    <a:pt x="37" y="16"/>
                  </a:lnTo>
                  <a:close/>
                </a:path>
              </a:pathLst>
            </a:custGeom>
            <a:solidFill>
              <a:srgbClr val="000000"/>
            </a:solidFill>
            <a:ln w="9525">
              <a:solidFill>
                <a:srgbClr val="000000"/>
              </a:solidFill>
              <a:round/>
              <a:headEnd/>
              <a:tailEnd/>
            </a:ln>
            <a:extLst/>
          </p:spPr>
          <p:txBody>
            <a:bodyPr/>
            <a:lstStyle/>
            <a:p>
              <a:endParaRPr lang="en-US"/>
            </a:p>
          </p:txBody>
        </p:sp>
        <p:sp>
          <p:nvSpPr>
            <p:cNvPr id="26794" name="Freeform 107"/>
            <p:cNvSpPr>
              <a:spLocks/>
            </p:cNvSpPr>
            <p:nvPr/>
          </p:nvSpPr>
          <p:spPr bwMode="auto">
            <a:xfrm>
              <a:off x="3708" y="2969"/>
              <a:ext cx="101" cy="86"/>
            </a:xfrm>
            <a:custGeom>
              <a:avLst/>
              <a:gdLst>
                <a:gd name="T0" fmla="*/ 37 w 101"/>
                <a:gd name="T1" fmla="*/ 16 h 86"/>
                <a:gd name="T2" fmla="*/ 30 w 101"/>
                <a:gd name="T3" fmla="*/ 24 h 86"/>
                <a:gd name="T4" fmla="*/ 83 w 101"/>
                <a:gd name="T5" fmla="*/ 46 h 86"/>
                <a:gd name="T6" fmla="*/ 83 w 101"/>
                <a:gd name="T7" fmla="*/ 35 h 86"/>
                <a:gd name="T8" fmla="*/ 30 w 101"/>
                <a:gd name="T9" fmla="*/ 59 h 86"/>
                <a:gd name="T10" fmla="*/ 37 w 101"/>
                <a:gd name="T11" fmla="*/ 67 h 86"/>
                <a:gd name="T12" fmla="*/ 67 w 101"/>
                <a:gd name="T13" fmla="*/ 40 h 86"/>
                <a:gd name="T14" fmla="*/ 37 w 101"/>
                <a:gd name="T15" fmla="*/ 16 h 86"/>
                <a:gd name="T16" fmla="*/ 0 w 101"/>
                <a:gd name="T17" fmla="*/ 0 h 86"/>
                <a:gd name="T18" fmla="*/ 57 w 101"/>
                <a:gd name="T19" fmla="*/ 43 h 86"/>
                <a:gd name="T20" fmla="*/ 57 w 101"/>
                <a:gd name="T21" fmla="*/ 38 h 86"/>
                <a:gd name="T22" fmla="*/ 3 w 101"/>
                <a:gd name="T23" fmla="*/ 86 h 86"/>
                <a:gd name="T24" fmla="*/ 101 w 101"/>
                <a:gd name="T25" fmla="*/ 40 h 86"/>
                <a:gd name="T26" fmla="*/ 0 w 101"/>
                <a:gd name="T27" fmla="*/ 0 h 86"/>
                <a:gd name="T28" fmla="*/ 37 w 101"/>
                <a:gd name="T29" fmla="*/ 16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1"/>
                <a:gd name="T46" fmla="*/ 0 h 86"/>
                <a:gd name="T47" fmla="*/ 101 w 101"/>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1" h="86">
                  <a:moveTo>
                    <a:pt x="37" y="16"/>
                  </a:moveTo>
                  <a:lnTo>
                    <a:pt x="30" y="24"/>
                  </a:lnTo>
                  <a:lnTo>
                    <a:pt x="83" y="46"/>
                  </a:lnTo>
                  <a:lnTo>
                    <a:pt x="83" y="35"/>
                  </a:lnTo>
                  <a:lnTo>
                    <a:pt x="30" y="59"/>
                  </a:lnTo>
                  <a:lnTo>
                    <a:pt x="37" y="67"/>
                  </a:lnTo>
                  <a:lnTo>
                    <a:pt x="67" y="40"/>
                  </a:lnTo>
                  <a:lnTo>
                    <a:pt x="37" y="16"/>
                  </a:lnTo>
                  <a:lnTo>
                    <a:pt x="0" y="0"/>
                  </a:lnTo>
                  <a:lnTo>
                    <a:pt x="57" y="43"/>
                  </a:lnTo>
                  <a:lnTo>
                    <a:pt x="57" y="38"/>
                  </a:lnTo>
                  <a:lnTo>
                    <a:pt x="3" y="86"/>
                  </a:lnTo>
                  <a:lnTo>
                    <a:pt x="101" y="40"/>
                  </a:lnTo>
                  <a:lnTo>
                    <a:pt x="0" y="0"/>
                  </a:lnTo>
                  <a:lnTo>
                    <a:pt x="37" y="16"/>
                  </a:lnTo>
                  <a:close/>
                </a:path>
              </a:pathLst>
            </a:custGeom>
            <a:solidFill>
              <a:srgbClr val="FFFFFF"/>
            </a:solidFill>
            <a:ln w="9525">
              <a:solidFill>
                <a:srgbClr val="FFFF00"/>
              </a:solidFill>
              <a:round/>
              <a:headEnd/>
              <a:tailEnd/>
            </a:ln>
          </p:spPr>
          <p:txBody>
            <a:bodyPr/>
            <a:lstStyle/>
            <a:p>
              <a:endParaRPr lang="en-US"/>
            </a:p>
          </p:txBody>
        </p:sp>
      </p:grpSp>
      <p:grpSp>
        <p:nvGrpSpPr>
          <p:cNvPr id="26693" name="Group 118"/>
          <p:cNvGrpSpPr>
            <a:grpSpLocks/>
          </p:cNvGrpSpPr>
          <p:nvPr/>
        </p:nvGrpSpPr>
        <p:grpSpPr bwMode="auto">
          <a:xfrm>
            <a:off x="7539101" y="4135819"/>
            <a:ext cx="1271588" cy="152400"/>
            <a:chOff x="4270" y="2972"/>
            <a:chExt cx="801" cy="96"/>
          </a:xfrm>
          <a:solidFill>
            <a:srgbClr val="FFFF00"/>
          </a:solidFill>
        </p:grpSpPr>
        <p:grpSp>
          <p:nvGrpSpPr>
            <p:cNvPr id="26784" name="Group 111"/>
            <p:cNvGrpSpPr>
              <a:grpSpLocks/>
            </p:cNvGrpSpPr>
            <p:nvPr/>
          </p:nvGrpSpPr>
          <p:grpSpPr bwMode="auto">
            <a:xfrm>
              <a:off x="4270" y="3004"/>
              <a:ext cx="790" cy="32"/>
              <a:chOff x="4270" y="3004"/>
              <a:chExt cx="790" cy="32"/>
            </a:xfrm>
            <a:grpFill/>
          </p:grpSpPr>
          <p:sp>
            <p:nvSpPr>
              <p:cNvPr id="26791" name="Freeform 109"/>
              <p:cNvSpPr>
                <a:spLocks/>
              </p:cNvSpPr>
              <p:nvPr/>
            </p:nvSpPr>
            <p:spPr bwMode="auto">
              <a:xfrm>
                <a:off x="4286" y="3020"/>
                <a:ext cx="774" cy="16"/>
              </a:xfrm>
              <a:custGeom>
                <a:avLst/>
                <a:gdLst>
                  <a:gd name="T0" fmla="*/ 0 w 774"/>
                  <a:gd name="T1" fmla="*/ 16 h 16"/>
                  <a:gd name="T2" fmla="*/ 774 w 774"/>
                  <a:gd name="T3" fmla="*/ 11 h 16"/>
                  <a:gd name="T4" fmla="*/ 774 w 774"/>
                  <a:gd name="T5" fmla="*/ 0 h 16"/>
                  <a:gd name="T6" fmla="*/ 0 w 774"/>
                  <a:gd name="T7" fmla="*/ 5 h 16"/>
                  <a:gd name="T8" fmla="*/ 0 w 774"/>
                  <a:gd name="T9" fmla="*/ 16 h 16"/>
                  <a:gd name="T10" fmla="*/ 0 60000 65536"/>
                  <a:gd name="T11" fmla="*/ 0 60000 65536"/>
                  <a:gd name="T12" fmla="*/ 0 60000 65536"/>
                  <a:gd name="T13" fmla="*/ 0 60000 65536"/>
                  <a:gd name="T14" fmla="*/ 0 60000 65536"/>
                  <a:gd name="T15" fmla="*/ 0 w 774"/>
                  <a:gd name="T16" fmla="*/ 0 h 16"/>
                  <a:gd name="T17" fmla="*/ 774 w 774"/>
                  <a:gd name="T18" fmla="*/ 16 h 16"/>
                </a:gdLst>
                <a:ahLst/>
                <a:cxnLst>
                  <a:cxn ang="T10">
                    <a:pos x="T0" y="T1"/>
                  </a:cxn>
                  <a:cxn ang="T11">
                    <a:pos x="T2" y="T3"/>
                  </a:cxn>
                  <a:cxn ang="T12">
                    <a:pos x="T4" y="T5"/>
                  </a:cxn>
                  <a:cxn ang="T13">
                    <a:pos x="T6" y="T7"/>
                  </a:cxn>
                  <a:cxn ang="T14">
                    <a:pos x="T8" y="T9"/>
                  </a:cxn>
                </a:cxnLst>
                <a:rect l="T15" t="T16" r="T17" b="T18"/>
                <a:pathLst>
                  <a:path w="774" h="16">
                    <a:moveTo>
                      <a:pt x="0" y="16"/>
                    </a:moveTo>
                    <a:lnTo>
                      <a:pt x="774" y="11"/>
                    </a:lnTo>
                    <a:lnTo>
                      <a:pt x="774" y="0"/>
                    </a:lnTo>
                    <a:lnTo>
                      <a:pt x="0" y="5"/>
                    </a:lnTo>
                    <a:lnTo>
                      <a:pt x="0" y="16"/>
                    </a:lnTo>
                    <a:close/>
                  </a:path>
                </a:pathLst>
              </a:custGeom>
              <a:grpFill/>
              <a:ln w="9525">
                <a:solidFill>
                  <a:srgbClr val="000000"/>
                </a:solidFill>
                <a:round/>
                <a:headEnd/>
                <a:tailEnd/>
              </a:ln>
              <a:extLst/>
            </p:spPr>
            <p:txBody>
              <a:bodyPr/>
              <a:lstStyle/>
              <a:p>
                <a:endParaRPr lang="en-US"/>
              </a:p>
            </p:txBody>
          </p:sp>
          <p:sp>
            <p:nvSpPr>
              <p:cNvPr id="26792" name="Freeform 110"/>
              <p:cNvSpPr>
                <a:spLocks/>
              </p:cNvSpPr>
              <p:nvPr/>
            </p:nvSpPr>
            <p:spPr bwMode="auto">
              <a:xfrm>
                <a:off x="4270" y="3004"/>
                <a:ext cx="774" cy="16"/>
              </a:xfrm>
              <a:custGeom>
                <a:avLst/>
                <a:gdLst>
                  <a:gd name="T0" fmla="*/ 0 w 774"/>
                  <a:gd name="T1" fmla="*/ 16 h 16"/>
                  <a:gd name="T2" fmla="*/ 774 w 774"/>
                  <a:gd name="T3" fmla="*/ 11 h 16"/>
                  <a:gd name="T4" fmla="*/ 774 w 774"/>
                  <a:gd name="T5" fmla="*/ 0 h 16"/>
                  <a:gd name="T6" fmla="*/ 0 w 774"/>
                  <a:gd name="T7" fmla="*/ 5 h 16"/>
                  <a:gd name="T8" fmla="*/ 0 w 774"/>
                  <a:gd name="T9" fmla="*/ 16 h 16"/>
                  <a:gd name="T10" fmla="*/ 0 60000 65536"/>
                  <a:gd name="T11" fmla="*/ 0 60000 65536"/>
                  <a:gd name="T12" fmla="*/ 0 60000 65536"/>
                  <a:gd name="T13" fmla="*/ 0 60000 65536"/>
                  <a:gd name="T14" fmla="*/ 0 60000 65536"/>
                  <a:gd name="T15" fmla="*/ 0 w 774"/>
                  <a:gd name="T16" fmla="*/ 0 h 16"/>
                  <a:gd name="T17" fmla="*/ 774 w 774"/>
                  <a:gd name="T18" fmla="*/ 16 h 16"/>
                </a:gdLst>
                <a:ahLst/>
                <a:cxnLst>
                  <a:cxn ang="T10">
                    <a:pos x="T0" y="T1"/>
                  </a:cxn>
                  <a:cxn ang="T11">
                    <a:pos x="T2" y="T3"/>
                  </a:cxn>
                  <a:cxn ang="T12">
                    <a:pos x="T4" y="T5"/>
                  </a:cxn>
                  <a:cxn ang="T13">
                    <a:pos x="T6" y="T7"/>
                  </a:cxn>
                  <a:cxn ang="T14">
                    <a:pos x="T8" y="T9"/>
                  </a:cxn>
                </a:cxnLst>
                <a:rect l="T15" t="T16" r="T17" b="T18"/>
                <a:pathLst>
                  <a:path w="774" h="16">
                    <a:moveTo>
                      <a:pt x="0" y="16"/>
                    </a:moveTo>
                    <a:lnTo>
                      <a:pt x="774" y="11"/>
                    </a:lnTo>
                    <a:lnTo>
                      <a:pt x="774" y="0"/>
                    </a:lnTo>
                    <a:lnTo>
                      <a:pt x="0" y="5"/>
                    </a:lnTo>
                    <a:lnTo>
                      <a:pt x="0" y="16"/>
                    </a:lnTo>
                    <a:close/>
                  </a:path>
                </a:pathLst>
              </a:custGeom>
              <a:grpFill/>
              <a:ln w="9525">
                <a:solidFill>
                  <a:srgbClr val="FFFF00"/>
                </a:solidFill>
                <a:round/>
                <a:headEnd/>
                <a:tailEnd/>
              </a:ln>
            </p:spPr>
            <p:txBody>
              <a:bodyPr/>
              <a:lstStyle/>
              <a:p>
                <a:endParaRPr lang="en-US"/>
              </a:p>
            </p:txBody>
          </p:sp>
        </p:grpSp>
        <p:grpSp>
          <p:nvGrpSpPr>
            <p:cNvPr id="26785" name="Group 114"/>
            <p:cNvGrpSpPr>
              <a:grpSpLocks/>
            </p:cNvGrpSpPr>
            <p:nvPr/>
          </p:nvGrpSpPr>
          <p:grpSpPr bwMode="auto">
            <a:xfrm>
              <a:off x="4992" y="2988"/>
              <a:ext cx="68" cy="61"/>
              <a:chOff x="4992" y="2988"/>
              <a:chExt cx="68" cy="61"/>
            </a:xfrm>
            <a:grpFill/>
          </p:grpSpPr>
          <p:sp>
            <p:nvSpPr>
              <p:cNvPr id="26789" name="Freeform 112"/>
              <p:cNvSpPr>
                <a:spLocks/>
              </p:cNvSpPr>
              <p:nvPr/>
            </p:nvSpPr>
            <p:spPr bwMode="auto">
              <a:xfrm>
                <a:off x="5008" y="3004"/>
                <a:ext cx="52" cy="45"/>
              </a:xfrm>
              <a:custGeom>
                <a:avLst/>
                <a:gdLst>
                  <a:gd name="T0" fmla="*/ 0 w 52"/>
                  <a:gd name="T1" fmla="*/ 0 h 45"/>
                  <a:gd name="T2" fmla="*/ 52 w 52"/>
                  <a:gd name="T3" fmla="*/ 21 h 45"/>
                  <a:gd name="T4" fmla="*/ 0 w 52"/>
                  <a:gd name="T5" fmla="*/ 45 h 45"/>
                  <a:gd name="T6" fmla="*/ 25 w 52"/>
                  <a:gd name="T7" fmla="*/ 21 h 45"/>
                  <a:gd name="T8" fmla="*/ 0 w 52"/>
                  <a:gd name="T9" fmla="*/ 0 h 45"/>
                  <a:gd name="T10" fmla="*/ 0 60000 65536"/>
                  <a:gd name="T11" fmla="*/ 0 60000 65536"/>
                  <a:gd name="T12" fmla="*/ 0 60000 65536"/>
                  <a:gd name="T13" fmla="*/ 0 60000 65536"/>
                  <a:gd name="T14" fmla="*/ 0 60000 65536"/>
                  <a:gd name="T15" fmla="*/ 0 w 52"/>
                  <a:gd name="T16" fmla="*/ 0 h 45"/>
                  <a:gd name="T17" fmla="*/ 52 w 52"/>
                  <a:gd name="T18" fmla="*/ 45 h 45"/>
                </a:gdLst>
                <a:ahLst/>
                <a:cxnLst>
                  <a:cxn ang="T10">
                    <a:pos x="T0" y="T1"/>
                  </a:cxn>
                  <a:cxn ang="T11">
                    <a:pos x="T2" y="T3"/>
                  </a:cxn>
                  <a:cxn ang="T12">
                    <a:pos x="T4" y="T5"/>
                  </a:cxn>
                  <a:cxn ang="T13">
                    <a:pos x="T6" y="T7"/>
                  </a:cxn>
                  <a:cxn ang="T14">
                    <a:pos x="T8" y="T9"/>
                  </a:cxn>
                </a:cxnLst>
                <a:rect l="T15" t="T16" r="T17" b="T18"/>
                <a:pathLst>
                  <a:path w="52" h="45">
                    <a:moveTo>
                      <a:pt x="0" y="0"/>
                    </a:moveTo>
                    <a:lnTo>
                      <a:pt x="52" y="21"/>
                    </a:lnTo>
                    <a:lnTo>
                      <a:pt x="0" y="45"/>
                    </a:lnTo>
                    <a:lnTo>
                      <a:pt x="25" y="21"/>
                    </a:lnTo>
                    <a:lnTo>
                      <a:pt x="0" y="0"/>
                    </a:lnTo>
                    <a:close/>
                  </a:path>
                </a:pathLst>
              </a:custGeom>
              <a:grpFill/>
              <a:ln w="9525">
                <a:solidFill>
                  <a:srgbClr val="000000"/>
                </a:solidFill>
                <a:round/>
                <a:headEnd/>
                <a:tailEnd/>
              </a:ln>
              <a:extLst/>
            </p:spPr>
            <p:txBody>
              <a:bodyPr/>
              <a:lstStyle/>
              <a:p>
                <a:endParaRPr lang="en-US"/>
              </a:p>
            </p:txBody>
          </p:sp>
          <p:sp>
            <p:nvSpPr>
              <p:cNvPr id="26790" name="Freeform 113"/>
              <p:cNvSpPr>
                <a:spLocks/>
              </p:cNvSpPr>
              <p:nvPr/>
            </p:nvSpPr>
            <p:spPr bwMode="auto">
              <a:xfrm>
                <a:off x="4992" y="2988"/>
                <a:ext cx="52" cy="45"/>
              </a:xfrm>
              <a:custGeom>
                <a:avLst/>
                <a:gdLst>
                  <a:gd name="T0" fmla="*/ 0 w 52"/>
                  <a:gd name="T1" fmla="*/ 0 h 45"/>
                  <a:gd name="T2" fmla="*/ 52 w 52"/>
                  <a:gd name="T3" fmla="*/ 21 h 45"/>
                  <a:gd name="T4" fmla="*/ 0 w 52"/>
                  <a:gd name="T5" fmla="*/ 45 h 45"/>
                  <a:gd name="T6" fmla="*/ 25 w 52"/>
                  <a:gd name="T7" fmla="*/ 21 h 45"/>
                  <a:gd name="T8" fmla="*/ 0 w 52"/>
                  <a:gd name="T9" fmla="*/ 0 h 45"/>
                  <a:gd name="T10" fmla="*/ 0 60000 65536"/>
                  <a:gd name="T11" fmla="*/ 0 60000 65536"/>
                  <a:gd name="T12" fmla="*/ 0 60000 65536"/>
                  <a:gd name="T13" fmla="*/ 0 60000 65536"/>
                  <a:gd name="T14" fmla="*/ 0 60000 65536"/>
                  <a:gd name="T15" fmla="*/ 0 w 52"/>
                  <a:gd name="T16" fmla="*/ 0 h 45"/>
                  <a:gd name="T17" fmla="*/ 52 w 52"/>
                  <a:gd name="T18" fmla="*/ 45 h 45"/>
                </a:gdLst>
                <a:ahLst/>
                <a:cxnLst>
                  <a:cxn ang="T10">
                    <a:pos x="T0" y="T1"/>
                  </a:cxn>
                  <a:cxn ang="T11">
                    <a:pos x="T2" y="T3"/>
                  </a:cxn>
                  <a:cxn ang="T12">
                    <a:pos x="T4" y="T5"/>
                  </a:cxn>
                  <a:cxn ang="T13">
                    <a:pos x="T6" y="T7"/>
                  </a:cxn>
                  <a:cxn ang="T14">
                    <a:pos x="T8" y="T9"/>
                  </a:cxn>
                </a:cxnLst>
                <a:rect l="T15" t="T16" r="T17" b="T18"/>
                <a:pathLst>
                  <a:path w="52" h="45">
                    <a:moveTo>
                      <a:pt x="0" y="0"/>
                    </a:moveTo>
                    <a:lnTo>
                      <a:pt x="52" y="21"/>
                    </a:lnTo>
                    <a:lnTo>
                      <a:pt x="0" y="45"/>
                    </a:lnTo>
                    <a:lnTo>
                      <a:pt x="25" y="21"/>
                    </a:lnTo>
                    <a:lnTo>
                      <a:pt x="0" y="0"/>
                    </a:lnTo>
                    <a:close/>
                  </a:path>
                </a:pathLst>
              </a:custGeom>
              <a:grpFill/>
              <a:ln w="9525">
                <a:solidFill>
                  <a:srgbClr val="FFFF00"/>
                </a:solidFill>
                <a:round/>
                <a:headEnd/>
                <a:tailEnd/>
              </a:ln>
            </p:spPr>
            <p:txBody>
              <a:bodyPr/>
              <a:lstStyle/>
              <a:p>
                <a:endParaRPr lang="en-US"/>
              </a:p>
            </p:txBody>
          </p:sp>
        </p:grpSp>
        <p:grpSp>
          <p:nvGrpSpPr>
            <p:cNvPr id="26786" name="Group 117"/>
            <p:cNvGrpSpPr>
              <a:grpSpLocks/>
            </p:cNvGrpSpPr>
            <p:nvPr/>
          </p:nvGrpSpPr>
          <p:grpSpPr bwMode="auto">
            <a:xfrm>
              <a:off x="4966" y="2972"/>
              <a:ext cx="105" cy="96"/>
              <a:chOff x="4966" y="2972"/>
              <a:chExt cx="105" cy="96"/>
            </a:xfrm>
            <a:grpFill/>
          </p:grpSpPr>
          <p:sp>
            <p:nvSpPr>
              <p:cNvPr id="26787" name="Freeform 115"/>
              <p:cNvSpPr>
                <a:spLocks/>
              </p:cNvSpPr>
              <p:nvPr/>
            </p:nvSpPr>
            <p:spPr bwMode="auto">
              <a:xfrm>
                <a:off x="4982" y="2988"/>
                <a:ext cx="89" cy="80"/>
              </a:xfrm>
              <a:custGeom>
                <a:avLst/>
                <a:gdLst>
                  <a:gd name="T0" fmla="*/ 29 w 89"/>
                  <a:gd name="T1" fmla="*/ 13 h 80"/>
                  <a:gd name="T2" fmla="*/ 24 w 89"/>
                  <a:gd name="T3" fmla="*/ 21 h 80"/>
                  <a:gd name="T4" fmla="*/ 74 w 89"/>
                  <a:gd name="T5" fmla="*/ 43 h 80"/>
                  <a:gd name="T6" fmla="*/ 74 w 89"/>
                  <a:gd name="T7" fmla="*/ 32 h 80"/>
                  <a:gd name="T8" fmla="*/ 24 w 89"/>
                  <a:gd name="T9" fmla="*/ 56 h 80"/>
                  <a:gd name="T10" fmla="*/ 29 w 89"/>
                  <a:gd name="T11" fmla="*/ 64 h 80"/>
                  <a:gd name="T12" fmla="*/ 56 w 89"/>
                  <a:gd name="T13" fmla="*/ 37 h 80"/>
                  <a:gd name="T14" fmla="*/ 29 w 89"/>
                  <a:gd name="T15" fmla="*/ 13 h 80"/>
                  <a:gd name="T16" fmla="*/ 0 w 89"/>
                  <a:gd name="T17" fmla="*/ 0 h 80"/>
                  <a:gd name="T18" fmla="*/ 47 w 89"/>
                  <a:gd name="T19" fmla="*/ 40 h 80"/>
                  <a:gd name="T20" fmla="*/ 47 w 89"/>
                  <a:gd name="T21" fmla="*/ 35 h 80"/>
                  <a:gd name="T22" fmla="*/ 0 w 89"/>
                  <a:gd name="T23" fmla="*/ 80 h 80"/>
                  <a:gd name="T24" fmla="*/ 89 w 89"/>
                  <a:gd name="T25" fmla="*/ 37 h 80"/>
                  <a:gd name="T26" fmla="*/ 0 w 89"/>
                  <a:gd name="T27" fmla="*/ 0 h 80"/>
                  <a:gd name="T28" fmla="*/ 29 w 89"/>
                  <a:gd name="T29" fmla="*/ 13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80"/>
                  <a:gd name="T47" fmla="*/ 89 w 89"/>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80">
                    <a:moveTo>
                      <a:pt x="29" y="13"/>
                    </a:moveTo>
                    <a:lnTo>
                      <a:pt x="24" y="21"/>
                    </a:lnTo>
                    <a:lnTo>
                      <a:pt x="74" y="43"/>
                    </a:lnTo>
                    <a:lnTo>
                      <a:pt x="74" y="32"/>
                    </a:lnTo>
                    <a:lnTo>
                      <a:pt x="24" y="56"/>
                    </a:lnTo>
                    <a:lnTo>
                      <a:pt x="29" y="64"/>
                    </a:lnTo>
                    <a:lnTo>
                      <a:pt x="56" y="37"/>
                    </a:lnTo>
                    <a:lnTo>
                      <a:pt x="29" y="13"/>
                    </a:lnTo>
                    <a:lnTo>
                      <a:pt x="0" y="0"/>
                    </a:lnTo>
                    <a:lnTo>
                      <a:pt x="47" y="40"/>
                    </a:lnTo>
                    <a:lnTo>
                      <a:pt x="47" y="35"/>
                    </a:lnTo>
                    <a:lnTo>
                      <a:pt x="0" y="80"/>
                    </a:lnTo>
                    <a:lnTo>
                      <a:pt x="89" y="37"/>
                    </a:lnTo>
                    <a:lnTo>
                      <a:pt x="0" y="0"/>
                    </a:lnTo>
                    <a:lnTo>
                      <a:pt x="29" y="13"/>
                    </a:lnTo>
                    <a:close/>
                  </a:path>
                </a:pathLst>
              </a:custGeom>
              <a:grpFill/>
              <a:ln w="9525">
                <a:solidFill>
                  <a:srgbClr val="000000"/>
                </a:solidFill>
                <a:round/>
                <a:headEnd/>
                <a:tailEnd/>
              </a:ln>
              <a:extLst/>
            </p:spPr>
            <p:txBody>
              <a:bodyPr/>
              <a:lstStyle/>
              <a:p>
                <a:endParaRPr lang="en-US"/>
              </a:p>
            </p:txBody>
          </p:sp>
          <p:sp>
            <p:nvSpPr>
              <p:cNvPr id="26788" name="Freeform 116"/>
              <p:cNvSpPr>
                <a:spLocks/>
              </p:cNvSpPr>
              <p:nvPr/>
            </p:nvSpPr>
            <p:spPr bwMode="auto">
              <a:xfrm>
                <a:off x="4966" y="2972"/>
                <a:ext cx="89" cy="80"/>
              </a:xfrm>
              <a:custGeom>
                <a:avLst/>
                <a:gdLst>
                  <a:gd name="T0" fmla="*/ 29 w 89"/>
                  <a:gd name="T1" fmla="*/ 13 h 80"/>
                  <a:gd name="T2" fmla="*/ 24 w 89"/>
                  <a:gd name="T3" fmla="*/ 21 h 80"/>
                  <a:gd name="T4" fmla="*/ 74 w 89"/>
                  <a:gd name="T5" fmla="*/ 43 h 80"/>
                  <a:gd name="T6" fmla="*/ 74 w 89"/>
                  <a:gd name="T7" fmla="*/ 32 h 80"/>
                  <a:gd name="T8" fmla="*/ 24 w 89"/>
                  <a:gd name="T9" fmla="*/ 56 h 80"/>
                  <a:gd name="T10" fmla="*/ 29 w 89"/>
                  <a:gd name="T11" fmla="*/ 64 h 80"/>
                  <a:gd name="T12" fmla="*/ 56 w 89"/>
                  <a:gd name="T13" fmla="*/ 37 h 80"/>
                  <a:gd name="T14" fmla="*/ 29 w 89"/>
                  <a:gd name="T15" fmla="*/ 13 h 80"/>
                  <a:gd name="T16" fmla="*/ 0 w 89"/>
                  <a:gd name="T17" fmla="*/ 0 h 80"/>
                  <a:gd name="T18" fmla="*/ 47 w 89"/>
                  <a:gd name="T19" fmla="*/ 40 h 80"/>
                  <a:gd name="T20" fmla="*/ 47 w 89"/>
                  <a:gd name="T21" fmla="*/ 35 h 80"/>
                  <a:gd name="T22" fmla="*/ 0 w 89"/>
                  <a:gd name="T23" fmla="*/ 80 h 80"/>
                  <a:gd name="T24" fmla="*/ 89 w 89"/>
                  <a:gd name="T25" fmla="*/ 37 h 80"/>
                  <a:gd name="T26" fmla="*/ 0 w 89"/>
                  <a:gd name="T27" fmla="*/ 0 h 80"/>
                  <a:gd name="T28" fmla="*/ 29 w 89"/>
                  <a:gd name="T29" fmla="*/ 13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80"/>
                  <a:gd name="T47" fmla="*/ 89 w 89"/>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80">
                    <a:moveTo>
                      <a:pt x="29" y="13"/>
                    </a:moveTo>
                    <a:lnTo>
                      <a:pt x="24" y="21"/>
                    </a:lnTo>
                    <a:lnTo>
                      <a:pt x="74" y="43"/>
                    </a:lnTo>
                    <a:lnTo>
                      <a:pt x="74" y="32"/>
                    </a:lnTo>
                    <a:lnTo>
                      <a:pt x="24" y="56"/>
                    </a:lnTo>
                    <a:lnTo>
                      <a:pt x="29" y="64"/>
                    </a:lnTo>
                    <a:lnTo>
                      <a:pt x="56" y="37"/>
                    </a:lnTo>
                    <a:lnTo>
                      <a:pt x="29" y="13"/>
                    </a:lnTo>
                    <a:lnTo>
                      <a:pt x="0" y="0"/>
                    </a:lnTo>
                    <a:lnTo>
                      <a:pt x="47" y="40"/>
                    </a:lnTo>
                    <a:lnTo>
                      <a:pt x="47" y="35"/>
                    </a:lnTo>
                    <a:lnTo>
                      <a:pt x="0" y="80"/>
                    </a:lnTo>
                    <a:lnTo>
                      <a:pt x="89" y="37"/>
                    </a:lnTo>
                    <a:lnTo>
                      <a:pt x="0" y="0"/>
                    </a:lnTo>
                    <a:lnTo>
                      <a:pt x="29" y="13"/>
                    </a:lnTo>
                    <a:close/>
                  </a:path>
                </a:pathLst>
              </a:custGeom>
              <a:grpFill/>
              <a:ln w="9525">
                <a:solidFill>
                  <a:srgbClr val="FFFF00"/>
                </a:solidFill>
                <a:round/>
                <a:headEnd/>
                <a:tailEnd/>
              </a:ln>
            </p:spPr>
            <p:txBody>
              <a:bodyPr/>
              <a:lstStyle/>
              <a:p>
                <a:endParaRPr lang="en-US"/>
              </a:p>
            </p:txBody>
          </p:sp>
        </p:grpSp>
      </p:grpSp>
      <p:sp>
        <p:nvSpPr>
          <p:cNvPr id="26694" name="Rectangle 119"/>
          <p:cNvSpPr>
            <a:spLocks noChangeArrowheads="1"/>
          </p:cNvSpPr>
          <p:nvPr/>
        </p:nvSpPr>
        <p:spPr bwMode="auto">
          <a:xfrm>
            <a:off x="7353808" y="1182689"/>
            <a:ext cx="30162" cy="795337"/>
          </a:xfrm>
          <a:prstGeom prst="rect">
            <a:avLst/>
          </a:prstGeom>
          <a:solidFill>
            <a:srgbClr val="FFFF00"/>
          </a:solidFill>
          <a:ln>
            <a:solidFill>
              <a:srgbClr val="FFFF00"/>
            </a:solidFill>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695" name="Rectangle 120"/>
          <p:cNvSpPr>
            <a:spLocks noChangeArrowheads="1"/>
          </p:cNvSpPr>
          <p:nvPr/>
        </p:nvSpPr>
        <p:spPr bwMode="auto">
          <a:xfrm>
            <a:off x="7353301" y="1235075"/>
            <a:ext cx="22225" cy="787400"/>
          </a:xfrm>
          <a:prstGeom prst="rect">
            <a:avLst/>
          </a:prstGeom>
          <a:solidFill>
            <a:srgbClr val="00CCCC"/>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grpSp>
        <p:nvGrpSpPr>
          <p:cNvPr id="26698" name="Group 129"/>
          <p:cNvGrpSpPr>
            <a:grpSpLocks/>
          </p:cNvGrpSpPr>
          <p:nvPr/>
        </p:nvGrpSpPr>
        <p:grpSpPr bwMode="auto">
          <a:xfrm>
            <a:off x="5426075" y="2260601"/>
            <a:ext cx="1792288" cy="650875"/>
            <a:chOff x="2962" y="1785"/>
            <a:chExt cx="1129" cy="410"/>
          </a:xfrm>
          <a:solidFill>
            <a:srgbClr val="FFFF00"/>
          </a:solidFill>
        </p:grpSpPr>
        <p:sp>
          <p:nvSpPr>
            <p:cNvPr id="26778" name="Freeform 127"/>
            <p:cNvSpPr>
              <a:spLocks/>
            </p:cNvSpPr>
            <p:nvPr/>
          </p:nvSpPr>
          <p:spPr bwMode="auto">
            <a:xfrm>
              <a:off x="2978" y="1801"/>
              <a:ext cx="1113" cy="394"/>
            </a:xfrm>
            <a:custGeom>
              <a:avLst/>
              <a:gdLst>
                <a:gd name="T0" fmla="*/ 1107 w 1113"/>
                <a:gd name="T1" fmla="*/ 0 h 394"/>
                <a:gd name="T2" fmla="*/ 0 w 1113"/>
                <a:gd name="T3" fmla="*/ 384 h 394"/>
                <a:gd name="T4" fmla="*/ 8 w 1113"/>
                <a:gd name="T5" fmla="*/ 394 h 394"/>
                <a:gd name="T6" fmla="*/ 1113 w 1113"/>
                <a:gd name="T7" fmla="*/ 11 h 394"/>
                <a:gd name="T8" fmla="*/ 1107 w 1113"/>
                <a:gd name="T9" fmla="*/ 0 h 394"/>
                <a:gd name="T10" fmla="*/ 0 60000 65536"/>
                <a:gd name="T11" fmla="*/ 0 60000 65536"/>
                <a:gd name="T12" fmla="*/ 0 60000 65536"/>
                <a:gd name="T13" fmla="*/ 0 60000 65536"/>
                <a:gd name="T14" fmla="*/ 0 60000 65536"/>
                <a:gd name="T15" fmla="*/ 0 w 1113"/>
                <a:gd name="T16" fmla="*/ 0 h 394"/>
                <a:gd name="T17" fmla="*/ 1113 w 1113"/>
                <a:gd name="T18" fmla="*/ 394 h 394"/>
              </a:gdLst>
              <a:ahLst/>
              <a:cxnLst>
                <a:cxn ang="T10">
                  <a:pos x="T0" y="T1"/>
                </a:cxn>
                <a:cxn ang="T11">
                  <a:pos x="T2" y="T3"/>
                </a:cxn>
                <a:cxn ang="T12">
                  <a:pos x="T4" y="T5"/>
                </a:cxn>
                <a:cxn ang="T13">
                  <a:pos x="T6" y="T7"/>
                </a:cxn>
                <a:cxn ang="T14">
                  <a:pos x="T8" y="T9"/>
                </a:cxn>
              </a:cxnLst>
              <a:rect l="T15" t="T16" r="T17" b="T18"/>
              <a:pathLst>
                <a:path w="1113" h="394">
                  <a:moveTo>
                    <a:pt x="1107" y="0"/>
                  </a:moveTo>
                  <a:lnTo>
                    <a:pt x="0" y="384"/>
                  </a:lnTo>
                  <a:lnTo>
                    <a:pt x="8" y="394"/>
                  </a:lnTo>
                  <a:lnTo>
                    <a:pt x="1113" y="11"/>
                  </a:lnTo>
                  <a:lnTo>
                    <a:pt x="1107" y="0"/>
                  </a:lnTo>
                  <a:close/>
                </a:path>
              </a:pathLst>
            </a:custGeom>
            <a:grpFill/>
            <a:ln w="9525">
              <a:solidFill>
                <a:srgbClr val="000000"/>
              </a:solidFill>
              <a:round/>
              <a:headEnd/>
              <a:tailEnd/>
            </a:ln>
            <a:extLst/>
          </p:spPr>
          <p:txBody>
            <a:bodyPr/>
            <a:lstStyle/>
            <a:p>
              <a:endParaRPr lang="en-US"/>
            </a:p>
          </p:txBody>
        </p:sp>
        <p:sp>
          <p:nvSpPr>
            <p:cNvPr id="26779" name="Freeform 128"/>
            <p:cNvSpPr>
              <a:spLocks/>
            </p:cNvSpPr>
            <p:nvPr/>
          </p:nvSpPr>
          <p:spPr bwMode="auto">
            <a:xfrm>
              <a:off x="2962" y="1785"/>
              <a:ext cx="1113" cy="394"/>
            </a:xfrm>
            <a:custGeom>
              <a:avLst/>
              <a:gdLst>
                <a:gd name="T0" fmla="*/ 1107 w 1113"/>
                <a:gd name="T1" fmla="*/ 0 h 394"/>
                <a:gd name="T2" fmla="*/ 0 w 1113"/>
                <a:gd name="T3" fmla="*/ 384 h 394"/>
                <a:gd name="T4" fmla="*/ 8 w 1113"/>
                <a:gd name="T5" fmla="*/ 394 h 394"/>
                <a:gd name="T6" fmla="*/ 1113 w 1113"/>
                <a:gd name="T7" fmla="*/ 11 h 394"/>
                <a:gd name="T8" fmla="*/ 1107 w 1113"/>
                <a:gd name="T9" fmla="*/ 0 h 394"/>
                <a:gd name="T10" fmla="*/ 0 60000 65536"/>
                <a:gd name="T11" fmla="*/ 0 60000 65536"/>
                <a:gd name="T12" fmla="*/ 0 60000 65536"/>
                <a:gd name="T13" fmla="*/ 0 60000 65536"/>
                <a:gd name="T14" fmla="*/ 0 60000 65536"/>
                <a:gd name="T15" fmla="*/ 0 w 1113"/>
                <a:gd name="T16" fmla="*/ 0 h 394"/>
                <a:gd name="T17" fmla="*/ 1113 w 1113"/>
                <a:gd name="T18" fmla="*/ 394 h 394"/>
              </a:gdLst>
              <a:ahLst/>
              <a:cxnLst>
                <a:cxn ang="T10">
                  <a:pos x="T0" y="T1"/>
                </a:cxn>
                <a:cxn ang="T11">
                  <a:pos x="T2" y="T3"/>
                </a:cxn>
                <a:cxn ang="T12">
                  <a:pos x="T4" y="T5"/>
                </a:cxn>
                <a:cxn ang="T13">
                  <a:pos x="T6" y="T7"/>
                </a:cxn>
                <a:cxn ang="T14">
                  <a:pos x="T8" y="T9"/>
                </a:cxn>
              </a:cxnLst>
              <a:rect l="T15" t="T16" r="T17" b="T18"/>
              <a:pathLst>
                <a:path w="1113" h="394">
                  <a:moveTo>
                    <a:pt x="1107" y="0"/>
                  </a:moveTo>
                  <a:lnTo>
                    <a:pt x="0" y="384"/>
                  </a:lnTo>
                  <a:lnTo>
                    <a:pt x="8" y="394"/>
                  </a:lnTo>
                  <a:lnTo>
                    <a:pt x="1113" y="11"/>
                  </a:lnTo>
                  <a:lnTo>
                    <a:pt x="1107" y="0"/>
                  </a:lnTo>
                  <a:close/>
                </a:path>
              </a:pathLst>
            </a:custGeom>
            <a:grpFill/>
            <a:ln w="9525">
              <a:solidFill>
                <a:srgbClr val="FFFF00"/>
              </a:solidFill>
              <a:round/>
              <a:headEnd/>
              <a:tailEnd/>
            </a:ln>
          </p:spPr>
          <p:txBody>
            <a:bodyPr/>
            <a:lstStyle/>
            <a:p>
              <a:endParaRPr lang="en-US"/>
            </a:p>
          </p:txBody>
        </p:sp>
      </p:grpSp>
      <p:grpSp>
        <p:nvGrpSpPr>
          <p:cNvPr id="26701" name="Group 138"/>
          <p:cNvGrpSpPr>
            <a:grpSpLocks/>
          </p:cNvGrpSpPr>
          <p:nvPr/>
        </p:nvGrpSpPr>
        <p:grpSpPr bwMode="auto">
          <a:xfrm>
            <a:off x="7412039" y="2282825"/>
            <a:ext cx="1438275" cy="565150"/>
            <a:chOff x="4213" y="1799"/>
            <a:chExt cx="906" cy="356"/>
          </a:xfrm>
          <a:solidFill>
            <a:srgbClr val="FFFF00"/>
          </a:solidFill>
        </p:grpSpPr>
        <p:sp>
          <p:nvSpPr>
            <p:cNvPr id="26772" name="Freeform 136"/>
            <p:cNvSpPr>
              <a:spLocks/>
            </p:cNvSpPr>
            <p:nvPr/>
          </p:nvSpPr>
          <p:spPr bwMode="auto">
            <a:xfrm>
              <a:off x="4229" y="1815"/>
              <a:ext cx="890" cy="340"/>
            </a:xfrm>
            <a:custGeom>
              <a:avLst/>
              <a:gdLst>
                <a:gd name="T0" fmla="*/ 0 w 890"/>
                <a:gd name="T1" fmla="*/ 10 h 340"/>
                <a:gd name="T2" fmla="*/ 882 w 890"/>
                <a:gd name="T3" fmla="*/ 340 h 340"/>
                <a:gd name="T4" fmla="*/ 890 w 890"/>
                <a:gd name="T5" fmla="*/ 330 h 340"/>
                <a:gd name="T6" fmla="*/ 6 w 890"/>
                <a:gd name="T7" fmla="*/ 0 h 340"/>
                <a:gd name="T8" fmla="*/ 0 w 890"/>
                <a:gd name="T9" fmla="*/ 10 h 340"/>
                <a:gd name="T10" fmla="*/ 0 60000 65536"/>
                <a:gd name="T11" fmla="*/ 0 60000 65536"/>
                <a:gd name="T12" fmla="*/ 0 60000 65536"/>
                <a:gd name="T13" fmla="*/ 0 60000 65536"/>
                <a:gd name="T14" fmla="*/ 0 60000 65536"/>
                <a:gd name="T15" fmla="*/ 0 w 890"/>
                <a:gd name="T16" fmla="*/ 0 h 340"/>
                <a:gd name="T17" fmla="*/ 890 w 890"/>
                <a:gd name="T18" fmla="*/ 340 h 340"/>
              </a:gdLst>
              <a:ahLst/>
              <a:cxnLst>
                <a:cxn ang="T10">
                  <a:pos x="T0" y="T1"/>
                </a:cxn>
                <a:cxn ang="T11">
                  <a:pos x="T2" y="T3"/>
                </a:cxn>
                <a:cxn ang="T12">
                  <a:pos x="T4" y="T5"/>
                </a:cxn>
                <a:cxn ang="T13">
                  <a:pos x="T6" y="T7"/>
                </a:cxn>
                <a:cxn ang="T14">
                  <a:pos x="T8" y="T9"/>
                </a:cxn>
              </a:cxnLst>
              <a:rect l="T15" t="T16" r="T17" b="T18"/>
              <a:pathLst>
                <a:path w="890" h="340">
                  <a:moveTo>
                    <a:pt x="0" y="10"/>
                  </a:moveTo>
                  <a:lnTo>
                    <a:pt x="882" y="340"/>
                  </a:lnTo>
                  <a:lnTo>
                    <a:pt x="890" y="330"/>
                  </a:lnTo>
                  <a:lnTo>
                    <a:pt x="6" y="0"/>
                  </a:lnTo>
                  <a:lnTo>
                    <a:pt x="0" y="10"/>
                  </a:lnTo>
                  <a:close/>
                </a:path>
              </a:pathLst>
            </a:custGeom>
            <a:grpFill/>
            <a:ln w="9525">
              <a:solidFill>
                <a:srgbClr val="000000"/>
              </a:solidFill>
              <a:round/>
              <a:headEnd/>
              <a:tailEnd/>
            </a:ln>
            <a:extLst/>
          </p:spPr>
          <p:txBody>
            <a:bodyPr/>
            <a:lstStyle/>
            <a:p>
              <a:endParaRPr lang="en-US"/>
            </a:p>
          </p:txBody>
        </p:sp>
        <p:sp>
          <p:nvSpPr>
            <p:cNvPr id="26773" name="Freeform 137"/>
            <p:cNvSpPr>
              <a:spLocks/>
            </p:cNvSpPr>
            <p:nvPr/>
          </p:nvSpPr>
          <p:spPr bwMode="auto">
            <a:xfrm>
              <a:off x="4213" y="1799"/>
              <a:ext cx="890" cy="340"/>
            </a:xfrm>
            <a:custGeom>
              <a:avLst/>
              <a:gdLst>
                <a:gd name="T0" fmla="*/ 0 w 890"/>
                <a:gd name="T1" fmla="*/ 10 h 340"/>
                <a:gd name="T2" fmla="*/ 882 w 890"/>
                <a:gd name="T3" fmla="*/ 340 h 340"/>
                <a:gd name="T4" fmla="*/ 890 w 890"/>
                <a:gd name="T5" fmla="*/ 330 h 340"/>
                <a:gd name="T6" fmla="*/ 6 w 890"/>
                <a:gd name="T7" fmla="*/ 0 h 340"/>
                <a:gd name="T8" fmla="*/ 0 w 890"/>
                <a:gd name="T9" fmla="*/ 10 h 340"/>
                <a:gd name="T10" fmla="*/ 0 60000 65536"/>
                <a:gd name="T11" fmla="*/ 0 60000 65536"/>
                <a:gd name="T12" fmla="*/ 0 60000 65536"/>
                <a:gd name="T13" fmla="*/ 0 60000 65536"/>
                <a:gd name="T14" fmla="*/ 0 60000 65536"/>
                <a:gd name="T15" fmla="*/ 0 w 890"/>
                <a:gd name="T16" fmla="*/ 0 h 340"/>
                <a:gd name="T17" fmla="*/ 890 w 890"/>
                <a:gd name="T18" fmla="*/ 340 h 340"/>
              </a:gdLst>
              <a:ahLst/>
              <a:cxnLst>
                <a:cxn ang="T10">
                  <a:pos x="T0" y="T1"/>
                </a:cxn>
                <a:cxn ang="T11">
                  <a:pos x="T2" y="T3"/>
                </a:cxn>
                <a:cxn ang="T12">
                  <a:pos x="T4" y="T5"/>
                </a:cxn>
                <a:cxn ang="T13">
                  <a:pos x="T6" y="T7"/>
                </a:cxn>
                <a:cxn ang="T14">
                  <a:pos x="T8" y="T9"/>
                </a:cxn>
              </a:cxnLst>
              <a:rect l="T15" t="T16" r="T17" b="T18"/>
              <a:pathLst>
                <a:path w="890" h="340">
                  <a:moveTo>
                    <a:pt x="0" y="10"/>
                  </a:moveTo>
                  <a:lnTo>
                    <a:pt x="882" y="340"/>
                  </a:lnTo>
                  <a:lnTo>
                    <a:pt x="890" y="330"/>
                  </a:lnTo>
                  <a:lnTo>
                    <a:pt x="6" y="0"/>
                  </a:lnTo>
                  <a:lnTo>
                    <a:pt x="0" y="10"/>
                  </a:lnTo>
                  <a:close/>
                </a:path>
              </a:pathLst>
            </a:custGeom>
            <a:grpFill/>
            <a:ln w="9525">
              <a:solidFill>
                <a:srgbClr val="FFFF00"/>
              </a:solidFill>
              <a:round/>
              <a:headEnd/>
              <a:tailEnd/>
            </a:ln>
          </p:spPr>
          <p:txBody>
            <a:bodyPr/>
            <a:lstStyle/>
            <a:p>
              <a:endParaRPr lang="en-US"/>
            </a:p>
          </p:txBody>
        </p:sp>
      </p:grpSp>
      <p:grpSp>
        <p:nvGrpSpPr>
          <p:cNvPr id="26702" name="Group 141"/>
          <p:cNvGrpSpPr>
            <a:grpSpLocks/>
          </p:cNvGrpSpPr>
          <p:nvPr/>
        </p:nvGrpSpPr>
        <p:grpSpPr bwMode="auto">
          <a:xfrm>
            <a:off x="8716963" y="2751138"/>
            <a:ext cx="127000" cy="88900"/>
            <a:chOff x="5035" y="2094"/>
            <a:chExt cx="80" cy="56"/>
          </a:xfrm>
        </p:grpSpPr>
        <p:sp>
          <p:nvSpPr>
            <p:cNvPr id="26770" name="Freeform 139"/>
            <p:cNvSpPr>
              <a:spLocks/>
            </p:cNvSpPr>
            <p:nvPr/>
          </p:nvSpPr>
          <p:spPr bwMode="auto">
            <a:xfrm>
              <a:off x="5051" y="2110"/>
              <a:ext cx="64" cy="40"/>
            </a:xfrm>
            <a:custGeom>
              <a:avLst/>
              <a:gdLst>
                <a:gd name="T0" fmla="*/ 24 w 64"/>
                <a:gd name="T1" fmla="*/ 0 h 40"/>
                <a:gd name="T2" fmla="*/ 64 w 64"/>
                <a:gd name="T3" fmla="*/ 40 h 40"/>
                <a:gd name="T4" fmla="*/ 0 w 64"/>
                <a:gd name="T5" fmla="*/ 40 h 40"/>
                <a:gd name="T6" fmla="*/ 38 w 64"/>
                <a:gd name="T7" fmla="*/ 29 h 40"/>
                <a:gd name="T8" fmla="*/ 24 w 64"/>
                <a:gd name="T9" fmla="*/ 0 h 40"/>
                <a:gd name="T10" fmla="*/ 0 60000 65536"/>
                <a:gd name="T11" fmla="*/ 0 60000 65536"/>
                <a:gd name="T12" fmla="*/ 0 60000 65536"/>
                <a:gd name="T13" fmla="*/ 0 60000 65536"/>
                <a:gd name="T14" fmla="*/ 0 60000 65536"/>
                <a:gd name="T15" fmla="*/ 0 w 64"/>
                <a:gd name="T16" fmla="*/ 0 h 40"/>
                <a:gd name="T17" fmla="*/ 64 w 64"/>
                <a:gd name="T18" fmla="*/ 40 h 40"/>
              </a:gdLst>
              <a:ahLst/>
              <a:cxnLst>
                <a:cxn ang="T10">
                  <a:pos x="T0" y="T1"/>
                </a:cxn>
                <a:cxn ang="T11">
                  <a:pos x="T2" y="T3"/>
                </a:cxn>
                <a:cxn ang="T12">
                  <a:pos x="T4" y="T5"/>
                </a:cxn>
                <a:cxn ang="T13">
                  <a:pos x="T6" y="T7"/>
                </a:cxn>
                <a:cxn ang="T14">
                  <a:pos x="T8" y="T9"/>
                </a:cxn>
              </a:cxnLst>
              <a:rect l="T15" t="T16" r="T17" b="T18"/>
              <a:pathLst>
                <a:path w="64" h="40">
                  <a:moveTo>
                    <a:pt x="24" y="0"/>
                  </a:moveTo>
                  <a:lnTo>
                    <a:pt x="64" y="40"/>
                  </a:lnTo>
                  <a:lnTo>
                    <a:pt x="0" y="40"/>
                  </a:lnTo>
                  <a:lnTo>
                    <a:pt x="38" y="29"/>
                  </a:lnTo>
                  <a:lnTo>
                    <a:pt x="24" y="0"/>
                  </a:lnTo>
                  <a:close/>
                </a:path>
              </a:pathLst>
            </a:custGeom>
            <a:solidFill>
              <a:srgbClr val="000000"/>
            </a:solidFill>
            <a:ln w="9525">
              <a:solidFill>
                <a:srgbClr val="000000"/>
              </a:solidFill>
              <a:round/>
              <a:headEnd/>
              <a:tailEnd/>
            </a:ln>
            <a:extLst/>
          </p:spPr>
          <p:txBody>
            <a:bodyPr/>
            <a:lstStyle/>
            <a:p>
              <a:endParaRPr lang="en-US"/>
            </a:p>
          </p:txBody>
        </p:sp>
        <p:sp>
          <p:nvSpPr>
            <p:cNvPr id="26771" name="Freeform 140"/>
            <p:cNvSpPr>
              <a:spLocks/>
            </p:cNvSpPr>
            <p:nvPr/>
          </p:nvSpPr>
          <p:spPr bwMode="auto">
            <a:xfrm>
              <a:off x="5035" y="2094"/>
              <a:ext cx="64" cy="40"/>
            </a:xfrm>
            <a:custGeom>
              <a:avLst/>
              <a:gdLst>
                <a:gd name="T0" fmla="*/ 24 w 64"/>
                <a:gd name="T1" fmla="*/ 0 h 40"/>
                <a:gd name="T2" fmla="*/ 64 w 64"/>
                <a:gd name="T3" fmla="*/ 40 h 40"/>
                <a:gd name="T4" fmla="*/ 0 w 64"/>
                <a:gd name="T5" fmla="*/ 40 h 40"/>
                <a:gd name="T6" fmla="*/ 38 w 64"/>
                <a:gd name="T7" fmla="*/ 29 h 40"/>
                <a:gd name="T8" fmla="*/ 24 w 64"/>
                <a:gd name="T9" fmla="*/ 0 h 40"/>
                <a:gd name="T10" fmla="*/ 0 60000 65536"/>
                <a:gd name="T11" fmla="*/ 0 60000 65536"/>
                <a:gd name="T12" fmla="*/ 0 60000 65536"/>
                <a:gd name="T13" fmla="*/ 0 60000 65536"/>
                <a:gd name="T14" fmla="*/ 0 60000 65536"/>
                <a:gd name="T15" fmla="*/ 0 w 64"/>
                <a:gd name="T16" fmla="*/ 0 h 40"/>
                <a:gd name="T17" fmla="*/ 64 w 64"/>
                <a:gd name="T18" fmla="*/ 40 h 40"/>
              </a:gdLst>
              <a:ahLst/>
              <a:cxnLst>
                <a:cxn ang="T10">
                  <a:pos x="T0" y="T1"/>
                </a:cxn>
                <a:cxn ang="T11">
                  <a:pos x="T2" y="T3"/>
                </a:cxn>
                <a:cxn ang="T12">
                  <a:pos x="T4" y="T5"/>
                </a:cxn>
                <a:cxn ang="T13">
                  <a:pos x="T6" y="T7"/>
                </a:cxn>
                <a:cxn ang="T14">
                  <a:pos x="T8" y="T9"/>
                </a:cxn>
              </a:cxnLst>
              <a:rect l="T15" t="T16" r="T17" b="T18"/>
              <a:pathLst>
                <a:path w="64" h="40">
                  <a:moveTo>
                    <a:pt x="24" y="0"/>
                  </a:moveTo>
                  <a:lnTo>
                    <a:pt x="64" y="40"/>
                  </a:lnTo>
                  <a:lnTo>
                    <a:pt x="0" y="40"/>
                  </a:lnTo>
                  <a:lnTo>
                    <a:pt x="38" y="29"/>
                  </a:lnTo>
                  <a:lnTo>
                    <a:pt x="24" y="0"/>
                  </a:lnTo>
                  <a:close/>
                </a:path>
              </a:pathLst>
            </a:custGeom>
            <a:solidFill>
              <a:srgbClr val="FFFFFF"/>
            </a:solidFill>
            <a:ln w="9525">
              <a:solidFill>
                <a:srgbClr val="FFFF00"/>
              </a:solidFill>
              <a:round/>
              <a:headEnd/>
              <a:tailEnd/>
            </a:ln>
          </p:spPr>
          <p:txBody>
            <a:bodyPr/>
            <a:lstStyle/>
            <a:p>
              <a:endParaRPr lang="en-US"/>
            </a:p>
          </p:txBody>
        </p:sp>
      </p:grpSp>
      <p:grpSp>
        <p:nvGrpSpPr>
          <p:cNvPr id="26703" name="Group 144"/>
          <p:cNvGrpSpPr>
            <a:grpSpLocks/>
          </p:cNvGrpSpPr>
          <p:nvPr/>
        </p:nvGrpSpPr>
        <p:grpSpPr bwMode="auto">
          <a:xfrm>
            <a:off x="8656638" y="2709863"/>
            <a:ext cx="209550" cy="138112"/>
            <a:chOff x="4997" y="2068"/>
            <a:chExt cx="132" cy="87"/>
          </a:xfrm>
          <a:solidFill>
            <a:srgbClr val="FFFF00"/>
          </a:solidFill>
        </p:grpSpPr>
        <p:sp>
          <p:nvSpPr>
            <p:cNvPr id="26768" name="Freeform 142"/>
            <p:cNvSpPr>
              <a:spLocks/>
            </p:cNvSpPr>
            <p:nvPr/>
          </p:nvSpPr>
          <p:spPr bwMode="auto">
            <a:xfrm>
              <a:off x="5013" y="2084"/>
              <a:ext cx="116" cy="71"/>
            </a:xfrm>
            <a:custGeom>
              <a:avLst/>
              <a:gdLst>
                <a:gd name="T0" fmla="*/ 68 w 116"/>
                <a:gd name="T1" fmla="*/ 23 h 71"/>
                <a:gd name="T2" fmla="*/ 55 w 116"/>
                <a:gd name="T3" fmla="*/ 29 h 71"/>
                <a:gd name="T4" fmla="*/ 96 w 116"/>
                <a:gd name="T5" fmla="*/ 69 h 71"/>
                <a:gd name="T6" fmla="*/ 102 w 116"/>
                <a:gd name="T7" fmla="*/ 61 h 71"/>
                <a:gd name="T8" fmla="*/ 37 w 116"/>
                <a:gd name="T9" fmla="*/ 61 h 71"/>
                <a:gd name="T10" fmla="*/ 41 w 116"/>
                <a:gd name="T11" fmla="*/ 71 h 71"/>
                <a:gd name="T12" fmla="*/ 82 w 116"/>
                <a:gd name="T13" fmla="*/ 58 h 71"/>
                <a:gd name="T14" fmla="*/ 68 w 116"/>
                <a:gd name="T15" fmla="*/ 23 h 71"/>
                <a:gd name="T16" fmla="*/ 41 w 116"/>
                <a:gd name="T17" fmla="*/ 0 h 71"/>
                <a:gd name="T18" fmla="*/ 68 w 116"/>
                <a:gd name="T19" fmla="*/ 58 h 71"/>
                <a:gd name="T20" fmla="*/ 71 w 116"/>
                <a:gd name="T21" fmla="*/ 50 h 71"/>
                <a:gd name="T22" fmla="*/ 0 w 116"/>
                <a:gd name="T23" fmla="*/ 71 h 71"/>
                <a:gd name="T24" fmla="*/ 116 w 116"/>
                <a:gd name="T25" fmla="*/ 71 h 71"/>
                <a:gd name="T26" fmla="*/ 41 w 116"/>
                <a:gd name="T27" fmla="*/ 0 h 71"/>
                <a:gd name="T28" fmla="*/ 68 w 116"/>
                <a:gd name="T29" fmla="*/ 2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71"/>
                <a:gd name="T47" fmla="*/ 116 w 116"/>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71">
                  <a:moveTo>
                    <a:pt x="68" y="23"/>
                  </a:moveTo>
                  <a:lnTo>
                    <a:pt x="55" y="29"/>
                  </a:lnTo>
                  <a:lnTo>
                    <a:pt x="96" y="69"/>
                  </a:lnTo>
                  <a:lnTo>
                    <a:pt x="102" y="61"/>
                  </a:lnTo>
                  <a:lnTo>
                    <a:pt x="37" y="61"/>
                  </a:lnTo>
                  <a:lnTo>
                    <a:pt x="41" y="71"/>
                  </a:lnTo>
                  <a:lnTo>
                    <a:pt x="82" y="58"/>
                  </a:lnTo>
                  <a:lnTo>
                    <a:pt x="68" y="23"/>
                  </a:lnTo>
                  <a:lnTo>
                    <a:pt x="41" y="0"/>
                  </a:lnTo>
                  <a:lnTo>
                    <a:pt x="68" y="58"/>
                  </a:lnTo>
                  <a:lnTo>
                    <a:pt x="71" y="50"/>
                  </a:lnTo>
                  <a:lnTo>
                    <a:pt x="0" y="71"/>
                  </a:lnTo>
                  <a:lnTo>
                    <a:pt x="116" y="71"/>
                  </a:lnTo>
                  <a:lnTo>
                    <a:pt x="41" y="0"/>
                  </a:lnTo>
                  <a:lnTo>
                    <a:pt x="68" y="23"/>
                  </a:lnTo>
                  <a:close/>
                </a:path>
              </a:pathLst>
            </a:custGeom>
            <a:grpFill/>
            <a:ln w="9525">
              <a:solidFill>
                <a:srgbClr val="000000"/>
              </a:solidFill>
              <a:round/>
              <a:headEnd/>
              <a:tailEnd/>
            </a:ln>
            <a:extLst/>
          </p:spPr>
          <p:txBody>
            <a:bodyPr/>
            <a:lstStyle/>
            <a:p>
              <a:endParaRPr lang="en-US"/>
            </a:p>
          </p:txBody>
        </p:sp>
        <p:sp>
          <p:nvSpPr>
            <p:cNvPr id="26769" name="Freeform 143"/>
            <p:cNvSpPr>
              <a:spLocks/>
            </p:cNvSpPr>
            <p:nvPr/>
          </p:nvSpPr>
          <p:spPr bwMode="auto">
            <a:xfrm>
              <a:off x="4997" y="2068"/>
              <a:ext cx="116" cy="71"/>
            </a:xfrm>
            <a:custGeom>
              <a:avLst/>
              <a:gdLst>
                <a:gd name="T0" fmla="*/ 68 w 116"/>
                <a:gd name="T1" fmla="*/ 23 h 71"/>
                <a:gd name="T2" fmla="*/ 55 w 116"/>
                <a:gd name="T3" fmla="*/ 29 h 71"/>
                <a:gd name="T4" fmla="*/ 96 w 116"/>
                <a:gd name="T5" fmla="*/ 69 h 71"/>
                <a:gd name="T6" fmla="*/ 102 w 116"/>
                <a:gd name="T7" fmla="*/ 61 h 71"/>
                <a:gd name="T8" fmla="*/ 37 w 116"/>
                <a:gd name="T9" fmla="*/ 61 h 71"/>
                <a:gd name="T10" fmla="*/ 41 w 116"/>
                <a:gd name="T11" fmla="*/ 71 h 71"/>
                <a:gd name="T12" fmla="*/ 82 w 116"/>
                <a:gd name="T13" fmla="*/ 58 h 71"/>
                <a:gd name="T14" fmla="*/ 68 w 116"/>
                <a:gd name="T15" fmla="*/ 23 h 71"/>
                <a:gd name="T16" fmla="*/ 41 w 116"/>
                <a:gd name="T17" fmla="*/ 0 h 71"/>
                <a:gd name="T18" fmla="*/ 68 w 116"/>
                <a:gd name="T19" fmla="*/ 58 h 71"/>
                <a:gd name="T20" fmla="*/ 71 w 116"/>
                <a:gd name="T21" fmla="*/ 50 h 71"/>
                <a:gd name="T22" fmla="*/ 0 w 116"/>
                <a:gd name="T23" fmla="*/ 71 h 71"/>
                <a:gd name="T24" fmla="*/ 116 w 116"/>
                <a:gd name="T25" fmla="*/ 71 h 71"/>
                <a:gd name="T26" fmla="*/ 41 w 116"/>
                <a:gd name="T27" fmla="*/ 0 h 71"/>
                <a:gd name="T28" fmla="*/ 68 w 116"/>
                <a:gd name="T29" fmla="*/ 2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71"/>
                <a:gd name="T47" fmla="*/ 116 w 116"/>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71">
                  <a:moveTo>
                    <a:pt x="68" y="23"/>
                  </a:moveTo>
                  <a:lnTo>
                    <a:pt x="55" y="29"/>
                  </a:lnTo>
                  <a:lnTo>
                    <a:pt x="96" y="69"/>
                  </a:lnTo>
                  <a:lnTo>
                    <a:pt x="102" y="61"/>
                  </a:lnTo>
                  <a:lnTo>
                    <a:pt x="37" y="61"/>
                  </a:lnTo>
                  <a:lnTo>
                    <a:pt x="41" y="71"/>
                  </a:lnTo>
                  <a:lnTo>
                    <a:pt x="82" y="58"/>
                  </a:lnTo>
                  <a:lnTo>
                    <a:pt x="68" y="23"/>
                  </a:lnTo>
                  <a:lnTo>
                    <a:pt x="41" y="0"/>
                  </a:lnTo>
                  <a:lnTo>
                    <a:pt x="68" y="58"/>
                  </a:lnTo>
                  <a:lnTo>
                    <a:pt x="71" y="50"/>
                  </a:lnTo>
                  <a:lnTo>
                    <a:pt x="0" y="71"/>
                  </a:lnTo>
                  <a:lnTo>
                    <a:pt x="116" y="71"/>
                  </a:lnTo>
                  <a:lnTo>
                    <a:pt x="41" y="0"/>
                  </a:lnTo>
                  <a:lnTo>
                    <a:pt x="68" y="23"/>
                  </a:lnTo>
                  <a:close/>
                </a:path>
              </a:pathLst>
            </a:custGeom>
            <a:grpFill/>
            <a:ln w="9525">
              <a:solidFill>
                <a:srgbClr val="FFFF00"/>
              </a:solidFill>
              <a:round/>
              <a:headEnd/>
              <a:tailEnd/>
            </a:ln>
          </p:spPr>
          <p:txBody>
            <a:bodyPr/>
            <a:lstStyle/>
            <a:p>
              <a:endParaRPr lang="en-US"/>
            </a:p>
          </p:txBody>
        </p:sp>
      </p:grpSp>
      <p:sp>
        <p:nvSpPr>
          <p:cNvPr id="26704" name="Rectangle 145"/>
          <p:cNvSpPr>
            <a:spLocks noChangeArrowheads="1"/>
          </p:cNvSpPr>
          <p:nvPr/>
        </p:nvSpPr>
        <p:spPr bwMode="auto">
          <a:xfrm>
            <a:off x="9248777" y="3113469"/>
            <a:ext cx="30163" cy="800100"/>
          </a:xfrm>
          <a:prstGeom prst="rect">
            <a:avLst/>
          </a:prstGeom>
          <a:solidFill>
            <a:srgbClr val="FFFF00"/>
          </a:solidFill>
          <a:ln>
            <a:solidFill>
              <a:srgbClr val="FFFF00"/>
            </a:solidFill>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05" name="Rectangle 146"/>
          <p:cNvSpPr>
            <a:spLocks noChangeArrowheads="1"/>
          </p:cNvSpPr>
          <p:nvPr/>
        </p:nvSpPr>
        <p:spPr bwMode="auto">
          <a:xfrm>
            <a:off x="9247189" y="3148013"/>
            <a:ext cx="22225" cy="792162"/>
          </a:xfrm>
          <a:prstGeom prst="rect">
            <a:avLst/>
          </a:prstGeom>
          <a:solidFill>
            <a:srgbClr val="FFFF00"/>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grpSp>
        <p:nvGrpSpPr>
          <p:cNvPr id="26708" name="Group 155"/>
          <p:cNvGrpSpPr>
            <a:grpSpLocks/>
          </p:cNvGrpSpPr>
          <p:nvPr/>
        </p:nvGrpSpPr>
        <p:grpSpPr bwMode="auto">
          <a:xfrm>
            <a:off x="2052639" y="2916238"/>
            <a:ext cx="1449387" cy="2767012"/>
            <a:chOff x="837" y="2198"/>
            <a:chExt cx="913" cy="1743"/>
          </a:xfrm>
          <a:solidFill>
            <a:srgbClr val="FFFF00"/>
          </a:solidFill>
        </p:grpSpPr>
        <p:sp>
          <p:nvSpPr>
            <p:cNvPr id="26762" name="Freeform 153"/>
            <p:cNvSpPr>
              <a:spLocks/>
            </p:cNvSpPr>
            <p:nvPr/>
          </p:nvSpPr>
          <p:spPr bwMode="auto">
            <a:xfrm>
              <a:off x="853" y="2214"/>
              <a:ext cx="897" cy="1727"/>
            </a:xfrm>
            <a:custGeom>
              <a:avLst/>
              <a:gdLst>
                <a:gd name="T0" fmla="*/ 753 w 897"/>
                <a:gd name="T1" fmla="*/ 3 h 1727"/>
                <a:gd name="T2" fmla="*/ 570 w 897"/>
                <a:gd name="T3" fmla="*/ 8 h 1727"/>
                <a:gd name="T4" fmla="*/ 473 w 897"/>
                <a:gd name="T5" fmla="*/ 8 h 1727"/>
                <a:gd name="T6" fmla="*/ 384 w 897"/>
                <a:gd name="T7" fmla="*/ 3 h 1727"/>
                <a:gd name="T8" fmla="*/ 256 w 897"/>
                <a:gd name="T9" fmla="*/ 3 h 1727"/>
                <a:gd name="T10" fmla="*/ 226 w 897"/>
                <a:gd name="T11" fmla="*/ 11 h 1727"/>
                <a:gd name="T12" fmla="*/ 182 w 897"/>
                <a:gd name="T13" fmla="*/ 18 h 1727"/>
                <a:gd name="T14" fmla="*/ 108 w 897"/>
                <a:gd name="T15" fmla="*/ 48 h 1727"/>
                <a:gd name="T16" fmla="*/ 67 w 897"/>
                <a:gd name="T17" fmla="*/ 85 h 1727"/>
                <a:gd name="T18" fmla="*/ 37 w 897"/>
                <a:gd name="T19" fmla="*/ 130 h 1727"/>
                <a:gd name="T20" fmla="*/ 24 w 897"/>
                <a:gd name="T21" fmla="*/ 165 h 1727"/>
                <a:gd name="T22" fmla="*/ 16 w 897"/>
                <a:gd name="T23" fmla="*/ 197 h 1727"/>
                <a:gd name="T24" fmla="*/ 10 w 897"/>
                <a:gd name="T25" fmla="*/ 229 h 1727"/>
                <a:gd name="T26" fmla="*/ 4 w 897"/>
                <a:gd name="T27" fmla="*/ 285 h 1727"/>
                <a:gd name="T28" fmla="*/ 4 w 897"/>
                <a:gd name="T29" fmla="*/ 452 h 1727"/>
                <a:gd name="T30" fmla="*/ 4 w 897"/>
                <a:gd name="T31" fmla="*/ 907 h 1727"/>
                <a:gd name="T32" fmla="*/ 10 w 897"/>
                <a:gd name="T33" fmla="*/ 1051 h 1727"/>
                <a:gd name="T34" fmla="*/ 16 w 897"/>
                <a:gd name="T35" fmla="*/ 1261 h 1727"/>
                <a:gd name="T36" fmla="*/ 24 w 897"/>
                <a:gd name="T37" fmla="*/ 1389 h 1727"/>
                <a:gd name="T38" fmla="*/ 30 w 897"/>
                <a:gd name="T39" fmla="*/ 1458 h 1727"/>
                <a:gd name="T40" fmla="*/ 54 w 897"/>
                <a:gd name="T41" fmla="*/ 1567 h 1727"/>
                <a:gd name="T42" fmla="*/ 77 w 897"/>
                <a:gd name="T43" fmla="*/ 1615 h 1727"/>
                <a:gd name="T44" fmla="*/ 128 w 897"/>
                <a:gd name="T45" fmla="*/ 1665 h 1727"/>
                <a:gd name="T46" fmla="*/ 162 w 897"/>
                <a:gd name="T47" fmla="*/ 1684 h 1727"/>
                <a:gd name="T48" fmla="*/ 246 w 897"/>
                <a:gd name="T49" fmla="*/ 1700 h 1727"/>
                <a:gd name="T50" fmla="*/ 317 w 897"/>
                <a:gd name="T51" fmla="*/ 1705 h 1727"/>
                <a:gd name="T52" fmla="*/ 388 w 897"/>
                <a:gd name="T53" fmla="*/ 1711 h 1727"/>
                <a:gd name="T54" fmla="*/ 445 w 897"/>
                <a:gd name="T55" fmla="*/ 1716 h 1727"/>
                <a:gd name="T56" fmla="*/ 519 w 897"/>
                <a:gd name="T57" fmla="*/ 1721 h 1727"/>
                <a:gd name="T58" fmla="*/ 674 w 897"/>
                <a:gd name="T59" fmla="*/ 1727 h 1727"/>
                <a:gd name="T60" fmla="*/ 789 w 897"/>
                <a:gd name="T61" fmla="*/ 1721 h 1727"/>
                <a:gd name="T62" fmla="*/ 802 w 897"/>
                <a:gd name="T63" fmla="*/ 1708 h 1727"/>
                <a:gd name="T64" fmla="*/ 688 w 897"/>
                <a:gd name="T65" fmla="*/ 1713 h 1727"/>
                <a:gd name="T66" fmla="*/ 530 w 897"/>
                <a:gd name="T67" fmla="*/ 1713 h 1727"/>
                <a:gd name="T68" fmla="*/ 459 w 897"/>
                <a:gd name="T69" fmla="*/ 1708 h 1727"/>
                <a:gd name="T70" fmla="*/ 402 w 897"/>
                <a:gd name="T71" fmla="*/ 1703 h 1727"/>
                <a:gd name="T72" fmla="*/ 327 w 897"/>
                <a:gd name="T73" fmla="*/ 1697 h 1727"/>
                <a:gd name="T74" fmla="*/ 260 w 897"/>
                <a:gd name="T75" fmla="*/ 1692 h 1727"/>
                <a:gd name="T76" fmla="*/ 215 w 897"/>
                <a:gd name="T77" fmla="*/ 1687 h 1727"/>
                <a:gd name="T78" fmla="*/ 142 w 897"/>
                <a:gd name="T79" fmla="*/ 1660 h 1727"/>
                <a:gd name="T80" fmla="*/ 95 w 897"/>
                <a:gd name="T81" fmla="*/ 1617 h 1727"/>
                <a:gd name="T82" fmla="*/ 75 w 897"/>
                <a:gd name="T83" fmla="*/ 1575 h 1727"/>
                <a:gd name="T84" fmla="*/ 57 w 897"/>
                <a:gd name="T85" fmla="*/ 1522 h 1727"/>
                <a:gd name="T86" fmla="*/ 41 w 897"/>
                <a:gd name="T87" fmla="*/ 1407 h 1727"/>
                <a:gd name="T88" fmla="*/ 34 w 897"/>
                <a:gd name="T89" fmla="*/ 1280 h 1727"/>
                <a:gd name="T90" fmla="*/ 27 w 897"/>
                <a:gd name="T91" fmla="*/ 1072 h 1727"/>
                <a:gd name="T92" fmla="*/ 20 w 897"/>
                <a:gd name="T93" fmla="*/ 928 h 1727"/>
                <a:gd name="T94" fmla="*/ 14 w 897"/>
                <a:gd name="T95" fmla="*/ 468 h 1727"/>
                <a:gd name="T96" fmla="*/ 14 w 897"/>
                <a:gd name="T97" fmla="*/ 295 h 1727"/>
                <a:gd name="T98" fmla="*/ 20 w 897"/>
                <a:gd name="T99" fmla="*/ 237 h 1727"/>
                <a:gd name="T100" fmla="*/ 27 w 897"/>
                <a:gd name="T101" fmla="*/ 205 h 1727"/>
                <a:gd name="T102" fmla="*/ 34 w 897"/>
                <a:gd name="T103" fmla="*/ 173 h 1727"/>
                <a:gd name="T104" fmla="*/ 47 w 897"/>
                <a:gd name="T105" fmla="*/ 144 h 1727"/>
                <a:gd name="T106" fmla="*/ 75 w 897"/>
                <a:gd name="T107" fmla="*/ 96 h 1727"/>
                <a:gd name="T108" fmla="*/ 114 w 897"/>
                <a:gd name="T109" fmla="*/ 58 h 1727"/>
                <a:gd name="T110" fmla="*/ 182 w 897"/>
                <a:gd name="T111" fmla="*/ 29 h 1727"/>
                <a:gd name="T112" fmla="*/ 229 w 897"/>
                <a:gd name="T113" fmla="*/ 21 h 1727"/>
                <a:gd name="T114" fmla="*/ 266 w 897"/>
                <a:gd name="T115" fmla="*/ 13 h 1727"/>
                <a:gd name="T116" fmla="*/ 414 w 897"/>
                <a:gd name="T117" fmla="*/ 13 h 1727"/>
                <a:gd name="T118" fmla="*/ 506 w 897"/>
                <a:gd name="T119" fmla="*/ 18 h 1727"/>
                <a:gd name="T120" fmla="*/ 633 w 897"/>
                <a:gd name="T121" fmla="*/ 18 h 1727"/>
                <a:gd name="T122" fmla="*/ 840 w 897"/>
                <a:gd name="T123" fmla="*/ 13 h 17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7"/>
                <a:gd name="T187" fmla="*/ 0 h 1727"/>
                <a:gd name="T188" fmla="*/ 897 w 897"/>
                <a:gd name="T189" fmla="*/ 1727 h 17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7" h="1727">
                  <a:moveTo>
                    <a:pt x="897" y="0"/>
                  </a:moveTo>
                  <a:lnTo>
                    <a:pt x="850" y="0"/>
                  </a:lnTo>
                  <a:lnTo>
                    <a:pt x="840" y="3"/>
                  </a:lnTo>
                  <a:lnTo>
                    <a:pt x="753" y="3"/>
                  </a:lnTo>
                  <a:lnTo>
                    <a:pt x="742" y="5"/>
                  </a:lnTo>
                  <a:lnTo>
                    <a:pt x="644" y="5"/>
                  </a:lnTo>
                  <a:lnTo>
                    <a:pt x="633" y="8"/>
                  </a:lnTo>
                  <a:lnTo>
                    <a:pt x="570" y="8"/>
                  </a:lnTo>
                  <a:lnTo>
                    <a:pt x="560" y="11"/>
                  </a:lnTo>
                  <a:lnTo>
                    <a:pt x="516" y="11"/>
                  </a:lnTo>
                  <a:lnTo>
                    <a:pt x="506" y="8"/>
                  </a:lnTo>
                  <a:lnTo>
                    <a:pt x="473" y="8"/>
                  </a:lnTo>
                  <a:lnTo>
                    <a:pt x="459" y="5"/>
                  </a:lnTo>
                  <a:lnTo>
                    <a:pt x="428" y="5"/>
                  </a:lnTo>
                  <a:lnTo>
                    <a:pt x="414" y="3"/>
                  </a:lnTo>
                  <a:lnTo>
                    <a:pt x="384" y="3"/>
                  </a:lnTo>
                  <a:lnTo>
                    <a:pt x="374" y="0"/>
                  </a:lnTo>
                  <a:lnTo>
                    <a:pt x="276" y="0"/>
                  </a:lnTo>
                  <a:lnTo>
                    <a:pt x="266" y="3"/>
                  </a:lnTo>
                  <a:lnTo>
                    <a:pt x="256" y="3"/>
                  </a:lnTo>
                  <a:lnTo>
                    <a:pt x="250" y="5"/>
                  </a:lnTo>
                  <a:lnTo>
                    <a:pt x="239" y="5"/>
                  </a:lnTo>
                  <a:lnTo>
                    <a:pt x="223" y="11"/>
                  </a:lnTo>
                  <a:lnTo>
                    <a:pt x="226" y="11"/>
                  </a:lnTo>
                  <a:lnTo>
                    <a:pt x="209" y="11"/>
                  </a:lnTo>
                  <a:lnTo>
                    <a:pt x="203" y="13"/>
                  </a:lnTo>
                  <a:lnTo>
                    <a:pt x="195" y="13"/>
                  </a:lnTo>
                  <a:lnTo>
                    <a:pt x="182" y="18"/>
                  </a:lnTo>
                  <a:lnTo>
                    <a:pt x="175" y="18"/>
                  </a:lnTo>
                  <a:lnTo>
                    <a:pt x="124" y="37"/>
                  </a:lnTo>
                  <a:lnTo>
                    <a:pt x="114" y="45"/>
                  </a:lnTo>
                  <a:lnTo>
                    <a:pt x="108" y="48"/>
                  </a:lnTo>
                  <a:lnTo>
                    <a:pt x="85" y="66"/>
                  </a:lnTo>
                  <a:lnTo>
                    <a:pt x="85" y="72"/>
                  </a:lnTo>
                  <a:lnTo>
                    <a:pt x="77" y="74"/>
                  </a:lnTo>
                  <a:lnTo>
                    <a:pt x="67" y="85"/>
                  </a:lnTo>
                  <a:lnTo>
                    <a:pt x="61" y="90"/>
                  </a:lnTo>
                  <a:lnTo>
                    <a:pt x="44" y="117"/>
                  </a:lnTo>
                  <a:lnTo>
                    <a:pt x="41" y="125"/>
                  </a:lnTo>
                  <a:lnTo>
                    <a:pt x="37" y="130"/>
                  </a:lnTo>
                  <a:lnTo>
                    <a:pt x="34" y="138"/>
                  </a:lnTo>
                  <a:lnTo>
                    <a:pt x="30" y="146"/>
                  </a:lnTo>
                  <a:lnTo>
                    <a:pt x="30" y="152"/>
                  </a:lnTo>
                  <a:lnTo>
                    <a:pt x="24" y="165"/>
                  </a:lnTo>
                  <a:lnTo>
                    <a:pt x="20" y="173"/>
                  </a:lnTo>
                  <a:lnTo>
                    <a:pt x="20" y="181"/>
                  </a:lnTo>
                  <a:lnTo>
                    <a:pt x="16" y="189"/>
                  </a:lnTo>
                  <a:lnTo>
                    <a:pt x="16" y="197"/>
                  </a:lnTo>
                  <a:lnTo>
                    <a:pt x="14" y="205"/>
                  </a:lnTo>
                  <a:lnTo>
                    <a:pt x="14" y="213"/>
                  </a:lnTo>
                  <a:lnTo>
                    <a:pt x="10" y="221"/>
                  </a:lnTo>
                  <a:lnTo>
                    <a:pt x="10" y="229"/>
                  </a:lnTo>
                  <a:lnTo>
                    <a:pt x="6" y="237"/>
                  </a:lnTo>
                  <a:lnTo>
                    <a:pt x="6" y="247"/>
                  </a:lnTo>
                  <a:lnTo>
                    <a:pt x="4" y="255"/>
                  </a:lnTo>
                  <a:lnTo>
                    <a:pt x="4" y="285"/>
                  </a:lnTo>
                  <a:lnTo>
                    <a:pt x="0" y="295"/>
                  </a:lnTo>
                  <a:lnTo>
                    <a:pt x="0" y="420"/>
                  </a:lnTo>
                  <a:lnTo>
                    <a:pt x="4" y="436"/>
                  </a:lnTo>
                  <a:lnTo>
                    <a:pt x="4" y="452"/>
                  </a:lnTo>
                  <a:lnTo>
                    <a:pt x="0" y="468"/>
                  </a:lnTo>
                  <a:lnTo>
                    <a:pt x="0" y="798"/>
                  </a:lnTo>
                  <a:lnTo>
                    <a:pt x="4" y="819"/>
                  </a:lnTo>
                  <a:lnTo>
                    <a:pt x="4" y="907"/>
                  </a:lnTo>
                  <a:lnTo>
                    <a:pt x="6" y="928"/>
                  </a:lnTo>
                  <a:lnTo>
                    <a:pt x="6" y="990"/>
                  </a:lnTo>
                  <a:lnTo>
                    <a:pt x="10" y="1011"/>
                  </a:lnTo>
                  <a:lnTo>
                    <a:pt x="10" y="1051"/>
                  </a:lnTo>
                  <a:lnTo>
                    <a:pt x="14" y="1072"/>
                  </a:lnTo>
                  <a:lnTo>
                    <a:pt x="14" y="1128"/>
                  </a:lnTo>
                  <a:lnTo>
                    <a:pt x="16" y="1147"/>
                  </a:lnTo>
                  <a:lnTo>
                    <a:pt x="16" y="1261"/>
                  </a:lnTo>
                  <a:lnTo>
                    <a:pt x="20" y="1280"/>
                  </a:lnTo>
                  <a:lnTo>
                    <a:pt x="20" y="1335"/>
                  </a:lnTo>
                  <a:lnTo>
                    <a:pt x="24" y="1354"/>
                  </a:lnTo>
                  <a:lnTo>
                    <a:pt x="24" y="1389"/>
                  </a:lnTo>
                  <a:lnTo>
                    <a:pt x="27" y="1407"/>
                  </a:lnTo>
                  <a:lnTo>
                    <a:pt x="27" y="1423"/>
                  </a:lnTo>
                  <a:lnTo>
                    <a:pt x="30" y="1442"/>
                  </a:lnTo>
                  <a:lnTo>
                    <a:pt x="30" y="1458"/>
                  </a:lnTo>
                  <a:lnTo>
                    <a:pt x="44" y="1522"/>
                  </a:lnTo>
                  <a:lnTo>
                    <a:pt x="47" y="1535"/>
                  </a:lnTo>
                  <a:lnTo>
                    <a:pt x="51" y="1551"/>
                  </a:lnTo>
                  <a:lnTo>
                    <a:pt x="54" y="1567"/>
                  </a:lnTo>
                  <a:lnTo>
                    <a:pt x="61" y="1580"/>
                  </a:lnTo>
                  <a:lnTo>
                    <a:pt x="65" y="1591"/>
                  </a:lnTo>
                  <a:lnTo>
                    <a:pt x="71" y="1604"/>
                  </a:lnTo>
                  <a:lnTo>
                    <a:pt x="77" y="1615"/>
                  </a:lnTo>
                  <a:lnTo>
                    <a:pt x="81" y="1623"/>
                  </a:lnTo>
                  <a:lnTo>
                    <a:pt x="101" y="1647"/>
                  </a:lnTo>
                  <a:lnTo>
                    <a:pt x="118" y="1660"/>
                  </a:lnTo>
                  <a:lnTo>
                    <a:pt x="128" y="1665"/>
                  </a:lnTo>
                  <a:lnTo>
                    <a:pt x="134" y="1671"/>
                  </a:lnTo>
                  <a:lnTo>
                    <a:pt x="144" y="1676"/>
                  </a:lnTo>
                  <a:lnTo>
                    <a:pt x="152" y="1679"/>
                  </a:lnTo>
                  <a:lnTo>
                    <a:pt x="162" y="1684"/>
                  </a:lnTo>
                  <a:lnTo>
                    <a:pt x="215" y="1697"/>
                  </a:lnTo>
                  <a:lnTo>
                    <a:pt x="226" y="1697"/>
                  </a:lnTo>
                  <a:lnTo>
                    <a:pt x="236" y="1700"/>
                  </a:lnTo>
                  <a:lnTo>
                    <a:pt x="246" y="1700"/>
                  </a:lnTo>
                  <a:lnTo>
                    <a:pt x="260" y="1703"/>
                  </a:lnTo>
                  <a:lnTo>
                    <a:pt x="270" y="1703"/>
                  </a:lnTo>
                  <a:lnTo>
                    <a:pt x="284" y="1705"/>
                  </a:lnTo>
                  <a:lnTo>
                    <a:pt x="317" y="1705"/>
                  </a:lnTo>
                  <a:lnTo>
                    <a:pt x="327" y="1708"/>
                  </a:lnTo>
                  <a:lnTo>
                    <a:pt x="351" y="1708"/>
                  </a:lnTo>
                  <a:lnTo>
                    <a:pt x="364" y="1711"/>
                  </a:lnTo>
                  <a:lnTo>
                    <a:pt x="388" y="1711"/>
                  </a:lnTo>
                  <a:lnTo>
                    <a:pt x="402" y="1713"/>
                  </a:lnTo>
                  <a:lnTo>
                    <a:pt x="412" y="1713"/>
                  </a:lnTo>
                  <a:lnTo>
                    <a:pt x="424" y="1716"/>
                  </a:lnTo>
                  <a:lnTo>
                    <a:pt x="445" y="1716"/>
                  </a:lnTo>
                  <a:lnTo>
                    <a:pt x="459" y="1719"/>
                  </a:lnTo>
                  <a:lnTo>
                    <a:pt x="469" y="1719"/>
                  </a:lnTo>
                  <a:lnTo>
                    <a:pt x="483" y="1721"/>
                  </a:lnTo>
                  <a:lnTo>
                    <a:pt x="519" y="1721"/>
                  </a:lnTo>
                  <a:lnTo>
                    <a:pt x="530" y="1724"/>
                  </a:lnTo>
                  <a:lnTo>
                    <a:pt x="580" y="1724"/>
                  </a:lnTo>
                  <a:lnTo>
                    <a:pt x="593" y="1727"/>
                  </a:lnTo>
                  <a:lnTo>
                    <a:pt x="674" y="1727"/>
                  </a:lnTo>
                  <a:lnTo>
                    <a:pt x="688" y="1724"/>
                  </a:lnTo>
                  <a:lnTo>
                    <a:pt x="745" y="1724"/>
                  </a:lnTo>
                  <a:lnTo>
                    <a:pt x="759" y="1721"/>
                  </a:lnTo>
                  <a:lnTo>
                    <a:pt x="789" y="1721"/>
                  </a:lnTo>
                  <a:lnTo>
                    <a:pt x="802" y="1719"/>
                  </a:lnTo>
                  <a:lnTo>
                    <a:pt x="820" y="1719"/>
                  </a:lnTo>
                  <a:lnTo>
                    <a:pt x="820" y="1708"/>
                  </a:lnTo>
                  <a:lnTo>
                    <a:pt x="802" y="1708"/>
                  </a:lnTo>
                  <a:lnTo>
                    <a:pt x="789" y="1711"/>
                  </a:lnTo>
                  <a:lnTo>
                    <a:pt x="759" y="1711"/>
                  </a:lnTo>
                  <a:lnTo>
                    <a:pt x="745" y="1713"/>
                  </a:lnTo>
                  <a:lnTo>
                    <a:pt x="688" y="1713"/>
                  </a:lnTo>
                  <a:lnTo>
                    <a:pt x="674" y="1716"/>
                  </a:lnTo>
                  <a:lnTo>
                    <a:pt x="593" y="1716"/>
                  </a:lnTo>
                  <a:lnTo>
                    <a:pt x="580" y="1713"/>
                  </a:lnTo>
                  <a:lnTo>
                    <a:pt x="530" y="1713"/>
                  </a:lnTo>
                  <a:lnTo>
                    <a:pt x="519" y="1711"/>
                  </a:lnTo>
                  <a:lnTo>
                    <a:pt x="483" y="1711"/>
                  </a:lnTo>
                  <a:lnTo>
                    <a:pt x="469" y="1708"/>
                  </a:lnTo>
                  <a:lnTo>
                    <a:pt x="459" y="1708"/>
                  </a:lnTo>
                  <a:lnTo>
                    <a:pt x="445" y="1705"/>
                  </a:lnTo>
                  <a:lnTo>
                    <a:pt x="424" y="1705"/>
                  </a:lnTo>
                  <a:lnTo>
                    <a:pt x="412" y="1703"/>
                  </a:lnTo>
                  <a:lnTo>
                    <a:pt x="402" y="1703"/>
                  </a:lnTo>
                  <a:lnTo>
                    <a:pt x="388" y="1700"/>
                  </a:lnTo>
                  <a:lnTo>
                    <a:pt x="364" y="1700"/>
                  </a:lnTo>
                  <a:lnTo>
                    <a:pt x="351" y="1697"/>
                  </a:lnTo>
                  <a:lnTo>
                    <a:pt x="327" y="1697"/>
                  </a:lnTo>
                  <a:lnTo>
                    <a:pt x="317" y="1695"/>
                  </a:lnTo>
                  <a:lnTo>
                    <a:pt x="284" y="1695"/>
                  </a:lnTo>
                  <a:lnTo>
                    <a:pt x="270" y="1692"/>
                  </a:lnTo>
                  <a:lnTo>
                    <a:pt x="260" y="1692"/>
                  </a:lnTo>
                  <a:lnTo>
                    <a:pt x="246" y="1689"/>
                  </a:lnTo>
                  <a:lnTo>
                    <a:pt x="236" y="1689"/>
                  </a:lnTo>
                  <a:lnTo>
                    <a:pt x="226" y="1687"/>
                  </a:lnTo>
                  <a:lnTo>
                    <a:pt x="215" y="1687"/>
                  </a:lnTo>
                  <a:lnTo>
                    <a:pt x="169" y="1673"/>
                  </a:lnTo>
                  <a:lnTo>
                    <a:pt x="158" y="1668"/>
                  </a:lnTo>
                  <a:lnTo>
                    <a:pt x="152" y="1665"/>
                  </a:lnTo>
                  <a:lnTo>
                    <a:pt x="142" y="1660"/>
                  </a:lnTo>
                  <a:lnTo>
                    <a:pt x="134" y="1655"/>
                  </a:lnTo>
                  <a:lnTo>
                    <a:pt x="124" y="1649"/>
                  </a:lnTo>
                  <a:lnTo>
                    <a:pt x="114" y="1641"/>
                  </a:lnTo>
                  <a:lnTo>
                    <a:pt x="95" y="1617"/>
                  </a:lnTo>
                  <a:lnTo>
                    <a:pt x="91" y="1610"/>
                  </a:lnTo>
                  <a:lnTo>
                    <a:pt x="85" y="1599"/>
                  </a:lnTo>
                  <a:lnTo>
                    <a:pt x="77" y="1586"/>
                  </a:lnTo>
                  <a:lnTo>
                    <a:pt x="75" y="1575"/>
                  </a:lnTo>
                  <a:lnTo>
                    <a:pt x="67" y="1562"/>
                  </a:lnTo>
                  <a:lnTo>
                    <a:pt x="65" y="1551"/>
                  </a:lnTo>
                  <a:lnTo>
                    <a:pt x="61" y="1535"/>
                  </a:lnTo>
                  <a:lnTo>
                    <a:pt x="57" y="1522"/>
                  </a:lnTo>
                  <a:lnTo>
                    <a:pt x="44" y="1458"/>
                  </a:lnTo>
                  <a:lnTo>
                    <a:pt x="44" y="1442"/>
                  </a:lnTo>
                  <a:lnTo>
                    <a:pt x="41" y="1423"/>
                  </a:lnTo>
                  <a:lnTo>
                    <a:pt x="41" y="1407"/>
                  </a:lnTo>
                  <a:lnTo>
                    <a:pt x="37" y="1389"/>
                  </a:lnTo>
                  <a:lnTo>
                    <a:pt x="37" y="1354"/>
                  </a:lnTo>
                  <a:lnTo>
                    <a:pt x="34" y="1335"/>
                  </a:lnTo>
                  <a:lnTo>
                    <a:pt x="34" y="1280"/>
                  </a:lnTo>
                  <a:lnTo>
                    <a:pt x="30" y="1261"/>
                  </a:lnTo>
                  <a:lnTo>
                    <a:pt x="30" y="1147"/>
                  </a:lnTo>
                  <a:lnTo>
                    <a:pt x="27" y="1128"/>
                  </a:lnTo>
                  <a:lnTo>
                    <a:pt x="27" y="1072"/>
                  </a:lnTo>
                  <a:lnTo>
                    <a:pt x="24" y="1051"/>
                  </a:lnTo>
                  <a:lnTo>
                    <a:pt x="24" y="1011"/>
                  </a:lnTo>
                  <a:lnTo>
                    <a:pt x="20" y="990"/>
                  </a:lnTo>
                  <a:lnTo>
                    <a:pt x="20" y="928"/>
                  </a:lnTo>
                  <a:lnTo>
                    <a:pt x="16" y="907"/>
                  </a:lnTo>
                  <a:lnTo>
                    <a:pt x="16" y="819"/>
                  </a:lnTo>
                  <a:lnTo>
                    <a:pt x="14" y="798"/>
                  </a:lnTo>
                  <a:lnTo>
                    <a:pt x="14" y="468"/>
                  </a:lnTo>
                  <a:lnTo>
                    <a:pt x="16" y="452"/>
                  </a:lnTo>
                  <a:lnTo>
                    <a:pt x="16" y="436"/>
                  </a:lnTo>
                  <a:lnTo>
                    <a:pt x="14" y="420"/>
                  </a:lnTo>
                  <a:lnTo>
                    <a:pt x="14" y="295"/>
                  </a:lnTo>
                  <a:lnTo>
                    <a:pt x="16" y="285"/>
                  </a:lnTo>
                  <a:lnTo>
                    <a:pt x="16" y="255"/>
                  </a:lnTo>
                  <a:lnTo>
                    <a:pt x="20" y="247"/>
                  </a:lnTo>
                  <a:lnTo>
                    <a:pt x="20" y="237"/>
                  </a:lnTo>
                  <a:lnTo>
                    <a:pt x="24" y="229"/>
                  </a:lnTo>
                  <a:lnTo>
                    <a:pt x="24" y="221"/>
                  </a:lnTo>
                  <a:lnTo>
                    <a:pt x="27" y="213"/>
                  </a:lnTo>
                  <a:lnTo>
                    <a:pt x="27" y="205"/>
                  </a:lnTo>
                  <a:lnTo>
                    <a:pt x="30" y="197"/>
                  </a:lnTo>
                  <a:lnTo>
                    <a:pt x="30" y="189"/>
                  </a:lnTo>
                  <a:lnTo>
                    <a:pt x="34" y="181"/>
                  </a:lnTo>
                  <a:lnTo>
                    <a:pt x="34" y="173"/>
                  </a:lnTo>
                  <a:lnTo>
                    <a:pt x="37" y="170"/>
                  </a:lnTo>
                  <a:lnTo>
                    <a:pt x="44" y="152"/>
                  </a:lnTo>
                  <a:lnTo>
                    <a:pt x="44" y="146"/>
                  </a:lnTo>
                  <a:lnTo>
                    <a:pt x="47" y="144"/>
                  </a:lnTo>
                  <a:lnTo>
                    <a:pt x="51" y="136"/>
                  </a:lnTo>
                  <a:lnTo>
                    <a:pt x="54" y="130"/>
                  </a:lnTo>
                  <a:lnTo>
                    <a:pt x="57" y="122"/>
                  </a:lnTo>
                  <a:lnTo>
                    <a:pt x="75" y="96"/>
                  </a:lnTo>
                  <a:lnTo>
                    <a:pt x="81" y="90"/>
                  </a:lnTo>
                  <a:lnTo>
                    <a:pt x="85" y="80"/>
                  </a:lnTo>
                  <a:lnTo>
                    <a:pt x="91" y="77"/>
                  </a:lnTo>
                  <a:lnTo>
                    <a:pt x="114" y="58"/>
                  </a:lnTo>
                  <a:lnTo>
                    <a:pt x="122" y="56"/>
                  </a:lnTo>
                  <a:lnTo>
                    <a:pt x="132" y="48"/>
                  </a:lnTo>
                  <a:lnTo>
                    <a:pt x="175" y="29"/>
                  </a:lnTo>
                  <a:lnTo>
                    <a:pt x="182" y="29"/>
                  </a:lnTo>
                  <a:lnTo>
                    <a:pt x="195" y="24"/>
                  </a:lnTo>
                  <a:lnTo>
                    <a:pt x="203" y="24"/>
                  </a:lnTo>
                  <a:lnTo>
                    <a:pt x="209" y="21"/>
                  </a:lnTo>
                  <a:lnTo>
                    <a:pt x="229" y="21"/>
                  </a:lnTo>
                  <a:lnTo>
                    <a:pt x="239" y="16"/>
                  </a:lnTo>
                  <a:lnTo>
                    <a:pt x="250" y="16"/>
                  </a:lnTo>
                  <a:lnTo>
                    <a:pt x="256" y="13"/>
                  </a:lnTo>
                  <a:lnTo>
                    <a:pt x="266" y="13"/>
                  </a:lnTo>
                  <a:lnTo>
                    <a:pt x="276" y="11"/>
                  </a:lnTo>
                  <a:lnTo>
                    <a:pt x="374" y="11"/>
                  </a:lnTo>
                  <a:lnTo>
                    <a:pt x="384" y="13"/>
                  </a:lnTo>
                  <a:lnTo>
                    <a:pt x="414" y="13"/>
                  </a:lnTo>
                  <a:lnTo>
                    <a:pt x="428" y="16"/>
                  </a:lnTo>
                  <a:lnTo>
                    <a:pt x="459" y="16"/>
                  </a:lnTo>
                  <a:lnTo>
                    <a:pt x="473" y="18"/>
                  </a:lnTo>
                  <a:lnTo>
                    <a:pt x="506" y="18"/>
                  </a:lnTo>
                  <a:lnTo>
                    <a:pt x="516" y="21"/>
                  </a:lnTo>
                  <a:lnTo>
                    <a:pt x="560" y="21"/>
                  </a:lnTo>
                  <a:lnTo>
                    <a:pt x="570" y="18"/>
                  </a:lnTo>
                  <a:lnTo>
                    <a:pt x="633" y="18"/>
                  </a:lnTo>
                  <a:lnTo>
                    <a:pt x="644" y="16"/>
                  </a:lnTo>
                  <a:lnTo>
                    <a:pt x="742" y="16"/>
                  </a:lnTo>
                  <a:lnTo>
                    <a:pt x="753" y="13"/>
                  </a:lnTo>
                  <a:lnTo>
                    <a:pt x="840" y="13"/>
                  </a:lnTo>
                  <a:lnTo>
                    <a:pt x="850" y="11"/>
                  </a:lnTo>
                  <a:lnTo>
                    <a:pt x="897" y="11"/>
                  </a:lnTo>
                  <a:lnTo>
                    <a:pt x="897" y="0"/>
                  </a:lnTo>
                  <a:close/>
                </a:path>
              </a:pathLst>
            </a:custGeom>
            <a:grpFill/>
            <a:ln w="9525">
              <a:solidFill>
                <a:srgbClr val="000000"/>
              </a:solidFill>
              <a:round/>
              <a:headEnd/>
              <a:tailEnd/>
            </a:ln>
            <a:extLst/>
          </p:spPr>
          <p:txBody>
            <a:bodyPr/>
            <a:lstStyle/>
            <a:p>
              <a:endParaRPr lang="en-US"/>
            </a:p>
          </p:txBody>
        </p:sp>
        <p:sp>
          <p:nvSpPr>
            <p:cNvPr id="26763" name="Freeform 154"/>
            <p:cNvSpPr>
              <a:spLocks/>
            </p:cNvSpPr>
            <p:nvPr/>
          </p:nvSpPr>
          <p:spPr bwMode="auto">
            <a:xfrm>
              <a:off x="837" y="2198"/>
              <a:ext cx="897" cy="1727"/>
            </a:xfrm>
            <a:custGeom>
              <a:avLst/>
              <a:gdLst>
                <a:gd name="T0" fmla="*/ 753 w 897"/>
                <a:gd name="T1" fmla="*/ 3 h 1727"/>
                <a:gd name="T2" fmla="*/ 570 w 897"/>
                <a:gd name="T3" fmla="*/ 8 h 1727"/>
                <a:gd name="T4" fmla="*/ 473 w 897"/>
                <a:gd name="T5" fmla="*/ 8 h 1727"/>
                <a:gd name="T6" fmla="*/ 384 w 897"/>
                <a:gd name="T7" fmla="*/ 3 h 1727"/>
                <a:gd name="T8" fmla="*/ 256 w 897"/>
                <a:gd name="T9" fmla="*/ 3 h 1727"/>
                <a:gd name="T10" fmla="*/ 226 w 897"/>
                <a:gd name="T11" fmla="*/ 11 h 1727"/>
                <a:gd name="T12" fmla="*/ 182 w 897"/>
                <a:gd name="T13" fmla="*/ 18 h 1727"/>
                <a:gd name="T14" fmla="*/ 108 w 897"/>
                <a:gd name="T15" fmla="*/ 48 h 1727"/>
                <a:gd name="T16" fmla="*/ 67 w 897"/>
                <a:gd name="T17" fmla="*/ 85 h 1727"/>
                <a:gd name="T18" fmla="*/ 37 w 897"/>
                <a:gd name="T19" fmla="*/ 130 h 1727"/>
                <a:gd name="T20" fmla="*/ 24 w 897"/>
                <a:gd name="T21" fmla="*/ 165 h 1727"/>
                <a:gd name="T22" fmla="*/ 16 w 897"/>
                <a:gd name="T23" fmla="*/ 197 h 1727"/>
                <a:gd name="T24" fmla="*/ 10 w 897"/>
                <a:gd name="T25" fmla="*/ 229 h 1727"/>
                <a:gd name="T26" fmla="*/ 4 w 897"/>
                <a:gd name="T27" fmla="*/ 285 h 1727"/>
                <a:gd name="T28" fmla="*/ 4 w 897"/>
                <a:gd name="T29" fmla="*/ 452 h 1727"/>
                <a:gd name="T30" fmla="*/ 4 w 897"/>
                <a:gd name="T31" fmla="*/ 907 h 1727"/>
                <a:gd name="T32" fmla="*/ 10 w 897"/>
                <a:gd name="T33" fmla="*/ 1051 h 1727"/>
                <a:gd name="T34" fmla="*/ 16 w 897"/>
                <a:gd name="T35" fmla="*/ 1261 h 1727"/>
                <a:gd name="T36" fmla="*/ 24 w 897"/>
                <a:gd name="T37" fmla="*/ 1389 h 1727"/>
                <a:gd name="T38" fmla="*/ 30 w 897"/>
                <a:gd name="T39" fmla="*/ 1458 h 1727"/>
                <a:gd name="T40" fmla="*/ 54 w 897"/>
                <a:gd name="T41" fmla="*/ 1567 h 1727"/>
                <a:gd name="T42" fmla="*/ 77 w 897"/>
                <a:gd name="T43" fmla="*/ 1615 h 1727"/>
                <a:gd name="T44" fmla="*/ 128 w 897"/>
                <a:gd name="T45" fmla="*/ 1665 h 1727"/>
                <a:gd name="T46" fmla="*/ 162 w 897"/>
                <a:gd name="T47" fmla="*/ 1684 h 1727"/>
                <a:gd name="T48" fmla="*/ 246 w 897"/>
                <a:gd name="T49" fmla="*/ 1700 h 1727"/>
                <a:gd name="T50" fmla="*/ 317 w 897"/>
                <a:gd name="T51" fmla="*/ 1705 h 1727"/>
                <a:gd name="T52" fmla="*/ 388 w 897"/>
                <a:gd name="T53" fmla="*/ 1711 h 1727"/>
                <a:gd name="T54" fmla="*/ 445 w 897"/>
                <a:gd name="T55" fmla="*/ 1716 h 1727"/>
                <a:gd name="T56" fmla="*/ 519 w 897"/>
                <a:gd name="T57" fmla="*/ 1721 h 1727"/>
                <a:gd name="T58" fmla="*/ 674 w 897"/>
                <a:gd name="T59" fmla="*/ 1727 h 1727"/>
                <a:gd name="T60" fmla="*/ 789 w 897"/>
                <a:gd name="T61" fmla="*/ 1721 h 1727"/>
                <a:gd name="T62" fmla="*/ 802 w 897"/>
                <a:gd name="T63" fmla="*/ 1708 h 1727"/>
                <a:gd name="T64" fmla="*/ 688 w 897"/>
                <a:gd name="T65" fmla="*/ 1713 h 1727"/>
                <a:gd name="T66" fmla="*/ 530 w 897"/>
                <a:gd name="T67" fmla="*/ 1713 h 1727"/>
                <a:gd name="T68" fmla="*/ 459 w 897"/>
                <a:gd name="T69" fmla="*/ 1708 h 1727"/>
                <a:gd name="T70" fmla="*/ 402 w 897"/>
                <a:gd name="T71" fmla="*/ 1703 h 1727"/>
                <a:gd name="T72" fmla="*/ 327 w 897"/>
                <a:gd name="T73" fmla="*/ 1697 h 1727"/>
                <a:gd name="T74" fmla="*/ 260 w 897"/>
                <a:gd name="T75" fmla="*/ 1692 h 1727"/>
                <a:gd name="T76" fmla="*/ 215 w 897"/>
                <a:gd name="T77" fmla="*/ 1687 h 1727"/>
                <a:gd name="T78" fmla="*/ 142 w 897"/>
                <a:gd name="T79" fmla="*/ 1660 h 1727"/>
                <a:gd name="T80" fmla="*/ 95 w 897"/>
                <a:gd name="T81" fmla="*/ 1617 h 1727"/>
                <a:gd name="T82" fmla="*/ 75 w 897"/>
                <a:gd name="T83" fmla="*/ 1575 h 1727"/>
                <a:gd name="T84" fmla="*/ 57 w 897"/>
                <a:gd name="T85" fmla="*/ 1522 h 1727"/>
                <a:gd name="T86" fmla="*/ 41 w 897"/>
                <a:gd name="T87" fmla="*/ 1407 h 1727"/>
                <a:gd name="T88" fmla="*/ 34 w 897"/>
                <a:gd name="T89" fmla="*/ 1280 h 1727"/>
                <a:gd name="T90" fmla="*/ 27 w 897"/>
                <a:gd name="T91" fmla="*/ 1072 h 1727"/>
                <a:gd name="T92" fmla="*/ 20 w 897"/>
                <a:gd name="T93" fmla="*/ 928 h 1727"/>
                <a:gd name="T94" fmla="*/ 14 w 897"/>
                <a:gd name="T95" fmla="*/ 468 h 1727"/>
                <a:gd name="T96" fmla="*/ 14 w 897"/>
                <a:gd name="T97" fmla="*/ 295 h 1727"/>
                <a:gd name="T98" fmla="*/ 20 w 897"/>
                <a:gd name="T99" fmla="*/ 237 h 1727"/>
                <a:gd name="T100" fmla="*/ 27 w 897"/>
                <a:gd name="T101" fmla="*/ 205 h 1727"/>
                <a:gd name="T102" fmla="*/ 34 w 897"/>
                <a:gd name="T103" fmla="*/ 173 h 1727"/>
                <a:gd name="T104" fmla="*/ 47 w 897"/>
                <a:gd name="T105" fmla="*/ 144 h 1727"/>
                <a:gd name="T106" fmla="*/ 75 w 897"/>
                <a:gd name="T107" fmla="*/ 96 h 1727"/>
                <a:gd name="T108" fmla="*/ 114 w 897"/>
                <a:gd name="T109" fmla="*/ 58 h 1727"/>
                <a:gd name="T110" fmla="*/ 182 w 897"/>
                <a:gd name="T111" fmla="*/ 29 h 1727"/>
                <a:gd name="T112" fmla="*/ 229 w 897"/>
                <a:gd name="T113" fmla="*/ 21 h 1727"/>
                <a:gd name="T114" fmla="*/ 266 w 897"/>
                <a:gd name="T115" fmla="*/ 13 h 1727"/>
                <a:gd name="T116" fmla="*/ 414 w 897"/>
                <a:gd name="T117" fmla="*/ 13 h 1727"/>
                <a:gd name="T118" fmla="*/ 506 w 897"/>
                <a:gd name="T119" fmla="*/ 18 h 1727"/>
                <a:gd name="T120" fmla="*/ 633 w 897"/>
                <a:gd name="T121" fmla="*/ 18 h 1727"/>
                <a:gd name="T122" fmla="*/ 840 w 897"/>
                <a:gd name="T123" fmla="*/ 13 h 17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7"/>
                <a:gd name="T187" fmla="*/ 0 h 1727"/>
                <a:gd name="T188" fmla="*/ 897 w 897"/>
                <a:gd name="T189" fmla="*/ 1727 h 17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7" h="1727">
                  <a:moveTo>
                    <a:pt x="897" y="0"/>
                  </a:moveTo>
                  <a:lnTo>
                    <a:pt x="850" y="0"/>
                  </a:lnTo>
                  <a:lnTo>
                    <a:pt x="840" y="3"/>
                  </a:lnTo>
                  <a:lnTo>
                    <a:pt x="753" y="3"/>
                  </a:lnTo>
                  <a:lnTo>
                    <a:pt x="742" y="5"/>
                  </a:lnTo>
                  <a:lnTo>
                    <a:pt x="644" y="5"/>
                  </a:lnTo>
                  <a:lnTo>
                    <a:pt x="633" y="8"/>
                  </a:lnTo>
                  <a:lnTo>
                    <a:pt x="570" y="8"/>
                  </a:lnTo>
                  <a:lnTo>
                    <a:pt x="560" y="11"/>
                  </a:lnTo>
                  <a:lnTo>
                    <a:pt x="516" y="11"/>
                  </a:lnTo>
                  <a:lnTo>
                    <a:pt x="506" y="8"/>
                  </a:lnTo>
                  <a:lnTo>
                    <a:pt x="473" y="8"/>
                  </a:lnTo>
                  <a:lnTo>
                    <a:pt x="459" y="5"/>
                  </a:lnTo>
                  <a:lnTo>
                    <a:pt x="428" y="5"/>
                  </a:lnTo>
                  <a:lnTo>
                    <a:pt x="414" y="3"/>
                  </a:lnTo>
                  <a:lnTo>
                    <a:pt x="384" y="3"/>
                  </a:lnTo>
                  <a:lnTo>
                    <a:pt x="374" y="0"/>
                  </a:lnTo>
                  <a:lnTo>
                    <a:pt x="276" y="0"/>
                  </a:lnTo>
                  <a:lnTo>
                    <a:pt x="266" y="3"/>
                  </a:lnTo>
                  <a:lnTo>
                    <a:pt x="256" y="3"/>
                  </a:lnTo>
                  <a:lnTo>
                    <a:pt x="250" y="5"/>
                  </a:lnTo>
                  <a:lnTo>
                    <a:pt x="239" y="5"/>
                  </a:lnTo>
                  <a:lnTo>
                    <a:pt x="223" y="11"/>
                  </a:lnTo>
                  <a:lnTo>
                    <a:pt x="226" y="11"/>
                  </a:lnTo>
                  <a:lnTo>
                    <a:pt x="209" y="11"/>
                  </a:lnTo>
                  <a:lnTo>
                    <a:pt x="203" y="13"/>
                  </a:lnTo>
                  <a:lnTo>
                    <a:pt x="195" y="13"/>
                  </a:lnTo>
                  <a:lnTo>
                    <a:pt x="182" y="18"/>
                  </a:lnTo>
                  <a:lnTo>
                    <a:pt x="175" y="18"/>
                  </a:lnTo>
                  <a:lnTo>
                    <a:pt x="124" y="37"/>
                  </a:lnTo>
                  <a:lnTo>
                    <a:pt x="114" y="45"/>
                  </a:lnTo>
                  <a:lnTo>
                    <a:pt x="108" y="48"/>
                  </a:lnTo>
                  <a:lnTo>
                    <a:pt x="85" y="66"/>
                  </a:lnTo>
                  <a:lnTo>
                    <a:pt x="85" y="72"/>
                  </a:lnTo>
                  <a:lnTo>
                    <a:pt x="77" y="74"/>
                  </a:lnTo>
                  <a:lnTo>
                    <a:pt x="67" y="85"/>
                  </a:lnTo>
                  <a:lnTo>
                    <a:pt x="61" y="90"/>
                  </a:lnTo>
                  <a:lnTo>
                    <a:pt x="44" y="117"/>
                  </a:lnTo>
                  <a:lnTo>
                    <a:pt x="41" y="125"/>
                  </a:lnTo>
                  <a:lnTo>
                    <a:pt x="37" y="130"/>
                  </a:lnTo>
                  <a:lnTo>
                    <a:pt x="34" y="138"/>
                  </a:lnTo>
                  <a:lnTo>
                    <a:pt x="30" y="146"/>
                  </a:lnTo>
                  <a:lnTo>
                    <a:pt x="30" y="152"/>
                  </a:lnTo>
                  <a:lnTo>
                    <a:pt x="24" y="165"/>
                  </a:lnTo>
                  <a:lnTo>
                    <a:pt x="20" y="173"/>
                  </a:lnTo>
                  <a:lnTo>
                    <a:pt x="20" y="181"/>
                  </a:lnTo>
                  <a:lnTo>
                    <a:pt x="16" y="189"/>
                  </a:lnTo>
                  <a:lnTo>
                    <a:pt x="16" y="197"/>
                  </a:lnTo>
                  <a:lnTo>
                    <a:pt x="14" y="205"/>
                  </a:lnTo>
                  <a:lnTo>
                    <a:pt x="14" y="213"/>
                  </a:lnTo>
                  <a:lnTo>
                    <a:pt x="10" y="221"/>
                  </a:lnTo>
                  <a:lnTo>
                    <a:pt x="10" y="229"/>
                  </a:lnTo>
                  <a:lnTo>
                    <a:pt x="6" y="237"/>
                  </a:lnTo>
                  <a:lnTo>
                    <a:pt x="6" y="247"/>
                  </a:lnTo>
                  <a:lnTo>
                    <a:pt x="4" y="255"/>
                  </a:lnTo>
                  <a:lnTo>
                    <a:pt x="4" y="285"/>
                  </a:lnTo>
                  <a:lnTo>
                    <a:pt x="0" y="295"/>
                  </a:lnTo>
                  <a:lnTo>
                    <a:pt x="0" y="420"/>
                  </a:lnTo>
                  <a:lnTo>
                    <a:pt x="4" y="436"/>
                  </a:lnTo>
                  <a:lnTo>
                    <a:pt x="4" y="452"/>
                  </a:lnTo>
                  <a:lnTo>
                    <a:pt x="0" y="468"/>
                  </a:lnTo>
                  <a:lnTo>
                    <a:pt x="0" y="798"/>
                  </a:lnTo>
                  <a:lnTo>
                    <a:pt x="4" y="819"/>
                  </a:lnTo>
                  <a:lnTo>
                    <a:pt x="4" y="907"/>
                  </a:lnTo>
                  <a:lnTo>
                    <a:pt x="6" y="928"/>
                  </a:lnTo>
                  <a:lnTo>
                    <a:pt x="6" y="990"/>
                  </a:lnTo>
                  <a:lnTo>
                    <a:pt x="10" y="1011"/>
                  </a:lnTo>
                  <a:lnTo>
                    <a:pt x="10" y="1051"/>
                  </a:lnTo>
                  <a:lnTo>
                    <a:pt x="14" y="1072"/>
                  </a:lnTo>
                  <a:lnTo>
                    <a:pt x="14" y="1128"/>
                  </a:lnTo>
                  <a:lnTo>
                    <a:pt x="16" y="1147"/>
                  </a:lnTo>
                  <a:lnTo>
                    <a:pt x="16" y="1261"/>
                  </a:lnTo>
                  <a:lnTo>
                    <a:pt x="20" y="1280"/>
                  </a:lnTo>
                  <a:lnTo>
                    <a:pt x="20" y="1335"/>
                  </a:lnTo>
                  <a:lnTo>
                    <a:pt x="24" y="1354"/>
                  </a:lnTo>
                  <a:lnTo>
                    <a:pt x="24" y="1389"/>
                  </a:lnTo>
                  <a:lnTo>
                    <a:pt x="27" y="1407"/>
                  </a:lnTo>
                  <a:lnTo>
                    <a:pt x="27" y="1423"/>
                  </a:lnTo>
                  <a:lnTo>
                    <a:pt x="30" y="1442"/>
                  </a:lnTo>
                  <a:lnTo>
                    <a:pt x="30" y="1458"/>
                  </a:lnTo>
                  <a:lnTo>
                    <a:pt x="44" y="1522"/>
                  </a:lnTo>
                  <a:lnTo>
                    <a:pt x="47" y="1535"/>
                  </a:lnTo>
                  <a:lnTo>
                    <a:pt x="51" y="1551"/>
                  </a:lnTo>
                  <a:lnTo>
                    <a:pt x="54" y="1567"/>
                  </a:lnTo>
                  <a:lnTo>
                    <a:pt x="61" y="1580"/>
                  </a:lnTo>
                  <a:lnTo>
                    <a:pt x="65" y="1591"/>
                  </a:lnTo>
                  <a:lnTo>
                    <a:pt x="71" y="1604"/>
                  </a:lnTo>
                  <a:lnTo>
                    <a:pt x="77" y="1615"/>
                  </a:lnTo>
                  <a:lnTo>
                    <a:pt x="81" y="1623"/>
                  </a:lnTo>
                  <a:lnTo>
                    <a:pt x="101" y="1647"/>
                  </a:lnTo>
                  <a:lnTo>
                    <a:pt x="118" y="1660"/>
                  </a:lnTo>
                  <a:lnTo>
                    <a:pt x="128" y="1665"/>
                  </a:lnTo>
                  <a:lnTo>
                    <a:pt x="134" y="1671"/>
                  </a:lnTo>
                  <a:lnTo>
                    <a:pt x="144" y="1676"/>
                  </a:lnTo>
                  <a:lnTo>
                    <a:pt x="152" y="1679"/>
                  </a:lnTo>
                  <a:lnTo>
                    <a:pt x="162" y="1684"/>
                  </a:lnTo>
                  <a:lnTo>
                    <a:pt x="215" y="1697"/>
                  </a:lnTo>
                  <a:lnTo>
                    <a:pt x="226" y="1697"/>
                  </a:lnTo>
                  <a:lnTo>
                    <a:pt x="236" y="1700"/>
                  </a:lnTo>
                  <a:lnTo>
                    <a:pt x="246" y="1700"/>
                  </a:lnTo>
                  <a:lnTo>
                    <a:pt x="260" y="1703"/>
                  </a:lnTo>
                  <a:lnTo>
                    <a:pt x="270" y="1703"/>
                  </a:lnTo>
                  <a:lnTo>
                    <a:pt x="284" y="1705"/>
                  </a:lnTo>
                  <a:lnTo>
                    <a:pt x="317" y="1705"/>
                  </a:lnTo>
                  <a:lnTo>
                    <a:pt x="327" y="1708"/>
                  </a:lnTo>
                  <a:lnTo>
                    <a:pt x="351" y="1708"/>
                  </a:lnTo>
                  <a:lnTo>
                    <a:pt x="364" y="1711"/>
                  </a:lnTo>
                  <a:lnTo>
                    <a:pt x="388" y="1711"/>
                  </a:lnTo>
                  <a:lnTo>
                    <a:pt x="402" y="1713"/>
                  </a:lnTo>
                  <a:lnTo>
                    <a:pt x="412" y="1713"/>
                  </a:lnTo>
                  <a:lnTo>
                    <a:pt x="424" y="1716"/>
                  </a:lnTo>
                  <a:lnTo>
                    <a:pt x="445" y="1716"/>
                  </a:lnTo>
                  <a:lnTo>
                    <a:pt x="459" y="1719"/>
                  </a:lnTo>
                  <a:lnTo>
                    <a:pt x="469" y="1719"/>
                  </a:lnTo>
                  <a:lnTo>
                    <a:pt x="483" y="1721"/>
                  </a:lnTo>
                  <a:lnTo>
                    <a:pt x="519" y="1721"/>
                  </a:lnTo>
                  <a:lnTo>
                    <a:pt x="530" y="1724"/>
                  </a:lnTo>
                  <a:lnTo>
                    <a:pt x="580" y="1724"/>
                  </a:lnTo>
                  <a:lnTo>
                    <a:pt x="593" y="1727"/>
                  </a:lnTo>
                  <a:lnTo>
                    <a:pt x="674" y="1727"/>
                  </a:lnTo>
                  <a:lnTo>
                    <a:pt x="688" y="1724"/>
                  </a:lnTo>
                  <a:lnTo>
                    <a:pt x="745" y="1724"/>
                  </a:lnTo>
                  <a:lnTo>
                    <a:pt x="759" y="1721"/>
                  </a:lnTo>
                  <a:lnTo>
                    <a:pt x="789" y="1721"/>
                  </a:lnTo>
                  <a:lnTo>
                    <a:pt x="802" y="1719"/>
                  </a:lnTo>
                  <a:lnTo>
                    <a:pt x="820" y="1719"/>
                  </a:lnTo>
                  <a:lnTo>
                    <a:pt x="820" y="1708"/>
                  </a:lnTo>
                  <a:lnTo>
                    <a:pt x="802" y="1708"/>
                  </a:lnTo>
                  <a:lnTo>
                    <a:pt x="789" y="1711"/>
                  </a:lnTo>
                  <a:lnTo>
                    <a:pt x="759" y="1711"/>
                  </a:lnTo>
                  <a:lnTo>
                    <a:pt x="745" y="1713"/>
                  </a:lnTo>
                  <a:lnTo>
                    <a:pt x="688" y="1713"/>
                  </a:lnTo>
                  <a:lnTo>
                    <a:pt x="674" y="1716"/>
                  </a:lnTo>
                  <a:lnTo>
                    <a:pt x="593" y="1716"/>
                  </a:lnTo>
                  <a:lnTo>
                    <a:pt x="580" y="1713"/>
                  </a:lnTo>
                  <a:lnTo>
                    <a:pt x="530" y="1713"/>
                  </a:lnTo>
                  <a:lnTo>
                    <a:pt x="519" y="1711"/>
                  </a:lnTo>
                  <a:lnTo>
                    <a:pt x="483" y="1711"/>
                  </a:lnTo>
                  <a:lnTo>
                    <a:pt x="469" y="1708"/>
                  </a:lnTo>
                  <a:lnTo>
                    <a:pt x="459" y="1708"/>
                  </a:lnTo>
                  <a:lnTo>
                    <a:pt x="445" y="1705"/>
                  </a:lnTo>
                  <a:lnTo>
                    <a:pt x="424" y="1705"/>
                  </a:lnTo>
                  <a:lnTo>
                    <a:pt x="412" y="1703"/>
                  </a:lnTo>
                  <a:lnTo>
                    <a:pt x="402" y="1703"/>
                  </a:lnTo>
                  <a:lnTo>
                    <a:pt x="388" y="1700"/>
                  </a:lnTo>
                  <a:lnTo>
                    <a:pt x="364" y="1700"/>
                  </a:lnTo>
                  <a:lnTo>
                    <a:pt x="351" y="1697"/>
                  </a:lnTo>
                  <a:lnTo>
                    <a:pt x="327" y="1697"/>
                  </a:lnTo>
                  <a:lnTo>
                    <a:pt x="317" y="1695"/>
                  </a:lnTo>
                  <a:lnTo>
                    <a:pt x="284" y="1695"/>
                  </a:lnTo>
                  <a:lnTo>
                    <a:pt x="270" y="1692"/>
                  </a:lnTo>
                  <a:lnTo>
                    <a:pt x="260" y="1692"/>
                  </a:lnTo>
                  <a:lnTo>
                    <a:pt x="246" y="1689"/>
                  </a:lnTo>
                  <a:lnTo>
                    <a:pt x="236" y="1689"/>
                  </a:lnTo>
                  <a:lnTo>
                    <a:pt x="226" y="1687"/>
                  </a:lnTo>
                  <a:lnTo>
                    <a:pt x="215" y="1687"/>
                  </a:lnTo>
                  <a:lnTo>
                    <a:pt x="169" y="1673"/>
                  </a:lnTo>
                  <a:lnTo>
                    <a:pt x="158" y="1668"/>
                  </a:lnTo>
                  <a:lnTo>
                    <a:pt x="152" y="1665"/>
                  </a:lnTo>
                  <a:lnTo>
                    <a:pt x="142" y="1660"/>
                  </a:lnTo>
                  <a:lnTo>
                    <a:pt x="134" y="1655"/>
                  </a:lnTo>
                  <a:lnTo>
                    <a:pt x="124" y="1649"/>
                  </a:lnTo>
                  <a:lnTo>
                    <a:pt x="114" y="1641"/>
                  </a:lnTo>
                  <a:lnTo>
                    <a:pt x="95" y="1617"/>
                  </a:lnTo>
                  <a:lnTo>
                    <a:pt x="91" y="1610"/>
                  </a:lnTo>
                  <a:lnTo>
                    <a:pt x="85" y="1599"/>
                  </a:lnTo>
                  <a:lnTo>
                    <a:pt x="77" y="1586"/>
                  </a:lnTo>
                  <a:lnTo>
                    <a:pt x="75" y="1575"/>
                  </a:lnTo>
                  <a:lnTo>
                    <a:pt x="67" y="1562"/>
                  </a:lnTo>
                  <a:lnTo>
                    <a:pt x="65" y="1551"/>
                  </a:lnTo>
                  <a:lnTo>
                    <a:pt x="61" y="1535"/>
                  </a:lnTo>
                  <a:lnTo>
                    <a:pt x="57" y="1522"/>
                  </a:lnTo>
                  <a:lnTo>
                    <a:pt x="44" y="1458"/>
                  </a:lnTo>
                  <a:lnTo>
                    <a:pt x="44" y="1442"/>
                  </a:lnTo>
                  <a:lnTo>
                    <a:pt x="41" y="1423"/>
                  </a:lnTo>
                  <a:lnTo>
                    <a:pt x="41" y="1407"/>
                  </a:lnTo>
                  <a:lnTo>
                    <a:pt x="37" y="1389"/>
                  </a:lnTo>
                  <a:lnTo>
                    <a:pt x="37" y="1354"/>
                  </a:lnTo>
                  <a:lnTo>
                    <a:pt x="34" y="1335"/>
                  </a:lnTo>
                  <a:lnTo>
                    <a:pt x="34" y="1280"/>
                  </a:lnTo>
                  <a:lnTo>
                    <a:pt x="30" y="1261"/>
                  </a:lnTo>
                  <a:lnTo>
                    <a:pt x="30" y="1147"/>
                  </a:lnTo>
                  <a:lnTo>
                    <a:pt x="27" y="1128"/>
                  </a:lnTo>
                  <a:lnTo>
                    <a:pt x="27" y="1072"/>
                  </a:lnTo>
                  <a:lnTo>
                    <a:pt x="24" y="1051"/>
                  </a:lnTo>
                  <a:lnTo>
                    <a:pt x="24" y="1011"/>
                  </a:lnTo>
                  <a:lnTo>
                    <a:pt x="20" y="990"/>
                  </a:lnTo>
                  <a:lnTo>
                    <a:pt x="20" y="928"/>
                  </a:lnTo>
                  <a:lnTo>
                    <a:pt x="16" y="907"/>
                  </a:lnTo>
                  <a:lnTo>
                    <a:pt x="16" y="819"/>
                  </a:lnTo>
                  <a:lnTo>
                    <a:pt x="14" y="798"/>
                  </a:lnTo>
                  <a:lnTo>
                    <a:pt x="14" y="468"/>
                  </a:lnTo>
                  <a:lnTo>
                    <a:pt x="16" y="452"/>
                  </a:lnTo>
                  <a:lnTo>
                    <a:pt x="16" y="436"/>
                  </a:lnTo>
                  <a:lnTo>
                    <a:pt x="14" y="420"/>
                  </a:lnTo>
                  <a:lnTo>
                    <a:pt x="14" y="295"/>
                  </a:lnTo>
                  <a:lnTo>
                    <a:pt x="16" y="285"/>
                  </a:lnTo>
                  <a:lnTo>
                    <a:pt x="16" y="255"/>
                  </a:lnTo>
                  <a:lnTo>
                    <a:pt x="20" y="247"/>
                  </a:lnTo>
                  <a:lnTo>
                    <a:pt x="20" y="237"/>
                  </a:lnTo>
                  <a:lnTo>
                    <a:pt x="24" y="229"/>
                  </a:lnTo>
                  <a:lnTo>
                    <a:pt x="24" y="221"/>
                  </a:lnTo>
                  <a:lnTo>
                    <a:pt x="27" y="213"/>
                  </a:lnTo>
                  <a:lnTo>
                    <a:pt x="27" y="205"/>
                  </a:lnTo>
                  <a:lnTo>
                    <a:pt x="30" y="197"/>
                  </a:lnTo>
                  <a:lnTo>
                    <a:pt x="30" y="189"/>
                  </a:lnTo>
                  <a:lnTo>
                    <a:pt x="34" y="181"/>
                  </a:lnTo>
                  <a:lnTo>
                    <a:pt x="34" y="173"/>
                  </a:lnTo>
                  <a:lnTo>
                    <a:pt x="37" y="170"/>
                  </a:lnTo>
                  <a:lnTo>
                    <a:pt x="44" y="152"/>
                  </a:lnTo>
                  <a:lnTo>
                    <a:pt x="44" y="146"/>
                  </a:lnTo>
                  <a:lnTo>
                    <a:pt x="47" y="144"/>
                  </a:lnTo>
                  <a:lnTo>
                    <a:pt x="51" y="136"/>
                  </a:lnTo>
                  <a:lnTo>
                    <a:pt x="54" y="130"/>
                  </a:lnTo>
                  <a:lnTo>
                    <a:pt x="57" y="122"/>
                  </a:lnTo>
                  <a:lnTo>
                    <a:pt x="75" y="96"/>
                  </a:lnTo>
                  <a:lnTo>
                    <a:pt x="81" y="90"/>
                  </a:lnTo>
                  <a:lnTo>
                    <a:pt x="85" y="80"/>
                  </a:lnTo>
                  <a:lnTo>
                    <a:pt x="91" y="77"/>
                  </a:lnTo>
                  <a:lnTo>
                    <a:pt x="114" y="58"/>
                  </a:lnTo>
                  <a:lnTo>
                    <a:pt x="122" y="56"/>
                  </a:lnTo>
                  <a:lnTo>
                    <a:pt x="132" y="48"/>
                  </a:lnTo>
                  <a:lnTo>
                    <a:pt x="175" y="29"/>
                  </a:lnTo>
                  <a:lnTo>
                    <a:pt x="182" y="29"/>
                  </a:lnTo>
                  <a:lnTo>
                    <a:pt x="195" y="24"/>
                  </a:lnTo>
                  <a:lnTo>
                    <a:pt x="203" y="24"/>
                  </a:lnTo>
                  <a:lnTo>
                    <a:pt x="209" y="21"/>
                  </a:lnTo>
                  <a:lnTo>
                    <a:pt x="229" y="21"/>
                  </a:lnTo>
                  <a:lnTo>
                    <a:pt x="239" y="16"/>
                  </a:lnTo>
                  <a:lnTo>
                    <a:pt x="250" y="16"/>
                  </a:lnTo>
                  <a:lnTo>
                    <a:pt x="256" y="13"/>
                  </a:lnTo>
                  <a:lnTo>
                    <a:pt x="266" y="13"/>
                  </a:lnTo>
                  <a:lnTo>
                    <a:pt x="276" y="11"/>
                  </a:lnTo>
                  <a:lnTo>
                    <a:pt x="374" y="11"/>
                  </a:lnTo>
                  <a:lnTo>
                    <a:pt x="384" y="13"/>
                  </a:lnTo>
                  <a:lnTo>
                    <a:pt x="414" y="13"/>
                  </a:lnTo>
                  <a:lnTo>
                    <a:pt x="428" y="16"/>
                  </a:lnTo>
                  <a:lnTo>
                    <a:pt x="459" y="16"/>
                  </a:lnTo>
                  <a:lnTo>
                    <a:pt x="473" y="18"/>
                  </a:lnTo>
                  <a:lnTo>
                    <a:pt x="506" y="18"/>
                  </a:lnTo>
                  <a:lnTo>
                    <a:pt x="516" y="21"/>
                  </a:lnTo>
                  <a:lnTo>
                    <a:pt x="560" y="21"/>
                  </a:lnTo>
                  <a:lnTo>
                    <a:pt x="570" y="18"/>
                  </a:lnTo>
                  <a:lnTo>
                    <a:pt x="633" y="18"/>
                  </a:lnTo>
                  <a:lnTo>
                    <a:pt x="644" y="16"/>
                  </a:lnTo>
                  <a:lnTo>
                    <a:pt x="742" y="16"/>
                  </a:lnTo>
                  <a:lnTo>
                    <a:pt x="753" y="13"/>
                  </a:lnTo>
                  <a:lnTo>
                    <a:pt x="840" y="13"/>
                  </a:lnTo>
                  <a:lnTo>
                    <a:pt x="850" y="11"/>
                  </a:lnTo>
                  <a:lnTo>
                    <a:pt x="897" y="11"/>
                  </a:lnTo>
                  <a:lnTo>
                    <a:pt x="897" y="0"/>
                  </a:lnTo>
                  <a:close/>
                </a:path>
              </a:pathLst>
            </a:custGeom>
            <a:grpFill/>
            <a:ln w="9525">
              <a:solidFill>
                <a:srgbClr val="FFFF00"/>
              </a:solidFill>
              <a:round/>
              <a:headEnd/>
              <a:tailEnd/>
            </a:ln>
          </p:spPr>
          <p:txBody>
            <a:bodyPr/>
            <a:lstStyle/>
            <a:p>
              <a:endParaRPr lang="en-US"/>
            </a:p>
          </p:txBody>
        </p:sp>
      </p:grpSp>
      <p:grpSp>
        <p:nvGrpSpPr>
          <p:cNvPr id="26709" name="Group 158"/>
          <p:cNvGrpSpPr>
            <a:grpSpLocks/>
          </p:cNvGrpSpPr>
          <p:nvPr/>
        </p:nvGrpSpPr>
        <p:grpSpPr bwMode="auto">
          <a:xfrm>
            <a:off x="3263900" y="5607051"/>
            <a:ext cx="114300" cy="92075"/>
            <a:chOff x="1600" y="3893"/>
            <a:chExt cx="72" cy="58"/>
          </a:xfrm>
        </p:grpSpPr>
        <p:sp>
          <p:nvSpPr>
            <p:cNvPr id="26760" name="Freeform 156"/>
            <p:cNvSpPr>
              <a:spLocks/>
            </p:cNvSpPr>
            <p:nvPr/>
          </p:nvSpPr>
          <p:spPr bwMode="auto">
            <a:xfrm>
              <a:off x="1616" y="3909"/>
              <a:ext cx="56" cy="42"/>
            </a:xfrm>
            <a:custGeom>
              <a:avLst/>
              <a:gdLst>
                <a:gd name="T0" fmla="*/ 0 w 56"/>
                <a:gd name="T1" fmla="*/ 0 h 42"/>
                <a:gd name="T2" fmla="*/ 56 w 56"/>
                <a:gd name="T3" fmla="*/ 18 h 42"/>
                <a:gd name="T4" fmla="*/ 2 w 56"/>
                <a:gd name="T5" fmla="*/ 42 h 42"/>
                <a:gd name="T6" fmla="*/ 29 w 56"/>
                <a:gd name="T7" fmla="*/ 18 h 42"/>
                <a:gd name="T8" fmla="*/ 0 w 56"/>
                <a:gd name="T9" fmla="*/ 0 h 42"/>
                <a:gd name="T10" fmla="*/ 0 60000 65536"/>
                <a:gd name="T11" fmla="*/ 0 60000 65536"/>
                <a:gd name="T12" fmla="*/ 0 60000 65536"/>
                <a:gd name="T13" fmla="*/ 0 60000 65536"/>
                <a:gd name="T14" fmla="*/ 0 60000 65536"/>
                <a:gd name="T15" fmla="*/ 0 w 56"/>
                <a:gd name="T16" fmla="*/ 0 h 42"/>
                <a:gd name="T17" fmla="*/ 56 w 56"/>
                <a:gd name="T18" fmla="*/ 42 h 42"/>
              </a:gdLst>
              <a:ahLst/>
              <a:cxnLst>
                <a:cxn ang="T10">
                  <a:pos x="T0" y="T1"/>
                </a:cxn>
                <a:cxn ang="T11">
                  <a:pos x="T2" y="T3"/>
                </a:cxn>
                <a:cxn ang="T12">
                  <a:pos x="T4" y="T5"/>
                </a:cxn>
                <a:cxn ang="T13">
                  <a:pos x="T6" y="T7"/>
                </a:cxn>
                <a:cxn ang="T14">
                  <a:pos x="T8" y="T9"/>
                </a:cxn>
              </a:cxnLst>
              <a:rect l="T15" t="T16" r="T17" b="T18"/>
              <a:pathLst>
                <a:path w="56" h="42">
                  <a:moveTo>
                    <a:pt x="0" y="0"/>
                  </a:moveTo>
                  <a:lnTo>
                    <a:pt x="56" y="18"/>
                  </a:lnTo>
                  <a:lnTo>
                    <a:pt x="2" y="42"/>
                  </a:lnTo>
                  <a:lnTo>
                    <a:pt x="29" y="18"/>
                  </a:lnTo>
                  <a:lnTo>
                    <a:pt x="0" y="0"/>
                  </a:lnTo>
                  <a:close/>
                </a:path>
              </a:pathLst>
            </a:custGeom>
            <a:solidFill>
              <a:srgbClr val="000000"/>
            </a:solidFill>
            <a:ln w="9525">
              <a:solidFill>
                <a:srgbClr val="000000"/>
              </a:solidFill>
              <a:round/>
              <a:headEnd/>
              <a:tailEnd/>
            </a:ln>
            <a:extLst/>
          </p:spPr>
          <p:txBody>
            <a:bodyPr/>
            <a:lstStyle/>
            <a:p>
              <a:endParaRPr lang="en-US"/>
            </a:p>
          </p:txBody>
        </p:sp>
        <p:sp>
          <p:nvSpPr>
            <p:cNvPr id="26761" name="Freeform 157"/>
            <p:cNvSpPr>
              <a:spLocks/>
            </p:cNvSpPr>
            <p:nvPr/>
          </p:nvSpPr>
          <p:spPr bwMode="auto">
            <a:xfrm>
              <a:off x="1600" y="3893"/>
              <a:ext cx="56" cy="42"/>
            </a:xfrm>
            <a:custGeom>
              <a:avLst/>
              <a:gdLst>
                <a:gd name="T0" fmla="*/ 0 w 56"/>
                <a:gd name="T1" fmla="*/ 0 h 42"/>
                <a:gd name="T2" fmla="*/ 56 w 56"/>
                <a:gd name="T3" fmla="*/ 18 h 42"/>
                <a:gd name="T4" fmla="*/ 2 w 56"/>
                <a:gd name="T5" fmla="*/ 42 h 42"/>
                <a:gd name="T6" fmla="*/ 29 w 56"/>
                <a:gd name="T7" fmla="*/ 18 h 42"/>
                <a:gd name="T8" fmla="*/ 0 w 56"/>
                <a:gd name="T9" fmla="*/ 0 h 42"/>
                <a:gd name="T10" fmla="*/ 0 60000 65536"/>
                <a:gd name="T11" fmla="*/ 0 60000 65536"/>
                <a:gd name="T12" fmla="*/ 0 60000 65536"/>
                <a:gd name="T13" fmla="*/ 0 60000 65536"/>
                <a:gd name="T14" fmla="*/ 0 60000 65536"/>
                <a:gd name="T15" fmla="*/ 0 w 56"/>
                <a:gd name="T16" fmla="*/ 0 h 42"/>
                <a:gd name="T17" fmla="*/ 56 w 56"/>
                <a:gd name="T18" fmla="*/ 42 h 42"/>
              </a:gdLst>
              <a:ahLst/>
              <a:cxnLst>
                <a:cxn ang="T10">
                  <a:pos x="T0" y="T1"/>
                </a:cxn>
                <a:cxn ang="T11">
                  <a:pos x="T2" y="T3"/>
                </a:cxn>
                <a:cxn ang="T12">
                  <a:pos x="T4" y="T5"/>
                </a:cxn>
                <a:cxn ang="T13">
                  <a:pos x="T6" y="T7"/>
                </a:cxn>
                <a:cxn ang="T14">
                  <a:pos x="T8" y="T9"/>
                </a:cxn>
              </a:cxnLst>
              <a:rect l="T15" t="T16" r="T17" b="T18"/>
              <a:pathLst>
                <a:path w="56" h="42">
                  <a:moveTo>
                    <a:pt x="0" y="0"/>
                  </a:moveTo>
                  <a:lnTo>
                    <a:pt x="56" y="18"/>
                  </a:lnTo>
                  <a:lnTo>
                    <a:pt x="2" y="42"/>
                  </a:lnTo>
                  <a:lnTo>
                    <a:pt x="29" y="18"/>
                  </a:lnTo>
                  <a:lnTo>
                    <a:pt x="0" y="0"/>
                  </a:lnTo>
                  <a:close/>
                </a:path>
              </a:pathLst>
            </a:custGeom>
            <a:solidFill>
              <a:srgbClr val="FFFFFF"/>
            </a:solidFill>
            <a:ln w="9525">
              <a:solidFill>
                <a:srgbClr val="FFFF00"/>
              </a:solidFill>
              <a:round/>
              <a:headEnd/>
              <a:tailEnd/>
            </a:ln>
          </p:spPr>
          <p:txBody>
            <a:bodyPr/>
            <a:lstStyle/>
            <a:p>
              <a:endParaRPr lang="en-US"/>
            </a:p>
          </p:txBody>
        </p:sp>
      </p:grpSp>
      <p:grpSp>
        <p:nvGrpSpPr>
          <p:cNvPr id="26710" name="Group 161"/>
          <p:cNvGrpSpPr>
            <a:grpSpLocks/>
          </p:cNvGrpSpPr>
          <p:nvPr/>
        </p:nvGrpSpPr>
        <p:grpSpPr bwMode="auto">
          <a:xfrm>
            <a:off x="3198814" y="5576888"/>
            <a:ext cx="200025" cy="157162"/>
            <a:chOff x="1559" y="3874"/>
            <a:chExt cx="126" cy="99"/>
          </a:xfrm>
          <a:solidFill>
            <a:srgbClr val="FFFF00"/>
          </a:solidFill>
        </p:grpSpPr>
        <p:sp>
          <p:nvSpPr>
            <p:cNvPr id="26758" name="Freeform 159"/>
            <p:cNvSpPr>
              <a:spLocks/>
            </p:cNvSpPr>
            <p:nvPr/>
          </p:nvSpPr>
          <p:spPr bwMode="auto">
            <a:xfrm>
              <a:off x="1575" y="3890"/>
              <a:ext cx="110" cy="83"/>
            </a:xfrm>
            <a:custGeom>
              <a:avLst/>
              <a:gdLst>
                <a:gd name="T0" fmla="*/ 43 w 110"/>
                <a:gd name="T1" fmla="*/ 13 h 83"/>
                <a:gd name="T2" fmla="*/ 37 w 110"/>
                <a:gd name="T3" fmla="*/ 24 h 83"/>
                <a:gd name="T4" fmla="*/ 94 w 110"/>
                <a:gd name="T5" fmla="*/ 43 h 83"/>
                <a:gd name="T6" fmla="*/ 94 w 110"/>
                <a:gd name="T7" fmla="*/ 32 h 83"/>
                <a:gd name="T8" fmla="*/ 40 w 110"/>
                <a:gd name="T9" fmla="*/ 56 h 83"/>
                <a:gd name="T10" fmla="*/ 47 w 110"/>
                <a:gd name="T11" fmla="*/ 64 h 83"/>
                <a:gd name="T12" fmla="*/ 77 w 110"/>
                <a:gd name="T13" fmla="*/ 37 h 83"/>
                <a:gd name="T14" fmla="*/ 43 w 110"/>
                <a:gd name="T15" fmla="*/ 13 h 83"/>
                <a:gd name="T16" fmla="*/ 0 w 110"/>
                <a:gd name="T17" fmla="*/ 0 h 83"/>
                <a:gd name="T18" fmla="*/ 67 w 110"/>
                <a:gd name="T19" fmla="*/ 43 h 83"/>
                <a:gd name="T20" fmla="*/ 67 w 110"/>
                <a:gd name="T21" fmla="*/ 35 h 83"/>
                <a:gd name="T22" fmla="*/ 13 w 110"/>
                <a:gd name="T23" fmla="*/ 83 h 83"/>
                <a:gd name="T24" fmla="*/ 110 w 110"/>
                <a:gd name="T25" fmla="*/ 37 h 83"/>
                <a:gd name="T26" fmla="*/ 0 w 110"/>
                <a:gd name="T27" fmla="*/ 0 h 83"/>
                <a:gd name="T28" fmla="*/ 43 w 110"/>
                <a:gd name="T29" fmla="*/ 13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
                <a:gd name="T46" fmla="*/ 0 h 83"/>
                <a:gd name="T47" fmla="*/ 110 w 11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 h="83">
                  <a:moveTo>
                    <a:pt x="43" y="13"/>
                  </a:moveTo>
                  <a:lnTo>
                    <a:pt x="37" y="24"/>
                  </a:lnTo>
                  <a:lnTo>
                    <a:pt x="94" y="43"/>
                  </a:lnTo>
                  <a:lnTo>
                    <a:pt x="94" y="32"/>
                  </a:lnTo>
                  <a:lnTo>
                    <a:pt x="40" y="56"/>
                  </a:lnTo>
                  <a:lnTo>
                    <a:pt x="47" y="64"/>
                  </a:lnTo>
                  <a:lnTo>
                    <a:pt x="77" y="37"/>
                  </a:lnTo>
                  <a:lnTo>
                    <a:pt x="43" y="13"/>
                  </a:lnTo>
                  <a:lnTo>
                    <a:pt x="0" y="0"/>
                  </a:lnTo>
                  <a:lnTo>
                    <a:pt x="67" y="43"/>
                  </a:lnTo>
                  <a:lnTo>
                    <a:pt x="67" y="35"/>
                  </a:lnTo>
                  <a:lnTo>
                    <a:pt x="13" y="83"/>
                  </a:lnTo>
                  <a:lnTo>
                    <a:pt x="110" y="37"/>
                  </a:lnTo>
                  <a:lnTo>
                    <a:pt x="0" y="0"/>
                  </a:lnTo>
                  <a:lnTo>
                    <a:pt x="43" y="13"/>
                  </a:lnTo>
                  <a:close/>
                </a:path>
              </a:pathLst>
            </a:custGeom>
            <a:grpFill/>
            <a:ln w="9525">
              <a:solidFill>
                <a:srgbClr val="000000"/>
              </a:solidFill>
              <a:round/>
              <a:headEnd/>
              <a:tailEnd/>
            </a:ln>
            <a:extLst/>
          </p:spPr>
          <p:txBody>
            <a:bodyPr/>
            <a:lstStyle/>
            <a:p>
              <a:endParaRPr lang="en-US"/>
            </a:p>
          </p:txBody>
        </p:sp>
        <p:sp>
          <p:nvSpPr>
            <p:cNvPr id="26759" name="Freeform 160"/>
            <p:cNvSpPr>
              <a:spLocks/>
            </p:cNvSpPr>
            <p:nvPr/>
          </p:nvSpPr>
          <p:spPr bwMode="auto">
            <a:xfrm>
              <a:off x="1559" y="3874"/>
              <a:ext cx="110" cy="83"/>
            </a:xfrm>
            <a:custGeom>
              <a:avLst/>
              <a:gdLst>
                <a:gd name="T0" fmla="*/ 43 w 110"/>
                <a:gd name="T1" fmla="*/ 13 h 83"/>
                <a:gd name="T2" fmla="*/ 37 w 110"/>
                <a:gd name="T3" fmla="*/ 24 h 83"/>
                <a:gd name="T4" fmla="*/ 94 w 110"/>
                <a:gd name="T5" fmla="*/ 43 h 83"/>
                <a:gd name="T6" fmla="*/ 94 w 110"/>
                <a:gd name="T7" fmla="*/ 32 h 83"/>
                <a:gd name="T8" fmla="*/ 40 w 110"/>
                <a:gd name="T9" fmla="*/ 56 h 83"/>
                <a:gd name="T10" fmla="*/ 47 w 110"/>
                <a:gd name="T11" fmla="*/ 64 h 83"/>
                <a:gd name="T12" fmla="*/ 77 w 110"/>
                <a:gd name="T13" fmla="*/ 37 h 83"/>
                <a:gd name="T14" fmla="*/ 43 w 110"/>
                <a:gd name="T15" fmla="*/ 13 h 83"/>
                <a:gd name="T16" fmla="*/ 0 w 110"/>
                <a:gd name="T17" fmla="*/ 0 h 83"/>
                <a:gd name="T18" fmla="*/ 67 w 110"/>
                <a:gd name="T19" fmla="*/ 43 h 83"/>
                <a:gd name="T20" fmla="*/ 67 w 110"/>
                <a:gd name="T21" fmla="*/ 35 h 83"/>
                <a:gd name="T22" fmla="*/ 13 w 110"/>
                <a:gd name="T23" fmla="*/ 83 h 83"/>
                <a:gd name="T24" fmla="*/ 110 w 110"/>
                <a:gd name="T25" fmla="*/ 37 h 83"/>
                <a:gd name="T26" fmla="*/ 0 w 110"/>
                <a:gd name="T27" fmla="*/ 0 h 83"/>
                <a:gd name="T28" fmla="*/ 43 w 110"/>
                <a:gd name="T29" fmla="*/ 13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
                <a:gd name="T46" fmla="*/ 0 h 83"/>
                <a:gd name="T47" fmla="*/ 110 w 11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 h="83">
                  <a:moveTo>
                    <a:pt x="43" y="13"/>
                  </a:moveTo>
                  <a:lnTo>
                    <a:pt x="37" y="24"/>
                  </a:lnTo>
                  <a:lnTo>
                    <a:pt x="94" y="43"/>
                  </a:lnTo>
                  <a:lnTo>
                    <a:pt x="94" y="32"/>
                  </a:lnTo>
                  <a:lnTo>
                    <a:pt x="40" y="56"/>
                  </a:lnTo>
                  <a:lnTo>
                    <a:pt x="47" y="64"/>
                  </a:lnTo>
                  <a:lnTo>
                    <a:pt x="77" y="37"/>
                  </a:lnTo>
                  <a:lnTo>
                    <a:pt x="43" y="13"/>
                  </a:lnTo>
                  <a:lnTo>
                    <a:pt x="0" y="0"/>
                  </a:lnTo>
                  <a:lnTo>
                    <a:pt x="67" y="43"/>
                  </a:lnTo>
                  <a:lnTo>
                    <a:pt x="67" y="35"/>
                  </a:lnTo>
                  <a:lnTo>
                    <a:pt x="13" y="83"/>
                  </a:lnTo>
                  <a:lnTo>
                    <a:pt x="110" y="37"/>
                  </a:lnTo>
                  <a:lnTo>
                    <a:pt x="0" y="0"/>
                  </a:lnTo>
                  <a:lnTo>
                    <a:pt x="43" y="13"/>
                  </a:lnTo>
                  <a:close/>
                </a:path>
              </a:pathLst>
            </a:custGeom>
            <a:grpFill/>
            <a:ln w="9525">
              <a:solidFill>
                <a:srgbClr val="FFFF00"/>
              </a:solidFill>
              <a:round/>
              <a:headEnd/>
              <a:tailEnd/>
            </a:ln>
          </p:spPr>
          <p:txBody>
            <a:bodyPr/>
            <a:lstStyle/>
            <a:p>
              <a:endParaRPr lang="en-US"/>
            </a:p>
          </p:txBody>
        </p:sp>
      </p:grpSp>
      <p:grpSp>
        <p:nvGrpSpPr>
          <p:cNvPr id="26711" name="Group 164"/>
          <p:cNvGrpSpPr>
            <a:grpSpLocks/>
          </p:cNvGrpSpPr>
          <p:nvPr/>
        </p:nvGrpSpPr>
        <p:grpSpPr bwMode="auto">
          <a:xfrm>
            <a:off x="4702175" y="4803775"/>
            <a:ext cx="1403350" cy="869950"/>
            <a:chOff x="2506" y="3387"/>
            <a:chExt cx="884" cy="548"/>
          </a:xfrm>
          <a:solidFill>
            <a:srgbClr val="FFFF00"/>
          </a:solidFill>
        </p:grpSpPr>
        <p:sp>
          <p:nvSpPr>
            <p:cNvPr id="26756" name="Freeform 162"/>
            <p:cNvSpPr>
              <a:spLocks/>
            </p:cNvSpPr>
            <p:nvPr/>
          </p:nvSpPr>
          <p:spPr bwMode="auto">
            <a:xfrm>
              <a:off x="2522" y="3403"/>
              <a:ext cx="868" cy="532"/>
            </a:xfrm>
            <a:custGeom>
              <a:avLst/>
              <a:gdLst>
                <a:gd name="T0" fmla="*/ 286 w 868"/>
                <a:gd name="T1" fmla="*/ 532 h 532"/>
                <a:gd name="T2" fmla="*/ 410 w 868"/>
                <a:gd name="T3" fmla="*/ 530 h 532"/>
                <a:gd name="T4" fmla="*/ 511 w 868"/>
                <a:gd name="T5" fmla="*/ 524 h 532"/>
                <a:gd name="T6" fmla="*/ 578 w 868"/>
                <a:gd name="T7" fmla="*/ 522 h 532"/>
                <a:gd name="T8" fmla="*/ 619 w 868"/>
                <a:gd name="T9" fmla="*/ 514 h 532"/>
                <a:gd name="T10" fmla="*/ 639 w 868"/>
                <a:gd name="T11" fmla="*/ 511 h 532"/>
                <a:gd name="T12" fmla="*/ 667 w 868"/>
                <a:gd name="T13" fmla="*/ 503 h 532"/>
                <a:gd name="T14" fmla="*/ 686 w 868"/>
                <a:gd name="T15" fmla="*/ 500 h 532"/>
                <a:gd name="T16" fmla="*/ 714 w 868"/>
                <a:gd name="T17" fmla="*/ 492 h 532"/>
                <a:gd name="T18" fmla="*/ 734 w 868"/>
                <a:gd name="T19" fmla="*/ 487 h 532"/>
                <a:gd name="T20" fmla="*/ 760 w 868"/>
                <a:gd name="T21" fmla="*/ 476 h 532"/>
                <a:gd name="T22" fmla="*/ 791 w 868"/>
                <a:gd name="T23" fmla="*/ 460 h 532"/>
                <a:gd name="T24" fmla="*/ 805 w 868"/>
                <a:gd name="T25" fmla="*/ 452 h 532"/>
                <a:gd name="T26" fmla="*/ 815 w 868"/>
                <a:gd name="T27" fmla="*/ 436 h 532"/>
                <a:gd name="T28" fmla="*/ 821 w 868"/>
                <a:gd name="T29" fmla="*/ 421 h 532"/>
                <a:gd name="T30" fmla="*/ 825 w 868"/>
                <a:gd name="T31" fmla="*/ 410 h 532"/>
                <a:gd name="T32" fmla="*/ 831 w 868"/>
                <a:gd name="T33" fmla="*/ 391 h 532"/>
                <a:gd name="T34" fmla="*/ 835 w 868"/>
                <a:gd name="T35" fmla="*/ 357 h 532"/>
                <a:gd name="T36" fmla="*/ 841 w 868"/>
                <a:gd name="T37" fmla="*/ 330 h 532"/>
                <a:gd name="T38" fmla="*/ 845 w 868"/>
                <a:gd name="T39" fmla="*/ 298 h 532"/>
                <a:gd name="T40" fmla="*/ 852 w 868"/>
                <a:gd name="T41" fmla="*/ 272 h 532"/>
                <a:gd name="T42" fmla="*/ 855 w 868"/>
                <a:gd name="T43" fmla="*/ 205 h 532"/>
                <a:gd name="T44" fmla="*/ 862 w 868"/>
                <a:gd name="T45" fmla="*/ 162 h 532"/>
                <a:gd name="T46" fmla="*/ 865 w 868"/>
                <a:gd name="T47" fmla="*/ 32 h 532"/>
                <a:gd name="T48" fmla="*/ 855 w 868"/>
                <a:gd name="T49" fmla="*/ 0 h 532"/>
                <a:gd name="T50" fmla="*/ 852 w 868"/>
                <a:gd name="T51" fmla="*/ 104 h 532"/>
                <a:gd name="T52" fmla="*/ 845 w 868"/>
                <a:gd name="T53" fmla="*/ 170 h 532"/>
                <a:gd name="T54" fmla="*/ 841 w 868"/>
                <a:gd name="T55" fmla="*/ 240 h 532"/>
                <a:gd name="T56" fmla="*/ 835 w 868"/>
                <a:gd name="T57" fmla="*/ 277 h 532"/>
                <a:gd name="T58" fmla="*/ 831 w 868"/>
                <a:gd name="T59" fmla="*/ 298 h 532"/>
                <a:gd name="T60" fmla="*/ 828 w 868"/>
                <a:gd name="T61" fmla="*/ 330 h 532"/>
                <a:gd name="T62" fmla="*/ 821 w 868"/>
                <a:gd name="T63" fmla="*/ 357 h 532"/>
                <a:gd name="T64" fmla="*/ 817 w 868"/>
                <a:gd name="T65" fmla="*/ 391 h 532"/>
                <a:gd name="T66" fmla="*/ 811 w 868"/>
                <a:gd name="T67" fmla="*/ 405 h 532"/>
                <a:gd name="T68" fmla="*/ 807 w 868"/>
                <a:gd name="T69" fmla="*/ 421 h 532"/>
                <a:gd name="T70" fmla="*/ 797 w 868"/>
                <a:gd name="T71" fmla="*/ 434 h 532"/>
                <a:gd name="T72" fmla="*/ 791 w 868"/>
                <a:gd name="T73" fmla="*/ 447 h 532"/>
                <a:gd name="T74" fmla="*/ 784 w 868"/>
                <a:gd name="T75" fmla="*/ 450 h 532"/>
                <a:gd name="T76" fmla="*/ 771 w 868"/>
                <a:gd name="T77" fmla="*/ 460 h 532"/>
                <a:gd name="T78" fmla="*/ 750 w 868"/>
                <a:gd name="T79" fmla="*/ 468 h 532"/>
                <a:gd name="T80" fmla="*/ 726 w 868"/>
                <a:gd name="T81" fmla="*/ 476 h 532"/>
                <a:gd name="T82" fmla="*/ 700 w 868"/>
                <a:gd name="T83" fmla="*/ 487 h 532"/>
                <a:gd name="T84" fmla="*/ 679 w 868"/>
                <a:gd name="T85" fmla="*/ 490 h 532"/>
                <a:gd name="T86" fmla="*/ 653 w 868"/>
                <a:gd name="T87" fmla="*/ 498 h 532"/>
                <a:gd name="T88" fmla="*/ 633 w 868"/>
                <a:gd name="T89" fmla="*/ 500 h 532"/>
                <a:gd name="T90" fmla="*/ 602 w 868"/>
                <a:gd name="T91" fmla="*/ 508 h 532"/>
                <a:gd name="T92" fmla="*/ 578 w 868"/>
                <a:gd name="T93" fmla="*/ 511 h 532"/>
                <a:gd name="T94" fmla="*/ 511 w 868"/>
                <a:gd name="T95" fmla="*/ 514 h 532"/>
                <a:gd name="T96" fmla="*/ 410 w 868"/>
                <a:gd name="T97" fmla="*/ 519 h 532"/>
                <a:gd name="T98" fmla="*/ 286 w 868"/>
                <a:gd name="T99" fmla="*/ 522 h 532"/>
                <a:gd name="T100" fmla="*/ 0 w 868"/>
                <a:gd name="T101" fmla="*/ 530 h 5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8"/>
                <a:gd name="T154" fmla="*/ 0 h 532"/>
                <a:gd name="T155" fmla="*/ 868 w 868"/>
                <a:gd name="T156" fmla="*/ 532 h 5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8" h="532">
                  <a:moveTo>
                    <a:pt x="0" y="530"/>
                  </a:moveTo>
                  <a:lnTo>
                    <a:pt x="276" y="530"/>
                  </a:lnTo>
                  <a:lnTo>
                    <a:pt x="286" y="532"/>
                  </a:lnTo>
                  <a:lnTo>
                    <a:pt x="326" y="532"/>
                  </a:lnTo>
                  <a:lnTo>
                    <a:pt x="333" y="530"/>
                  </a:lnTo>
                  <a:lnTo>
                    <a:pt x="410" y="530"/>
                  </a:lnTo>
                  <a:lnTo>
                    <a:pt x="420" y="527"/>
                  </a:lnTo>
                  <a:lnTo>
                    <a:pt x="501" y="527"/>
                  </a:lnTo>
                  <a:lnTo>
                    <a:pt x="511" y="524"/>
                  </a:lnTo>
                  <a:lnTo>
                    <a:pt x="555" y="524"/>
                  </a:lnTo>
                  <a:lnTo>
                    <a:pt x="562" y="522"/>
                  </a:lnTo>
                  <a:lnTo>
                    <a:pt x="578" y="522"/>
                  </a:lnTo>
                  <a:lnTo>
                    <a:pt x="588" y="519"/>
                  </a:lnTo>
                  <a:lnTo>
                    <a:pt x="609" y="519"/>
                  </a:lnTo>
                  <a:lnTo>
                    <a:pt x="619" y="514"/>
                  </a:lnTo>
                  <a:lnTo>
                    <a:pt x="626" y="514"/>
                  </a:lnTo>
                  <a:lnTo>
                    <a:pt x="633" y="511"/>
                  </a:lnTo>
                  <a:lnTo>
                    <a:pt x="639" y="511"/>
                  </a:lnTo>
                  <a:lnTo>
                    <a:pt x="647" y="508"/>
                  </a:lnTo>
                  <a:lnTo>
                    <a:pt x="653" y="508"/>
                  </a:lnTo>
                  <a:lnTo>
                    <a:pt x="667" y="503"/>
                  </a:lnTo>
                  <a:lnTo>
                    <a:pt x="673" y="503"/>
                  </a:lnTo>
                  <a:lnTo>
                    <a:pt x="679" y="500"/>
                  </a:lnTo>
                  <a:lnTo>
                    <a:pt x="686" y="500"/>
                  </a:lnTo>
                  <a:lnTo>
                    <a:pt x="693" y="498"/>
                  </a:lnTo>
                  <a:lnTo>
                    <a:pt x="700" y="498"/>
                  </a:lnTo>
                  <a:lnTo>
                    <a:pt x="714" y="492"/>
                  </a:lnTo>
                  <a:lnTo>
                    <a:pt x="720" y="492"/>
                  </a:lnTo>
                  <a:lnTo>
                    <a:pt x="730" y="490"/>
                  </a:lnTo>
                  <a:lnTo>
                    <a:pt x="734" y="487"/>
                  </a:lnTo>
                  <a:lnTo>
                    <a:pt x="736" y="487"/>
                  </a:lnTo>
                  <a:lnTo>
                    <a:pt x="754" y="482"/>
                  </a:lnTo>
                  <a:lnTo>
                    <a:pt x="760" y="476"/>
                  </a:lnTo>
                  <a:lnTo>
                    <a:pt x="764" y="476"/>
                  </a:lnTo>
                  <a:lnTo>
                    <a:pt x="774" y="474"/>
                  </a:lnTo>
                  <a:lnTo>
                    <a:pt x="791" y="460"/>
                  </a:lnTo>
                  <a:lnTo>
                    <a:pt x="797" y="458"/>
                  </a:lnTo>
                  <a:lnTo>
                    <a:pt x="801" y="452"/>
                  </a:lnTo>
                  <a:lnTo>
                    <a:pt x="805" y="452"/>
                  </a:lnTo>
                  <a:lnTo>
                    <a:pt x="807" y="444"/>
                  </a:lnTo>
                  <a:lnTo>
                    <a:pt x="807" y="442"/>
                  </a:lnTo>
                  <a:lnTo>
                    <a:pt x="815" y="436"/>
                  </a:lnTo>
                  <a:lnTo>
                    <a:pt x="817" y="428"/>
                  </a:lnTo>
                  <a:lnTo>
                    <a:pt x="817" y="426"/>
                  </a:lnTo>
                  <a:lnTo>
                    <a:pt x="821" y="421"/>
                  </a:lnTo>
                  <a:lnTo>
                    <a:pt x="821" y="418"/>
                  </a:lnTo>
                  <a:lnTo>
                    <a:pt x="825" y="413"/>
                  </a:lnTo>
                  <a:lnTo>
                    <a:pt x="825" y="410"/>
                  </a:lnTo>
                  <a:lnTo>
                    <a:pt x="828" y="407"/>
                  </a:lnTo>
                  <a:lnTo>
                    <a:pt x="828" y="397"/>
                  </a:lnTo>
                  <a:lnTo>
                    <a:pt x="831" y="391"/>
                  </a:lnTo>
                  <a:lnTo>
                    <a:pt x="831" y="378"/>
                  </a:lnTo>
                  <a:lnTo>
                    <a:pt x="835" y="373"/>
                  </a:lnTo>
                  <a:lnTo>
                    <a:pt x="835" y="357"/>
                  </a:lnTo>
                  <a:lnTo>
                    <a:pt x="838" y="351"/>
                  </a:lnTo>
                  <a:lnTo>
                    <a:pt x="838" y="335"/>
                  </a:lnTo>
                  <a:lnTo>
                    <a:pt x="841" y="330"/>
                  </a:lnTo>
                  <a:lnTo>
                    <a:pt x="841" y="317"/>
                  </a:lnTo>
                  <a:lnTo>
                    <a:pt x="845" y="311"/>
                  </a:lnTo>
                  <a:lnTo>
                    <a:pt x="845" y="298"/>
                  </a:lnTo>
                  <a:lnTo>
                    <a:pt x="848" y="295"/>
                  </a:lnTo>
                  <a:lnTo>
                    <a:pt x="848" y="277"/>
                  </a:lnTo>
                  <a:lnTo>
                    <a:pt x="852" y="272"/>
                  </a:lnTo>
                  <a:lnTo>
                    <a:pt x="852" y="248"/>
                  </a:lnTo>
                  <a:lnTo>
                    <a:pt x="855" y="240"/>
                  </a:lnTo>
                  <a:lnTo>
                    <a:pt x="855" y="205"/>
                  </a:lnTo>
                  <a:lnTo>
                    <a:pt x="858" y="197"/>
                  </a:lnTo>
                  <a:lnTo>
                    <a:pt x="858" y="170"/>
                  </a:lnTo>
                  <a:lnTo>
                    <a:pt x="862" y="162"/>
                  </a:lnTo>
                  <a:lnTo>
                    <a:pt x="862" y="115"/>
                  </a:lnTo>
                  <a:lnTo>
                    <a:pt x="865" y="104"/>
                  </a:lnTo>
                  <a:lnTo>
                    <a:pt x="865" y="32"/>
                  </a:lnTo>
                  <a:lnTo>
                    <a:pt x="868" y="21"/>
                  </a:lnTo>
                  <a:lnTo>
                    <a:pt x="868" y="0"/>
                  </a:lnTo>
                  <a:lnTo>
                    <a:pt x="855" y="0"/>
                  </a:lnTo>
                  <a:lnTo>
                    <a:pt x="855" y="21"/>
                  </a:lnTo>
                  <a:lnTo>
                    <a:pt x="852" y="32"/>
                  </a:lnTo>
                  <a:lnTo>
                    <a:pt x="852" y="104"/>
                  </a:lnTo>
                  <a:lnTo>
                    <a:pt x="848" y="115"/>
                  </a:lnTo>
                  <a:lnTo>
                    <a:pt x="848" y="162"/>
                  </a:lnTo>
                  <a:lnTo>
                    <a:pt x="845" y="170"/>
                  </a:lnTo>
                  <a:lnTo>
                    <a:pt x="845" y="197"/>
                  </a:lnTo>
                  <a:lnTo>
                    <a:pt x="841" y="205"/>
                  </a:lnTo>
                  <a:lnTo>
                    <a:pt x="841" y="240"/>
                  </a:lnTo>
                  <a:lnTo>
                    <a:pt x="838" y="248"/>
                  </a:lnTo>
                  <a:lnTo>
                    <a:pt x="838" y="272"/>
                  </a:lnTo>
                  <a:lnTo>
                    <a:pt x="835" y="277"/>
                  </a:lnTo>
                  <a:lnTo>
                    <a:pt x="835" y="293"/>
                  </a:lnTo>
                  <a:lnTo>
                    <a:pt x="835" y="290"/>
                  </a:lnTo>
                  <a:lnTo>
                    <a:pt x="831" y="298"/>
                  </a:lnTo>
                  <a:lnTo>
                    <a:pt x="831" y="311"/>
                  </a:lnTo>
                  <a:lnTo>
                    <a:pt x="828" y="317"/>
                  </a:lnTo>
                  <a:lnTo>
                    <a:pt x="828" y="330"/>
                  </a:lnTo>
                  <a:lnTo>
                    <a:pt x="825" y="335"/>
                  </a:lnTo>
                  <a:lnTo>
                    <a:pt x="825" y="351"/>
                  </a:lnTo>
                  <a:lnTo>
                    <a:pt x="821" y="357"/>
                  </a:lnTo>
                  <a:lnTo>
                    <a:pt x="821" y="373"/>
                  </a:lnTo>
                  <a:lnTo>
                    <a:pt x="817" y="378"/>
                  </a:lnTo>
                  <a:lnTo>
                    <a:pt x="817" y="391"/>
                  </a:lnTo>
                  <a:lnTo>
                    <a:pt x="815" y="397"/>
                  </a:lnTo>
                  <a:lnTo>
                    <a:pt x="815" y="402"/>
                  </a:lnTo>
                  <a:lnTo>
                    <a:pt x="811" y="405"/>
                  </a:lnTo>
                  <a:lnTo>
                    <a:pt x="811" y="413"/>
                  </a:lnTo>
                  <a:lnTo>
                    <a:pt x="807" y="418"/>
                  </a:lnTo>
                  <a:lnTo>
                    <a:pt x="807" y="421"/>
                  </a:lnTo>
                  <a:lnTo>
                    <a:pt x="805" y="426"/>
                  </a:lnTo>
                  <a:lnTo>
                    <a:pt x="805" y="428"/>
                  </a:lnTo>
                  <a:lnTo>
                    <a:pt x="797" y="434"/>
                  </a:lnTo>
                  <a:lnTo>
                    <a:pt x="795" y="442"/>
                  </a:lnTo>
                  <a:lnTo>
                    <a:pt x="795" y="444"/>
                  </a:lnTo>
                  <a:lnTo>
                    <a:pt x="791" y="447"/>
                  </a:lnTo>
                  <a:lnTo>
                    <a:pt x="795" y="447"/>
                  </a:lnTo>
                  <a:lnTo>
                    <a:pt x="791" y="447"/>
                  </a:lnTo>
                  <a:lnTo>
                    <a:pt x="784" y="450"/>
                  </a:lnTo>
                  <a:lnTo>
                    <a:pt x="777" y="455"/>
                  </a:lnTo>
                  <a:lnTo>
                    <a:pt x="777" y="460"/>
                  </a:lnTo>
                  <a:lnTo>
                    <a:pt x="771" y="460"/>
                  </a:lnTo>
                  <a:lnTo>
                    <a:pt x="764" y="466"/>
                  </a:lnTo>
                  <a:lnTo>
                    <a:pt x="760" y="466"/>
                  </a:lnTo>
                  <a:lnTo>
                    <a:pt x="750" y="468"/>
                  </a:lnTo>
                  <a:lnTo>
                    <a:pt x="747" y="471"/>
                  </a:lnTo>
                  <a:lnTo>
                    <a:pt x="736" y="476"/>
                  </a:lnTo>
                  <a:lnTo>
                    <a:pt x="726" y="476"/>
                  </a:lnTo>
                  <a:lnTo>
                    <a:pt x="720" y="482"/>
                  </a:lnTo>
                  <a:lnTo>
                    <a:pt x="714" y="482"/>
                  </a:lnTo>
                  <a:lnTo>
                    <a:pt x="700" y="487"/>
                  </a:lnTo>
                  <a:lnTo>
                    <a:pt x="693" y="487"/>
                  </a:lnTo>
                  <a:lnTo>
                    <a:pt x="686" y="490"/>
                  </a:lnTo>
                  <a:lnTo>
                    <a:pt x="679" y="490"/>
                  </a:lnTo>
                  <a:lnTo>
                    <a:pt x="673" y="492"/>
                  </a:lnTo>
                  <a:lnTo>
                    <a:pt x="667" y="492"/>
                  </a:lnTo>
                  <a:lnTo>
                    <a:pt x="653" y="498"/>
                  </a:lnTo>
                  <a:lnTo>
                    <a:pt x="647" y="498"/>
                  </a:lnTo>
                  <a:lnTo>
                    <a:pt x="639" y="500"/>
                  </a:lnTo>
                  <a:lnTo>
                    <a:pt x="633" y="500"/>
                  </a:lnTo>
                  <a:lnTo>
                    <a:pt x="626" y="503"/>
                  </a:lnTo>
                  <a:lnTo>
                    <a:pt x="619" y="503"/>
                  </a:lnTo>
                  <a:lnTo>
                    <a:pt x="602" y="508"/>
                  </a:lnTo>
                  <a:lnTo>
                    <a:pt x="606" y="508"/>
                  </a:lnTo>
                  <a:lnTo>
                    <a:pt x="588" y="508"/>
                  </a:lnTo>
                  <a:lnTo>
                    <a:pt x="578" y="511"/>
                  </a:lnTo>
                  <a:lnTo>
                    <a:pt x="562" y="511"/>
                  </a:lnTo>
                  <a:lnTo>
                    <a:pt x="555" y="514"/>
                  </a:lnTo>
                  <a:lnTo>
                    <a:pt x="511" y="514"/>
                  </a:lnTo>
                  <a:lnTo>
                    <a:pt x="501" y="516"/>
                  </a:lnTo>
                  <a:lnTo>
                    <a:pt x="420" y="516"/>
                  </a:lnTo>
                  <a:lnTo>
                    <a:pt x="410" y="519"/>
                  </a:lnTo>
                  <a:lnTo>
                    <a:pt x="333" y="519"/>
                  </a:lnTo>
                  <a:lnTo>
                    <a:pt x="326" y="522"/>
                  </a:lnTo>
                  <a:lnTo>
                    <a:pt x="286" y="522"/>
                  </a:lnTo>
                  <a:lnTo>
                    <a:pt x="276" y="519"/>
                  </a:lnTo>
                  <a:lnTo>
                    <a:pt x="0" y="519"/>
                  </a:lnTo>
                  <a:lnTo>
                    <a:pt x="0" y="530"/>
                  </a:lnTo>
                  <a:close/>
                </a:path>
              </a:pathLst>
            </a:custGeom>
            <a:grpFill/>
            <a:ln w="9525">
              <a:solidFill>
                <a:srgbClr val="000000"/>
              </a:solidFill>
              <a:round/>
              <a:headEnd/>
              <a:tailEnd/>
            </a:ln>
            <a:extLst/>
          </p:spPr>
          <p:txBody>
            <a:bodyPr/>
            <a:lstStyle/>
            <a:p>
              <a:endParaRPr lang="en-US"/>
            </a:p>
          </p:txBody>
        </p:sp>
        <p:sp>
          <p:nvSpPr>
            <p:cNvPr id="26757" name="Freeform 163"/>
            <p:cNvSpPr>
              <a:spLocks/>
            </p:cNvSpPr>
            <p:nvPr/>
          </p:nvSpPr>
          <p:spPr bwMode="auto">
            <a:xfrm>
              <a:off x="2506" y="3387"/>
              <a:ext cx="868" cy="532"/>
            </a:xfrm>
            <a:custGeom>
              <a:avLst/>
              <a:gdLst>
                <a:gd name="T0" fmla="*/ 286 w 868"/>
                <a:gd name="T1" fmla="*/ 532 h 532"/>
                <a:gd name="T2" fmla="*/ 410 w 868"/>
                <a:gd name="T3" fmla="*/ 530 h 532"/>
                <a:gd name="T4" fmla="*/ 511 w 868"/>
                <a:gd name="T5" fmla="*/ 524 h 532"/>
                <a:gd name="T6" fmla="*/ 578 w 868"/>
                <a:gd name="T7" fmla="*/ 522 h 532"/>
                <a:gd name="T8" fmla="*/ 619 w 868"/>
                <a:gd name="T9" fmla="*/ 514 h 532"/>
                <a:gd name="T10" fmla="*/ 639 w 868"/>
                <a:gd name="T11" fmla="*/ 511 h 532"/>
                <a:gd name="T12" fmla="*/ 667 w 868"/>
                <a:gd name="T13" fmla="*/ 503 h 532"/>
                <a:gd name="T14" fmla="*/ 686 w 868"/>
                <a:gd name="T15" fmla="*/ 500 h 532"/>
                <a:gd name="T16" fmla="*/ 714 w 868"/>
                <a:gd name="T17" fmla="*/ 492 h 532"/>
                <a:gd name="T18" fmla="*/ 734 w 868"/>
                <a:gd name="T19" fmla="*/ 487 h 532"/>
                <a:gd name="T20" fmla="*/ 760 w 868"/>
                <a:gd name="T21" fmla="*/ 476 h 532"/>
                <a:gd name="T22" fmla="*/ 791 w 868"/>
                <a:gd name="T23" fmla="*/ 460 h 532"/>
                <a:gd name="T24" fmla="*/ 805 w 868"/>
                <a:gd name="T25" fmla="*/ 452 h 532"/>
                <a:gd name="T26" fmla="*/ 815 w 868"/>
                <a:gd name="T27" fmla="*/ 436 h 532"/>
                <a:gd name="T28" fmla="*/ 821 w 868"/>
                <a:gd name="T29" fmla="*/ 421 h 532"/>
                <a:gd name="T30" fmla="*/ 825 w 868"/>
                <a:gd name="T31" fmla="*/ 410 h 532"/>
                <a:gd name="T32" fmla="*/ 831 w 868"/>
                <a:gd name="T33" fmla="*/ 391 h 532"/>
                <a:gd name="T34" fmla="*/ 835 w 868"/>
                <a:gd name="T35" fmla="*/ 357 h 532"/>
                <a:gd name="T36" fmla="*/ 841 w 868"/>
                <a:gd name="T37" fmla="*/ 330 h 532"/>
                <a:gd name="T38" fmla="*/ 845 w 868"/>
                <a:gd name="T39" fmla="*/ 298 h 532"/>
                <a:gd name="T40" fmla="*/ 852 w 868"/>
                <a:gd name="T41" fmla="*/ 272 h 532"/>
                <a:gd name="T42" fmla="*/ 855 w 868"/>
                <a:gd name="T43" fmla="*/ 205 h 532"/>
                <a:gd name="T44" fmla="*/ 862 w 868"/>
                <a:gd name="T45" fmla="*/ 162 h 532"/>
                <a:gd name="T46" fmla="*/ 865 w 868"/>
                <a:gd name="T47" fmla="*/ 32 h 532"/>
                <a:gd name="T48" fmla="*/ 855 w 868"/>
                <a:gd name="T49" fmla="*/ 0 h 532"/>
                <a:gd name="T50" fmla="*/ 852 w 868"/>
                <a:gd name="T51" fmla="*/ 104 h 532"/>
                <a:gd name="T52" fmla="*/ 845 w 868"/>
                <a:gd name="T53" fmla="*/ 170 h 532"/>
                <a:gd name="T54" fmla="*/ 841 w 868"/>
                <a:gd name="T55" fmla="*/ 240 h 532"/>
                <a:gd name="T56" fmla="*/ 835 w 868"/>
                <a:gd name="T57" fmla="*/ 277 h 532"/>
                <a:gd name="T58" fmla="*/ 831 w 868"/>
                <a:gd name="T59" fmla="*/ 298 h 532"/>
                <a:gd name="T60" fmla="*/ 828 w 868"/>
                <a:gd name="T61" fmla="*/ 330 h 532"/>
                <a:gd name="T62" fmla="*/ 821 w 868"/>
                <a:gd name="T63" fmla="*/ 357 h 532"/>
                <a:gd name="T64" fmla="*/ 817 w 868"/>
                <a:gd name="T65" fmla="*/ 391 h 532"/>
                <a:gd name="T66" fmla="*/ 811 w 868"/>
                <a:gd name="T67" fmla="*/ 405 h 532"/>
                <a:gd name="T68" fmla="*/ 807 w 868"/>
                <a:gd name="T69" fmla="*/ 421 h 532"/>
                <a:gd name="T70" fmla="*/ 797 w 868"/>
                <a:gd name="T71" fmla="*/ 434 h 532"/>
                <a:gd name="T72" fmla="*/ 791 w 868"/>
                <a:gd name="T73" fmla="*/ 447 h 532"/>
                <a:gd name="T74" fmla="*/ 784 w 868"/>
                <a:gd name="T75" fmla="*/ 450 h 532"/>
                <a:gd name="T76" fmla="*/ 771 w 868"/>
                <a:gd name="T77" fmla="*/ 460 h 532"/>
                <a:gd name="T78" fmla="*/ 750 w 868"/>
                <a:gd name="T79" fmla="*/ 468 h 532"/>
                <a:gd name="T80" fmla="*/ 726 w 868"/>
                <a:gd name="T81" fmla="*/ 476 h 532"/>
                <a:gd name="T82" fmla="*/ 700 w 868"/>
                <a:gd name="T83" fmla="*/ 487 h 532"/>
                <a:gd name="T84" fmla="*/ 679 w 868"/>
                <a:gd name="T85" fmla="*/ 490 h 532"/>
                <a:gd name="T86" fmla="*/ 653 w 868"/>
                <a:gd name="T87" fmla="*/ 498 h 532"/>
                <a:gd name="T88" fmla="*/ 633 w 868"/>
                <a:gd name="T89" fmla="*/ 500 h 532"/>
                <a:gd name="T90" fmla="*/ 602 w 868"/>
                <a:gd name="T91" fmla="*/ 508 h 532"/>
                <a:gd name="T92" fmla="*/ 578 w 868"/>
                <a:gd name="T93" fmla="*/ 511 h 532"/>
                <a:gd name="T94" fmla="*/ 511 w 868"/>
                <a:gd name="T95" fmla="*/ 514 h 532"/>
                <a:gd name="T96" fmla="*/ 410 w 868"/>
                <a:gd name="T97" fmla="*/ 519 h 532"/>
                <a:gd name="T98" fmla="*/ 286 w 868"/>
                <a:gd name="T99" fmla="*/ 522 h 532"/>
                <a:gd name="T100" fmla="*/ 0 w 868"/>
                <a:gd name="T101" fmla="*/ 530 h 5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8"/>
                <a:gd name="T154" fmla="*/ 0 h 532"/>
                <a:gd name="T155" fmla="*/ 868 w 868"/>
                <a:gd name="T156" fmla="*/ 532 h 5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8" h="532">
                  <a:moveTo>
                    <a:pt x="0" y="530"/>
                  </a:moveTo>
                  <a:lnTo>
                    <a:pt x="276" y="530"/>
                  </a:lnTo>
                  <a:lnTo>
                    <a:pt x="286" y="532"/>
                  </a:lnTo>
                  <a:lnTo>
                    <a:pt x="326" y="532"/>
                  </a:lnTo>
                  <a:lnTo>
                    <a:pt x="333" y="530"/>
                  </a:lnTo>
                  <a:lnTo>
                    <a:pt x="410" y="530"/>
                  </a:lnTo>
                  <a:lnTo>
                    <a:pt x="420" y="527"/>
                  </a:lnTo>
                  <a:lnTo>
                    <a:pt x="501" y="527"/>
                  </a:lnTo>
                  <a:lnTo>
                    <a:pt x="511" y="524"/>
                  </a:lnTo>
                  <a:lnTo>
                    <a:pt x="555" y="524"/>
                  </a:lnTo>
                  <a:lnTo>
                    <a:pt x="562" y="522"/>
                  </a:lnTo>
                  <a:lnTo>
                    <a:pt x="578" y="522"/>
                  </a:lnTo>
                  <a:lnTo>
                    <a:pt x="588" y="519"/>
                  </a:lnTo>
                  <a:lnTo>
                    <a:pt x="609" y="519"/>
                  </a:lnTo>
                  <a:lnTo>
                    <a:pt x="619" y="514"/>
                  </a:lnTo>
                  <a:lnTo>
                    <a:pt x="626" y="514"/>
                  </a:lnTo>
                  <a:lnTo>
                    <a:pt x="633" y="511"/>
                  </a:lnTo>
                  <a:lnTo>
                    <a:pt x="639" y="511"/>
                  </a:lnTo>
                  <a:lnTo>
                    <a:pt x="647" y="508"/>
                  </a:lnTo>
                  <a:lnTo>
                    <a:pt x="653" y="508"/>
                  </a:lnTo>
                  <a:lnTo>
                    <a:pt x="667" y="503"/>
                  </a:lnTo>
                  <a:lnTo>
                    <a:pt x="673" y="503"/>
                  </a:lnTo>
                  <a:lnTo>
                    <a:pt x="679" y="500"/>
                  </a:lnTo>
                  <a:lnTo>
                    <a:pt x="686" y="500"/>
                  </a:lnTo>
                  <a:lnTo>
                    <a:pt x="693" y="498"/>
                  </a:lnTo>
                  <a:lnTo>
                    <a:pt x="700" y="498"/>
                  </a:lnTo>
                  <a:lnTo>
                    <a:pt x="714" y="492"/>
                  </a:lnTo>
                  <a:lnTo>
                    <a:pt x="720" y="492"/>
                  </a:lnTo>
                  <a:lnTo>
                    <a:pt x="730" y="490"/>
                  </a:lnTo>
                  <a:lnTo>
                    <a:pt x="734" y="487"/>
                  </a:lnTo>
                  <a:lnTo>
                    <a:pt x="736" y="487"/>
                  </a:lnTo>
                  <a:lnTo>
                    <a:pt x="754" y="482"/>
                  </a:lnTo>
                  <a:lnTo>
                    <a:pt x="760" y="476"/>
                  </a:lnTo>
                  <a:lnTo>
                    <a:pt x="764" y="476"/>
                  </a:lnTo>
                  <a:lnTo>
                    <a:pt x="774" y="474"/>
                  </a:lnTo>
                  <a:lnTo>
                    <a:pt x="791" y="460"/>
                  </a:lnTo>
                  <a:lnTo>
                    <a:pt x="797" y="458"/>
                  </a:lnTo>
                  <a:lnTo>
                    <a:pt x="801" y="452"/>
                  </a:lnTo>
                  <a:lnTo>
                    <a:pt x="805" y="452"/>
                  </a:lnTo>
                  <a:lnTo>
                    <a:pt x="807" y="444"/>
                  </a:lnTo>
                  <a:lnTo>
                    <a:pt x="807" y="442"/>
                  </a:lnTo>
                  <a:lnTo>
                    <a:pt x="815" y="436"/>
                  </a:lnTo>
                  <a:lnTo>
                    <a:pt x="817" y="428"/>
                  </a:lnTo>
                  <a:lnTo>
                    <a:pt x="817" y="426"/>
                  </a:lnTo>
                  <a:lnTo>
                    <a:pt x="821" y="421"/>
                  </a:lnTo>
                  <a:lnTo>
                    <a:pt x="821" y="418"/>
                  </a:lnTo>
                  <a:lnTo>
                    <a:pt x="825" y="413"/>
                  </a:lnTo>
                  <a:lnTo>
                    <a:pt x="825" y="410"/>
                  </a:lnTo>
                  <a:lnTo>
                    <a:pt x="828" y="407"/>
                  </a:lnTo>
                  <a:lnTo>
                    <a:pt x="828" y="397"/>
                  </a:lnTo>
                  <a:lnTo>
                    <a:pt x="831" y="391"/>
                  </a:lnTo>
                  <a:lnTo>
                    <a:pt x="831" y="378"/>
                  </a:lnTo>
                  <a:lnTo>
                    <a:pt x="835" y="373"/>
                  </a:lnTo>
                  <a:lnTo>
                    <a:pt x="835" y="357"/>
                  </a:lnTo>
                  <a:lnTo>
                    <a:pt x="838" y="351"/>
                  </a:lnTo>
                  <a:lnTo>
                    <a:pt x="838" y="335"/>
                  </a:lnTo>
                  <a:lnTo>
                    <a:pt x="841" y="330"/>
                  </a:lnTo>
                  <a:lnTo>
                    <a:pt x="841" y="317"/>
                  </a:lnTo>
                  <a:lnTo>
                    <a:pt x="845" y="311"/>
                  </a:lnTo>
                  <a:lnTo>
                    <a:pt x="845" y="298"/>
                  </a:lnTo>
                  <a:lnTo>
                    <a:pt x="848" y="295"/>
                  </a:lnTo>
                  <a:lnTo>
                    <a:pt x="848" y="277"/>
                  </a:lnTo>
                  <a:lnTo>
                    <a:pt x="852" y="272"/>
                  </a:lnTo>
                  <a:lnTo>
                    <a:pt x="852" y="248"/>
                  </a:lnTo>
                  <a:lnTo>
                    <a:pt x="855" y="240"/>
                  </a:lnTo>
                  <a:lnTo>
                    <a:pt x="855" y="205"/>
                  </a:lnTo>
                  <a:lnTo>
                    <a:pt x="858" y="197"/>
                  </a:lnTo>
                  <a:lnTo>
                    <a:pt x="858" y="170"/>
                  </a:lnTo>
                  <a:lnTo>
                    <a:pt x="862" y="162"/>
                  </a:lnTo>
                  <a:lnTo>
                    <a:pt x="862" y="115"/>
                  </a:lnTo>
                  <a:lnTo>
                    <a:pt x="865" y="104"/>
                  </a:lnTo>
                  <a:lnTo>
                    <a:pt x="865" y="32"/>
                  </a:lnTo>
                  <a:lnTo>
                    <a:pt x="868" y="21"/>
                  </a:lnTo>
                  <a:lnTo>
                    <a:pt x="868" y="0"/>
                  </a:lnTo>
                  <a:lnTo>
                    <a:pt x="855" y="0"/>
                  </a:lnTo>
                  <a:lnTo>
                    <a:pt x="855" y="21"/>
                  </a:lnTo>
                  <a:lnTo>
                    <a:pt x="852" y="32"/>
                  </a:lnTo>
                  <a:lnTo>
                    <a:pt x="852" y="104"/>
                  </a:lnTo>
                  <a:lnTo>
                    <a:pt x="848" y="115"/>
                  </a:lnTo>
                  <a:lnTo>
                    <a:pt x="848" y="162"/>
                  </a:lnTo>
                  <a:lnTo>
                    <a:pt x="845" y="170"/>
                  </a:lnTo>
                  <a:lnTo>
                    <a:pt x="845" y="197"/>
                  </a:lnTo>
                  <a:lnTo>
                    <a:pt x="841" y="205"/>
                  </a:lnTo>
                  <a:lnTo>
                    <a:pt x="841" y="240"/>
                  </a:lnTo>
                  <a:lnTo>
                    <a:pt x="838" y="248"/>
                  </a:lnTo>
                  <a:lnTo>
                    <a:pt x="838" y="272"/>
                  </a:lnTo>
                  <a:lnTo>
                    <a:pt x="835" y="277"/>
                  </a:lnTo>
                  <a:lnTo>
                    <a:pt x="835" y="293"/>
                  </a:lnTo>
                  <a:lnTo>
                    <a:pt x="835" y="290"/>
                  </a:lnTo>
                  <a:lnTo>
                    <a:pt x="831" y="298"/>
                  </a:lnTo>
                  <a:lnTo>
                    <a:pt x="831" y="311"/>
                  </a:lnTo>
                  <a:lnTo>
                    <a:pt x="828" y="317"/>
                  </a:lnTo>
                  <a:lnTo>
                    <a:pt x="828" y="330"/>
                  </a:lnTo>
                  <a:lnTo>
                    <a:pt x="825" y="335"/>
                  </a:lnTo>
                  <a:lnTo>
                    <a:pt x="825" y="351"/>
                  </a:lnTo>
                  <a:lnTo>
                    <a:pt x="821" y="357"/>
                  </a:lnTo>
                  <a:lnTo>
                    <a:pt x="821" y="373"/>
                  </a:lnTo>
                  <a:lnTo>
                    <a:pt x="817" y="378"/>
                  </a:lnTo>
                  <a:lnTo>
                    <a:pt x="817" y="391"/>
                  </a:lnTo>
                  <a:lnTo>
                    <a:pt x="815" y="397"/>
                  </a:lnTo>
                  <a:lnTo>
                    <a:pt x="815" y="402"/>
                  </a:lnTo>
                  <a:lnTo>
                    <a:pt x="811" y="405"/>
                  </a:lnTo>
                  <a:lnTo>
                    <a:pt x="811" y="413"/>
                  </a:lnTo>
                  <a:lnTo>
                    <a:pt x="807" y="418"/>
                  </a:lnTo>
                  <a:lnTo>
                    <a:pt x="807" y="421"/>
                  </a:lnTo>
                  <a:lnTo>
                    <a:pt x="805" y="426"/>
                  </a:lnTo>
                  <a:lnTo>
                    <a:pt x="805" y="428"/>
                  </a:lnTo>
                  <a:lnTo>
                    <a:pt x="797" y="434"/>
                  </a:lnTo>
                  <a:lnTo>
                    <a:pt x="795" y="442"/>
                  </a:lnTo>
                  <a:lnTo>
                    <a:pt x="795" y="444"/>
                  </a:lnTo>
                  <a:lnTo>
                    <a:pt x="791" y="447"/>
                  </a:lnTo>
                  <a:lnTo>
                    <a:pt x="795" y="447"/>
                  </a:lnTo>
                  <a:lnTo>
                    <a:pt x="791" y="447"/>
                  </a:lnTo>
                  <a:lnTo>
                    <a:pt x="784" y="450"/>
                  </a:lnTo>
                  <a:lnTo>
                    <a:pt x="777" y="455"/>
                  </a:lnTo>
                  <a:lnTo>
                    <a:pt x="777" y="460"/>
                  </a:lnTo>
                  <a:lnTo>
                    <a:pt x="771" y="460"/>
                  </a:lnTo>
                  <a:lnTo>
                    <a:pt x="764" y="466"/>
                  </a:lnTo>
                  <a:lnTo>
                    <a:pt x="760" y="466"/>
                  </a:lnTo>
                  <a:lnTo>
                    <a:pt x="750" y="468"/>
                  </a:lnTo>
                  <a:lnTo>
                    <a:pt x="747" y="471"/>
                  </a:lnTo>
                  <a:lnTo>
                    <a:pt x="736" y="476"/>
                  </a:lnTo>
                  <a:lnTo>
                    <a:pt x="726" y="476"/>
                  </a:lnTo>
                  <a:lnTo>
                    <a:pt x="720" y="482"/>
                  </a:lnTo>
                  <a:lnTo>
                    <a:pt x="714" y="482"/>
                  </a:lnTo>
                  <a:lnTo>
                    <a:pt x="700" y="487"/>
                  </a:lnTo>
                  <a:lnTo>
                    <a:pt x="693" y="487"/>
                  </a:lnTo>
                  <a:lnTo>
                    <a:pt x="686" y="490"/>
                  </a:lnTo>
                  <a:lnTo>
                    <a:pt x="679" y="490"/>
                  </a:lnTo>
                  <a:lnTo>
                    <a:pt x="673" y="492"/>
                  </a:lnTo>
                  <a:lnTo>
                    <a:pt x="667" y="492"/>
                  </a:lnTo>
                  <a:lnTo>
                    <a:pt x="653" y="498"/>
                  </a:lnTo>
                  <a:lnTo>
                    <a:pt x="647" y="498"/>
                  </a:lnTo>
                  <a:lnTo>
                    <a:pt x="639" y="500"/>
                  </a:lnTo>
                  <a:lnTo>
                    <a:pt x="633" y="500"/>
                  </a:lnTo>
                  <a:lnTo>
                    <a:pt x="626" y="503"/>
                  </a:lnTo>
                  <a:lnTo>
                    <a:pt x="619" y="503"/>
                  </a:lnTo>
                  <a:lnTo>
                    <a:pt x="602" y="508"/>
                  </a:lnTo>
                  <a:lnTo>
                    <a:pt x="606" y="508"/>
                  </a:lnTo>
                  <a:lnTo>
                    <a:pt x="588" y="508"/>
                  </a:lnTo>
                  <a:lnTo>
                    <a:pt x="578" y="511"/>
                  </a:lnTo>
                  <a:lnTo>
                    <a:pt x="562" y="511"/>
                  </a:lnTo>
                  <a:lnTo>
                    <a:pt x="555" y="514"/>
                  </a:lnTo>
                  <a:lnTo>
                    <a:pt x="511" y="514"/>
                  </a:lnTo>
                  <a:lnTo>
                    <a:pt x="501" y="516"/>
                  </a:lnTo>
                  <a:lnTo>
                    <a:pt x="420" y="516"/>
                  </a:lnTo>
                  <a:lnTo>
                    <a:pt x="410" y="519"/>
                  </a:lnTo>
                  <a:lnTo>
                    <a:pt x="333" y="519"/>
                  </a:lnTo>
                  <a:lnTo>
                    <a:pt x="326" y="522"/>
                  </a:lnTo>
                  <a:lnTo>
                    <a:pt x="286" y="522"/>
                  </a:lnTo>
                  <a:lnTo>
                    <a:pt x="276" y="519"/>
                  </a:lnTo>
                  <a:lnTo>
                    <a:pt x="0" y="519"/>
                  </a:lnTo>
                  <a:lnTo>
                    <a:pt x="0" y="530"/>
                  </a:lnTo>
                  <a:close/>
                </a:path>
              </a:pathLst>
            </a:custGeom>
            <a:grpFill/>
            <a:ln w="9525">
              <a:solidFill>
                <a:srgbClr val="FFFF00"/>
              </a:solidFill>
              <a:round/>
              <a:headEnd/>
              <a:tailEnd/>
            </a:ln>
          </p:spPr>
          <p:txBody>
            <a:bodyPr/>
            <a:lstStyle/>
            <a:p>
              <a:endParaRPr lang="en-US"/>
            </a:p>
          </p:txBody>
        </p:sp>
      </p:grpSp>
      <p:grpSp>
        <p:nvGrpSpPr>
          <p:cNvPr id="26712" name="Group 167"/>
          <p:cNvGrpSpPr>
            <a:grpSpLocks/>
          </p:cNvGrpSpPr>
          <p:nvPr/>
        </p:nvGrpSpPr>
        <p:grpSpPr bwMode="auto">
          <a:xfrm>
            <a:off x="6021389" y="4694047"/>
            <a:ext cx="115887" cy="96838"/>
            <a:chOff x="3337" y="3387"/>
            <a:chExt cx="73" cy="61"/>
          </a:xfrm>
        </p:grpSpPr>
        <p:sp>
          <p:nvSpPr>
            <p:cNvPr id="26754" name="Freeform 165"/>
            <p:cNvSpPr>
              <a:spLocks/>
            </p:cNvSpPr>
            <p:nvPr/>
          </p:nvSpPr>
          <p:spPr bwMode="auto">
            <a:xfrm>
              <a:off x="3353" y="3403"/>
              <a:ext cx="57" cy="45"/>
            </a:xfrm>
            <a:custGeom>
              <a:avLst/>
              <a:gdLst>
                <a:gd name="T0" fmla="*/ 0 w 57"/>
                <a:gd name="T1" fmla="*/ 45 h 45"/>
                <a:gd name="T2" fmla="*/ 30 w 57"/>
                <a:gd name="T3" fmla="*/ 0 h 45"/>
                <a:gd name="T4" fmla="*/ 57 w 57"/>
                <a:gd name="T5" fmla="*/ 45 h 45"/>
                <a:gd name="T6" fmla="*/ 30 w 57"/>
                <a:gd name="T7" fmla="*/ 24 h 45"/>
                <a:gd name="T8" fmla="*/ 0 w 57"/>
                <a:gd name="T9" fmla="*/ 45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0" y="45"/>
                  </a:moveTo>
                  <a:lnTo>
                    <a:pt x="30" y="0"/>
                  </a:lnTo>
                  <a:lnTo>
                    <a:pt x="57" y="45"/>
                  </a:lnTo>
                  <a:lnTo>
                    <a:pt x="30" y="24"/>
                  </a:lnTo>
                  <a:lnTo>
                    <a:pt x="0" y="45"/>
                  </a:lnTo>
                  <a:close/>
                </a:path>
              </a:pathLst>
            </a:custGeom>
            <a:solidFill>
              <a:srgbClr val="000000"/>
            </a:solidFill>
            <a:ln w="9525">
              <a:solidFill>
                <a:srgbClr val="000000"/>
              </a:solidFill>
              <a:round/>
              <a:headEnd/>
              <a:tailEnd/>
            </a:ln>
            <a:extLst/>
          </p:spPr>
          <p:txBody>
            <a:bodyPr/>
            <a:lstStyle/>
            <a:p>
              <a:endParaRPr lang="en-US"/>
            </a:p>
          </p:txBody>
        </p:sp>
        <p:sp>
          <p:nvSpPr>
            <p:cNvPr id="26755" name="Freeform 166"/>
            <p:cNvSpPr>
              <a:spLocks/>
            </p:cNvSpPr>
            <p:nvPr/>
          </p:nvSpPr>
          <p:spPr bwMode="auto">
            <a:xfrm>
              <a:off x="3337" y="3387"/>
              <a:ext cx="57" cy="45"/>
            </a:xfrm>
            <a:custGeom>
              <a:avLst/>
              <a:gdLst>
                <a:gd name="T0" fmla="*/ 0 w 57"/>
                <a:gd name="T1" fmla="*/ 45 h 45"/>
                <a:gd name="T2" fmla="*/ 30 w 57"/>
                <a:gd name="T3" fmla="*/ 0 h 45"/>
                <a:gd name="T4" fmla="*/ 57 w 57"/>
                <a:gd name="T5" fmla="*/ 45 h 45"/>
                <a:gd name="T6" fmla="*/ 30 w 57"/>
                <a:gd name="T7" fmla="*/ 24 h 45"/>
                <a:gd name="T8" fmla="*/ 0 w 57"/>
                <a:gd name="T9" fmla="*/ 45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0" y="45"/>
                  </a:moveTo>
                  <a:lnTo>
                    <a:pt x="30" y="0"/>
                  </a:lnTo>
                  <a:lnTo>
                    <a:pt x="57" y="45"/>
                  </a:lnTo>
                  <a:lnTo>
                    <a:pt x="30" y="24"/>
                  </a:lnTo>
                  <a:lnTo>
                    <a:pt x="0" y="45"/>
                  </a:lnTo>
                  <a:close/>
                </a:path>
              </a:pathLst>
            </a:custGeom>
            <a:solidFill>
              <a:srgbClr val="FFFFFF"/>
            </a:solidFill>
            <a:ln w="9525">
              <a:solidFill>
                <a:srgbClr val="FFFF00"/>
              </a:solidFill>
              <a:round/>
              <a:headEnd/>
              <a:tailEnd/>
            </a:ln>
          </p:spPr>
          <p:txBody>
            <a:bodyPr/>
            <a:lstStyle/>
            <a:p>
              <a:endParaRPr lang="en-US"/>
            </a:p>
          </p:txBody>
        </p:sp>
      </p:grpSp>
      <p:grpSp>
        <p:nvGrpSpPr>
          <p:cNvPr id="26713" name="Group 170"/>
          <p:cNvGrpSpPr>
            <a:grpSpLocks/>
          </p:cNvGrpSpPr>
          <p:nvPr/>
        </p:nvGrpSpPr>
        <p:grpSpPr bwMode="auto">
          <a:xfrm>
            <a:off x="5983289" y="4678173"/>
            <a:ext cx="187325" cy="150813"/>
            <a:chOff x="3313" y="3377"/>
            <a:chExt cx="118" cy="95"/>
          </a:xfrm>
          <a:solidFill>
            <a:srgbClr val="FFFF00"/>
          </a:solidFill>
        </p:grpSpPr>
        <p:sp>
          <p:nvSpPr>
            <p:cNvPr id="26752" name="Freeform 168"/>
            <p:cNvSpPr>
              <a:spLocks/>
            </p:cNvSpPr>
            <p:nvPr/>
          </p:nvSpPr>
          <p:spPr bwMode="auto">
            <a:xfrm>
              <a:off x="3329" y="3393"/>
              <a:ext cx="102" cy="79"/>
            </a:xfrm>
            <a:custGeom>
              <a:avLst/>
              <a:gdLst>
                <a:gd name="T0" fmla="*/ 20 w 102"/>
                <a:gd name="T1" fmla="*/ 53 h 79"/>
                <a:gd name="T2" fmla="*/ 31 w 102"/>
                <a:gd name="T3" fmla="*/ 58 h 79"/>
                <a:gd name="T4" fmla="*/ 61 w 102"/>
                <a:gd name="T5" fmla="*/ 13 h 79"/>
                <a:gd name="T6" fmla="*/ 48 w 102"/>
                <a:gd name="T7" fmla="*/ 13 h 79"/>
                <a:gd name="T8" fmla="*/ 75 w 102"/>
                <a:gd name="T9" fmla="*/ 58 h 79"/>
                <a:gd name="T10" fmla="*/ 85 w 102"/>
                <a:gd name="T11" fmla="*/ 53 h 79"/>
                <a:gd name="T12" fmla="*/ 55 w 102"/>
                <a:gd name="T13" fmla="*/ 29 h 79"/>
                <a:gd name="T14" fmla="*/ 20 w 102"/>
                <a:gd name="T15" fmla="*/ 53 h 79"/>
                <a:gd name="T16" fmla="*/ 0 w 102"/>
                <a:gd name="T17" fmla="*/ 79 h 79"/>
                <a:gd name="T18" fmla="*/ 59 w 102"/>
                <a:gd name="T19" fmla="*/ 37 h 79"/>
                <a:gd name="T20" fmla="*/ 51 w 102"/>
                <a:gd name="T21" fmla="*/ 37 h 79"/>
                <a:gd name="T22" fmla="*/ 102 w 102"/>
                <a:gd name="T23" fmla="*/ 79 h 79"/>
                <a:gd name="T24" fmla="*/ 55 w 102"/>
                <a:gd name="T25" fmla="*/ 0 h 79"/>
                <a:gd name="T26" fmla="*/ 0 w 102"/>
                <a:gd name="T27" fmla="*/ 79 h 79"/>
                <a:gd name="T28" fmla="*/ 20 w 102"/>
                <a:gd name="T29" fmla="*/ 53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79"/>
                <a:gd name="T47" fmla="*/ 102 w 102"/>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79">
                  <a:moveTo>
                    <a:pt x="20" y="53"/>
                  </a:moveTo>
                  <a:lnTo>
                    <a:pt x="31" y="58"/>
                  </a:lnTo>
                  <a:lnTo>
                    <a:pt x="61" y="13"/>
                  </a:lnTo>
                  <a:lnTo>
                    <a:pt x="48" y="13"/>
                  </a:lnTo>
                  <a:lnTo>
                    <a:pt x="75" y="58"/>
                  </a:lnTo>
                  <a:lnTo>
                    <a:pt x="85" y="53"/>
                  </a:lnTo>
                  <a:lnTo>
                    <a:pt x="55" y="29"/>
                  </a:lnTo>
                  <a:lnTo>
                    <a:pt x="20" y="53"/>
                  </a:lnTo>
                  <a:lnTo>
                    <a:pt x="0" y="79"/>
                  </a:lnTo>
                  <a:lnTo>
                    <a:pt x="59" y="37"/>
                  </a:lnTo>
                  <a:lnTo>
                    <a:pt x="51" y="37"/>
                  </a:lnTo>
                  <a:lnTo>
                    <a:pt x="102" y="79"/>
                  </a:lnTo>
                  <a:lnTo>
                    <a:pt x="55" y="0"/>
                  </a:lnTo>
                  <a:lnTo>
                    <a:pt x="0" y="79"/>
                  </a:lnTo>
                  <a:lnTo>
                    <a:pt x="20" y="53"/>
                  </a:lnTo>
                  <a:close/>
                </a:path>
              </a:pathLst>
            </a:custGeom>
            <a:grpFill/>
            <a:ln w="9525">
              <a:solidFill>
                <a:srgbClr val="000000"/>
              </a:solidFill>
              <a:round/>
              <a:headEnd/>
              <a:tailEnd/>
            </a:ln>
            <a:extLst/>
          </p:spPr>
          <p:txBody>
            <a:bodyPr/>
            <a:lstStyle/>
            <a:p>
              <a:endParaRPr lang="en-US"/>
            </a:p>
          </p:txBody>
        </p:sp>
        <p:sp>
          <p:nvSpPr>
            <p:cNvPr id="26753" name="Freeform 169"/>
            <p:cNvSpPr>
              <a:spLocks/>
            </p:cNvSpPr>
            <p:nvPr/>
          </p:nvSpPr>
          <p:spPr bwMode="auto">
            <a:xfrm>
              <a:off x="3313" y="3377"/>
              <a:ext cx="102" cy="79"/>
            </a:xfrm>
            <a:custGeom>
              <a:avLst/>
              <a:gdLst>
                <a:gd name="T0" fmla="*/ 20 w 102"/>
                <a:gd name="T1" fmla="*/ 53 h 79"/>
                <a:gd name="T2" fmla="*/ 31 w 102"/>
                <a:gd name="T3" fmla="*/ 58 h 79"/>
                <a:gd name="T4" fmla="*/ 61 w 102"/>
                <a:gd name="T5" fmla="*/ 13 h 79"/>
                <a:gd name="T6" fmla="*/ 48 w 102"/>
                <a:gd name="T7" fmla="*/ 13 h 79"/>
                <a:gd name="T8" fmla="*/ 75 w 102"/>
                <a:gd name="T9" fmla="*/ 58 h 79"/>
                <a:gd name="T10" fmla="*/ 85 w 102"/>
                <a:gd name="T11" fmla="*/ 53 h 79"/>
                <a:gd name="T12" fmla="*/ 55 w 102"/>
                <a:gd name="T13" fmla="*/ 29 h 79"/>
                <a:gd name="T14" fmla="*/ 20 w 102"/>
                <a:gd name="T15" fmla="*/ 53 h 79"/>
                <a:gd name="T16" fmla="*/ 0 w 102"/>
                <a:gd name="T17" fmla="*/ 79 h 79"/>
                <a:gd name="T18" fmla="*/ 59 w 102"/>
                <a:gd name="T19" fmla="*/ 37 h 79"/>
                <a:gd name="T20" fmla="*/ 51 w 102"/>
                <a:gd name="T21" fmla="*/ 37 h 79"/>
                <a:gd name="T22" fmla="*/ 102 w 102"/>
                <a:gd name="T23" fmla="*/ 79 h 79"/>
                <a:gd name="T24" fmla="*/ 55 w 102"/>
                <a:gd name="T25" fmla="*/ 0 h 79"/>
                <a:gd name="T26" fmla="*/ 0 w 102"/>
                <a:gd name="T27" fmla="*/ 79 h 79"/>
                <a:gd name="T28" fmla="*/ 20 w 102"/>
                <a:gd name="T29" fmla="*/ 53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79"/>
                <a:gd name="T47" fmla="*/ 102 w 102"/>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79">
                  <a:moveTo>
                    <a:pt x="20" y="53"/>
                  </a:moveTo>
                  <a:lnTo>
                    <a:pt x="31" y="58"/>
                  </a:lnTo>
                  <a:lnTo>
                    <a:pt x="61" y="13"/>
                  </a:lnTo>
                  <a:lnTo>
                    <a:pt x="48" y="13"/>
                  </a:lnTo>
                  <a:lnTo>
                    <a:pt x="75" y="58"/>
                  </a:lnTo>
                  <a:lnTo>
                    <a:pt x="85" y="53"/>
                  </a:lnTo>
                  <a:lnTo>
                    <a:pt x="55" y="29"/>
                  </a:lnTo>
                  <a:lnTo>
                    <a:pt x="20" y="53"/>
                  </a:lnTo>
                  <a:lnTo>
                    <a:pt x="0" y="79"/>
                  </a:lnTo>
                  <a:lnTo>
                    <a:pt x="59" y="37"/>
                  </a:lnTo>
                  <a:lnTo>
                    <a:pt x="51" y="37"/>
                  </a:lnTo>
                  <a:lnTo>
                    <a:pt x="102" y="79"/>
                  </a:lnTo>
                  <a:lnTo>
                    <a:pt x="55" y="0"/>
                  </a:lnTo>
                  <a:lnTo>
                    <a:pt x="0" y="79"/>
                  </a:lnTo>
                  <a:lnTo>
                    <a:pt x="20" y="53"/>
                  </a:lnTo>
                  <a:close/>
                </a:path>
              </a:pathLst>
            </a:custGeom>
            <a:grpFill/>
            <a:ln w="9525">
              <a:solidFill>
                <a:srgbClr val="FFFF00"/>
              </a:solidFill>
              <a:round/>
              <a:headEnd/>
              <a:tailEnd/>
            </a:ln>
          </p:spPr>
          <p:txBody>
            <a:bodyPr/>
            <a:lstStyle/>
            <a:p>
              <a:endParaRPr lang="en-US"/>
            </a:p>
          </p:txBody>
        </p:sp>
      </p:grpSp>
      <p:sp>
        <p:nvSpPr>
          <p:cNvPr id="26714" name="Rectangle 171"/>
          <p:cNvSpPr>
            <a:spLocks noChangeArrowheads="1"/>
          </p:cNvSpPr>
          <p:nvPr/>
        </p:nvSpPr>
        <p:spPr bwMode="auto">
          <a:xfrm>
            <a:off x="3914776" y="1217614"/>
            <a:ext cx="28575" cy="1627187"/>
          </a:xfrm>
          <a:prstGeom prst="rect">
            <a:avLst/>
          </a:prstGeom>
          <a:solidFill>
            <a:srgbClr val="000000"/>
          </a:solidFill>
          <a:ln w="9525">
            <a:solidFill>
              <a:srgbClr val="000000"/>
            </a:solidFill>
            <a:miter lim="800000"/>
            <a:headEnd/>
            <a:tailEnd/>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15" name="Rectangle 172"/>
          <p:cNvSpPr>
            <a:spLocks noChangeArrowheads="1"/>
          </p:cNvSpPr>
          <p:nvPr/>
        </p:nvSpPr>
        <p:spPr bwMode="auto">
          <a:xfrm>
            <a:off x="3894139" y="1196975"/>
            <a:ext cx="20637" cy="1619250"/>
          </a:xfrm>
          <a:prstGeom prst="rect">
            <a:avLst/>
          </a:prstGeom>
          <a:solidFill>
            <a:srgbClr val="FFFF00"/>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18" name="Rectangle 179"/>
          <p:cNvSpPr>
            <a:spLocks noChangeArrowheads="1"/>
          </p:cNvSpPr>
          <p:nvPr/>
        </p:nvSpPr>
        <p:spPr bwMode="auto">
          <a:xfrm>
            <a:off x="3914776" y="3130551"/>
            <a:ext cx="28575" cy="339725"/>
          </a:xfrm>
          <a:prstGeom prst="rect">
            <a:avLst/>
          </a:prstGeom>
          <a:solidFill>
            <a:srgbClr val="000000"/>
          </a:solidFill>
          <a:ln w="9525">
            <a:solidFill>
              <a:srgbClr val="000000"/>
            </a:solidFill>
            <a:miter lim="800000"/>
            <a:headEnd/>
            <a:tailEnd/>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19" name="Rectangle 180"/>
          <p:cNvSpPr>
            <a:spLocks noChangeArrowheads="1"/>
          </p:cNvSpPr>
          <p:nvPr/>
        </p:nvSpPr>
        <p:spPr bwMode="auto">
          <a:xfrm>
            <a:off x="3894139" y="3109914"/>
            <a:ext cx="20637" cy="331787"/>
          </a:xfrm>
          <a:prstGeom prst="rect">
            <a:avLst/>
          </a:prstGeom>
          <a:solidFill>
            <a:srgbClr val="FFFF00"/>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grpSp>
        <p:nvGrpSpPr>
          <p:cNvPr id="26720" name="Group 183"/>
          <p:cNvGrpSpPr>
            <a:grpSpLocks/>
          </p:cNvGrpSpPr>
          <p:nvPr/>
        </p:nvGrpSpPr>
        <p:grpSpPr bwMode="auto">
          <a:xfrm>
            <a:off x="3862388" y="3371851"/>
            <a:ext cx="114300" cy="93663"/>
            <a:chOff x="1977" y="2485"/>
            <a:chExt cx="72" cy="59"/>
          </a:xfrm>
        </p:grpSpPr>
        <p:sp>
          <p:nvSpPr>
            <p:cNvPr id="26746" name="Freeform 181"/>
            <p:cNvSpPr>
              <a:spLocks/>
            </p:cNvSpPr>
            <p:nvPr/>
          </p:nvSpPr>
          <p:spPr bwMode="auto">
            <a:xfrm>
              <a:off x="1993" y="2501"/>
              <a:ext cx="56" cy="43"/>
            </a:xfrm>
            <a:custGeom>
              <a:avLst/>
              <a:gdLst>
                <a:gd name="T0" fmla="*/ 56 w 56"/>
                <a:gd name="T1" fmla="*/ 0 h 43"/>
                <a:gd name="T2" fmla="*/ 26 w 56"/>
                <a:gd name="T3" fmla="*/ 43 h 43"/>
                <a:gd name="T4" fmla="*/ 0 w 56"/>
                <a:gd name="T5" fmla="*/ 0 h 43"/>
                <a:gd name="T6" fmla="*/ 26 w 56"/>
                <a:gd name="T7" fmla="*/ 21 h 43"/>
                <a:gd name="T8" fmla="*/ 56 w 56"/>
                <a:gd name="T9" fmla="*/ 0 h 43"/>
                <a:gd name="T10" fmla="*/ 0 60000 65536"/>
                <a:gd name="T11" fmla="*/ 0 60000 65536"/>
                <a:gd name="T12" fmla="*/ 0 60000 65536"/>
                <a:gd name="T13" fmla="*/ 0 60000 65536"/>
                <a:gd name="T14" fmla="*/ 0 60000 65536"/>
                <a:gd name="T15" fmla="*/ 0 w 56"/>
                <a:gd name="T16" fmla="*/ 0 h 43"/>
                <a:gd name="T17" fmla="*/ 56 w 56"/>
                <a:gd name="T18" fmla="*/ 43 h 43"/>
              </a:gdLst>
              <a:ahLst/>
              <a:cxnLst>
                <a:cxn ang="T10">
                  <a:pos x="T0" y="T1"/>
                </a:cxn>
                <a:cxn ang="T11">
                  <a:pos x="T2" y="T3"/>
                </a:cxn>
                <a:cxn ang="T12">
                  <a:pos x="T4" y="T5"/>
                </a:cxn>
                <a:cxn ang="T13">
                  <a:pos x="T6" y="T7"/>
                </a:cxn>
                <a:cxn ang="T14">
                  <a:pos x="T8" y="T9"/>
                </a:cxn>
              </a:cxnLst>
              <a:rect l="T15" t="T16" r="T17" b="T18"/>
              <a:pathLst>
                <a:path w="56" h="43">
                  <a:moveTo>
                    <a:pt x="56" y="0"/>
                  </a:moveTo>
                  <a:lnTo>
                    <a:pt x="26" y="43"/>
                  </a:lnTo>
                  <a:lnTo>
                    <a:pt x="0" y="0"/>
                  </a:lnTo>
                  <a:lnTo>
                    <a:pt x="26" y="21"/>
                  </a:lnTo>
                  <a:lnTo>
                    <a:pt x="56" y="0"/>
                  </a:lnTo>
                  <a:close/>
                </a:path>
              </a:pathLst>
            </a:custGeom>
            <a:solidFill>
              <a:srgbClr val="000000"/>
            </a:solidFill>
            <a:ln w="9525">
              <a:solidFill>
                <a:srgbClr val="000000"/>
              </a:solidFill>
              <a:round/>
              <a:headEnd/>
              <a:tailEnd/>
            </a:ln>
            <a:extLst/>
          </p:spPr>
          <p:txBody>
            <a:bodyPr/>
            <a:lstStyle/>
            <a:p>
              <a:endParaRPr lang="en-US"/>
            </a:p>
          </p:txBody>
        </p:sp>
        <p:sp>
          <p:nvSpPr>
            <p:cNvPr id="26747" name="Freeform 182"/>
            <p:cNvSpPr>
              <a:spLocks/>
            </p:cNvSpPr>
            <p:nvPr/>
          </p:nvSpPr>
          <p:spPr bwMode="auto">
            <a:xfrm>
              <a:off x="1977" y="2485"/>
              <a:ext cx="56" cy="43"/>
            </a:xfrm>
            <a:custGeom>
              <a:avLst/>
              <a:gdLst>
                <a:gd name="T0" fmla="*/ 56 w 56"/>
                <a:gd name="T1" fmla="*/ 0 h 43"/>
                <a:gd name="T2" fmla="*/ 26 w 56"/>
                <a:gd name="T3" fmla="*/ 43 h 43"/>
                <a:gd name="T4" fmla="*/ 0 w 56"/>
                <a:gd name="T5" fmla="*/ 0 h 43"/>
                <a:gd name="T6" fmla="*/ 26 w 56"/>
                <a:gd name="T7" fmla="*/ 21 h 43"/>
                <a:gd name="T8" fmla="*/ 56 w 56"/>
                <a:gd name="T9" fmla="*/ 0 h 43"/>
                <a:gd name="T10" fmla="*/ 0 60000 65536"/>
                <a:gd name="T11" fmla="*/ 0 60000 65536"/>
                <a:gd name="T12" fmla="*/ 0 60000 65536"/>
                <a:gd name="T13" fmla="*/ 0 60000 65536"/>
                <a:gd name="T14" fmla="*/ 0 60000 65536"/>
                <a:gd name="T15" fmla="*/ 0 w 56"/>
                <a:gd name="T16" fmla="*/ 0 h 43"/>
                <a:gd name="T17" fmla="*/ 56 w 56"/>
                <a:gd name="T18" fmla="*/ 43 h 43"/>
              </a:gdLst>
              <a:ahLst/>
              <a:cxnLst>
                <a:cxn ang="T10">
                  <a:pos x="T0" y="T1"/>
                </a:cxn>
                <a:cxn ang="T11">
                  <a:pos x="T2" y="T3"/>
                </a:cxn>
                <a:cxn ang="T12">
                  <a:pos x="T4" y="T5"/>
                </a:cxn>
                <a:cxn ang="T13">
                  <a:pos x="T6" y="T7"/>
                </a:cxn>
                <a:cxn ang="T14">
                  <a:pos x="T8" y="T9"/>
                </a:cxn>
              </a:cxnLst>
              <a:rect l="T15" t="T16" r="T17" b="T18"/>
              <a:pathLst>
                <a:path w="56" h="43">
                  <a:moveTo>
                    <a:pt x="56" y="0"/>
                  </a:moveTo>
                  <a:lnTo>
                    <a:pt x="26" y="43"/>
                  </a:lnTo>
                  <a:lnTo>
                    <a:pt x="0" y="0"/>
                  </a:lnTo>
                  <a:lnTo>
                    <a:pt x="26" y="21"/>
                  </a:lnTo>
                  <a:lnTo>
                    <a:pt x="56" y="0"/>
                  </a:lnTo>
                  <a:close/>
                </a:path>
              </a:pathLst>
            </a:custGeom>
            <a:solidFill>
              <a:srgbClr val="FFFFFF"/>
            </a:solidFill>
            <a:ln w="9525">
              <a:solidFill>
                <a:srgbClr val="FFFF00"/>
              </a:solidFill>
              <a:round/>
              <a:headEnd/>
              <a:tailEnd/>
            </a:ln>
          </p:spPr>
          <p:txBody>
            <a:bodyPr/>
            <a:lstStyle/>
            <a:p>
              <a:endParaRPr lang="en-US"/>
            </a:p>
          </p:txBody>
        </p:sp>
      </p:grpSp>
      <p:grpSp>
        <p:nvGrpSpPr>
          <p:cNvPr id="26721" name="Group 186"/>
          <p:cNvGrpSpPr>
            <a:grpSpLocks/>
          </p:cNvGrpSpPr>
          <p:nvPr/>
        </p:nvGrpSpPr>
        <p:grpSpPr bwMode="auto">
          <a:xfrm>
            <a:off x="3822700" y="3330576"/>
            <a:ext cx="196850" cy="150813"/>
            <a:chOff x="1952" y="2459"/>
            <a:chExt cx="124" cy="95"/>
          </a:xfrm>
          <a:solidFill>
            <a:srgbClr val="FFFF00"/>
          </a:solidFill>
        </p:grpSpPr>
        <p:sp>
          <p:nvSpPr>
            <p:cNvPr id="26744" name="Freeform 184"/>
            <p:cNvSpPr>
              <a:spLocks/>
            </p:cNvSpPr>
            <p:nvPr/>
          </p:nvSpPr>
          <p:spPr bwMode="auto">
            <a:xfrm>
              <a:off x="1968" y="2475"/>
              <a:ext cx="108" cy="79"/>
            </a:xfrm>
            <a:custGeom>
              <a:avLst/>
              <a:gdLst>
                <a:gd name="T0" fmla="*/ 85 w 108"/>
                <a:gd name="T1" fmla="*/ 29 h 79"/>
                <a:gd name="T2" fmla="*/ 75 w 108"/>
                <a:gd name="T3" fmla="*/ 24 h 79"/>
                <a:gd name="T4" fmla="*/ 44 w 108"/>
                <a:gd name="T5" fmla="*/ 66 h 79"/>
                <a:gd name="T6" fmla="*/ 57 w 108"/>
                <a:gd name="T7" fmla="*/ 66 h 79"/>
                <a:gd name="T8" fmla="*/ 30 w 108"/>
                <a:gd name="T9" fmla="*/ 24 h 79"/>
                <a:gd name="T10" fmla="*/ 20 w 108"/>
                <a:gd name="T11" fmla="*/ 29 h 79"/>
                <a:gd name="T12" fmla="*/ 51 w 108"/>
                <a:gd name="T13" fmla="*/ 53 h 79"/>
                <a:gd name="T14" fmla="*/ 85 w 108"/>
                <a:gd name="T15" fmla="*/ 29 h 79"/>
                <a:gd name="T16" fmla="*/ 108 w 108"/>
                <a:gd name="T17" fmla="*/ 2 h 79"/>
                <a:gd name="T18" fmla="*/ 47 w 108"/>
                <a:gd name="T19" fmla="*/ 45 h 79"/>
                <a:gd name="T20" fmla="*/ 55 w 108"/>
                <a:gd name="T21" fmla="*/ 45 h 79"/>
                <a:gd name="T22" fmla="*/ 0 w 108"/>
                <a:gd name="T23" fmla="*/ 0 h 79"/>
                <a:gd name="T24" fmla="*/ 51 w 108"/>
                <a:gd name="T25" fmla="*/ 79 h 79"/>
                <a:gd name="T26" fmla="*/ 108 w 108"/>
                <a:gd name="T27" fmla="*/ 2 h 79"/>
                <a:gd name="T28" fmla="*/ 85 w 108"/>
                <a:gd name="T29" fmla="*/ 29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79"/>
                <a:gd name="T47" fmla="*/ 108 w 108"/>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79">
                  <a:moveTo>
                    <a:pt x="85" y="29"/>
                  </a:moveTo>
                  <a:lnTo>
                    <a:pt x="75" y="24"/>
                  </a:lnTo>
                  <a:lnTo>
                    <a:pt x="44" y="66"/>
                  </a:lnTo>
                  <a:lnTo>
                    <a:pt x="57" y="66"/>
                  </a:lnTo>
                  <a:lnTo>
                    <a:pt x="30" y="24"/>
                  </a:lnTo>
                  <a:lnTo>
                    <a:pt x="20" y="29"/>
                  </a:lnTo>
                  <a:lnTo>
                    <a:pt x="51" y="53"/>
                  </a:lnTo>
                  <a:lnTo>
                    <a:pt x="85" y="29"/>
                  </a:lnTo>
                  <a:lnTo>
                    <a:pt x="108" y="2"/>
                  </a:lnTo>
                  <a:lnTo>
                    <a:pt x="47" y="45"/>
                  </a:lnTo>
                  <a:lnTo>
                    <a:pt x="55" y="45"/>
                  </a:lnTo>
                  <a:lnTo>
                    <a:pt x="0" y="0"/>
                  </a:lnTo>
                  <a:lnTo>
                    <a:pt x="51" y="79"/>
                  </a:lnTo>
                  <a:lnTo>
                    <a:pt x="108" y="2"/>
                  </a:lnTo>
                  <a:lnTo>
                    <a:pt x="85" y="29"/>
                  </a:lnTo>
                  <a:close/>
                </a:path>
              </a:pathLst>
            </a:custGeom>
            <a:grpFill/>
            <a:ln w="9525">
              <a:solidFill>
                <a:srgbClr val="000000"/>
              </a:solidFill>
              <a:round/>
              <a:headEnd/>
              <a:tailEnd/>
            </a:ln>
            <a:extLst/>
          </p:spPr>
          <p:txBody>
            <a:bodyPr/>
            <a:lstStyle/>
            <a:p>
              <a:endParaRPr lang="en-US"/>
            </a:p>
          </p:txBody>
        </p:sp>
        <p:sp>
          <p:nvSpPr>
            <p:cNvPr id="26745" name="Freeform 185"/>
            <p:cNvSpPr>
              <a:spLocks/>
            </p:cNvSpPr>
            <p:nvPr/>
          </p:nvSpPr>
          <p:spPr bwMode="auto">
            <a:xfrm>
              <a:off x="1952" y="2459"/>
              <a:ext cx="108" cy="79"/>
            </a:xfrm>
            <a:custGeom>
              <a:avLst/>
              <a:gdLst>
                <a:gd name="T0" fmla="*/ 85 w 108"/>
                <a:gd name="T1" fmla="*/ 29 h 79"/>
                <a:gd name="T2" fmla="*/ 75 w 108"/>
                <a:gd name="T3" fmla="*/ 24 h 79"/>
                <a:gd name="T4" fmla="*/ 44 w 108"/>
                <a:gd name="T5" fmla="*/ 66 h 79"/>
                <a:gd name="T6" fmla="*/ 57 w 108"/>
                <a:gd name="T7" fmla="*/ 66 h 79"/>
                <a:gd name="T8" fmla="*/ 30 w 108"/>
                <a:gd name="T9" fmla="*/ 24 h 79"/>
                <a:gd name="T10" fmla="*/ 20 w 108"/>
                <a:gd name="T11" fmla="*/ 29 h 79"/>
                <a:gd name="T12" fmla="*/ 51 w 108"/>
                <a:gd name="T13" fmla="*/ 53 h 79"/>
                <a:gd name="T14" fmla="*/ 85 w 108"/>
                <a:gd name="T15" fmla="*/ 29 h 79"/>
                <a:gd name="T16" fmla="*/ 108 w 108"/>
                <a:gd name="T17" fmla="*/ 2 h 79"/>
                <a:gd name="T18" fmla="*/ 47 w 108"/>
                <a:gd name="T19" fmla="*/ 45 h 79"/>
                <a:gd name="T20" fmla="*/ 55 w 108"/>
                <a:gd name="T21" fmla="*/ 45 h 79"/>
                <a:gd name="T22" fmla="*/ 0 w 108"/>
                <a:gd name="T23" fmla="*/ 0 h 79"/>
                <a:gd name="T24" fmla="*/ 51 w 108"/>
                <a:gd name="T25" fmla="*/ 79 h 79"/>
                <a:gd name="T26" fmla="*/ 108 w 108"/>
                <a:gd name="T27" fmla="*/ 2 h 79"/>
                <a:gd name="T28" fmla="*/ 85 w 108"/>
                <a:gd name="T29" fmla="*/ 29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79"/>
                <a:gd name="T47" fmla="*/ 108 w 108"/>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79">
                  <a:moveTo>
                    <a:pt x="85" y="29"/>
                  </a:moveTo>
                  <a:lnTo>
                    <a:pt x="75" y="24"/>
                  </a:lnTo>
                  <a:lnTo>
                    <a:pt x="44" y="66"/>
                  </a:lnTo>
                  <a:lnTo>
                    <a:pt x="57" y="66"/>
                  </a:lnTo>
                  <a:lnTo>
                    <a:pt x="30" y="24"/>
                  </a:lnTo>
                  <a:lnTo>
                    <a:pt x="20" y="29"/>
                  </a:lnTo>
                  <a:lnTo>
                    <a:pt x="51" y="53"/>
                  </a:lnTo>
                  <a:lnTo>
                    <a:pt x="85" y="29"/>
                  </a:lnTo>
                  <a:lnTo>
                    <a:pt x="108" y="2"/>
                  </a:lnTo>
                  <a:lnTo>
                    <a:pt x="47" y="45"/>
                  </a:lnTo>
                  <a:lnTo>
                    <a:pt x="55" y="45"/>
                  </a:lnTo>
                  <a:lnTo>
                    <a:pt x="0" y="0"/>
                  </a:lnTo>
                  <a:lnTo>
                    <a:pt x="51" y="79"/>
                  </a:lnTo>
                  <a:lnTo>
                    <a:pt x="108" y="2"/>
                  </a:lnTo>
                  <a:lnTo>
                    <a:pt x="85" y="29"/>
                  </a:lnTo>
                  <a:close/>
                </a:path>
              </a:pathLst>
            </a:custGeom>
            <a:grpFill/>
            <a:ln w="9525">
              <a:solidFill>
                <a:srgbClr val="FFFF00"/>
              </a:solidFill>
              <a:round/>
              <a:headEnd/>
              <a:tailEnd/>
            </a:ln>
          </p:spPr>
          <p:txBody>
            <a:bodyPr/>
            <a:lstStyle/>
            <a:p>
              <a:endParaRPr lang="en-US"/>
            </a:p>
          </p:txBody>
        </p:sp>
      </p:grpSp>
      <p:sp>
        <p:nvSpPr>
          <p:cNvPr id="26722" name="Rectangle 187"/>
          <p:cNvSpPr>
            <a:spLocks noChangeArrowheads="1"/>
          </p:cNvSpPr>
          <p:nvPr/>
        </p:nvSpPr>
        <p:spPr bwMode="auto">
          <a:xfrm>
            <a:off x="3914776" y="3725863"/>
            <a:ext cx="28575" cy="469900"/>
          </a:xfrm>
          <a:prstGeom prst="rect">
            <a:avLst/>
          </a:prstGeom>
          <a:solidFill>
            <a:srgbClr val="000000"/>
          </a:solidFill>
          <a:ln w="9525">
            <a:solidFill>
              <a:srgbClr val="000000"/>
            </a:solidFill>
            <a:miter lim="800000"/>
            <a:headEnd/>
            <a:tailEnd/>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23" name="Rectangle 188"/>
          <p:cNvSpPr>
            <a:spLocks noChangeArrowheads="1"/>
          </p:cNvSpPr>
          <p:nvPr/>
        </p:nvSpPr>
        <p:spPr bwMode="auto">
          <a:xfrm>
            <a:off x="3894139" y="3705226"/>
            <a:ext cx="20637" cy="461963"/>
          </a:xfrm>
          <a:prstGeom prst="rect">
            <a:avLst/>
          </a:prstGeom>
          <a:solidFill>
            <a:srgbClr val="FFFF00"/>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26" name="Rectangle 195"/>
          <p:cNvSpPr>
            <a:spLocks noChangeArrowheads="1"/>
          </p:cNvSpPr>
          <p:nvPr/>
        </p:nvSpPr>
        <p:spPr bwMode="auto">
          <a:xfrm>
            <a:off x="4581525" y="3709989"/>
            <a:ext cx="31750" cy="422275"/>
          </a:xfrm>
          <a:prstGeom prst="rect">
            <a:avLst/>
          </a:prstGeom>
          <a:solidFill>
            <a:srgbClr val="000000"/>
          </a:solidFill>
          <a:ln w="9525">
            <a:solidFill>
              <a:srgbClr val="000000"/>
            </a:solidFill>
            <a:miter lim="800000"/>
            <a:headEnd/>
            <a:tailEnd/>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6727" name="Rectangle 196"/>
          <p:cNvSpPr>
            <a:spLocks noChangeArrowheads="1"/>
          </p:cNvSpPr>
          <p:nvPr/>
        </p:nvSpPr>
        <p:spPr bwMode="auto">
          <a:xfrm>
            <a:off x="4578985" y="3689350"/>
            <a:ext cx="23812" cy="414338"/>
          </a:xfrm>
          <a:prstGeom prst="rect">
            <a:avLst/>
          </a:prstGeom>
          <a:solidFill>
            <a:srgbClr val="FFFF00"/>
          </a:solidFill>
          <a:ln w="9525">
            <a:solidFill>
              <a:srgbClr val="FFFF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8778" name="Rectangle 203"/>
          <p:cNvSpPr>
            <a:spLocks noChangeArrowheads="1"/>
          </p:cNvSpPr>
          <p:nvPr/>
        </p:nvSpPr>
        <p:spPr bwMode="auto">
          <a:xfrm>
            <a:off x="1943100" y="140208"/>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US" altLang="en-US" sz="1800" b="1" dirty="0">
                <a:solidFill>
                  <a:schemeClr val="tx1"/>
                </a:solidFill>
                <a:latin typeface="Arial" panose="020B0604020202020204" pitchFamily="34" charset="0"/>
              </a:rPr>
              <a:t>Bidwell</a:t>
            </a:r>
            <a:endParaRPr lang="en-US" altLang="en-US" dirty="0">
              <a:solidFill>
                <a:schemeClr val="tx1"/>
              </a:solidFill>
              <a:latin typeface="Times New Roman" panose="02020603050405020304" pitchFamily="18" charset="0"/>
            </a:endParaRPr>
          </a:p>
        </p:txBody>
      </p:sp>
      <p:sp>
        <p:nvSpPr>
          <p:cNvPr id="28779" name="Rectangle 204"/>
          <p:cNvSpPr>
            <a:spLocks noChangeArrowheads="1"/>
          </p:cNvSpPr>
          <p:nvPr/>
        </p:nvSpPr>
        <p:spPr bwMode="auto">
          <a:xfrm>
            <a:off x="2743200" y="140208"/>
            <a:ext cx="3644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US" altLang="en-US" sz="1800" b="1" dirty="0">
                <a:solidFill>
                  <a:schemeClr val="tx1"/>
                </a:solidFill>
                <a:latin typeface="Arial" panose="020B0604020202020204" pitchFamily="34" charset="0"/>
              </a:rPr>
              <a:t> (1979), Plant Physiology, 2nd Ed.</a:t>
            </a:r>
            <a:endParaRPr lang="en-US" altLang="en-US" dirty="0">
              <a:solidFill>
                <a:schemeClr val="tx1"/>
              </a:solidFill>
              <a:latin typeface="Times New Roman" panose="02020603050405020304" pitchFamily="18" charset="0"/>
            </a:endParaRPr>
          </a:p>
        </p:txBody>
      </p:sp>
      <p:sp>
        <p:nvSpPr>
          <p:cNvPr id="28780" name="Rectangle 205"/>
          <p:cNvSpPr>
            <a:spLocks noChangeArrowheads="1"/>
          </p:cNvSpPr>
          <p:nvPr/>
        </p:nvSpPr>
        <p:spPr bwMode="auto">
          <a:xfrm>
            <a:off x="1943100" y="414847"/>
            <a:ext cx="4889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US" altLang="en-US" sz="1800" b="1" dirty="0">
                <a:solidFill>
                  <a:schemeClr val="tx1"/>
                </a:solidFill>
                <a:latin typeface="Arial" panose="020B0604020202020204" pitchFamily="34" charset="0"/>
              </a:rPr>
              <a:t>Metabolism associated with nitrate reduction</a:t>
            </a:r>
            <a:endParaRPr lang="en-US" altLang="en-US" dirty="0">
              <a:solidFill>
                <a:schemeClr val="tx1"/>
              </a:solidFill>
              <a:latin typeface="Times New Roman" panose="02020603050405020304" pitchFamily="18" charset="0"/>
            </a:endParaRPr>
          </a:p>
        </p:txBody>
      </p:sp>
      <p:sp>
        <p:nvSpPr>
          <p:cNvPr id="28781" name="Rectangle 206"/>
          <p:cNvSpPr>
            <a:spLocks noChangeArrowheads="1"/>
          </p:cNvSpPr>
          <p:nvPr/>
        </p:nvSpPr>
        <p:spPr bwMode="auto">
          <a:xfrm>
            <a:off x="1943101" y="130684"/>
            <a:ext cx="550227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endParaRPr lang="en-US" altLang="en-US">
              <a:solidFill>
                <a:schemeClr val="tx1"/>
              </a:solidFill>
              <a:latin typeface="Times New Roman" panose="02020603050405020304" pitchFamily="18" charset="0"/>
            </a:endParaRPr>
          </a:p>
        </p:txBody>
      </p:sp>
      <p:sp>
        <p:nvSpPr>
          <p:cNvPr id="28782" name="Rectangle 207"/>
          <p:cNvSpPr>
            <a:spLocks noChangeArrowheads="1"/>
          </p:cNvSpPr>
          <p:nvPr/>
        </p:nvSpPr>
        <p:spPr bwMode="auto">
          <a:xfrm>
            <a:off x="1917701" y="105284"/>
            <a:ext cx="550227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endParaRPr lang="en-US" altLang="en-US">
              <a:solidFill>
                <a:schemeClr val="accent1">
                  <a:lumMod val="75000"/>
                </a:schemeClr>
              </a:solidFill>
              <a:latin typeface="Times New Roman" panose="02020603050405020304" pitchFamily="18" charset="0"/>
            </a:endParaRPr>
          </a:p>
        </p:txBody>
      </p:sp>
      <p:sp>
        <p:nvSpPr>
          <p:cNvPr id="26735" name="Text Box 211"/>
          <p:cNvSpPr txBox="1">
            <a:spLocks noChangeArrowheads="1"/>
          </p:cNvSpPr>
          <p:nvPr/>
        </p:nvSpPr>
        <p:spPr bwMode="auto">
          <a:xfrm>
            <a:off x="1869599" y="5894388"/>
            <a:ext cx="842105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100" dirty="0">
                <a:latin typeface="Verdana" panose="020B0604030504040204" pitchFamily="34" charset="0"/>
                <a:ea typeface="Verdana" panose="020B0604030504040204" pitchFamily="34" charset="0"/>
                <a:cs typeface="Verdana" panose="020B0604030504040204" pitchFamily="34" charset="0"/>
              </a:rPr>
              <a:t>Francis, D.D., J.S. </a:t>
            </a:r>
            <a:r>
              <a:rPr lang="en-US" altLang="en-US" sz="1100" dirty="0" err="1">
                <a:latin typeface="Verdana" panose="020B0604030504040204" pitchFamily="34" charset="0"/>
                <a:ea typeface="Verdana" panose="020B0604030504040204" pitchFamily="34" charset="0"/>
                <a:cs typeface="Verdana" panose="020B0604030504040204" pitchFamily="34" charset="0"/>
              </a:rPr>
              <a:t>Schepers</a:t>
            </a:r>
            <a:r>
              <a:rPr lang="en-US" altLang="en-US" sz="1100" dirty="0">
                <a:latin typeface="Verdana" panose="020B0604030504040204" pitchFamily="34" charset="0"/>
                <a:ea typeface="Verdana" panose="020B0604030504040204" pitchFamily="34" charset="0"/>
                <a:cs typeface="Verdana" panose="020B0604030504040204" pitchFamily="34" charset="0"/>
              </a:rPr>
              <a:t>, and M.F. Vigil.  1993.  Post-</a:t>
            </a:r>
            <a:r>
              <a:rPr lang="en-US" altLang="en-US" sz="1100" dirty="0" err="1">
                <a:latin typeface="Verdana" panose="020B0604030504040204" pitchFamily="34" charset="0"/>
                <a:ea typeface="Verdana" panose="020B0604030504040204" pitchFamily="34" charset="0"/>
                <a:cs typeface="Verdana" panose="020B0604030504040204" pitchFamily="34" charset="0"/>
              </a:rPr>
              <a:t>anthesis</a:t>
            </a:r>
            <a:r>
              <a:rPr lang="en-US" altLang="en-US" sz="1100" dirty="0">
                <a:latin typeface="Verdana" panose="020B0604030504040204" pitchFamily="34" charset="0"/>
                <a:ea typeface="Verdana" panose="020B0604030504040204" pitchFamily="34" charset="0"/>
                <a:cs typeface="Verdana" panose="020B0604030504040204" pitchFamily="34" charset="0"/>
              </a:rPr>
              <a:t> nitrogen loss from corn.  </a:t>
            </a:r>
            <a:r>
              <a:rPr lang="en-US" altLang="en-US" sz="1100" dirty="0" err="1">
                <a:latin typeface="Verdana" panose="020B0604030504040204" pitchFamily="34" charset="0"/>
                <a:ea typeface="Verdana" panose="020B0604030504040204" pitchFamily="34" charset="0"/>
                <a:cs typeface="Verdana" panose="020B0604030504040204" pitchFamily="34" charset="0"/>
              </a:rPr>
              <a:t>Agron</a:t>
            </a:r>
            <a:r>
              <a:rPr lang="en-US" altLang="en-US" sz="1100" dirty="0">
                <a:latin typeface="Verdana" panose="020B0604030504040204" pitchFamily="34" charset="0"/>
                <a:ea typeface="Verdana" panose="020B0604030504040204" pitchFamily="34" charset="0"/>
                <a:cs typeface="Verdana" panose="020B0604030504040204" pitchFamily="34" charset="0"/>
              </a:rPr>
              <a:t>. J. 85:659-663. </a:t>
            </a:r>
            <a:r>
              <a:rPr lang="en-US" altLang="en-US" sz="1200" b="1" dirty="0">
                <a:solidFill>
                  <a:srgbClr val="FF0000"/>
                </a:solidFill>
                <a:latin typeface="Verdana" panose="020B0604030504040204" pitchFamily="34" charset="0"/>
                <a:ea typeface="Verdana" panose="020B0604030504040204" pitchFamily="34" charset="0"/>
                <a:cs typeface="Verdana" panose="020B0604030504040204" pitchFamily="34" charset="0"/>
              </a:rPr>
              <a:t>(up to 82 kg N/ha)</a:t>
            </a:r>
          </a:p>
          <a:p>
            <a:pPr eaLnBrk="1" hangingPunct="1">
              <a:lnSpc>
                <a:spcPct val="100000"/>
              </a:lnSpc>
              <a:spcBef>
                <a:spcPct val="50000"/>
              </a:spcBef>
              <a:buFont typeface="Wingdings 3" panose="05040102010807070707" pitchFamily="18" charset="2"/>
              <a:buNone/>
            </a:pPr>
            <a:r>
              <a:rPr lang="en-US" altLang="en-US" sz="1100" dirty="0">
                <a:latin typeface="Verdana" panose="020B0604030504040204" pitchFamily="34" charset="0"/>
                <a:ea typeface="Verdana" panose="020B0604030504040204" pitchFamily="34" charset="0"/>
                <a:cs typeface="Verdana" panose="020B0604030504040204" pitchFamily="34" charset="0"/>
              </a:rPr>
              <a:t>Lees, H.L., W.R. Raun and G.V. Johnson. 2000. Increased plant N loss with increasing nitrogen applied in winter wheat observed with </a:t>
            </a:r>
            <a:r>
              <a:rPr lang="en-US" altLang="en-US" sz="1100" baseline="30000" dirty="0">
                <a:latin typeface="Verdana" panose="020B0604030504040204" pitchFamily="34" charset="0"/>
                <a:ea typeface="Verdana" panose="020B0604030504040204" pitchFamily="34" charset="0"/>
                <a:cs typeface="Verdana" panose="020B0604030504040204" pitchFamily="34" charset="0"/>
              </a:rPr>
              <a:t>15</a:t>
            </a:r>
            <a:r>
              <a:rPr lang="en-US" altLang="en-US" sz="1100" dirty="0">
                <a:latin typeface="Verdana" panose="020B0604030504040204" pitchFamily="34" charset="0"/>
                <a:ea typeface="Verdana" panose="020B0604030504040204" pitchFamily="34" charset="0"/>
                <a:cs typeface="Verdana" panose="020B0604030504040204" pitchFamily="34" charset="0"/>
              </a:rPr>
              <a:t>N.  J. Plant </a:t>
            </a:r>
            <a:r>
              <a:rPr lang="en-US" altLang="en-US" sz="1100" dirty="0" err="1">
                <a:latin typeface="Verdana" panose="020B0604030504040204" pitchFamily="34" charset="0"/>
                <a:ea typeface="Verdana" panose="020B0604030504040204" pitchFamily="34" charset="0"/>
                <a:cs typeface="Verdana" panose="020B0604030504040204" pitchFamily="34" charset="0"/>
              </a:rPr>
              <a:t>Nutr</a:t>
            </a:r>
            <a:r>
              <a:rPr lang="en-US" altLang="en-US" sz="1100" dirty="0">
                <a:latin typeface="Verdana" panose="020B0604030504040204" pitchFamily="34" charset="0"/>
                <a:ea typeface="Verdana" panose="020B0604030504040204" pitchFamily="34" charset="0"/>
                <a:cs typeface="Verdana" panose="020B0604030504040204" pitchFamily="34" charset="0"/>
              </a:rPr>
              <a:t>. 23:219-230. </a:t>
            </a:r>
            <a:r>
              <a:rPr lang="en-US" altLang="en-US" sz="1200" b="1" dirty="0">
                <a:solidFill>
                  <a:srgbClr val="FF0000"/>
                </a:solidFill>
                <a:latin typeface="Verdana" panose="020B0604030504040204" pitchFamily="34" charset="0"/>
                <a:ea typeface="Verdana" panose="020B0604030504040204" pitchFamily="34" charset="0"/>
                <a:cs typeface="Verdana" panose="020B0604030504040204" pitchFamily="34" charset="0"/>
              </a:rPr>
              <a:t>(up to 42 kg N/ha)</a:t>
            </a:r>
          </a:p>
          <a:p>
            <a:pPr eaLnBrk="1" hangingPunct="1">
              <a:lnSpc>
                <a:spcPct val="100000"/>
              </a:lnSpc>
              <a:spcBef>
                <a:spcPct val="50000"/>
              </a:spcBef>
              <a:buFontTx/>
              <a:buNone/>
            </a:pPr>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grpSp>
        <p:nvGrpSpPr>
          <p:cNvPr id="196" name="Group 118"/>
          <p:cNvGrpSpPr>
            <a:grpSpLocks/>
          </p:cNvGrpSpPr>
          <p:nvPr/>
        </p:nvGrpSpPr>
        <p:grpSpPr bwMode="auto">
          <a:xfrm>
            <a:off x="5266818" y="1040099"/>
            <a:ext cx="1271588" cy="152400"/>
            <a:chOff x="4270" y="2972"/>
            <a:chExt cx="801" cy="96"/>
          </a:xfrm>
          <a:solidFill>
            <a:srgbClr val="FFFF00"/>
          </a:solidFill>
        </p:grpSpPr>
        <p:grpSp>
          <p:nvGrpSpPr>
            <p:cNvPr id="197" name="Group 111"/>
            <p:cNvGrpSpPr>
              <a:grpSpLocks/>
            </p:cNvGrpSpPr>
            <p:nvPr/>
          </p:nvGrpSpPr>
          <p:grpSpPr bwMode="auto">
            <a:xfrm>
              <a:off x="4270" y="3004"/>
              <a:ext cx="790" cy="32"/>
              <a:chOff x="4270" y="3004"/>
              <a:chExt cx="790" cy="32"/>
            </a:xfrm>
            <a:grpFill/>
          </p:grpSpPr>
          <p:sp>
            <p:nvSpPr>
              <p:cNvPr id="204" name="Freeform 109"/>
              <p:cNvSpPr>
                <a:spLocks/>
              </p:cNvSpPr>
              <p:nvPr/>
            </p:nvSpPr>
            <p:spPr bwMode="auto">
              <a:xfrm>
                <a:off x="4286" y="3020"/>
                <a:ext cx="774" cy="16"/>
              </a:xfrm>
              <a:custGeom>
                <a:avLst/>
                <a:gdLst>
                  <a:gd name="T0" fmla="*/ 0 w 774"/>
                  <a:gd name="T1" fmla="*/ 16 h 16"/>
                  <a:gd name="T2" fmla="*/ 774 w 774"/>
                  <a:gd name="T3" fmla="*/ 11 h 16"/>
                  <a:gd name="T4" fmla="*/ 774 w 774"/>
                  <a:gd name="T5" fmla="*/ 0 h 16"/>
                  <a:gd name="T6" fmla="*/ 0 w 774"/>
                  <a:gd name="T7" fmla="*/ 5 h 16"/>
                  <a:gd name="T8" fmla="*/ 0 w 774"/>
                  <a:gd name="T9" fmla="*/ 16 h 16"/>
                  <a:gd name="T10" fmla="*/ 0 60000 65536"/>
                  <a:gd name="T11" fmla="*/ 0 60000 65536"/>
                  <a:gd name="T12" fmla="*/ 0 60000 65536"/>
                  <a:gd name="T13" fmla="*/ 0 60000 65536"/>
                  <a:gd name="T14" fmla="*/ 0 60000 65536"/>
                  <a:gd name="T15" fmla="*/ 0 w 774"/>
                  <a:gd name="T16" fmla="*/ 0 h 16"/>
                  <a:gd name="T17" fmla="*/ 774 w 774"/>
                  <a:gd name="T18" fmla="*/ 16 h 16"/>
                </a:gdLst>
                <a:ahLst/>
                <a:cxnLst>
                  <a:cxn ang="T10">
                    <a:pos x="T0" y="T1"/>
                  </a:cxn>
                  <a:cxn ang="T11">
                    <a:pos x="T2" y="T3"/>
                  </a:cxn>
                  <a:cxn ang="T12">
                    <a:pos x="T4" y="T5"/>
                  </a:cxn>
                  <a:cxn ang="T13">
                    <a:pos x="T6" y="T7"/>
                  </a:cxn>
                  <a:cxn ang="T14">
                    <a:pos x="T8" y="T9"/>
                  </a:cxn>
                </a:cxnLst>
                <a:rect l="T15" t="T16" r="T17" b="T18"/>
                <a:pathLst>
                  <a:path w="774" h="16">
                    <a:moveTo>
                      <a:pt x="0" y="16"/>
                    </a:moveTo>
                    <a:lnTo>
                      <a:pt x="774" y="11"/>
                    </a:lnTo>
                    <a:lnTo>
                      <a:pt x="774" y="0"/>
                    </a:lnTo>
                    <a:lnTo>
                      <a:pt x="0" y="5"/>
                    </a:lnTo>
                    <a:lnTo>
                      <a:pt x="0" y="16"/>
                    </a:lnTo>
                    <a:close/>
                  </a:path>
                </a:pathLst>
              </a:custGeom>
              <a:grpFill/>
              <a:ln w="9525">
                <a:solidFill>
                  <a:srgbClr val="000000"/>
                </a:solidFill>
                <a:round/>
                <a:headEnd/>
                <a:tailEnd/>
              </a:ln>
              <a:extLst/>
            </p:spPr>
            <p:txBody>
              <a:bodyPr/>
              <a:lstStyle/>
              <a:p>
                <a:endParaRPr lang="en-US"/>
              </a:p>
            </p:txBody>
          </p:sp>
          <p:sp>
            <p:nvSpPr>
              <p:cNvPr id="205" name="Freeform 110"/>
              <p:cNvSpPr>
                <a:spLocks/>
              </p:cNvSpPr>
              <p:nvPr/>
            </p:nvSpPr>
            <p:spPr bwMode="auto">
              <a:xfrm>
                <a:off x="4270" y="3004"/>
                <a:ext cx="774" cy="16"/>
              </a:xfrm>
              <a:custGeom>
                <a:avLst/>
                <a:gdLst>
                  <a:gd name="T0" fmla="*/ 0 w 774"/>
                  <a:gd name="T1" fmla="*/ 16 h 16"/>
                  <a:gd name="T2" fmla="*/ 774 w 774"/>
                  <a:gd name="T3" fmla="*/ 11 h 16"/>
                  <a:gd name="T4" fmla="*/ 774 w 774"/>
                  <a:gd name="T5" fmla="*/ 0 h 16"/>
                  <a:gd name="T6" fmla="*/ 0 w 774"/>
                  <a:gd name="T7" fmla="*/ 5 h 16"/>
                  <a:gd name="T8" fmla="*/ 0 w 774"/>
                  <a:gd name="T9" fmla="*/ 16 h 16"/>
                  <a:gd name="T10" fmla="*/ 0 60000 65536"/>
                  <a:gd name="T11" fmla="*/ 0 60000 65536"/>
                  <a:gd name="T12" fmla="*/ 0 60000 65536"/>
                  <a:gd name="T13" fmla="*/ 0 60000 65536"/>
                  <a:gd name="T14" fmla="*/ 0 60000 65536"/>
                  <a:gd name="T15" fmla="*/ 0 w 774"/>
                  <a:gd name="T16" fmla="*/ 0 h 16"/>
                  <a:gd name="T17" fmla="*/ 774 w 774"/>
                  <a:gd name="T18" fmla="*/ 16 h 16"/>
                </a:gdLst>
                <a:ahLst/>
                <a:cxnLst>
                  <a:cxn ang="T10">
                    <a:pos x="T0" y="T1"/>
                  </a:cxn>
                  <a:cxn ang="T11">
                    <a:pos x="T2" y="T3"/>
                  </a:cxn>
                  <a:cxn ang="T12">
                    <a:pos x="T4" y="T5"/>
                  </a:cxn>
                  <a:cxn ang="T13">
                    <a:pos x="T6" y="T7"/>
                  </a:cxn>
                  <a:cxn ang="T14">
                    <a:pos x="T8" y="T9"/>
                  </a:cxn>
                </a:cxnLst>
                <a:rect l="T15" t="T16" r="T17" b="T18"/>
                <a:pathLst>
                  <a:path w="774" h="16">
                    <a:moveTo>
                      <a:pt x="0" y="16"/>
                    </a:moveTo>
                    <a:lnTo>
                      <a:pt x="774" y="11"/>
                    </a:lnTo>
                    <a:lnTo>
                      <a:pt x="774" y="0"/>
                    </a:lnTo>
                    <a:lnTo>
                      <a:pt x="0" y="5"/>
                    </a:lnTo>
                    <a:lnTo>
                      <a:pt x="0" y="16"/>
                    </a:lnTo>
                    <a:close/>
                  </a:path>
                </a:pathLst>
              </a:custGeom>
              <a:grpFill/>
              <a:ln w="9525">
                <a:solidFill>
                  <a:srgbClr val="FFFF00"/>
                </a:solidFill>
                <a:round/>
                <a:headEnd/>
                <a:tailEnd/>
              </a:ln>
            </p:spPr>
            <p:txBody>
              <a:bodyPr/>
              <a:lstStyle/>
              <a:p>
                <a:endParaRPr lang="en-US"/>
              </a:p>
            </p:txBody>
          </p:sp>
        </p:grpSp>
        <p:grpSp>
          <p:nvGrpSpPr>
            <p:cNvPr id="198" name="Group 114"/>
            <p:cNvGrpSpPr>
              <a:grpSpLocks/>
            </p:cNvGrpSpPr>
            <p:nvPr/>
          </p:nvGrpSpPr>
          <p:grpSpPr bwMode="auto">
            <a:xfrm>
              <a:off x="4992" y="2988"/>
              <a:ext cx="68" cy="61"/>
              <a:chOff x="4992" y="2988"/>
              <a:chExt cx="68" cy="61"/>
            </a:xfrm>
            <a:grpFill/>
          </p:grpSpPr>
          <p:sp>
            <p:nvSpPr>
              <p:cNvPr id="202" name="Freeform 112"/>
              <p:cNvSpPr>
                <a:spLocks/>
              </p:cNvSpPr>
              <p:nvPr/>
            </p:nvSpPr>
            <p:spPr bwMode="auto">
              <a:xfrm>
                <a:off x="5008" y="3004"/>
                <a:ext cx="52" cy="45"/>
              </a:xfrm>
              <a:custGeom>
                <a:avLst/>
                <a:gdLst>
                  <a:gd name="T0" fmla="*/ 0 w 52"/>
                  <a:gd name="T1" fmla="*/ 0 h 45"/>
                  <a:gd name="T2" fmla="*/ 52 w 52"/>
                  <a:gd name="T3" fmla="*/ 21 h 45"/>
                  <a:gd name="T4" fmla="*/ 0 w 52"/>
                  <a:gd name="T5" fmla="*/ 45 h 45"/>
                  <a:gd name="T6" fmla="*/ 25 w 52"/>
                  <a:gd name="T7" fmla="*/ 21 h 45"/>
                  <a:gd name="T8" fmla="*/ 0 w 52"/>
                  <a:gd name="T9" fmla="*/ 0 h 45"/>
                  <a:gd name="T10" fmla="*/ 0 60000 65536"/>
                  <a:gd name="T11" fmla="*/ 0 60000 65536"/>
                  <a:gd name="T12" fmla="*/ 0 60000 65536"/>
                  <a:gd name="T13" fmla="*/ 0 60000 65536"/>
                  <a:gd name="T14" fmla="*/ 0 60000 65536"/>
                  <a:gd name="T15" fmla="*/ 0 w 52"/>
                  <a:gd name="T16" fmla="*/ 0 h 45"/>
                  <a:gd name="T17" fmla="*/ 52 w 52"/>
                  <a:gd name="T18" fmla="*/ 45 h 45"/>
                </a:gdLst>
                <a:ahLst/>
                <a:cxnLst>
                  <a:cxn ang="T10">
                    <a:pos x="T0" y="T1"/>
                  </a:cxn>
                  <a:cxn ang="T11">
                    <a:pos x="T2" y="T3"/>
                  </a:cxn>
                  <a:cxn ang="T12">
                    <a:pos x="T4" y="T5"/>
                  </a:cxn>
                  <a:cxn ang="T13">
                    <a:pos x="T6" y="T7"/>
                  </a:cxn>
                  <a:cxn ang="T14">
                    <a:pos x="T8" y="T9"/>
                  </a:cxn>
                </a:cxnLst>
                <a:rect l="T15" t="T16" r="T17" b="T18"/>
                <a:pathLst>
                  <a:path w="52" h="45">
                    <a:moveTo>
                      <a:pt x="0" y="0"/>
                    </a:moveTo>
                    <a:lnTo>
                      <a:pt x="52" y="21"/>
                    </a:lnTo>
                    <a:lnTo>
                      <a:pt x="0" y="45"/>
                    </a:lnTo>
                    <a:lnTo>
                      <a:pt x="25" y="21"/>
                    </a:lnTo>
                    <a:lnTo>
                      <a:pt x="0" y="0"/>
                    </a:lnTo>
                    <a:close/>
                  </a:path>
                </a:pathLst>
              </a:custGeom>
              <a:grpFill/>
              <a:ln w="9525">
                <a:solidFill>
                  <a:srgbClr val="000000"/>
                </a:solidFill>
                <a:round/>
                <a:headEnd/>
                <a:tailEnd/>
              </a:ln>
              <a:extLst/>
            </p:spPr>
            <p:txBody>
              <a:bodyPr/>
              <a:lstStyle/>
              <a:p>
                <a:endParaRPr lang="en-US"/>
              </a:p>
            </p:txBody>
          </p:sp>
          <p:sp>
            <p:nvSpPr>
              <p:cNvPr id="203" name="Freeform 113"/>
              <p:cNvSpPr>
                <a:spLocks/>
              </p:cNvSpPr>
              <p:nvPr/>
            </p:nvSpPr>
            <p:spPr bwMode="auto">
              <a:xfrm>
                <a:off x="4992" y="2988"/>
                <a:ext cx="52" cy="45"/>
              </a:xfrm>
              <a:custGeom>
                <a:avLst/>
                <a:gdLst>
                  <a:gd name="T0" fmla="*/ 0 w 52"/>
                  <a:gd name="T1" fmla="*/ 0 h 45"/>
                  <a:gd name="T2" fmla="*/ 52 w 52"/>
                  <a:gd name="T3" fmla="*/ 21 h 45"/>
                  <a:gd name="T4" fmla="*/ 0 w 52"/>
                  <a:gd name="T5" fmla="*/ 45 h 45"/>
                  <a:gd name="T6" fmla="*/ 25 w 52"/>
                  <a:gd name="T7" fmla="*/ 21 h 45"/>
                  <a:gd name="T8" fmla="*/ 0 w 52"/>
                  <a:gd name="T9" fmla="*/ 0 h 45"/>
                  <a:gd name="T10" fmla="*/ 0 60000 65536"/>
                  <a:gd name="T11" fmla="*/ 0 60000 65536"/>
                  <a:gd name="T12" fmla="*/ 0 60000 65536"/>
                  <a:gd name="T13" fmla="*/ 0 60000 65536"/>
                  <a:gd name="T14" fmla="*/ 0 60000 65536"/>
                  <a:gd name="T15" fmla="*/ 0 w 52"/>
                  <a:gd name="T16" fmla="*/ 0 h 45"/>
                  <a:gd name="T17" fmla="*/ 52 w 52"/>
                  <a:gd name="T18" fmla="*/ 45 h 45"/>
                </a:gdLst>
                <a:ahLst/>
                <a:cxnLst>
                  <a:cxn ang="T10">
                    <a:pos x="T0" y="T1"/>
                  </a:cxn>
                  <a:cxn ang="T11">
                    <a:pos x="T2" y="T3"/>
                  </a:cxn>
                  <a:cxn ang="T12">
                    <a:pos x="T4" y="T5"/>
                  </a:cxn>
                  <a:cxn ang="T13">
                    <a:pos x="T6" y="T7"/>
                  </a:cxn>
                  <a:cxn ang="T14">
                    <a:pos x="T8" y="T9"/>
                  </a:cxn>
                </a:cxnLst>
                <a:rect l="T15" t="T16" r="T17" b="T18"/>
                <a:pathLst>
                  <a:path w="52" h="45">
                    <a:moveTo>
                      <a:pt x="0" y="0"/>
                    </a:moveTo>
                    <a:lnTo>
                      <a:pt x="52" y="21"/>
                    </a:lnTo>
                    <a:lnTo>
                      <a:pt x="0" y="45"/>
                    </a:lnTo>
                    <a:lnTo>
                      <a:pt x="25" y="21"/>
                    </a:lnTo>
                    <a:lnTo>
                      <a:pt x="0" y="0"/>
                    </a:lnTo>
                    <a:close/>
                  </a:path>
                </a:pathLst>
              </a:custGeom>
              <a:grpFill/>
              <a:ln w="9525">
                <a:solidFill>
                  <a:srgbClr val="FFFF00"/>
                </a:solidFill>
                <a:round/>
                <a:headEnd/>
                <a:tailEnd/>
              </a:ln>
            </p:spPr>
            <p:txBody>
              <a:bodyPr/>
              <a:lstStyle/>
              <a:p>
                <a:endParaRPr lang="en-US"/>
              </a:p>
            </p:txBody>
          </p:sp>
        </p:grpSp>
        <p:grpSp>
          <p:nvGrpSpPr>
            <p:cNvPr id="199" name="Group 117"/>
            <p:cNvGrpSpPr>
              <a:grpSpLocks/>
            </p:cNvGrpSpPr>
            <p:nvPr/>
          </p:nvGrpSpPr>
          <p:grpSpPr bwMode="auto">
            <a:xfrm>
              <a:off x="4966" y="2972"/>
              <a:ext cx="105" cy="96"/>
              <a:chOff x="4966" y="2972"/>
              <a:chExt cx="105" cy="96"/>
            </a:xfrm>
            <a:grpFill/>
          </p:grpSpPr>
          <p:sp>
            <p:nvSpPr>
              <p:cNvPr id="200" name="Freeform 115"/>
              <p:cNvSpPr>
                <a:spLocks/>
              </p:cNvSpPr>
              <p:nvPr/>
            </p:nvSpPr>
            <p:spPr bwMode="auto">
              <a:xfrm>
                <a:off x="4982" y="2988"/>
                <a:ext cx="89" cy="80"/>
              </a:xfrm>
              <a:custGeom>
                <a:avLst/>
                <a:gdLst>
                  <a:gd name="T0" fmla="*/ 29 w 89"/>
                  <a:gd name="T1" fmla="*/ 13 h 80"/>
                  <a:gd name="T2" fmla="*/ 24 w 89"/>
                  <a:gd name="T3" fmla="*/ 21 h 80"/>
                  <a:gd name="T4" fmla="*/ 74 w 89"/>
                  <a:gd name="T5" fmla="*/ 43 h 80"/>
                  <a:gd name="T6" fmla="*/ 74 w 89"/>
                  <a:gd name="T7" fmla="*/ 32 h 80"/>
                  <a:gd name="T8" fmla="*/ 24 w 89"/>
                  <a:gd name="T9" fmla="*/ 56 h 80"/>
                  <a:gd name="T10" fmla="*/ 29 w 89"/>
                  <a:gd name="T11" fmla="*/ 64 h 80"/>
                  <a:gd name="T12" fmla="*/ 56 w 89"/>
                  <a:gd name="T13" fmla="*/ 37 h 80"/>
                  <a:gd name="T14" fmla="*/ 29 w 89"/>
                  <a:gd name="T15" fmla="*/ 13 h 80"/>
                  <a:gd name="T16" fmla="*/ 0 w 89"/>
                  <a:gd name="T17" fmla="*/ 0 h 80"/>
                  <a:gd name="T18" fmla="*/ 47 w 89"/>
                  <a:gd name="T19" fmla="*/ 40 h 80"/>
                  <a:gd name="T20" fmla="*/ 47 w 89"/>
                  <a:gd name="T21" fmla="*/ 35 h 80"/>
                  <a:gd name="T22" fmla="*/ 0 w 89"/>
                  <a:gd name="T23" fmla="*/ 80 h 80"/>
                  <a:gd name="T24" fmla="*/ 89 w 89"/>
                  <a:gd name="T25" fmla="*/ 37 h 80"/>
                  <a:gd name="T26" fmla="*/ 0 w 89"/>
                  <a:gd name="T27" fmla="*/ 0 h 80"/>
                  <a:gd name="T28" fmla="*/ 29 w 89"/>
                  <a:gd name="T29" fmla="*/ 13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80"/>
                  <a:gd name="T47" fmla="*/ 89 w 89"/>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80">
                    <a:moveTo>
                      <a:pt x="29" y="13"/>
                    </a:moveTo>
                    <a:lnTo>
                      <a:pt x="24" y="21"/>
                    </a:lnTo>
                    <a:lnTo>
                      <a:pt x="74" y="43"/>
                    </a:lnTo>
                    <a:lnTo>
                      <a:pt x="74" y="32"/>
                    </a:lnTo>
                    <a:lnTo>
                      <a:pt x="24" y="56"/>
                    </a:lnTo>
                    <a:lnTo>
                      <a:pt x="29" y="64"/>
                    </a:lnTo>
                    <a:lnTo>
                      <a:pt x="56" y="37"/>
                    </a:lnTo>
                    <a:lnTo>
                      <a:pt x="29" y="13"/>
                    </a:lnTo>
                    <a:lnTo>
                      <a:pt x="0" y="0"/>
                    </a:lnTo>
                    <a:lnTo>
                      <a:pt x="47" y="40"/>
                    </a:lnTo>
                    <a:lnTo>
                      <a:pt x="47" y="35"/>
                    </a:lnTo>
                    <a:lnTo>
                      <a:pt x="0" y="80"/>
                    </a:lnTo>
                    <a:lnTo>
                      <a:pt x="89" y="37"/>
                    </a:lnTo>
                    <a:lnTo>
                      <a:pt x="0" y="0"/>
                    </a:lnTo>
                    <a:lnTo>
                      <a:pt x="29" y="13"/>
                    </a:lnTo>
                    <a:close/>
                  </a:path>
                </a:pathLst>
              </a:custGeom>
              <a:grpFill/>
              <a:ln w="9525">
                <a:solidFill>
                  <a:srgbClr val="000000"/>
                </a:solidFill>
                <a:round/>
                <a:headEnd/>
                <a:tailEnd/>
              </a:ln>
              <a:extLst/>
            </p:spPr>
            <p:txBody>
              <a:bodyPr/>
              <a:lstStyle/>
              <a:p>
                <a:endParaRPr lang="en-US"/>
              </a:p>
            </p:txBody>
          </p:sp>
          <p:sp>
            <p:nvSpPr>
              <p:cNvPr id="201" name="Freeform 116"/>
              <p:cNvSpPr>
                <a:spLocks/>
              </p:cNvSpPr>
              <p:nvPr/>
            </p:nvSpPr>
            <p:spPr bwMode="auto">
              <a:xfrm>
                <a:off x="4966" y="2972"/>
                <a:ext cx="89" cy="80"/>
              </a:xfrm>
              <a:custGeom>
                <a:avLst/>
                <a:gdLst>
                  <a:gd name="T0" fmla="*/ 29 w 89"/>
                  <a:gd name="T1" fmla="*/ 13 h 80"/>
                  <a:gd name="T2" fmla="*/ 24 w 89"/>
                  <a:gd name="T3" fmla="*/ 21 h 80"/>
                  <a:gd name="T4" fmla="*/ 74 w 89"/>
                  <a:gd name="T5" fmla="*/ 43 h 80"/>
                  <a:gd name="T6" fmla="*/ 74 w 89"/>
                  <a:gd name="T7" fmla="*/ 32 h 80"/>
                  <a:gd name="T8" fmla="*/ 24 w 89"/>
                  <a:gd name="T9" fmla="*/ 56 h 80"/>
                  <a:gd name="T10" fmla="*/ 29 w 89"/>
                  <a:gd name="T11" fmla="*/ 64 h 80"/>
                  <a:gd name="T12" fmla="*/ 56 w 89"/>
                  <a:gd name="T13" fmla="*/ 37 h 80"/>
                  <a:gd name="T14" fmla="*/ 29 w 89"/>
                  <a:gd name="T15" fmla="*/ 13 h 80"/>
                  <a:gd name="T16" fmla="*/ 0 w 89"/>
                  <a:gd name="T17" fmla="*/ 0 h 80"/>
                  <a:gd name="T18" fmla="*/ 47 w 89"/>
                  <a:gd name="T19" fmla="*/ 40 h 80"/>
                  <a:gd name="T20" fmla="*/ 47 w 89"/>
                  <a:gd name="T21" fmla="*/ 35 h 80"/>
                  <a:gd name="T22" fmla="*/ 0 w 89"/>
                  <a:gd name="T23" fmla="*/ 80 h 80"/>
                  <a:gd name="T24" fmla="*/ 89 w 89"/>
                  <a:gd name="T25" fmla="*/ 37 h 80"/>
                  <a:gd name="T26" fmla="*/ 0 w 89"/>
                  <a:gd name="T27" fmla="*/ 0 h 80"/>
                  <a:gd name="T28" fmla="*/ 29 w 89"/>
                  <a:gd name="T29" fmla="*/ 13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80"/>
                  <a:gd name="T47" fmla="*/ 89 w 89"/>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80">
                    <a:moveTo>
                      <a:pt x="29" y="13"/>
                    </a:moveTo>
                    <a:lnTo>
                      <a:pt x="24" y="21"/>
                    </a:lnTo>
                    <a:lnTo>
                      <a:pt x="74" y="43"/>
                    </a:lnTo>
                    <a:lnTo>
                      <a:pt x="74" y="32"/>
                    </a:lnTo>
                    <a:lnTo>
                      <a:pt x="24" y="56"/>
                    </a:lnTo>
                    <a:lnTo>
                      <a:pt x="29" y="64"/>
                    </a:lnTo>
                    <a:lnTo>
                      <a:pt x="56" y="37"/>
                    </a:lnTo>
                    <a:lnTo>
                      <a:pt x="29" y="13"/>
                    </a:lnTo>
                    <a:lnTo>
                      <a:pt x="0" y="0"/>
                    </a:lnTo>
                    <a:lnTo>
                      <a:pt x="47" y="40"/>
                    </a:lnTo>
                    <a:lnTo>
                      <a:pt x="47" y="35"/>
                    </a:lnTo>
                    <a:lnTo>
                      <a:pt x="0" y="80"/>
                    </a:lnTo>
                    <a:lnTo>
                      <a:pt x="89" y="37"/>
                    </a:lnTo>
                    <a:lnTo>
                      <a:pt x="0" y="0"/>
                    </a:lnTo>
                    <a:lnTo>
                      <a:pt x="29" y="13"/>
                    </a:lnTo>
                    <a:close/>
                  </a:path>
                </a:pathLst>
              </a:custGeom>
              <a:grpFill/>
              <a:ln w="9525">
                <a:solidFill>
                  <a:srgbClr val="FFFF00"/>
                </a:solidFill>
                <a:round/>
                <a:headEnd/>
                <a:tailEnd/>
              </a:ln>
            </p:spPr>
            <p:txBody>
              <a:bodyPr/>
              <a:lstStyle/>
              <a:p>
                <a:endParaRPr lang="en-US"/>
              </a:p>
            </p:txBody>
          </p:sp>
        </p:grpSp>
      </p:grpSp>
      <p:pic>
        <p:nvPicPr>
          <p:cNvPr id="2" name="Picture 1"/>
          <p:cNvPicPr>
            <a:picLocks noChangeAspect="1"/>
          </p:cNvPicPr>
          <p:nvPr/>
        </p:nvPicPr>
        <p:blipFill>
          <a:blip r:embed="rId3"/>
          <a:stretch>
            <a:fillRect/>
          </a:stretch>
        </p:blipFill>
        <p:spPr>
          <a:xfrm rot="5400000">
            <a:off x="7257972" y="1965826"/>
            <a:ext cx="201185" cy="176799"/>
          </a:xfrm>
          <a:prstGeom prst="rect">
            <a:avLst/>
          </a:prstGeom>
        </p:spPr>
      </p:pic>
      <p:pic>
        <p:nvPicPr>
          <p:cNvPr id="3" name="Picture 2"/>
          <p:cNvPicPr>
            <a:picLocks noChangeAspect="1"/>
          </p:cNvPicPr>
          <p:nvPr/>
        </p:nvPicPr>
        <p:blipFill>
          <a:blip r:embed="rId4"/>
          <a:stretch>
            <a:fillRect/>
          </a:stretch>
        </p:blipFill>
        <p:spPr>
          <a:xfrm>
            <a:off x="9158789" y="3800904"/>
            <a:ext cx="176799" cy="201185"/>
          </a:xfrm>
          <a:prstGeom prst="rect">
            <a:avLst/>
          </a:prstGeom>
        </p:spPr>
      </p:pic>
      <p:pic>
        <p:nvPicPr>
          <p:cNvPr id="4" name="Picture 3"/>
          <p:cNvPicPr>
            <a:picLocks noChangeAspect="1"/>
          </p:cNvPicPr>
          <p:nvPr/>
        </p:nvPicPr>
        <p:blipFill>
          <a:blip r:embed="rId5"/>
          <a:stretch>
            <a:fillRect/>
          </a:stretch>
        </p:blipFill>
        <p:spPr>
          <a:xfrm rot="16200000">
            <a:off x="4665157" y="4133271"/>
            <a:ext cx="176799" cy="201185"/>
          </a:xfrm>
          <a:prstGeom prst="rect">
            <a:avLst/>
          </a:prstGeom>
        </p:spPr>
      </p:pic>
      <p:pic>
        <p:nvPicPr>
          <p:cNvPr id="5" name="Picture 4"/>
          <p:cNvPicPr>
            <a:picLocks noChangeAspect="1"/>
          </p:cNvPicPr>
          <p:nvPr/>
        </p:nvPicPr>
        <p:blipFill>
          <a:blip r:embed="rId4"/>
          <a:stretch>
            <a:fillRect/>
          </a:stretch>
        </p:blipFill>
        <p:spPr>
          <a:xfrm>
            <a:off x="4503597" y="4004485"/>
            <a:ext cx="176799" cy="201185"/>
          </a:xfrm>
          <a:prstGeom prst="rect">
            <a:avLst/>
          </a:prstGeom>
        </p:spPr>
      </p:pic>
      <p:pic>
        <p:nvPicPr>
          <p:cNvPr id="6" name="Picture 5"/>
          <p:cNvPicPr>
            <a:picLocks noChangeAspect="1"/>
          </p:cNvPicPr>
          <p:nvPr/>
        </p:nvPicPr>
        <p:blipFill>
          <a:blip r:embed="rId4"/>
          <a:stretch>
            <a:fillRect/>
          </a:stretch>
        </p:blipFill>
        <p:spPr>
          <a:xfrm>
            <a:off x="3799890" y="4019979"/>
            <a:ext cx="176799" cy="201185"/>
          </a:xfrm>
          <a:prstGeom prst="rect">
            <a:avLst/>
          </a:prstGeom>
        </p:spPr>
      </p:pic>
      <p:pic>
        <p:nvPicPr>
          <p:cNvPr id="7" name="Picture 6"/>
          <p:cNvPicPr>
            <a:picLocks noChangeAspect="1"/>
          </p:cNvPicPr>
          <p:nvPr/>
        </p:nvPicPr>
        <p:blipFill>
          <a:blip r:embed="rId4"/>
          <a:stretch>
            <a:fillRect/>
          </a:stretch>
        </p:blipFill>
        <p:spPr>
          <a:xfrm>
            <a:off x="3803383" y="2721983"/>
            <a:ext cx="176799" cy="201185"/>
          </a:xfrm>
          <a:prstGeom prst="rect">
            <a:avLst/>
          </a:prstGeom>
        </p:spPr>
      </p:pic>
      <p:pic>
        <p:nvPicPr>
          <p:cNvPr id="8" name="Picture 7"/>
          <p:cNvPicPr>
            <a:picLocks noChangeAspect="1"/>
          </p:cNvPicPr>
          <p:nvPr/>
        </p:nvPicPr>
        <p:blipFill>
          <a:blip r:embed="rId6"/>
          <a:stretch>
            <a:fillRect/>
          </a:stretch>
        </p:blipFill>
        <p:spPr>
          <a:xfrm rot="8337064">
            <a:off x="5307821" y="2840349"/>
            <a:ext cx="219475" cy="146317"/>
          </a:xfrm>
          <a:prstGeom prst="rect">
            <a:avLst/>
          </a:prstGeom>
        </p:spPr>
      </p:pic>
    </p:spTree>
    <p:extLst>
      <p:ext uri="{BB962C8B-B14F-4D97-AF65-F5344CB8AC3E}">
        <p14:creationId xmlns:p14="http://schemas.microsoft.com/office/powerpoint/2010/main" val="2361264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2303" y="147919"/>
            <a:ext cx="1789313" cy="1887263"/>
          </a:xfrm>
          <a:prstGeom prst="rect">
            <a:avLst/>
          </a:prstGeom>
        </p:spPr>
      </p:pic>
      <p:sp>
        <p:nvSpPr>
          <p:cNvPr id="3" name="Content Placeholder 2"/>
          <p:cNvSpPr>
            <a:spLocks noGrp="1"/>
          </p:cNvSpPr>
          <p:nvPr>
            <p:ph idx="1"/>
          </p:nvPr>
        </p:nvSpPr>
        <p:spPr>
          <a:xfrm>
            <a:off x="1912884" y="2126498"/>
            <a:ext cx="8450317" cy="4400427"/>
          </a:xfrm>
        </p:spPr>
        <p:txBody>
          <a:bodyPr>
            <a:noAutofit/>
          </a:bodyPr>
          <a:lstStyle/>
          <a:p>
            <a:r>
              <a:rPr lang="en-US" sz="2400" dirty="0"/>
              <a:t>Cereal production in SSA is inadequate for supporting the nutritional demands of a rapidly growing population.  </a:t>
            </a:r>
          </a:p>
          <a:p>
            <a:r>
              <a:rPr lang="en-US" sz="2400" dirty="0"/>
              <a:t>Nutrient mining, particularly nitrogen (N), has taken place in virtually all areas where cereals are produced in SSA.  </a:t>
            </a:r>
          </a:p>
          <a:p>
            <a:r>
              <a:rPr lang="en-US" sz="2400" dirty="0"/>
              <a:t>Estimated NUE’s for </a:t>
            </a:r>
            <a:r>
              <a:rPr lang="en-US" sz="2400" b="1" dirty="0">
                <a:solidFill>
                  <a:srgbClr val="FFFF00"/>
                </a:solidFill>
              </a:rPr>
              <a:t>SSA exceed 100%. </a:t>
            </a:r>
            <a:r>
              <a:rPr lang="en-US" sz="2400" dirty="0"/>
              <a:t> </a:t>
            </a:r>
          </a:p>
          <a:p>
            <a:r>
              <a:rPr lang="en-US" sz="2400" dirty="0"/>
              <a:t>This </a:t>
            </a:r>
            <a:r>
              <a:rPr lang="en-US" sz="2400" b="1" dirty="0"/>
              <a:t>suggests</a:t>
            </a:r>
            <a:r>
              <a:rPr lang="en-US" sz="2400" dirty="0"/>
              <a:t> that SSA is doing a remarkable job in managing fertilizer N</a:t>
            </a:r>
          </a:p>
          <a:p>
            <a:r>
              <a:rPr lang="en-US" sz="2400" dirty="0"/>
              <a:t>Reality is that so little fertilizer N is used that estimates of NUE are grossly exaggerated</a:t>
            </a:r>
          </a:p>
          <a:p>
            <a:endParaRPr lang="en-US" sz="2400" dirty="0"/>
          </a:p>
        </p:txBody>
      </p:sp>
      <p:sp>
        <p:nvSpPr>
          <p:cNvPr id="7" name="Rectangle 6"/>
          <p:cNvSpPr/>
          <p:nvPr/>
        </p:nvSpPr>
        <p:spPr>
          <a:xfrm>
            <a:off x="4993647" y="-142731"/>
            <a:ext cx="2443298" cy="1446550"/>
          </a:xfrm>
          <a:prstGeom prst="rect">
            <a:avLst/>
          </a:prstGeom>
        </p:spPr>
        <p:txBody>
          <a:bodyPr wrap="none">
            <a:spAutoFit/>
          </a:bodyPr>
          <a:lstStyle/>
          <a:p>
            <a:r>
              <a:rPr lang="en-US" sz="8800" dirty="0">
                <a:latin typeface="Arial Rounded MT Bold" panose="020F0704030504030204" pitchFamily="34" charset="0"/>
              </a:rPr>
              <a:t>E</a:t>
            </a:r>
            <a:r>
              <a:rPr lang="en-US" sz="8800" baseline="-25000" dirty="0"/>
              <a:t>SSA</a:t>
            </a:r>
            <a:endParaRPr lang="en-US" sz="8800" dirty="0"/>
          </a:p>
        </p:txBody>
      </p:sp>
    </p:spTree>
    <p:extLst>
      <p:ext uri="{BB962C8B-B14F-4D97-AF65-F5344CB8AC3E}">
        <p14:creationId xmlns:p14="http://schemas.microsoft.com/office/powerpoint/2010/main" val="778522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08710" y="452718"/>
            <a:ext cx="7534683" cy="1400530"/>
          </a:xfrm>
        </p:spPr>
        <p:txBody>
          <a:bodyPr/>
          <a:lstStyle/>
          <a:p>
            <a:r>
              <a:rPr lang="es-AR" dirty="0"/>
              <a:t>Sub-</a:t>
            </a:r>
            <a:r>
              <a:rPr lang="es-AR" dirty="0" err="1"/>
              <a:t>Saharan</a:t>
            </a:r>
            <a:r>
              <a:rPr lang="es-AR" dirty="0"/>
              <a:t> </a:t>
            </a:r>
            <a:r>
              <a:rPr lang="es-AR" dirty="0" err="1" smtClean="0"/>
              <a:t>Africa</a:t>
            </a:r>
            <a:r>
              <a:rPr lang="es-AR" dirty="0" smtClean="0"/>
              <a:t> vs. USA</a:t>
            </a:r>
            <a:endParaRPr lang="es-AR" dirty="0"/>
          </a:p>
        </p:txBody>
      </p:sp>
      <p:sp>
        <p:nvSpPr>
          <p:cNvPr id="18435" name="Rectangle 3"/>
          <p:cNvSpPr>
            <a:spLocks noGrp="1" noChangeArrowheads="1"/>
          </p:cNvSpPr>
          <p:nvPr>
            <p:ph idx="1"/>
          </p:nvPr>
        </p:nvSpPr>
        <p:spPr>
          <a:xfrm>
            <a:off x="1828800" y="1524001"/>
            <a:ext cx="8534400" cy="4949825"/>
          </a:xfrm>
        </p:spPr>
        <p:txBody>
          <a:bodyPr/>
          <a:lstStyle/>
          <a:p>
            <a:pPr marL="0" indent="0">
              <a:buNone/>
              <a:tabLst>
                <a:tab pos="4232275" algn="l"/>
                <a:tab pos="6224588" algn="l"/>
              </a:tabLst>
            </a:pPr>
            <a:r>
              <a:rPr lang="en-US" sz="2400" dirty="0"/>
              <a:t>	</a:t>
            </a:r>
            <a:r>
              <a:rPr lang="en-US" sz="2400" b="1" u="sng" dirty="0"/>
              <a:t>SAA	USA</a:t>
            </a:r>
            <a:r>
              <a:rPr lang="en-US" sz="2400" dirty="0"/>
              <a:t>	</a:t>
            </a:r>
          </a:p>
          <a:p>
            <a:pPr marL="0" indent="0">
              <a:tabLst>
                <a:tab pos="4232275" algn="l"/>
                <a:tab pos="6224588" algn="l"/>
              </a:tabLst>
            </a:pPr>
            <a:r>
              <a:rPr lang="en-US" sz="2400" dirty="0"/>
              <a:t>Population, million	</a:t>
            </a:r>
            <a:r>
              <a:rPr lang="en-US" sz="2400" dirty="0" smtClean="0"/>
              <a:t>1100</a:t>
            </a:r>
            <a:r>
              <a:rPr lang="en-US" sz="2400" dirty="0"/>
              <a:t>	</a:t>
            </a:r>
            <a:r>
              <a:rPr lang="en-US" sz="2400" dirty="0" smtClean="0"/>
              <a:t>328</a:t>
            </a:r>
            <a:endParaRPr lang="en-US" sz="2400" dirty="0"/>
          </a:p>
          <a:p>
            <a:pPr marL="0" indent="0">
              <a:tabLst>
                <a:tab pos="4232275" algn="l"/>
                <a:tab pos="6224588" algn="l"/>
              </a:tabLst>
            </a:pPr>
            <a:r>
              <a:rPr lang="en-US" sz="2400" dirty="0"/>
              <a:t>Cereals, million ha  	88	56</a:t>
            </a:r>
          </a:p>
          <a:p>
            <a:pPr marL="0" indent="0">
              <a:tabLst>
                <a:tab pos="4232275" algn="l"/>
                <a:tab pos="6224588" algn="l"/>
              </a:tabLst>
            </a:pPr>
            <a:r>
              <a:rPr lang="en-US" sz="2400" dirty="0"/>
              <a:t>Production, million tons	97	364</a:t>
            </a:r>
          </a:p>
          <a:p>
            <a:pPr marL="0" indent="0">
              <a:tabLst>
                <a:tab pos="4232275" algn="l"/>
                <a:tab pos="6224588" algn="l"/>
              </a:tabLst>
            </a:pPr>
            <a:r>
              <a:rPr lang="en-US" sz="2400" dirty="0"/>
              <a:t>Yield, tons/ha	1.1	6.5</a:t>
            </a:r>
          </a:p>
          <a:p>
            <a:pPr marL="0" indent="0">
              <a:tabLst>
                <a:tab pos="4232275" algn="l"/>
                <a:tab pos="6224588" algn="l"/>
              </a:tabLst>
            </a:pPr>
            <a:r>
              <a:rPr lang="en-US" sz="2400" dirty="0"/>
              <a:t>Fertilizer N, million tons	1.3	10.9</a:t>
            </a:r>
          </a:p>
          <a:p>
            <a:pPr marL="0" indent="0">
              <a:tabLst>
                <a:tab pos="4232275" algn="l"/>
                <a:tab pos="6224588" algn="l"/>
              </a:tabLst>
            </a:pPr>
            <a:r>
              <a:rPr lang="en-US" sz="2400" dirty="0"/>
              <a:t>Avg. N rate, kg/ha	4	52</a:t>
            </a:r>
          </a:p>
          <a:p>
            <a:pPr marL="0" indent="0">
              <a:tabLst>
                <a:tab pos="4232275" algn="l"/>
                <a:tab pos="6224588" algn="l"/>
              </a:tabLst>
            </a:pPr>
            <a:r>
              <a:rPr lang="en-US" sz="2400" dirty="0"/>
              <a:t>% of world N consumed	1.4	13</a:t>
            </a:r>
          </a:p>
          <a:p>
            <a:pPr marL="0" indent="0">
              <a:tabLst>
                <a:tab pos="4232275" algn="l"/>
                <a:tab pos="6224588" algn="l"/>
              </a:tabLst>
            </a:pPr>
            <a:r>
              <a:rPr lang="en-US" sz="2400" dirty="0"/>
              <a:t>% of world population	10	4	</a:t>
            </a:r>
          </a:p>
          <a:p>
            <a:pPr marL="0" indent="0">
              <a:tabLst>
                <a:tab pos="4232275" algn="l"/>
                <a:tab pos="6224588" algn="l"/>
              </a:tabLst>
            </a:pPr>
            <a:endParaRPr lang="en-US" sz="2400" dirty="0"/>
          </a:p>
        </p:txBody>
      </p:sp>
    </p:spTree>
    <p:extLst>
      <p:ext uri="{BB962C8B-B14F-4D97-AF65-F5344CB8AC3E}">
        <p14:creationId xmlns:p14="http://schemas.microsoft.com/office/powerpoint/2010/main" val="1873115626"/>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82967" y="632730"/>
            <a:ext cx="3099807" cy="2346129"/>
          </a:xfrm>
          <a:prstGeom prst="rect">
            <a:avLst/>
          </a:prstGeom>
        </p:spPr>
      </p:pic>
      <p:sp>
        <p:nvSpPr>
          <p:cNvPr id="8" name="Rectangle 7"/>
          <p:cNvSpPr/>
          <p:nvPr/>
        </p:nvSpPr>
        <p:spPr>
          <a:xfrm>
            <a:off x="489528" y="101599"/>
            <a:ext cx="11176000" cy="6524863"/>
          </a:xfrm>
          <a:prstGeom prst="rect">
            <a:avLst/>
          </a:prstGeom>
        </p:spPr>
        <p:txBody>
          <a:bodyPr wrap="square">
            <a:spAutoFit/>
          </a:bodyPr>
          <a:lstStyle/>
          <a:p>
            <a:r>
              <a:rPr lang="en-US" sz="1200" b="1" dirty="0">
                <a:hlinkClick r:id="rId3"/>
              </a:rPr>
              <a:t>http://nue.okstate.edu/N_Fertilizers/NUE_definition.html</a:t>
            </a:r>
            <a:endParaRPr lang="en-US" sz="1200" b="1" dirty="0"/>
          </a:p>
          <a:p>
            <a:endParaRPr lang="en-US" sz="1200" dirty="0"/>
          </a:p>
          <a:p>
            <a:r>
              <a:rPr lang="en-US" sz="1400" u="sng" dirty="0"/>
              <a:t>1.The Difference Method </a:t>
            </a:r>
            <a:r>
              <a:rPr lang="en-US" sz="1200" dirty="0"/>
              <a:t>(Varvel and Peterson,1990, </a:t>
            </a:r>
            <a:r>
              <a:rPr lang="en-US" sz="1200" dirty="0" err="1"/>
              <a:t>Agron</a:t>
            </a:r>
            <a:r>
              <a:rPr lang="en-US" sz="1200" dirty="0"/>
              <a:t>. J. 82:935-938)</a:t>
            </a:r>
          </a:p>
          <a:p>
            <a:r>
              <a:rPr lang="en-US" sz="1200" dirty="0"/>
              <a:t>= </a:t>
            </a:r>
            <a:r>
              <a:rPr lang="en-US" sz="1800" b="1" dirty="0"/>
              <a:t>Yield </a:t>
            </a:r>
            <a:r>
              <a:rPr lang="en-US" sz="1200" dirty="0"/>
              <a:t>N Fertilized Plot * %N grain – </a:t>
            </a:r>
            <a:r>
              <a:rPr lang="en-US" sz="1800" b="1" dirty="0"/>
              <a:t>Yield</a:t>
            </a:r>
            <a:r>
              <a:rPr lang="en-US" sz="1200" dirty="0"/>
              <a:t> 0N-check * %N grain/ Rate of N Fertilizer Applied</a:t>
            </a:r>
          </a:p>
          <a:p>
            <a:endParaRPr lang="en-US" sz="1200" dirty="0"/>
          </a:p>
          <a:p>
            <a:r>
              <a:rPr lang="en-US" sz="1200" dirty="0"/>
              <a:t>or  = PFR = (NF)-(NC) / R</a:t>
            </a:r>
          </a:p>
          <a:p>
            <a:r>
              <a:rPr lang="en-US" sz="1200" dirty="0"/>
              <a:t>NF = (</a:t>
            </a:r>
            <a:r>
              <a:rPr lang="en-US" sz="1800" b="1" dirty="0"/>
              <a:t>Yield</a:t>
            </a:r>
            <a:r>
              <a:rPr lang="en-US" sz="1200" dirty="0"/>
              <a:t> * %N grain + </a:t>
            </a:r>
            <a:r>
              <a:rPr lang="en-US" sz="1200" dirty="0" err="1"/>
              <a:t>stover</a:t>
            </a:r>
            <a:r>
              <a:rPr lang="en-US" sz="1200" dirty="0"/>
              <a:t>, fertilized plot)</a:t>
            </a:r>
          </a:p>
          <a:p>
            <a:r>
              <a:rPr lang="en-US" sz="1200" dirty="0"/>
              <a:t>NC = (</a:t>
            </a:r>
            <a:r>
              <a:rPr lang="en-US" sz="1800" b="1" dirty="0"/>
              <a:t>Yield</a:t>
            </a:r>
            <a:r>
              <a:rPr lang="en-US" sz="1200" dirty="0"/>
              <a:t> * %N grain + </a:t>
            </a:r>
            <a:r>
              <a:rPr lang="en-US" sz="1200" dirty="0" err="1"/>
              <a:t>stover</a:t>
            </a:r>
            <a:r>
              <a:rPr lang="en-US" sz="1200" dirty="0"/>
              <a:t>, unfertilized plot)</a:t>
            </a:r>
          </a:p>
          <a:p>
            <a:r>
              <a:rPr lang="en-US" sz="1200" dirty="0"/>
              <a:t>R = rate of fertilizer applied</a:t>
            </a:r>
          </a:p>
          <a:p>
            <a:r>
              <a:rPr lang="en-US" sz="1200" dirty="0"/>
              <a:t>https://doi.org/10.2134/agronj1990.00021962008200050019x</a:t>
            </a:r>
          </a:p>
          <a:p>
            <a:endParaRPr lang="en-US" sz="1200" dirty="0"/>
          </a:p>
          <a:p>
            <a:r>
              <a:rPr lang="en-US" sz="1400" dirty="0"/>
              <a:t>2. </a:t>
            </a:r>
            <a:r>
              <a:rPr lang="en-US" sz="1400" u="sng" dirty="0"/>
              <a:t>Macro Statistics </a:t>
            </a:r>
            <a:r>
              <a:rPr lang="en-US" sz="1200" dirty="0"/>
              <a:t>(Raun and Johnson, 1999, </a:t>
            </a:r>
            <a:r>
              <a:rPr lang="en-US" sz="1200" dirty="0" err="1"/>
              <a:t>Agron</a:t>
            </a:r>
            <a:r>
              <a:rPr lang="en-US" sz="1200" dirty="0"/>
              <a:t> J. 91:357-363)  </a:t>
            </a:r>
          </a:p>
          <a:p>
            <a:r>
              <a:rPr lang="en-US" sz="1200" dirty="0"/>
              <a:t>= (</a:t>
            </a:r>
            <a:r>
              <a:rPr lang="en-US" sz="1800" b="1" dirty="0"/>
              <a:t>Yield </a:t>
            </a:r>
            <a:r>
              <a:rPr lang="en-US" sz="1200" dirty="0"/>
              <a:t>* %N grain – est. N from soil/rainfall) / N fertilizer applied</a:t>
            </a:r>
          </a:p>
          <a:p>
            <a:r>
              <a:rPr lang="en-US" sz="1200" dirty="0"/>
              <a:t>https://doi.org/10.2134/agronj1999.00021962009100030001x</a:t>
            </a:r>
          </a:p>
          <a:p>
            <a:endParaRPr lang="en-US" sz="1200" dirty="0"/>
          </a:p>
          <a:p>
            <a:r>
              <a:rPr lang="en-US" sz="1400" dirty="0"/>
              <a:t>3. </a:t>
            </a:r>
            <a:r>
              <a:rPr lang="en-US" sz="1400" u="sng" dirty="0"/>
              <a:t>NUE Isotopic Recovery </a:t>
            </a:r>
            <a:r>
              <a:rPr lang="en-US" sz="1200" dirty="0"/>
              <a:t>(plant N derived from fertilizer) (Hauck and </a:t>
            </a:r>
            <a:r>
              <a:rPr lang="en-US" sz="1200" dirty="0" err="1"/>
              <a:t>Bremner</a:t>
            </a:r>
            <a:r>
              <a:rPr lang="en-US" sz="1200" dirty="0"/>
              <a:t>, 1976, Adv. </a:t>
            </a:r>
            <a:r>
              <a:rPr lang="en-US" sz="1200" dirty="0" err="1"/>
              <a:t>Agron</a:t>
            </a:r>
            <a:r>
              <a:rPr lang="en-US" sz="1200" dirty="0"/>
              <a:t>. 28:219-266</a:t>
            </a:r>
          </a:p>
          <a:p>
            <a:r>
              <a:rPr lang="en-US" sz="1200" dirty="0"/>
              <a:t>https://doi.org/10.1016/S0065-2113(08)60556-8</a:t>
            </a:r>
          </a:p>
          <a:p>
            <a:endParaRPr lang="en-US" sz="1200" dirty="0"/>
          </a:p>
          <a:p>
            <a:r>
              <a:rPr lang="en-US" sz="1200" dirty="0"/>
              <a:t>= (Nu – </a:t>
            </a:r>
            <a:r>
              <a:rPr lang="en-US" sz="1200" dirty="0" err="1"/>
              <a:t>Nt</a:t>
            </a:r>
            <a:r>
              <a:rPr lang="en-US" sz="1200" dirty="0"/>
              <a:t>)/(Nu – (</a:t>
            </a:r>
            <a:r>
              <a:rPr lang="en-US" sz="1200" dirty="0" err="1"/>
              <a:t>Nf</a:t>
            </a:r>
            <a:r>
              <a:rPr lang="en-US" sz="1200" dirty="0"/>
              <a:t>/n))</a:t>
            </a:r>
          </a:p>
          <a:p>
            <a:r>
              <a:rPr lang="en-US" sz="1200" dirty="0"/>
              <a:t>Nu = atom % 15N in unfertilized plants</a:t>
            </a:r>
          </a:p>
          <a:p>
            <a:r>
              <a:rPr lang="en-US" sz="1200" dirty="0" err="1"/>
              <a:t>Nt</a:t>
            </a:r>
            <a:r>
              <a:rPr lang="en-US" sz="1200" dirty="0"/>
              <a:t> = atom %15N in fertilized plants</a:t>
            </a:r>
          </a:p>
          <a:p>
            <a:r>
              <a:rPr lang="en-US" sz="1200" dirty="0" err="1"/>
              <a:t>Nf</a:t>
            </a:r>
            <a:r>
              <a:rPr lang="en-US" sz="1200" dirty="0"/>
              <a:t> = atom%15N in the fertilizer (example 0.006%)</a:t>
            </a:r>
          </a:p>
          <a:p>
            <a:endParaRPr lang="en-US" sz="1200" dirty="0"/>
          </a:p>
          <a:p>
            <a:r>
              <a:rPr lang="en-US" sz="1400" dirty="0"/>
              <a:t>4. </a:t>
            </a:r>
            <a:r>
              <a:rPr lang="en-US" sz="1400" u="sng" dirty="0"/>
              <a:t>Mass Balance </a:t>
            </a:r>
            <a:r>
              <a:rPr lang="en-US" sz="1200" dirty="0"/>
              <a:t>(Davis et al., 2006, J. Plant </a:t>
            </a:r>
            <a:r>
              <a:rPr lang="en-US" sz="1200" dirty="0" err="1"/>
              <a:t>Nutr</a:t>
            </a:r>
            <a:r>
              <a:rPr lang="en-US" sz="1200" dirty="0"/>
              <a:t>. 26:1561-1580) (https://doi.org/10.1081/PLN-120022364)</a:t>
            </a:r>
          </a:p>
          <a:p>
            <a:r>
              <a:rPr lang="en-US" sz="1200" dirty="0"/>
              <a:t>	account for all N applied</a:t>
            </a:r>
          </a:p>
          <a:p>
            <a:r>
              <a:rPr lang="en-US" sz="1200" dirty="0"/>
              <a:t>	</a:t>
            </a:r>
            <a:r>
              <a:rPr lang="en-US" sz="1800" b="1" dirty="0"/>
              <a:t>Yield </a:t>
            </a:r>
            <a:r>
              <a:rPr lang="en-US" sz="1200" dirty="0"/>
              <a:t>* %N to account for N removed in the grain</a:t>
            </a:r>
          </a:p>
          <a:p>
            <a:r>
              <a:rPr lang="en-US" sz="1200" dirty="0"/>
              <a:t>	</a:t>
            </a:r>
            <a:r>
              <a:rPr lang="en-US" sz="1800" b="1" dirty="0"/>
              <a:t>Yield </a:t>
            </a:r>
            <a:r>
              <a:rPr lang="en-US" sz="1200" dirty="0"/>
              <a:t>* estimated plant N loss as NH3 (% loss based on </a:t>
            </a:r>
            <a:r>
              <a:rPr lang="en-US" sz="1800" b="1" dirty="0"/>
              <a:t>Yield</a:t>
            </a:r>
            <a:r>
              <a:rPr lang="en-US" sz="1200" dirty="0"/>
              <a:t> level)</a:t>
            </a:r>
          </a:p>
          <a:p>
            <a:r>
              <a:rPr lang="en-US" sz="1200" dirty="0"/>
              <a:t>	account for denitrification, nitrate leaching</a:t>
            </a:r>
          </a:p>
          <a:p>
            <a:r>
              <a:rPr lang="en-US" sz="1200" dirty="0"/>
              <a:t>	account for non-symbiotic N fixation, N applied in the rainfall</a:t>
            </a:r>
          </a:p>
          <a:p>
            <a:r>
              <a:rPr lang="en-US" sz="1200" dirty="0"/>
              <a:t>	estimate of total soil N (0-30 cm) beginning and end of the experiment</a:t>
            </a:r>
          </a:p>
        </p:txBody>
      </p:sp>
    </p:spTree>
    <p:extLst>
      <p:ext uri="{BB962C8B-B14F-4D97-AF65-F5344CB8AC3E}">
        <p14:creationId xmlns:p14="http://schemas.microsoft.com/office/powerpoint/2010/main" val="1220383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465" y="315278"/>
            <a:ext cx="7444783" cy="6311172"/>
          </a:xfrm>
        </p:spPr>
      </p:pic>
    </p:spTree>
    <p:extLst>
      <p:ext uri="{BB962C8B-B14F-4D97-AF65-F5344CB8AC3E}">
        <p14:creationId xmlns:p14="http://schemas.microsoft.com/office/powerpoint/2010/main" val="2142064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1" y="228601"/>
            <a:ext cx="7571685" cy="4876801"/>
          </a:xfrm>
          <a:prstGeom prst="rect">
            <a:avLst/>
          </a:prstGeom>
        </p:spPr>
      </p:pic>
      <p:sp>
        <p:nvSpPr>
          <p:cNvPr id="5" name="TextBox 4"/>
          <p:cNvSpPr txBox="1"/>
          <p:nvPr/>
        </p:nvSpPr>
        <p:spPr>
          <a:xfrm>
            <a:off x="1600200" y="5181601"/>
            <a:ext cx="8686800" cy="1354217"/>
          </a:xfrm>
          <a:prstGeom prst="rect">
            <a:avLst/>
          </a:prstGeom>
          <a:noFill/>
        </p:spPr>
        <p:txBody>
          <a:bodyPr wrap="square" rtlCol="0">
            <a:spAutoFit/>
          </a:bodyPr>
          <a:lstStyle/>
          <a:p>
            <a:r>
              <a:rPr lang="en-US" sz="1800" dirty="0"/>
              <a:t>Correlation of NDVI versus winter wheat grain yield, for readings collected over the season where the number of days </a:t>
            </a:r>
            <a:r>
              <a:rPr lang="en-US" sz="2000" dirty="0"/>
              <a:t>from</a:t>
            </a:r>
            <a:r>
              <a:rPr lang="en-US" sz="1800" dirty="0"/>
              <a:t> planting to sensing (GDD&gt;0)</a:t>
            </a:r>
          </a:p>
          <a:p>
            <a:r>
              <a:rPr lang="en-US" sz="1800" dirty="0"/>
              <a:t>Averaged over three years and two sites, the optimum GDD&gt;0 needed to accurately predict yield potential was between </a:t>
            </a:r>
            <a:r>
              <a:rPr lang="en-US" sz="1800" b="1" dirty="0">
                <a:solidFill>
                  <a:srgbClr val="FFFF00"/>
                </a:solidFill>
              </a:rPr>
              <a:t>97 and 112 GDD&gt;0</a:t>
            </a:r>
            <a:r>
              <a:rPr lang="en-US" sz="1800" dirty="0"/>
              <a:t> </a:t>
            </a:r>
          </a:p>
          <a:p>
            <a:endParaRPr lang="en-US" dirty="0"/>
          </a:p>
        </p:txBody>
      </p:sp>
      <p:sp>
        <p:nvSpPr>
          <p:cNvPr id="2" name="TextBox 1"/>
          <p:cNvSpPr txBox="1"/>
          <p:nvPr/>
        </p:nvSpPr>
        <p:spPr>
          <a:xfrm>
            <a:off x="2849880" y="365761"/>
            <a:ext cx="2834640" cy="584775"/>
          </a:xfrm>
          <a:prstGeom prst="rect">
            <a:avLst/>
          </a:prstGeom>
          <a:noFill/>
        </p:spPr>
        <p:txBody>
          <a:bodyPr wrap="square" rtlCol="0">
            <a:spAutoFit/>
          </a:bodyPr>
          <a:lstStyle/>
          <a:p>
            <a:r>
              <a:rPr lang="en-US" sz="1600" dirty="0">
                <a:solidFill>
                  <a:schemeClr val="bg1"/>
                </a:solidFill>
              </a:rPr>
              <a:t>Dr. </a:t>
            </a:r>
            <a:r>
              <a:rPr lang="en-US" sz="1600" dirty="0" err="1">
                <a:solidFill>
                  <a:schemeClr val="bg1"/>
                </a:solidFill>
              </a:rPr>
              <a:t>Jagmandeep</a:t>
            </a:r>
            <a:r>
              <a:rPr lang="en-US" sz="1600" dirty="0">
                <a:solidFill>
                  <a:schemeClr val="bg1"/>
                </a:solidFill>
              </a:rPr>
              <a:t> Dhillon</a:t>
            </a:r>
            <a:br>
              <a:rPr lang="en-US" sz="1600" dirty="0">
                <a:solidFill>
                  <a:schemeClr val="bg1"/>
                </a:solidFill>
              </a:rPr>
            </a:br>
            <a:r>
              <a:rPr lang="en-US" sz="1600" dirty="0">
                <a:solidFill>
                  <a:schemeClr val="bg1"/>
                </a:solidFill>
              </a:rPr>
              <a:t>Mississippi State University</a:t>
            </a:r>
          </a:p>
        </p:txBody>
      </p:sp>
    </p:spTree>
    <p:extLst>
      <p:ext uri="{BB962C8B-B14F-4D97-AF65-F5344CB8AC3E}">
        <p14:creationId xmlns:p14="http://schemas.microsoft.com/office/powerpoint/2010/main" val="2846282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31607"/>
            <a:ext cx="9144000" cy="5994786"/>
          </a:xfrm>
          <a:prstGeom prst="rect">
            <a:avLst/>
          </a:prstGeom>
        </p:spPr>
      </p:pic>
      <p:sp>
        <p:nvSpPr>
          <p:cNvPr id="3" name="Rectangle 2"/>
          <p:cNvSpPr/>
          <p:nvPr/>
        </p:nvSpPr>
        <p:spPr>
          <a:xfrm>
            <a:off x="4802124" y="5428488"/>
            <a:ext cx="1143000" cy="76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580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stretch>
            <a:fillRect/>
          </a:stretch>
        </p:blipFill>
        <p:spPr>
          <a:xfrm>
            <a:off x="1963415" y="445478"/>
            <a:ext cx="2638095" cy="1901960"/>
          </a:xfrm>
          <a:prstGeom prst="rect">
            <a:avLst/>
          </a:prstGeom>
        </p:spPr>
      </p:pic>
      <p:pic>
        <p:nvPicPr>
          <p:cNvPr id="5" name="Picture 4"/>
          <p:cNvPicPr preferRelativeResize="0">
            <a:picLocks/>
          </p:cNvPicPr>
          <p:nvPr/>
        </p:nvPicPr>
        <p:blipFill>
          <a:blip r:embed="rId3"/>
          <a:stretch>
            <a:fillRect/>
          </a:stretch>
        </p:blipFill>
        <p:spPr>
          <a:xfrm>
            <a:off x="4764119" y="468924"/>
            <a:ext cx="2642616" cy="1901952"/>
          </a:xfrm>
          <a:prstGeom prst="rect">
            <a:avLst/>
          </a:prstGeom>
        </p:spPr>
      </p:pic>
      <p:pic>
        <p:nvPicPr>
          <p:cNvPr id="7" name="Picture 6"/>
          <p:cNvPicPr preferRelativeResize="0">
            <a:picLocks/>
          </p:cNvPicPr>
          <p:nvPr/>
        </p:nvPicPr>
        <p:blipFill>
          <a:blip r:embed="rId4"/>
          <a:stretch>
            <a:fillRect/>
          </a:stretch>
        </p:blipFill>
        <p:spPr>
          <a:xfrm>
            <a:off x="7544876" y="457200"/>
            <a:ext cx="2642616" cy="1901952"/>
          </a:xfrm>
          <a:prstGeom prst="rect">
            <a:avLst/>
          </a:prstGeom>
        </p:spPr>
      </p:pic>
      <p:sp>
        <p:nvSpPr>
          <p:cNvPr id="10" name="TextBox 9"/>
          <p:cNvSpPr txBox="1"/>
          <p:nvPr/>
        </p:nvSpPr>
        <p:spPr>
          <a:xfrm>
            <a:off x="1845541" y="2584372"/>
            <a:ext cx="8536709" cy="3785652"/>
          </a:xfrm>
          <a:prstGeom prst="rect">
            <a:avLst/>
          </a:prstGeom>
          <a:noFill/>
        </p:spPr>
        <p:txBody>
          <a:bodyPr wrap="square" rtlCol="0">
            <a:spAutoFit/>
          </a:bodyPr>
          <a:lstStyle/>
          <a:p>
            <a:r>
              <a:rPr lang="en-US" sz="2400" b="1" dirty="0"/>
              <a:t>YP0 </a:t>
            </a:r>
            <a:r>
              <a:rPr lang="en-US" sz="2400" dirty="0"/>
              <a:t>(</a:t>
            </a:r>
            <a:r>
              <a:rPr lang="en-US" sz="2400" b="1" dirty="0">
                <a:solidFill>
                  <a:srgbClr val="FFFF00"/>
                </a:solidFill>
              </a:rPr>
              <a:t>yield</a:t>
            </a:r>
            <a:r>
              <a:rPr lang="en-US" sz="2400" dirty="0"/>
              <a:t> potential)</a:t>
            </a:r>
          </a:p>
          <a:p>
            <a:r>
              <a:rPr lang="en-US" sz="2400" dirty="0"/>
              <a:t>  </a:t>
            </a:r>
            <a:r>
              <a:rPr lang="en-US" sz="2400" b="1" dirty="0"/>
              <a:t>GDD</a:t>
            </a:r>
            <a:r>
              <a:rPr lang="en-US" sz="2400" dirty="0"/>
              <a:t> (growing degree days)</a:t>
            </a:r>
          </a:p>
          <a:p>
            <a:r>
              <a:rPr lang="en-US" sz="2400" b="1" dirty="0"/>
              <a:t>RI</a:t>
            </a:r>
            <a:r>
              <a:rPr lang="en-US" sz="2400" dirty="0"/>
              <a:t> (response index, N Rich Strip)</a:t>
            </a:r>
          </a:p>
          <a:p>
            <a:r>
              <a:rPr lang="en-US" sz="2400" b="1" dirty="0"/>
              <a:t>YPN</a:t>
            </a:r>
            <a:r>
              <a:rPr lang="en-US" sz="2400" dirty="0"/>
              <a:t> (</a:t>
            </a:r>
            <a:r>
              <a:rPr lang="en-US" sz="2400" b="1" dirty="0">
                <a:solidFill>
                  <a:srgbClr val="FFFF00"/>
                </a:solidFill>
              </a:rPr>
              <a:t>yield</a:t>
            </a:r>
            <a:r>
              <a:rPr lang="en-US" sz="2400" dirty="0"/>
              <a:t> possible with added N)</a:t>
            </a:r>
          </a:p>
          <a:p>
            <a:r>
              <a:rPr lang="en-US" sz="2400" b="1" dirty="0"/>
              <a:t>N rate </a:t>
            </a:r>
            <a:r>
              <a:rPr lang="en-US" sz="2400" dirty="0"/>
              <a:t>(N uptake YPN- N uptake YP0)/efficiency factor</a:t>
            </a:r>
          </a:p>
          <a:p>
            <a:r>
              <a:rPr lang="en-US" sz="2400" b="1" dirty="0"/>
              <a:t>Independence of YP0 and RI </a:t>
            </a:r>
            <a:r>
              <a:rPr lang="en-US" sz="2400" dirty="0"/>
              <a:t>(need independent estimates)</a:t>
            </a:r>
          </a:p>
          <a:p>
            <a:r>
              <a:rPr lang="en-US" sz="2400" b="1" dirty="0"/>
              <a:t>Variability in N rates </a:t>
            </a:r>
            <a:r>
              <a:rPr lang="en-US" sz="2400" dirty="0"/>
              <a:t>over time/location</a:t>
            </a:r>
          </a:p>
          <a:p>
            <a:r>
              <a:rPr lang="en-US" sz="2400" dirty="0"/>
              <a:t>Increased </a:t>
            </a:r>
            <a:r>
              <a:rPr lang="en-US" sz="2400" b="1" dirty="0"/>
              <a:t>Randomness</a:t>
            </a:r>
            <a:r>
              <a:rPr lang="en-US" sz="2400" dirty="0"/>
              <a:t> with time</a:t>
            </a:r>
          </a:p>
          <a:p>
            <a:r>
              <a:rPr lang="en-US" sz="2400" b="1" dirty="0">
                <a:solidFill>
                  <a:srgbClr val="FFFF00"/>
                </a:solidFill>
              </a:rPr>
              <a:t>Soil Moisture </a:t>
            </a:r>
            <a:r>
              <a:rPr lang="en-US" sz="2400" dirty="0"/>
              <a:t>at the time of NDVI </a:t>
            </a:r>
            <a:r>
              <a:rPr lang="en-US" sz="2400" dirty="0" smtClean="0"/>
              <a:t>sensing</a:t>
            </a:r>
            <a:r>
              <a:rPr lang="en-US" sz="2400" dirty="0"/>
              <a:t/>
            </a:r>
            <a:br>
              <a:rPr lang="en-US" sz="2400" dirty="0"/>
            </a:br>
            <a:endParaRPr lang="en-US" sz="2400" dirty="0"/>
          </a:p>
        </p:txBody>
      </p:sp>
      <p:pic>
        <p:nvPicPr>
          <p:cNvPr id="20" name="Picture 19"/>
          <p:cNvPicPr>
            <a:picLocks noChangeAspect="1"/>
          </p:cNvPicPr>
          <p:nvPr/>
        </p:nvPicPr>
        <p:blipFill>
          <a:blip r:embed="rId5"/>
          <a:stretch>
            <a:fillRect/>
          </a:stretch>
        </p:blipFill>
        <p:spPr>
          <a:xfrm>
            <a:off x="7772400" y="4876801"/>
            <a:ext cx="2609850" cy="600075"/>
          </a:xfrm>
          <a:prstGeom prst="rect">
            <a:avLst/>
          </a:prstGeom>
          <a:ln>
            <a:solidFill>
              <a:schemeClr val="bg1"/>
            </a:solidFill>
          </a:ln>
        </p:spPr>
      </p:pic>
      <p:sp>
        <p:nvSpPr>
          <p:cNvPr id="11" name="TextBox 10"/>
          <p:cNvSpPr txBox="1"/>
          <p:nvPr/>
        </p:nvSpPr>
        <p:spPr>
          <a:xfrm>
            <a:off x="2667000" y="6400801"/>
            <a:ext cx="7162800" cy="307777"/>
          </a:xfrm>
          <a:prstGeom prst="rect">
            <a:avLst/>
          </a:prstGeom>
          <a:noFill/>
        </p:spPr>
        <p:txBody>
          <a:bodyPr wrap="square" rtlCol="0">
            <a:spAutoFit/>
          </a:bodyPr>
          <a:lstStyle/>
          <a:p>
            <a:r>
              <a:rPr lang="en-US" sz="1400" dirty="0">
                <a:solidFill>
                  <a:srgbClr val="FFFF00"/>
                </a:solidFill>
              </a:rPr>
              <a:t>“avoiding the pursuit of academic butterflies”  Dr. N.E. Borlaug</a:t>
            </a:r>
          </a:p>
        </p:txBody>
      </p:sp>
    </p:spTree>
    <p:extLst>
      <p:ext uri="{BB962C8B-B14F-4D97-AF65-F5344CB8AC3E}">
        <p14:creationId xmlns:p14="http://schemas.microsoft.com/office/powerpoint/2010/main" val="3197019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423" y="0"/>
            <a:ext cx="4761154" cy="6858000"/>
          </a:xfrm>
          <a:prstGeom prst="rect">
            <a:avLst/>
          </a:prstGeom>
        </p:spPr>
      </p:pic>
      <p:sp>
        <p:nvSpPr>
          <p:cNvPr id="10" name="Right Arrow 9"/>
          <p:cNvSpPr/>
          <p:nvPr/>
        </p:nvSpPr>
        <p:spPr>
          <a:xfrm>
            <a:off x="8935176" y="1810126"/>
            <a:ext cx="1852895" cy="4495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5371" y="1817604"/>
            <a:ext cx="3071368" cy="455414"/>
          </a:xfrm>
          <a:prstGeom prst="rightArrow">
            <a:avLst>
              <a:gd name="adj1" fmla="val 55597"/>
              <a:gd name="adj2" fmla="val 349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58" y="442950"/>
            <a:ext cx="1571625" cy="1133475"/>
          </a:xfrm>
          <a:prstGeom prst="rect">
            <a:avLst/>
          </a:prstGeom>
        </p:spPr>
      </p:pic>
      <p:sp>
        <p:nvSpPr>
          <p:cNvPr id="8" name="TextBox 7"/>
          <p:cNvSpPr txBox="1"/>
          <p:nvPr/>
        </p:nvSpPr>
        <p:spPr>
          <a:xfrm>
            <a:off x="9220200" y="1043850"/>
            <a:ext cx="1232882" cy="1077218"/>
          </a:xfrm>
          <a:prstGeom prst="rect">
            <a:avLst/>
          </a:prstGeom>
          <a:noFill/>
        </p:spPr>
        <p:txBody>
          <a:bodyPr wrap="square" rtlCol="0">
            <a:spAutoFit/>
          </a:bodyPr>
          <a:lstStyle/>
          <a:p>
            <a:r>
              <a:rPr lang="en-US" sz="1600" b="1" dirty="0"/>
              <a:t>#</a:t>
            </a:r>
            <a:r>
              <a:rPr lang="en-US" sz="1600" b="1" dirty="0" smtClean="0"/>
              <a:t>1 </a:t>
            </a:r>
            <a:r>
              <a:rPr lang="en-US" sz="1600" b="1" dirty="0"/>
              <a:t>Winter Wheat </a:t>
            </a:r>
            <a:r>
              <a:rPr lang="en-US" sz="1600" b="1" dirty="0" smtClean="0"/>
              <a:t>US Grain belt</a:t>
            </a:r>
            <a:endParaRPr lang="en-US" sz="1600" b="1" dirty="0"/>
          </a:p>
          <a:p>
            <a:endParaRPr lang="en-US" sz="1600" b="1" dirty="0"/>
          </a:p>
        </p:txBody>
      </p:sp>
      <p:sp>
        <p:nvSpPr>
          <p:cNvPr id="6" name="TextBox 5"/>
          <p:cNvSpPr txBox="1"/>
          <p:nvPr/>
        </p:nvSpPr>
        <p:spPr>
          <a:xfrm>
            <a:off x="1652992" y="2251312"/>
            <a:ext cx="2062431" cy="369332"/>
          </a:xfrm>
          <a:prstGeom prst="rect">
            <a:avLst/>
          </a:prstGeom>
          <a:noFill/>
        </p:spPr>
        <p:txBody>
          <a:bodyPr wrap="square" rtlCol="0">
            <a:spAutoFit/>
          </a:bodyPr>
          <a:lstStyle/>
          <a:p>
            <a:r>
              <a:rPr lang="en-US" sz="1800" b="1" dirty="0"/>
              <a:t>nue.okstate.edu</a:t>
            </a:r>
          </a:p>
        </p:txBody>
      </p:sp>
    </p:spTree>
    <p:extLst>
      <p:ext uri="{BB962C8B-B14F-4D97-AF65-F5344CB8AC3E}">
        <p14:creationId xmlns:p14="http://schemas.microsoft.com/office/powerpoint/2010/main" val="185743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89527" y="152400"/>
            <a:ext cx="11296073" cy="6499110"/>
          </a:xfrm>
          <a:prstGeom prst="rect">
            <a:avLst/>
          </a:prstGeom>
        </p:spPr>
      </p:pic>
      <p:sp>
        <p:nvSpPr>
          <p:cNvPr id="3" name="TextBox 2"/>
          <p:cNvSpPr txBox="1"/>
          <p:nvPr/>
        </p:nvSpPr>
        <p:spPr>
          <a:xfrm>
            <a:off x="1905000" y="152400"/>
            <a:ext cx="2971800" cy="215444"/>
          </a:xfrm>
          <a:prstGeom prst="rect">
            <a:avLst/>
          </a:prstGeom>
          <a:noFill/>
        </p:spPr>
        <p:txBody>
          <a:bodyPr wrap="square" rtlCol="0">
            <a:spAutoFit/>
          </a:bodyPr>
          <a:lstStyle/>
          <a:p>
            <a:r>
              <a:rPr lang="en-US" dirty="0"/>
              <a:t>www.nue.okstate.edu</a:t>
            </a:r>
          </a:p>
        </p:txBody>
      </p:sp>
      <p:sp>
        <p:nvSpPr>
          <p:cNvPr id="6" name="TextBox 5"/>
          <p:cNvSpPr txBox="1"/>
          <p:nvPr/>
        </p:nvSpPr>
        <p:spPr>
          <a:xfrm>
            <a:off x="619991" y="6419272"/>
            <a:ext cx="1356591" cy="248227"/>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127838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4924" y="118734"/>
            <a:ext cx="9726080" cy="6739265"/>
          </a:xfrm>
          <a:prstGeom prst="rect">
            <a:avLst/>
          </a:prstGeom>
        </p:spPr>
      </p:pic>
    </p:spTree>
    <p:extLst>
      <p:ext uri="{BB962C8B-B14F-4D97-AF65-F5344CB8AC3E}">
        <p14:creationId xmlns:p14="http://schemas.microsoft.com/office/powerpoint/2010/main" val="969431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9605650"/>
              </p:ext>
            </p:extLst>
          </p:nvPr>
        </p:nvGraphicFramePr>
        <p:xfrm>
          <a:off x="2441853" y="646090"/>
          <a:ext cx="7414777" cy="6074055"/>
        </p:xfrm>
        <a:graphic>
          <a:graphicData uri="http://schemas.openxmlformats.org/presentationml/2006/ole">
            <mc:AlternateContent xmlns:mc="http://schemas.openxmlformats.org/markup-compatibility/2006">
              <mc:Choice xmlns:v="urn:schemas-microsoft-com:vml" Requires="v">
                <p:oleObj spid="_x0000_s18118" name="Worksheet" r:id="rId3" imgW="6057808" imgH="4962652" progId="Excel.Sheet.12">
                  <p:embed/>
                </p:oleObj>
              </mc:Choice>
              <mc:Fallback>
                <p:oleObj name="Worksheet" r:id="rId3" imgW="6057808" imgH="4962652" progId="Excel.Sheet.12">
                  <p:embed/>
                  <p:pic>
                    <p:nvPicPr>
                      <p:cNvPr id="0" name=""/>
                      <p:cNvPicPr/>
                      <p:nvPr/>
                    </p:nvPicPr>
                    <p:blipFill>
                      <a:blip r:embed="rId4"/>
                      <a:stretch>
                        <a:fillRect/>
                      </a:stretch>
                    </p:blipFill>
                    <p:spPr>
                      <a:xfrm>
                        <a:off x="2441853" y="646090"/>
                        <a:ext cx="7414777" cy="6074055"/>
                      </a:xfrm>
                      <a:prstGeom prst="rect">
                        <a:avLst/>
                      </a:prstGeom>
                      <a:solidFill>
                        <a:schemeClr val="accent1">
                          <a:lumMod val="40000"/>
                          <a:lumOff val="60000"/>
                        </a:schemeClr>
                      </a:solidFill>
                    </p:spPr>
                  </p:pic>
                </p:oleObj>
              </mc:Fallback>
            </mc:AlternateContent>
          </a:graphicData>
        </a:graphic>
      </p:graphicFrame>
      <p:sp>
        <p:nvSpPr>
          <p:cNvPr id="7" name="TextBox 6"/>
          <p:cNvSpPr txBox="1"/>
          <p:nvPr/>
        </p:nvSpPr>
        <p:spPr>
          <a:xfrm>
            <a:off x="3962400" y="228600"/>
            <a:ext cx="4800600" cy="369332"/>
          </a:xfrm>
          <a:prstGeom prst="rect">
            <a:avLst/>
          </a:prstGeom>
          <a:noFill/>
        </p:spPr>
        <p:txBody>
          <a:bodyPr wrap="square" rtlCol="0">
            <a:spAutoFit/>
          </a:bodyPr>
          <a:lstStyle/>
          <a:p>
            <a:r>
              <a:rPr lang="en-US" sz="1800" b="1" dirty="0"/>
              <a:t>Regional Yield Prediction Equations</a:t>
            </a:r>
          </a:p>
        </p:txBody>
      </p:sp>
    </p:spTree>
    <p:extLst>
      <p:ext uri="{BB962C8B-B14F-4D97-AF65-F5344CB8AC3E}">
        <p14:creationId xmlns:p14="http://schemas.microsoft.com/office/powerpoint/2010/main" val="2390855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2659754"/>
              </p:ext>
            </p:extLst>
          </p:nvPr>
        </p:nvGraphicFramePr>
        <p:xfrm>
          <a:off x="1523999" y="-23"/>
          <a:ext cx="9144000" cy="7028426"/>
        </p:xfrm>
        <a:graphic>
          <a:graphicData uri="http://schemas.openxmlformats.org/drawingml/2006/table">
            <a:tbl>
              <a:tblPr/>
              <a:tblGrid>
                <a:gridCol w="2103962">
                  <a:extLst>
                    <a:ext uri="{9D8B030D-6E8A-4147-A177-3AD203B41FA5}">
                      <a16:colId xmlns:a16="http://schemas.microsoft.com/office/drawing/2014/main" val="1550316713"/>
                    </a:ext>
                  </a:extLst>
                </a:gridCol>
                <a:gridCol w="678328">
                  <a:extLst>
                    <a:ext uri="{9D8B030D-6E8A-4147-A177-3AD203B41FA5}">
                      <a16:colId xmlns:a16="http://schemas.microsoft.com/office/drawing/2014/main" val="1804654672"/>
                    </a:ext>
                  </a:extLst>
                </a:gridCol>
                <a:gridCol w="475212">
                  <a:extLst>
                    <a:ext uri="{9D8B030D-6E8A-4147-A177-3AD203B41FA5}">
                      <a16:colId xmlns:a16="http://schemas.microsoft.com/office/drawing/2014/main" val="1296101802"/>
                    </a:ext>
                  </a:extLst>
                </a:gridCol>
                <a:gridCol w="950424">
                  <a:extLst>
                    <a:ext uri="{9D8B030D-6E8A-4147-A177-3AD203B41FA5}">
                      <a16:colId xmlns:a16="http://schemas.microsoft.com/office/drawing/2014/main" val="3887260379"/>
                    </a:ext>
                  </a:extLst>
                </a:gridCol>
                <a:gridCol w="1778211">
                  <a:extLst>
                    <a:ext uri="{9D8B030D-6E8A-4147-A177-3AD203B41FA5}">
                      <a16:colId xmlns:a16="http://schemas.microsoft.com/office/drawing/2014/main" val="3327759650"/>
                    </a:ext>
                  </a:extLst>
                </a:gridCol>
                <a:gridCol w="1456295">
                  <a:extLst>
                    <a:ext uri="{9D8B030D-6E8A-4147-A177-3AD203B41FA5}">
                      <a16:colId xmlns:a16="http://schemas.microsoft.com/office/drawing/2014/main" val="3295815833"/>
                    </a:ext>
                  </a:extLst>
                </a:gridCol>
                <a:gridCol w="402399">
                  <a:extLst>
                    <a:ext uri="{9D8B030D-6E8A-4147-A177-3AD203B41FA5}">
                      <a16:colId xmlns:a16="http://schemas.microsoft.com/office/drawing/2014/main" val="417161932"/>
                    </a:ext>
                  </a:extLst>
                </a:gridCol>
                <a:gridCol w="448386">
                  <a:extLst>
                    <a:ext uri="{9D8B030D-6E8A-4147-A177-3AD203B41FA5}">
                      <a16:colId xmlns:a16="http://schemas.microsoft.com/office/drawing/2014/main" val="1228193789"/>
                    </a:ext>
                  </a:extLst>
                </a:gridCol>
                <a:gridCol w="471380">
                  <a:extLst>
                    <a:ext uri="{9D8B030D-6E8A-4147-A177-3AD203B41FA5}">
                      <a16:colId xmlns:a16="http://schemas.microsoft.com/office/drawing/2014/main" val="2183631645"/>
                    </a:ext>
                  </a:extLst>
                </a:gridCol>
                <a:gridCol w="379403">
                  <a:extLst>
                    <a:ext uri="{9D8B030D-6E8A-4147-A177-3AD203B41FA5}">
                      <a16:colId xmlns:a16="http://schemas.microsoft.com/office/drawing/2014/main" val="336560240"/>
                    </a:ext>
                  </a:extLst>
                </a:gridCol>
              </a:tblGrid>
              <a:tr h="400316">
                <a:tc>
                  <a:txBody>
                    <a:bodyPr/>
                    <a:lstStyle/>
                    <a:p>
                      <a:pPr algn="l" fontAlgn="b"/>
                      <a:r>
                        <a:rPr lang="en-US" sz="1200" b="1" i="0" u="sng" strike="noStrike" dirty="0">
                          <a:solidFill>
                            <a:schemeClr val="bg1"/>
                          </a:solidFill>
                          <a:effectLst/>
                          <a:latin typeface="Calibri" panose="020F0502020204030204" pitchFamily="34" charset="0"/>
                        </a:rPr>
                        <a:t>Source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sng" strike="noStrike" dirty="0">
                          <a:solidFill>
                            <a:schemeClr val="tx1"/>
                          </a:solidFill>
                          <a:effectLst/>
                          <a:latin typeface="Calibri" panose="020F0502020204030204" pitchFamily="34" charset="0"/>
                        </a:rPr>
                        <a:t>Location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1" i="0" u="sng" strike="noStrike" dirty="0">
                          <a:solidFill>
                            <a:srgbClr val="FFFF00"/>
                          </a:solidFill>
                          <a:effectLst/>
                          <a:latin typeface="Calibri" panose="020F0502020204030204" pitchFamily="34" charset="0"/>
                        </a:rPr>
                        <a:t>Years</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sng" strike="noStrike" dirty="0">
                          <a:solidFill>
                            <a:schemeClr val="tx1"/>
                          </a:solidFill>
                          <a:effectLst/>
                          <a:latin typeface="Calibri" panose="020F0502020204030204" pitchFamily="34" charset="0"/>
                        </a:rPr>
                        <a:t>Time period</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sng" strike="noStrike">
                          <a:solidFill>
                            <a:schemeClr val="tx1"/>
                          </a:solidFill>
                          <a:effectLst/>
                          <a:latin typeface="Calibri" panose="020F0502020204030204" pitchFamily="34" charset="0"/>
                        </a:rPr>
                        <a:t> (0-N) Yield Range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sng" strike="noStrike">
                          <a:solidFill>
                            <a:schemeClr val="tx1"/>
                          </a:solidFill>
                          <a:effectLst/>
                          <a:latin typeface="Calibri" panose="020F0502020204030204" pitchFamily="34" charset="0"/>
                        </a:rPr>
                        <a:t>High N Yield Range</a:t>
                      </a:r>
                    </a:p>
                  </a:txBody>
                  <a:tcPr marL="6702" marR="6702" marT="670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gridSpan="4">
                  <a:txBody>
                    <a:bodyPr/>
                    <a:lstStyle/>
                    <a:p>
                      <a:pPr algn="ctr" fontAlgn="b"/>
                      <a:r>
                        <a:rPr lang="nn-NO" sz="1400" b="1" i="0" u="sng" strike="noStrike" dirty="0" smtClean="0">
                          <a:solidFill>
                            <a:schemeClr val="tx1"/>
                          </a:solidFill>
                          <a:effectLst/>
                          <a:latin typeface="Calibri" panose="020F0502020204030204" pitchFamily="34" charset="0"/>
                        </a:rPr>
                        <a:t>Opt. N </a:t>
                      </a:r>
                      <a:r>
                        <a:rPr lang="nn-NO" sz="1400" b="1" i="0" u="sng" strike="noStrike" dirty="0">
                          <a:solidFill>
                            <a:schemeClr val="tx1"/>
                          </a:solidFill>
                          <a:effectLst/>
                          <a:latin typeface="Calibri" panose="020F0502020204030204" pitchFamily="34" charset="0"/>
                        </a:rPr>
                        <a:t>rate kg ha</a:t>
                      </a:r>
                      <a:r>
                        <a:rPr lang="nn-NO" sz="1400" b="1" i="0" u="sng" strike="noStrike" baseline="30000" dirty="0">
                          <a:solidFill>
                            <a:schemeClr val="tx1"/>
                          </a:solidFill>
                          <a:effectLst/>
                          <a:latin typeface="Calibri" panose="020F0502020204030204" pitchFamily="34" charset="0"/>
                        </a:rPr>
                        <a:t>-1</a:t>
                      </a:r>
                      <a:endParaRPr lang="nn-NO" sz="1400" b="1" i="0" u="sng" strike="noStrike" dirty="0">
                        <a:solidFill>
                          <a:schemeClr val="tx1"/>
                        </a:solidFill>
                        <a:effectLst/>
                        <a:latin typeface="Calibri" panose="020F0502020204030204" pitchFamily="34" charset="0"/>
                      </a:endParaRPr>
                    </a:p>
                  </a:txBody>
                  <a:tcPr marL="6702" marR="6702" marT="670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6339395"/>
                  </a:ext>
                </a:extLst>
              </a:tr>
              <a:tr h="246312">
                <a:tc>
                  <a:txBody>
                    <a:bodyPr/>
                    <a:lstStyle/>
                    <a:p>
                      <a:pPr algn="l" fontAlgn="b"/>
                      <a:r>
                        <a:rPr lang="en-US" sz="1200" b="1" i="0" u="none" strike="noStrike" dirty="0">
                          <a:solidFill>
                            <a:schemeClr val="bg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1" i="0" u="none" strike="noStrike" dirty="0">
                          <a:solidFill>
                            <a:srgbClr val="FFFF00"/>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Mg ha</a:t>
                      </a:r>
                      <a:r>
                        <a:rPr lang="en-US" sz="1400" b="1" i="0" u="none" strike="noStrike" baseline="30000" dirty="0">
                          <a:solidFill>
                            <a:schemeClr val="tx1"/>
                          </a:solidFill>
                          <a:effectLst/>
                          <a:latin typeface="Calibri" panose="020F0502020204030204" pitchFamily="34" charset="0"/>
                        </a:rPr>
                        <a:t>-1</a:t>
                      </a:r>
                      <a:endParaRPr lang="en-US" sz="1400" b="1" i="0" u="none" strike="noStrike" dirty="0">
                        <a:solidFill>
                          <a:schemeClr val="tx1"/>
                        </a:solidFill>
                        <a:effectLst/>
                        <a:latin typeface="Calibri" panose="020F0502020204030204" pitchFamily="34" charset="0"/>
                      </a:endParaRP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Mg ha</a:t>
                      </a:r>
                      <a:r>
                        <a:rPr lang="en-US" sz="1400" b="1" i="0" u="none" strike="noStrike" baseline="30000">
                          <a:solidFill>
                            <a:schemeClr val="tx1"/>
                          </a:solidFill>
                          <a:effectLst/>
                          <a:latin typeface="Calibri" panose="020F0502020204030204" pitchFamily="34" charset="0"/>
                        </a:rPr>
                        <a:t>-1</a:t>
                      </a:r>
                      <a:endParaRPr lang="en-US" sz="1400" b="1" i="0" u="none" strike="noStrike">
                        <a:solidFill>
                          <a:schemeClr val="tx1"/>
                        </a:solidFill>
                        <a:effectLst/>
                        <a:latin typeface="Calibri" panose="020F0502020204030204" pitchFamily="34" charset="0"/>
                      </a:endParaRP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Min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Max</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Avg.</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SD</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8814562"/>
                  </a:ext>
                </a:extLst>
              </a:tr>
              <a:tr h="214186">
                <a:tc>
                  <a:txBody>
                    <a:bodyPr/>
                    <a:lstStyle/>
                    <a:p>
                      <a:pPr algn="l" fontAlgn="b"/>
                      <a:r>
                        <a:rPr lang="en-US" sz="1200" b="1" i="0" u="none" strike="noStrike" dirty="0">
                          <a:solidFill>
                            <a:schemeClr val="bg1"/>
                          </a:solidFill>
                          <a:effectLst/>
                          <a:latin typeface="Calibri" panose="020F0502020204030204" pitchFamily="34" charset="0"/>
                        </a:rPr>
                        <a:t>Bundy et al. (2011)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WI</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1958-1983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1.6-7.6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4.3-8.8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50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233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130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53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4114251647"/>
                  </a:ext>
                </a:extLst>
              </a:tr>
              <a:tr h="214186">
                <a:tc>
                  <a:txBody>
                    <a:bodyPr/>
                    <a:lstStyle/>
                    <a:p>
                      <a:pPr algn="l" fontAlgn="b"/>
                      <a:r>
                        <a:rPr lang="en-US" sz="1200" b="1" i="0" u="none" strike="noStrike" dirty="0">
                          <a:solidFill>
                            <a:schemeClr val="bg1"/>
                          </a:solidFill>
                          <a:effectLst/>
                          <a:latin typeface="Calibri" panose="020F0502020204030204" pitchFamily="34" charset="0"/>
                        </a:rPr>
                        <a:t>Bundy et al. (2011)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WI</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1984-1997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2.7-5.6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5.7-9.96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58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235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179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51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442220413"/>
                  </a:ext>
                </a:extLst>
              </a:tr>
              <a:tr h="214186">
                <a:tc>
                  <a:txBody>
                    <a:bodyPr/>
                    <a:lstStyle/>
                    <a:p>
                      <a:pPr algn="l" fontAlgn="b"/>
                      <a:r>
                        <a:rPr lang="en-US" sz="1200" b="1" i="0" u="none" strike="noStrike" dirty="0" err="1">
                          <a:solidFill>
                            <a:schemeClr val="bg1"/>
                          </a:solidFill>
                          <a:effectLst/>
                          <a:latin typeface="Calibri" panose="020F0502020204030204" pitchFamily="34" charset="0"/>
                        </a:rPr>
                        <a:t>Mallarino</a:t>
                      </a:r>
                      <a:r>
                        <a:rPr lang="en-US" sz="1200" b="1" i="0" u="none" strike="noStrike" dirty="0">
                          <a:solidFill>
                            <a:schemeClr val="bg1"/>
                          </a:solidFill>
                          <a:effectLst/>
                          <a:latin typeface="Calibri" panose="020F0502020204030204" pitchFamily="34" charset="0"/>
                        </a:rPr>
                        <a:t> and Torres (2006)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IA</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1979-2003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0.8-5.9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5.1-12.4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81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237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165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959595300"/>
                  </a:ext>
                </a:extLst>
              </a:tr>
              <a:tr h="214186">
                <a:tc>
                  <a:txBody>
                    <a:bodyPr/>
                    <a:lstStyle/>
                    <a:p>
                      <a:pPr algn="l" fontAlgn="b"/>
                      <a:r>
                        <a:rPr lang="en-US" sz="1200" b="1" i="0" u="none" strike="noStrike" dirty="0" err="1">
                          <a:solidFill>
                            <a:schemeClr val="bg1"/>
                          </a:solidFill>
                          <a:effectLst/>
                          <a:latin typeface="Calibri" panose="020F0502020204030204" pitchFamily="34" charset="0"/>
                        </a:rPr>
                        <a:t>Mallarino</a:t>
                      </a:r>
                      <a:r>
                        <a:rPr lang="en-US" sz="1200" b="1" i="0" u="none" strike="noStrike" dirty="0">
                          <a:solidFill>
                            <a:schemeClr val="bg1"/>
                          </a:solidFill>
                          <a:effectLst/>
                          <a:latin typeface="Calibri" panose="020F0502020204030204" pitchFamily="34" charset="0"/>
                        </a:rPr>
                        <a:t> and Torres (2006)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IA</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14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1985-2010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1.4-6.2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5.3-12.8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134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239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197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32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053830960"/>
                  </a:ext>
                </a:extLst>
              </a:tr>
              <a:tr h="214186">
                <a:tc>
                  <a:txBody>
                    <a:bodyPr/>
                    <a:lstStyle/>
                    <a:p>
                      <a:pPr algn="l" fontAlgn="b"/>
                      <a:r>
                        <a:rPr lang="en-US" sz="1200" b="1" i="0" u="none" strike="noStrike" dirty="0">
                          <a:solidFill>
                            <a:schemeClr val="bg1"/>
                          </a:solidFill>
                          <a:effectLst/>
                          <a:latin typeface="Calibri" panose="020F0502020204030204" pitchFamily="34" charset="0"/>
                        </a:rPr>
                        <a:t>Varvel et al. (2007)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NE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1995-2005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6.6-10.9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10.4-13.3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73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193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131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4227287086"/>
                  </a:ext>
                </a:extLst>
              </a:tr>
              <a:tr h="214186">
                <a:tc>
                  <a:txBody>
                    <a:bodyPr/>
                    <a:lstStyle/>
                    <a:p>
                      <a:pPr algn="l" fontAlgn="b"/>
                      <a:r>
                        <a:rPr lang="en-US" sz="1200" b="1" i="0" u="none" strike="noStrike" dirty="0" err="1">
                          <a:solidFill>
                            <a:schemeClr val="bg1"/>
                          </a:solidFill>
                          <a:effectLst/>
                          <a:latin typeface="Calibri" panose="020F0502020204030204" pitchFamily="34" charset="0"/>
                        </a:rPr>
                        <a:t>Jokela</a:t>
                      </a:r>
                      <a:r>
                        <a:rPr lang="en-US" sz="1200" b="1" i="0" u="none" strike="noStrike" dirty="0">
                          <a:solidFill>
                            <a:schemeClr val="bg1"/>
                          </a:solidFill>
                          <a:effectLst/>
                          <a:latin typeface="Calibri" panose="020F0502020204030204" pitchFamily="34" charset="0"/>
                        </a:rPr>
                        <a:t> et al.(1989) Carroll</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MN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1982-1984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5.5-7.3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7.1-9.1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131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84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69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1920923"/>
                  </a:ext>
                </a:extLst>
              </a:tr>
              <a:tr h="214186">
                <a:tc>
                  <a:txBody>
                    <a:bodyPr/>
                    <a:lstStyle/>
                    <a:p>
                      <a:pPr algn="l" fontAlgn="b"/>
                      <a:r>
                        <a:rPr lang="en-US" sz="1200" b="1" i="0" u="none" strike="noStrike" dirty="0" err="1">
                          <a:solidFill>
                            <a:schemeClr val="bg1"/>
                          </a:solidFill>
                          <a:effectLst/>
                          <a:latin typeface="Calibri" panose="020F0502020204030204" pitchFamily="34" charset="0"/>
                        </a:rPr>
                        <a:t>Jokela</a:t>
                      </a:r>
                      <a:r>
                        <a:rPr lang="en-US" sz="1200" b="1" i="0" u="none" strike="noStrike" dirty="0">
                          <a:solidFill>
                            <a:schemeClr val="bg1"/>
                          </a:solidFill>
                          <a:effectLst/>
                          <a:latin typeface="Calibri" panose="020F0502020204030204" pitchFamily="34" charset="0"/>
                        </a:rPr>
                        <a:t> et al.(1989) Webster</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MN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1982-1984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1.7-5.6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1.8-8.7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70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113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91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21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84896786"/>
                  </a:ext>
                </a:extLst>
              </a:tr>
              <a:tr h="214186">
                <a:tc>
                  <a:txBody>
                    <a:bodyPr/>
                    <a:lstStyle/>
                    <a:p>
                      <a:pPr algn="l" fontAlgn="b"/>
                      <a:r>
                        <a:rPr lang="en-US" sz="1200" b="1" i="0" u="none" strike="noStrike" dirty="0" err="1">
                          <a:solidFill>
                            <a:schemeClr val="bg1"/>
                          </a:solidFill>
                          <a:effectLst/>
                          <a:latin typeface="Calibri" panose="020F0502020204030204" pitchFamily="34" charset="0"/>
                        </a:rPr>
                        <a:t>Fenster</a:t>
                      </a:r>
                      <a:r>
                        <a:rPr lang="en-US" sz="1200" b="1" i="0" u="none" strike="noStrike" dirty="0">
                          <a:solidFill>
                            <a:schemeClr val="bg1"/>
                          </a:solidFill>
                          <a:effectLst/>
                          <a:latin typeface="Calibri" panose="020F0502020204030204" pitchFamily="34" charset="0"/>
                        </a:rPr>
                        <a:t> et al. (1976) Waseca</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MN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1970-1975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3.2-7.4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7.1-10.6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60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199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135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50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727215001"/>
                  </a:ext>
                </a:extLst>
              </a:tr>
              <a:tr h="214186">
                <a:tc>
                  <a:txBody>
                    <a:bodyPr/>
                    <a:lstStyle/>
                    <a:p>
                      <a:pPr algn="l" fontAlgn="b"/>
                      <a:r>
                        <a:rPr lang="en-US" sz="1200" b="1" i="0" u="none" strike="noStrike" dirty="0" err="1">
                          <a:solidFill>
                            <a:schemeClr val="bg1"/>
                          </a:solidFill>
                          <a:effectLst/>
                          <a:latin typeface="Calibri" panose="020F0502020204030204" pitchFamily="34" charset="0"/>
                        </a:rPr>
                        <a:t>Fenster</a:t>
                      </a:r>
                      <a:r>
                        <a:rPr lang="en-US" sz="1200" b="1" i="0" u="none" strike="noStrike" dirty="0">
                          <a:solidFill>
                            <a:schemeClr val="bg1"/>
                          </a:solidFill>
                          <a:effectLst/>
                          <a:latin typeface="Calibri" panose="020F0502020204030204" pitchFamily="34" charset="0"/>
                        </a:rPr>
                        <a:t> et al. (1976) Martin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MN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1970-1976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3.8-8.2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4.0-9.6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23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126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69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36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511880831"/>
                  </a:ext>
                </a:extLst>
              </a:tr>
              <a:tr h="214186">
                <a:tc>
                  <a:txBody>
                    <a:bodyPr/>
                    <a:lstStyle/>
                    <a:p>
                      <a:pPr algn="l" fontAlgn="b"/>
                      <a:r>
                        <a:rPr lang="en-US" sz="1200" b="1" i="0" u="none" strike="noStrike" dirty="0" err="1">
                          <a:solidFill>
                            <a:schemeClr val="bg1"/>
                          </a:solidFill>
                          <a:effectLst/>
                          <a:latin typeface="Calibri" panose="020F0502020204030204" pitchFamily="34" charset="0"/>
                        </a:rPr>
                        <a:t>Fenster</a:t>
                      </a:r>
                      <a:r>
                        <a:rPr lang="en-US" sz="1200" b="1" i="0" u="none" strike="noStrike" dirty="0">
                          <a:solidFill>
                            <a:schemeClr val="bg1"/>
                          </a:solidFill>
                          <a:effectLst/>
                          <a:latin typeface="Calibri" panose="020F0502020204030204" pitchFamily="34" charset="0"/>
                        </a:rPr>
                        <a:t> et al. (1976) Martin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MN</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1971-1976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6.2-11.3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6.2-12.0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37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15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211638939"/>
                  </a:ext>
                </a:extLst>
              </a:tr>
              <a:tr h="214186">
                <a:tc>
                  <a:txBody>
                    <a:bodyPr/>
                    <a:lstStyle/>
                    <a:p>
                      <a:pPr algn="l" fontAlgn="b"/>
                      <a:r>
                        <a:rPr lang="da-DK" sz="1200" b="1" i="0" u="none" strike="noStrike" dirty="0">
                          <a:solidFill>
                            <a:schemeClr val="bg1"/>
                          </a:solidFill>
                          <a:effectLst/>
                          <a:latin typeface="Calibri" panose="020F0502020204030204" pitchFamily="34" charset="0"/>
                        </a:rPr>
                        <a:t>Al Kaisi et al.(2003)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CO</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1998-2000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5.6-10.2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8.3-10.8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66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111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91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23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880640377"/>
                  </a:ext>
                </a:extLst>
              </a:tr>
              <a:tr h="214186">
                <a:tc>
                  <a:txBody>
                    <a:bodyPr/>
                    <a:lstStyle/>
                    <a:p>
                      <a:pPr algn="l" fontAlgn="b"/>
                      <a:r>
                        <a:rPr lang="fr-FR" sz="1200" b="1" i="0" u="none" strike="noStrike" dirty="0">
                          <a:solidFill>
                            <a:schemeClr val="bg1"/>
                          </a:solidFill>
                          <a:effectLst/>
                          <a:latin typeface="Calibri" panose="020F0502020204030204" pitchFamily="34" charset="0"/>
                        </a:rPr>
                        <a:t>Ismail et al.(1994) NT</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KY</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1998-2000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2.1-7.4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5.2-10.9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35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230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128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962681213"/>
                  </a:ext>
                </a:extLst>
              </a:tr>
              <a:tr h="214186">
                <a:tc>
                  <a:txBody>
                    <a:bodyPr/>
                    <a:lstStyle/>
                    <a:p>
                      <a:pPr algn="l" fontAlgn="b"/>
                      <a:r>
                        <a:rPr lang="fr-FR" sz="1200" b="1" i="0" u="none" strike="noStrike" dirty="0">
                          <a:solidFill>
                            <a:schemeClr val="bg1"/>
                          </a:solidFill>
                          <a:effectLst/>
                          <a:latin typeface="Calibri" panose="020F0502020204030204" pitchFamily="34" charset="0"/>
                        </a:rPr>
                        <a:t>Ismail et al.(1994) CT</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KY</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1970-1990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1.9-9.5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3.5-10.4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203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98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52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149014224"/>
                  </a:ext>
                </a:extLst>
              </a:tr>
              <a:tr h="214186">
                <a:tc>
                  <a:txBody>
                    <a:bodyPr/>
                    <a:lstStyle/>
                    <a:p>
                      <a:pPr algn="l" fontAlgn="b"/>
                      <a:r>
                        <a:rPr lang="fr-FR" sz="1200" b="1" i="0" u="none" strike="noStrike" dirty="0">
                          <a:solidFill>
                            <a:schemeClr val="bg1"/>
                          </a:solidFill>
                          <a:effectLst/>
                          <a:latin typeface="Calibri" panose="020F0502020204030204" pitchFamily="34" charset="0"/>
                        </a:rPr>
                        <a:t>Rice et al.(1986) NT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KY</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15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1970-1985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3.1-4.9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5.7-9.2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102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178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144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30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761119180"/>
                  </a:ext>
                </a:extLst>
              </a:tr>
              <a:tr h="214186">
                <a:tc>
                  <a:txBody>
                    <a:bodyPr/>
                    <a:lstStyle/>
                    <a:p>
                      <a:pPr algn="l" fontAlgn="b"/>
                      <a:r>
                        <a:rPr lang="fr-FR" sz="1200" b="1" i="0" u="none" strike="noStrike">
                          <a:solidFill>
                            <a:schemeClr val="bg1"/>
                          </a:solidFill>
                          <a:effectLst/>
                          <a:latin typeface="Calibri" panose="020F0502020204030204" pitchFamily="34" charset="0"/>
                        </a:rPr>
                        <a:t>Rice et al.(1986) CT</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KY</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15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1970-1985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1.9-6.1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5.0-8.8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69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204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a:solidFill>
                            <a:schemeClr val="tx1"/>
                          </a:solidFill>
                          <a:effectLst/>
                          <a:latin typeface="Calibri" panose="020F0502020204030204" pitchFamily="34" charset="0"/>
                        </a:rPr>
                        <a:t>124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238479090"/>
                  </a:ext>
                </a:extLst>
              </a:tr>
              <a:tr h="214186">
                <a:tc>
                  <a:txBody>
                    <a:bodyPr/>
                    <a:lstStyle/>
                    <a:p>
                      <a:pPr algn="l" fontAlgn="b"/>
                      <a:r>
                        <a:rPr lang="en-US" sz="1200" b="1" i="0" u="none" strike="noStrike" dirty="0" err="1">
                          <a:solidFill>
                            <a:schemeClr val="bg1"/>
                          </a:solidFill>
                          <a:effectLst/>
                          <a:latin typeface="Calibri" panose="020F0502020204030204" pitchFamily="34" charset="0"/>
                        </a:rPr>
                        <a:t>Stecker</a:t>
                      </a:r>
                      <a:r>
                        <a:rPr lang="en-US" sz="1200" b="1" i="0" u="none" strike="noStrike" dirty="0">
                          <a:solidFill>
                            <a:schemeClr val="bg1"/>
                          </a:solidFill>
                          <a:effectLst/>
                          <a:latin typeface="Calibri" panose="020F0502020204030204" pitchFamily="34" charset="0"/>
                        </a:rPr>
                        <a:t> et al.(1993)Columbia</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MO</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1988-1990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3.3-5.6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6.0-10.1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99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194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153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65960683"/>
                  </a:ext>
                </a:extLst>
              </a:tr>
              <a:tr h="214186">
                <a:tc>
                  <a:txBody>
                    <a:bodyPr/>
                    <a:lstStyle/>
                    <a:p>
                      <a:pPr algn="l" fontAlgn="b"/>
                      <a:r>
                        <a:rPr lang="en-US" sz="1200" b="1" i="0" u="none" strike="noStrike" dirty="0" err="1">
                          <a:solidFill>
                            <a:schemeClr val="bg1"/>
                          </a:solidFill>
                          <a:effectLst/>
                          <a:latin typeface="Calibri" panose="020F0502020204030204" pitchFamily="34" charset="0"/>
                        </a:rPr>
                        <a:t>Stecker</a:t>
                      </a:r>
                      <a:r>
                        <a:rPr lang="en-US" sz="1200" b="1" i="0" u="none" strike="noStrike" dirty="0">
                          <a:solidFill>
                            <a:schemeClr val="bg1"/>
                          </a:solidFill>
                          <a:effectLst/>
                          <a:latin typeface="Calibri" panose="020F0502020204030204" pitchFamily="34" charset="0"/>
                        </a:rPr>
                        <a:t> et al.(1993)Novelty</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MO</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1988-1990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4.5-7.2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6.7-9.9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45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182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103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71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965127299"/>
                  </a:ext>
                </a:extLst>
              </a:tr>
              <a:tr h="214186">
                <a:tc>
                  <a:txBody>
                    <a:bodyPr/>
                    <a:lstStyle/>
                    <a:p>
                      <a:pPr algn="l" fontAlgn="b"/>
                      <a:r>
                        <a:rPr lang="en-US" sz="1200" b="1" i="0" u="none" strike="noStrike" dirty="0" err="1">
                          <a:solidFill>
                            <a:schemeClr val="bg1"/>
                          </a:solidFill>
                          <a:effectLst/>
                          <a:latin typeface="Calibri" panose="020F0502020204030204" pitchFamily="34" charset="0"/>
                        </a:rPr>
                        <a:t>Stecker</a:t>
                      </a:r>
                      <a:r>
                        <a:rPr lang="en-US" sz="1200" b="1" i="0" u="none" strike="noStrike" dirty="0">
                          <a:solidFill>
                            <a:schemeClr val="bg1"/>
                          </a:solidFill>
                          <a:effectLst/>
                          <a:latin typeface="Calibri" panose="020F0502020204030204" pitchFamily="34" charset="0"/>
                        </a:rPr>
                        <a:t> et al.(1993) Corning</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MO</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1989-1990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5.0-6.0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8.2-8.5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90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117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104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20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4434570"/>
                  </a:ext>
                </a:extLst>
              </a:tr>
              <a:tr h="214186">
                <a:tc>
                  <a:txBody>
                    <a:bodyPr/>
                    <a:lstStyle/>
                    <a:p>
                      <a:pPr algn="l" fontAlgn="b"/>
                      <a:r>
                        <a:rPr lang="en-US" sz="1200" b="1" i="0" u="none" strike="noStrike" dirty="0">
                          <a:solidFill>
                            <a:schemeClr val="bg1"/>
                          </a:solidFill>
                          <a:effectLst/>
                          <a:latin typeface="Calibri" panose="020F0502020204030204" pitchFamily="34" charset="0"/>
                        </a:rPr>
                        <a:t>Peterson et al.(1989)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NE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1983-1986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2.1-6.4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3.9-10.0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11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218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104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88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948462463"/>
                  </a:ext>
                </a:extLst>
              </a:tr>
              <a:tr h="214186">
                <a:tc>
                  <a:txBody>
                    <a:bodyPr/>
                    <a:lstStyle/>
                    <a:p>
                      <a:pPr algn="l" fontAlgn="b"/>
                      <a:r>
                        <a:rPr lang="en-US" sz="1200" b="1" i="0" u="none" strike="noStrike" dirty="0">
                          <a:solidFill>
                            <a:schemeClr val="bg1"/>
                          </a:solidFill>
                          <a:effectLst/>
                          <a:latin typeface="Calibri" panose="020F0502020204030204" pitchFamily="34" charset="0"/>
                        </a:rPr>
                        <a:t>Eck (1982)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TX</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a:solidFill>
                            <a:srgbClr val="FFFF00"/>
                          </a:solidFill>
                          <a:effectLst/>
                          <a:latin typeface="Calibri" panose="020F0502020204030204" pitchFamily="34" charset="0"/>
                        </a:rPr>
                        <a:t>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1977-1978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2.7-4.4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5.6-5.9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59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116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88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163412568"/>
                  </a:ext>
                </a:extLst>
              </a:tr>
              <a:tr h="214186">
                <a:tc>
                  <a:txBody>
                    <a:bodyPr/>
                    <a:lstStyle/>
                    <a:p>
                      <a:pPr algn="l" fontAlgn="b"/>
                      <a:r>
                        <a:rPr lang="da-DK" sz="1200" b="1" i="0" u="none" strike="noStrike" dirty="0">
                          <a:solidFill>
                            <a:schemeClr val="bg1"/>
                          </a:solidFill>
                          <a:effectLst/>
                          <a:latin typeface="Calibri" panose="020F0502020204030204" pitchFamily="34" charset="0"/>
                        </a:rPr>
                        <a:t>Shapiro et al.(2006) RS 51cm</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NE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1996-1998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6.2-8.9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9.4-11.1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69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96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83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13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4135861875"/>
                  </a:ext>
                </a:extLst>
              </a:tr>
              <a:tr h="214186">
                <a:tc>
                  <a:txBody>
                    <a:bodyPr/>
                    <a:lstStyle/>
                    <a:p>
                      <a:pPr algn="l" fontAlgn="b"/>
                      <a:r>
                        <a:rPr lang="da-DK" sz="1200" b="1" i="0" u="none" strike="noStrike" dirty="0">
                          <a:solidFill>
                            <a:schemeClr val="bg1"/>
                          </a:solidFill>
                          <a:effectLst/>
                          <a:latin typeface="Calibri" panose="020F0502020204030204" pitchFamily="34" charset="0"/>
                        </a:rPr>
                        <a:t>Shapiro et al.(2006) RS76cm</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NE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1996-1998</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5.0-8.9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7.1-11.0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13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114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75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54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234093784"/>
                  </a:ext>
                </a:extLst>
              </a:tr>
              <a:tr h="214186">
                <a:tc>
                  <a:txBody>
                    <a:bodyPr/>
                    <a:lstStyle/>
                    <a:p>
                      <a:pPr algn="l" fontAlgn="b"/>
                      <a:r>
                        <a:rPr lang="en-US" sz="1200" b="1" i="0" u="none" strike="noStrike" dirty="0" err="1">
                          <a:solidFill>
                            <a:schemeClr val="bg1"/>
                          </a:solidFill>
                          <a:effectLst/>
                          <a:latin typeface="Calibri" panose="020F0502020204030204" pitchFamily="34" charset="0"/>
                        </a:rPr>
                        <a:t>Meisinger</a:t>
                      </a:r>
                      <a:r>
                        <a:rPr lang="en-US" sz="1200" b="1" i="0" u="none" strike="noStrike" dirty="0">
                          <a:solidFill>
                            <a:schemeClr val="bg1"/>
                          </a:solidFill>
                          <a:effectLst/>
                          <a:latin typeface="Calibri" panose="020F0502020204030204" pitchFamily="34" charset="0"/>
                        </a:rPr>
                        <a:t> et al. (1985) MT</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a:solidFill>
                            <a:schemeClr val="tx1"/>
                          </a:solidFill>
                          <a:effectLst/>
                          <a:latin typeface="Calibri" panose="020F0502020204030204" pitchFamily="34" charset="0"/>
                        </a:rPr>
                        <a:t>MD</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1974-1977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1.8-2.6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5.8-8.2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127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233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183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45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37966507"/>
                  </a:ext>
                </a:extLst>
              </a:tr>
              <a:tr h="214186">
                <a:tc>
                  <a:txBody>
                    <a:bodyPr/>
                    <a:lstStyle/>
                    <a:p>
                      <a:pPr algn="l" fontAlgn="b"/>
                      <a:r>
                        <a:rPr lang="en-US" sz="1200" b="1" i="0" u="none" strike="noStrike" dirty="0" err="1">
                          <a:solidFill>
                            <a:schemeClr val="bg1"/>
                          </a:solidFill>
                          <a:effectLst/>
                          <a:latin typeface="Calibri" panose="020F0502020204030204" pitchFamily="34" charset="0"/>
                        </a:rPr>
                        <a:t>Meisinger</a:t>
                      </a:r>
                      <a:r>
                        <a:rPr lang="en-US" sz="1200" b="1" i="0" u="none" strike="noStrike" dirty="0">
                          <a:solidFill>
                            <a:schemeClr val="bg1"/>
                          </a:solidFill>
                          <a:effectLst/>
                          <a:latin typeface="Calibri" panose="020F0502020204030204" pitchFamily="34" charset="0"/>
                        </a:rPr>
                        <a:t> et al. (1985) PT</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MD</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1974-1977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2.7-4.2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5.1-8.1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36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196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142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75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428174030"/>
                  </a:ext>
                </a:extLst>
              </a:tr>
              <a:tr h="214186">
                <a:tc>
                  <a:txBody>
                    <a:bodyPr/>
                    <a:lstStyle/>
                    <a:p>
                      <a:pPr algn="l" fontAlgn="b"/>
                      <a:r>
                        <a:rPr lang="nb-NO" sz="1200" b="1" i="0" u="none" strike="noStrike" dirty="0">
                          <a:solidFill>
                            <a:schemeClr val="bg1"/>
                          </a:solidFill>
                          <a:effectLst/>
                          <a:latin typeface="Calibri" panose="020F0502020204030204" pitchFamily="34" charset="0"/>
                        </a:rPr>
                        <a:t>Gehl et al.(2005) Rossville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KS</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2001-2002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6.4-7.9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11.3-12.6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182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204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193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15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554551571"/>
                  </a:ext>
                </a:extLst>
              </a:tr>
              <a:tr h="214186">
                <a:tc>
                  <a:txBody>
                    <a:bodyPr/>
                    <a:lstStyle/>
                    <a:p>
                      <a:pPr algn="l" fontAlgn="b"/>
                      <a:r>
                        <a:rPr lang="en-US" sz="1200" b="1" i="0" u="none" strike="noStrike" dirty="0" err="1">
                          <a:solidFill>
                            <a:schemeClr val="bg1"/>
                          </a:solidFill>
                          <a:effectLst/>
                          <a:latin typeface="Calibri" panose="020F0502020204030204" pitchFamily="34" charset="0"/>
                        </a:rPr>
                        <a:t>Gehl</a:t>
                      </a:r>
                      <a:r>
                        <a:rPr lang="en-US" sz="1200" b="1" i="0" u="none" strike="noStrike" dirty="0">
                          <a:solidFill>
                            <a:schemeClr val="bg1"/>
                          </a:solidFill>
                          <a:effectLst/>
                          <a:latin typeface="Calibri" panose="020F0502020204030204" pitchFamily="34" charset="0"/>
                        </a:rPr>
                        <a:t> et al.(2005) Scandia</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KS</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2001-2002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2.7-7.4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3.8-11.5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rgbClr val="00FF00"/>
                          </a:solidFill>
                          <a:effectLst/>
                          <a:latin typeface="Calibri" panose="020F0502020204030204" pitchFamily="34" charset="0"/>
                        </a:rPr>
                        <a:t>51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160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105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77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633880879"/>
                  </a:ext>
                </a:extLst>
              </a:tr>
              <a:tr h="214186">
                <a:tc>
                  <a:txBody>
                    <a:bodyPr/>
                    <a:lstStyle/>
                    <a:p>
                      <a:pPr algn="l" fontAlgn="b"/>
                      <a:r>
                        <a:rPr lang="en-US" sz="1200" b="1" i="0" u="none" strike="noStrike" dirty="0">
                          <a:solidFill>
                            <a:schemeClr val="bg1"/>
                          </a:solidFill>
                          <a:effectLst/>
                          <a:latin typeface="Calibri" panose="020F0502020204030204" pitchFamily="34" charset="0"/>
                        </a:rPr>
                        <a:t>Olson et al. (1986)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NE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FFFF00"/>
                          </a:solidFill>
                          <a:effectLst/>
                          <a:latin typeface="Calibri" panose="020F0502020204030204" pitchFamily="34" charset="0"/>
                        </a:rPr>
                        <a:t>15</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1969-1983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2.6-9.4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7.3-11.4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00FF00"/>
                          </a:solidFill>
                          <a:effectLst/>
                          <a:latin typeface="Calibri" panose="020F0502020204030204" pitchFamily="34" charset="0"/>
                        </a:rPr>
                        <a:t>90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3300"/>
                          </a:solidFill>
                          <a:effectLst/>
                          <a:latin typeface="Calibri" panose="020F0502020204030204" pitchFamily="34" charset="0"/>
                        </a:rPr>
                        <a:t>270</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174</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79</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382073819"/>
                  </a:ext>
                </a:extLst>
              </a:tr>
              <a:tr h="214186">
                <a:tc>
                  <a:txBody>
                    <a:bodyPr/>
                    <a:lstStyle/>
                    <a:p>
                      <a:pPr algn="l" fontAlgn="b"/>
                      <a:r>
                        <a:rPr lang="en-US" sz="1200" b="1" i="0" u="none" strike="noStrike" dirty="0">
                          <a:solidFill>
                            <a:schemeClr val="bg1"/>
                          </a:solidFill>
                          <a:effectLst/>
                          <a:latin typeface="Calibri" panose="020F0502020204030204" pitchFamily="34" charset="0"/>
                        </a:rPr>
                        <a:t>Total</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1" i="0" u="none" strike="noStrike" dirty="0">
                          <a:solidFill>
                            <a:srgbClr val="FFFF00"/>
                          </a:solidFill>
                          <a:effectLst/>
                          <a:latin typeface="Calibri" panose="020F0502020204030204" pitchFamily="34" charset="0"/>
                        </a:rPr>
                        <a:t>213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average</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rgbClr val="FF0000"/>
                          </a:solidFill>
                          <a:effectLst/>
                          <a:latin typeface="Calibri" panose="020F0502020204030204" pitchFamily="34" charset="0"/>
                        </a:rPr>
                        <a:t>63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1" i="0" u="none" strike="noStrike" dirty="0">
                          <a:solidFill>
                            <a:srgbClr val="FF0000"/>
                          </a:solidFill>
                          <a:effectLst/>
                          <a:latin typeface="Calibri" panose="020F0502020204030204" pitchFamily="34" charset="0"/>
                        </a:rPr>
                        <a:t>177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FF0000"/>
                          </a:solidFill>
                          <a:effectLst/>
                          <a:latin typeface="Calibri" panose="020F0502020204030204" pitchFamily="34" charset="0"/>
                        </a:rPr>
                        <a:t>122</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FF0000"/>
                          </a:solidFill>
                          <a:effectLst/>
                          <a:latin typeface="Calibri" panose="020F0502020204030204" pitchFamily="34" charset="0"/>
                        </a:rPr>
                        <a:t>46</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0250654"/>
                  </a:ext>
                </a:extLst>
              </a:tr>
              <a:tr h="214186">
                <a:tc>
                  <a:txBody>
                    <a:bodyPr/>
                    <a:lstStyle/>
                    <a:p>
                      <a:pPr algn="l" fontAlgn="b"/>
                      <a:r>
                        <a:rPr lang="en-US" sz="1200" b="1" i="0" u="none" strike="noStrike" dirty="0">
                          <a:solidFill>
                            <a:schemeClr val="bg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b="1" i="0" u="none" strike="noStrike" dirty="0">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1" i="0" u="none" strike="noStrike" dirty="0">
                          <a:solidFill>
                            <a:srgbClr val="FFFF00"/>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lumOff val="50000"/>
                      </a:schemeClr>
                    </a:solidFill>
                  </a:tcPr>
                </a:tc>
                <a:tc>
                  <a:txBody>
                    <a:bodyPr/>
                    <a:lstStyle/>
                    <a:p>
                      <a:pPr algn="l" fontAlgn="b"/>
                      <a:r>
                        <a:rPr lang="en-US" sz="1400" b="1" i="0" u="none" strike="noStrike">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 </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a:solidFill>
                            <a:schemeClr val="tx1"/>
                          </a:solidFill>
                          <a:effectLst/>
                          <a:latin typeface="Calibri" panose="020F0502020204030204" pitchFamily="34" charset="0"/>
                        </a:rPr>
                        <a:t>stdev</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a:solidFill>
                            <a:schemeClr val="tx1"/>
                          </a:solidFill>
                          <a:effectLst/>
                          <a:latin typeface="Calibri" panose="020F0502020204030204" pitchFamily="34" charset="0"/>
                        </a:rPr>
                        <a:t>43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US" sz="1400" b="1" i="0" u="none" strike="noStrike" dirty="0">
                          <a:solidFill>
                            <a:schemeClr val="tx1"/>
                          </a:solidFill>
                          <a:effectLst/>
                          <a:latin typeface="Calibri" panose="020F0502020204030204" pitchFamily="34" charset="0"/>
                        </a:rPr>
                        <a:t>57</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43</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US" sz="1400" b="1" i="0" u="none" strike="noStrike" dirty="0">
                          <a:solidFill>
                            <a:schemeClr val="tx1"/>
                          </a:solidFill>
                          <a:effectLst/>
                          <a:latin typeface="Calibri" panose="020F0502020204030204" pitchFamily="34" charset="0"/>
                        </a:rPr>
                        <a:t>21</a:t>
                      </a:r>
                    </a:p>
                  </a:txBody>
                  <a:tcPr marL="6702" marR="6702" marT="6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237502604"/>
                  </a:ext>
                </a:extLst>
              </a:tr>
            </a:tbl>
          </a:graphicData>
        </a:graphic>
      </p:graphicFrame>
    </p:spTree>
    <p:extLst>
      <p:ext uri="{BB962C8B-B14F-4D97-AF65-F5344CB8AC3E}">
        <p14:creationId xmlns:p14="http://schemas.microsoft.com/office/powerpoint/2010/main" val="472674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2351700" y="1443326"/>
            <a:ext cx="6711654" cy="4195481"/>
          </a:xfrm>
        </p:spPr>
        <p:txBody>
          <a:bodyPr>
            <a:normAutofit fontScale="92500" lnSpcReduction="10000"/>
          </a:bodyPr>
          <a:lstStyle/>
          <a:p>
            <a:r>
              <a:rPr lang="en-US" dirty="0" smtClean="0"/>
              <a:t>ONR ranged from 0-458 kg ha</a:t>
            </a:r>
            <a:r>
              <a:rPr lang="en-US" baseline="30000" dirty="0" smtClean="0"/>
              <a:t>-1</a:t>
            </a:r>
            <a:r>
              <a:rPr lang="en-US" dirty="0" smtClean="0"/>
              <a:t> for 213 site-years</a:t>
            </a:r>
            <a:r>
              <a:rPr lang="en-US" dirty="0"/>
              <a:t>. </a:t>
            </a:r>
            <a:endParaRPr lang="en-US" dirty="0" smtClean="0"/>
          </a:p>
          <a:p>
            <a:r>
              <a:rPr lang="en-US" dirty="0" smtClean="0"/>
              <a:t>ONR </a:t>
            </a:r>
            <a:r>
              <a:rPr lang="en-US" dirty="0"/>
              <a:t>fluctuated from year to year at all </a:t>
            </a:r>
            <a:r>
              <a:rPr lang="en-US" dirty="0" smtClean="0"/>
              <a:t>locations</a:t>
            </a:r>
          </a:p>
          <a:p>
            <a:r>
              <a:rPr lang="en-US" dirty="0" smtClean="0"/>
              <a:t>ONR not </a:t>
            </a:r>
            <a:r>
              <a:rPr lang="en-US" dirty="0"/>
              <a:t>highly correlated with the high N rate yield (R</a:t>
            </a:r>
            <a:r>
              <a:rPr lang="en-US" baseline="30000" dirty="0"/>
              <a:t>2</a:t>
            </a:r>
            <a:r>
              <a:rPr lang="en-US" dirty="0"/>
              <a:t>=0.20) or zero-N check yield (R</a:t>
            </a:r>
            <a:r>
              <a:rPr lang="en-US" baseline="30000" dirty="0"/>
              <a:t>2</a:t>
            </a:r>
            <a:r>
              <a:rPr lang="en-US" dirty="0"/>
              <a:t>=0.16</a:t>
            </a:r>
            <a:r>
              <a:rPr lang="en-US" dirty="0" smtClean="0"/>
              <a:t>)</a:t>
            </a:r>
          </a:p>
          <a:p>
            <a:r>
              <a:rPr lang="en-US" dirty="0" smtClean="0"/>
              <a:t>RI-0N fluctuated at all sites  </a:t>
            </a:r>
          </a:p>
          <a:p>
            <a:endParaRPr lang="en-US" dirty="0"/>
          </a:p>
          <a:p>
            <a:r>
              <a:rPr lang="en-US" dirty="0"/>
              <a:t>The wide range in optimum N rates suggests the need to adjust N rates by year and location</a:t>
            </a:r>
          </a:p>
          <a:p>
            <a:r>
              <a:rPr lang="en-US" dirty="0"/>
              <a:t>A potential solution is to employ mid-season sensor based technologies that can accurately predict yield potential and simultaneously encumber N responsiveness known to be independent of yield</a:t>
            </a:r>
          </a:p>
          <a:p>
            <a:endParaRPr lang="en-US" dirty="0"/>
          </a:p>
        </p:txBody>
      </p:sp>
    </p:spTree>
    <p:extLst>
      <p:ext uri="{BB962C8B-B14F-4D97-AF65-F5344CB8AC3E}">
        <p14:creationId xmlns:p14="http://schemas.microsoft.com/office/powerpoint/2010/main" val="596335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http://nue.okstate.edu/Nitrogen_Cycle/n_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9144000" cy="6921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5064" y="1985769"/>
            <a:ext cx="1508760" cy="1477328"/>
          </a:xfrm>
          <a:prstGeom prst="rect">
            <a:avLst/>
          </a:prstGeom>
          <a:noFill/>
        </p:spPr>
        <p:txBody>
          <a:bodyPr wrap="square" rtlCol="0">
            <a:spAutoFit/>
          </a:bodyPr>
          <a:lstStyle/>
          <a:p>
            <a:r>
              <a:rPr lang="en-US" sz="1800" dirty="0">
                <a:solidFill>
                  <a:schemeClr val="bg1"/>
                </a:solidFill>
              </a:rPr>
              <a:t>We know exactly where the holes are in this boat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217" y="2675"/>
            <a:ext cx="1609725" cy="10287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5486" y="198148"/>
            <a:ext cx="7904177" cy="5457831"/>
          </a:xfrm>
        </p:spPr>
        <p:txBody>
          <a:bodyPr>
            <a:noAutofit/>
          </a:bodyPr>
          <a:lstStyle/>
          <a:p>
            <a:r>
              <a:rPr lang="en-US" sz="2400" dirty="0"/>
              <a:t>Fertilizer recommendations that ignore yield entirely are limited to explaining less than 50% of the variation in the economic optimum N rate for maize (</a:t>
            </a:r>
            <a:r>
              <a:rPr lang="en-US" sz="2400" dirty="0" err="1">
                <a:solidFill>
                  <a:srgbClr val="FFFF00"/>
                </a:solidFill>
              </a:rPr>
              <a:t>Lory</a:t>
            </a:r>
            <a:r>
              <a:rPr lang="en-US" sz="2400" dirty="0">
                <a:solidFill>
                  <a:srgbClr val="FFFF00"/>
                </a:solidFill>
              </a:rPr>
              <a:t> and </a:t>
            </a:r>
            <a:r>
              <a:rPr lang="en-US" sz="2400" dirty="0" err="1">
                <a:solidFill>
                  <a:srgbClr val="FFFF00"/>
                </a:solidFill>
              </a:rPr>
              <a:t>Scharf</a:t>
            </a:r>
            <a:r>
              <a:rPr lang="en-US" sz="2400" dirty="0">
                <a:solidFill>
                  <a:srgbClr val="FFFF00"/>
                </a:solidFill>
              </a:rPr>
              <a:t>, 2003, </a:t>
            </a:r>
            <a:r>
              <a:rPr lang="en-US" sz="2400" dirty="0" err="1">
                <a:solidFill>
                  <a:srgbClr val="FFFF00"/>
                </a:solidFill>
              </a:rPr>
              <a:t>Agron</a:t>
            </a:r>
            <a:r>
              <a:rPr lang="en-US" sz="2400" dirty="0">
                <a:solidFill>
                  <a:srgbClr val="FFFF00"/>
                </a:solidFill>
              </a:rPr>
              <a:t>. J. 95:994-999</a:t>
            </a:r>
            <a:r>
              <a:rPr lang="en-US" sz="2400" dirty="0"/>
              <a:t>)</a:t>
            </a:r>
          </a:p>
          <a:p>
            <a:r>
              <a:rPr lang="en-US" sz="2400" dirty="0"/>
              <a:t>Research conducted over locations and years in Missouri noted that economically optimum fertilizer N rates vary widely from year to year, field to field, and from place to place within a field (</a:t>
            </a:r>
            <a:r>
              <a:rPr lang="en-US" sz="2400" dirty="0" err="1">
                <a:solidFill>
                  <a:srgbClr val="FFFF00"/>
                </a:solidFill>
              </a:rPr>
              <a:t>Scharf</a:t>
            </a:r>
            <a:r>
              <a:rPr lang="en-US" sz="2400" dirty="0">
                <a:solidFill>
                  <a:srgbClr val="FFFF00"/>
                </a:solidFill>
              </a:rPr>
              <a:t> et al., 2005, </a:t>
            </a:r>
            <a:r>
              <a:rPr lang="en-US" sz="2400" dirty="0" err="1">
                <a:solidFill>
                  <a:srgbClr val="FFFF00"/>
                </a:solidFill>
              </a:rPr>
              <a:t>Agron</a:t>
            </a:r>
            <a:r>
              <a:rPr lang="en-US" sz="2400" dirty="0">
                <a:solidFill>
                  <a:srgbClr val="FFFF00"/>
                </a:solidFill>
              </a:rPr>
              <a:t> J. 97:452-461</a:t>
            </a:r>
            <a:r>
              <a:rPr lang="en-US" sz="2400" dirty="0"/>
              <a:t>)</a:t>
            </a:r>
          </a:p>
          <a:p>
            <a:r>
              <a:rPr lang="en-US" sz="2400" dirty="0"/>
              <a:t>Because yield level and N responsiveness are independent, and both impact N demand, using both will assist in formulating more accurate fertilizer N recommendations (</a:t>
            </a:r>
            <a:r>
              <a:rPr lang="en-US" sz="2400" dirty="0">
                <a:solidFill>
                  <a:srgbClr val="FFFF00"/>
                </a:solidFill>
              </a:rPr>
              <a:t>Arnall et al., 2013,  </a:t>
            </a:r>
            <a:r>
              <a:rPr lang="en-US" sz="2400" dirty="0" err="1">
                <a:solidFill>
                  <a:srgbClr val="FFFF00"/>
                </a:solidFill>
              </a:rPr>
              <a:t>Agron</a:t>
            </a:r>
            <a:r>
              <a:rPr lang="en-US" sz="2400" dirty="0">
                <a:solidFill>
                  <a:srgbClr val="FFFF00"/>
                </a:solidFill>
              </a:rPr>
              <a:t> J. 105:1335-1344</a:t>
            </a:r>
            <a:r>
              <a:rPr lang="en-US" sz="2400" dirty="0"/>
              <a:t>)</a:t>
            </a:r>
          </a:p>
        </p:txBody>
      </p:sp>
    </p:spTree>
    <p:extLst>
      <p:ext uri="{BB962C8B-B14F-4D97-AF65-F5344CB8AC3E}">
        <p14:creationId xmlns:p14="http://schemas.microsoft.com/office/powerpoint/2010/main" val="541402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32820" y="862255"/>
            <a:ext cx="8494646" cy="5096788"/>
          </a:xfrm>
          <a:prstGeom prst="rect">
            <a:avLst/>
          </a:prstGeom>
        </p:spPr>
      </p:pic>
      <p:sp>
        <p:nvSpPr>
          <p:cNvPr id="2" name="TextBox 1"/>
          <p:cNvSpPr txBox="1"/>
          <p:nvPr/>
        </p:nvSpPr>
        <p:spPr>
          <a:xfrm>
            <a:off x="2777383" y="4212980"/>
            <a:ext cx="2016807" cy="584775"/>
          </a:xfrm>
          <a:prstGeom prst="rect">
            <a:avLst/>
          </a:prstGeom>
          <a:noFill/>
        </p:spPr>
        <p:txBody>
          <a:bodyPr wrap="square" rtlCol="0">
            <a:spAutoFit/>
          </a:bodyPr>
          <a:lstStyle/>
          <a:p>
            <a:r>
              <a:rPr lang="en-US" dirty="0" smtClean="0">
                <a:solidFill>
                  <a:schemeClr val="bg1"/>
                </a:solidFill>
              </a:rPr>
              <a:t>Ohio</a:t>
            </a:r>
            <a:br>
              <a:rPr lang="en-US" dirty="0" smtClean="0">
                <a:solidFill>
                  <a:schemeClr val="bg1"/>
                </a:solidFill>
              </a:rPr>
            </a:br>
            <a:r>
              <a:rPr lang="en-US" dirty="0" smtClean="0">
                <a:solidFill>
                  <a:schemeClr val="bg1"/>
                </a:solidFill>
              </a:rPr>
              <a:t>Illinois</a:t>
            </a:r>
            <a:br>
              <a:rPr lang="en-US" dirty="0" smtClean="0">
                <a:solidFill>
                  <a:schemeClr val="bg1"/>
                </a:solidFill>
              </a:rPr>
            </a:br>
            <a:r>
              <a:rPr lang="en-US" dirty="0" smtClean="0">
                <a:solidFill>
                  <a:schemeClr val="bg1"/>
                </a:solidFill>
              </a:rPr>
              <a:t>Missouri</a:t>
            </a:r>
          </a:p>
          <a:p>
            <a:r>
              <a:rPr lang="en-US" dirty="0" smtClean="0">
                <a:solidFill>
                  <a:schemeClr val="bg1"/>
                </a:solidFill>
              </a:rPr>
              <a:t>Mississippi</a:t>
            </a:r>
            <a:endParaRPr lang="en-US" dirty="0">
              <a:solidFill>
                <a:schemeClr val="bg1"/>
              </a:solidFill>
            </a:endParaRPr>
          </a:p>
        </p:txBody>
      </p:sp>
    </p:spTree>
    <p:extLst>
      <p:ext uri="{BB962C8B-B14F-4D97-AF65-F5344CB8AC3E}">
        <p14:creationId xmlns:p14="http://schemas.microsoft.com/office/powerpoint/2010/main" val="4020994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9338" y="280988"/>
            <a:ext cx="7553325" cy="6296025"/>
          </a:xfrm>
          <a:prstGeom prst="rect">
            <a:avLst/>
          </a:prstGeom>
        </p:spPr>
      </p:pic>
      <p:pic>
        <p:nvPicPr>
          <p:cNvPr id="3" name="Picture 2"/>
          <p:cNvPicPr>
            <a:picLocks noChangeAspect="1"/>
          </p:cNvPicPr>
          <p:nvPr/>
        </p:nvPicPr>
        <p:blipFill>
          <a:blip r:embed="rId3"/>
          <a:stretch>
            <a:fillRect/>
          </a:stretch>
        </p:blipFill>
        <p:spPr>
          <a:xfrm>
            <a:off x="3706924" y="4774501"/>
            <a:ext cx="547703" cy="478154"/>
          </a:xfrm>
          <a:prstGeom prst="rect">
            <a:avLst/>
          </a:prstGeom>
        </p:spPr>
      </p:pic>
      <p:sp>
        <p:nvSpPr>
          <p:cNvPr id="5" name="Rectangle 4"/>
          <p:cNvSpPr/>
          <p:nvPr/>
        </p:nvSpPr>
        <p:spPr>
          <a:xfrm>
            <a:off x="2319338" y="280988"/>
            <a:ext cx="3758375" cy="13740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392680" y="819852"/>
            <a:ext cx="3023780" cy="1396105"/>
          </a:xfrm>
          <a:prstGeom prst="rect">
            <a:avLst/>
          </a:prstGeom>
        </p:spPr>
      </p:pic>
      <p:pic>
        <p:nvPicPr>
          <p:cNvPr id="7" name="Picture 6"/>
          <p:cNvPicPr>
            <a:picLocks noChangeAspect="1"/>
          </p:cNvPicPr>
          <p:nvPr/>
        </p:nvPicPr>
        <p:blipFill>
          <a:blip r:embed="rId5"/>
          <a:stretch>
            <a:fillRect/>
          </a:stretch>
        </p:blipFill>
        <p:spPr>
          <a:xfrm>
            <a:off x="2566429" y="1463040"/>
            <a:ext cx="2280989" cy="1057717"/>
          </a:xfrm>
          <a:prstGeom prst="rect">
            <a:avLst/>
          </a:prstGeom>
        </p:spPr>
      </p:pic>
      <p:sp>
        <p:nvSpPr>
          <p:cNvPr id="4" name="TextBox 3"/>
          <p:cNvSpPr txBox="1"/>
          <p:nvPr/>
        </p:nvSpPr>
        <p:spPr>
          <a:xfrm>
            <a:off x="4081192" y="5609587"/>
            <a:ext cx="2070226" cy="215444"/>
          </a:xfrm>
          <a:prstGeom prst="rect">
            <a:avLst/>
          </a:prstGeom>
          <a:noFill/>
        </p:spPr>
        <p:txBody>
          <a:bodyPr wrap="square" rtlCol="0">
            <a:spAutoFit/>
          </a:bodyPr>
          <a:lstStyle/>
          <a:p>
            <a:r>
              <a:rPr lang="en-US" dirty="0" smtClean="0">
                <a:solidFill>
                  <a:schemeClr val="bg1"/>
                </a:solidFill>
              </a:rPr>
              <a:t>Colossal</a:t>
            </a:r>
            <a:endParaRPr lang="en-US" dirty="0">
              <a:solidFill>
                <a:schemeClr val="bg1"/>
              </a:solidFill>
            </a:endParaRPr>
          </a:p>
        </p:txBody>
      </p:sp>
    </p:spTree>
    <p:extLst>
      <p:ext uri="{BB962C8B-B14F-4D97-AF65-F5344CB8AC3E}">
        <p14:creationId xmlns:p14="http://schemas.microsoft.com/office/powerpoint/2010/main" val="1772770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Nitrogen Use Efficiency</a:t>
            </a:r>
          </a:p>
        </p:txBody>
      </p:sp>
      <p:sp>
        <p:nvSpPr>
          <p:cNvPr id="20483" name="Rectangle 3"/>
          <p:cNvSpPr>
            <a:spLocks noGrp="1" noChangeArrowheads="1"/>
          </p:cNvSpPr>
          <p:nvPr>
            <p:ph idx="1"/>
          </p:nvPr>
        </p:nvSpPr>
        <p:spPr/>
        <p:txBody>
          <a:bodyPr>
            <a:normAutofit fontScale="92500"/>
          </a:bodyPr>
          <a:lstStyle/>
          <a:p>
            <a:pPr>
              <a:lnSpc>
                <a:spcPct val="90000"/>
              </a:lnSpc>
            </a:pPr>
            <a:r>
              <a:rPr lang="en-US" sz="2800" dirty="0"/>
              <a:t>Malakoff (Science, 1998)</a:t>
            </a:r>
          </a:p>
          <a:p>
            <a:pPr lvl="1">
              <a:lnSpc>
                <a:spcPct val="90000"/>
              </a:lnSpc>
            </a:pPr>
            <a:r>
              <a:rPr lang="en-US" sz="2400" dirty="0"/>
              <a:t>$750,000,000, excess N flowing down the Mississippi River </a:t>
            </a:r>
          </a:p>
          <a:p>
            <a:pPr>
              <a:lnSpc>
                <a:spcPct val="90000"/>
              </a:lnSpc>
            </a:pPr>
            <a:r>
              <a:rPr lang="en-US" sz="2800" dirty="0"/>
              <a:t>Africa expenditure on fertilizer N, cereals</a:t>
            </a:r>
          </a:p>
          <a:p>
            <a:pPr lvl="1">
              <a:lnSpc>
                <a:spcPct val="90000"/>
              </a:lnSpc>
            </a:pPr>
            <a:r>
              <a:rPr lang="en-US" sz="2400" dirty="0"/>
              <a:t>$706,000,000 </a:t>
            </a:r>
          </a:p>
          <a:p>
            <a:pPr>
              <a:lnSpc>
                <a:spcPct val="90000"/>
              </a:lnSpc>
            </a:pPr>
            <a:r>
              <a:rPr lang="en-US" sz="2800" dirty="0"/>
              <a:t>Nitrogen Use Efficiency (NUE) World 33%</a:t>
            </a:r>
          </a:p>
          <a:p>
            <a:pPr lvl="1">
              <a:lnSpc>
                <a:spcPct val="90000"/>
              </a:lnSpc>
            </a:pPr>
            <a:r>
              <a:rPr lang="en-US" sz="2400" dirty="0"/>
              <a:t>Developed, 42%</a:t>
            </a:r>
          </a:p>
          <a:p>
            <a:pPr lvl="1">
              <a:lnSpc>
                <a:spcPct val="90000"/>
              </a:lnSpc>
            </a:pPr>
            <a:r>
              <a:rPr lang="en-US" sz="2400" dirty="0"/>
              <a:t>Developing, 29%</a:t>
            </a:r>
          </a:p>
          <a:p>
            <a:pPr>
              <a:lnSpc>
                <a:spcPct val="90000"/>
              </a:lnSpc>
            </a:pPr>
            <a:r>
              <a:rPr lang="en-US" sz="2800" dirty="0"/>
              <a:t>20% increase</a:t>
            </a:r>
          </a:p>
          <a:p>
            <a:pPr lvl="1">
              <a:lnSpc>
                <a:spcPct val="90000"/>
              </a:lnSpc>
            </a:pPr>
            <a:r>
              <a:rPr lang="en-US" sz="2400" dirty="0"/>
              <a:t>Worth $25.8 billion US annually</a:t>
            </a:r>
          </a:p>
        </p:txBody>
      </p:sp>
    </p:spTree>
    <p:extLst>
      <p:ext uri="{BB962C8B-B14F-4D97-AF65-F5344CB8AC3E}">
        <p14:creationId xmlns:p14="http://schemas.microsoft.com/office/powerpoint/2010/main" val="3890287804"/>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6536" y="155448"/>
            <a:ext cx="5989320" cy="400110"/>
          </a:xfrm>
          <a:prstGeom prst="rect">
            <a:avLst/>
          </a:prstGeom>
          <a:noFill/>
        </p:spPr>
        <p:txBody>
          <a:bodyPr wrap="square" rtlCol="0">
            <a:spAutoFit/>
          </a:bodyPr>
          <a:lstStyle/>
          <a:p>
            <a:r>
              <a:rPr lang="en-US" sz="2000" b="1" dirty="0"/>
              <a:t>Promising Technologies to Improve NUE</a:t>
            </a:r>
          </a:p>
        </p:txBody>
      </p:sp>
      <p:pic>
        <p:nvPicPr>
          <p:cNvPr id="3" name="Picture 2"/>
          <p:cNvPicPr>
            <a:picLocks noChangeAspect="1"/>
          </p:cNvPicPr>
          <p:nvPr/>
        </p:nvPicPr>
        <p:blipFill>
          <a:blip r:embed="rId2"/>
          <a:stretch>
            <a:fillRect/>
          </a:stretch>
        </p:blipFill>
        <p:spPr>
          <a:xfrm>
            <a:off x="1804390" y="762751"/>
            <a:ext cx="3420952" cy="1835061"/>
          </a:xfrm>
          <a:prstGeom prst="rect">
            <a:avLst/>
          </a:prstGeom>
        </p:spPr>
      </p:pic>
      <p:pic>
        <p:nvPicPr>
          <p:cNvPr id="7" name="Picture 6"/>
          <p:cNvPicPr>
            <a:picLocks noChangeAspect="1"/>
          </p:cNvPicPr>
          <p:nvPr/>
        </p:nvPicPr>
        <p:blipFill>
          <a:blip r:embed="rId3"/>
          <a:stretch>
            <a:fillRect/>
          </a:stretch>
        </p:blipFill>
        <p:spPr>
          <a:xfrm>
            <a:off x="1804391" y="2697481"/>
            <a:ext cx="3419475" cy="1857375"/>
          </a:xfrm>
          <a:prstGeom prst="rect">
            <a:avLst/>
          </a:prstGeom>
        </p:spPr>
      </p:pic>
      <p:pic>
        <p:nvPicPr>
          <p:cNvPr id="8" name="Picture 7"/>
          <p:cNvPicPr>
            <a:picLocks noChangeAspect="1"/>
          </p:cNvPicPr>
          <p:nvPr/>
        </p:nvPicPr>
        <p:blipFill>
          <a:blip r:embed="rId4"/>
          <a:stretch>
            <a:fillRect/>
          </a:stretch>
        </p:blipFill>
        <p:spPr>
          <a:xfrm>
            <a:off x="1804390" y="4634484"/>
            <a:ext cx="3420952" cy="1905000"/>
          </a:xfrm>
          <a:prstGeom prst="rect">
            <a:avLst/>
          </a:prstGeom>
        </p:spPr>
      </p:pic>
      <p:pic>
        <p:nvPicPr>
          <p:cNvPr id="10" name="Picture 9"/>
          <p:cNvPicPr>
            <a:picLocks noChangeAspect="1"/>
          </p:cNvPicPr>
          <p:nvPr/>
        </p:nvPicPr>
        <p:blipFill>
          <a:blip r:embed="rId5"/>
          <a:stretch>
            <a:fillRect/>
          </a:stretch>
        </p:blipFill>
        <p:spPr>
          <a:xfrm>
            <a:off x="5327904" y="4634485"/>
            <a:ext cx="3124962" cy="1957301"/>
          </a:xfrm>
          <a:prstGeom prst="rect">
            <a:avLst/>
          </a:prstGeom>
        </p:spPr>
      </p:pic>
      <p:pic>
        <p:nvPicPr>
          <p:cNvPr id="12" name="Picture 11"/>
          <p:cNvPicPr>
            <a:picLocks noChangeAspect="1"/>
          </p:cNvPicPr>
          <p:nvPr/>
        </p:nvPicPr>
        <p:blipFill>
          <a:blip r:embed="rId6"/>
          <a:stretch>
            <a:fillRect/>
          </a:stretch>
        </p:blipFill>
        <p:spPr>
          <a:xfrm>
            <a:off x="5327904" y="2697480"/>
            <a:ext cx="3124962" cy="1847850"/>
          </a:xfrm>
          <a:prstGeom prst="rect">
            <a:avLst/>
          </a:prstGeom>
        </p:spPr>
      </p:pic>
      <p:sp>
        <p:nvSpPr>
          <p:cNvPr id="21" name="TextBox 20"/>
          <p:cNvSpPr txBox="1"/>
          <p:nvPr/>
        </p:nvSpPr>
        <p:spPr>
          <a:xfrm>
            <a:off x="5327904" y="869347"/>
            <a:ext cx="5166360" cy="1169551"/>
          </a:xfrm>
          <a:prstGeom prst="rect">
            <a:avLst/>
          </a:prstGeom>
          <a:noFill/>
        </p:spPr>
        <p:txBody>
          <a:bodyPr wrap="square" rtlCol="0">
            <a:spAutoFit/>
          </a:bodyPr>
          <a:lstStyle/>
          <a:p>
            <a:r>
              <a:rPr lang="en-US" sz="1400" b="1" dirty="0"/>
              <a:t>44 Transects (30m) Argentina, Mexico, Iowa, Nebraska, Ohio, Oklahoma </a:t>
            </a:r>
          </a:p>
          <a:p>
            <a:endParaRPr lang="en-US" sz="1400" b="1" dirty="0"/>
          </a:p>
          <a:p>
            <a:r>
              <a:rPr lang="en-US" sz="1400" b="1" dirty="0"/>
              <a:t>Plant-to-plant variation in corn grain yield averaged 43.8 </a:t>
            </a:r>
            <a:r>
              <a:rPr lang="en-US" sz="1400" b="1" dirty="0" err="1"/>
              <a:t>bu</a:t>
            </a:r>
            <a:r>
              <a:rPr lang="en-US" sz="1400" b="1" dirty="0"/>
              <a:t>/ac</a:t>
            </a:r>
          </a:p>
        </p:txBody>
      </p:sp>
      <p:pic>
        <p:nvPicPr>
          <p:cNvPr id="22" name="Picture 21"/>
          <p:cNvPicPr>
            <a:picLocks noChangeAspect="1"/>
          </p:cNvPicPr>
          <p:nvPr/>
        </p:nvPicPr>
        <p:blipFill>
          <a:blip r:embed="rId7"/>
          <a:stretch>
            <a:fillRect/>
          </a:stretch>
        </p:blipFill>
        <p:spPr>
          <a:xfrm>
            <a:off x="7572176" y="4811591"/>
            <a:ext cx="3007546" cy="1615602"/>
          </a:xfrm>
          <a:prstGeom prst="rect">
            <a:avLst/>
          </a:prstGeom>
        </p:spPr>
      </p:pic>
      <p:sp>
        <p:nvSpPr>
          <p:cNvPr id="23" name="TextBox 22"/>
          <p:cNvSpPr txBox="1"/>
          <p:nvPr/>
        </p:nvSpPr>
        <p:spPr>
          <a:xfrm>
            <a:off x="1935480" y="1845541"/>
            <a:ext cx="3429000" cy="584775"/>
          </a:xfrm>
          <a:prstGeom prst="rect">
            <a:avLst/>
          </a:prstGeom>
          <a:noFill/>
        </p:spPr>
        <p:txBody>
          <a:bodyPr wrap="square" rtlCol="0">
            <a:spAutoFit/>
          </a:bodyPr>
          <a:lstStyle/>
          <a:p>
            <a:r>
              <a:rPr lang="en-US" sz="1600" dirty="0"/>
              <a:t>Mid-season proximal and aerial sensing</a:t>
            </a:r>
          </a:p>
        </p:txBody>
      </p:sp>
      <p:sp>
        <p:nvSpPr>
          <p:cNvPr id="25" name="TextBox 24"/>
          <p:cNvSpPr txBox="1"/>
          <p:nvPr/>
        </p:nvSpPr>
        <p:spPr>
          <a:xfrm>
            <a:off x="1990344" y="4041648"/>
            <a:ext cx="2798064" cy="338554"/>
          </a:xfrm>
          <a:prstGeom prst="rect">
            <a:avLst/>
          </a:prstGeom>
          <a:noFill/>
        </p:spPr>
        <p:txBody>
          <a:bodyPr wrap="square" rtlCol="0">
            <a:spAutoFit/>
          </a:bodyPr>
          <a:lstStyle/>
          <a:p>
            <a:r>
              <a:rPr lang="en-US" sz="1600" dirty="0"/>
              <a:t>Variable Rate N Application</a:t>
            </a:r>
          </a:p>
        </p:txBody>
      </p:sp>
      <p:sp>
        <p:nvSpPr>
          <p:cNvPr id="27" name="TextBox 26"/>
          <p:cNvSpPr txBox="1"/>
          <p:nvPr/>
        </p:nvSpPr>
        <p:spPr>
          <a:xfrm>
            <a:off x="2017776" y="4642314"/>
            <a:ext cx="2798064" cy="338554"/>
          </a:xfrm>
          <a:prstGeom prst="rect">
            <a:avLst/>
          </a:prstGeom>
          <a:noFill/>
        </p:spPr>
        <p:txBody>
          <a:bodyPr wrap="square" rtlCol="0">
            <a:spAutoFit/>
          </a:bodyPr>
          <a:lstStyle/>
          <a:p>
            <a:r>
              <a:rPr lang="en-US" sz="1600" dirty="0"/>
              <a:t>By Plant N Application</a:t>
            </a:r>
          </a:p>
        </p:txBody>
      </p:sp>
      <p:sp>
        <p:nvSpPr>
          <p:cNvPr id="28" name="TextBox 27"/>
          <p:cNvSpPr txBox="1"/>
          <p:nvPr/>
        </p:nvSpPr>
        <p:spPr>
          <a:xfrm>
            <a:off x="5736336" y="2790331"/>
            <a:ext cx="2389632" cy="338554"/>
          </a:xfrm>
          <a:prstGeom prst="rect">
            <a:avLst/>
          </a:prstGeom>
          <a:noFill/>
        </p:spPr>
        <p:txBody>
          <a:bodyPr wrap="square" rtlCol="0">
            <a:spAutoFit/>
          </a:bodyPr>
          <a:lstStyle/>
          <a:p>
            <a:r>
              <a:rPr lang="en-US" sz="1600" dirty="0"/>
              <a:t>Localized N Placement</a:t>
            </a:r>
          </a:p>
        </p:txBody>
      </p:sp>
      <p:sp>
        <p:nvSpPr>
          <p:cNvPr id="29" name="TextBox 28"/>
          <p:cNvSpPr txBox="1"/>
          <p:nvPr/>
        </p:nvSpPr>
        <p:spPr>
          <a:xfrm>
            <a:off x="8601456" y="2623255"/>
            <a:ext cx="1892808" cy="954107"/>
          </a:xfrm>
          <a:prstGeom prst="rect">
            <a:avLst/>
          </a:prstGeom>
          <a:noFill/>
        </p:spPr>
        <p:txBody>
          <a:bodyPr wrap="square" rtlCol="0">
            <a:spAutoFit/>
          </a:bodyPr>
          <a:lstStyle/>
          <a:p>
            <a:r>
              <a:rPr lang="en-US" sz="1400" dirty="0"/>
              <a:t>VRT, if, then (look up table)</a:t>
            </a:r>
          </a:p>
          <a:p>
            <a:r>
              <a:rPr lang="en-US" sz="1400" dirty="0"/>
              <a:t>Localized, if, then, else</a:t>
            </a:r>
          </a:p>
        </p:txBody>
      </p:sp>
      <p:sp>
        <p:nvSpPr>
          <p:cNvPr id="4" name="TextBox 3"/>
          <p:cNvSpPr txBox="1"/>
          <p:nvPr/>
        </p:nvSpPr>
        <p:spPr>
          <a:xfrm>
            <a:off x="8601456" y="2038898"/>
            <a:ext cx="2606468" cy="307777"/>
          </a:xfrm>
          <a:prstGeom prst="rect">
            <a:avLst/>
          </a:prstGeom>
          <a:noFill/>
        </p:spPr>
        <p:txBody>
          <a:bodyPr wrap="square" rtlCol="0">
            <a:spAutoFit/>
          </a:bodyPr>
          <a:lstStyle/>
          <a:p>
            <a:r>
              <a:rPr lang="en-US" sz="1400" b="1" dirty="0">
                <a:solidFill>
                  <a:srgbClr val="FF0000"/>
                </a:solidFill>
              </a:rPr>
              <a:t>Improved N Sources</a:t>
            </a:r>
          </a:p>
        </p:txBody>
      </p:sp>
    </p:spTree>
    <p:extLst>
      <p:ext uri="{BB962C8B-B14F-4D97-AF65-F5344CB8AC3E}">
        <p14:creationId xmlns:p14="http://schemas.microsoft.com/office/powerpoint/2010/main" val="2067921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103" y="101696"/>
            <a:ext cx="7104993" cy="40263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841" y="2847390"/>
            <a:ext cx="7115504" cy="3817987"/>
          </a:xfrm>
          <a:prstGeom prst="rect">
            <a:avLst/>
          </a:prstGeom>
        </p:spPr>
      </p:pic>
    </p:spTree>
    <p:extLst>
      <p:ext uri="{BB962C8B-B14F-4D97-AF65-F5344CB8AC3E}">
        <p14:creationId xmlns:p14="http://schemas.microsoft.com/office/powerpoint/2010/main" val="1266372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300" y="787687"/>
            <a:ext cx="8724900" cy="5816600"/>
          </a:xfrm>
          <a:prstGeom prst="rect">
            <a:avLst/>
          </a:prstGeom>
        </p:spPr>
      </p:pic>
      <p:sp>
        <p:nvSpPr>
          <p:cNvPr id="2056" name="Text Box 8"/>
          <p:cNvSpPr txBox="1">
            <a:spLocks noChangeArrowheads="1"/>
          </p:cNvSpPr>
          <p:nvPr/>
        </p:nvSpPr>
        <p:spPr bwMode="auto">
          <a:xfrm>
            <a:off x="1763154" y="-50800"/>
            <a:ext cx="5132946" cy="46166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400" i="1" dirty="0">
                <a:solidFill>
                  <a:srgbClr val="FF6600"/>
                </a:solidFill>
                <a:latin typeface="Impact" panose="020B0806030902050204" pitchFamily="34" charset="0"/>
              </a:rPr>
              <a:t>precision SENSING</a:t>
            </a:r>
          </a:p>
        </p:txBody>
      </p:sp>
      <p:sp>
        <p:nvSpPr>
          <p:cNvPr id="2057" name="Text Box 9"/>
          <p:cNvSpPr txBox="1">
            <a:spLocks noChangeArrowheads="1"/>
          </p:cNvSpPr>
          <p:nvPr/>
        </p:nvSpPr>
        <p:spPr bwMode="auto">
          <a:xfrm>
            <a:off x="1625600" y="304800"/>
            <a:ext cx="535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i="1" dirty="0">
                <a:latin typeface="Impact" panose="020B0806030902050204" pitchFamily="34" charset="0"/>
              </a:rPr>
              <a:t>Oklahoma State University  2001</a:t>
            </a:r>
          </a:p>
        </p:txBody>
      </p:sp>
      <p:pic>
        <p:nvPicPr>
          <p:cNvPr id="2059" name="Picture 11" descr="Oklahoma State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2564" y="252700"/>
            <a:ext cx="1176337" cy="1069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635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495300"/>
            <a:ext cx="8839200" cy="589280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18567" y="2519146"/>
            <a:ext cx="2394065" cy="3595255"/>
          </a:xfrm>
          <a:ln w="38100">
            <a:solidFill>
              <a:srgbClr val="00CC00"/>
            </a:solidFill>
          </a:ln>
        </p:spPr>
      </p:pic>
      <p:sp>
        <p:nvSpPr>
          <p:cNvPr id="8" name="TextBox 7"/>
          <p:cNvSpPr txBox="1"/>
          <p:nvPr/>
        </p:nvSpPr>
        <p:spPr>
          <a:xfrm>
            <a:off x="1879600" y="584200"/>
            <a:ext cx="6946721"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i="1" dirty="0">
                <a:solidFill>
                  <a:srgbClr val="00CC00"/>
                </a:solidFill>
                <a:latin typeface="Impact" panose="020B0806030902050204" pitchFamily="34" charset="0"/>
              </a:rPr>
              <a:t>By-plant N Fertilization 2007</a:t>
            </a:r>
          </a:p>
        </p:txBody>
      </p:sp>
      <p:sp>
        <p:nvSpPr>
          <p:cNvPr id="9" name="TextBox 8"/>
          <p:cNvSpPr txBox="1"/>
          <p:nvPr/>
        </p:nvSpPr>
        <p:spPr>
          <a:xfrm>
            <a:off x="7989460" y="6354620"/>
            <a:ext cx="3238500" cy="369332"/>
          </a:xfrm>
          <a:prstGeom prst="rect">
            <a:avLst/>
          </a:prstGeom>
          <a:noFill/>
        </p:spPr>
        <p:txBody>
          <a:bodyPr wrap="square" rtlCol="0">
            <a:spAutoFit/>
          </a:bodyPr>
          <a:lstStyle/>
          <a:p>
            <a:r>
              <a:rPr lang="en-US" sz="1800" dirty="0"/>
              <a:t>By plant statistical properties</a:t>
            </a:r>
          </a:p>
        </p:txBody>
      </p:sp>
      <p:cxnSp>
        <p:nvCxnSpPr>
          <p:cNvPr id="11" name="Straight Connector 10"/>
          <p:cNvCxnSpPr/>
          <p:nvPr/>
        </p:nvCxnSpPr>
        <p:spPr>
          <a:xfrm>
            <a:off x="7722760" y="6418120"/>
            <a:ext cx="4330700" cy="0"/>
          </a:xfrm>
          <a:prstGeom prst="line">
            <a:avLst/>
          </a:prstGeom>
          <a:ln>
            <a:solidFill>
              <a:srgbClr val="FF6600"/>
            </a:solidFill>
            <a:prstDash val="solid"/>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a:off x="14719300" y="223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54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9914" y="1"/>
            <a:ext cx="4078086" cy="30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ictures\NRich_Strip\Hollis, Heath Beanland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166" y="0"/>
            <a:ext cx="3717834" cy="278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06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2288" y="3052804"/>
            <a:ext cx="9120406" cy="3688400"/>
          </a:xfrm>
          <a:prstGeom prst="rect">
            <a:avLst/>
          </a:prstGeom>
        </p:spPr>
      </p:pic>
      <p:pic>
        <p:nvPicPr>
          <p:cNvPr id="4" name="Picture 3"/>
          <p:cNvPicPr>
            <a:picLocks noChangeAspect="1"/>
          </p:cNvPicPr>
          <p:nvPr/>
        </p:nvPicPr>
        <p:blipFill>
          <a:blip r:embed="rId3"/>
          <a:stretch>
            <a:fillRect/>
          </a:stretch>
        </p:blipFill>
        <p:spPr>
          <a:xfrm>
            <a:off x="9446449" y="4349328"/>
            <a:ext cx="999409" cy="1073369"/>
          </a:xfrm>
          <a:prstGeom prst="rect">
            <a:avLst/>
          </a:prstGeom>
          <a:solidFill>
            <a:srgbClr val="416E1D">
              <a:alpha val="47000"/>
            </a:srgbClr>
          </a:solidFill>
        </p:spPr>
      </p:pic>
      <p:sp>
        <p:nvSpPr>
          <p:cNvPr id="8" name="TextBox 7"/>
          <p:cNvSpPr txBox="1"/>
          <p:nvPr/>
        </p:nvSpPr>
        <p:spPr>
          <a:xfrm>
            <a:off x="8103477" y="-168171"/>
            <a:ext cx="2406869" cy="1446550"/>
          </a:xfrm>
          <a:prstGeom prst="rect">
            <a:avLst/>
          </a:prstGeom>
          <a:noFill/>
        </p:spPr>
        <p:txBody>
          <a:bodyPr wrap="square" rtlCol="0">
            <a:spAutoFit/>
          </a:bodyPr>
          <a:lstStyle/>
          <a:p>
            <a:r>
              <a:rPr lang="en-US" sz="8800" dirty="0">
                <a:latin typeface="Arial Rounded MT Bold" panose="020F0704030504030204" pitchFamily="34" charset="0"/>
              </a:rPr>
              <a:t>E</a:t>
            </a:r>
            <a:r>
              <a:rPr lang="en-US" sz="8800" baseline="-25000" dirty="0"/>
              <a:t>222</a:t>
            </a:r>
            <a:endParaRPr lang="en-US" sz="8800" dirty="0"/>
          </a:p>
        </p:txBody>
      </p:sp>
      <p:pic>
        <p:nvPicPr>
          <p:cNvPr id="3" name="Picture 2"/>
          <p:cNvPicPr>
            <a:picLocks noChangeAspect="1"/>
          </p:cNvPicPr>
          <p:nvPr/>
        </p:nvPicPr>
        <p:blipFill>
          <a:blip r:embed="rId4"/>
          <a:stretch>
            <a:fillRect/>
          </a:stretch>
        </p:blipFill>
        <p:spPr>
          <a:xfrm>
            <a:off x="8103476" y="1376200"/>
            <a:ext cx="2406869" cy="1521681"/>
          </a:xfrm>
          <a:prstGeom prst="rect">
            <a:avLst/>
          </a:prstGeom>
        </p:spPr>
      </p:pic>
      <p:pic>
        <p:nvPicPr>
          <p:cNvPr id="2" name="Picture 1"/>
          <p:cNvPicPr>
            <a:picLocks noChangeAspect="1"/>
          </p:cNvPicPr>
          <p:nvPr/>
        </p:nvPicPr>
        <p:blipFill>
          <a:blip r:embed="rId5"/>
          <a:stretch>
            <a:fillRect/>
          </a:stretch>
        </p:blipFill>
        <p:spPr>
          <a:xfrm>
            <a:off x="1547700" y="130935"/>
            <a:ext cx="4904456" cy="2843078"/>
          </a:xfrm>
          <a:prstGeom prst="rect">
            <a:avLst/>
          </a:prstGeom>
        </p:spPr>
      </p:pic>
    </p:spTree>
    <p:extLst>
      <p:ext uri="{BB962C8B-B14F-4D97-AF65-F5344CB8AC3E}">
        <p14:creationId xmlns:p14="http://schemas.microsoft.com/office/powerpoint/2010/main" val="2967209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729" y="0"/>
            <a:ext cx="9141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nue.okstate.edu/Long_Term_Experiments/DSCN0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73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10524" y="435349"/>
            <a:ext cx="7055380"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a:solidFill>
                  <a:schemeClr val="bg1"/>
                </a:solidFill>
              </a:rPr>
              <a:t>Indicator Crops</a:t>
            </a:r>
          </a:p>
        </p:txBody>
      </p:sp>
    </p:spTree>
    <p:extLst>
      <p:ext uri="{BB962C8B-B14F-4D97-AF65-F5344CB8AC3E}">
        <p14:creationId xmlns:p14="http://schemas.microsoft.com/office/powerpoint/2010/main" val="30012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1524000" y="0"/>
            <a:ext cx="9135428" cy="6858000"/>
          </a:xfrm>
          <a:prstGeom prst="rect">
            <a:avLst/>
          </a:prstGeom>
          <a:noFill/>
          <a:ln w="9525">
            <a:noFill/>
            <a:miter lim="800000"/>
            <a:headEnd/>
            <a:tailEnd/>
          </a:ln>
        </p:spPr>
      </p:pic>
      <p:sp>
        <p:nvSpPr>
          <p:cNvPr id="2" name="Rectangle 1"/>
          <p:cNvSpPr/>
          <p:nvPr/>
        </p:nvSpPr>
        <p:spPr>
          <a:xfrm>
            <a:off x="152400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31032"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993141"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3" name="TextBox 2"/>
          <p:cNvSpPr txBox="1"/>
          <p:nvPr/>
        </p:nvSpPr>
        <p:spPr>
          <a:xfrm>
            <a:off x="2797325" y="186584"/>
            <a:ext cx="5272755" cy="338554"/>
          </a:xfrm>
          <a:prstGeom prst="rect">
            <a:avLst/>
          </a:prstGeom>
          <a:noFill/>
        </p:spPr>
        <p:txBody>
          <a:bodyPr wrap="square" rtlCol="0">
            <a:spAutoFit/>
          </a:bodyPr>
          <a:lstStyle/>
          <a:p>
            <a:r>
              <a:rPr lang="en-US" sz="1600" b="1" dirty="0"/>
              <a:t>30,000,000 hectares in the Developing World</a:t>
            </a:r>
          </a:p>
        </p:txBody>
      </p:sp>
    </p:spTree>
    <p:extLst>
      <p:ext uri="{BB962C8B-B14F-4D97-AF65-F5344CB8AC3E}">
        <p14:creationId xmlns:p14="http://schemas.microsoft.com/office/powerpoint/2010/main" val="42576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428625"/>
            <a:ext cx="3143250" cy="5924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676" y="428627"/>
            <a:ext cx="3628543" cy="2247899"/>
          </a:xfrm>
          <a:prstGeom prst="rect">
            <a:avLst/>
          </a:prstGeom>
          <a:ln w="19050">
            <a:solidFill>
              <a:srgbClr val="FF66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250" y="438151"/>
            <a:ext cx="2346313" cy="4867275"/>
          </a:xfrm>
          <a:prstGeom prst="rect">
            <a:avLst/>
          </a:prstGeom>
          <a:ln w="28575">
            <a:solidFill>
              <a:srgbClr val="FF6600"/>
            </a:solidFill>
          </a:ln>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094" y="2919412"/>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431095" y="2369713"/>
            <a:ext cx="1154303" cy="369332"/>
          </a:xfrm>
          <a:prstGeom prst="rect">
            <a:avLst/>
          </a:prstGeom>
          <a:noFill/>
        </p:spPr>
        <p:txBody>
          <a:bodyPr wrap="square" rtlCol="0">
            <a:spAutoFit/>
          </a:bodyPr>
          <a:lstStyle/>
          <a:p>
            <a:r>
              <a:rPr lang="en-US" sz="1800" b="1" dirty="0">
                <a:solidFill>
                  <a:srgbClr val="4D5041"/>
                </a:solidFill>
              </a:rPr>
              <a:t>Drums</a:t>
            </a:r>
          </a:p>
        </p:txBody>
      </p:sp>
      <p:sp>
        <p:nvSpPr>
          <p:cNvPr id="3" name="TextBox 2"/>
          <p:cNvSpPr txBox="1"/>
          <p:nvPr/>
        </p:nvSpPr>
        <p:spPr>
          <a:xfrm>
            <a:off x="1577988" y="43715"/>
            <a:ext cx="9090012" cy="307777"/>
          </a:xfrm>
          <a:prstGeom prst="rect">
            <a:avLst/>
          </a:prstGeom>
          <a:noFill/>
        </p:spPr>
        <p:txBody>
          <a:bodyPr wrap="square" rtlCol="0">
            <a:spAutoFit/>
          </a:bodyPr>
          <a:lstStyle/>
          <a:p>
            <a:r>
              <a:rPr lang="en-US" sz="1400" dirty="0"/>
              <a:t>If they are going to apply fertilizer we need to give them a method that gets them the most out of their investment</a:t>
            </a:r>
          </a:p>
        </p:txBody>
      </p:sp>
    </p:spTree>
    <p:extLst>
      <p:ext uri="{BB962C8B-B14F-4D97-AF65-F5344CB8AC3E}">
        <p14:creationId xmlns:p14="http://schemas.microsoft.com/office/powerpoint/2010/main" val="26145719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0"/>
            <a:ext cx="9144000" cy="3558746"/>
          </a:xfrm>
        </p:spPr>
      </p:pic>
      <p:sp>
        <p:nvSpPr>
          <p:cNvPr id="5" name="TextBox 4"/>
          <p:cNvSpPr txBox="1"/>
          <p:nvPr/>
        </p:nvSpPr>
        <p:spPr>
          <a:xfrm>
            <a:off x="1798797" y="1179602"/>
            <a:ext cx="5343413" cy="4893647"/>
          </a:xfrm>
          <a:prstGeom prst="rect">
            <a:avLst/>
          </a:prstGeom>
          <a:solidFill>
            <a:srgbClr val="92D050">
              <a:alpha val="30980"/>
            </a:srgbClr>
          </a:solidFill>
          <a:ln w="12700">
            <a:solidFill>
              <a:schemeClr val="tx1">
                <a:lumMod val="50000"/>
              </a:schemeClr>
            </a:solidFill>
          </a:ln>
        </p:spPr>
        <p:txBody>
          <a:bodyPr wrap="square" rtlCol="0">
            <a:spAutoFit/>
          </a:bodyPr>
          <a:lstStyle/>
          <a:p>
            <a:pPr>
              <a:lnSpc>
                <a:spcPct val="150000"/>
              </a:lnSpc>
              <a:defRPr/>
            </a:pPr>
            <a:r>
              <a:rPr lang="en-US" sz="1800" b="1" dirty="0">
                <a:solidFill>
                  <a:srgbClr val="FFFF00"/>
                </a:solidFill>
              </a:rPr>
              <a:t>Yield influences N demand</a:t>
            </a:r>
          </a:p>
          <a:p>
            <a:pPr>
              <a:lnSpc>
                <a:spcPct val="150000"/>
              </a:lnSpc>
              <a:defRPr/>
            </a:pPr>
            <a:r>
              <a:rPr lang="en-US" sz="1600" dirty="0"/>
              <a:t>	</a:t>
            </a:r>
            <a:r>
              <a:rPr lang="en-US" sz="1600" dirty="0" err="1"/>
              <a:t>Lory</a:t>
            </a:r>
            <a:r>
              <a:rPr lang="en-US" sz="1600" dirty="0"/>
              <a:t> and Scharf (2003),  </a:t>
            </a:r>
            <a:r>
              <a:rPr lang="en-US" sz="1600" dirty="0" err="1"/>
              <a:t>Agron</a:t>
            </a:r>
            <a:r>
              <a:rPr lang="en-US" sz="1600" dirty="0"/>
              <a:t>. J. </a:t>
            </a:r>
            <a:br>
              <a:rPr lang="en-US" sz="1600" dirty="0"/>
            </a:br>
            <a:r>
              <a:rPr lang="en-US" sz="1600" dirty="0"/>
              <a:t>	</a:t>
            </a:r>
            <a:r>
              <a:rPr lang="en-US" sz="1600" dirty="0" err="1"/>
              <a:t>Spiertz</a:t>
            </a:r>
            <a:r>
              <a:rPr lang="en-US" sz="1600" dirty="0"/>
              <a:t> and </a:t>
            </a:r>
            <a:r>
              <a:rPr lang="en-US" sz="1600" dirty="0" err="1"/>
              <a:t>DeVos</a:t>
            </a:r>
            <a:r>
              <a:rPr lang="en-US" sz="1600" dirty="0"/>
              <a:t> (1983), Plant and Soil</a:t>
            </a:r>
            <a:endParaRPr lang="en-US" sz="1800" dirty="0"/>
          </a:p>
          <a:p>
            <a:pPr>
              <a:lnSpc>
                <a:spcPct val="150000"/>
              </a:lnSpc>
              <a:defRPr/>
            </a:pPr>
            <a:r>
              <a:rPr lang="en-US" sz="1600" dirty="0"/>
              <a:t>	Arnall et al. (2009),  </a:t>
            </a:r>
            <a:r>
              <a:rPr lang="en-US" sz="1600" dirty="0" err="1"/>
              <a:t>Agron</a:t>
            </a:r>
            <a:r>
              <a:rPr lang="en-US" sz="1600" dirty="0"/>
              <a:t>. J.</a:t>
            </a:r>
          </a:p>
          <a:p>
            <a:pPr>
              <a:lnSpc>
                <a:spcPct val="150000"/>
              </a:lnSpc>
              <a:defRPr/>
            </a:pPr>
            <a:r>
              <a:rPr lang="en-US" sz="1600" dirty="0"/>
              <a:t>	Fowler (2003),  </a:t>
            </a:r>
            <a:r>
              <a:rPr lang="en-US" sz="1600" dirty="0" err="1"/>
              <a:t>Agron</a:t>
            </a:r>
            <a:r>
              <a:rPr lang="en-US" sz="1600" dirty="0"/>
              <a:t>. J.</a:t>
            </a:r>
          </a:p>
          <a:p>
            <a:pPr>
              <a:lnSpc>
                <a:spcPct val="150000"/>
              </a:lnSpc>
              <a:defRPr/>
            </a:pPr>
            <a:r>
              <a:rPr lang="en-US" sz="1800" b="1" dirty="0">
                <a:solidFill>
                  <a:srgbClr val="FFFF00"/>
                </a:solidFill>
              </a:rPr>
              <a:t>N response (N demand) changes each year</a:t>
            </a:r>
          </a:p>
          <a:p>
            <a:pPr>
              <a:lnSpc>
                <a:spcPct val="150000"/>
              </a:lnSpc>
              <a:defRPr/>
            </a:pPr>
            <a:r>
              <a:rPr lang="en-US" sz="1800" dirty="0"/>
              <a:t>	Mullen et al. (2003), </a:t>
            </a:r>
            <a:r>
              <a:rPr lang="en-US" sz="1800" dirty="0" err="1"/>
              <a:t>Agron</a:t>
            </a:r>
            <a:r>
              <a:rPr lang="en-US" sz="1800" dirty="0"/>
              <a:t>. J.</a:t>
            </a:r>
          </a:p>
          <a:p>
            <a:pPr>
              <a:lnSpc>
                <a:spcPct val="150000"/>
              </a:lnSpc>
              <a:defRPr/>
            </a:pPr>
            <a:r>
              <a:rPr lang="en-US" sz="1800" dirty="0"/>
              <a:t>	</a:t>
            </a:r>
            <a:r>
              <a:rPr lang="en-US" sz="1800" dirty="0" err="1"/>
              <a:t>Varvel</a:t>
            </a:r>
            <a:r>
              <a:rPr lang="en-US" sz="1800" dirty="0"/>
              <a:t> et al. (1997), SSSAJ.</a:t>
            </a:r>
          </a:p>
          <a:p>
            <a:pPr>
              <a:lnSpc>
                <a:spcPct val="150000"/>
              </a:lnSpc>
              <a:defRPr/>
            </a:pPr>
            <a:r>
              <a:rPr lang="en-US" sz="1800" dirty="0"/>
              <a:t>	Bundy and </a:t>
            </a:r>
            <a:r>
              <a:rPr lang="en-US" sz="1800" dirty="0" err="1"/>
              <a:t>Andraski</a:t>
            </a:r>
            <a:r>
              <a:rPr lang="en-US" sz="1800" dirty="0"/>
              <a:t> (2004), </a:t>
            </a:r>
            <a:r>
              <a:rPr lang="en-US" sz="1800" dirty="0" err="1"/>
              <a:t>Agron</a:t>
            </a:r>
            <a:r>
              <a:rPr lang="en-US" sz="1800" dirty="0"/>
              <a:t>. J.</a:t>
            </a:r>
          </a:p>
          <a:p>
            <a:pPr>
              <a:lnSpc>
                <a:spcPct val="150000"/>
              </a:lnSpc>
              <a:defRPr/>
            </a:pPr>
            <a:r>
              <a:rPr lang="en-US" sz="1800" b="1" dirty="0">
                <a:solidFill>
                  <a:srgbClr val="FFFF00"/>
                </a:solidFill>
              </a:rPr>
              <a:t>YP0 and RI are independent</a:t>
            </a:r>
          </a:p>
          <a:p>
            <a:pPr>
              <a:lnSpc>
                <a:spcPct val="150000"/>
              </a:lnSpc>
              <a:defRPr/>
            </a:pPr>
            <a:r>
              <a:rPr lang="en-US" sz="1800" b="1" dirty="0">
                <a:solidFill>
                  <a:srgbClr val="FFFF00"/>
                </a:solidFill>
              </a:rPr>
              <a:t>	</a:t>
            </a:r>
            <a:r>
              <a:rPr lang="en-US" sz="1800" dirty="0"/>
              <a:t>Arnall et al. </a:t>
            </a:r>
            <a:r>
              <a:rPr lang="en-US" sz="1800" dirty="0" err="1"/>
              <a:t>Agron</a:t>
            </a:r>
            <a:r>
              <a:rPr lang="en-US" sz="1800" dirty="0"/>
              <a:t>. J. (2013)</a:t>
            </a:r>
          </a:p>
          <a:p>
            <a:pPr>
              <a:lnSpc>
                <a:spcPct val="150000"/>
              </a:lnSpc>
              <a:defRPr/>
            </a:pPr>
            <a:r>
              <a:rPr lang="en-US" sz="1800" dirty="0"/>
              <a:t>	Raun et al. Prec. Agric. (2011)</a:t>
            </a:r>
          </a:p>
        </p:txBody>
      </p:sp>
      <p:sp>
        <p:nvSpPr>
          <p:cNvPr id="6" name="TextBox 5"/>
          <p:cNvSpPr txBox="1"/>
          <p:nvPr/>
        </p:nvSpPr>
        <p:spPr>
          <a:xfrm>
            <a:off x="1798797" y="167427"/>
            <a:ext cx="8589121" cy="446276"/>
          </a:xfrm>
          <a:prstGeom prst="rect">
            <a:avLst/>
          </a:prstGeom>
          <a:solidFill>
            <a:srgbClr val="006600"/>
          </a:solidFill>
          <a:ln>
            <a:solidFill>
              <a:schemeClr val="bg2"/>
            </a:solidFill>
          </a:ln>
          <a:effectLst>
            <a:outerShdw blurRad="184150" dist="241300" dir="11520000" sx="110000" sy="110000" algn="ctr">
              <a:srgbClr val="000000">
                <a:alpha val="18000"/>
              </a:srgbClr>
            </a:outerShdw>
          </a:effectLst>
        </p:spPr>
        <p:txBody>
          <a:bodyPr wrap="square" rtlCol="0">
            <a:spAutoFit/>
          </a:bodyPr>
          <a:lstStyle/>
          <a:p>
            <a:r>
              <a:rPr lang="en-US" sz="2300" b="1" dirty="0">
                <a:latin typeface="Verdana" panose="020B0604030504040204" pitchFamily="34" charset="0"/>
                <a:ea typeface="Verdana" panose="020B0604030504040204" pitchFamily="34" charset="0"/>
                <a:cs typeface="Verdana" panose="020B0604030504040204" pitchFamily="34" charset="0"/>
              </a:rPr>
              <a:t>Present State of Sensor Based Nitrogen Algorithms</a:t>
            </a:r>
          </a:p>
        </p:txBody>
      </p:sp>
    </p:spTree>
    <p:extLst>
      <p:ext uri="{BB962C8B-B14F-4D97-AF65-F5344CB8AC3E}">
        <p14:creationId xmlns:p14="http://schemas.microsoft.com/office/powerpoint/2010/main" val="30651920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8706" y="385096"/>
            <a:ext cx="8112950" cy="6091930"/>
          </a:xfrm>
        </p:spPr>
      </p:pic>
    </p:spTree>
    <p:extLst>
      <p:ext uri="{BB962C8B-B14F-4D97-AF65-F5344CB8AC3E}">
        <p14:creationId xmlns:p14="http://schemas.microsoft.com/office/powerpoint/2010/main" val="1482632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3055620" y="0"/>
            <a:ext cx="9136380" cy="6827520"/>
          </a:xfrm>
          <a:prstGeom prst="rect">
            <a:avLst/>
          </a:prstGeom>
          <a:noFill/>
          <a:ln w="9525">
            <a:noFill/>
            <a:miter lim="800000"/>
            <a:headEnd/>
            <a:tailEnd/>
          </a:ln>
        </p:spPr>
      </p:pic>
      <p:sp>
        <p:nvSpPr>
          <p:cNvPr id="2" name="Rectangle 1"/>
          <p:cNvSpPr/>
          <p:nvPr/>
        </p:nvSpPr>
        <p:spPr>
          <a:xfrm>
            <a:off x="1524002"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368856" y="196553"/>
            <a:ext cx="4529271" cy="707886"/>
          </a:xfrm>
          <a:prstGeom prst="rect">
            <a:avLst/>
          </a:prstGeom>
          <a:noFill/>
        </p:spPr>
        <p:txBody>
          <a:bodyPr wrap="square" rtlCol="0">
            <a:spAutoFit/>
          </a:bodyPr>
          <a:lstStyle/>
          <a:p>
            <a:r>
              <a:rPr lang="en-US" sz="2000" b="1" dirty="0">
                <a:solidFill>
                  <a:schemeClr val="bg1"/>
                </a:solidFill>
              </a:rPr>
              <a:t>NUE Conferences (2002 – present)</a:t>
            </a:r>
            <a:br>
              <a:rPr lang="en-US" sz="2000" b="1" dirty="0">
                <a:solidFill>
                  <a:schemeClr val="bg1"/>
                </a:solidFill>
              </a:rPr>
            </a:br>
            <a:r>
              <a:rPr lang="en-US" sz="2000" b="1" dirty="0">
                <a:solidFill>
                  <a:schemeClr val="bg1"/>
                </a:solidFill>
              </a:rPr>
              <a:t>Challenging each other</a:t>
            </a:r>
          </a:p>
        </p:txBody>
      </p:sp>
      <p:pic>
        <p:nvPicPr>
          <p:cNvPr id="6" name="Picture 5"/>
          <p:cNvPicPr>
            <a:picLocks noChangeAspect="1"/>
          </p:cNvPicPr>
          <p:nvPr/>
        </p:nvPicPr>
        <p:blipFill>
          <a:blip r:embed="rId3"/>
          <a:stretch>
            <a:fillRect/>
          </a:stretch>
        </p:blipFill>
        <p:spPr>
          <a:xfrm>
            <a:off x="7984689" y="4424074"/>
            <a:ext cx="3667125" cy="2295525"/>
          </a:xfrm>
          <a:prstGeom prst="rect">
            <a:avLst/>
          </a:prstGeom>
          <a:ln w="12700">
            <a:solidFill>
              <a:schemeClr val="bg1"/>
            </a:solidFill>
          </a:ln>
        </p:spPr>
      </p:pic>
      <p:sp>
        <p:nvSpPr>
          <p:cNvPr id="7" name="TextBox 6"/>
          <p:cNvSpPr txBox="1"/>
          <p:nvPr/>
        </p:nvSpPr>
        <p:spPr>
          <a:xfrm>
            <a:off x="8797777" y="4054741"/>
            <a:ext cx="2228590" cy="369332"/>
          </a:xfrm>
          <a:prstGeom prst="rect">
            <a:avLst/>
          </a:prstGeom>
          <a:solidFill>
            <a:srgbClr val="416E1D">
              <a:alpha val="38000"/>
            </a:srgbClr>
          </a:solidFill>
        </p:spPr>
        <p:txBody>
          <a:bodyPr wrap="square" rtlCol="0">
            <a:spAutoFit/>
          </a:bodyPr>
          <a:lstStyle/>
          <a:p>
            <a:r>
              <a:rPr lang="en-US" sz="1800" b="1" dirty="0"/>
              <a:t>2016 Boise Idaho</a:t>
            </a:r>
          </a:p>
        </p:txBody>
      </p:sp>
    </p:spTree>
    <p:extLst>
      <p:ext uri="{BB962C8B-B14F-4D97-AF65-F5344CB8AC3E}">
        <p14:creationId xmlns:p14="http://schemas.microsoft.com/office/powerpoint/2010/main" val="29037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p3.jpg"/>
          <p:cNvPicPr>
            <a:picLocks noGrp="1" noChangeAspect="1"/>
          </p:cNvPicPr>
          <p:nvPr>
            <p:ph idx="1"/>
          </p:nvPr>
        </p:nvPicPr>
        <p:blipFill>
          <a:blip r:embed="rId2" cstate="print"/>
          <a:stretch>
            <a:fillRect/>
          </a:stretch>
        </p:blipFill>
        <p:spPr>
          <a:xfrm>
            <a:off x="1752600" y="381000"/>
            <a:ext cx="8674124"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Primary Mark"/>
          <p:cNvPicPr>
            <a:picLocks noChangeAspect="1" noChangeArrowheads="1"/>
          </p:cNvPicPr>
          <p:nvPr/>
        </p:nvPicPr>
        <p:blipFill>
          <a:blip r:embed="rId3" cstate="print"/>
          <a:srcRect/>
          <a:stretch>
            <a:fillRect/>
          </a:stretch>
        </p:blipFill>
        <p:spPr bwMode="auto">
          <a:xfrm>
            <a:off x="6248401" y="4648201"/>
            <a:ext cx="809625" cy="536313"/>
          </a:xfrm>
          <a:prstGeom prst="rect">
            <a:avLst/>
          </a:prstGeom>
          <a:noFill/>
        </p:spPr>
      </p:pic>
      <p:pic>
        <p:nvPicPr>
          <p:cNvPr id="3" name="Picture 2"/>
          <p:cNvPicPr>
            <a:picLocks noChangeAspect="1"/>
          </p:cNvPicPr>
          <p:nvPr/>
        </p:nvPicPr>
        <p:blipFill>
          <a:blip r:embed="rId4"/>
          <a:stretch>
            <a:fillRect/>
          </a:stretch>
        </p:blipFill>
        <p:spPr>
          <a:xfrm>
            <a:off x="2286000" y="4419600"/>
            <a:ext cx="2914650" cy="1943100"/>
          </a:xfrm>
          <a:prstGeom prst="rect">
            <a:avLst/>
          </a:prstGeom>
          <a:ln>
            <a:solidFill>
              <a:schemeClr val="bg1"/>
            </a:solidFill>
          </a:ln>
        </p:spPr>
      </p:pic>
      <p:sp>
        <p:nvSpPr>
          <p:cNvPr id="5" name="TextBox 4"/>
          <p:cNvSpPr txBox="1"/>
          <p:nvPr/>
        </p:nvSpPr>
        <p:spPr>
          <a:xfrm>
            <a:off x="5410200" y="5486400"/>
            <a:ext cx="2895600" cy="338554"/>
          </a:xfrm>
          <a:prstGeom prst="rect">
            <a:avLst/>
          </a:prstGeom>
          <a:noFill/>
        </p:spPr>
        <p:txBody>
          <a:bodyPr wrap="square" rtlCol="0">
            <a:spAutoFit/>
          </a:bodyPr>
          <a:lstStyle/>
          <a:p>
            <a:r>
              <a:rPr lang="en-US" dirty="0"/>
              <a:t>John Solie, 1946-2019</a:t>
            </a:r>
          </a:p>
          <a:p>
            <a:r>
              <a:rPr lang="en-US" dirty="0"/>
              <a:t>Marvin Stone, 1950-2015</a:t>
            </a:r>
          </a:p>
        </p:txBody>
      </p:sp>
    </p:spTree>
    <p:extLst>
      <p:ext uri="{BB962C8B-B14F-4D97-AF65-F5344CB8AC3E}">
        <p14:creationId xmlns:p14="http://schemas.microsoft.com/office/powerpoint/2010/main" val="40508017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78" y="677799"/>
            <a:ext cx="8466582" cy="5595049"/>
          </a:xfrm>
          <a:prstGeom prst="rect">
            <a:avLst/>
          </a:prstGeom>
        </p:spPr>
      </p:pic>
    </p:spTree>
    <p:extLst>
      <p:ext uri="{BB962C8B-B14F-4D97-AF65-F5344CB8AC3E}">
        <p14:creationId xmlns:p14="http://schemas.microsoft.com/office/powerpoint/2010/main" val="576745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925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709614"/>
            <a:ext cx="8115300" cy="4508927"/>
          </a:xfrm>
          <a:prstGeom prst="rect">
            <a:avLst/>
          </a:prstGeom>
        </p:spPr>
        <p:txBody>
          <a:bodyPr>
            <a:spAutoFit/>
          </a:bodyPr>
          <a:lstStyle/>
          <a:p>
            <a:pPr marL="685800" indent="-685800">
              <a:spcAft>
                <a:spcPts val="1200"/>
              </a:spcAft>
              <a:buFont typeface="Arial" panose="020B0604020202020204" pitchFamily="34" charset="0"/>
              <a:buChar char="•"/>
              <a:defRPr/>
            </a:pPr>
            <a:r>
              <a:rPr lang="en-US" sz="2400" dirty="0">
                <a:latin typeface="Verdana" panose="020B0604030504040204" pitchFamily="34" charset="0"/>
                <a:ea typeface="Verdana" panose="020B0604030504040204" pitchFamily="34" charset="0"/>
                <a:cs typeface="Verdana" panose="020B0604030504040204" pitchFamily="34" charset="0"/>
              </a:rPr>
              <a:t>At some sites the 0-N check plot yielded the same as the high N rate plot after years of continuous maize production. </a:t>
            </a:r>
          </a:p>
          <a:p>
            <a:pPr marL="685800" indent="-685800">
              <a:spcAft>
                <a:spcPts val="1200"/>
              </a:spcAft>
              <a:buFont typeface="Arial" panose="020B0604020202020204" pitchFamily="34" charset="0"/>
              <a:buChar char="•"/>
              <a:defRPr/>
            </a:pPr>
            <a:r>
              <a:rPr lang="en-US" sz="2400" dirty="0">
                <a:latin typeface="Verdana" panose="020B0604030504040204" pitchFamily="34" charset="0"/>
                <a:ea typeface="Verdana" panose="020B0604030504040204" pitchFamily="34" charset="0"/>
                <a:cs typeface="Verdana" panose="020B0604030504040204" pitchFamily="34" charset="0"/>
              </a:rPr>
              <a:t>Growers need to consider that the demand for fertilizer N changes from year to year.</a:t>
            </a:r>
          </a:p>
          <a:p>
            <a:pPr>
              <a:spcAft>
                <a:spcPts val="1800"/>
              </a:spcAft>
              <a:defRPr/>
            </a:pPr>
            <a:r>
              <a:rPr lang="de-CH" sz="3600" b="1" dirty="0">
                <a:latin typeface="Verdana" panose="020B0604030504040204" pitchFamily="34" charset="0"/>
                <a:ea typeface="Verdana" panose="020B0604030504040204" pitchFamily="34" charset="0"/>
                <a:cs typeface="Verdana" panose="020B0604030504040204" pitchFamily="34" charset="0"/>
              </a:rPr>
              <a:t>Conclusion</a:t>
            </a:r>
          </a:p>
          <a:p>
            <a:pPr marL="685800" indent="-685800">
              <a:spcAft>
                <a:spcPts val="1800"/>
              </a:spcAft>
              <a:buFont typeface="Arial" panose="020B0604020202020204" pitchFamily="34" charset="0"/>
              <a:buChar char="•"/>
              <a:defRPr/>
            </a:pPr>
            <a:r>
              <a:rPr lang="en-US" sz="2400" dirty="0">
                <a:latin typeface="Verdana" panose="020B0604030504040204" pitchFamily="34" charset="0"/>
                <a:ea typeface="Verdana" panose="020B0604030504040204" pitchFamily="34" charset="0"/>
                <a:cs typeface="Verdana" panose="020B0604030504040204" pitchFamily="34" charset="0"/>
              </a:rPr>
              <a:t>Static N recommendations do not account for the variability in soil available N and maize N uptake as influenced by environment (temperature/rainfall)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8985504" y="2176272"/>
            <a:ext cx="1664208" cy="2825496"/>
          </a:xfrm>
          <a:custGeom>
            <a:avLst/>
            <a:gdLst>
              <a:gd name="connsiteX0" fmla="*/ 1481328 w 1664208"/>
              <a:gd name="connsiteY0" fmla="*/ 9144 h 2825496"/>
              <a:gd name="connsiteX1" fmla="*/ 0 w 1664208"/>
              <a:gd name="connsiteY1" fmla="*/ 2825496 h 2825496"/>
              <a:gd name="connsiteX2" fmla="*/ 1664208 w 1664208"/>
              <a:gd name="connsiteY2" fmla="*/ 2807208 h 2825496"/>
              <a:gd name="connsiteX3" fmla="*/ 1664208 w 1664208"/>
              <a:gd name="connsiteY3" fmla="*/ 0 h 2825496"/>
              <a:gd name="connsiteX4" fmla="*/ 1481328 w 1664208"/>
              <a:gd name="connsiteY4" fmla="*/ 9144 h 282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08" h="2825496">
                <a:moveTo>
                  <a:pt x="1481328" y="9144"/>
                </a:moveTo>
                <a:lnTo>
                  <a:pt x="0" y="2825496"/>
                </a:lnTo>
                <a:lnTo>
                  <a:pt x="1664208" y="2807208"/>
                </a:lnTo>
                <a:lnTo>
                  <a:pt x="1664208" y="0"/>
                </a:lnTo>
                <a:lnTo>
                  <a:pt x="1481328" y="9144"/>
                </a:lnTo>
                <a:close/>
              </a:path>
            </a:pathLst>
          </a:custGeom>
          <a:solidFill>
            <a:srgbClr val="416E1D">
              <a:alpha val="57000"/>
            </a:srgb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976596" y="2584831"/>
            <a:ext cx="2759770" cy="4418449"/>
          </a:xfrm>
          <a:prstGeom prst="rect">
            <a:avLst/>
          </a:prstGeom>
        </p:spPr>
      </p:pic>
      <p:sp>
        <p:nvSpPr>
          <p:cNvPr id="6" name="TextBox 5"/>
          <p:cNvSpPr txBox="1"/>
          <p:nvPr/>
        </p:nvSpPr>
        <p:spPr>
          <a:xfrm>
            <a:off x="8060748" y="88203"/>
            <a:ext cx="2406869" cy="1446550"/>
          </a:xfrm>
          <a:prstGeom prst="rect">
            <a:avLst/>
          </a:prstGeom>
          <a:noFill/>
        </p:spPr>
        <p:txBody>
          <a:bodyPr wrap="square" rtlCol="0">
            <a:spAutoFit/>
          </a:bodyPr>
          <a:lstStyle/>
          <a:p>
            <a:r>
              <a:rPr lang="en-US" sz="8800" dirty="0">
                <a:solidFill>
                  <a:schemeClr val="bg1"/>
                </a:solidFill>
                <a:latin typeface="Arial Rounded MT Bold" panose="020F0704030504030204" pitchFamily="34" charset="0"/>
              </a:rPr>
              <a:t>E</a:t>
            </a:r>
            <a:r>
              <a:rPr lang="en-US" sz="8800" baseline="-25000" dirty="0">
                <a:solidFill>
                  <a:schemeClr val="bg1"/>
                </a:solidFill>
              </a:rPr>
              <a:t>222</a:t>
            </a:r>
            <a:endParaRPr lang="en-US" sz="8800"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28600"/>
            <a:ext cx="7543800" cy="1295400"/>
          </a:xfrm>
        </p:spPr>
        <p:txBody>
          <a:bodyPr/>
          <a:lstStyle/>
          <a:p>
            <a:r>
              <a:rPr lang="en-US" altLang="en-US" dirty="0"/>
              <a:t>Increasing N efficiency</a:t>
            </a:r>
          </a:p>
        </p:txBody>
      </p:sp>
      <p:sp>
        <p:nvSpPr>
          <p:cNvPr id="18435" name="Rectangle 3"/>
          <p:cNvSpPr>
            <a:spLocks noGrp="1" noChangeArrowheads="1"/>
          </p:cNvSpPr>
          <p:nvPr>
            <p:ph idx="1"/>
          </p:nvPr>
        </p:nvSpPr>
        <p:spPr>
          <a:xfrm>
            <a:off x="1981200" y="1066800"/>
            <a:ext cx="8229600" cy="4681538"/>
          </a:xfrm>
        </p:spPr>
        <p:txBody>
          <a:bodyPr>
            <a:normAutofit lnSpcReduction="10000"/>
          </a:bodyPr>
          <a:lstStyle/>
          <a:p>
            <a:r>
              <a:rPr lang="en-US" altLang="en-US" sz="2600" dirty="0"/>
              <a:t>We’re already doing a pretty good job</a:t>
            </a:r>
          </a:p>
          <a:p>
            <a:r>
              <a:rPr lang="en-US" altLang="en-US" sz="2600" dirty="0"/>
              <a:t>But there is room for improvement</a:t>
            </a:r>
          </a:p>
          <a:p>
            <a:r>
              <a:rPr lang="en-US" altLang="en-US" sz="2600" dirty="0"/>
              <a:t>Role of sensors:  identify areas where the soil is supplying a substantial proportion of the crop’s N requirement</a:t>
            </a:r>
          </a:p>
          <a:p>
            <a:pPr lvl="1"/>
            <a:r>
              <a:rPr lang="en-US" altLang="en-US" sz="2200" dirty="0"/>
              <a:t>In these areas, efficiency of fertilizer N use is low</a:t>
            </a:r>
          </a:p>
          <a:p>
            <a:pPr lvl="1"/>
            <a:r>
              <a:rPr lang="en-US" altLang="en-US" sz="2200" dirty="0"/>
              <a:t>Cutting back on N in these areas will increase field-average N efficiency</a:t>
            </a:r>
          </a:p>
          <a:p>
            <a:r>
              <a:rPr lang="en-US" altLang="en-US" sz="2600" dirty="0"/>
              <a:t>Also, N timing with sensors is close to period of rapid crop uptake—the chance of N loss to air or water is reduced</a:t>
            </a:r>
          </a:p>
        </p:txBody>
      </p:sp>
      <p:sp>
        <p:nvSpPr>
          <p:cNvPr id="4" name="TextBox 3"/>
          <p:cNvSpPr txBox="1"/>
          <p:nvPr/>
        </p:nvSpPr>
        <p:spPr>
          <a:xfrm>
            <a:off x="2269404" y="6005483"/>
            <a:ext cx="4956048" cy="400110"/>
          </a:xfrm>
          <a:prstGeom prst="rect">
            <a:avLst/>
          </a:prstGeom>
          <a:noFill/>
        </p:spPr>
        <p:txBody>
          <a:bodyPr wrap="square" rtlCol="0">
            <a:spAutoFit/>
          </a:bodyPr>
          <a:lstStyle/>
          <a:p>
            <a:r>
              <a:rPr lang="en-US" sz="2000" b="1" dirty="0">
                <a:solidFill>
                  <a:srgbClr val="66FF33"/>
                </a:solidFill>
              </a:rPr>
              <a:t>NUE Conference 2005</a:t>
            </a:r>
          </a:p>
        </p:txBody>
      </p:sp>
    </p:spTree>
    <p:extLst>
      <p:ext uri="{BB962C8B-B14F-4D97-AF65-F5344CB8AC3E}">
        <p14:creationId xmlns:p14="http://schemas.microsoft.com/office/powerpoint/2010/main" val="406734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4771" y="128758"/>
            <a:ext cx="4950056" cy="6638706"/>
          </a:xfrm>
        </p:spPr>
      </p:pic>
      <p:sp>
        <p:nvSpPr>
          <p:cNvPr id="6" name="TextBox 5"/>
          <p:cNvSpPr txBox="1"/>
          <p:nvPr/>
        </p:nvSpPr>
        <p:spPr>
          <a:xfrm>
            <a:off x="6698344" y="2708530"/>
            <a:ext cx="3840261" cy="923330"/>
          </a:xfrm>
          <a:prstGeom prst="rect">
            <a:avLst/>
          </a:prstGeom>
          <a:noFill/>
        </p:spPr>
        <p:txBody>
          <a:bodyPr wrap="square" rtlCol="0">
            <a:spAutoFit/>
          </a:bodyPr>
          <a:lstStyle/>
          <a:p>
            <a:r>
              <a:rPr lang="en-US" sz="1800" b="1" dirty="0"/>
              <a:t>Worldwide, nitrogen use efficiency (NUE) for cereal production is approximately 33%</a:t>
            </a:r>
            <a:endParaRPr lang="en-US" sz="1800" dirty="0"/>
          </a:p>
        </p:txBody>
      </p:sp>
      <p:sp>
        <p:nvSpPr>
          <p:cNvPr id="8" name="TextBox 7"/>
          <p:cNvSpPr txBox="1"/>
          <p:nvPr/>
        </p:nvSpPr>
        <p:spPr>
          <a:xfrm>
            <a:off x="6770915" y="5020271"/>
            <a:ext cx="3621040" cy="577081"/>
          </a:xfrm>
          <a:prstGeom prst="rect">
            <a:avLst/>
          </a:prstGeom>
          <a:noFill/>
        </p:spPr>
        <p:txBody>
          <a:bodyPr wrap="square" rtlCol="0">
            <a:spAutoFit/>
          </a:bodyPr>
          <a:lstStyle/>
          <a:p>
            <a:pPr lvl="0"/>
            <a:r>
              <a:rPr lang="en-US" sz="1050" dirty="0"/>
              <a:t>Raun, W.R., and G.V. Johnson. 1999. Improving nitrogen use efficiency for cereal production. </a:t>
            </a:r>
            <a:r>
              <a:rPr lang="en-US" sz="1050" dirty="0" err="1"/>
              <a:t>Agron</a:t>
            </a:r>
            <a:r>
              <a:rPr lang="en-US" sz="1050" dirty="0"/>
              <a:t>. J. 91:357-363.</a:t>
            </a:r>
          </a:p>
          <a:p>
            <a:endParaRPr lang="en-US" sz="1050" dirty="0"/>
          </a:p>
        </p:txBody>
      </p:sp>
    </p:spTree>
    <p:extLst>
      <p:ext uri="{BB962C8B-B14F-4D97-AF65-F5344CB8AC3E}">
        <p14:creationId xmlns:p14="http://schemas.microsoft.com/office/powerpoint/2010/main" val="17870532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solidFill>
                  <a:srgbClr val="FFFF00"/>
                </a:solidFill>
              </a:rPr>
              <a:t>OSU Corn Algorithm</a:t>
            </a:r>
            <a:endParaRPr lang="en-US" b="1" cap="none" dirty="0">
              <a:solidFill>
                <a:srgbClr val="FFFF00"/>
              </a:solidFill>
            </a:endParaRPr>
          </a:p>
        </p:txBody>
      </p:sp>
      <p:sp>
        <p:nvSpPr>
          <p:cNvPr id="3" name="Content Placeholder 2"/>
          <p:cNvSpPr>
            <a:spLocks noGrp="1"/>
          </p:cNvSpPr>
          <p:nvPr>
            <p:ph idx="1"/>
          </p:nvPr>
        </p:nvSpPr>
        <p:spPr>
          <a:xfrm>
            <a:off x="2351700" y="1853249"/>
            <a:ext cx="7530689" cy="4395158"/>
          </a:xfrm>
        </p:spPr>
        <p:txBody>
          <a:bodyPr>
            <a:normAutofit fontScale="92500" lnSpcReduction="10000"/>
          </a:bodyPr>
          <a:lstStyle/>
          <a:p>
            <a:pPr marL="0" indent="0">
              <a:buNone/>
            </a:pPr>
            <a:r>
              <a:rPr lang="en-US" sz="2800" b="1" dirty="0"/>
              <a:t>YP</a:t>
            </a:r>
            <a:r>
              <a:rPr lang="en-US" sz="2800" b="1" baseline="-25000" dirty="0"/>
              <a:t>0</a:t>
            </a:r>
            <a:r>
              <a:rPr lang="en-US" sz="2800" dirty="0"/>
              <a:t>=1291*(EXP(NDVI/Sum of GDD*2649.9)  </a:t>
            </a:r>
            <a:r>
              <a:rPr lang="en-US" sz="2800" dirty="0">
                <a:solidFill>
                  <a:srgbClr val="FFFF00"/>
                </a:solidFill>
              </a:rPr>
              <a:t>V8 to V12</a:t>
            </a:r>
          </a:p>
          <a:p>
            <a:pPr marL="0" indent="0">
              <a:buNone/>
            </a:pPr>
            <a:r>
              <a:rPr lang="en-US" sz="2800" dirty="0"/>
              <a:t/>
            </a:r>
            <a:br>
              <a:rPr lang="en-US" sz="2800" dirty="0"/>
            </a:br>
            <a:r>
              <a:rPr lang="en-US" sz="2800" b="1" dirty="0"/>
              <a:t>RI</a:t>
            </a:r>
            <a:r>
              <a:rPr lang="en-US" sz="2800" dirty="0"/>
              <a:t> = NDVI- N Rich Strip/ NDVI – Farmer Practice</a:t>
            </a:r>
          </a:p>
          <a:p>
            <a:pPr marL="0" indent="0">
              <a:buNone/>
            </a:pPr>
            <a:r>
              <a:rPr lang="en-US" sz="2800" dirty="0"/>
              <a:t/>
            </a:r>
            <a:br>
              <a:rPr lang="en-US" sz="2800" dirty="0"/>
            </a:br>
            <a:r>
              <a:rPr lang="en-US" sz="2800" b="1" dirty="0"/>
              <a:t>YPN </a:t>
            </a:r>
            <a:r>
              <a:rPr lang="en-US" sz="2800" dirty="0"/>
              <a:t>= YP0 * RI</a:t>
            </a:r>
          </a:p>
          <a:p>
            <a:pPr marL="0" indent="0">
              <a:buNone/>
            </a:pPr>
            <a:r>
              <a:rPr lang="en-US" sz="2800" dirty="0"/>
              <a:t/>
            </a:r>
            <a:br>
              <a:rPr lang="en-US" sz="2800" dirty="0"/>
            </a:br>
            <a:r>
              <a:rPr lang="en-US" sz="2800" dirty="0"/>
              <a:t>N Rate = ((YPN – YP0)* 0.0125)/expected fertilizer use efficiency </a:t>
            </a:r>
          </a:p>
          <a:p>
            <a:pPr marL="0" indent="0">
              <a:buNone/>
            </a:pPr>
            <a:endParaRPr lang="en-US" sz="2800" dirty="0"/>
          </a:p>
        </p:txBody>
      </p:sp>
    </p:spTree>
    <p:extLst>
      <p:ext uri="{BB962C8B-B14F-4D97-AF65-F5344CB8AC3E}">
        <p14:creationId xmlns:p14="http://schemas.microsoft.com/office/powerpoint/2010/main" val="2058943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5668" y="2307005"/>
            <a:ext cx="9122332" cy="3685155"/>
          </a:xfrm>
          <a:prstGeom prst="rect">
            <a:avLst/>
          </a:prstGeom>
        </p:spPr>
      </p:pic>
      <p:sp>
        <p:nvSpPr>
          <p:cNvPr id="7" name="Rectangle 6"/>
          <p:cNvSpPr/>
          <p:nvPr/>
        </p:nvSpPr>
        <p:spPr>
          <a:xfrm>
            <a:off x="1694917" y="3338261"/>
            <a:ext cx="9605472" cy="1200329"/>
          </a:xfrm>
          <a:prstGeom prst="rect">
            <a:avLst/>
          </a:prstGeom>
        </p:spPr>
        <p:txBody>
          <a:bodyPr wrap="square">
            <a:spAutoFit/>
          </a:bodyPr>
          <a:lstStyle/>
          <a:p>
            <a:r>
              <a:rPr lang="en-US" sz="7200" dirty="0" err="1">
                <a:latin typeface="Arial Rounded MT Bold" panose="020F0704030504030204" pitchFamily="34" charset="0"/>
              </a:rPr>
              <a:t>E</a:t>
            </a:r>
            <a:r>
              <a:rPr lang="en-US" sz="7200" baseline="-25000" dirty="0" err="1"/>
              <a:t>what</a:t>
            </a:r>
            <a:r>
              <a:rPr lang="en-US" sz="7200" baseline="-25000" dirty="0"/>
              <a:t> will you have to pay for?</a:t>
            </a:r>
            <a:r>
              <a:rPr lang="en-US" sz="7200" dirty="0"/>
              <a:t> </a:t>
            </a:r>
          </a:p>
        </p:txBody>
      </p:sp>
      <p:sp>
        <p:nvSpPr>
          <p:cNvPr id="8" name="Rectangle 7"/>
          <p:cNvSpPr/>
          <p:nvPr/>
        </p:nvSpPr>
        <p:spPr>
          <a:xfrm>
            <a:off x="2335851" y="320170"/>
            <a:ext cx="9049997" cy="1200329"/>
          </a:xfrm>
          <a:prstGeom prst="rect">
            <a:avLst/>
          </a:prstGeom>
        </p:spPr>
        <p:txBody>
          <a:bodyPr wrap="square">
            <a:spAutoFit/>
          </a:bodyPr>
          <a:lstStyle/>
          <a:p>
            <a:r>
              <a:rPr lang="en-US" sz="7200" dirty="0" err="1">
                <a:latin typeface="Arial Rounded MT Bold" panose="020F0704030504030204" pitchFamily="34" charset="0"/>
              </a:rPr>
              <a:t>E</a:t>
            </a:r>
            <a:r>
              <a:rPr lang="en-US" sz="7200" baseline="-25000" dirty="0" err="1"/>
              <a:t>what</a:t>
            </a:r>
            <a:r>
              <a:rPr lang="en-US" sz="7200" baseline="-25000" dirty="0"/>
              <a:t> did you get for free?</a:t>
            </a:r>
            <a:r>
              <a:rPr lang="en-US" sz="7200" dirty="0"/>
              <a:t> </a:t>
            </a:r>
          </a:p>
        </p:txBody>
      </p:sp>
      <p:pic>
        <p:nvPicPr>
          <p:cNvPr id="9" name="Picture 8"/>
          <p:cNvPicPr>
            <a:picLocks noChangeAspect="1"/>
          </p:cNvPicPr>
          <p:nvPr/>
        </p:nvPicPr>
        <p:blipFill>
          <a:blip r:embed="rId3"/>
          <a:stretch>
            <a:fillRect/>
          </a:stretch>
        </p:blipFill>
        <p:spPr>
          <a:xfrm>
            <a:off x="4804146" y="5255352"/>
            <a:ext cx="1947002" cy="1473614"/>
          </a:xfrm>
          <a:prstGeom prst="rect">
            <a:avLst/>
          </a:prstGeom>
        </p:spPr>
      </p:pic>
    </p:spTree>
    <p:extLst>
      <p:ext uri="{BB962C8B-B14F-4D97-AF65-F5344CB8AC3E}">
        <p14:creationId xmlns:p14="http://schemas.microsoft.com/office/powerpoint/2010/main" val="1453844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008710" y="452718"/>
            <a:ext cx="7772322" cy="1400530"/>
          </a:xfrm>
        </p:spPr>
        <p:txBody>
          <a:bodyPr/>
          <a:lstStyle/>
          <a:p>
            <a:r>
              <a:rPr lang="en-US" altLang="en-US" sz="2800" dirty="0">
                <a:latin typeface="Arial" panose="020B0604020202020204" pitchFamily="34" charset="0"/>
                <a:cs typeface="Arial" panose="020B0604020202020204" pitchFamily="34" charset="0"/>
              </a:rPr>
              <a:t>What is the highest N efficiency we can achieve ? Newell Kitchen, 2005 NUE Conference</a:t>
            </a:r>
          </a:p>
        </p:txBody>
      </p:sp>
      <p:sp>
        <p:nvSpPr>
          <p:cNvPr id="13315" name="Rectangle 3"/>
          <p:cNvSpPr>
            <a:spLocks noGrp="1" noChangeArrowheads="1"/>
          </p:cNvSpPr>
          <p:nvPr>
            <p:ph idx="1"/>
          </p:nvPr>
        </p:nvSpPr>
        <p:spPr>
          <a:xfrm>
            <a:off x="2008710" y="1853249"/>
            <a:ext cx="8339250" cy="4195481"/>
          </a:xfrm>
        </p:spPr>
        <p:txBody>
          <a:bodyPr>
            <a:normAutofit/>
          </a:bodyPr>
          <a:lstStyle/>
          <a:p>
            <a:pPr>
              <a:lnSpc>
                <a:spcPct val="90000"/>
              </a:lnSpc>
            </a:pPr>
            <a:r>
              <a:rPr lang="en-US" altLang="en-US" sz="2400" dirty="0"/>
              <a:t>With corn, N removal is about 0.75 to 0.8 </a:t>
            </a:r>
            <a:r>
              <a:rPr lang="en-US" altLang="en-US" sz="2400" dirty="0" err="1"/>
              <a:t>lb</a:t>
            </a:r>
            <a:r>
              <a:rPr lang="en-US" altLang="en-US" sz="2400" dirty="0"/>
              <a:t> N/</a:t>
            </a:r>
            <a:r>
              <a:rPr lang="en-US" altLang="en-US" sz="2400" dirty="0" err="1"/>
              <a:t>bu</a:t>
            </a:r>
            <a:endParaRPr lang="en-US" altLang="en-US" sz="2400" dirty="0"/>
          </a:p>
          <a:p>
            <a:pPr>
              <a:lnSpc>
                <a:spcPct val="90000"/>
              </a:lnSpc>
            </a:pPr>
            <a:r>
              <a:rPr lang="en-US" altLang="en-US" sz="2400" dirty="0"/>
              <a:t>We’re applying 1 </a:t>
            </a:r>
            <a:r>
              <a:rPr lang="en-US" altLang="en-US" sz="2400" dirty="0" err="1"/>
              <a:t>lb</a:t>
            </a:r>
            <a:r>
              <a:rPr lang="en-US" altLang="en-US" sz="2400" dirty="0"/>
              <a:t> fertilizer N per </a:t>
            </a:r>
            <a:r>
              <a:rPr lang="en-US" altLang="en-US" sz="2400" dirty="0" err="1"/>
              <a:t>bu</a:t>
            </a:r>
            <a:r>
              <a:rPr lang="en-US" altLang="en-US" sz="2400" dirty="0"/>
              <a:t> to supply that 0.75 to 0.8 </a:t>
            </a:r>
            <a:r>
              <a:rPr lang="en-US" altLang="en-US" sz="2400" dirty="0" err="1"/>
              <a:t>lb</a:t>
            </a:r>
            <a:endParaRPr lang="en-US" altLang="en-US" sz="2400" dirty="0"/>
          </a:p>
          <a:p>
            <a:pPr lvl="2">
              <a:lnSpc>
                <a:spcPct val="90000"/>
              </a:lnSpc>
            </a:pPr>
            <a:r>
              <a:rPr lang="en-US" altLang="en-US" sz="1800" dirty="0"/>
              <a:t>i.e., 75 to 80% of what we apply as fertilizer equals grain removal</a:t>
            </a:r>
          </a:p>
          <a:p>
            <a:pPr lvl="2">
              <a:lnSpc>
                <a:spcPct val="90000"/>
              </a:lnSpc>
            </a:pPr>
            <a:r>
              <a:rPr lang="en-US" altLang="en-US" sz="1800" dirty="0"/>
              <a:t>If we ignore manure and forage legumes, this would imply 75 to 80% efficiency of our N fertilizer</a:t>
            </a:r>
          </a:p>
          <a:p>
            <a:pPr>
              <a:lnSpc>
                <a:spcPct val="90000"/>
              </a:lnSpc>
            </a:pPr>
            <a:r>
              <a:rPr lang="en-US" altLang="en-US" sz="2400" dirty="0"/>
              <a:t>Maximum efficiency is: </a:t>
            </a:r>
          </a:p>
          <a:p>
            <a:pPr lvl="1">
              <a:lnSpc>
                <a:spcPct val="90000"/>
              </a:lnSpc>
            </a:pPr>
            <a:r>
              <a:rPr lang="en-US" altLang="en-US" sz="2000" dirty="0"/>
              <a:t>1 / 0.8 = 1.25 to 1 / 0.75 = 1.33 </a:t>
            </a:r>
            <a:r>
              <a:rPr lang="en-US" altLang="en-US" sz="2000" dirty="0" err="1"/>
              <a:t>bu</a:t>
            </a:r>
            <a:r>
              <a:rPr lang="en-US" altLang="en-US" sz="2000" dirty="0"/>
              <a:t>/</a:t>
            </a:r>
            <a:r>
              <a:rPr lang="en-US" altLang="en-US" sz="2000" dirty="0" err="1"/>
              <a:t>lb</a:t>
            </a:r>
            <a:r>
              <a:rPr lang="en-US" altLang="en-US" sz="2000" dirty="0"/>
              <a:t> N supplied</a:t>
            </a:r>
          </a:p>
        </p:txBody>
      </p:sp>
      <p:sp>
        <p:nvSpPr>
          <p:cNvPr id="5" name="TextBox 4"/>
          <p:cNvSpPr txBox="1"/>
          <p:nvPr/>
        </p:nvSpPr>
        <p:spPr>
          <a:xfrm>
            <a:off x="2351700" y="5477256"/>
            <a:ext cx="4956048" cy="400110"/>
          </a:xfrm>
          <a:prstGeom prst="rect">
            <a:avLst/>
          </a:prstGeom>
          <a:noFill/>
        </p:spPr>
        <p:txBody>
          <a:bodyPr wrap="square" rtlCol="0">
            <a:spAutoFit/>
          </a:bodyPr>
          <a:lstStyle/>
          <a:p>
            <a:r>
              <a:rPr lang="en-US" sz="2000" b="1" dirty="0">
                <a:solidFill>
                  <a:srgbClr val="66FF33"/>
                </a:solidFill>
              </a:rPr>
              <a:t>NUE Conference 2005</a:t>
            </a:r>
          </a:p>
        </p:txBody>
      </p:sp>
    </p:spTree>
    <p:extLst>
      <p:ext uri="{BB962C8B-B14F-4D97-AF65-F5344CB8AC3E}">
        <p14:creationId xmlns:p14="http://schemas.microsoft.com/office/powerpoint/2010/main" val="4027551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6600"/>
              <a:t>Summary</a:t>
            </a:r>
          </a:p>
        </p:txBody>
      </p:sp>
      <p:sp>
        <p:nvSpPr>
          <p:cNvPr id="32771" name="Rectangle 3"/>
          <p:cNvSpPr>
            <a:spLocks noGrp="1" noChangeArrowheads="1"/>
          </p:cNvSpPr>
          <p:nvPr>
            <p:ph idx="1"/>
          </p:nvPr>
        </p:nvSpPr>
        <p:spPr>
          <a:xfrm>
            <a:off x="1981200" y="1719264"/>
            <a:ext cx="8229600" cy="4681537"/>
          </a:xfrm>
        </p:spPr>
        <p:txBody>
          <a:bodyPr/>
          <a:lstStyle/>
          <a:p>
            <a:r>
              <a:rPr lang="en-US" altLang="en-US"/>
              <a:t>At economically optimal N rates in our 8 field-scale experiments, N efficiency was high:  more N was removed in grain than was applied as fertilizer (&gt;100% efficient!)</a:t>
            </a:r>
          </a:p>
          <a:p>
            <a:r>
              <a:rPr lang="en-US" altLang="en-US"/>
              <a:t>Variable-rate N that matches or approaches EONR patterns can increase efficiency relative to conventional uniform N rates</a:t>
            </a:r>
          </a:p>
        </p:txBody>
      </p:sp>
      <p:sp>
        <p:nvSpPr>
          <p:cNvPr id="2" name="TextBox 1"/>
          <p:cNvSpPr txBox="1"/>
          <p:nvPr/>
        </p:nvSpPr>
        <p:spPr>
          <a:xfrm>
            <a:off x="2648712" y="4480560"/>
            <a:ext cx="4956048" cy="400110"/>
          </a:xfrm>
          <a:prstGeom prst="rect">
            <a:avLst/>
          </a:prstGeom>
          <a:noFill/>
        </p:spPr>
        <p:txBody>
          <a:bodyPr wrap="square" rtlCol="0">
            <a:spAutoFit/>
          </a:bodyPr>
          <a:lstStyle/>
          <a:p>
            <a:r>
              <a:rPr lang="en-US" sz="2000" b="1" dirty="0">
                <a:solidFill>
                  <a:srgbClr val="66FF33"/>
                </a:solidFill>
              </a:rPr>
              <a:t>NUE Conference 2005</a:t>
            </a:r>
          </a:p>
        </p:txBody>
      </p:sp>
    </p:spTree>
    <p:extLst>
      <p:ext uri="{BB962C8B-B14F-4D97-AF65-F5344CB8AC3E}">
        <p14:creationId xmlns:p14="http://schemas.microsoft.com/office/powerpoint/2010/main" val="14125043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yan god of Ma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475" y="232411"/>
            <a:ext cx="1872678" cy="26081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22471" y="232411"/>
            <a:ext cx="5488481" cy="1859675"/>
          </a:xfrm>
        </p:spPr>
        <p:txBody>
          <a:bodyPr>
            <a:noAutofit/>
          </a:bodyPr>
          <a:lstStyle/>
          <a:p>
            <a:pPr marL="0" indent="0">
              <a:buNone/>
            </a:pPr>
            <a:r>
              <a:rPr lang="en-US" sz="3600" dirty="0">
                <a:latin typeface="Arial" panose="020B0604020202020204" pitchFamily="34" charset="0"/>
                <a:cs typeface="Arial" panose="020B0604020202020204" pitchFamily="34" charset="0"/>
              </a:rPr>
              <a:t>17% of the worlds maize production takes place on marginal landscapes</a:t>
            </a:r>
          </a:p>
          <a:p>
            <a:pPr marL="0" indent="0">
              <a:buNone/>
            </a:pPr>
            <a:r>
              <a:rPr lang="en-US" sz="3600" dirty="0">
                <a:latin typeface="Arial" panose="020B0604020202020204" pitchFamily="34" charset="0"/>
                <a:cs typeface="Arial" panose="020B0604020202020204" pitchFamily="34" charset="0"/>
              </a:rPr>
              <a:t>(33M / 185M)</a:t>
            </a:r>
          </a:p>
        </p:txBody>
      </p:sp>
      <p:pic>
        <p:nvPicPr>
          <p:cNvPr id="4" name="Picture 3"/>
          <p:cNvPicPr>
            <a:picLocks noChangeAspect="1"/>
          </p:cNvPicPr>
          <p:nvPr/>
        </p:nvPicPr>
        <p:blipFill>
          <a:blip r:embed="rId3"/>
          <a:stretch>
            <a:fillRect/>
          </a:stretch>
        </p:blipFill>
        <p:spPr>
          <a:xfrm>
            <a:off x="1524000" y="3207112"/>
            <a:ext cx="4864608" cy="3650889"/>
          </a:xfrm>
          <a:prstGeom prst="rect">
            <a:avLst/>
          </a:prstGeom>
        </p:spPr>
      </p:pic>
      <p:pic>
        <p:nvPicPr>
          <p:cNvPr id="5" name="Picture 4"/>
          <p:cNvPicPr>
            <a:picLocks noChangeAspect="1"/>
          </p:cNvPicPr>
          <p:nvPr/>
        </p:nvPicPr>
        <p:blipFill>
          <a:blip r:embed="rId4"/>
          <a:stretch>
            <a:fillRect/>
          </a:stretch>
        </p:blipFill>
        <p:spPr>
          <a:xfrm>
            <a:off x="5758915" y="3207111"/>
            <a:ext cx="4909086" cy="3667896"/>
          </a:xfrm>
          <a:prstGeom prst="rect">
            <a:avLst/>
          </a:prstGeom>
        </p:spPr>
      </p:pic>
      <p:sp>
        <p:nvSpPr>
          <p:cNvPr id="7" name="TextBox 6"/>
          <p:cNvSpPr txBox="1"/>
          <p:nvPr/>
        </p:nvSpPr>
        <p:spPr>
          <a:xfrm>
            <a:off x="1616513" y="89914"/>
            <a:ext cx="2682217" cy="338554"/>
          </a:xfrm>
          <a:prstGeom prst="rect">
            <a:avLst/>
          </a:prstGeom>
          <a:solidFill>
            <a:srgbClr val="FFCC00"/>
          </a:solidFill>
          <a:ln>
            <a:solidFill>
              <a:schemeClr val="bg1"/>
            </a:solidFill>
          </a:ln>
        </p:spPr>
        <p:txBody>
          <a:bodyPr wrap="square" rtlCol="0">
            <a:spAutoFit/>
          </a:bodyPr>
          <a:lstStyle/>
          <a:p>
            <a:r>
              <a:rPr lang="en-US" sz="1600" dirty="0" err="1">
                <a:solidFill>
                  <a:schemeClr val="bg1"/>
                </a:solidFill>
              </a:rPr>
              <a:t>Centeotl</a:t>
            </a:r>
            <a:r>
              <a:rPr lang="en-US" sz="1600" dirty="0">
                <a:solidFill>
                  <a:schemeClr val="bg1"/>
                </a:solidFill>
              </a:rPr>
              <a:t>, Aztec maize deity</a:t>
            </a:r>
          </a:p>
        </p:txBody>
      </p:sp>
      <p:sp>
        <p:nvSpPr>
          <p:cNvPr id="2" name="TextBox 1"/>
          <p:cNvSpPr txBox="1"/>
          <p:nvPr/>
        </p:nvSpPr>
        <p:spPr>
          <a:xfrm>
            <a:off x="4748595" y="2768011"/>
            <a:ext cx="5362357" cy="276999"/>
          </a:xfrm>
          <a:prstGeom prst="rect">
            <a:avLst/>
          </a:prstGeom>
          <a:solidFill>
            <a:schemeClr val="tx1"/>
          </a:solidFill>
        </p:spPr>
        <p:txBody>
          <a:bodyPr wrap="square" rtlCol="0">
            <a:spAutoFit/>
          </a:bodyPr>
          <a:lstStyle/>
          <a:p>
            <a:r>
              <a:rPr lang="en-US" sz="1200" b="1" dirty="0">
                <a:hlinkClick r:id="rId5"/>
              </a:rPr>
              <a:t>http://nue.okstate.edu/Crop_Information/World_Wheat_Production.htm</a:t>
            </a:r>
            <a:endParaRPr lang="en-US" sz="1200" b="1" dirty="0"/>
          </a:p>
        </p:txBody>
      </p:sp>
      <p:sp>
        <p:nvSpPr>
          <p:cNvPr id="6" name="TextBox 5"/>
          <p:cNvSpPr txBox="1"/>
          <p:nvPr/>
        </p:nvSpPr>
        <p:spPr>
          <a:xfrm>
            <a:off x="-390258" y="1076771"/>
            <a:ext cx="2006770" cy="954107"/>
          </a:xfrm>
          <a:prstGeom prst="rect">
            <a:avLst/>
          </a:prstGeom>
          <a:noFill/>
        </p:spPr>
        <p:txBody>
          <a:bodyPr wrap="square" rtlCol="0">
            <a:spAutoFit/>
          </a:bodyPr>
          <a:lstStyle/>
          <a:p>
            <a:r>
              <a:rPr lang="en-US" sz="1400" dirty="0">
                <a:solidFill>
                  <a:schemeClr val="bg1"/>
                </a:solidFill>
              </a:rPr>
              <a:t>Domestication 9000 years ago</a:t>
            </a:r>
            <a:br>
              <a:rPr lang="en-US" sz="1400" dirty="0">
                <a:solidFill>
                  <a:schemeClr val="bg1"/>
                </a:solidFill>
              </a:rPr>
            </a:br>
            <a:r>
              <a:rPr lang="en-US" sz="1400" dirty="0">
                <a:solidFill>
                  <a:schemeClr val="bg1"/>
                </a:solidFill>
              </a:rPr>
              <a:t>21 % of human nutrition</a:t>
            </a:r>
          </a:p>
        </p:txBody>
      </p:sp>
    </p:spTree>
    <p:extLst>
      <p:ext uri="{BB962C8B-B14F-4D97-AF65-F5344CB8AC3E}">
        <p14:creationId xmlns:p14="http://schemas.microsoft.com/office/powerpoint/2010/main" val="1778364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1524000" y="4764"/>
            <a:ext cx="3505200" cy="6853237"/>
          </a:xfrm>
          <a:prstGeom prst="rect">
            <a:avLst/>
          </a:prstGeom>
          <a:ln>
            <a:solidFill>
              <a:schemeClr val="tx1"/>
            </a:solidFill>
          </a:ln>
          <a:effectLst>
            <a:outerShdw blurRad="190500" algn="tl" rotWithShape="0">
              <a:srgbClr val="000000">
                <a:alpha val="70000"/>
              </a:srgbClr>
            </a:outerShdw>
          </a:effectLst>
        </p:spPr>
      </p:pic>
      <p:pic>
        <p:nvPicPr>
          <p:cNvPr id="8" name="Picture 7" descr="C:\Users\Soil Fertility\Desktop\left_right.jpg"/>
          <p:cNvPicPr>
            <a:picLocks noChangeAspect="1" noChangeArrowheads="1"/>
          </p:cNvPicPr>
          <p:nvPr/>
        </p:nvPicPr>
        <p:blipFill>
          <a:blip r:embed="rId3" cstate="print"/>
          <a:srcRect/>
          <a:stretch>
            <a:fillRect/>
          </a:stretch>
        </p:blipFill>
        <p:spPr bwMode="auto">
          <a:xfrm>
            <a:off x="5457826" y="4763"/>
            <a:ext cx="5210175" cy="6858000"/>
          </a:xfrm>
          <a:prstGeom prst="rect">
            <a:avLst/>
          </a:prstGeom>
          <a:ln>
            <a:solidFill>
              <a:schemeClr val="tx1">
                <a:alpha val="27000"/>
              </a:schemeClr>
            </a:solidFill>
          </a:ln>
          <a:effectLst>
            <a:outerShdw blurRad="190500" algn="tl" rotWithShape="0">
              <a:srgbClr val="000000">
                <a:alpha val="70000"/>
              </a:srgbClr>
            </a:outerShdw>
          </a:effectLst>
        </p:spPr>
      </p:pic>
      <p:grpSp>
        <p:nvGrpSpPr>
          <p:cNvPr id="9" name="Group 19"/>
          <p:cNvGrpSpPr>
            <a:grpSpLocks noChangeAspect="1"/>
          </p:cNvGrpSpPr>
          <p:nvPr/>
        </p:nvGrpSpPr>
        <p:grpSpPr bwMode="auto">
          <a:xfrm>
            <a:off x="4068446" y="273368"/>
            <a:ext cx="674243" cy="3284431"/>
            <a:chOff x="686113" y="2605088"/>
            <a:chExt cx="422268" cy="2230072"/>
          </a:xfrm>
        </p:grpSpPr>
        <p:pic>
          <p:nvPicPr>
            <p:cNvPr id="10" name="Picture 3" descr="C:\Users\Soil Fertility\Desktop\Guilherme\Research\Seed Orientation\seed orientation\seed pics\DSC00488.JPG"/>
            <p:cNvPicPr>
              <a:picLocks noChangeArrowheads="1"/>
            </p:cNvPicPr>
            <p:nvPr/>
          </p:nvPicPr>
          <p:blipFill>
            <a:blip r:embed="rId4" cstate="print"/>
            <a:srcRect/>
            <a:stretch>
              <a:fillRect/>
            </a:stretch>
          </p:blipFill>
          <p:spPr bwMode="auto">
            <a:xfrm flipH="1">
              <a:off x="742522" y="3342871"/>
              <a:ext cx="312195" cy="370297"/>
            </a:xfrm>
            <a:prstGeom prst="rect">
              <a:avLst/>
            </a:prstGeom>
            <a:noFill/>
            <a:ln w="9525">
              <a:noFill/>
              <a:miter lim="800000"/>
              <a:headEnd/>
              <a:tailEnd/>
            </a:ln>
          </p:spPr>
        </p:pic>
        <p:pic>
          <p:nvPicPr>
            <p:cNvPr id="11" name="Picture 2" descr="C:\Users\Soil Fertility\Desktop\Guilherme\Research\Seed Orientation\seed orientation\seed pics\DSC00496.JPG"/>
            <p:cNvPicPr>
              <a:picLocks noChangeArrowheads="1"/>
            </p:cNvPicPr>
            <p:nvPr/>
          </p:nvPicPr>
          <p:blipFill>
            <a:blip r:embed="rId5" cstate="print"/>
            <a:srcRect/>
            <a:stretch>
              <a:fillRect/>
            </a:stretch>
          </p:blipFill>
          <p:spPr bwMode="auto">
            <a:xfrm>
              <a:off x="730024" y="3722631"/>
              <a:ext cx="312195" cy="370297"/>
            </a:xfrm>
            <a:prstGeom prst="rect">
              <a:avLst/>
            </a:prstGeom>
            <a:noFill/>
            <a:ln w="9525">
              <a:noFill/>
              <a:miter lim="800000"/>
              <a:headEnd/>
              <a:tailEnd/>
            </a:ln>
          </p:spPr>
        </p:pic>
        <p:pic>
          <p:nvPicPr>
            <p:cNvPr id="12" name="Picture 4" descr="C:\Users\Soil Fertility\Desktop\Guilherme\Research\Seed Orientation\seed orientation\seed pics\DSC00491.JPG"/>
            <p:cNvPicPr>
              <a:picLocks noChangeArrowheads="1"/>
            </p:cNvPicPr>
            <p:nvPr/>
          </p:nvPicPr>
          <p:blipFill>
            <a:blip r:embed="rId6" cstate="print"/>
            <a:srcRect/>
            <a:stretch>
              <a:fillRect/>
            </a:stretch>
          </p:blipFill>
          <p:spPr bwMode="auto">
            <a:xfrm flipH="1">
              <a:off x="689057" y="2605088"/>
              <a:ext cx="416260" cy="317397"/>
            </a:xfrm>
            <a:prstGeom prst="rect">
              <a:avLst/>
            </a:prstGeom>
            <a:noFill/>
            <a:ln w="9525">
              <a:noFill/>
              <a:miter lim="800000"/>
              <a:headEnd/>
              <a:tailEnd/>
            </a:ln>
          </p:spPr>
        </p:pic>
        <p:pic>
          <p:nvPicPr>
            <p:cNvPr id="13" name="Picture 5" descr="C:\Users\Soil Fertility\Desktop\Guilherme\Research\Seed Orientation\seed orientation\seed pics\DSC00492.JPG"/>
            <p:cNvPicPr>
              <a:picLocks noChangeArrowheads="1"/>
            </p:cNvPicPr>
            <p:nvPr/>
          </p:nvPicPr>
          <p:blipFill>
            <a:blip r:embed="rId7" cstate="print"/>
            <a:srcRect/>
            <a:stretch>
              <a:fillRect/>
            </a:stretch>
          </p:blipFill>
          <p:spPr bwMode="auto">
            <a:xfrm flipH="1">
              <a:off x="692121" y="2985780"/>
              <a:ext cx="416260" cy="317397"/>
            </a:xfrm>
            <a:prstGeom prst="rect">
              <a:avLst/>
            </a:prstGeom>
            <a:noFill/>
            <a:ln w="9525">
              <a:noFill/>
              <a:miter lim="800000"/>
              <a:headEnd/>
              <a:tailEnd/>
            </a:ln>
          </p:spPr>
        </p:pic>
        <p:pic>
          <p:nvPicPr>
            <p:cNvPr id="14" name="Picture 8" descr="C:\Users\Soil Fertility\Desktop\Guilherme\Research\Seed Orientation\seed orientation\seed pics\DSC00490.JPG"/>
            <p:cNvPicPr>
              <a:picLocks noChangeArrowheads="1"/>
            </p:cNvPicPr>
            <p:nvPr/>
          </p:nvPicPr>
          <p:blipFill>
            <a:blip r:embed="rId8" cstate="print"/>
            <a:srcRect/>
            <a:stretch>
              <a:fillRect/>
            </a:stretch>
          </p:blipFill>
          <p:spPr bwMode="auto">
            <a:xfrm>
              <a:off x="686113" y="4137071"/>
              <a:ext cx="416259" cy="317397"/>
            </a:xfrm>
            <a:prstGeom prst="rect">
              <a:avLst/>
            </a:prstGeom>
            <a:noFill/>
            <a:ln w="9525">
              <a:noFill/>
              <a:miter lim="800000"/>
              <a:headEnd/>
              <a:tailEnd/>
            </a:ln>
          </p:spPr>
        </p:pic>
        <p:pic>
          <p:nvPicPr>
            <p:cNvPr id="15" name="Picture 9" descr="C:\Users\Soil Fertility\Desktop\Guilherme\Research\Seed Orientation\seed orientation\seed pics\DSC00489.JPG"/>
            <p:cNvPicPr>
              <a:picLocks noChangeArrowheads="1"/>
            </p:cNvPicPr>
            <p:nvPr/>
          </p:nvPicPr>
          <p:blipFill>
            <a:blip r:embed="rId9" cstate="print"/>
            <a:srcRect/>
            <a:stretch>
              <a:fillRect/>
            </a:stretch>
          </p:blipFill>
          <p:spPr bwMode="auto">
            <a:xfrm>
              <a:off x="686113" y="4517763"/>
              <a:ext cx="416259" cy="317397"/>
            </a:xfrm>
            <a:prstGeom prst="rect">
              <a:avLst/>
            </a:prstGeom>
            <a:noFill/>
            <a:ln w="9525">
              <a:noFill/>
              <a:miter lim="800000"/>
              <a:headEnd/>
              <a:tailEnd/>
            </a:ln>
          </p:spPr>
        </p:pic>
      </p:grpSp>
    </p:spTree>
    <p:extLst>
      <p:ext uri="{BB962C8B-B14F-4D97-AF65-F5344CB8AC3E}">
        <p14:creationId xmlns:p14="http://schemas.microsoft.com/office/powerpoint/2010/main" val="293865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stretch>
            <a:fillRect/>
          </a:stretch>
        </p:blipFill>
        <p:spPr>
          <a:xfrm>
            <a:off x="1676400" y="152400"/>
            <a:ext cx="5638800" cy="4114800"/>
          </a:xfrm>
          <a:prstGeom prst="rect">
            <a:avLst/>
          </a:prstGeom>
        </p:spPr>
      </p:pic>
      <p:pic>
        <p:nvPicPr>
          <p:cNvPr id="5" name="Picture 4"/>
          <p:cNvPicPr preferRelativeResize="0">
            <a:picLocks/>
          </p:cNvPicPr>
          <p:nvPr/>
        </p:nvPicPr>
        <p:blipFill>
          <a:blip r:embed="rId3"/>
          <a:stretch>
            <a:fillRect/>
          </a:stretch>
        </p:blipFill>
        <p:spPr>
          <a:xfrm>
            <a:off x="4619919" y="3207841"/>
            <a:ext cx="5943600" cy="3581400"/>
          </a:xfrm>
          <a:prstGeom prst="rect">
            <a:avLst/>
          </a:prstGeom>
        </p:spPr>
      </p:pic>
      <p:pic>
        <p:nvPicPr>
          <p:cNvPr id="7" name="Picture 6"/>
          <p:cNvPicPr preferRelativeResize="0">
            <a:picLocks/>
          </p:cNvPicPr>
          <p:nvPr/>
        </p:nvPicPr>
        <p:blipFill>
          <a:blip r:embed="rId4"/>
          <a:stretch>
            <a:fillRect/>
          </a:stretch>
        </p:blipFill>
        <p:spPr>
          <a:xfrm>
            <a:off x="6781800" y="304800"/>
            <a:ext cx="3505200" cy="2362200"/>
          </a:xfrm>
          <a:prstGeom prst="rect">
            <a:avLst/>
          </a:prstGeom>
        </p:spPr>
      </p:pic>
      <p:sp>
        <p:nvSpPr>
          <p:cNvPr id="20" name="TextBox 19"/>
          <p:cNvSpPr txBox="1"/>
          <p:nvPr/>
        </p:nvSpPr>
        <p:spPr>
          <a:xfrm>
            <a:off x="10668000" y="3048000"/>
            <a:ext cx="7543800" cy="1446550"/>
          </a:xfrm>
          <a:prstGeom prst="rect">
            <a:avLst/>
          </a:prstGeom>
          <a:noFill/>
        </p:spPr>
        <p:txBody>
          <a:bodyPr wrap="square" rtlCol="0">
            <a:spAutoFit/>
          </a:bodyPr>
          <a:lstStyle/>
          <a:p>
            <a:r>
              <a:rPr lang="en-US" b="1" dirty="0">
                <a:solidFill>
                  <a:schemeClr val="bg1"/>
                </a:solidFill>
              </a:rPr>
              <a:t>YP0 </a:t>
            </a:r>
            <a:r>
              <a:rPr lang="en-US" dirty="0">
                <a:solidFill>
                  <a:schemeClr val="bg1"/>
                </a:solidFill>
              </a:rPr>
              <a:t>(yield potential)</a:t>
            </a:r>
          </a:p>
          <a:p>
            <a:r>
              <a:rPr lang="en-US" dirty="0">
                <a:solidFill>
                  <a:schemeClr val="bg1"/>
                </a:solidFill>
              </a:rPr>
              <a:t>  </a:t>
            </a:r>
            <a:r>
              <a:rPr lang="en-US" b="1" dirty="0">
                <a:solidFill>
                  <a:schemeClr val="bg1"/>
                </a:solidFill>
              </a:rPr>
              <a:t>GDD</a:t>
            </a:r>
            <a:r>
              <a:rPr lang="en-US" dirty="0">
                <a:solidFill>
                  <a:schemeClr val="bg1"/>
                </a:solidFill>
              </a:rPr>
              <a:t> (growing degree days)</a:t>
            </a:r>
          </a:p>
          <a:p>
            <a:r>
              <a:rPr lang="en-US" b="1" dirty="0">
                <a:solidFill>
                  <a:schemeClr val="bg1"/>
                </a:solidFill>
              </a:rPr>
              <a:t>RI</a:t>
            </a:r>
            <a:r>
              <a:rPr lang="en-US" dirty="0">
                <a:solidFill>
                  <a:schemeClr val="bg1"/>
                </a:solidFill>
              </a:rPr>
              <a:t> (response index, N Rich Strip)</a:t>
            </a:r>
          </a:p>
          <a:p>
            <a:r>
              <a:rPr lang="en-US" b="1" dirty="0">
                <a:solidFill>
                  <a:schemeClr val="bg1"/>
                </a:solidFill>
              </a:rPr>
              <a:t>YPN</a:t>
            </a:r>
            <a:r>
              <a:rPr lang="en-US" dirty="0">
                <a:solidFill>
                  <a:schemeClr val="bg1"/>
                </a:solidFill>
              </a:rPr>
              <a:t> (yield possible with added N)</a:t>
            </a:r>
          </a:p>
          <a:p>
            <a:r>
              <a:rPr lang="en-US" b="1" dirty="0">
                <a:solidFill>
                  <a:schemeClr val="bg1"/>
                </a:solidFill>
              </a:rPr>
              <a:t>N rate </a:t>
            </a:r>
            <a:r>
              <a:rPr lang="en-US" dirty="0">
                <a:solidFill>
                  <a:schemeClr val="bg1"/>
                </a:solidFill>
              </a:rPr>
              <a:t>(N uptake YPN- N uptake YP0)/efficiency factor</a:t>
            </a:r>
          </a:p>
          <a:p>
            <a:r>
              <a:rPr lang="en-US" b="1" dirty="0">
                <a:solidFill>
                  <a:schemeClr val="bg1"/>
                </a:solidFill>
              </a:rPr>
              <a:t>Independence of YP0 and RI </a:t>
            </a:r>
            <a:r>
              <a:rPr lang="en-US" dirty="0">
                <a:solidFill>
                  <a:schemeClr val="bg1"/>
                </a:solidFill>
              </a:rPr>
              <a:t>(need independent estimates)</a:t>
            </a:r>
          </a:p>
          <a:p>
            <a:r>
              <a:rPr lang="en-US" b="1" dirty="0">
                <a:solidFill>
                  <a:schemeClr val="bg1"/>
                </a:solidFill>
              </a:rPr>
              <a:t>Variability in N rates </a:t>
            </a:r>
            <a:r>
              <a:rPr lang="en-US" dirty="0">
                <a:solidFill>
                  <a:schemeClr val="bg1"/>
                </a:solidFill>
              </a:rPr>
              <a:t>over time/location</a:t>
            </a:r>
          </a:p>
          <a:p>
            <a:r>
              <a:rPr lang="en-US" dirty="0">
                <a:solidFill>
                  <a:schemeClr val="bg1"/>
                </a:solidFill>
              </a:rPr>
              <a:t>Increased </a:t>
            </a:r>
            <a:r>
              <a:rPr lang="en-US" b="1" dirty="0">
                <a:solidFill>
                  <a:schemeClr val="bg1"/>
                </a:solidFill>
              </a:rPr>
              <a:t>Randomness</a:t>
            </a:r>
            <a:r>
              <a:rPr lang="en-US" dirty="0">
                <a:solidFill>
                  <a:schemeClr val="bg1"/>
                </a:solidFill>
              </a:rPr>
              <a:t> with time</a:t>
            </a:r>
          </a:p>
          <a:p>
            <a:r>
              <a:rPr lang="en-US" b="1" dirty="0">
                <a:solidFill>
                  <a:schemeClr val="bg1"/>
                </a:solidFill>
              </a:rPr>
              <a:t>Soil Moisture </a:t>
            </a:r>
            <a:r>
              <a:rPr lang="en-US" dirty="0">
                <a:solidFill>
                  <a:schemeClr val="bg1"/>
                </a:solidFill>
              </a:rPr>
              <a:t>at the time of NDVI sensing</a:t>
            </a:r>
          </a:p>
          <a:p>
            <a:r>
              <a:rPr lang="en-US" dirty="0">
                <a:solidFill>
                  <a:schemeClr val="bg1"/>
                </a:solidFill>
              </a:rPr>
              <a:t>Inclusion of mathematical </a:t>
            </a:r>
            <a:r>
              <a:rPr lang="en-US" b="1" dirty="0">
                <a:solidFill>
                  <a:schemeClr val="bg1"/>
                </a:solidFill>
              </a:rPr>
              <a:t>Metric for environment </a:t>
            </a:r>
            <a:r>
              <a:rPr lang="en-US" dirty="0">
                <a:solidFill>
                  <a:schemeClr val="bg1"/>
                </a:solidFill>
              </a:rPr>
              <a:t/>
            </a:r>
            <a:br>
              <a:rPr lang="en-US" dirty="0">
                <a:solidFill>
                  <a:schemeClr val="bg1"/>
                </a:solidFill>
              </a:rPr>
            </a:br>
            <a:endParaRPr lang="en-US" dirty="0">
              <a:solidFill>
                <a:schemeClr val="bg1"/>
              </a:solidFill>
            </a:endParaRPr>
          </a:p>
        </p:txBody>
      </p:sp>
      <p:sp>
        <p:nvSpPr>
          <p:cNvPr id="10" name="TextBox 9"/>
          <p:cNvSpPr txBox="1"/>
          <p:nvPr/>
        </p:nvSpPr>
        <p:spPr>
          <a:xfrm>
            <a:off x="2362200" y="381001"/>
            <a:ext cx="1752600"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YP0</a:t>
            </a:r>
          </a:p>
        </p:txBody>
      </p:sp>
      <p:sp>
        <p:nvSpPr>
          <p:cNvPr id="25" name="TextBox 24"/>
          <p:cNvSpPr txBox="1"/>
          <p:nvPr/>
        </p:nvSpPr>
        <p:spPr>
          <a:xfrm>
            <a:off x="8458200" y="2438401"/>
            <a:ext cx="175260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GDD</a:t>
            </a:r>
          </a:p>
        </p:txBody>
      </p:sp>
      <p:sp>
        <p:nvSpPr>
          <p:cNvPr id="26" name="TextBox 25"/>
          <p:cNvSpPr txBox="1"/>
          <p:nvPr/>
        </p:nvSpPr>
        <p:spPr>
          <a:xfrm>
            <a:off x="8610600" y="304801"/>
            <a:ext cx="17526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rPr>
              <a:t>N Rate</a:t>
            </a:r>
          </a:p>
        </p:txBody>
      </p:sp>
      <p:sp>
        <p:nvSpPr>
          <p:cNvPr id="27" name="TextBox 26"/>
          <p:cNvSpPr txBox="1"/>
          <p:nvPr/>
        </p:nvSpPr>
        <p:spPr>
          <a:xfrm>
            <a:off x="6248400" y="3962401"/>
            <a:ext cx="914400"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RI</a:t>
            </a:r>
          </a:p>
        </p:txBody>
      </p:sp>
      <p:sp>
        <p:nvSpPr>
          <p:cNvPr id="28" name="TextBox 27"/>
          <p:cNvSpPr txBox="1"/>
          <p:nvPr/>
        </p:nvSpPr>
        <p:spPr>
          <a:xfrm>
            <a:off x="5493470" y="1093857"/>
            <a:ext cx="3505200" cy="707886"/>
          </a:xfrm>
          <a:prstGeom prst="rect">
            <a:avLst/>
          </a:prstGeom>
          <a:noFill/>
        </p:spPr>
        <p:txBody>
          <a:bodyPr wrap="square" rtlCol="0">
            <a:spAutoFit/>
          </a:bodyPr>
          <a:lstStyle/>
          <a:p>
            <a:r>
              <a:rPr lang="en-US" sz="4000" b="1" dirty="0">
                <a:solidFill>
                  <a:srgbClr val="00B050"/>
                </a:solidFill>
                <a:effectLst>
                  <a:outerShdw blurRad="38100" dist="38100" dir="2700000" algn="tl">
                    <a:srgbClr val="000000">
                      <a:alpha val="43137"/>
                    </a:srgbClr>
                  </a:outerShdw>
                </a:effectLst>
              </a:rPr>
              <a:t>Randomness</a:t>
            </a:r>
          </a:p>
        </p:txBody>
      </p:sp>
      <p:sp>
        <p:nvSpPr>
          <p:cNvPr id="29" name="TextBox 28"/>
          <p:cNvSpPr txBox="1"/>
          <p:nvPr/>
        </p:nvSpPr>
        <p:spPr>
          <a:xfrm>
            <a:off x="4876800" y="5257801"/>
            <a:ext cx="4622276" cy="584775"/>
          </a:xfrm>
          <a:prstGeom prst="rect">
            <a:avLst/>
          </a:prstGeom>
          <a:solidFill>
            <a:schemeClr val="tx2">
              <a:lumMod val="10000"/>
            </a:schemeClr>
          </a:solidFill>
        </p:spPr>
        <p:txBody>
          <a:bodyPr wrap="square" rtlCol="0">
            <a:spAutoFit/>
          </a:bodyPr>
          <a:lstStyle/>
          <a:p>
            <a:pPr algn="ctr"/>
            <a:r>
              <a:rPr lang="en-US" sz="3200" b="1" dirty="0">
                <a:solidFill>
                  <a:schemeClr val="accent2">
                    <a:lumMod val="60000"/>
                    <a:lumOff val="40000"/>
                  </a:schemeClr>
                </a:solidFill>
                <a:effectLst>
                  <a:outerShdw blurRad="38100" dist="38100" dir="2700000" algn="tl">
                    <a:srgbClr val="000000">
                      <a:alpha val="43137"/>
                    </a:srgbClr>
                  </a:outerShdw>
                </a:effectLst>
              </a:rPr>
              <a:t>Highly variable N rates</a:t>
            </a:r>
          </a:p>
        </p:txBody>
      </p:sp>
      <p:sp>
        <p:nvSpPr>
          <p:cNvPr id="30" name="TextBox 29"/>
          <p:cNvSpPr txBox="1"/>
          <p:nvPr/>
        </p:nvSpPr>
        <p:spPr>
          <a:xfrm>
            <a:off x="1752600" y="6162378"/>
            <a:ext cx="8915400" cy="523220"/>
          </a:xfrm>
          <a:prstGeom prst="rect">
            <a:avLst/>
          </a:prstGeom>
          <a:noFill/>
        </p:spPr>
        <p:txBody>
          <a:bodyPr wrap="square" rtlCol="0">
            <a:spAutoFit/>
          </a:bodyPr>
          <a:lstStyle/>
          <a:p>
            <a:r>
              <a:rPr lang="en-US" sz="2800" b="1" dirty="0">
                <a:solidFill>
                  <a:srgbClr val="66FF33"/>
                </a:solidFill>
              </a:rPr>
              <a:t>Independence of YP0 and RI</a:t>
            </a:r>
          </a:p>
        </p:txBody>
      </p:sp>
      <p:sp>
        <p:nvSpPr>
          <p:cNvPr id="12" name="TextBox 11"/>
          <p:cNvSpPr txBox="1"/>
          <p:nvPr/>
        </p:nvSpPr>
        <p:spPr>
          <a:xfrm>
            <a:off x="1658330" y="3581401"/>
            <a:ext cx="2362200" cy="1200329"/>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Soil Moisture</a:t>
            </a:r>
          </a:p>
        </p:txBody>
      </p:sp>
      <p:sp>
        <p:nvSpPr>
          <p:cNvPr id="14" name="TextBox 13"/>
          <p:cNvSpPr txBox="1"/>
          <p:nvPr/>
        </p:nvSpPr>
        <p:spPr>
          <a:xfrm>
            <a:off x="2196446" y="2464797"/>
            <a:ext cx="2680355" cy="584775"/>
          </a:xfrm>
          <a:prstGeom prst="rect">
            <a:avLst/>
          </a:prstGeom>
          <a:solidFill>
            <a:srgbClr val="0070C0"/>
          </a:solid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rPr>
              <a:t>Environment</a:t>
            </a:r>
          </a:p>
        </p:txBody>
      </p:sp>
    </p:spTree>
    <p:extLst>
      <p:ext uri="{BB962C8B-B14F-4D97-AF65-F5344CB8AC3E}">
        <p14:creationId xmlns:p14="http://schemas.microsoft.com/office/powerpoint/2010/main" val="1090462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5168" y="214982"/>
            <a:ext cx="8659368" cy="4195481"/>
          </a:xfrm>
        </p:spPr>
        <p:txBody>
          <a:bodyPr>
            <a:noAutofit/>
          </a:bodyPr>
          <a:lstStyle/>
          <a:p>
            <a:pPr marL="0" indent="0">
              <a:buNone/>
            </a:pPr>
            <a:r>
              <a:rPr lang="en-US" sz="1100" dirty="0"/>
              <a:t>Title:  Nitrogen Use Efficiency Review, Realistic Opportunities for Improvement</a:t>
            </a:r>
          </a:p>
          <a:p>
            <a:pPr marL="0" indent="0">
              <a:buNone/>
            </a:pPr>
            <a:endParaRPr lang="en-US" sz="1100" dirty="0"/>
          </a:p>
          <a:p>
            <a:pPr marL="0" indent="0">
              <a:buNone/>
            </a:pPr>
            <a:r>
              <a:rPr lang="en-US" sz="1100" dirty="0"/>
              <a:t>Raun, W.R., J. Dhillon, E. </a:t>
            </a:r>
            <a:r>
              <a:rPr lang="en-US" sz="1100" dirty="0" err="1"/>
              <a:t>Eickhoff</a:t>
            </a:r>
            <a:r>
              <a:rPr lang="en-US" sz="1100" dirty="0"/>
              <a:t>, L. Aula, T. Carpenter, P. Omara, E. Nambi, F. Oyebiyi, A. Benzing, </a:t>
            </a:r>
          </a:p>
          <a:p>
            <a:pPr marL="0" indent="0">
              <a:buNone/>
            </a:pPr>
            <a:endParaRPr lang="en-US" sz="1100" dirty="0"/>
          </a:p>
          <a:p>
            <a:pPr marL="0" indent="0">
              <a:buNone/>
            </a:pPr>
            <a:r>
              <a:rPr lang="en-US" sz="1100" dirty="0"/>
              <a:t>Rationale:  Estimates of crop nitrogen use efficiency (NUE) differ significantly and are heavily dependent on the method employed.  </a:t>
            </a:r>
          </a:p>
          <a:p>
            <a:pPr marL="0" indent="0">
              <a:buNone/>
            </a:pPr>
            <a:r>
              <a:rPr lang="en-US" sz="1100" dirty="0"/>
              <a:t>Various methods have been developed to determine the exact amount of applied fertilizer that is used by the plant/crop, hence the term nitrogen use efficiency (NUE).  Some of these methods deliver very similar results, notably the difference method and isotopic recovery.  Other methods suffer from their failure to account for the amount of N assimilated in the check plot where no additional N was applied.   Common denominators present in the literature surrounding NUE is the need for knowing exactly how much N was applied, the harvested yield, and the percent N present in the grain or forage that was removed.  Understanding how much N is provided by the environment via rainfall and/or atmospheric deposition, and that remaining in the soil in inorganic fractions remains important.  Estimates of plant N loss as ammonia coming from plants’ inability to incorporate all of the N assimilated into grain protein is also important when attempting to holistically understand NUE.  Methods that are expected to increase NUE include mid-season proximal and aerial sensing, localized N placement, and improved N fertilizer sources.  </a:t>
            </a:r>
          </a:p>
          <a:p>
            <a:pPr marL="0" indent="0">
              <a:buNone/>
            </a:pPr>
            <a:r>
              <a:rPr lang="en-US" sz="1100" dirty="0" err="1"/>
              <a:t>Outllne</a:t>
            </a:r>
            <a:r>
              <a:rPr lang="en-US" sz="1100" dirty="0"/>
              <a:t>:</a:t>
            </a:r>
          </a:p>
          <a:p>
            <a:pPr marL="0" indent="0">
              <a:buNone/>
            </a:pPr>
            <a:r>
              <a:rPr lang="en-US" sz="1100" dirty="0"/>
              <a:t>1.	Methods of estimating NUE</a:t>
            </a:r>
          </a:p>
          <a:p>
            <a:pPr marL="0" indent="0">
              <a:buNone/>
            </a:pPr>
            <a:r>
              <a:rPr lang="en-US" sz="1100" dirty="0"/>
              <a:t>2.	Importance of yield for NUE calculations</a:t>
            </a:r>
          </a:p>
          <a:p>
            <a:pPr marL="0" indent="0">
              <a:buNone/>
            </a:pPr>
            <a:r>
              <a:rPr lang="en-US" sz="1100" dirty="0"/>
              <a:t>3.	NUE in </a:t>
            </a:r>
            <a:r>
              <a:rPr lang="en-US" sz="1100" dirty="0" err="1"/>
              <a:t>rainfed</a:t>
            </a:r>
            <a:r>
              <a:rPr lang="en-US" sz="1100" dirty="0"/>
              <a:t> systems, NUE values recorded in trials all around the world, NUE differences by crop</a:t>
            </a:r>
          </a:p>
          <a:p>
            <a:pPr marL="0" indent="0">
              <a:buNone/>
            </a:pPr>
            <a:r>
              <a:rPr lang="en-US" sz="1100" dirty="0"/>
              <a:t>4.	Opportunities for improving NUE, problem areas and potential solutions </a:t>
            </a:r>
          </a:p>
          <a:p>
            <a:pPr marL="0" indent="0">
              <a:buNone/>
            </a:pPr>
            <a:r>
              <a:rPr lang="en-US" sz="1100" dirty="0"/>
              <a:t>https://acsess.onlinelibrary.wiley.com/doi/full/10.2134/agronj2017.02.0112 (Morris, Murrell, Strengths and Limitations of Nitrogen Rate Recommendations for Corn and Opportunities for Improvement, </a:t>
            </a:r>
            <a:r>
              <a:rPr lang="en-US" sz="1100" dirty="0" err="1"/>
              <a:t>Agron</a:t>
            </a:r>
            <a:r>
              <a:rPr lang="en-US" sz="1100" dirty="0"/>
              <a:t>. J.</a:t>
            </a:r>
          </a:p>
          <a:p>
            <a:pPr marL="0" indent="0">
              <a:buNone/>
            </a:pPr>
            <a:r>
              <a:rPr lang="en-US" sz="1100" dirty="0"/>
              <a:t>Can yield goals be predicted? Raun, 2017.   “Failure of the yield goal concept to predict current‐year yields is due to the unpredictable influence of environment. Mid‐season prediction of yield potential using active sensors is a viable alternative for improved in‐season cereal fertilizer N recommendations.”</a:t>
            </a:r>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1913974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1"/>
            <a:ext cx="9211731" cy="5181599"/>
          </a:xfrm>
          <a:prstGeom prst="rect">
            <a:avLst/>
          </a:prstGeom>
        </p:spPr>
      </p:pic>
      <p:sp>
        <p:nvSpPr>
          <p:cNvPr id="3" name="Content Placeholder 2"/>
          <p:cNvSpPr>
            <a:spLocks noGrp="1"/>
          </p:cNvSpPr>
          <p:nvPr>
            <p:ph idx="1"/>
          </p:nvPr>
        </p:nvSpPr>
        <p:spPr>
          <a:xfrm>
            <a:off x="89715" y="4928630"/>
            <a:ext cx="11897186" cy="3209210"/>
          </a:xfrm>
        </p:spPr>
        <p:txBody>
          <a:bodyPr>
            <a:normAutofit/>
          </a:bodyPr>
          <a:lstStyle/>
          <a:p>
            <a:pPr marL="0" indent="0">
              <a:buNone/>
            </a:pPr>
            <a:r>
              <a:rPr lang="en-US" sz="1800" dirty="0"/>
              <a:t>Nitrogen Use Efficiency (NUE) </a:t>
            </a:r>
          </a:p>
          <a:p>
            <a:pPr marL="0" indent="0">
              <a:buNone/>
            </a:pPr>
            <a:r>
              <a:rPr lang="en-US" sz="1800" dirty="0"/>
              <a:t>Relative balance between amount of fertilizer taken up and used by the crop versus amount of fertilizer lost (Nielsen, 2006)</a:t>
            </a:r>
          </a:p>
          <a:p>
            <a:pPr marL="0" indent="0">
              <a:buNone/>
            </a:pPr>
            <a:r>
              <a:rPr lang="en-US" sz="1800" dirty="0"/>
              <a:t>Grain dry weight or grain nitrogen as a function of N supply (Van Sanford &amp; </a:t>
            </a:r>
            <a:r>
              <a:rPr lang="en-US" sz="1800" dirty="0" err="1"/>
              <a:t>MacKown</a:t>
            </a:r>
            <a:r>
              <a:rPr lang="en-US" sz="1800" dirty="0"/>
              <a:t>, 1986)</a:t>
            </a:r>
          </a:p>
          <a:p>
            <a:pPr marL="0" indent="0">
              <a:buNone/>
            </a:pPr>
            <a:r>
              <a:rPr lang="en-US" sz="1800" dirty="0"/>
              <a:t>World cereal grain NUE estimated at 33% (Raun and Johnson, 1999)</a:t>
            </a:r>
          </a:p>
        </p:txBody>
      </p:sp>
      <p:sp>
        <p:nvSpPr>
          <p:cNvPr id="7" name="Rectangle 6"/>
          <p:cNvSpPr/>
          <p:nvPr/>
        </p:nvSpPr>
        <p:spPr>
          <a:xfrm>
            <a:off x="1840195" y="2810854"/>
            <a:ext cx="4572000" cy="400110"/>
          </a:xfrm>
          <a:prstGeom prst="rect">
            <a:avLst/>
          </a:prstGeom>
        </p:spPr>
        <p:txBody>
          <a:bodyPr>
            <a:spAutoFit/>
          </a:bodyPr>
          <a:lstStyle/>
          <a:p>
            <a:r>
              <a:rPr lang="en-US" dirty="0"/>
              <a:t>Plant losses, </a:t>
            </a:r>
            <a:r>
              <a:rPr lang="en-US" dirty="0" err="1"/>
              <a:t>denitrification</a:t>
            </a:r>
            <a:r>
              <a:rPr lang="en-US" dirty="0"/>
              <a:t>, surface runoff and leaching, volatilization</a:t>
            </a:r>
          </a:p>
          <a:p>
            <a:pPr>
              <a:buNone/>
            </a:pPr>
            <a:r>
              <a:rPr lang="en-US" sz="600" dirty="0"/>
              <a:t>						</a:t>
            </a:r>
          </a:p>
        </p:txBody>
      </p:sp>
      <p:sp>
        <p:nvSpPr>
          <p:cNvPr id="2" name="TextBox 1"/>
          <p:cNvSpPr txBox="1"/>
          <p:nvPr/>
        </p:nvSpPr>
        <p:spPr>
          <a:xfrm>
            <a:off x="8261132" y="-39309"/>
            <a:ext cx="2406869" cy="1446550"/>
          </a:xfrm>
          <a:prstGeom prst="rect">
            <a:avLst/>
          </a:prstGeom>
          <a:noFill/>
        </p:spPr>
        <p:txBody>
          <a:bodyPr wrap="square" rtlCol="0">
            <a:spAutoFit/>
          </a:bodyPr>
          <a:lstStyle/>
          <a:p>
            <a:r>
              <a:rPr lang="en-US" sz="8800" dirty="0">
                <a:solidFill>
                  <a:schemeClr val="bg1"/>
                </a:solidFill>
                <a:latin typeface="Arial Rounded MT Bold" panose="020F0704030504030204" pitchFamily="34" charset="0"/>
              </a:rPr>
              <a:t>E</a:t>
            </a:r>
            <a:r>
              <a:rPr lang="en-US" sz="8800" baseline="-25000" dirty="0">
                <a:solidFill>
                  <a:schemeClr val="bg1"/>
                </a:solidFill>
              </a:rPr>
              <a:t>502</a:t>
            </a:r>
            <a:endParaRPr lang="en-US" sz="8800" dirty="0">
              <a:solidFill>
                <a:schemeClr val="bg1"/>
              </a:solidFill>
            </a:endParaRPr>
          </a:p>
        </p:txBody>
      </p:sp>
      <p:pic>
        <p:nvPicPr>
          <p:cNvPr id="8" name="Picture 7"/>
          <p:cNvPicPr>
            <a:picLocks noChangeAspect="1"/>
          </p:cNvPicPr>
          <p:nvPr/>
        </p:nvPicPr>
        <p:blipFill>
          <a:blip r:embed="rId3"/>
          <a:stretch>
            <a:fillRect/>
          </a:stretch>
        </p:blipFill>
        <p:spPr>
          <a:xfrm>
            <a:off x="5491219" y="215365"/>
            <a:ext cx="1396105" cy="1255885"/>
          </a:xfrm>
          <a:prstGeom prst="rect">
            <a:avLst/>
          </a:prstGeom>
        </p:spPr>
      </p:pic>
    </p:spTree>
    <p:extLst>
      <p:ext uri="{BB962C8B-B14F-4D97-AF65-F5344CB8AC3E}">
        <p14:creationId xmlns:p14="http://schemas.microsoft.com/office/powerpoint/2010/main" val="161151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1472" y="2427830"/>
            <a:ext cx="8577072" cy="4283867"/>
          </a:xfrm>
        </p:spPr>
        <p:txBody>
          <a:bodyPr>
            <a:normAutofit/>
          </a:bodyPr>
          <a:lstStyle/>
          <a:p>
            <a:pPr marL="0" indent="0">
              <a:buNone/>
            </a:pPr>
            <a:r>
              <a:rPr lang="en-US" sz="1600" dirty="0"/>
              <a:t> </a:t>
            </a:r>
          </a:p>
          <a:p>
            <a:pPr marL="0" indent="0">
              <a:buNone/>
            </a:pPr>
            <a:r>
              <a:rPr lang="en-US" sz="1600" dirty="0"/>
              <a:t>link to learn how to prerecord the presentation</a:t>
            </a:r>
          </a:p>
          <a:p>
            <a:pPr marL="0" indent="0">
              <a:buNone/>
            </a:pPr>
            <a:r>
              <a:rPr lang="en-US" sz="1600" dirty="0"/>
              <a:t>https://scisoc.confex.com/scisoc/extra.cgi</a:t>
            </a:r>
          </a:p>
          <a:p>
            <a:pPr marL="0" indent="0">
              <a:buNone/>
            </a:pPr>
            <a:r>
              <a:rPr lang="en-US" sz="1600" dirty="0"/>
              <a:t>Added link that might help as well </a:t>
            </a:r>
          </a:p>
          <a:p>
            <a:pPr marL="0" indent="0">
              <a:buNone/>
            </a:pPr>
            <a:r>
              <a:rPr lang="en-US" sz="1600" dirty="0"/>
              <a:t>https://www.acsmeetings.org/submit/presenterfaq</a:t>
            </a:r>
          </a:p>
        </p:txBody>
      </p:sp>
      <p:sp>
        <p:nvSpPr>
          <p:cNvPr id="8" name="TextBox 7"/>
          <p:cNvSpPr txBox="1"/>
          <p:nvPr/>
        </p:nvSpPr>
        <p:spPr>
          <a:xfrm>
            <a:off x="1990344" y="365761"/>
            <a:ext cx="8458200" cy="1877437"/>
          </a:xfrm>
          <a:prstGeom prst="rect">
            <a:avLst/>
          </a:prstGeom>
          <a:noFill/>
        </p:spPr>
        <p:txBody>
          <a:bodyPr wrap="square" rtlCol="0">
            <a:spAutoFit/>
          </a:bodyPr>
          <a:lstStyle/>
          <a:p>
            <a:endParaRPr lang="en-US" sz="1200" dirty="0"/>
          </a:p>
          <a:p>
            <a:endParaRPr lang="en-US" sz="1200" dirty="0"/>
          </a:p>
          <a:p>
            <a:r>
              <a:rPr lang="en-US" sz="2000" dirty="0"/>
              <a:t>Abstract ID# 125501 (password: 637951) Submitted to ASA SECTION: AGRONOMIC PRODUCTION SYSTEMS</a:t>
            </a:r>
          </a:p>
          <a:p>
            <a:r>
              <a:rPr lang="en-US" sz="2000" dirty="0"/>
              <a:t>Title: Nitrogen Use Efficiency, Realistic Opportunities for Improvement</a:t>
            </a:r>
          </a:p>
          <a:p>
            <a:r>
              <a:rPr lang="en-US" sz="2000" dirty="0"/>
              <a:t>Author(s): Bill Raun, Oklahoma State University, Stillwater, OK</a:t>
            </a:r>
          </a:p>
          <a:p>
            <a:endParaRPr lang="en-US" sz="1200" dirty="0"/>
          </a:p>
        </p:txBody>
      </p:sp>
    </p:spTree>
    <p:extLst>
      <p:ext uri="{BB962C8B-B14F-4D97-AF65-F5344CB8AC3E}">
        <p14:creationId xmlns:p14="http://schemas.microsoft.com/office/powerpoint/2010/main" val="32622575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2667000" y="304801"/>
            <a:ext cx="6705600" cy="6271533"/>
          </a:xfrm>
          <a:prstGeom prst="rect">
            <a:avLst/>
          </a:prstGeom>
          <a:noFill/>
          <a:ln w="9525">
            <a:solidFill>
              <a:srgbClr val="C00000"/>
            </a:solidFill>
            <a:miter lim="800000"/>
            <a:headEnd/>
            <a:tailEnd/>
          </a:ln>
          <a:effectLst/>
        </p:spPr>
      </p:pic>
      <p:sp>
        <p:nvSpPr>
          <p:cNvPr id="2" name="TextBox 1"/>
          <p:cNvSpPr txBox="1"/>
          <p:nvPr/>
        </p:nvSpPr>
        <p:spPr>
          <a:xfrm>
            <a:off x="738909" y="3232727"/>
            <a:ext cx="1588655" cy="369332"/>
          </a:xfrm>
          <a:prstGeom prst="rect">
            <a:avLst/>
          </a:prstGeom>
          <a:noFill/>
        </p:spPr>
        <p:txBody>
          <a:bodyPr wrap="square" rtlCol="0">
            <a:spAutoFit/>
          </a:bodyPr>
          <a:lstStyle/>
          <a:p>
            <a:r>
              <a:rPr lang="en-US" sz="1800" dirty="0" smtClean="0"/>
              <a:t>1.1 billion</a:t>
            </a:r>
            <a:endParaRPr lang="en-US" sz="1800" dirty="0"/>
          </a:p>
        </p:txBody>
      </p:sp>
    </p:spTree>
    <p:extLst>
      <p:ext uri="{BB962C8B-B14F-4D97-AF65-F5344CB8AC3E}">
        <p14:creationId xmlns:p14="http://schemas.microsoft.com/office/powerpoint/2010/main" val="14140885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710" y="452718"/>
            <a:ext cx="8119794" cy="1400530"/>
          </a:xfrm>
        </p:spPr>
        <p:txBody>
          <a:bodyPr/>
          <a:lstStyle/>
          <a:p>
            <a:r>
              <a:rPr lang="en-US" sz="3200" b="1" dirty="0"/>
              <a:t>Structural evidence for a dynamic </a:t>
            </a:r>
            <a:r>
              <a:rPr lang="en-US" sz="3200" b="1" dirty="0" err="1"/>
              <a:t>metallocofactor</a:t>
            </a:r>
            <a:r>
              <a:rPr lang="en-US" sz="3200" b="1" dirty="0"/>
              <a:t> during dinitrogen reduction by Mo-</a:t>
            </a:r>
            <a:r>
              <a:rPr lang="en-US" sz="3200" b="1" dirty="0" err="1"/>
              <a:t>nitrogenase</a:t>
            </a:r>
            <a:r>
              <a:rPr lang="en-US" sz="3200" b="1" dirty="0"/>
              <a:t/>
            </a:r>
            <a:br>
              <a:rPr lang="en-US" sz="3200" b="1" dirty="0"/>
            </a:br>
            <a:endParaRPr lang="en-US" sz="3200" dirty="0"/>
          </a:p>
        </p:txBody>
      </p:sp>
      <p:sp>
        <p:nvSpPr>
          <p:cNvPr id="4" name="TextBox 3"/>
          <p:cNvSpPr txBox="1"/>
          <p:nvPr/>
        </p:nvSpPr>
        <p:spPr>
          <a:xfrm>
            <a:off x="2430794" y="3166816"/>
            <a:ext cx="7388352" cy="2308324"/>
          </a:xfrm>
          <a:prstGeom prst="rect">
            <a:avLst/>
          </a:prstGeom>
          <a:solidFill>
            <a:schemeClr val="bg1"/>
          </a:solidFill>
        </p:spPr>
        <p:txBody>
          <a:bodyPr wrap="square" rtlCol="0">
            <a:spAutoFit/>
          </a:bodyPr>
          <a:lstStyle/>
          <a:p>
            <a:r>
              <a:rPr lang="en-US" sz="1800" dirty="0"/>
              <a:t>N Fixing Corn (New Seed Treatment)</a:t>
            </a:r>
          </a:p>
          <a:p>
            <a:r>
              <a:rPr lang="en-US" sz="1800" dirty="0">
                <a:solidFill>
                  <a:schemeClr val="bg1"/>
                </a:solidFill>
                <a:hlinkClick r:id="rId2"/>
              </a:rPr>
              <a:t>https://www.agprofessional.com/article/nitrogen-fixing-corn-future#:~:text=Different%20Delivery.,all%20parts%20of%20the%20root</a:t>
            </a:r>
          </a:p>
          <a:p>
            <a:endParaRPr lang="en-US" sz="1800" dirty="0">
              <a:solidFill>
                <a:schemeClr val="bg1"/>
              </a:solidFill>
              <a:hlinkClick r:id="rId2"/>
            </a:endParaRPr>
          </a:p>
          <a:p>
            <a:endParaRPr lang="en-US" sz="1800" dirty="0">
              <a:solidFill>
                <a:schemeClr val="bg1"/>
              </a:solidFill>
            </a:endParaRPr>
          </a:p>
          <a:p>
            <a:r>
              <a:rPr lang="en-US" sz="1800" dirty="0">
                <a:solidFill>
                  <a:schemeClr val="bg1"/>
                </a:solidFill>
                <a:hlinkClick r:id="rId3"/>
              </a:rPr>
              <a:t>https://</a:t>
            </a:r>
            <a:r>
              <a:rPr lang="en-US" sz="1800" dirty="0" smtClean="0">
                <a:solidFill>
                  <a:schemeClr val="bg1"/>
                </a:solidFill>
                <a:hlinkClick r:id="rId3"/>
              </a:rPr>
              <a:t>www.agweb.com/article/nitrogen-fixing-corn-seed-treatment-pipeline</a:t>
            </a:r>
            <a:endParaRPr lang="en-US" sz="1800" dirty="0" smtClean="0">
              <a:solidFill>
                <a:schemeClr val="bg1"/>
              </a:solidFill>
            </a:endParaRPr>
          </a:p>
          <a:p>
            <a:endParaRPr lang="en-US" sz="1800" dirty="0">
              <a:solidFill>
                <a:schemeClr val="bg2"/>
              </a:solidFill>
            </a:endParaRPr>
          </a:p>
        </p:txBody>
      </p:sp>
    </p:spTree>
    <p:extLst>
      <p:ext uri="{BB962C8B-B14F-4D97-AF65-F5344CB8AC3E}">
        <p14:creationId xmlns:p14="http://schemas.microsoft.com/office/powerpoint/2010/main" val="26809286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8845" b="6423"/>
          <a:stretch/>
        </p:blipFill>
        <p:spPr>
          <a:xfrm>
            <a:off x="1741492" y="959749"/>
            <a:ext cx="3834907" cy="4707776"/>
          </a:xfrm>
          <a:prstGeom prst="rect">
            <a:avLst/>
          </a:prstGeom>
        </p:spPr>
      </p:pic>
      <p:sp>
        <p:nvSpPr>
          <p:cNvPr id="2" name="TextBox 1"/>
          <p:cNvSpPr txBox="1"/>
          <p:nvPr/>
        </p:nvSpPr>
        <p:spPr>
          <a:xfrm>
            <a:off x="1524001" y="5746835"/>
            <a:ext cx="2822331" cy="253916"/>
          </a:xfrm>
          <a:prstGeom prst="rect">
            <a:avLst/>
          </a:prstGeom>
          <a:noFill/>
        </p:spPr>
        <p:txBody>
          <a:bodyPr wrap="square" rtlCol="0">
            <a:spAutoFit/>
          </a:bodyPr>
          <a:lstStyle/>
          <a:p>
            <a:r>
              <a:rPr lang="en-US" sz="1050" i="1" dirty="0"/>
              <a:t>Source: IFA, </a:t>
            </a:r>
            <a:r>
              <a:rPr lang="en-US" sz="1050" i="1" dirty="0" err="1"/>
              <a:t>Fertecon</a:t>
            </a:r>
            <a:r>
              <a:rPr lang="en-US" sz="1050" i="1" dirty="0"/>
              <a:t>, </a:t>
            </a:r>
            <a:r>
              <a:rPr lang="en-US" sz="1050" i="1" dirty="0" err="1"/>
              <a:t>PotashCorp</a:t>
            </a:r>
            <a:r>
              <a:rPr lang="en-US" sz="1050" i="1" dirty="0"/>
              <a:t>, 2014</a:t>
            </a:r>
          </a:p>
        </p:txBody>
      </p:sp>
      <p:sp>
        <p:nvSpPr>
          <p:cNvPr id="5" name="Content Placeholder 2"/>
          <p:cNvSpPr>
            <a:spLocks noGrp="1"/>
          </p:cNvSpPr>
          <p:nvPr>
            <p:ph idx="1"/>
          </p:nvPr>
        </p:nvSpPr>
        <p:spPr>
          <a:xfrm>
            <a:off x="5769725" y="1972555"/>
            <a:ext cx="4657206" cy="3592951"/>
          </a:xfrm>
        </p:spPr>
        <p:txBody>
          <a:bodyPr>
            <a:normAutofit fontScale="85000" lnSpcReduction="20000"/>
          </a:bodyPr>
          <a:lstStyle/>
          <a:p>
            <a:r>
              <a:rPr lang="en-US" sz="2475" dirty="0"/>
              <a:t>Corn consumes 37-51% of the total annual N fertilizer (Snyder, 2012)</a:t>
            </a:r>
            <a:endParaRPr lang="en-US" sz="2475" i="1" dirty="0"/>
          </a:p>
          <a:p>
            <a:r>
              <a:rPr lang="en-US" sz="2475" dirty="0"/>
              <a:t>In 2014, 15 States used 5 million tons of fertilizer that cost 2.5 billion US dollars (USDA- NASS, 2015)</a:t>
            </a:r>
          </a:p>
          <a:p>
            <a:pPr marL="0" indent="0">
              <a:buNone/>
            </a:pPr>
            <a:endParaRPr lang="en-US" sz="1500" i="1" dirty="0"/>
          </a:p>
          <a:p>
            <a:pPr marL="0" indent="0">
              <a:buNone/>
            </a:pPr>
            <a:r>
              <a:rPr lang="en-US" sz="1275" i="1" dirty="0"/>
              <a:t>USDA–NASS. 2015a. 2014 Agricultural chemical use survey corn. NASS highlights No. 2015-1. USDA–NASS, Washington, DC. </a:t>
            </a:r>
          </a:p>
          <a:p>
            <a:pPr marL="0" indent="0">
              <a:buNone/>
            </a:pPr>
            <a:r>
              <a:rPr lang="en-US" sz="1275" i="1" dirty="0"/>
              <a:t>Snyder, C.S. 2012. Are mid-west maize farmers over-applying fertilizer N? Better Crops Plant Food 96:3–4.</a:t>
            </a:r>
          </a:p>
          <a:p>
            <a:pPr marL="0" indent="0">
              <a:buNone/>
            </a:pPr>
            <a:r>
              <a:rPr lang="en-US" sz="1275" i="1" dirty="0"/>
              <a:t> </a:t>
            </a:r>
          </a:p>
        </p:txBody>
      </p:sp>
    </p:spTree>
    <p:extLst>
      <p:ext uri="{BB962C8B-B14F-4D97-AF65-F5344CB8AC3E}">
        <p14:creationId xmlns:p14="http://schemas.microsoft.com/office/powerpoint/2010/main" val="25246047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900" y="444500"/>
            <a:ext cx="8470900" cy="5416868"/>
          </a:xfrm>
          <a:prstGeom prst="rect">
            <a:avLst/>
          </a:prstGeom>
          <a:noFill/>
        </p:spPr>
        <p:txBody>
          <a:bodyPr wrap="square">
            <a:spAutoFit/>
          </a:bodyPr>
          <a:lstStyle/>
          <a:p>
            <a:pPr>
              <a:lnSpc>
                <a:spcPct val="150000"/>
              </a:lnSpc>
              <a:spcAft>
                <a:spcPts val="1200"/>
              </a:spcAft>
              <a:defRPr/>
            </a:pPr>
            <a:r>
              <a:rPr lang="de-CH" sz="2400" b="1" dirty="0" smtClean="0">
                <a:latin typeface="Verdana" panose="020B0604030504040204" pitchFamily="34" charset="0"/>
                <a:ea typeface="Verdana" panose="020B0604030504040204" pitchFamily="34" charset="0"/>
                <a:cs typeface="Verdana" panose="020B0604030504040204" pitchFamily="34" charset="0"/>
              </a:rPr>
              <a:t>Summary</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US maize consumes 37-51% of total annual Nitrogen (N) fertilizer  (Snyder, 2012).</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In 2013, 354 million MT were produced on 38.6 million hectares,  (USDA, 2014).</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Drainage systems allow nitrate deposition to water bodies (Cooper, 1993).</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Nutrient runoff from agriculture has contributed to the hypoxic zone in the Gulf of Mexico. (</a:t>
            </a:r>
            <a:r>
              <a:rPr lang="en-US" sz="1600" dirty="0" err="1">
                <a:latin typeface="Verdana" panose="020B0604030504040204" pitchFamily="34" charset="0"/>
                <a:ea typeface="Verdana" panose="020B0604030504040204" pitchFamily="34" charset="0"/>
                <a:cs typeface="Verdana" panose="020B0604030504040204" pitchFamily="34" charset="0"/>
              </a:rPr>
              <a:t>Rabalais</a:t>
            </a:r>
            <a:r>
              <a:rPr lang="en-US" sz="1600" dirty="0">
                <a:latin typeface="Verdana" panose="020B0604030504040204" pitchFamily="34" charset="0"/>
                <a:ea typeface="Verdana" panose="020B0604030504040204" pitchFamily="34" charset="0"/>
                <a:cs typeface="Verdana" panose="020B0604030504040204" pitchFamily="34" charset="0"/>
              </a:rPr>
              <a:t> et al ., 1999)</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Illinois, Iowa and Indiana produce 15% of the world’s maize and have impacted N and Phosphorus (P) loading in the Gulf of Mexico (Dale et al., 2010). </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Inability to estimate year to year, field to field </a:t>
            </a:r>
            <a:r>
              <a:rPr lang="en-US" sz="1600" b="1" u="sng" dirty="0">
                <a:latin typeface="Verdana" panose="020B0604030504040204" pitchFamily="34" charset="0"/>
                <a:ea typeface="Verdana" panose="020B0604030504040204" pitchFamily="34" charset="0"/>
                <a:cs typeface="Verdana" panose="020B0604030504040204" pitchFamily="34" charset="0"/>
              </a:rPr>
              <a:t>optimum</a:t>
            </a:r>
            <a:r>
              <a:rPr lang="en-US" sz="1600" dirty="0">
                <a:latin typeface="Verdana" panose="020B0604030504040204" pitchFamily="34" charset="0"/>
                <a:ea typeface="Verdana" panose="020B0604030504040204" pitchFamily="34" charset="0"/>
                <a:cs typeface="Verdana" panose="020B0604030504040204" pitchFamily="34" charset="0"/>
              </a:rPr>
              <a:t> N rates has decreased nitrogen use efficiency (Shanahan, 2011). </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Use of Static N rates over time in the ‘Corn Belt’ has led to N loss via various pathways.</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5934" y="130773"/>
            <a:ext cx="3092298" cy="1015663"/>
          </a:xfrm>
          <a:prstGeom prst="rect">
            <a:avLst/>
          </a:prstGeom>
        </p:spPr>
        <p:txBody>
          <a:bodyPr wrap="square">
            <a:spAutoFit/>
          </a:bodyPr>
          <a:lstStyle/>
          <a:p>
            <a:r>
              <a:rPr lang="en-US" sz="6000" dirty="0" err="1">
                <a:latin typeface="Arial Rounded MT Bold" panose="020F0704030504030204" pitchFamily="34" charset="0"/>
              </a:rPr>
              <a:t>E</a:t>
            </a:r>
            <a:r>
              <a:rPr lang="en-US" sz="6000" baseline="-25000" dirty="0" err="1">
                <a:latin typeface="Arial Rounded MT Bold" panose="020F0704030504030204" pitchFamily="34" charset="0"/>
              </a:rPr>
              <a:t>Magruder</a:t>
            </a:r>
            <a:endParaRPr lang="en-US" sz="6000" dirty="0">
              <a:latin typeface="Arial Rounded MT Bold" panose="020F0704030504030204" pitchFamily="34" charset="0"/>
            </a:endParaRPr>
          </a:p>
        </p:txBody>
      </p:sp>
      <p:pic>
        <p:nvPicPr>
          <p:cNvPr id="5" name="Picture 4"/>
          <p:cNvPicPr>
            <a:picLocks noChangeAspect="1"/>
          </p:cNvPicPr>
          <p:nvPr/>
        </p:nvPicPr>
        <p:blipFill>
          <a:blip r:embed="rId2"/>
          <a:stretch>
            <a:fillRect/>
          </a:stretch>
        </p:blipFill>
        <p:spPr>
          <a:xfrm>
            <a:off x="0" y="1498744"/>
            <a:ext cx="12192000" cy="5781675"/>
          </a:xfrm>
          <a:prstGeom prst="rect">
            <a:avLst/>
          </a:prstGeom>
        </p:spPr>
      </p:pic>
      <p:pic>
        <p:nvPicPr>
          <p:cNvPr id="2" name="Picture 1"/>
          <p:cNvPicPr>
            <a:picLocks noChangeAspect="1"/>
          </p:cNvPicPr>
          <p:nvPr/>
        </p:nvPicPr>
        <p:blipFill>
          <a:blip r:embed="rId3"/>
          <a:stretch>
            <a:fillRect/>
          </a:stretch>
        </p:blipFill>
        <p:spPr>
          <a:xfrm>
            <a:off x="350982" y="1498744"/>
            <a:ext cx="1025804" cy="1107118"/>
          </a:xfrm>
          <a:prstGeom prst="rect">
            <a:avLst/>
          </a:prstGeom>
        </p:spPr>
      </p:pic>
      <p:sp>
        <p:nvSpPr>
          <p:cNvPr id="7" name="TextBox 6"/>
          <p:cNvSpPr txBox="1"/>
          <p:nvPr/>
        </p:nvSpPr>
        <p:spPr>
          <a:xfrm>
            <a:off x="291513" y="538732"/>
            <a:ext cx="2170546" cy="338554"/>
          </a:xfrm>
          <a:prstGeom prst="rect">
            <a:avLst/>
          </a:prstGeom>
          <a:solidFill>
            <a:srgbClr val="009900"/>
          </a:solidFill>
        </p:spPr>
        <p:txBody>
          <a:bodyPr wrap="square" rtlCol="0">
            <a:spAutoFit/>
          </a:bodyPr>
          <a:lstStyle/>
          <a:p>
            <a:r>
              <a:rPr lang="en-US" sz="1600" dirty="0" smtClean="0"/>
              <a:t>www.nue.okstate.edu</a:t>
            </a:r>
            <a:endParaRPr lang="en-US" sz="1600" dirty="0"/>
          </a:p>
        </p:txBody>
      </p:sp>
      <p:sp>
        <p:nvSpPr>
          <p:cNvPr id="3" name="TextBox 2"/>
          <p:cNvSpPr txBox="1"/>
          <p:nvPr/>
        </p:nvSpPr>
        <p:spPr>
          <a:xfrm>
            <a:off x="9184495" y="5103818"/>
            <a:ext cx="2909454" cy="1815882"/>
          </a:xfrm>
          <a:prstGeom prst="rect">
            <a:avLst/>
          </a:prstGeom>
          <a:solidFill>
            <a:srgbClr val="008000">
              <a:alpha val="50980"/>
            </a:srgbClr>
          </a:solidFill>
        </p:spPr>
        <p:txBody>
          <a:bodyPr wrap="square" rtlCol="0">
            <a:spAutoFit/>
          </a:bodyPr>
          <a:lstStyle/>
          <a:p>
            <a:r>
              <a:rPr lang="en-US" sz="1400" b="1" dirty="0" smtClean="0"/>
              <a:t>Established, 1892</a:t>
            </a:r>
            <a:br>
              <a:rPr lang="en-US" sz="1400" b="1" dirty="0" smtClean="0"/>
            </a:br>
            <a:endParaRPr lang="en-US" sz="1400" b="1" dirty="0" smtClean="0"/>
          </a:p>
          <a:p>
            <a:r>
              <a:rPr lang="en-US" sz="1400" b="1" dirty="0" smtClean="0"/>
              <a:t>Manure</a:t>
            </a:r>
            <a:br>
              <a:rPr lang="en-US" sz="1400" b="1" dirty="0" smtClean="0"/>
            </a:br>
            <a:r>
              <a:rPr lang="en-US" sz="1400" b="1" dirty="0" smtClean="0"/>
              <a:t>Check</a:t>
            </a:r>
          </a:p>
          <a:p>
            <a:r>
              <a:rPr lang="en-US" sz="1400" b="1" dirty="0" smtClean="0"/>
              <a:t>P</a:t>
            </a:r>
          </a:p>
          <a:p>
            <a:r>
              <a:rPr lang="en-US" sz="1400" b="1" dirty="0" smtClean="0"/>
              <a:t>NP</a:t>
            </a:r>
            <a:br>
              <a:rPr lang="en-US" sz="1400" b="1" dirty="0" smtClean="0"/>
            </a:br>
            <a:r>
              <a:rPr lang="en-US" sz="1400" b="1" dirty="0" smtClean="0"/>
              <a:t>NPK</a:t>
            </a:r>
          </a:p>
          <a:p>
            <a:r>
              <a:rPr lang="en-US" sz="1400" b="1" dirty="0" smtClean="0"/>
              <a:t>NPK-Lime</a:t>
            </a:r>
          </a:p>
        </p:txBody>
      </p:sp>
    </p:spTree>
    <p:extLst>
      <p:ext uri="{BB962C8B-B14F-4D97-AF65-F5344CB8AC3E}">
        <p14:creationId xmlns:p14="http://schemas.microsoft.com/office/powerpoint/2010/main" val="177606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87182" y="4446741"/>
            <a:ext cx="2187042" cy="1015663"/>
          </a:xfrm>
          <a:prstGeom prst="rect">
            <a:avLst/>
          </a:prstGeom>
        </p:spPr>
        <p:txBody>
          <a:bodyPr wrap="square">
            <a:spAutoFit/>
          </a:bodyPr>
          <a:lstStyle/>
          <a:p>
            <a:r>
              <a:rPr lang="en-US" sz="6000" dirty="0">
                <a:latin typeface="Arial Rounded MT Bold" panose="020F0704030504030204" pitchFamily="34" charset="0"/>
              </a:rPr>
              <a:t>E</a:t>
            </a:r>
            <a:r>
              <a:rPr lang="en-US" sz="6000" baseline="-25000" dirty="0">
                <a:latin typeface="Arial Rounded MT Bold" panose="020F0704030504030204" pitchFamily="34" charset="0"/>
              </a:rPr>
              <a:t>RCRS</a:t>
            </a:r>
            <a:endParaRPr lang="en-US" sz="6000" dirty="0">
              <a:latin typeface="Arial Rounded MT Bold" panose="020F0704030504030204" pitchFamily="34" charset="0"/>
            </a:endParaRPr>
          </a:p>
        </p:txBody>
      </p:sp>
      <p:pic>
        <p:nvPicPr>
          <p:cNvPr id="9" name="Picture 8"/>
          <p:cNvPicPr>
            <a:picLocks noChangeAspect="1"/>
          </p:cNvPicPr>
          <p:nvPr/>
        </p:nvPicPr>
        <p:blipFill>
          <a:blip r:embed="rId2"/>
          <a:stretch>
            <a:fillRect/>
          </a:stretch>
        </p:blipFill>
        <p:spPr>
          <a:xfrm>
            <a:off x="7609095" y="791215"/>
            <a:ext cx="2257627" cy="1708714"/>
          </a:xfrm>
          <a:prstGeom prst="rect">
            <a:avLst/>
          </a:prstGeom>
        </p:spPr>
      </p:pic>
      <p:pic>
        <p:nvPicPr>
          <p:cNvPr id="10" name="Picture 9"/>
          <p:cNvPicPr>
            <a:picLocks noChangeAspect="1"/>
          </p:cNvPicPr>
          <p:nvPr/>
        </p:nvPicPr>
        <p:blipFill>
          <a:blip r:embed="rId3"/>
          <a:stretch>
            <a:fillRect/>
          </a:stretch>
        </p:blipFill>
        <p:spPr>
          <a:xfrm>
            <a:off x="1514856" y="-9144"/>
            <a:ext cx="5830377" cy="3362532"/>
          </a:xfrm>
          <a:prstGeom prst="rect">
            <a:avLst/>
          </a:prstGeom>
        </p:spPr>
      </p:pic>
      <p:sp>
        <p:nvSpPr>
          <p:cNvPr id="6" name="TextBox 5"/>
          <p:cNvSpPr txBox="1"/>
          <p:nvPr/>
        </p:nvSpPr>
        <p:spPr>
          <a:xfrm>
            <a:off x="2454897" y="2499929"/>
            <a:ext cx="1911096" cy="338554"/>
          </a:xfrm>
          <a:prstGeom prst="rect">
            <a:avLst/>
          </a:prstGeom>
          <a:noFill/>
        </p:spPr>
        <p:txBody>
          <a:bodyPr wrap="square" rtlCol="0">
            <a:spAutoFit/>
          </a:bodyPr>
          <a:lstStyle/>
          <a:p>
            <a:r>
              <a:rPr lang="en-US" sz="1600" dirty="0">
                <a:solidFill>
                  <a:schemeClr val="bg2"/>
                </a:solidFill>
              </a:rPr>
              <a:t>49 years Later</a:t>
            </a:r>
          </a:p>
        </p:txBody>
      </p:sp>
      <p:pic>
        <p:nvPicPr>
          <p:cNvPr id="13" name="Picture 12"/>
          <p:cNvPicPr>
            <a:picLocks noChangeAspect="1"/>
          </p:cNvPicPr>
          <p:nvPr/>
        </p:nvPicPr>
        <p:blipFill>
          <a:blip r:embed="rId4"/>
          <a:stretch>
            <a:fillRect/>
          </a:stretch>
        </p:blipFill>
        <p:spPr>
          <a:xfrm>
            <a:off x="1524000" y="3362532"/>
            <a:ext cx="5830376" cy="3540911"/>
          </a:xfrm>
          <a:prstGeom prst="rect">
            <a:avLst/>
          </a:prstGeom>
        </p:spPr>
      </p:pic>
      <p:sp>
        <p:nvSpPr>
          <p:cNvPr id="2" name="TextBox 1"/>
          <p:cNvSpPr txBox="1"/>
          <p:nvPr/>
        </p:nvSpPr>
        <p:spPr>
          <a:xfrm>
            <a:off x="7345233" y="-9144"/>
            <a:ext cx="45719" cy="215444"/>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10049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30112" y="198046"/>
            <a:ext cx="2261812" cy="1707028"/>
          </a:xfrm>
          <a:prstGeom prst="rect">
            <a:avLst/>
          </a:prstGeom>
        </p:spPr>
      </p:pic>
      <p:pic>
        <p:nvPicPr>
          <p:cNvPr id="6" name="Picture 5"/>
          <p:cNvPicPr>
            <a:picLocks noChangeAspect="1"/>
          </p:cNvPicPr>
          <p:nvPr/>
        </p:nvPicPr>
        <p:blipFill>
          <a:blip r:embed="rId3"/>
          <a:stretch>
            <a:fillRect/>
          </a:stretch>
        </p:blipFill>
        <p:spPr>
          <a:xfrm>
            <a:off x="2630688" y="1709439"/>
            <a:ext cx="6947422" cy="4175845"/>
          </a:xfrm>
          <a:prstGeom prst="rect">
            <a:avLst/>
          </a:prstGeom>
        </p:spPr>
      </p:pic>
    </p:spTree>
    <p:extLst>
      <p:ext uri="{BB962C8B-B14F-4D97-AF65-F5344CB8AC3E}">
        <p14:creationId xmlns:p14="http://schemas.microsoft.com/office/powerpoint/2010/main" val="42028905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21196</TotalTime>
  <Words>2914</Words>
  <Application>Microsoft Office PowerPoint</Application>
  <PresentationFormat>Widescreen</PresentationFormat>
  <Paragraphs>607</Paragraphs>
  <Slides>64</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Arial Rounded MT Bold</vt:lpstr>
      <vt:lpstr>Calibri</vt:lpstr>
      <vt:lpstr>Century Gothic</vt:lpstr>
      <vt:lpstr>Impact</vt:lpstr>
      <vt:lpstr>Times New Roman</vt:lpstr>
      <vt:lpstr>Verdana</vt:lpstr>
      <vt:lpstr>Wingdings 3</vt:lpstr>
      <vt:lpstr>Ion</vt:lpstr>
      <vt:lpstr>Worksheet</vt:lpstr>
      <vt:lpstr>Nitrogen Use Efficiency, Realistic Opportunities for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Fertilizer Additives</vt:lpstr>
      <vt:lpstr>PowerPoint Presentation</vt:lpstr>
      <vt:lpstr>PowerPoint Presentation</vt:lpstr>
      <vt:lpstr>PowerPoint Presentation</vt:lpstr>
      <vt:lpstr>Increasing NUE, Drones</vt:lpstr>
      <vt:lpstr>NUE Results Isotopic Discrimination, Mass Balance,  Difference Method, Apparent Recovery</vt:lpstr>
      <vt:lpstr>PowerPoint Presentation</vt:lpstr>
      <vt:lpstr>PowerPoint Presentation</vt:lpstr>
      <vt:lpstr>Sub-Saharan Africa vs. USA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Nitrogen Use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N efficiency</vt:lpstr>
      <vt:lpstr>PowerPoint Presentation</vt:lpstr>
      <vt:lpstr>OSU Corn Algorithm</vt:lpstr>
      <vt:lpstr>PowerPoint Presentation</vt:lpstr>
      <vt:lpstr>What is the highest N efficiency we can achieve ? Newell Kitchen, 2005 NUE Conference</vt:lpstr>
      <vt:lpstr>Summary</vt:lpstr>
      <vt:lpstr>PowerPoint Presentation</vt:lpstr>
      <vt:lpstr>PowerPoint Presentation</vt:lpstr>
      <vt:lpstr>PowerPoint Presentation</vt:lpstr>
      <vt:lpstr>PowerPoint Presentation</vt:lpstr>
      <vt:lpstr>PowerPoint Presentation</vt:lpstr>
      <vt:lpstr>PowerPoint Presentation</vt:lpstr>
      <vt:lpstr>Structural evidence for a dynamic metallocofactor during dinitrogen reduction by Mo-nitrogenase </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Raun, Bill</cp:lastModifiedBy>
  <cp:revision>525</cp:revision>
  <cp:lastPrinted>1999-04-28T13:51:21Z</cp:lastPrinted>
  <dcterms:created xsi:type="dcterms:W3CDTF">1998-02-02T17:19:48Z</dcterms:created>
  <dcterms:modified xsi:type="dcterms:W3CDTF">2020-10-13T15:21:59Z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