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" name="Shape 23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" name="Shape 26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Add dimension to color pictureb</a:t>
            </a:r>
          </a:p>
        </p:txBody>
      </p:sp>
      <p:sp>
        <p:nvSpPr>
          <p:cNvPr id="279" name="Shape 27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" name="Shape 31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2" name="Shape 32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" name="Shape 9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" name="Shape 33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" name="Shape 34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0" name="Shape 38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2" name="Shape 39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5" name="Shape 41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9" name="Shape 42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7" name="Shape 44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3" name="Shape 47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JC Watson</a:t>
            </a:r>
          </a:p>
        </p:txBody>
      </p:sp>
      <p:sp>
        <p:nvSpPr>
          <p:cNvPr id="484" name="Shape 48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6" name="Shape 49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8" name="Shape 50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1" name="Shape 55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2" name="Shape 56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8" name="Shape 60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4" name="Shape 65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1" name="Shape 67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" name="Shape 13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9" name="Shape 14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0" name="Shape 18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" name="Shape 19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3" type="body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4" type="body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7" name="Shape 47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2" type="body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3" name="Shape 63"/>
          <p:cNvSpPr/>
          <p:nvPr>
            <p:ph idx="2" type="pic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5.jp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05.jpg"/><Relationship Id="rId5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5.jp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5.jpg"/><Relationship Id="rId4" Type="http://schemas.openxmlformats.org/officeDocument/2006/relationships/image" Target="../media/image20.png"/><Relationship Id="rId5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5.jpg"/><Relationship Id="rId4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05.jpg"/><Relationship Id="rId4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5.jpg"/><Relationship Id="rId4" Type="http://schemas.openxmlformats.org/officeDocument/2006/relationships/image" Target="../media/image21.png"/><Relationship Id="rId5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5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5.jpg"/><Relationship Id="rId4" Type="http://schemas.openxmlformats.org/officeDocument/2006/relationships/image" Target="../media/image26.jpg"/><Relationship Id="rId5" Type="http://schemas.openxmlformats.org/officeDocument/2006/relationships/image" Target="../media/image3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5.jpg"/><Relationship Id="rId4" Type="http://schemas.openxmlformats.org/officeDocument/2006/relationships/image" Target="../media/image5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0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05.jpg"/><Relationship Id="rId4" Type="http://schemas.openxmlformats.org/officeDocument/2006/relationships/image" Target="../media/image32.png"/><Relationship Id="rId5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05.jpg"/><Relationship Id="rId4" Type="http://schemas.openxmlformats.org/officeDocument/2006/relationships/image" Target="../media/image30.png"/><Relationship Id="rId5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05.jpg"/><Relationship Id="rId4" Type="http://schemas.openxmlformats.org/officeDocument/2006/relationships/image" Target="../media/image27.png"/><Relationship Id="rId5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05.jpg"/><Relationship Id="rId4" Type="http://schemas.openxmlformats.org/officeDocument/2006/relationships/image" Target="../media/image35.jpg"/><Relationship Id="rId5" Type="http://schemas.openxmlformats.org/officeDocument/2006/relationships/image" Target="../media/image34.png"/><Relationship Id="rId6" Type="http://schemas.openxmlformats.org/officeDocument/2006/relationships/image" Target="../media/image41.png"/><Relationship Id="rId7" Type="http://schemas.openxmlformats.org/officeDocument/2006/relationships/image" Target="../media/image37.png"/><Relationship Id="rId8" Type="http://schemas.openxmlformats.org/officeDocument/2006/relationships/image" Target="../media/image4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05.jpg"/><Relationship Id="rId4" Type="http://schemas.openxmlformats.org/officeDocument/2006/relationships/image" Target="../media/image36.jpg"/><Relationship Id="rId5" Type="http://schemas.openxmlformats.org/officeDocument/2006/relationships/image" Target="../media/image3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05.jpg"/><Relationship Id="rId4" Type="http://schemas.openxmlformats.org/officeDocument/2006/relationships/image" Target="../media/image39.jpg"/><Relationship Id="rId5" Type="http://schemas.openxmlformats.org/officeDocument/2006/relationships/image" Target="../media/image40.png"/><Relationship Id="rId6" Type="http://schemas.openxmlformats.org/officeDocument/2006/relationships/image" Target="../media/image4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05.jpg"/><Relationship Id="rId4" Type="http://schemas.openxmlformats.org/officeDocument/2006/relationships/image" Target="../media/image42.jpg"/><Relationship Id="rId5" Type="http://schemas.openxmlformats.org/officeDocument/2006/relationships/image" Target="../media/image44.jpg"/><Relationship Id="rId6" Type="http://schemas.openxmlformats.org/officeDocument/2006/relationships/image" Target="../media/image43.jpg"/><Relationship Id="rId7" Type="http://schemas.openxmlformats.org/officeDocument/2006/relationships/image" Target="../media/image46.jpg"/><Relationship Id="rId8" Type="http://schemas.openxmlformats.org/officeDocument/2006/relationships/image" Target="../media/image4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0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05.jpg"/><Relationship Id="rId4" Type="http://schemas.openxmlformats.org/officeDocument/2006/relationships/image" Target="../media/image63.jpg"/><Relationship Id="rId5" Type="http://schemas.openxmlformats.org/officeDocument/2006/relationships/image" Target="../media/image5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5.jpg"/><Relationship Id="rId4" Type="http://schemas.openxmlformats.org/officeDocument/2006/relationships/image" Target="../media/image00.jpg"/><Relationship Id="rId5" Type="http://schemas.openxmlformats.org/officeDocument/2006/relationships/image" Target="../media/image0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05.jpg"/><Relationship Id="rId4" Type="http://schemas.openxmlformats.org/officeDocument/2006/relationships/image" Target="../media/image57.png"/><Relationship Id="rId5" Type="http://schemas.openxmlformats.org/officeDocument/2006/relationships/image" Target="../media/image4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05.jpg"/><Relationship Id="rId4" Type="http://schemas.openxmlformats.org/officeDocument/2006/relationships/image" Target="../media/image6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05.jpg"/><Relationship Id="rId4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05.jpg"/><Relationship Id="rId4" Type="http://schemas.openxmlformats.org/officeDocument/2006/relationships/image" Target="../media/image50.png"/><Relationship Id="rId5" Type="http://schemas.openxmlformats.org/officeDocument/2006/relationships/image" Target="../media/image6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05.jpg"/><Relationship Id="rId4" Type="http://schemas.openxmlformats.org/officeDocument/2006/relationships/image" Target="../media/image60.jpg"/><Relationship Id="rId5" Type="http://schemas.openxmlformats.org/officeDocument/2006/relationships/image" Target="../media/image5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png"/><Relationship Id="rId4" Type="http://schemas.openxmlformats.org/officeDocument/2006/relationships/image" Target="../media/image55.png"/><Relationship Id="rId5" Type="http://schemas.openxmlformats.org/officeDocument/2006/relationships/image" Target="../media/image54.png"/><Relationship Id="rId6" Type="http://schemas.openxmlformats.org/officeDocument/2006/relationships/image" Target="../media/image56.png"/><Relationship Id="rId7" Type="http://schemas.openxmlformats.org/officeDocument/2006/relationships/image" Target="../media/image0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05.jpg"/><Relationship Id="rId4" Type="http://schemas.openxmlformats.org/officeDocument/2006/relationships/image" Target="../media/image61.jpg"/><Relationship Id="rId5" Type="http://schemas.openxmlformats.org/officeDocument/2006/relationships/image" Target="../media/image62.jpg"/><Relationship Id="rId6" Type="http://schemas.openxmlformats.org/officeDocument/2006/relationships/image" Target="../media/image6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5.jpg"/><Relationship Id="rId4" Type="http://schemas.openxmlformats.org/officeDocument/2006/relationships/image" Target="../media/image02.jpg"/><Relationship Id="rId5" Type="http://schemas.openxmlformats.org/officeDocument/2006/relationships/image" Target="../media/image08.png"/><Relationship Id="rId6" Type="http://schemas.openxmlformats.org/officeDocument/2006/relationships/image" Target="../media/image06.png"/><Relationship Id="rId7" Type="http://schemas.openxmlformats.org/officeDocument/2006/relationships/image" Target="../media/image0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5.jpg"/><Relationship Id="rId4" Type="http://schemas.openxmlformats.org/officeDocument/2006/relationships/hyperlink" Target="http://youtube.com/v/TbzXDx6_fXs" TargetMode="External"/><Relationship Id="rId5" Type="http://schemas.openxmlformats.org/officeDocument/2006/relationships/image" Target="../media/image0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5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7" Type="http://schemas.openxmlformats.org/officeDocument/2006/relationships/image" Target="../media/image0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5.jpg"/><Relationship Id="rId4" Type="http://schemas.openxmlformats.org/officeDocument/2006/relationships/image" Target="../media/image0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5.jp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ctrTitle"/>
          </p:nvPr>
        </p:nvSpPr>
        <p:spPr>
          <a:xfrm>
            <a:off x="1524000" y="2063074"/>
            <a:ext cx="9144000" cy="22353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Applications of</a:t>
            </a:r>
            <a:br>
              <a:rPr b="0" i="0" lang="en-U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5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Aerial Imaging for Specialty Crops in Idaho</a:t>
            </a:r>
          </a:p>
        </p:txBody>
      </p:sp>
      <p:sp>
        <p:nvSpPr>
          <p:cNvPr id="85" name="Shape 85"/>
          <p:cNvSpPr txBox="1"/>
          <p:nvPr>
            <p:ph idx="1" type="subTitle"/>
          </p:nvPr>
        </p:nvSpPr>
        <p:spPr>
          <a:xfrm>
            <a:off x="1524000" y="4355853"/>
            <a:ext cx="91440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Esteban Cano 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Ryan Horton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Duke Bulanon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/>
              <a:t>Dr. Esmaeil Fallahi</a:t>
            </a: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9255" y="0"/>
            <a:ext cx="4973487" cy="168621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/>
          <p:nvPr/>
        </p:nvSpPr>
        <p:spPr>
          <a:xfrm>
            <a:off x="0" y="6392173"/>
            <a:ext cx="12192000" cy="465825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/>
          <p:nvPr/>
        </p:nvSpPr>
        <p:spPr>
          <a:xfrm>
            <a:off x="4284451" y="6486585"/>
            <a:ext cx="34275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Robotic Vision, Northwest Nazarene University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40795" y="6486585"/>
            <a:ext cx="148320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August 2016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11907328" y="6486585"/>
            <a:ext cx="284672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Processing</a:t>
            </a:r>
          </a:p>
        </p:txBody>
      </p:sp>
      <p:sp>
        <p:nvSpPr>
          <p:cNvPr id="211" name="Shape 211"/>
          <p:cNvSpPr/>
          <p:nvPr/>
        </p:nvSpPr>
        <p:spPr>
          <a:xfrm>
            <a:off x="0" y="6392173"/>
            <a:ext cx="12192000" cy="465825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4284451" y="6486585"/>
            <a:ext cx="34275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40795" y="6486585"/>
            <a:ext cx="148320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11819874" y="6486575"/>
            <a:ext cx="37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</a:p>
        </p:txBody>
      </p:sp>
      <p:pic>
        <p:nvPicPr>
          <p:cNvPr descr="https://www.nnu.edu/typo3temp/pics/05f5bef8dd.jpg" id="215" name="Shape 2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419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VyPB-x6ABFtZy0gedsVAMUU4RfJ6i0B8hBU57rrlzDuoNkrqJtPaOPBZdlIozv2mNnNf9w3am3zWP_Q3KibAfb8BW_JXo1wVfcIox_Nyq01x88o5vSuQ2YUHZm7WZr7lHayNTep9Uz8" id="216" name="Shape 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879" y="1816525"/>
            <a:ext cx="5162922" cy="38721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AiCDrTtOJlpOsYd7wgZBnW_iMpNL6VqnzpjvrSJBhCsKm0F0IPP_417k5n13mHL83gf17fmX-hvLDFC5F7byWEKqAYPTD-sBH0ps4yhCO3hyBlPostu0H3fCqyXGavGHiZcDTbBvYRs" id="217" name="Shape 2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95179" y="1825625"/>
            <a:ext cx="5159407" cy="387219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/>
          <p:nvPr/>
        </p:nvSpPr>
        <p:spPr>
          <a:xfrm>
            <a:off x="5721494" y="3416639"/>
            <a:ext cx="749010" cy="54088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Contrast Stretch </a:t>
            </a:r>
          </a:p>
        </p:txBody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838200" y="1825625"/>
            <a:ext cx="10515600" cy="2600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1042" r="0" t="-3790"/>
            </a:stretch>
          </a:blip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None/>
            </a:pPr>
            <a:r>
              <a:rPr b="0" i="0" lang="en-US" sz="2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</a:p>
        </p:txBody>
      </p:sp>
      <p:sp>
        <p:nvSpPr>
          <p:cNvPr id="225" name="Shape 225"/>
          <p:cNvSpPr/>
          <p:nvPr/>
        </p:nvSpPr>
        <p:spPr>
          <a:xfrm>
            <a:off x="0" y="6392173"/>
            <a:ext cx="12192000" cy="465825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4284451" y="6486585"/>
            <a:ext cx="34275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40795" y="6486585"/>
            <a:ext cx="148320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11830399" y="6486575"/>
            <a:ext cx="361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</a:p>
        </p:txBody>
      </p:sp>
      <p:pic>
        <p:nvPicPr>
          <p:cNvPr descr="https://www.nnu.edu/typo3temp/pics/05f5bef8dd.jpg" id="229" name="Shape 2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38446" y="261612"/>
            <a:ext cx="1434419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300" y="3285700"/>
            <a:ext cx="4777275" cy="305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7655150" y="3842062"/>
            <a:ext cx="2883300" cy="19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marR="0" rtl="0" algn="l">
              <a:spcBef>
                <a:spcPts val="0"/>
              </a:spcBef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= Individual pixel</a:t>
            </a:r>
          </a:p>
          <a:p>
            <a:pPr lvl="0" marR="0" rtl="0" algn="l">
              <a:spcBef>
                <a:spcPts val="0"/>
              </a:spcBef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= Lower scaling limit (0 in this case)</a:t>
            </a:r>
          </a:p>
          <a:p>
            <a:pPr lvl="0" marR="0" rtl="0" algn="l">
              <a:spcBef>
                <a:spcPts val="0"/>
              </a:spcBef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 = Upper scaling limit (255 in this case)</a:t>
            </a:r>
          </a:p>
          <a:p>
            <a:pPr lvl="0" marR="0" rtl="0" algn="l">
              <a:spcBef>
                <a:spcPts val="0"/>
              </a:spcBef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 = Lowest pixel value in image</a:t>
            </a:r>
          </a:p>
          <a:p>
            <a:pPr lvl="0" marR="0" rtl="0" algn="l">
              <a:spcBef>
                <a:spcPts val="0"/>
              </a:spcBef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 = Highest pixel value in image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Original Image Vs. Stretched Image</a:t>
            </a:r>
          </a:p>
        </p:txBody>
      </p:sp>
      <p:sp>
        <p:nvSpPr>
          <p:cNvPr id="237" name="Shape 237"/>
          <p:cNvSpPr/>
          <p:nvPr/>
        </p:nvSpPr>
        <p:spPr>
          <a:xfrm>
            <a:off x="0" y="6392173"/>
            <a:ext cx="12192000" cy="465825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4284451" y="6486585"/>
            <a:ext cx="34275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40795" y="6486585"/>
            <a:ext cx="148320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11821974" y="6486575"/>
            <a:ext cx="369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</a:p>
        </p:txBody>
      </p:sp>
      <p:pic>
        <p:nvPicPr>
          <p:cNvPr descr="https://www.nnu.edu/typo3temp/pics/05f5bef8dd.jpg" id="241" name="Shape 2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419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8899" y="1380275"/>
            <a:ext cx="8679599" cy="493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MATLAB Color Threshold Manipulation</a:t>
            </a:r>
          </a:p>
        </p:txBody>
      </p:sp>
      <p:sp>
        <p:nvSpPr>
          <p:cNvPr id="248" name="Shape 248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250" name="Shape 250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11834949" y="6486575"/>
            <a:ext cx="357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</a:p>
        </p:txBody>
      </p:sp>
      <p:pic>
        <p:nvPicPr>
          <p:cNvPr descr="https://www.nnu.edu/typo3temp/pics/05f5bef8dd.jpg" id="252" name="Shape 2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9725" y="1815725"/>
            <a:ext cx="7782701" cy="407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649" y="2050725"/>
            <a:ext cx="7751925" cy="407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Blossom Segmentation</a:t>
            </a:r>
          </a:p>
        </p:txBody>
      </p:sp>
      <p:sp>
        <p:nvSpPr>
          <p:cNvPr id="260" name="Shape 260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263" name="Shape 263"/>
          <p:cNvSpPr txBox="1"/>
          <p:nvPr/>
        </p:nvSpPr>
        <p:spPr>
          <a:xfrm>
            <a:off x="11847899" y="6486575"/>
            <a:ext cx="344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</a:p>
        </p:txBody>
      </p:sp>
      <p:pic>
        <p:nvPicPr>
          <p:cNvPr descr="https://www.nnu.edu/typo3temp/pics/05f5bef8dd.jpg" id="264" name="Shape 2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425" y="1427804"/>
            <a:ext cx="6445149" cy="480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Blossom Segmentation Overlay</a:t>
            </a:r>
          </a:p>
        </p:txBody>
      </p:sp>
      <p:sp>
        <p:nvSpPr>
          <p:cNvPr id="271" name="Shape 271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273" name="Shape 273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274" name="Shape 274"/>
          <p:cNvSpPr txBox="1"/>
          <p:nvPr/>
        </p:nvSpPr>
        <p:spPr>
          <a:xfrm>
            <a:off x="11834949" y="6486575"/>
            <a:ext cx="357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</a:p>
        </p:txBody>
      </p:sp>
      <p:pic>
        <p:nvPicPr>
          <p:cNvPr descr="https://www.nnu.edu/typo3temp/pics/05f5bef8dd.jpg" id="275" name="Shape 2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750" y="1427799"/>
            <a:ext cx="6445150" cy="480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Blossom Density Calculation</a:t>
            </a:r>
          </a:p>
        </p:txBody>
      </p:sp>
      <p:sp>
        <p:nvSpPr>
          <p:cNvPr id="282" name="Shape 282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284" name="Shape 284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11847900" y="6486575"/>
            <a:ext cx="344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</a:p>
        </p:txBody>
      </p:sp>
      <p:pic>
        <p:nvPicPr>
          <p:cNvPr descr="https://www.nnu.edu/typo3temp/pics/05f5bef8dd.jpg" id="286" name="Shape 2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/>
          <p:nvPr/>
        </p:nvSpPr>
        <p:spPr>
          <a:xfrm>
            <a:off x="5623644" y="3405064"/>
            <a:ext cx="749100" cy="54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4">
            <a:alphaModFix/>
          </a:blip>
          <a:srcRect b="4843" l="2744" r="5157" t="3774"/>
          <a:stretch/>
        </p:blipFill>
        <p:spPr>
          <a:xfrm>
            <a:off x="1240699" y="1875412"/>
            <a:ext cx="4109314" cy="39731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" name="Shape 289"/>
          <p:cNvGrpSpPr/>
          <p:nvPr/>
        </p:nvGrpSpPr>
        <p:grpSpPr>
          <a:xfrm>
            <a:off x="6628749" y="1875425"/>
            <a:ext cx="4235667" cy="3973149"/>
            <a:chOff x="6628749" y="1875425"/>
            <a:chExt cx="4235667" cy="3973149"/>
          </a:xfrm>
        </p:grpSpPr>
        <p:pic>
          <p:nvPicPr>
            <p:cNvPr id="290" name="Shape 290"/>
            <p:cNvPicPr preferRelativeResize="0"/>
            <p:nvPr/>
          </p:nvPicPr>
          <p:blipFill rotWithShape="1">
            <a:blip r:embed="rId5">
              <a:alphaModFix/>
            </a:blip>
            <a:srcRect b="3364" l="1865" r="2969" t="3186"/>
            <a:stretch/>
          </p:blipFill>
          <p:spPr>
            <a:xfrm>
              <a:off x="6628749" y="1875425"/>
              <a:ext cx="4235667" cy="397314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1" name="Shape 291"/>
            <p:cNvCxnSpPr/>
            <p:nvPr/>
          </p:nvCxnSpPr>
          <p:spPr>
            <a:xfrm>
              <a:off x="8059025" y="2982350"/>
              <a:ext cx="1443300" cy="2529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lg" w="lg" type="triangle"/>
              <a:tailEnd len="lg" w="lg" type="triangle"/>
            </a:ln>
          </p:spPr>
        </p:cxnSp>
        <p:cxnSp>
          <p:nvCxnSpPr>
            <p:cNvPr id="292" name="Shape 292"/>
            <p:cNvCxnSpPr/>
            <p:nvPr/>
          </p:nvCxnSpPr>
          <p:spPr>
            <a:xfrm flipH="1" rot="10800000">
              <a:off x="7711950" y="2949225"/>
              <a:ext cx="372600" cy="14526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lg" w="lg" type="triangle"/>
              <a:tailEnd len="lg" w="lg" type="triangle"/>
            </a:ln>
          </p:spPr>
        </p:cxnSp>
      </p:grpSp>
      <p:sp>
        <p:nvSpPr>
          <p:cNvPr id="293" name="Shape 293"/>
          <p:cNvSpPr txBox="1"/>
          <p:nvPr/>
        </p:nvSpPr>
        <p:spPr>
          <a:xfrm rot="570308">
            <a:off x="3258343" y="2603433"/>
            <a:ext cx="594055" cy="6205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-US" sz="1500">
                <a:solidFill>
                  <a:srgbClr val="FFFF00"/>
                </a:solidFill>
              </a:rPr>
              <a:t>2m</a:t>
            </a:r>
          </a:p>
        </p:txBody>
      </p:sp>
      <p:sp>
        <p:nvSpPr>
          <p:cNvPr id="294" name="Shape 294"/>
          <p:cNvSpPr txBox="1"/>
          <p:nvPr/>
        </p:nvSpPr>
        <p:spPr>
          <a:xfrm rot="-4666917">
            <a:off x="2225248" y="3082577"/>
            <a:ext cx="593953" cy="5792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1500">
                <a:solidFill>
                  <a:srgbClr val="FFFF00"/>
                </a:solidFill>
              </a:rPr>
              <a:t>2m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Tree Separation With Grid</a:t>
            </a:r>
          </a:p>
        </p:txBody>
      </p:sp>
      <p:sp>
        <p:nvSpPr>
          <p:cNvPr id="300" name="Shape 300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Shape 301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302" name="Shape 302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11843124" y="6486575"/>
            <a:ext cx="348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</a:p>
        </p:txBody>
      </p:sp>
      <p:pic>
        <p:nvPicPr>
          <p:cNvPr descr="https://www.nnu.edu/typo3temp/pics/05f5bef8dd.jpg" id="304" name="Shape 3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0300" y="2334025"/>
            <a:ext cx="4640349" cy="350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2952" y="2213175"/>
            <a:ext cx="4820172" cy="368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/>
          <p:nvPr/>
        </p:nvSpPr>
        <p:spPr>
          <a:xfrm>
            <a:off x="6162244" y="3771039"/>
            <a:ext cx="749100" cy="54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Tree Separation With Grid</a:t>
            </a:r>
          </a:p>
        </p:txBody>
      </p:sp>
      <p:sp>
        <p:nvSpPr>
          <p:cNvPr id="313" name="Shape 313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315" name="Shape 315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 2016</a:t>
            </a:r>
          </a:p>
        </p:txBody>
      </p:sp>
      <p:sp>
        <p:nvSpPr>
          <p:cNvPr id="316" name="Shape 316"/>
          <p:cNvSpPr txBox="1"/>
          <p:nvPr/>
        </p:nvSpPr>
        <p:spPr>
          <a:xfrm>
            <a:off x="11843124" y="6486575"/>
            <a:ext cx="348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</a:p>
        </p:txBody>
      </p:sp>
      <p:pic>
        <p:nvPicPr>
          <p:cNvPr descr="https://www.nnu.edu/typo3temp/pics/05f5bef8dd.jpg" id="317" name="Shape 3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achGridBinaryWithSampleValues.jpg" id="318" name="Shape 3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975" y="1825713"/>
            <a:ext cx="5382674" cy="41564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achGridOverlayWithSampleValues.jpg" id="319" name="Shape 3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0450" y="1825725"/>
            <a:ext cx="5382674" cy="41564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Future Tree Separation Algorithm</a:t>
            </a:r>
          </a:p>
        </p:txBody>
      </p:sp>
      <p:sp>
        <p:nvSpPr>
          <p:cNvPr id="325" name="Shape 325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Shape 326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327" name="Shape 327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328" name="Shape 328"/>
          <p:cNvSpPr txBox="1"/>
          <p:nvPr/>
        </p:nvSpPr>
        <p:spPr>
          <a:xfrm>
            <a:off x="11834949" y="6486575"/>
            <a:ext cx="357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</a:p>
        </p:txBody>
      </p:sp>
      <p:pic>
        <p:nvPicPr>
          <p:cNvPr descr="https://www.nnu.edu/typo3temp/pics/05f5bef8dd.jpg" id="329" name="Shape 3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JI_0252ManualTreeSelection.jpg" id="330" name="Shape 330"/>
          <p:cNvPicPr preferRelativeResize="0"/>
          <p:nvPr/>
        </p:nvPicPr>
        <p:blipFill rotWithShape="1">
          <a:blip r:embed="rId4">
            <a:alphaModFix/>
          </a:blip>
          <a:srcRect b="30565" l="0" r="0" t="14183"/>
          <a:stretch/>
        </p:blipFill>
        <p:spPr>
          <a:xfrm>
            <a:off x="1220450" y="1895774"/>
            <a:ext cx="9751100" cy="4040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</a:p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Background: </a:t>
            </a:r>
            <a:r>
              <a:rPr lang="en-US"/>
              <a:t>Precision</a:t>
            </a:r>
            <a:r>
              <a:rPr lang="en-US"/>
              <a:t> Agriculture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>
                <a:solidFill>
                  <a:srgbClr val="000000"/>
                </a:solidFill>
              </a:rPr>
              <a:t>Peach Application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Ap</a:t>
            </a:r>
            <a:r>
              <a:rPr lang="en-US">
                <a:solidFill>
                  <a:srgbClr val="000000"/>
                </a:solidFill>
              </a:rPr>
              <a:t>ple Application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4. Onion Application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5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Acknowledgements 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6</a:t>
            </a: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Questions 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www.nnu.edu/typo3temp/pics/05f5bef8dd.jpg" id="97" name="Shape 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419" cy="1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/>
          <p:nvPr/>
        </p:nvSpPr>
        <p:spPr>
          <a:xfrm>
            <a:off x="0" y="6392173"/>
            <a:ext cx="12192000" cy="465825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Shape 99"/>
          <p:cNvSpPr txBox="1"/>
          <p:nvPr/>
        </p:nvSpPr>
        <p:spPr>
          <a:xfrm>
            <a:off x="4284451" y="6486585"/>
            <a:ext cx="34275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40795" y="6486585"/>
            <a:ext cx="148320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August 2016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11907328" y="6486585"/>
            <a:ext cx="284672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</a:p>
        </p:txBody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1. Background: </a:t>
            </a:r>
            <a:r>
              <a:rPr lang="en-US">
                <a:solidFill>
                  <a:schemeClr val="accent3"/>
                </a:solidFill>
              </a:rPr>
              <a:t>Precision Agriculture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>
                <a:solidFill>
                  <a:schemeClr val="accent3"/>
                </a:solidFill>
              </a:rPr>
              <a:t>Peach Application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Ap</a:t>
            </a:r>
            <a:r>
              <a:rPr lang="en-US">
                <a:solidFill>
                  <a:srgbClr val="000000"/>
                </a:solidFill>
              </a:rPr>
              <a:t>ple Application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lang="en-US">
                <a:solidFill>
                  <a:schemeClr val="accent3"/>
                </a:solidFill>
              </a:rPr>
              <a:t>4. Onion Application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lang="en-US">
                <a:solidFill>
                  <a:schemeClr val="accent3"/>
                </a:solidFill>
              </a:rPr>
              <a:t>5</a:t>
            </a:r>
            <a:r>
              <a:rPr b="0" i="0" lang="en-US" sz="2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. Acknowledgements 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lang="en-US">
                <a:solidFill>
                  <a:schemeClr val="accent3"/>
                </a:solidFill>
              </a:rPr>
              <a:t>6</a:t>
            </a:r>
            <a:r>
              <a:rPr b="0" i="0" lang="en-US" sz="2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. Questions 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www.nnu.edu/typo3temp/pics/05f5bef8dd.jpg" id="337" name="Shape 3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Shape 339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340" name="Shape 340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 2016</a:t>
            </a:r>
          </a:p>
        </p:txBody>
      </p:sp>
      <p:sp>
        <p:nvSpPr>
          <p:cNvPr id="341" name="Shape 341"/>
          <p:cNvSpPr txBox="1"/>
          <p:nvPr/>
        </p:nvSpPr>
        <p:spPr>
          <a:xfrm>
            <a:off x="11809323" y="6486575"/>
            <a:ext cx="382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Precision Farming: Apples</a:t>
            </a:r>
          </a:p>
        </p:txBody>
      </p:sp>
      <p:sp>
        <p:nvSpPr>
          <p:cNvPr id="347" name="Shape 347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Shape 348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349" name="Shape 349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350" name="Shape 350"/>
          <p:cNvSpPr txBox="1"/>
          <p:nvPr/>
        </p:nvSpPr>
        <p:spPr>
          <a:xfrm>
            <a:off x="11834950" y="6486575"/>
            <a:ext cx="357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</a:p>
        </p:txBody>
      </p:sp>
      <p:pic>
        <p:nvPicPr>
          <p:cNvPr descr="https://www.nnu.edu/typo3temp/pics/05f5bef8dd.jpg" id="351" name="Shape 3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4">
            <a:alphaModFix/>
          </a:blip>
          <a:srcRect b="8271" l="0" r="0" t="9097"/>
          <a:stretch/>
        </p:blipFill>
        <p:spPr>
          <a:xfrm>
            <a:off x="7258200" y="1805867"/>
            <a:ext cx="3513600" cy="16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Shape 353"/>
          <p:cNvSpPr txBox="1"/>
          <p:nvPr/>
        </p:nvSpPr>
        <p:spPr>
          <a:xfrm>
            <a:off x="1300600" y="1548225"/>
            <a:ext cx="5556000" cy="44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04800" lvl="0" marL="342900" rtl="0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Noto Sans Symbols"/>
              <a:buChar char="●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Idaho Parma Research &amp; Extension Center</a:t>
            </a:r>
          </a:p>
          <a:p>
            <a:pPr indent="-304800" lvl="0" marL="342900" rtl="0">
              <a:lnSpc>
                <a:spcPct val="9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Noto Sans Symbols"/>
              <a:buChar char="●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Orchard</a:t>
            </a:r>
          </a:p>
          <a:p>
            <a:pPr indent="-273050" lvl="1" marL="742950" rtl="0">
              <a:lnSpc>
                <a:spcPct val="90000"/>
              </a:lnSpc>
              <a:spcBef>
                <a:spcPts val="560"/>
              </a:spcBef>
              <a:buClr>
                <a:schemeClr val="dk1"/>
              </a:buClr>
              <a:buSzPct val="100000"/>
              <a:buChar char="○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Autumn Rose </a:t>
            </a:r>
            <a:r>
              <a:rPr i="1"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Fuji</a:t>
            </a:r>
          </a:p>
          <a:p>
            <a:pPr indent="-273050" lvl="1" marL="742950" rtl="0">
              <a:lnSpc>
                <a:spcPct val="90000"/>
              </a:lnSpc>
              <a:spcBef>
                <a:spcPts val="560"/>
              </a:spcBef>
              <a:buClr>
                <a:schemeClr val="dk1"/>
              </a:buClr>
              <a:buSzPct val="100000"/>
              <a:buChar char="○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 x 49 trees</a:t>
            </a:r>
          </a:p>
          <a:p>
            <a:pPr indent="-273050" lvl="1" marL="742950" rtl="0">
              <a:lnSpc>
                <a:spcPct val="90000"/>
              </a:lnSpc>
              <a:spcBef>
                <a:spcPts val="560"/>
              </a:spcBef>
              <a:buClr>
                <a:schemeClr val="dk1"/>
              </a:buClr>
              <a:buSzPct val="100000"/>
              <a:buChar char="○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Irrigation data (Sprinkler and Drip)</a:t>
            </a:r>
          </a:p>
          <a:p>
            <a:pPr indent="-273050" lvl="1" marL="742950" rtl="0">
              <a:lnSpc>
                <a:spcPct val="90000"/>
              </a:lnSpc>
              <a:spcBef>
                <a:spcPts val="560"/>
              </a:spcBef>
              <a:buClr>
                <a:schemeClr val="dk1"/>
              </a:buClr>
              <a:buSzPct val="100000"/>
              <a:buFont typeface="Calibri"/>
              <a:buChar char="○"/>
            </a:pPr>
            <a:r>
              <a:rPr lang="en-US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Imaging at 400 feet</a:t>
            </a:r>
          </a:p>
        </p:txBody>
      </p:sp>
      <p:pic>
        <p:nvPicPr>
          <p:cNvPr descr="C:\Users\dbulanon\Pictures\apple orchard images\Original_Cropped_2013.jpg" id="354" name="Shape 3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7667850" y="3058225"/>
            <a:ext cx="2694300" cy="351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Apple Row Treatment Data</a:t>
            </a:r>
          </a:p>
        </p:txBody>
      </p:sp>
      <p:sp>
        <p:nvSpPr>
          <p:cNvPr id="360" name="Shape 360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Shape 361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362" name="Shape 362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363" name="Shape 363"/>
          <p:cNvSpPr txBox="1"/>
          <p:nvPr/>
        </p:nvSpPr>
        <p:spPr>
          <a:xfrm>
            <a:off x="11821975" y="6486575"/>
            <a:ext cx="370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</a:p>
        </p:txBody>
      </p:sp>
      <p:pic>
        <p:nvPicPr>
          <p:cNvPr descr="https://www.nnu.edu/typo3temp/pics/05f5bef8dd.jpg" id="364" name="Shape 3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" name="Shape 365"/>
          <p:cNvGrpSpPr/>
          <p:nvPr/>
        </p:nvGrpSpPr>
        <p:grpSpPr>
          <a:xfrm>
            <a:off x="1676875" y="1913750"/>
            <a:ext cx="3035400" cy="4255500"/>
            <a:chOff x="1469450" y="1913750"/>
            <a:chExt cx="3035400" cy="4255500"/>
          </a:xfrm>
        </p:grpSpPr>
        <p:pic>
          <p:nvPicPr>
            <p:cNvPr id="366" name="Shape 36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469450" y="1913750"/>
              <a:ext cx="3035400" cy="3962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Shape 367"/>
            <p:cNvSpPr/>
            <p:nvPr/>
          </p:nvSpPr>
          <p:spPr>
            <a:xfrm>
              <a:off x="3222050" y="1968683"/>
              <a:ext cx="228600" cy="3886200"/>
            </a:xfrm>
            <a:prstGeom prst="rect">
              <a:avLst/>
            </a:prstGeom>
            <a:noFill/>
            <a:ln cap="flat" cmpd="sng" w="25400">
              <a:solidFill>
                <a:srgbClr val="000000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Shape 368"/>
            <p:cNvSpPr/>
            <p:nvPr/>
          </p:nvSpPr>
          <p:spPr>
            <a:xfrm>
              <a:off x="3672174" y="1961589"/>
              <a:ext cx="228600" cy="3886200"/>
            </a:xfrm>
            <a:prstGeom prst="rect">
              <a:avLst/>
            </a:prstGeom>
            <a:noFill/>
            <a:ln cap="flat" cmpd="sng" w="25400">
              <a:solidFill>
                <a:srgbClr val="000000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Shape 369"/>
            <p:cNvSpPr/>
            <p:nvPr/>
          </p:nvSpPr>
          <p:spPr>
            <a:xfrm>
              <a:off x="4115183" y="1956282"/>
              <a:ext cx="228600" cy="3886200"/>
            </a:xfrm>
            <a:prstGeom prst="rect">
              <a:avLst/>
            </a:prstGeom>
            <a:noFill/>
            <a:ln cap="flat" cmpd="sng" w="25400">
              <a:solidFill>
                <a:srgbClr val="000000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Shape 370"/>
            <p:cNvSpPr/>
            <p:nvPr/>
          </p:nvSpPr>
          <p:spPr>
            <a:xfrm>
              <a:off x="2793173" y="1954493"/>
              <a:ext cx="228600" cy="3886200"/>
            </a:xfrm>
            <a:prstGeom prst="rect">
              <a:avLst/>
            </a:prstGeom>
            <a:noFill/>
            <a:ln cap="flat" cmpd="sng" w="25400">
              <a:solidFill>
                <a:srgbClr val="000000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Shape 371"/>
            <p:cNvSpPr/>
            <p:nvPr/>
          </p:nvSpPr>
          <p:spPr>
            <a:xfrm>
              <a:off x="2367853" y="1954493"/>
              <a:ext cx="228600" cy="3886200"/>
            </a:xfrm>
            <a:prstGeom prst="rect">
              <a:avLst/>
            </a:prstGeom>
            <a:noFill/>
            <a:ln cap="flat" cmpd="sng" w="25400">
              <a:solidFill>
                <a:srgbClr val="000000"/>
              </a:solidFill>
              <a:prstDash val="dash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Shape 372"/>
            <p:cNvSpPr txBox="1"/>
            <p:nvPr/>
          </p:nvSpPr>
          <p:spPr>
            <a:xfrm>
              <a:off x="2325320" y="5799950"/>
              <a:ext cx="317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</a:p>
          </p:txBody>
        </p:sp>
        <p:sp>
          <p:nvSpPr>
            <p:cNvPr id="373" name="Shape 373"/>
            <p:cNvSpPr txBox="1"/>
            <p:nvPr/>
          </p:nvSpPr>
          <p:spPr>
            <a:xfrm>
              <a:off x="2751933" y="5799950"/>
              <a:ext cx="317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</a:p>
          </p:txBody>
        </p:sp>
        <p:sp>
          <p:nvSpPr>
            <p:cNvPr id="374" name="Shape 374"/>
            <p:cNvSpPr txBox="1"/>
            <p:nvPr/>
          </p:nvSpPr>
          <p:spPr>
            <a:xfrm>
              <a:off x="3188382" y="5799950"/>
              <a:ext cx="317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</a:t>
              </a:r>
            </a:p>
          </p:txBody>
        </p:sp>
        <p:sp>
          <p:nvSpPr>
            <p:cNvPr id="375" name="Shape 375"/>
            <p:cNvSpPr txBox="1"/>
            <p:nvPr/>
          </p:nvSpPr>
          <p:spPr>
            <a:xfrm>
              <a:off x="3622033" y="5799950"/>
              <a:ext cx="327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</a:p>
          </p:txBody>
        </p:sp>
        <p:sp>
          <p:nvSpPr>
            <p:cNvPr id="376" name="Shape 376"/>
            <p:cNvSpPr txBox="1"/>
            <p:nvPr/>
          </p:nvSpPr>
          <p:spPr>
            <a:xfrm>
              <a:off x="4070625" y="5799950"/>
              <a:ext cx="297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</a:t>
              </a:r>
            </a:p>
          </p:txBody>
        </p:sp>
      </p:grpSp>
      <p:pic>
        <p:nvPicPr>
          <p:cNvPr id="377" name="Shape 3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77071" y="1690827"/>
            <a:ext cx="4664100" cy="431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Vegetation Index</a:t>
            </a:r>
          </a:p>
        </p:txBody>
      </p:sp>
      <p:sp>
        <p:nvSpPr>
          <p:cNvPr id="383" name="Shape 383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Shape 384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385" name="Shape 385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386" name="Shape 386"/>
          <p:cNvSpPr txBox="1"/>
          <p:nvPr/>
        </p:nvSpPr>
        <p:spPr>
          <a:xfrm>
            <a:off x="11834949" y="6486575"/>
            <a:ext cx="357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</a:p>
        </p:txBody>
      </p:sp>
      <p:pic>
        <p:nvPicPr>
          <p:cNvPr descr="https://www.nnu.edu/typo3temp/pics/05f5bef8dd.jpg" id="387" name="Shape 3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Shape 388"/>
          <p:cNvSpPr txBox="1"/>
          <p:nvPr/>
        </p:nvSpPr>
        <p:spPr>
          <a:xfrm>
            <a:off x="1312825" y="1626125"/>
            <a:ext cx="4038600" cy="4526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-2559" r="0" t="-1209"/>
            </a:stretch>
          </a:blip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</a:p>
        </p:txBody>
      </p:sp>
      <p:sp>
        <p:nvSpPr>
          <p:cNvPr id="389" name="Shape 389"/>
          <p:cNvSpPr txBox="1"/>
          <p:nvPr/>
        </p:nvSpPr>
        <p:spPr>
          <a:xfrm>
            <a:off x="5758350" y="1626125"/>
            <a:ext cx="4267200" cy="45261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-2429" r="0" t="-1209"/>
            </a:stretch>
          </a:blip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rtl="0"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Sample ENDVI Processing</a:t>
            </a:r>
          </a:p>
        </p:txBody>
      </p:sp>
      <p:sp>
        <p:nvSpPr>
          <p:cNvPr id="395" name="Shape 395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Shape 396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397" name="Shape 397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11847900" y="6486575"/>
            <a:ext cx="343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</a:p>
        </p:txBody>
      </p:sp>
      <p:pic>
        <p:nvPicPr>
          <p:cNvPr descr="https://www.nnu.edu/typo3temp/pics/05f5bef8dd.jpg" id="399" name="Shape 3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dbulanon\Pictures\apple orchard images\Original_Cropped_2013.jpg" id="400" name="Shape 4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312" y="2014126"/>
            <a:ext cx="1998600" cy="260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 rotWithShape="1">
          <a:blip r:embed="rId5">
            <a:alphaModFix/>
          </a:blip>
          <a:srcRect b="3934" l="13524" r="34158" t="8238"/>
          <a:stretch/>
        </p:blipFill>
        <p:spPr>
          <a:xfrm>
            <a:off x="4016100" y="1982228"/>
            <a:ext cx="2066400" cy="26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Shape 402"/>
          <p:cNvPicPr preferRelativeResize="0"/>
          <p:nvPr/>
        </p:nvPicPr>
        <p:blipFill rotWithShape="1">
          <a:blip r:embed="rId6">
            <a:alphaModFix/>
          </a:blip>
          <a:srcRect b="1941" l="13435" r="34689" t="7765"/>
          <a:stretch/>
        </p:blipFill>
        <p:spPr>
          <a:xfrm>
            <a:off x="4473300" y="2740683"/>
            <a:ext cx="2066400" cy="26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Shape 403"/>
          <p:cNvPicPr preferRelativeResize="0"/>
          <p:nvPr/>
        </p:nvPicPr>
        <p:blipFill rotWithShape="1">
          <a:blip r:embed="rId7">
            <a:alphaModFix/>
          </a:blip>
          <a:srcRect b="2499" l="14455" r="34463" t="8855"/>
          <a:stretch/>
        </p:blipFill>
        <p:spPr>
          <a:xfrm>
            <a:off x="5235300" y="3430028"/>
            <a:ext cx="2066400" cy="260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dbulanon\Pictures\apple orchard images\cropped_2013_gray_ENDVI.jpg" id="404" name="Shape 40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59250" y="2014126"/>
            <a:ext cx="1998600" cy="2606099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Shape 405"/>
          <p:cNvSpPr txBox="1"/>
          <p:nvPr/>
        </p:nvSpPr>
        <p:spPr>
          <a:xfrm>
            <a:off x="5630160" y="1982228"/>
            <a:ext cx="516600" cy="36930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NIR</a:t>
            </a:r>
          </a:p>
        </p:txBody>
      </p:sp>
      <p:sp>
        <p:nvSpPr>
          <p:cNvPr id="406" name="Shape 406"/>
          <p:cNvSpPr txBox="1"/>
          <p:nvPr/>
        </p:nvSpPr>
        <p:spPr>
          <a:xfrm>
            <a:off x="5888403" y="2736325"/>
            <a:ext cx="760200" cy="36930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Green</a:t>
            </a:r>
          </a:p>
        </p:txBody>
      </p:sp>
      <p:sp>
        <p:nvSpPr>
          <p:cNvPr id="407" name="Shape 407"/>
          <p:cNvSpPr txBox="1"/>
          <p:nvPr/>
        </p:nvSpPr>
        <p:spPr>
          <a:xfrm>
            <a:off x="6769055" y="3430028"/>
            <a:ext cx="599700" cy="36930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Blue</a:t>
            </a:r>
          </a:p>
        </p:txBody>
      </p:sp>
      <p:sp>
        <p:nvSpPr>
          <p:cNvPr id="408" name="Shape 408"/>
          <p:cNvSpPr txBox="1"/>
          <p:nvPr/>
        </p:nvSpPr>
        <p:spPr>
          <a:xfrm>
            <a:off x="930950" y="4548419"/>
            <a:ext cx="154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Original Image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4795505" y="5937775"/>
            <a:ext cx="142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Image Planes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9070950" y="4548419"/>
            <a:ext cx="77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ENDVI</a:t>
            </a:r>
          </a:p>
        </p:txBody>
      </p:sp>
      <p:sp>
        <p:nvSpPr>
          <p:cNvPr id="411" name="Shape 411"/>
          <p:cNvSpPr/>
          <p:nvPr/>
        </p:nvSpPr>
        <p:spPr>
          <a:xfrm>
            <a:off x="3091377" y="2925342"/>
            <a:ext cx="675599" cy="504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Shape 412"/>
          <p:cNvSpPr/>
          <p:nvPr/>
        </p:nvSpPr>
        <p:spPr>
          <a:xfrm>
            <a:off x="7509269" y="2925349"/>
            <a:ext cx="675600" cy="504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NDVI vs ENDVI</a:t>
            </a:r>
          </a:p>
        </p:txBody>
      </p:sp>
      <p:sp>
        <p:nvSpPr>
          <p:cNvPr id="418" name="Shape 418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Shape 419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420" name="Shape 420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421" name="Shape 421"/>
          <p:cNvSpPr txBox="1"/>
          <p:nvPr/>
        </p:nvSpPr>
        <p:spPr>
          <a:xfrm>
            <a:off x="11847899" y="6486575"/>
            <a:ext cx="344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</a:p>
        </p:txBody>
      </p:sp>
      <p:pic>
        <p:nvPicPr>
          <p:cNvPr descr="https://www.nnu.edu/typo3temp/pics/05f5bef8dd.jpg" id="422" name="Shape 4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dbulanon\Pictures\apple orchard images\cropped_2013_NDVI.jpg" id="423" name="Shape 4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808925" y="1371600"/>
            <a:ext cx="3366000" cy="438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dbulanon\Pictures\apple orchard images\cropped_2013_ENDVI.jpg" id="424" name="Shape 4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7041825" y="1371600"/>
            <a:ext cx="3366000" cy="43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Shape 425"/>
          <p:cNvSpPr txBox="1"/>
          <p:nvPr/>
        </p:nvSpPr>
        <p:spPr>
          <a:xfrm>
            <a:off x="3008175" y="5324500"/>
            <a:ext cx="967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(a) NDVI</a:t>
            </a:r>
          </a:p>
        </p:txBody>
      </p:sp>
      <p:sp>
        <p:nvSpPr>
          <p:cNvPr id="426" name="Shape 426"/>
          <p:cNvSpPr txBox="1"/>
          <p:nvPr/>
        </p:nvSpPr>
        <p:spPr>
          <a:xfrm>
            <a:off x="8503525" y="5324500"/>
            <a:ext cx="109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(b) ENDVI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ENDVI Analysis</a:t>
            </a:r>
          </a:p>
        </p:txBody>
      </p:sp>
      <p:sp>
        <p:nvSpPr>
          <p:cNvPr id="432" name="Shape 432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Shape 433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434" name="Shape 434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435" name="Shape 435"/>
          <p:cNvSpPr txBox="1"/>
          <p:nvPr/>
        </p:nvSpPr>
        <p:spPr>
          <a:xfrm>
            <a:off x="11821974" y="6486575"/>
            <a:ext cx="369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</a:p>
        </p:txBody>
      </p:sp>
      <p:pic>
        <p:nvPicPr>
          <p:cNvPr descr="https://www.nnu.edu/typo3temp/pics/05f5bef8dd.jpg" id="436" name="Shape 4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dbulanon\Pictures\apple orchard images\cropped_2013_ENDVI.jpg" id="437" name="Shape 4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9774" y="1558324"/>
            <a:ext cx="2874300" cy="39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Shape 438"/>
          <p:cNvSpPr txBox="1"/>
          <p:nvPr/>
        </p:nvSpPr>
        <p:spPr>
          <a:xfrm>
            <a:off x="2768499" y="5273626"/>
            <a:ext cx="2499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</a:p>
        </p:txBody>
      </p:sp>
      <p:sp>
        <p:nvSpPr>
          <p:cNvPr id="439" name="Shape 439"/>
          <p:cNvSpPr txBox="1"/>
          <p:nvPr/>
        </p:nvSpPr>
        <p:spPr>
          <a:xfrm>
            <a:off x="3197065" y="5273626"/>
            <a:ext cx="2499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</a:p>
        </p:txBody>
      </p:sp>
      <p:sp>
        <p:nvSpPr>
          <p:cNvPr id="440" name="Shape 440"/>
          <p:cNvSpPr txBox="1"/>
          <p:nvPr/>
        </p:nvSpPr>
        <p:spPr>
          <a:xfrm>
            <a:off x="3571588" y="5282391"/>
            <a:ext cx="2499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</a:p>
        </p:txBody>
      </p:sp>
      <p:sp>
        <p:nvSpPr>
          <p:cNvPr id="441" name="Shape 441"/>
          <p:cNvSpPr txBox="1"/>
          <p:nvPr/>
        </p:nvSpPr>
        <p:spPr>
          <a:xfrm>
            <a:off x="3999483" y="5271205"/>
            <a:ext cx="2571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</a:p>
        </p:txBody>
      </p:sp>
      <p:sp>
        <p:nvSpPr>
          <p:cNvPr id="442" name="Shape 442"/>
          <p:cNvSpPr txBox="1"/>
          <p:nvPr/>
        </p:nvSpPr>
        <p:spPr>
          <a:xfrm>
            <a:off x="4439485" y="5271205"/>
            <a:ext cx="2331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</a:p>
        </p:txBody>
      </p:sp>
      <p:pic>
        <p:nvPicPr>
          <p:cNvPr id="443" name="Shape 4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3654" y="1445849"/>
            <a:ext cx="4348199" cy="39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Shape 4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45726" y="5535249"/>
            <a:ext cx="2762400" cy="8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/>
          <p:nvPr>
            <p:ph type="title"/>
          </p:nvPr>
        </p:nvSpPr>
        <p:spPr>
          <a:xfrm>
            <a:off x="838187" y="36618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Tree Detection</a:t>
            </a:r>
          </a:p>
        </p:txBody>
      </p:sp>
      <p:sp>
        <p:nvSpPr>
          <p:cNvPr id="450" name="Shape 450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Shape 451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452" name="Shape 452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453" name="Shape 453"/>
          <p:cNvSpPr txBox="1"/>
          <p:nvPr/>
        </p:nvSpPr>
        <p:spPr>
          <a:xfrm>
            <a:off x="11834949" y="6486575"/>
            <a:ext cx="357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27</a:t>
            </a:r>
          </a:p>
        </p:txBody>
      </p:sp>
      <p:pic>
        <p:nvPicPr>
          <p:cNvPr descr="https://www.nnu.edu/typo3temp/pics/05f5bef8dd.jpg" id="454" name="Shape 4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Shape 455"/>
          <p:cNvSpPr txBox="1"/>
          <p:nvPr/>
        </p:nvSpPr>
        <p:spPr>
          <a:xfrm>
            <a:off x="3124200" y="1603262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07950" lvl="1" marL="742950" rtl="0">
              <a:spcBef>
                <a:spcPts val="0"/>
              </a:spcBef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rtl="0">
              <a:spcBef>
                <a:spcPts val="640"/>
              </a:spcBef>
              <a:buNone/>
            </a:pPr>
            <a:r>
              <a:t/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dbulanon\Pictures\apple orchard images\Original_row17.jpg" id="456" name="Shape 4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6608035" y="-1474833"/>
            <a:ext cx="393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dbulanon\Pictures\apple orchard images\1) concavity_detection.jpg" id="457" name="Shape 4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6608035" y="-549316"/>
            <a:ext cx="393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dbulanon\Pictures\apple orchard images\2) regional_maxima.jpg" id="458" name="Shape 4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6608035" y="376200"/>
            <a:ext cx="393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dbulanon\Pictures\apple orchard images\5) eroded_divide_lines.jpg" id="459" name="Shape 4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5400000">
            <a:off x="6608035" y="1301717"/>
            <a:ext cx="393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dbulanon\Pictures\apple orchard images\7) watershed_row17.jpg" id="460" name="Shape 4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5400000">
            <a:off x="6608035" y="2227232"/>
            <a:ext cx="393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Shape 461"/>
          <p:cNvSpPr txBox="1"/>
          <p:nvPr/>
        </p:nvSpPr>
        <p:spPr>
          <a:xfrm>
            <a:off x="1184026" y="1755662"/>
            <a:ext cx="224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1) Original Row Image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x="1134135" y="2682749"/>
            <a:ext cx="230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2) Concavity Detection</a:t>
            </a:r>
          </a:p>
        </p:txBody>
      </p:sp>
      <p:sp>
        <p:nvSpPr>
          <p:cNvPr id="463" name="Shape 463"/>
          <p:cNvSpPr txBox="1"/>
          <p:nvPr/>
        </p:nvSpPr>
        <p:spPr>
          <a:xfrm>
            <a:off x="1295400" y="3620467"/>
            <a:ext cx="203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3) Regional Maxima</a:t>
            </a:r>
          </a:p>
        </p:txBody>
      </p:sp>
      <p:sp>
        <p:nvSpPr>
          <p:cNvPr id="464" name="Shape 464"/>
          <p:cNvSpPr txBox="1"/>
          <p:nvPr/>
        </p:nvSpPr>
        <p:spPr>
          <a:xfrm>
            <a:off x="1662897" y="4533783"/>
            <a:ext cx="1623299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4) Row Division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x="1751735" y="5459299"/>
            <a:ext cx="144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5) Watershed</a:t>
            </a:r>
          </a:p>
        </p:txBody>
      </p:sp>
      <p:cxnSp>
        <p:nvCxnSpPr>
          <p:cNvPr id="466" name="Shape 466"/>
          <p:cNvCxnSpPr>
            <a:stCxn id="456" idx="1"/>
            <a:endCxn id="457" idx="3"/>
          </p:cNvCxnSpPr>
          <p:nvPr/>
        </p:nvCxnSpPr>
        <p:spPr>
          <a:xfrm>
            <a:off x="6804835" y="2150966"/>
            <a:ext cx="0" cy="5319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467" name="Shape 467"/>
          <p:cNvCxnSpPr>
            <a:stCxn id="457" idx="1"/>
            <a:endCxn id="458" idx="3"/>
          </p:cNvCxnSpPr>
          <p:nvPr/>
        </p:nvCxnSpPr>
        <p:spPr>
          <a:xfrm>
            <a:off x="6804835" y="3076483"/>
            <a:ext cx="0" cy="5319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468" name="Shape 468"/>
          <p:cNvCxnSpPr>
            <a:stCxn id="458" idx="1"/>
            <a:endCxn id="459" idx="3"/>
          </p:cNvCxnSpPr>
          <p:nvPr/>
        </p:nvCxnSpPr>
        <p:spPr>
          <a:xfrm>
            <a:off x="6804835" y="4002000"/>
            <a:ext cx="0" cy="5319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469" name="Shape 469"/>
          <p:cNvCxnSpPr>
            <a:stCxn id="459" idx="1"/>
            <a:endCxn id="460" idx="3"/>
          </p:cNvCxnSpPr>
          <p:nvPr/>
        </p:nvCxnSpPr>
        <p:spPr>
          <a:xfrm>
            <a:off x="6804835" y="4927517"/>
            <a:ext cx="0" cy="5319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470" name="Shape 470"/>
          <p:cNvSpPr txBox="1"/>
          <p:nvPr/>
        </p:nvSpPr>
        <p:spPr>
          <a:xfrm>
            <a:off x="5029200" y="6022862"/>
            <a:ext cx="368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45 out of 49 trees are detected (92%)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</a:p>
        </p:txBody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1. Background: </a:t>
            </a:r>
            <a:r>
              <a:rPr lang="en-US">
                <a:solidFill>
                  <a:schemeClr val="accent3"/>
                </a:solidFill>
              </a:rPr>
              <a:t>Precision Agriculture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>
                <a:solidFill>
                  <a:schemeClr val="accent3"/>
                </a:solidFill>
              </a:rPr>
              <a:t>Peach Application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3. Ap</a:t>
            </a:r>
            <a:r>
              <a:rPr lang="en-US">
                <a:solidFill>
                  <a:schemeClr val="accent3"/>
                </a:solidFill>
              </a:rPr>
              <a:t>ple Application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lang="en-US">
                <a:solidFill>
                  <a:srgbClr val="000000"/>
                </a:solidFill>
              </a:rPr>
              <a:t>4. Onion Application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lang="en-US">
                <a:solidFill>
                  <a:schemeClr val="accent3"/>
                </a:solidFill>
              </a:rPr>
              <a:t>5</a:t>
            </a:r>
            <a:r>
              <a:rPr b="0" i="0" lang="en-US" sz="2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. Acknowledgements 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lang="en-US">
                <a:solidFill>
                  <a:schemeClr val="accent3"/>
                </a:solidFill>
              </a:rPr>
              <a:t>6</a:t>
            </a:r>
            <a:r>
              <a:rPr b="0" i="0" lang="en-US" sz="2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. Questions 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www.nnu.edu/typo3temp/pics/05f5bef8dd.jpg" id="477" name="Shape 4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Shape 478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Shape 479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480" name="Shape 480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 2016</a:t>
            </a:r>
          </a:p>
        </p:txBody>
      </p:sp>
      <p:sp>
        <p:nvSpPr>
          <p:cNvPr id="481" name="Shape 481"/>
          <p:cNvSpPr txBox="1"/>
          <p:nvPr/>
        </p:nvSpPr>
        <p:spPr>
          <a:xfrm>
            <a:off x="11840949" y="6486575"/>
            <a:ext cx="351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Onion Soil Moisture</a:t>
            </a:r>
          </a:p>
        </p:txBody>
      </p:sp>
      <p:sp>
        <p:nvSpPr>
          <p:cNvPr id="487" name="Shape 487"/>
          <p:cNvSpPr/>
          <p:nvPr/>
        </p:nvSpPr>
        <p:spPr>
          <a:xfrm>
            <a:off x="0" y="6392173"/>
            <a:ext cx="12192000" cy="465825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Shape 488"/>
          <p:cNvSpPr txBox="1"/>
          <p:nvPr/>
        </p:nvSpPr>
        <p:spPr>
          <a:xfrm>
            <a:off x="4284451" y="6486585"/>
            <a:ext cx="34275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489" name="Shape 489"/>
          <p:cNvSpPr txBox="1"/>
          <p:nvPr/>
        </p:nvSpPr>
        <p:spPr>
          <a:xfrm>
            <a:off x="40795" y="6486585"/>
            <a:ext cx="148320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490" name="Shape 490"/>
          <p:cNvSpPr txBox="1"/>
          <p:nvPr/>
        </p:nvSpPr>
        <p:spPr>
          <a:xfrm>
            <a:off x="11834950" y="6486575"/>
            <a:ext cx="357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29</a:t>
            </a:r>
          </a:p>
        </p:txBody>
      </p:sp>
      <p:pic>
        <p:nvPicPr>
          <p:cNvPr descr="https://www.nnu.edu/typo3temp/pics/05f5bef8dd.jpg" id="491" name="Shape 4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419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JI_0136.JPG" id="492" name="Shape 492"/>
          <p:cNvPicPr preferRelativeResize="0"/>
          <p:nvPr/>
        </p:nvPicPr>
        <p:blipFill rotWithShape="1">
          <a:blip r:embed="rId4">
            <a:alphaModFix/>
          </a:blip>
          <a:srcRect b="0" l="0" r="7689" t="0"/>
          <a:stretch/>
        </p:blipFill>
        <p:spPr>
          <a:xfrm>
            <a:off x="1126585" y="1913524"/>
            <a:ext cx="4751710" cy="38607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JI_0057.JPG" id="493" name="Shape 493"/>
          <p:cNvPicPr preferRelativeResize="0"/>
          <p:nvPr/>
        </p:nvPicPr>
        <p:blipFill rotWithShape="1">
          <a:blip r:embed="rId5">
            <a:alphaModFix/>
          </a:blip>
          <a:srcRect b="9930" l="28365" r="17542" t="28390"/>
          <a:stretch/>
        </p:blipFill>
        <p:spPr>
          <a:xfrm>
            <a:off x="6345300" y="1913525"/>
            <a:ext cx="4514570" cy="3860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Background: Precision Agriculture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10868564" y="6176962"/>
            <a:ext cx="1524000" cy="215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 from google images</a:t>
            </a:r>
          </a:p>
        </p:txBody>
      </p:sp>
      <p:sp>
        <p:nvSpPr>
          <p:cNvPr id="108" name="Shape 108"/>
          <p:cNvSpPr/>
          <p:nvPr/>
        </p:nvSpPr>
        <p:spPr>
          <a:xfrm>
            <a:off x="0" y="6392173"/>
            <a:ext cx="12192000" cy="465825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4284451" y="6486585"/>
            <a:ext cx="34275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40795" y="6486585"/>
            <a:ext cx="148320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11907328" y="6486585"/>
            <a:ext cx="284672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pic>
        <p:nvPicPr>
          <p:cNvPr descr="https://www.nnu.edu/typo3temp/pics/05f5bef8dd.jpg" id="112" name="Shape 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419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mages.natureworldnews.com/data/images/full/6014/agriculture.jpg" id="113" name="Shape 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1153" y="2298468"/>
            <a:ext cx="5042647" cy="33407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ccof.org/sites/default/files/styles/original/public/cropduster.png?itok=AW4UIABd" id="114" name="Shape 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00" y="2298468"/>
            <a:ext cx="5054612" cy="335388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2133600" y="1825625"/>
            <a:ext cx="90184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“Doing the right thing, at the right place, at the right time, in the right way.”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Onion Soil Moisture</a:t>
            </a:r>
          </a:p>
        </p:txBody>
      </p:sp>
      <p:sp>
        <p:nvSpPr>
          <p:cNvPr id="499" name="Shape 499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Shape 500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501" name="Shape 501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 2016</a:t>
            </a:r>
          </a:p>
        </p:txBody>
      </p:sp>
      <p:sp>
        <p:nvSpPr>
          <p:cNvPr id="502" name="Shape 502"/>
          <p:cNvSpPr txBox="1"/>
          <p:nvPr/>
        </p:nvSpPr>
        <p:spPr>
          <a:xfrm>
            <a:off x="11834950" y="6486575"/>
            <a:ext cx="357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</a:p>
        </p:txBody>
      </p:sp>
      <p:pic>
        <p:nvPicPr>
          <p:cNvPr descr="https://www.nnu.edu/typo3temp/pics/05f5bef8dd.jpg" id="503" name="Shape 5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Shape 5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6373" y="1690823"/>
            <a:ext cx="5708999" cy="42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Shape 505"/>
          <p:cNvPicPr preferRelativeResize="0"/>
          <p:nvPr/>
        </p:nvPicPr>
        <p:blipFill rotWithShape="1">
          <a:blip r:embed="rId5">
            <a:alphaModFix/>
          </a:blip>
          <a:srcRect b="9974" l="12854" r="0" t="0"/>
          <a:stretch/>
        </p:blipFill>
        <p:spPr>
          <a:xfrm>
            <a:off x="7324583" y="1690825"/>
            <a:ext cx="3108117" cy="428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Soil Moisture Sampling Grid</a:t>
            </a:r>
          </a:p>
        </p:txBody>
      </p:sp>
      <p:sp>
        <p:nvSpPr>
          <p:cNvPr id="511" name="Shape 511"/>
          <p:cNvSpPr/>
          <p:nvPr/>
        </p:nvSpPr>
        <p:spPr>
          <a:xfrm>
            <a:off x="0" y="6392173"/>
            <a:ext cx="12192000" cy="465825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Shape 512"/>
          <p:cNvSpPr txBox="1"/>
          <p:nvPr/>
        </p:nvSpPr>
        <p:spPr>
          <a:xfrm>
            <a:off x="4284451" y="6486585"/>
            <a:ext cx="34275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513" name="Shape 513"/>
          <p:cNvSpPr txBox="1"/>
          <p:nvPr/>
        </p:nvSpPr>
        <p:spPr>
          <a:xfrm>
            <a:off x="40795" y="6486585"/>
            <a:ext cx="148320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514" name="Shape 514"/>
          <p:cNvSpPr txBox="1"/>
          <p:nvPr/>
        </p:nvSpPr>
        <p:spPr>
          <a:xfrm>
            <a:off x="11851340" y="6486585"/>
            <a:ext cx="340659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31</a:t>
            </a:r>
          </a:p>
        </p:txBody>
      </p:sp>
      <p:pic>
        <p:nvPicPr>
          <p:cNvPr descr="https://www.nnu.edu/typo3temp/pics/05f5bef8dd.jpg" id="515" name="Shape 5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JI_0003.JPG" id="516" name="Shape 5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8975" y="1334025"/>
            <a:ext cx="6634050" cy="4975574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Shape 517"/>
          <p:cNvSpPr txBox="1"/>
          <p:nvPr/>
        </p:nvSpPr>
        <p:spPr>
          <a:xfrm>
            <a:off x="2864925" y="2051525"/>
            <a:ext cx="6436200" cy="2953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518" name="Shape 518"/>
          <p:cNvCxnSpPr/>
          <p:nvPr/>
        </p:nvCxnSpPr>
        <p:spPr>
          <a:xfrm>
            <a:off x="4160325" y="2051525"/>
            <a:ext cx="0" cy="2953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19" name="Shape 519"/>
          <p:cNvCxnSpPr/>
          <p:nvPr/>
        </p:nvCxnSpPr>
        <p:spPr>
          <a:xfrm>
            <a:off x="5455725" y="2051525"/>
            <a:ext cx="0" cy="2953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0" name="Shape 520"/>
          <p:cNvCxnSpPr/>
          <p:nvPr/>
        </p:nvCxnSpPr>
        <p:spPr>
          <a:xfrm>
            <a:off x="6751125" y="2051525"/>
            <a:ext cx="0" cy="2953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1" name="Shape 521"/>
          <p:cNvCxnSpPr/>
          <p:nvPr/>
        </p:nvCxnSpPr>
        <p:spPr>
          <a:xfrm>
            <a:off x="8046525" y="2051525"/>
            <a:ext cx="0" cy="2953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2" name="Shape 522"/>
          <p:cNvCxnSpPr/>
          <p:nvPr/>
        </p:nvCxnSpPr>
        <p:spPr>
          <a:xfrm>
            <a:off x="2874725" y="3499325"/>
            <a:ext cx="64362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3" name="Shape 523"/>
          <p:cNvCxnSpPr/>
          <p:nvPr/>
        </p:nvCxnSpPr>
        <p:spPr>
          <a:xfrm>
            <a:off x="2864925" y="2801075"/>
            <a:ext cx="64362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24" name="Shape 524"/>
          <p:cNvCxnSpPr/>
          <p:nvPr/>
        </p:nvCxnSpPr>
        <p:spPr>
          <a:xfrm>
            <a:off x="2874725" y="4261325"/>
            <a:ext cx="64362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525" name="Shape 525"/>
          <p:cNvSpPr/>
          <p:nvPr/>
        </p:nvSpPr>
        <p:spPr>
          <a:xfrm>
            <a:off x="4096575" y="2737325"/>
            <a:ext cx="127500" cy="1275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" name="Shape 526"/>
          <p:cNvSpPr/>
          <p:nvPr/>
        </p:nvSpPr>
        <p:spPr>
          <a:xfrm>
            <a:off x="5391975" y="2737325"/>
            <a:ext cx="127500" cy="1275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" name="Shape 527"/>
          <p:cNvSpPr/>
          <p:nvPr/>
        </p:nvSpPr>
        <p:spPr>
          <a:xfrm>
            <a:off x="6687375" y="2737325"/>
            <a:ext cx="127500" cy="1275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" name="Shape 528"/>
          <p:cNvSpPr/>
          <p:nvPr/>
        </p:nvSpPr>
        <p:spPr>
          <a:xfrm>
            <a:off x="7982775" y="2737325"/>
            <a:ext cx="127500" cy="1275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" name="Shape 529"/>
          <p:cNvSpPr/>
          <p:nvPr/>
        </p:nvSpPr>
        <p:spPr>
          <a:xfrm>
            <a:off x="4128100" y="3441650"/>
            <a:ext cx="127500" cy="1275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0" name="Shape 530"/>
          <p:cNvSpPr/>
          <p:nvPr/>
        </p:nvSpPr>
        <p:spPr>
          <a:xfrm>
            <a:off x="4096575" y="4185125"/>
            <a:ext cx="127500" cy="1275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" name="Shape 531"/>
          <p:cNvSpPr/>
          <p:nvPr/>
        </p:nvSpPr>
        <p:spPr>
          <a:xfrm>
            <a:off x="5391975" y="3423125"/>
            <a:ext cx="127500" cy="1275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" name="Shape 532"/>
          <p:cNvSpPr/>
          <p:nvPr/>
        </p:nvSpPr>
        <p:spPr>
          <a:xfrm>
            <a:off x="5391975" y="4185125"/>
            <a:ext cx="127500" cy="1275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3" name="Shape 533"/>
          <p:cNvSpPr/>
          <p:nvPr/>
        </p:nvSpPr>
        <p:spPr>
          <a:xfrm>
            <a:off x="6687375" y="3423125"/>
            <a:ext cx="127500" cy="1275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4" name="Shape 534"/>
          <p:cNvSpPr/>
          <p:nvPr/>
        </p:nvSpPr>
        <p:spPr>
          <a:xfrm>
            <a:off x="7982775" y="3423125"/>
            <a:ext cx="127500" cy="1275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5" name="Shape 535"/>
          <p:cNvSpPr/>
          <p:nvPr/>
        </p:nvSpPr>
        <p:spPr>
          <a:xfrm>
            <a:off x="6687375" y="4185125"/>
            <a:ext cx="127500" cy="1275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6" name="Shape 536"/>
          <p:cNvSpPr/>
          <p:nvPr/>
        </p:nvSpPr>
        <p:spPr>
          <a:xfrm>
            <a:off x="7982775" y="4185125"/>
            <a:ext cx="127500" cy="1275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7" name="Shape 537"/>
          <p:cNvSpPr txBox="1"/>
          <p:nvPr/>
        </p:nvSpPr>
        <p:spPr>
          <a:xfrm>
            <a:off x="8046525" y="3938450"/>
            <a:ext cx="3000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>
                <a:solidFill>
                  <a:srgbClr val="00FFFF"/>
                </a:solidFill>
              </a:rPr>
              <a:t>1</a:t>
            </a:r>
          </a:p>
        </p:txBody>
      </p:sp>
      <p:sp>
        <p:nvSpPr>
          <p:cNvPr id="538" name="Shape 538"/>
          <p:cNvSpPr txBox="1"/>
          <p:nvPr/>
        </p:nvSpPr>
        <p:spPr>
          <a:xfrm>
            <a:off x="6814875" y="3938450"/>
            <a:ext cx="3000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>
                <a:solidFill>
                  <a:srgbClr val="00FFFF"/>
                </a:solidFill>
              </a:rPr>
              <a:t>2</a:t>
            </a:r>
          </a:p>
        </p:txBody>
      </p:sp>
      <p:sp>
        <p:nvSpPr>
          <p:cNvPr id="539" name="Shape 539"/>
          <p:cNvSpPr txBox="1"/>
          <p:nvPr/>
        </p:nvSpPr>
        <p:spPr>
          <a:xfrm>
            <a:off x="5507025" y="3938450"/>
            <a:ext cx="3000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>
                <a:solidFill>
                  <a:srgbClr val="00FFFF"/>
                </a:solidFill>
              </a:rPr>
              <a:t>3</a:t>
            </a:r>
          </a:p>
        </p:txBody>
      </p:sp>
      <p:sp>
        <p:nvSpPr>
          <p:cNvPr id="540" name="Shape 540"/>
          <p:cNvSpPr txBox="1"/>
          <p:nvPr/>
        </p:nvSpPr>
        <p:spPr>
          <a:xfrm>
            <a:off x="4208250" y="3938450"/>
            <a:ext cx="3000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>
                <a:solidFill>
                  <a:srgbClr val="00FFFF"/>
                </a:solidFill>
              </a:rPr>
              <a:t>4</a:t>
            </a:r>
          </a:p>
        </p:txBody>
      </p:sp>
      <p:sp>
        <p:nvSpPr>
          <p:cNvPr id="541" name="Shape 541"/>
          <p:cNvSpPr txBox="1"/>
          <p:nvPr/>
        </p:nvSpPr>
        <p:spPr>
          <a:xfrm>
            <a:off x="8034075" y="3196187"/>
            <a:ext cx="3000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>
                <a:solidFill>
                  <a:srgbClr val="00FFFF"/>
                </a:solidFill>
              </a:rPr>
              <a:t>8</a:t>
            </a:r>
          </a:p>
        </p:txBody>
      </p:sp>
      <p:sp>
        <p:nvSpPr>
          <p:cNvPr id="542" name="Shape 542"/>
          <p:cNvSpPr txBox="1"/>
          <p:nvPr/>
        </p:nvSpPr>
        <p:spPr>
          <a:xfrm>
            <a:off x="6738675" y="3159350"/>
            <a:ext cx="3000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>
                <a:solidFill>
                  <a:srgbClr val="00FFFF"/>
                </a:solidFill>
              </a:rPr>
              <a:t>7</a:t>
            </a:r>
          </a:p>
        </p:txBody>
      </p:sp>
      <p:sp>
        <p:nvSpPr>
          <p:cNvPr id="543" name="Shape 543"/>
          <p:cNvSpPr txBox="1"/>
          <p:nvPr/>
        </p:nvSpPr>
        <p:spPr>
          <a:xfrm>
            <a:off x="5507025" y="3159350"/>
            <a:ext cx="3000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>
                <a:solidFill>
                  <a:srgbClr val="00FFFF"/>
                </a:solidFill>
              </a:rPr>
              <a:t>6</a:t>
            </a:r>
          </a:p>
        </p:txBody>
      </p:sp>
      <p:sp>
        <p:nvSpPr>
          <p:cNvPr id="544" name="Shape 544"/>
          <p:cNvSpPr txBox="1"/>
          <p:nvPr/>
        </p:nvSpPr>
        <p:spPr>
          <a:xfrm>
            <a:off x="4208250" y="3159350"/>
            <a:ext cx="3000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>
                <a:solidFill>
                  <a:srgbClr val="00FFFF"/>
                </a:solidFill>
              </a:rPr>
              <a:t>5</a:t>
            </a:r>
          </a:p>
        </p:txBody>
      </p:sp>
      <p:sp>
        <p:nvSpPr>
          <p:cNvPr id="545" name="Shape 545"/>
          <p:cNvSpPr txBox="1"/>
          <p:nvPr/>
        </p:nvSpPr>
        <p:spPr>
          <a:xfrm>
            <a:off x="8034075" y="2453925"/>
            <a:ext cx="4584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>
                <a:solidFill>
                  <a:srgbClr val="00FFFF"/>
                </a:solidFill>
              </a:rPr>
              <a:t>9</a:t>
            </a:r>
          </a:p>
        </p:txBody>
      </p:sp>
      <p:sp>
        <p:nvSpPr>
          <p:cNvPr id="546" name="Shape 546"/>
          <p:cNvSpPr txBox="1"/>
          <p:nvPr/>
        </p:nvSpPr>
        <p:spPr>
          <a:xfrm>
            <a:off x="6738675" y="2492025"/>
            <a:ext cx="4584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>
                <a:solidFill>
                  <a:srgbClr val="00FFFF"/>
                </a:solidFill>
              </a:rPr>
              <a:t>10</a:t>
            </a:r>
          </a:p>
        </p:txBody>
      </p:sp>
      <p:sp>
        <p:nvSpPr>
          <p:cNvPr id="547" name="Shape 547"/>
          <p:cNvSpPr txBox="1"/>
          <p:nvPr/>
        </p:nvSpPr>
        <p:spPr>
          <a:xfrm>
            <a:off x="5443275" y="2492025"/>
            <a:ext cx="4584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>
                <a:solidFill>
                  <a:srgbClr val="00FFFF"/>
                </a:solidFill>
              </a:rPr>
              <a:t>11</a:t>
            </a:r>
          </a:p>
        </p:txBody>
      </p:sp>
      <p:sp>
        <p:nvSpPr>
          <p:cNvPr id="548" name="Shape 548"/>
          <p:cNvSpPr txBox="1"/>
          <p:nvPr/>
        </p:nvSpPr>
        <p:spPr>
          <a:xfrm>
            <a:off x="4147875" y="2463200"/>
            <a:ext cx="458400" cy="3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>
                <a:solidFill>
                  <a:srgbClr val="00FFFF"/>
                </a:solidFill>
              </a:rPr>
              <a:t>12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Soil Moisture Data</a:t>
            </a:r>
          </a:p>
        </p:txBody>
      </p:sp>
      <p:sp>
        <p:nvSpPr>
          <p:cNvPr id="554" name="Shape 554"/>
          <p:cNvSpPr/>
          <p:nvPr/>
        </p:nvSpPr>
        <p:spPr>
          <a:xfrm>
            <a:off x="0" y="6392173"/>
            <a:ext cx="12192000" cy="465825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Shape 555"/>
          <p:cNvSpPr txBox="1"/>
          <p:nvPr/>
        </p:nvSpPr>
        <p:spPr>
          <a:xfrm>
            <a:off x="4284451" y="6486585"/>
            <a:ext cx="34275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556" name="Shape 556"/>
          <p:cNvSpPr txBox="1"/>
          <p:nvPr/>
        </p:nvSpPr>
        <p:spPr>
          <a:xfrm>
            <a:off x="40795" y="6486585"/>
            <a:ext cx="148320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557" name="Shape 557"/>
          <p:cNvSpPr txBox="1"/>
          <p:nvPr/>
        </p:nvSpPr>
        <p:spPr>
          <a:xfrm>
            <a:off x="11851340" y="6486585"/>
            <a:ext cx="340659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32</a:t>
            </a:r>
          </a:p>
        </p:txBody>
      </p:sp>
      <p:pic>
        <p:nvPicPr>
          <p:cNvPr descr="https://www.nnu.edu/typo3temp/pics/05f5bef8dd.jpg" id="558" name="Shape 5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419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Shape 5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5387" y="1376375"/>
            <a:ext cx="8825700" cy="491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Soil Moisture Future Processing</a:t>
            </a:r>
          </a:p>
        </p:txBody>
      </p:sp>
      <p:sp>
        <p:nvSpPr>
          <p:cNvPr id="565" name="Shape 565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Shape 566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567" name="Shape 567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 2016</a:t>
            </a:r>
          </a:p>
        </p:txBody>
      </p:sp>
      <p:sp>
        <p:nvSpPr>
          <p:cNvPr id="568" name="Shape 568"/>
          <p:cNvSpPr txBox="1"/>
          <p:nvPr/>
        </p:nvSpPr>
        <p:spPr>
          <a:xfrm>
            <a:off x="11851340" y="6486585"/>
            <a:ext cx="340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33</a:t>
            </a:r>
          </a:p>
        </p:txBody>
      </p:sp>
      <p:pic>
        <p:nvPicPr>
          <p:cNvPr descr="https://www.nnu.edu/typo3temp/pics/05f5bef8dd.jpg" id="569" name="Shape 5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Shape 570"/>
          <p:cNvPicPr preferRelativeResize="0"/>
          <p:nvPr/>
        </p:nvPicPr>
        <p:blipFill rotWithShape="1">
          <a:blip r:embed="rId4">
            <a:alphaModFix/>
          </a:blip>
          <a:srcRect b="12266" l="9556" r="19233" t="10196"/>
          <a:stretch/>
        </p:blipFill>
        <p:spPr>
          <a:xfrm>
            <a:off x="543275" y="2339750"/>
            <a:ext cx="4361300" cy="26441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1" name="Shape 571"/>
          <p:cNvGrpSpPr/>
          <p:nvPr/>
        </p:nvGrpSpPr>
        <p:grpSpPr>
          <a:xfrm>
            <a:off x="6057339" y="1897260"/>
            <a:ext cx="5514885" cy="4190926"/>
            <a:chOff x="2778975" y="1334025"/>
            <a:chExt cx="6634050" cy="4975574"/>
          </a:xfrm>
        </p:grpSpPr>
        <p:pic>
          <p:nvPicPr>
            <p:cNvPr descr="DJI_0003.JPG" id="572" name="Shape 57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778975" y="1334025"/>
              <a:ext cx="6634050" cy="49755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Shape 573"/>
            <p:cNvSpPr txBox="1"/>
            <p:nvPr/>
          </p:nvSpPr>
          <p:spPr>
            <a:xfrm>
              <a:off x="2864925" y="2051525"/>
              <a:ext cx="6436200" cy="295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574" name="Shape 574"/>
            <p:cNvCxnSpPr/>
            <p:nvPr/>
          </p:nvCxnSpPr>
          <p:spPr>
            <a:xfrm>
              <a:off x="4160325" y="2051525"/>
              <a:ext cx="0" cy="29532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75" name="Shape 575"/>
            <p:cNvCxnSpPr/>
            <p:nvPr/>
          </p:nvCxnSpPr>
          <p:spPr>
            <a:xfrm>
              <a:off x="5455725" y="2051525"/>
              <a:ext cx="0" cy="29532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76" name="Shape 576"/>
            <p:cNvCxnSpPr/>
            <p:nvPr/>
          </p:nvCxnSpPr>
          <p:spPr>
            <a:xfrm>
              <a:off x="6751125" y="2051525"/>
              <a:ext cx="0" cy="29532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77" name="Shape 577"/>
            <p:cNvCxnSpPr/>
            <p:nvPr/>
          </p:nvCxnSpPr>
          <p:spPr>
            <a:xfrm>
              <a:off x="8046525" y="2051525"/>
              <a:ext cx="0" cy="29532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78" name="Shape 578"/>
            <p:cNvCxnSpPr/>
            <p:nvPr/>
          </p:nvCxnSpPr>
          <p:spPr>
            <a:xfrm>
              <a:off x="2874725" y="3499325"/>
              <a:ext cx="6436200" cy="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79" name="Shape 579"/>
            <p:cNvCxnSpPr/>
            <p:nvPr/>
          </p:nvCxnSpPr>
          <p:spPr>
            <a:xfrm>
              <a:off x="2864925" y="2801075"/>
              <a:ext cx="6436200" cy="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580" name="Shape 580"/>
            <p:cNvCxnSpPr/>
            <p:nvPr/>
          </p:nvCxnSpPr>
          <p:spPr>
            <a:xfrm>
              <a:off x="2874725" y="4261325"/>
              <a:ext cx="6436200" cy="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581" name="Shape 581"/>
            <p:cNvSpPr/>
            <p:nvPr/>
          </p:nvSpPr>
          <p:spPr>
            <a:xfrm>
              <a:off x="4096575" y="27373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2" name="Shape 582"/>
            <p:cNvSpPr/>
            <p:nvPr/>
          </p:nvSpPr>
          <p:spPr>
            <a:xfrm>
              <a:off x="5391975" y="27373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3" name="Shape 583"/>
            <p:cNvSpPr/>
            <p:nvPr/>
          </p:nvSpPr>
          <p:spPr>
            <a:xfrm>
              <a:off x="6687375" y="27373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4" name="Shape 584"/>
            <p:cNvSpPr/>
            <p:nvPr/>
          </p:nvSpPr>
          <p:spPr>
            <a:xfrm>
              <a:off x="7982775" y="27373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5" name="Shape 585"/>
            <p:cNvSpPr/>
            <p:nvPr/>
          </p:nvSpPr>
          <p:spPr>
            <a:xfrm>
              <a:off x="4128100" y="3441650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6" name="Shape 586"/>
            <p:cNvSpPr/>
            <p:nvPr/>
          </p:nvSpPr>
          <p:spPr>
            <a:xfrm>
              <a:off x="4096575" y="41851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7" name="Shape 587"/>
            <p:cNvSpPr/>
            <p:nvPr/>
          </p:nvSpPr>
          <p:spPr>
            <a:xfrm>
              <a:off x="5391975" y="34231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8" name="Shape 588"/>
            <p:cNvSpPr/>
            <p:nvPr/>
          </p:nvSpPr>
          <p:spPr>
            <a:xfrm>
              <a:off x="5391975" y="41851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9" name="Shape 589"/>
            <p:cNvSpPr/>
            <p:nvPr/>
          </p:nvSpPr>
          <p:spPr>
            <a:xfrm>
              <a:off x="6687375" y="34231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90" name="Shape 590"/>
            <p:cNvSpPr/>
            <p:nvPr/>
          </p:nvSpPr>
          <p:spPr>
            <a:xfrm>
              <a:off x="7982775" y="34231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91" name="Shape 591"/>
            <p:cNvSpPr/>
            <p:nvPr/>
          </p:nvSpPr>
          <p:spPr>
            <a:xfrm>
              <a:off x="6687375" y="41851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92" name="Shape 592"/>
            <p:cNvSpPr/>
            <p:nvPr/>
          </p:nvSpPr>
          <p:spPr>
            <a:xfrm>
              <a:off x="7982775" y="41851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93" name="Shape 593"/>
            <p:cNvSpPr txBox="1"/>
            <p:nvPr/>
          </p:nvSpPr>
          <p:spPr>
            <a:xfrm>
              <a:off x="8046525" y="3938450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1</a:t>
              </a:r>
            </a:p>
          </p:txBody>
        </p:sp>
        <p:sp>
          <p:nvSpPr>
            <p:cNvPr id="594" name="Shape 594"/>
            <p:cNvSpPr txBox="1"/>
            <p:nvPr/>
          </p:nvSpPr>
          <p:spPr>
            <a:xfrm>
              <a:off x="6814875" y="3938450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2</a:t>
              </a:r>
            </a:p>
          </p:txBody>
        </p:sp>
        <p:sp>
          <p:nvSpPr>
            <p:cNvPr id="595" name="Shape 595"/>
            <p:cNvSpPr txBox="1"/>
            <p:nvPr/>
          </p:nvSpPr>
          <p:spPr>
            <a:xfrm>
              <a:off x="5507025" y="3938450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3</a:t>
              </a:r>
            </a:p>
          </p:txBody>
        </p:sp>
        <p:sp>
          <p:nvSpPr>
            <p:cNvPr id="596" name="Shape 596"/>
            <p:cNvSpPr txBox="1"/>
            <p:nvPr/>
          </p:nvSpPr>
          <p:spPr>
            <a:xfrm>
              <a:off x="4208250" y="3938450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4</a:t>
              </a:r>
            </a:p>
          </p:txBody>
        </p:sp>
        <p:sp>
          <p:nvSpPr>
            <p:cNvPr id="597" name="Shape 597"/>
            <p:cNvSpPr txBox="1"/>
            <p:nvPr/>
          </p:nvSpPr>
          <p:spPr>
            <a:xfrm>
              <a:off x="8034075" y="3196187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8</a:t>
              </a:r>
            </a:p>
          </p:txBody>
        </p:sp>
        <p:sp>
          <p:nvSpPr>
            <p:cNvPr id="598" name="Shape 598"/>
            <p:cNvSpPr txBox="1"/>
            <p:nvPr/>
          </p:nvSpPr>
          <p:spPr>
            <a:xfrm>
              <a:off x="6738675" y="3159350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7</a:t>
              </a:r>
            </a:p>
          </p:txBody>
        </p:sp>
        <p:sp>
          <p:nvSpPr>
            <p:cNvPr id="599" name="Shape 599"/>
            <p:cNvSpPr txBox="1"/>
            <p:nvPr/>
          </p:nvSpPr>
          <p:spPr>
            <a:xfrm>
              <a:off x="5507025" y="3159350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6</a:t>
              </a:r>
            </a:p>
          </p:txBody>
        </p:sp>
        <p:sp>
          <p:nvSpPr>
            <p:cNvPr id="600" name="Shape 600"/>
            <p:cNvSpPr txBox="1"/>
            <p:nvPr/>
          </p:nvSpPr>
          <p:spPr>
            <a:xfrm>
              <a:off x="4208250" y="3159350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5</a:t>
              </a:r>
            </a:p>
          </p:txBody>
        </p:sp>
        <p:sp>
          <p:nvSpPr>
            <p:cNvPr id="601" name="Shape 601"/>
            <p:cNvSpPr txBox="1"/>
            <p:nvPr/>
          </p:nvSpPr>
          <p:spPr>
            <a:xfrm>
              <a:off x="8034075" y="2453925"/>
              <a:ext cx="4584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9</a:t>
              </a:r>
            </a:p>
          </p:txBody>
        </p:sp>
        <p:sp>
          <p:nvSpPr>
            <p:cNvPr id="602" name="Shape 602"/>
            <p:cNvSpPr txBox="1"/>
            <p:nvPr/>
          </p:nvSpPr>
          <p:spPr>
            <a:xfrm>
              <a:off x="6738675" y="2492025"/>
              <a:ext cx="4584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10</a:t>
              </a:r>
            </a:p>
          </p:txBody>
        </p:sp>
        <p:sp>
          <p:nvSpPr>
            <p:cNvPr id="603" name="Shape 603"/>
            <p:cNvSpPr txBox="1"/>
            <p:nvPr/>
          </p:nvSpPr>
          <p:spPr>
            <a:xfrm>
              <a:off x="5443275" y="2492025"/>
              <a:ext cx="4584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11</a:t>
              </a:r>
            </a:p>
          </p:txBody>
        </p:sp>
        <p:sp>
          <p:nvSpPr>
            <p:cNvPr id="604" name="Shape 604"/>
            <p:cNvSpPr txBox="1"/>
            <p:nvPr/>
          </p:nvSpPr>
          <p:spPr>
            <a:xfrm>
              <a:off x="4147875" y="2463200"/>
              <a:ext cx="4584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12</a:t>
              </a:r>
            </a:p>
          </p:txBody>
        </p:sp>
      </p:grpSp>
      <p:sp>
        <p:nvSpPr>
          <p:cNvPr id="605" name="Shape 605"/>
          <p:cNvSpPr/>
          <p:nvPr/>
        </p:nvSpPr>
        <p:spPr>
          <a:xfrm>
            <a:off x="5109350" y="3740850"/>
            <a:ext cx="842700" cy="3267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/>
              <a:t>Summary</a:t>
            </a:r>
          </a:p>
        </p:txBody>
      </p:sp>
      <p:sp>
        <p:nvSpPr>
          <p:cNvPr id="611" name="Shape 611"/>
          <p:cNvSpPr txBox="1"/>
          <p:nvPr>
            <p:ph idx="1" type="body"/>
          </p:nvPr>
        </p:nvSpPr>
        <p:spPr>
          <a:xfrm>
            <a:off x="838200" y="1535250"/>
            <a:ext cx="10515600" cy="46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Peach Orchard Blossoms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Working blossom detection algorithm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Working blossom density algorithm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Future: tree detection separation algorithm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Future: blossom density to yield correlation 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Onion Ground Crop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First ground crop survey imag</a:t>
            </a:r>
            <a:r>
              <a:rPr lang="en-US"/>
              <a:t>es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Soil moisture data collected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Future: Health and moisture correlation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Future: Identify individual plant stressor(s)</a:t>
            </a:r>
          </a:p>
        </p:txBody>
      </p:sp>
      <p:sp>
        <p:nvSpPr>
          <p:cNvPr id="612" name="Shape 612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Shape 613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614" name="Shape 614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 2016</a:t>
            </a:r>
          </a:p>
        </p:txBody>
      </p:sp>
      <p:sp>
        <p:nvSpPr>
          <p:cNvPr id="615" name="Shape 615"/>
          <p:cNvSpPr txBox="1"/>
          <p:nvPr/>
        </p:nvSpPr>
        <p:spPr>
          <a:xfrm>
            <a:off x="11821974" y="6486575"/>
            <a:ext cx="369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34</a:t>
            </a:r>
          </a:p>
        </p:txBody>
      </p:sp>
      <p:pic>
        <p:nvPicPr>
          <p:cNvPr descr="https://www.nnu.edu/typo3temp/pics/05f5bef8dd.jpg" id="616" name="Shape 6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7" name="Shape 617"/>
          <p:cNvGrpSpPr/>
          <p:nvPr/>
        </p:nvGrpSpPr>
        <p:grpSpPr>
          <a:xfrm>
            <a:off x="7660573" y="4186786"/>
            <a:ext cx="3384023" cy="1918638"/>
            <a:chOff x="2778987" y="1850485"/>
            <a:chExt cx="6634040" cy="3432269"/>
          </a:xfrm>
        </p:grpSpPr>
        <p:pic>
          <p:nvPicPr>
            <p:cNvPr descr="DJI_0003.JPG" id="618" name="Shape 618"/>
            <p:cNvPicPr preferRelativeResize="0"/>
            <p:nvPr/>
          </p:nvPicPr>
          <p:blipFill rotWithShape="1">
            <a:blip r:embed="rId4">
              <a:alphaModFix/>
            </a:blip>
            <a:srcRect b="20640" l="0" r="0" t="10375"/>
            <a:stretch/>
          </p:blipFill>
          <p:spPr>
            <a:xfrm>
              <a:off x="2778987" y="1850485"/>
              <a:ext cx="6634040" cy="34322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9" name="Shape 619"/>
            <p:cNvSpPr txBox="1"/>
            <p:nvPr/>
          </p:nvSpPr>
          <p:spPr>
            <a:xfrm>
              <a:off x="2864925" y="2051525"/>
              <a:ext cx="6436200" cy="29532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620" name="Shape 620"/>
            <p:cNvCxnSpPr/>
            <p:nvPr/>
          </p:nvCxnSpPr>
          <p:spPr>
            <a:xfrm>
              <a:off x="4160325" y="2051525"/>
              <a:ext cx="0" cy="29532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21" name="Shape 621"/>
            <p:cNvCxnSpPr/>
            <p:nvPr/>
          </p:nvCxnSpPr>
          <p:spPr>
            <a:xfrm>
              <a:off x="5455725" y="2051525"/>
              <a:ext cx="0" cy="29532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22" name="Shape 622"/>
            <p:cNvCxnSpPr/>
            <p:nvPr/>
          </p:nvCxnSpPr>
          <p:spPr>
            <a:xfrm>
              <a:off x="6751125" y="2051525"/>
              <a:ext cx="0" cy="29532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23" name="Shape 623"/>
            <p:cNvCxnSpPr/>
            <p:nvPr/>
          </p:nvCxnSpPr>
          <p:spPr>
            <a:xfrm>
              <a:off x="8046525" y="2051525"/>
              <a:ext cx="0" cy="29532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24" name="Shape 624"/>
            <p:cNvCxnSpPr/>
            <p:nvPr/>
          </p:nvCxnSpPr>
          <p:spPr>
            <a:xfrm>
              <a:off x="2874725" y="3499325"/>
              <a:ext cx="6436200" cy="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25" name="Shape 625"/>
            <p:cNvCxnSpPr/>
            <p:nvPr/>
          </p:nvCxnSpPr>
          <p:spPr>
            <a:xfrm>
              <a:off x="2864925" y="2801075"/>
              <a:ext cx="6436200" cy="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626" name="Shape 626"/>
            <p:cNvCxnSpPr/>
            <p:nvPr/>
          </p:nvCxnSpPr>
          <p:spPr>
            <a:xfrm>
              <a:off x="2874725" y="4261325"/>
              <a:ext cx="6436200" cy="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sp>
          <p:nvSpPr>
            <p:cNvPr id="627" name="Shape 627"/>
            <p:cNvSpPr/>
            <p:nvPr/>
          </p:nvSpPr>
          <p:spPr>
            <a:xfrm>
              <a:off x="4096575" y="27373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5391975" y="27373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>
              <a:off x="6687375" y="27373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30" name="Shape 630"/>
            <p:cNvSpPr/>
            <p:nvPr/>
          </p:nvSpPr>
          <p:spPr>
            <a:xfrm>
              <a:off x="7982775" y="27373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4128100" y="3441650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32" name="Shape 632"/>
            <p:cNvSpPr/>
            <p:nvPr/>
          </p:nvSpPr>
          <p:spPr>
            <a:xfrm>
              <a:off x="4096575" y="41851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33" name="Shape 633"/>
            <p:cNvSpPr/>
            <p:nvPr/>
          </p:nvSpPr>
          <p:spPr>
            <a:xfrm>
              <a:off x="5391975" y="34231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5391975" y="41851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6687375" y="34231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7982775" y="34231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6687375" y="41851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38" name="Shape 638"/>
            <p:cNvSpPr/>
            <p:nvPr/>
          </p:nvSpPr>
          <p:spPr>
            <a:xfrm>
              <a:off x="7982775" y="4185125"/>
              <a:ext cx="127500" cy="127500"/>
            </a:xfrm>
            <a:prstGeom prst="ellipse">
              <a:avLst/>
            </a:prstGeom>
            <a:solidFill>
              <a:srgbClr val="00FFFF"/>
            </a:solidFill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39" name="Shape 639"/>
            <p:cNvSpPr txBox="1"/>
            <p:nvPr/>
          </p:nvSpPr>
          <p:spPr>
            <a:xfrm>
              <a:off x="8046525" y="3938450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1</a:t>
              </a:r>
            </a:p>
          </p:txBody>
        </p:sp>
        <p:sp>
          <p:nvSpPr>
            <p:cNvPr id="640" name="Shape 640"/>
            <p:cNvSpPr txBox="1"/>
            <p:nvPr/>
          </p:nvSpPr>
          <p:spPr>
            <a:xfrm>
              <a:off x="6814875" y="3938450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2</a:t>
              </a:r>
            </a:p>
          </p:txBody>
        </p:sp>
        <p:sp>
          <p:nvSpPr>
            <p:cNvPr id="641" name="Shape 641"/>
            <p:cNvSpPr txBox="1"/>
            <p:nvPr/>
          </p:nvSpPr>
          <p:spPr>
            <a:xfrm>
              <a:off x="5507025" y="3938450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3</a:t>
              </a:r>
            </a:p>
          </p:txBody>
        </p:sp>
        <p:sp>
          <p:nvSpPr>
            <p:cNvPr id="642" name="Shape 642"/>
            <p:cNvSpPr txBox="1"/>
            <p:nvPr/>
          </p:nvSpPr>
          <p:spPr>
            <a:xfrm>
              <a:off x="4208250" y="3938450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4</a:t>
              </a:r>
            </a:p>
          </p:txBody>
        </p:sp>
        <p:sp>
          <p:nvSpPr>
            <p:cNvPr id="643" name="Shape 643"/>
            <p:cNvSpPr txBox="1"/>
            <p:nvPr/>
          </p:nvSpPr>
          <p:spPr>
            <a:xfrm>
              <a:off x="8034075" y="3196187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8</a:t>
              </a:r>
            </a:p>
          </p:txBody>
        </p:sp>
        <p:sp>
          <p:nvSpPr>
            <p:cNvPr id="644" name="Shape 644"/>
            <p:cNvSpPr txBox="1"/>
            <p:nvPr/>
          </p:nvSpPr>
          <p:spPr>
            <a:xfrm>
              <a:off x="6738675" y="3159350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7</a:t>
              </a:r>
            </a:p>
          </p:txBody>
        </p:sp>
        <p:sp>
          <p:nvSpPr>
            <p:cNvPr id="645" name="Shape 645"/>
            <p:cNvSpPr txBox="1"/>
            <p:nvPr/>
          </p:nvSpPr>
          <p:spPr>
            <a:xfrm>
              <a:off x="5507025" y="3159350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6</a:t>
              </a:r>
            </a:p>
          </p:txBody>
        </p:sp>
        <p:sp>
          <p:nvSpPr>
            <p:cNvPr id="646" name="Shape 646"/>
            <p:cNvSpPr txBox="1"/>
            <p:nvPr/>
          </p:nvSpPr>
          <p:spPr>
            <a:xfrm>
              <a:off x="4208250" y="3159350"/>
              <a:ext cx="30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5</a:t>
              </a:r>
            </a:p>
          </p:txBody>
        </p:sp>
        <p:sp>
          <p:nvSpPr>
            <p:cNvPr id="647" name="Shape 647"/>
            <p:cNvSpPr txBox="1"/>
            <p:nvPr/>
          </p:nvSpPr>
          <p:spPr>
            <a:xfrm>
              <a:off x="8034075" y="2453925"/>
              <a:ext cx="4584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9</a:t>
              </a:r>
            </a:p>
          </p:txBody>
        </p:sp>
        <p:sp>
          <p:nvSpPr>
            <p:cNvPr id="648" name="Shape 648"/>
            <p:cNvSpPr txBox="1"/>
            <p:nvPr/>
          </p:nvSpPr>
          <p:spPr>
            <a:xfrm>
              <a:off x="6738644" y="2492019"/>
              <a:ext cx="7605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10</a:t>
              </a:r>
            </a:p>
          </p:txBody>
        </p:sp>
        <p:sp>
          <p:nvSpPr>
            <p:cNvPr id="649" name="Shape 649"/>
            <p:cNvSpPr txBox="1"/>
            <p:nvPr/>
          </p:nvSpPr>
          <p:spPr>
            <a:xfrm>
              <a:off x="5443265" y="2492034"/>
              <a:ext cx="102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11</a:t>
              </a:r>
            </a:p>
          </p:txBody>
        </p:sp>
        <p:sp>
          <p:nvSpPr>
            <p:cNvPr id="650" name="Shape 650"/>
            <p:cNvSpPr txBox="1"/>
            <p:nvPr/>
          </p:nvSpPr>
          <p:spPr>
            <a:xfrm>
              <a:off x="4147901" y="2463233"/>
              <a:ext cx="10200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-US">
                  <a:solidFill>
                    <a:srgbClr val="00FFFF"/>
                  </a:solidFill>
                </a:rPr>
                <a:t>12</a:t>
              </a:r>
            </a:p>
          </p:txBody>
        </p:sp>
      </p:grpSp>
      <p:pic>
        <p:nvPicPr>
          <p:cNvPr descr="PeachGridOverlayWithSampleValues.jpg" id="651" name="Shape 651"/>
          <p:cNvPicPr preferRelativeResize="0"/>
          <p:nvPr/>
        </p:nvPicPr>
        <p:blipFill rotWithShape="1">
          <a:blip r:embed="rId5">
            <a:alphaModFix/>
          </a:blip>
          <a:srcRect b="347" l="0" r="0" t="357"/>
          <a:stretch/>
        </p:blipFill>
        <p:spPr>
          <a:xfrm>
            <a:off x="7932212" y="1722024"/>
            <a:ext cx="2840725" cy="217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Acknowledgements</a:t>
            </a:r>
          </a:p>
        </p:txBody>
      </p:sp>
      <p:sp>
        <p:nvSpPr>
          <p:cNvPr id="657" name="Shape 657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Idaho Department of Agriculture – Specialty Crop Block Grant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NASA – Idaho Space Grant Consortium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Idaho – Parma Research Center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Northwest Nazarene University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http://www.nnu.edu/blogs/robotics-vision/</a:t>
            </a:r>
          </a:p>
        </p:txBody>
      </p:sp>
      <p:sp>
        <p:nvSpPr>
          <p:cNvPr descr="Image result for Nasa" id="658" name="Shape 658"/>
          <p:cNvSpPr/>
          <p:nvPr/>
        </p:nvSpPr>
        <p:spPr>
          <a:xfrm>
            <a:off x="155575" y="-144463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mage result for Nasa" id="659" name="Shape 659"/>
          <p:cNvSpPr/>
          <p:nvPr/>
        </p:nvSpPr>
        <p:spPr>
          <a:xfrm>
            <a:off x="307975" y="7937"/>
            <a:ext cx="304799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ww.nasa.gov/sites/default/files/images/nasaLogo-570x450.png" id="660" name="Shape 6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4585" y="4598705"/>
            <a:ext cx="1652468" cy="13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Shape 6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8587" y="4544442"/>
            <a:ext cx="2086841" cy="1413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Shape 6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1912" y="4544442"/>
            <a:ext cx="3033779" cy="140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Shape 6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13179" y="4544442"/>
            <a:ext cx="1828958" cy="1304657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Shape 664"/>
          <p:cNvSpPr/>
          <p:nvPr/>
        </p:nvSpPr>
        <p:spPr>
          <a:xfrm>
            <a:off x="0" y="6392173"/>
            <a:ext cx="12192000" cy="465825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Shape 665"/>
          <p:cNvSpPr txBox="1"/>
          <p:nvPr/>
        </p:nvSpPr>
        <p:spPr>
          <a:xfrm>
            <a:off x="4284451" y="6486585"/>
            <a:ext cx="34275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666" name="Shape 666"/>
          <p:cNvSpPr txBox="1"/>
          <p:nvPr/>
        </p:nvSpPr>
        <p:spPr>
          <a:xfrm>
            <a:off x="40795" y="6486585"/>
            <a:ext cx="148320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667" name="Shape 667"/>
          <p:cNvSpPr txBox="1"/>
          <p:nvPr/>
        </p:nvSpPr>
        <p:spPr>
          <a:xfrm>
            <a:off x="11851340" y="6486585"/>
            <a:ext cx="340659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35</a:t>
            </a:r>
          </a:p>
        </p:txBody>
      </p:sp>
      <p:pic>
        <p:nvPicPr>
          <p:cNvPr descr="https://www.nnu.edu/typo3temp/pics/05f5bef8dd.jpg" id="668" name="Shape 6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38446" y="261612"/>
            <a:ext cx="1434419" cy="1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</a:t>
            </a:r>
          </a:p>
        </p:txBody>
      </p:sp>
      <p:sp>
        <p:nvSpPr>
          <p:cNvPr id="674" name="Shape 674"/>
          <p:cNvSpPr/>
          <p:nvPr/>
        </p:nvSpPr>
        <p:spPr>
          <a:xfrm>
            <a:off x="0" y="6392173"/>
            <a:ext cx="12192000" cy="465825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Shape 675"/>
          <p:cNvSpPr txBox="1"/>
          <p:nvPr/>
        </p:nvSpPr>
        <p:spPr>
          <a:xfrm>
            <a:off x="4284451" y="6486585"/>
            <a:ext cx="34275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676" name="Shape 676"/>
          <p:cNvSpPr txBox="1"/>
          <p:nvPr/>
        </p:nvSpPr>
        <p:spPr>
          <a:xfrm>
            <a:off x="40795" y="6486585"/>
            <a:ext cx="148320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677" name="Shape 677"/>
          <p:cNvSpPr txBox="1"/>
          <p:nvPr/>
        </p:nvSpPr>
        <p:spPr>
          <a:xfrm>
            <a:off x="11851340" y="6486585"/>
            <a:ext cx="340659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36</a:t>
            </a:r>
          </a:p>
        </p:txBody>
      </p:sp>
      <p:pic>
        <p:nvPicPr>
          <p:cNvPr descr="https://www.nnu.edu/typo3temp/pics/05f5bef8dd.jpg" id="678" name="Shape 6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419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60627_142841.jpg" id="679" name="Shape 679"/>
          <p:cNvPicPr preferRelativeResize="0"/>
          <p:nvPr/>
        </p:nvPicPr>
        <p:blipFill rotWithShape="1">
          <a:blip r:embed="rId4">
            <a:alphaModFix/>
          </a:blip>
          <a:srcRect b="3772" l="5155" r="10335" t="25320"/>
          <a:stretch/>
        </p:blipFill>
        <p:spPr>
          <a:xfrm>
            <a:off x="1126200" y="1910874"/>
            <a:ext cx="4533532" cy="2142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160616_154621.jpg" id="680" name="Shape 680"/>
          <p:cNvPicPr preferRelativeResize="0"/>
          <p:nvPr/>
        </p:nvPicPr>
        <p:blipFill rotWithShape="1">
          <a:blip r:embed="rId5">
            <a:alphaModFix/>
          </a:blip>
          <a:srcRect b="-30727" l="0" r="0" t="8597"/>
          <a:stretch/>
        </p:blipFill>
        <p:spPr>
          <a:xfrm>
            <a:off x="1126200" y="4156574"/>
            <a:ext cx="4533524" cy="277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Shape 6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7624" y="1910875"/>
            <a:ext cx="5760730" cy="432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Background: Precision Agriculture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10868564" y="6176962"/>
            <a:ext cx="1524000" cy="215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 from google images</a:t>
            </a:r>
          </a:p>
        </p:txBody>
      </p:sp>
      <p:sp>
        <p:nvSpPr>
          <p:cNvPr id="122" name="Shape 122"/>
          <p:cNvSpPr/>
          <p:nvPr/>
        </p:nvSpPr>
        <p:spPr>
          <a:xfrm>
            <a:off x="0" y="6392173"/>
            <a:ext cx="12192000" cy="465825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Shape 123"/>
          <p:cNvSpPr txBox="1"/>
          <p:nvPr/>
        </p:nvSpPr>
        <p:spPr>
          <a:xfrm>
            <a:off x="4284451" y="6486585"/>
            <a:ext cx="34275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40795" y="6486585"/>
            <a:ext cx="148320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11907328" y="6486585"/>
            <a:ext cx="284672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pic>
        <p:nvPicPr>
          <p:cNvPr descr="https://www.nnu.edu/typo3temp/pics/05f5bef8dd.jpg" id="126" name="Shape 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419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imura" id="127" name="Shape 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1810" y="1690688"/>
            <a:ext cx="4805408" cy="3750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0100" y="1503499"/>
            <a:ext cx="3168801" cy="214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575" y="4166900"/>
            <a:ext cx="1880924" cy="12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5237" y="3646050"/>
            <a:ext cx="2600325" cy="1762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Shape 131"/>
          <p:cNvCxnSpPr/>
          <p:nvPr/>
        </p:nvCxnSpPr>
        <p:spPr>
          <a:xfrm>
            <a:off x="2970825" y="3035025"/>
            <a:ext cx="1200900" cy="10221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32" name="Shape 132"/>
          <p:cNvCxnSpPr/>
          <p:nvPr/>
        </p:nvCxnSpPr>
        <p:spPr>
          <a:xfrm flipH="1">
            <a:off x="1485500" y="2255475"/>
            <a:ext cx="1200900" cy="2159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33" name="Shape 133"/>
          <p:cNvSpPr txBox="1"/>
          <p:nvPr/>
        </p:nvSpPr>
        <p:spPr>
          <a:xfrm>
            <a:off x="495225" y="5057675"/>
            <a:ext cx="17124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GPS </a:t>
            </a:r>
            <a:r>
              <a:rPr lang="en-US"/>
              <a:t>receiver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4414075" y="5278900"/>
            <a:ext cx="12642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4K Camera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Precision Farming: </a:t>
            </a:r>
            <a:r>
              <a:rPr lang="en-US"/>
              <a:t>Data Acquisition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10868564" y="6176962"/>
            <a:ext cx="1524000" cy="2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 from google images</a:t>
            </a:r>
          </a:p>
        </p:txBody>
      </p:sp>
      <p:sp>
        <p:nvSpPr>
          <p:cNvPr id="141" name="Shape 141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 2016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11907328" y="6486585"/>
            <a:ext cx="28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pic>
        <p:nvPicPr>
          <p:cNvPr descr="https://www.nnu.edu/typo3temp/pics/05f5bef8dd.jpg" id="145" name="Shape 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 title="FlyingAtSymms2">
            <a:hlinkClick r:id="rId4"/>
          </p:cNvPr>
          <p:cNvSpPr/>
          <p:nvPr/>
        </p:nvSpPr>
        <p:spPr>
          <a:xfrm>
            <a:off x="2925370" y="1609450"/>
            <a:ext cx="6145666" cy="460925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</a:p>
        </p:txBody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1. Background: </a:t>
            </a:r>
            <a:r>
              <a:rPr lang="en-US">
                <a:solidFill>
                  <a:schemeClr val="accent3"/>
                </a:solidFill>
              </a:rPr>
              <a:t>Precision Agriculture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>
                <a:solidFill>
                  <a:srgbClr val="000000"/>
                </a:solidFill>
              </a:rPr>
              <a:t>Peach Application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3. Ap</a:t>
            </a:r>
            <a:r>
              <a:rPr lang="en-US">
                <a:solidFill>
                  <a:schemeClr val="accent3"/>
                </a:solidFill>
              </a:rPr>
              <a:t>ple Application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lang="en-US">
                <a:solidFill>
                  <a:schemeClr val="accent3"/>
                </a:solidFill>
              </a:rPr>
              <a:t>4. Onion Application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lang="en-US">
                <a:solidFill>
                  <a:schemeClr val="accent3"/>
                </a:solidFill>
              </a:rPr>
              <a:t>5</a:t>
            </a:r>
            <a:r>
              <a:rPr b="0" i="0" lang="en-US" sz="2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. Acknowledgements 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Arial"/>
              <a:buNone/>
            </a:pPr>
            <a:r>
              <a:rPr lang="en-US">
                <a:solidFill>
                  <a:schemeClr val="accent3"/>
                </a:solidFill>
              </a:rPr>
              <a:t>6</a:t>
            </a:r>
            <a:r>
              <a:rPr b="0" i="0" lang="en-US" sz="28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. Questions 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www.nnu.edu/typo3temp/pics/05f5bef8dd.jpg" id="153" name="Shape 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300" cy="146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/>
          <p:nvPr/>
        </p:nvSpPr>
        <p:spPr>
          <a:xfrm>
            <a:off x="0" y="6392173"/>
            <a:ext cx="12192000" cy="465900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4284451" y="6486585"/>
            <a:ext cx="34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40794" y="6486585"/>
            <a:ext cx="1483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 2016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11907328" y="6486585"/>
            <a:ext cx="284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Precision Farming: Peaches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10868564" y="6176962"/>
            <a:ext cx="1524000" cy="215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 from google images</a:t>
            </a:r>
          </a:p>
        </p:txBody>
      </p:sp>
      <p:sp>
        <p:nvSpPr>
          <p:cNvPr id="164" name="Shape 164"/>
          <p:cNvSpPr/>
          <p:nvPr/>
        </p:nvSpPr>
        <p:spPr>
          <a:xfrm>
            <a:off x="0" y="6392173"/>
            <a:ext cx="12192000" cy="465825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4284451" y="6486585"/>
            <a:ext cx="34275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40795" y="6486585"/>
            <a:ext cx="148320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11907328" y="6486585"/>
            <a:ext cx="284672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pic>
        <p:nvPicPr>
          <p:cNvPr descr="https://www.nnu.edu/typo3temp/pics/05f5bef8dd.jpg" id="168" name="Shape 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419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osVjg-hjuyHFXw5KdCNzdwXQQwLJHgwq-U0jLnOAwoatzaEnKASen8avtOYA0cZLoJDMGZBIOqNO9STfxZ-hFGppmQ2JD3yqmGZDDbJHRX7LpwTw46YKeDfs5C346ggrMahVEGBHoGk" id="169" name="Shape 169"/>
          <p:cNvPicPr preferRelativeResize="0"/>
          <p:nvPr/>
        </p:nvPicPr>
        <p:blipFill rotWithShape="1">
          <a:blip r:embed="rId4">
            <a:alphaModFix/>
          </a:blip>
          <a:srcRect b="38252" l="33542" r="38880" t="35558"/>
          <a:stretch/>
        </p:blipFill>
        <p:spPr>
          <a:xfrm>
            <a:off x="1152236" y="2440271"/>
            <a:ext cx="1254520" cy="748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gqMZhkjXpjLDzpv7jdJJNQKjQQbnhJ9ULudfxdRIsOyTnxMwTtq2PhT7HImDxTD3Wtj6faqrmZFF7ii-FxblOIjvSzY44v4VUt8dodaTvk9m825laXWWvMtc--MNml4BDNVwIEoIvks" id="170" name="Shape 1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6647" y="3188939"/>
            <a:ext cx="2381249" cy="1704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/>
          <p:nvPr/>
        </p:nvSpPr>
        <p:spPr>
          <a:xfrm>
            <a:off x="782397" y="4887994"/>
            <a:ext cx="2632363" cy="923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Aerial Orchard Image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</a:p>
        </p:txBody>
      </p:sp>
      <p:sp>
        <p:nvSpPr>
          <p:cNvPr id="172" name="Shape 172"/>
          <p:cNvSpPr/>
          <p:nvPr/>
        </p:nvSpPr>
        <p:spPr>
          <a:xfrm>
            <a:off x="3102552" y="3389744"/>
            <a:ext cx="749010" cy="54088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eachBlossomDensitySegmintation.jpg" id="173" name="Shape 1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64000" y="2555328"/>
            <a:ext cx="3472005" cy="25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/>
          <p:nvPr/>
        </p:nvSpPr>
        <p:spPr>
          <a:xfrm>
            <a:off x="4844469" y="4887994"/>
            <a:ext cx="2632363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processing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7711582" y="3389537"/>
            <a:ext cx="749010" cy="54088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lh3.googleusercontent.com/k2_PdVidHRNY_sj5BqM2s1RekinJ4lhBn1TjMKKukmzwuiOsdcqpJsUj8srVwR0unxzmFyW4wF7QZQJOm86yIYCzU27zfNFhs6-NhpgF3ZA1BvVuLSFKZ7S66afmP6cQngDdWyFlb-0" id="176" name="Shape 17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18517" y="2879221"/>
            <a:ext cx="2525313" cy="168354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/>
          <p:nvPr/>
        </p:nvSpPr>
        <p:spPr>
          <a:xfrm>
            <a:off x="9193250" y="4888000"/>
            <a:ext cx="2226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Correlate to yield and crop management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Benefits of Knowing Yield</a:t>
            </a:r>
          </a:p>
        </p:txBody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to plan for at the end of the season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to expect to sell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people are needed to harvest the peaches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/>
              <a:t>K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nowing how many</a:t>
            </a:r>
            <a:r>
              <a:rPr lang="en-US"/>
              <a:t> resources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needed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Accurate representation of profit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Trends can be established 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to year blossom to yield 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term blossom to yield </a:t>
            </a:r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 and know more about the crop </a:t>
            </a:r>
          </a:p>
          <a:p>
            <a:pPr indent="-228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Tailored caretaking can be established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10868564" y="6176962"/>
            <a:ext cx="1524000" cy="215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 from google images</a:t>
            </a:r>
          </a:p>
        </p:txBody>
      </p:sp>
      <p:sp>
        <p:nvSpPr>
          <p:cNvPr id="185" name="Shape 185"/>
          <p:cNvSpPr/>
          <p:nvPr/>
        </p:nvSpPr>
        <p:spPr>
          <a:xfrm>
            <a:off x="0" y="6392173"/>
            <a:ext cx="12192000" cy="465825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Shape 186"/>
          <p:cNvSpPr txBox="1"/>
          <p:nvPr/>
        </p:nvSpPr>
        <p:spPr>
          <a:xfrm>
            <a:off x="4284451" y="6486585"/>
            <a:ext cx="34275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40795" y="6486585"/>
            <a:ext cx="148320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11907328" y="6486585"/>
            <a:ext cx="284672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pic>
        <p:nvPicPr>
          <p:cNvPr descr="https://www.nnu.edu/typo3temp/pics/05f5bef8dd.jpg" id="189" name="Shape 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419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2_PdVidHRNY_sj5BqM2s1RekinJ4lhBn1TjMKKukmzwuiOsdcqpJsUj8srVwR0unxzmFyW4wF7QZQJOm86yIYCzU27zfNFhs6-NhpgF3ZA1BvVuLSFKZ7S66afmP6cQngDdWyFlb-0" id="190" name="Shape 190"/>
          <p:cNvPicPr preferRelativeResize="0"/>
          <p:nvPr/>
        </p:nvPicPr>
        <p:blipFill rotWithShape="1">
          <a:blip r:embed="rId4">
            <a:alphaModFix/>
          </a:blip>
          <a:srcRect b="0" l="16030" r="14181" t="0"/>
          <a:stretch/>
        </p:blipFill>
        <p:spPr>
          <a:xfrm>
            <a:off x="9105475" y="4097825"/>
            <a:ext cx="1763100" cy="168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Acquisition 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10868564" y="6176962"/>
            <a:ext cx="1524000" cy="2152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 from google images</a:t>
            </a:r>
          </a:p>
        </p:txBody>
      </p:sp>
      <p:sp>
        <p:nvSpPr>
          <p:cNvPr id="197" name="Shape 197"/>
          <p:cNvSpPr/>
          <p:nvPr/>
        </p:nvSpPr>
        <p:spPr>
          <a:xfrm>
            <a:off x="0" y="6392173"/>
            <a:ext cx="12192000" cy="465825"/>
          </a:xfrm>
          <a:prstGeom prst="rect">
            <a:avLst/>
          </a:prstGeom>
          <a:solidFill>
            <a:srgbClr val="951720"/>
          </a:solidFill>
          <a:ln cap="flat" cmpd="sng" w="12700">
            <a:solidFill>
              <a:srgbClr val="42719B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4284451" y="6486585"/>
            <a:ext cx="34275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2016 Robotic Vision, Northwest Nazarene University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40795" y="6486585"/>
            <a:ext cx="148320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 August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11907328" y="6486585"/>
            <a:ext cx="284672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</a:p>
        </p:txBody>
      </p:sp>
      <p:pic>
        <p:nvPicPr>
          <p:cNvPr descr="https://www.nnu.edu/typo3temp/pics/05f5bef8dd.jpg" id="201" name="Shape 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38446" y="261612"/>
            <a:ext cx="1434419" cy="146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osVjg-hjuyHFXw5KdCNzdwXQQwLJHgwq-U0jLnOAwoatzaEnKASen8avtOYA0cZLoJDMGZBIOqNO9STfxZ-hFGppmQ2JD3yqmGZDDbJHRX7LpwTw46YKeDfs5C346ggrMahVEGBHoGk" id="202" name="Shape 202"/>
          <p:cNvPicPr preferRelativeResize="0"/>
          <p:nvPr/>
        </p:nvPicPr>
        <p:blipFill rotWithShape="1">
          <a:blip r:embed="rId4">
            <a:alphaModFix/>
          </a:blip>
          <a:srcRect b="38252" l="33542" r="38880" t="35558"/>
          <a:stretch/>
        </p:blipFill>
        <p:spPr>
          <a:xfrm>
            <a:off x="1152236" y="2440271"/>
            <a:ext cx="1254520" cy="7486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gqMZhkjXpjLDzpv7jdJJNQKjQQbnhJ9ULudfxdRIsOyTnxMwTtq2PhT7HImDxTD3Wtj6faqrmZFF7ii-FxblOIjvSzY44v4VUt8dodaTvk9m825laXWWvMtc--MNml4BDNVwIEoIvks" id="203" name="Shape 2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6647" y="3188939"/>
            <a:ext cx="2381249" cy="170497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/>
          <p:nvPr/>
        </p:nvSpPr>
        <p:spPr>
          <a:xfrm>
            <a:off x="3174272" y="3389744"/>
            <a:ext cx="749010" cy="54088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lh3.googleusercontent.com/VyPB-x6ABFtZy0gedsVAMUU4RfJ6i0B8hBU57rrlzDuoNkrqJtPaOPBZdlIozv2mNnNf9w3am3zWP_Q3KibAfb8BW_JXo1wVfcIox_Nyq01x88o5vSuQ2YUHZm7WZr7lHayNTep9Uz8" id="205" name="Shape 2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01605" y="1441795"/>
            <a:ext cx="6136842" cy="4602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