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drawings/drawing2.xml" ContentType="application/vnd.openxmlformats-officedocument.drawingml.chartshapes+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321" r:id="rId3"/>
    <p:sldId id="322" r:id="rId4"/>
    <p:sldId id="323" r:id="rId5"/>
    <p:sldId id="320" r:id="rId6"/>
    <p:sldId id="326" r:id="rId7"/>
    <p:sldId id="327" r:id="rId8"/>
    <p:sldId id="328" r:id="rId9"/>
    <p:sldId id="349" r:id="rId10"/>
    <p:sldId id="350" r:id="rId11"/>
    <p:sldId id="353" r:id="rId12"/>
    <p:sldId id="316" r:id="rId13"/>
    <p:sldId id="313" r:id="rId14"/>
    <p:sldId id="312" r:id="rId15"/>
    <p:sldId id="318" r:id="rId16"/>
    <p:sldId id="325" r:id="rId17"/>
    <p:sldId id="317" r:id="rId18"/>
    <p:sldId id="324"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01" r:id="rId40"/>
    <p:sldId id="351" r:id="rId41"/>
    <p:sldId id="352" r:id="rId4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2">
          <p15:clr>
            <a:srgbClr val="A4A3A4"/>
          </p15:clr>
        </p15:guide>
        <p15:guide id="3" pos="304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B43B"/>
    <a:srgbClr val="36561C"/>
    <a:srgbClr val="FEFFF7"/>
    <a:srgbClr val="005C00"/>
    <a:srgbClr val="4B72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2" autoAdjust="0"/>
    <p:restoredTop sz="77068" autoAdjust="0"/>
  </p:normalViewPr>
  <p:slideViewPr>
    <p:cSldViewPr snapToGrid="0" snapToObjects="1">
      <p:cViewPr varScale="1">
        <p:scale>
          <a:sx n="74" d="100"/>
          <a:sy n="74" d="100"/>
        </p:scale>
        <p:origin x="1104" y="77"/>
      </p:cViewPr>
      <p:guideLst>
        <p:guide orient="horz" pos="2160"/>
        <p:guide pos="282"/>
        <p:guide pos="3041"/>
      </p:guideLst>
    </p:cSldViewPr>
  </p:slideViewPr>
  <p:notesTextViewPr>
    <p:cViewPr>
      <p:scale>
        <a:sx n="100" d="100"/>
        <a:sy n="100" d="100"/>
      </p:scale>
      <p:origin x="0" y="0"/>
    </p:cViewPr>
  </p:notesTextViewPr>
  <p:sorterViewPr>
    <p:cViewPr>
      <p:scale>
        <a:sx n="100" d="100"/>
        <a:sy n="100" d="100"/>
      </p:scale>
      <p:origin x="0" y="-67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Sheet1!#REF!</c:f>
              <c:strCache>
                <c:ptCount val="1"/>
                <c:pt idx="0">
                  <c:v>#REF!</c:v>
                </c:pt>
              </c:strCache>
            </c:strRef>
          </c:tx>
          <c:spPr>
            <a:solidFill>
              <a:schemeClr val="accent1"/>
            </a:solidFill>
            <a:ln>
              <a:noFill/>
            </a:ln>
            <a:effectLst/>
          </c:spPr>
          <c:invertIfNegative val="0"/>
          <c:val>
            <c:numRef>
              <c:f>Sheet1!#REF!</c:f>
              <c:numCache>
                <c:formatCode>General</c:formatCode>
                <c:ptCount val="1"/>
                <c:pt idx="0">
                  <c:v>1</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Lst>
        </c:ser>
        <c:ser>
          <c:idx val="1"/>
          <c:order val="1"/>
          <c:tx>
            <c:strRef>
              <c:f>Sheet1!$A$1</c:f>
              <c:strCache>
                <c:ptCount val="1"/>
                <c:pt idx="0">
                  <c:v>Fusn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Sheet1!$A$2</c:f>
              <c:numCache>
                <c:formatCode>General</c:formatCode>
                <c:ptCount val="1"/>
                <c:pt idx="0">
                  <c:v>43</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Lst>
        </c:ser>
        <c:ser>
          <c:idx val="2"/>
          <c:order val="2"/>
          <c:tx>
            <c:strRef>
              <c:f>Sheet1!$B$1</c:f>
              <c:strCache>
                <c:ptCount val="1"/>
                <c:pt idx="0">
                  <c:v>AMS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c:f>
              <c:numCache>
                <c:formatCode>General</c:formatCode>
                <c:ptCount val="1"/>
                <c:pt idx="0">
                  <c:v>56</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Lst>
        </c:ser>
        <c:ser>
          <c:idx val="5"/>
          <c:order val="3"/>
          <c:tx>
            <c:strRef>
              <c:f>Sheet1!$E$1</c:f>
              <c:strCache>
                <c:ptCount val="1"/>
                <c:pt idx="0">
                  <c:v>26-0-0-14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Sheet1!$E$2</c:f>
              <c:numCache>
                <c:formatCode>General</c:formatCode>
                <c:ptCount val="1"/>
                <c:pt idx="0">
                  <c:v>450</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Lst>
        </c:ser>
        <c:ser>
          <c:idx val="7"/>
          <c:order val="4"/>
          <c:tx>
            <c:strRef>
              <c:f>Sheet1!$G$1</c:f>
              <c:strCache>
                <c:ptCount val="1"/>
                <c:pt idx="0">
                  <c:v>Urea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Sheet1!$G$2</c:f>
              <c:numCache>
                <c:formatCode>General</c:formatCode>
                <c:ptCount val="1"/>
                <c:pt idx="0">
                  <c:v>1260</c:v>
                </c:pt>
              </c:numCache>
            </c:numRef>
          </c:val>
          <c:extLst>
            <c:ext xmlns:c15="http://schemas.microsoft.com/office/drawing/2012/chart" uri="{02D57815-91ED-43cb-92C2-25804820EDAC}">
              <c15:filteredCategoryTitle>
                <c15:cat>
                  <c:multiLvlStrRef>
                    <c:extLst>
                      <c:ext uri="{02D57815-91ED-43cb-92C2-25804820EDAC}">
                        <c15:formulaRef>
                          <c15:sqref>Sheet1!#REF!</c15:sqref>
                        </c15:formulaRef>
                      </c:ext>
                    </c:extLst>
                  </c:multiLvlStrRef>
                </c15:cat>
              </c15:filteredCategoryTitle>
            </c:ext>
          </c:extLst>
        </c:ser>
        <c:dLbls>
          <c:showLegendKey val="0"/>
          <c:showVal val="0"/>
          <c:showCatName val="0"/>
          <c:showSerName val="0"/>
          <c:showPercent val="0"/>
          <c:showBubbleSize val="0"/>
        </c:dLbls>
        <c:gapWidth val="219"/>
        <c:overlap val="-27"/>
        <c:axId val="188653176"/>
        <c:axId val="188653568"/>
      </c:barChart>
      <c:catAx>
        <c:axId val="188653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53568"/>
        <c:crosses val="autoZero"/>
        <c:auto val="1"/>
        <c:lblAlgn val="ctr"/>
        <c:lblOffset val="100"/>
        <c:noMultiLvlLbl val="0"/>
      </c:catAx>
      <c:valAx>
        <c:axId val="1886535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smtClean="0"/>
                  <a:t>Ammonia mg/m</a:t>
                </a:r>
                <a:r>
                  <a:rPr lang="en-US" baseline="30000" dirty="0" smtClean="0"/>
                  <a:t>2</a:t>
                </a:r>
                <a:endParaRPr lang="en-US" baseline="30000"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88653176"/>
        <c:crosses val="autoZero"/>
        <c:crossBetween val="between"/>
      </c:valAx>
      <c:spPr>
        <a:noFill/>
        <a:ln>
          <a:noFill/>
        </a:ln>
        <a:effectLst/>
      </c:spPr>
    </c:plotArea>
    <c:legend>
      <c:legendPos val="b"/>
      <c:legendEntry>
        <c:idx val="0"/>
        <c:delete val="1"/>
      </c:legendEntry>
      <c:layout>
        <c:manualLayout>
          <c:xMode val="edge"/>
          <c:yMode val="edge"/>
          <c:x val="0.31830158680807807"/>
          <c:y val="0.89224670664517447"/>
          <c:w val="0.59398098032788971"/>
          <c:h val="6.6892298414878371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21816992653828621"/>
          <c:w val="0.82150942540960636"/>
          <c:h val="0.67438898534852187"/>
        </c:manualLayout>
      </c:layout>
      <c:barChart>
        <c:barDir val="col"/>
        <c:grouping val="clustered"/>
        <c:varyColors val="0"/>
        <c:ser>
          <c:idx val="0"/>
          <c:order val="0"/>
          <c:tx>
            <c:strRef>
              <c:f>Sheet1!$B$1</c:f>
              <c:strCache>
                <c:ptCount val="1"/>
                <c:pt idx="0">
                  <c:v>Fūsn</c:v>
                </c:pt>
              </c:strCache>
            </c:strRef>
          </c:tx>
          <c:spPr>
            <a:solidFill>
              <a:schemeClr val="accent1"/>
            </a:solidFill>
            <a:ln>
              <a:noFill/>
            </a:ln>
            <a:effectLst/>
          </c:spPr>
          <c:invertIfNegative val="0"/>
          <c:trendline>
            <c:spPr>
              <a:ln w="19050" cap="rnd">
                <a:solidFill>
                  <a:schemeClr val="accent1"/>
                </a:solidFill>
                <a:prstDash val="sysDot"/>
              </a:ln>
              <a:effectLst/>
            </c:spPr>
            <c:trendlineType val="linear"/>
            <c:dispRSqr val="0"/>
            <c:dispEq val="0"/>
          </c:trendline>
          <c:cat>
            <c:strRef>
              <c:f>Sheet1!$A$2</c:f>
              <c:strCache>
                <c:ptCount val="1"/>
                <c:pt idx="0">
                  <c:v>N Fertilizer Source</c:v>
                </c:pt>
              </c:strCache>
            </c:strRef>
          </c:cat>
          <c:val>
            <c:numRef>
              <c:f>Sheet1!$B$2</c:f>
              <c:numCache>
                <c:formatCode>General</c:formatCode>
                <c:ptCount val="1"/>
                <c:pt idx="0">
                  <c:v>43</c:v>
                </c:pt>
              </c:numCache>
            </c:numRef>
          </c:val>
        </c:ser>
        <c:ser>
          <c:idx val="1"/>
          <c:order val="1"/>
          <c:tx>
            <c:strRef>
              <c:f>Sheet1!$C$1</c:f>
              <c:strCache>
                <c:ptCount val="1"/>
                <c:pt idx="0">
                  <c:v>AMS</c:v>
                </c:pt>
              </c:strCache>
            </c:strRef>
          </c:tx>
          <c:spPr>
            <a:solidFill>
              <a:schemeClr val="accent2"/>
            </a:solidFill>
            <a:ln>
              <a:noFill/>
            </a:ln>
            <a:effectLst/>
          </c:spPr>
          <c:invertIfNegative val="0"/>
          <c:cat>
            <c:strRef>
              <c:f>Sheet1!$A$2</c:f>
              <c:strCache>
                <c:ptCount val="1"/>
                <c:pt idx="0">
                  <c:v>N Fertilizer Source</c:v>
                </c:pt>
              </c:strCache>
            </c:strRef>
          </c:cat>
          <c:val>
            <c:numRef>
              <c:f>Sheet1!$C$2</c:f>
              <c:numCache>
                <c:formatCode>General</c:formatCode>
                <c:ptCount val="1"/>
                <c:pt idx="0">
                  <c:v>56</c:v>
                </c:pt>
              </c:numCache>
            </c:numRef>
          </c:val>
        </c:ser>
        <c:ser>
          <c:idx val="2"/>
          <c:order val="2"/>
          <c:tx>
            <c:strRef>
              <c:f>Sheet1!$D$1</c:f>
              <c:strCache>
                <c:ptCount val="1"/>
                <c:pt idx="0">
                  <c:v>26-0-0-14</c:v>
                </c:pt>
              </c:strCache>
            </c:strRef>
          </c:tx>
          <c:spPr>
            <a:solidFill>
              <a:schemeClr val="accent2">
                <a:lumMod val="50000"/>
              </a:schemeClr>
            </a:solidFill>
            <a:ln>
              <a:noFill/>
            </a:ln>
            <a:effectLst/>
          </c:spPr>
          <c:invertIfNegative val="0"/>
          <c:cat>
            <c:strRef>
              <c:f>Sheet1!$A$2</c:f>
              <c:strCache>
                <c:ptCount val="1"/>
                <c:pt idx="0">
                  <c:v>N Fertilizer Source</c:v>
                </c:pt>
              </c:strCache>
            </c:strRef>
          </c:cat>
          <c:val>
            <c:numRef>
              <c:f>Sheet1!$D$2</c:f>
              <c:numCache>
                <c:formatCode>General</c:formatCode>
                <c:ptCount val="1"/>
                <c:pt idx="0">
                  <c:v>450</c:v>
                </c:pt>
              </c:numCache>
            </c:numRef>
          </c:val>
        </c:ser>
        <c:ser>
          <c:idx val="3"/>
          <c:order val="3"/>
          <c:tx>
            <c:strRef>
              <c:f>Sheet1!$E$1</c:f>
              <c:strCache>
                <c:ptCount val="1"/>
                <c:pt idx="0">
                  <c:v>Urea</c:v>
                </c:pt>
              </c:strCache>
            </c:strRef>
          </c:tx>
          <c:spPr>
            <a:solidFill>
              <a:srgbClr val="FF0000"/>
            </a:solidFill>
            <a:ln>
              <a:noFill/>
            </a:ln>
            <a:effectLst/>
          </c:spPr>
          <c:invertIfNegative val="0"/>
          <c:cat>
            <c:strRef>
              <c:f>Sheet1!$A$2</c:f>
              <c:strCache>
                <c:ptCount val="1"/>
                <c:pt idx="0">
                  <c:v>N Fertilizer Source</c:v>
                </c:pt>
              </c:strCache>
            </c:strRef>
          </c:cat>
          <c:val>
            <c:numRef>
              <c:f>Sheet1!$E$2</c:f>
              <c:numCache>
                <c:formatCode>General</c:formatCode>
                <c:ptCount val="1"/>
                <c:pt idx="0">
                  <c:v>1260</c:v>
                </c:pt>
              </c:numCache>
            </c:numRef>
          </c:val>
        </c:ser>
        <c:dLbls>
          <c:showLegendKey val="0"/>
          <c:showVal val="0"/>
          <c:showCatName val="0"/>
          <c:showSerName val="0"/>
          <c:showPercent val="0"/>
          <c:showBubbleSize val="0"/>
        </c:dLbls>
        <c:gapWidth val="219"/>
        <c:overlap val="-27"/>
        <c:axId val="188654352"/>
        <c:axId val="188655136"/>
      </c:barChart>
      <c:catAx>
        <c:axId val="188654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55136"/>
        <c:crosses val="autoZero"/>
        <c:auto val="1"/>
        <c:lblAlgn val="ctr"/>
        <c:lblOffset val="100"/>
        <c:noMultiLvlLbl val="0"/>
      </c:catAx>
      <c:valAx>
        <c:axId val="188655136"/>
        <c:scaling>
          <c:orientation val="minMax"/>
          <c:max val="14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54352"/>
        <c:crosses val="autoZero"/>
        <c:crossBetween val="between"/>
      </c:valAx>
      <c:sp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25400">
          <a:noFill/>
        </a:ln>
        <a:effectLst/>
      </c:spPr>
    </c:plotArea>
    <c:legend>
      <c:legendPos val="r"/>
      <c:layout>
        <c:manualLayout>
          <c:xMode val="edge"/>
          <c:yMode val="edge"/>
          <c:x val="0.86133202133573239"/>
          <c:y val="0.34650173399258194"/>
          <c:w val="0.13176835506662948"/>
          <c:h val="0.2796641430478239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UTC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Sheet1!$B$2:$B$4</c:f>
              <c:numCache>
                <c:formatCode>General</c:formatCode>
                <c:ptCount val="3"/>
                <c:pt idx="0">
                  <c:v>292</c:v>
                </c:pt>
                <c:pt idx="1">
                  <c:v>432</c:v>
                </c:pt>
                <c:pt idx="2">
                  <c:v>465</c:v>
                </c:pt>
              </c:numCache>
            </c:numRef>
          </c:val>
        </c:ser>
        <c:dLbls>
          <c:showLegendKey val="0"/>
          <c:showVal val="0"/>
          <c:showCatName val="0"/>
          <c:showSerName val="0"/>
          <c:showPercent val="0"/>
          <c:showBubbleSize val="0"/>
        </c:dLbls>
        <c:gapWidth val="219"/>
        <c:overlap val="-27"/>
        <c:axId val="188660800"/>
        <c:axId val="188660408"/>
      </c:barChart>
      <c:catAx>
        <c:axId val="188660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8660408"/>
        <c:crosses val="autoZero"/>
        <c:auto val="1"/>
        <c:lblAlgn val="ctr"/>
        <c:lblOffset val="100"/>
        <c:noMultiLvlLbl val="0"/>
      </c:catAx>
      <c:valAx>
        <c:axId val="1886604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8660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UTC</c:v>
                </c:pt>
              </c:strCache>
            </c:strRef>
          </c:tx>
          <c:spPr>
            <a:solidFill>
              <a:schemeClr val="accent1"/>
            </a:solidFill>
            <a:ln>
              <a:noFill/>
            </a:ln>
            <a:effectLst/>
          </c:spPr>
          <c:invertIfNegative val="0"/>
          <c:cat>
            <c:strRef>
              <c:f>Sheet1!$A$2:$A$4</c:f>
              <c:strCache>
                <c:ptCount val="3"/>
                <c:pt idx="0">
                  <c:v>pH 5.9</c:v>
                </c:pt>
                <c:pt idx="1">
                  <c:v>pH 7.0</c:v>
                </c:pt>
                <c:pt idx="2">
                  <c:v>pH 7.8</c:v>
                </c:pt>
              </c:strCache>
            </c:strRef>
          </c:cat>
          <c:val>
            <c:numRef>
              <c:f>Sheet1!$B$2:$B$4</c:f>
              <c:numCache>
                <c:formatCode>General</c:formatCode>
                <c:ptCount val="3"/>
                <c:pt idx="0">
                  <c:v>3</c:v>
                </c:pt>
                <c:pt idx="1">
                  <c:v>0</c:v>
                </c:pt>
                <c:pt idx="2">
                  <c:v>0</c:v>
                </c:pt>
              </c:numCache>
            </c:numRef>
          </c:val>
        </c:ser>
        <c:ser>
          <c:idx val="1"/>
          <c:order val="1"/>
          <c:tx>
            <c:strRef>
              <c:f>Sheet1!$C$1</c:f>
              <c:strCache>
                <c:ptCount val="1"/>
                <c:pt idx="0">
                  <c:v>ASN-26</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Sheet1!$C$2:$C$4</c:f>
              <c:numCache>
                <c:formatCode>General</c:formatCode>
                <c:ptCount val="3"/>
                <c:pt idx="0">
                  <c:v>28</c:v>
                </c:pt>
                <c:pt idx="1">
                  <c:v>46</c:v>
                </c:pt>
                <c:pt idx="2">
                  <c:v>54</c:v>
                </c:pt>
              </c:numCache>
            </c:numRef>
          </c:val>
        </c:ser>
        <c:ser>
          <c:idx val="2"/>
          <c:order val="2"/>
          <c:tx>
            <c:strRef>
              <c:f>Sheet1!$D$1</c:f>
              <c:strCache>
                <c:ptCount val="1"/>
                <c:pt idx="0">
                  <c:v>AMS</c:v>
                </c:pt>
              </c:strCache>
            </c:strRef>
          </c:tx>
          <c:spPr>
            <a:solidFill>
              <a:schemeClr val="accent3"/>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Sheet1!$D$2:$D$4</c:f>
              <c:numCache>
                <c:formatCode>General</c:formatCode>
                <c:ptCount val="3"/>
                <c:pt idx="0">
                  <c:v>35</c:v>
                </c:pt>
                <c:pt idx="1">
                  <c:v>61</c:v>
                </c:pt>
                <c:pt idx="2">
                  <c:v>74</c:v>
                </c:pt>
              </c:numCache>
            </c:numRef>
          </c:val>
        </c:ser>
        <c:ser>
          <c:idx val="3"/>
          <c:order val="3"/>
          <c:tx>
            <c:strRef>
              <c:f>Sheet1!$E$1</c:f>
              <c:strCache>
                <c:ptCount val="1"/>
                <c:pt idx="0">
                  <c:v>Agrotain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Sheet1!$E$2:$E$4</c:f>
              <c:numCache>
                <c:formatCode>General</c:formatCode>
                <c:ptCount val="3"/>
                <c:pt idx="0">
                  <c:v>153</c:v>
                </c:pt>
                <c:pt idx="1">
                  <c:v>142</c:v>
                </c:pt>
                <c:pt idx="2">
                  <c:v>96</c:v>
                </c:pt>
              </c:numCache>
            </c:numRef>
          </c:val>
        </c:ser>
        <c:ser>
          <c:idx val="4"/>
          <c:order val="4"/>
          <c:tx>
            <c:strRef>
              <c:f>Sheet1!$F$1</c:f>
              <c:strCache>
                <c:ptCount val="1"/>
                <c:pt idx="0">
                  <c:v>Eclipse-N</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Sheet1!$F$2:$F$4</c:f>
              <c:numCache>
                <c:formatCode>General</c:formatCode>
                <c:ptCount val="3"/>
                <c:pt idx="0">
                  <c:v>205</c:v>
                </c:pt>
                <c:pt idx="1">
                  <c:v>231</c:v>
                </c:pt>
                <c:pt idx="2">
                  <c:v>145</c:v>
                </c:pt>
              </c:numCache>
            </c:numRef>
          </c:val>
        </c:ser>
        <c:ser>
          <c:idx val="5"/>
          <c:order val="5"/>
          <c:tx>
            <c:strRef>
              <c:f>Sheet1!$G$1</c:f>
              <c:strCache>
                <c:ptCount val="1"/>
                <c:pt idx="0">
                  <c:v>26-0-0-14</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Sheet1!$G$2:$G$4</c:f>
              <c:numCache>
                <c:formatCode>General</c:formatCode>
                <c:ptCount val="3"/>
                <c:pt idx="0">
                  <c:v>135</c:v>
                </c:pt>
                <c:pt idx="1">
                  <c:v>659</c:v>
                </c:pt>
                <c:pt idx="2">
                  <c:v>522</c:v>
                </c:pt>
              </c:numCache>
            </c:numRef>
          </c:val>
        </c:ser>
        <c:ser>
          <c:idx val="6"/>
          <c:order val="6"/>
          <c:tx>
            <c:strRef>
              <c:f>Sheet1!$H$1</c:f>
              <c:strCache>
                <c:ptCount val="1"/>
                <c:pt idx="0">
                  <c:v>Amidas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Sheet1!$H$2:$H$4</c:f>
              <c:numCache>
                <c:formatCode>General</c:formatCode>
                <c:ptCount val="3"/>
                <c:pt idx="0">
                  <c:v>732</c:v>
                </c:pt>
                <c:pt idx="1">
                  <c:v>1085</c:v>
                </c:pt>
                <c:pt idx="2">
                  <c:v>1334</c:v>
                </c:pt>
              </c:numCache>
            </c:numRef>
          </c:val>
        </c:ser>
        <c:ser>
          <c:idx val="7"/>
          <c:order val="7"/>
          <c:tx>
            <c:strRef>
              <c:f>Sheet1!$I$1</c:f>
              <c:strCache>
                <c:ptCount val="1"/>
                <c:pt idx="0">
                  <c:v>Urea</c:v>
                </c:pt>
              </c:strCache>
            </c:strRef>
          </c:tx>
          <c:spPr>
            <a:solidFill>
              <a:schemeClr val="accent2">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pH 5.9</c:v>
                </c:pt>
                <c:pt idx="1">
                  <c:v>pH 7.0</c:v>
                </c:pt>
                <c:pt idx="2">
                  <c:v>pH 7.8</c:v>
                </c:pt>
              </c:strCache>
            </c:strRef>
          </c:cat>
          <c:val>
            <c:numRef>
              <c:f>Sheet1!$I$2:$I$4</c:f>
              <c:numCache>
                <c:formatCode>General</c:formatCode>
                <c:ptCount val="3"/>
                <c:pt idx="0">
                  <c:v>1048</c:v>
                </c:pt>
                <c:pt idx="1">
                  <c:v>1231</c:v>
                </c:pt>
                <c:pt idx="2">
                  <c:v>1501</c:v>
                </c:pt>
              </c:numCache>
            </c:numRef>
          </c:val>
        </c:ser>
        <c:dLbls>
          <c:showLegendKey val="0"/>
          <c:showVal val="0"/>
          <c:showCatName val="0"/>
          <c:showSerName val="0"/>
          <c:showPercent val="0"/>
          <c:showBubbleSize val="0"/>
        </c:dLbls>
        <c:gapWidth val="219"/>
        <c:overlap val="-27"/>
        <c:axId val="188659624"/>
        <c:axId val="188659232"/>
      </c:barChart>
      <c:catAx>
        <c:axId val="188659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8659232"/>
        <c:crosses val="autoZero"/>
        <c:auto val="1"/>
        <c:lblAlgn val="ctr"/>
        <c:lblOffset val="100"/>
        <c:noMultiLvlLbl val="0"/>
      </c:catAx>
      <c:valAx>
        <c:axId val="188659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88659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59580052493438E-2"/>
          <c:y val="2.5433982210557014E-2"/>
          <c:w val="0.89838959486499836"/>
          <c:h val="0.79248997521143194"/>
        </c:manualLayout>
      </c:layout>
      <c:barChart>
        <c:barDir val="col"/>
        <c:grouping val="clustered"/>
        <c:varyColors val="0"/>
        <c:ser>
          <c:idx val="0"/>
          <c:order val="0"/>
          <c:tx>
            <c:strRef>
              <c:f>Sheet1!$B$1</c:f>
              <c:strCache>
                <c:ptCount val="1"/>
                <c:pt idx="0">
                  <c:v>N source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Urea</c:v>
                </c:pt>
                <c:pt idx="1">
                  <c:v>Fūsn</c:v>
                </c:pt>
              </c:strCache>
            </c:strRef>
          </c:cat>
          <c:val>
            <c:numRef>
              <c:f>Sheet1!$B$2:$B$3</c:f>
              <c:numCache>
                <c:formatCode>General</c:formatCode>
                <c:ptCount val="2"/>
                <c:pt idx="0">
                  <c:v>227</c:v>
                </c:pt>
                <c:pt idx="1">
                  <c:v>254</c:v>
                </c:pt>
              </c:numCache>
            </c:numRef>
          </c:val>
        </c:ser>
        <c:dLbls>
          <c:showLegendKey val="0"/>
          <c:showVal val="0"/>
          <c:showCatName val="0"/>
          <c:showSerName val="0"/>
          <c:showPercent val="0"/>
          <c:showBubbleSize val="0"/>
        </c:dLbls>
        <c:gapWidth val="150"/>
        <c:axId val="188658448"/>
        <c:axId val="188657664"/>
      </c:barChart>
      <c:catAx>
        <c:axId val="188658448"/>
        <c:scaling>
          <c:orientation val="minMax"/>
        </c:scaling>
        <c:delete val="0"/>
        <c:axPos val="b"/>
        <c:numFmt formatCode="General" sourceLinked="0"/>
        <c:majorTickMark val="out"/>
        <c:minorTickMark val="none"/>
        <c:tickLblPos val="nextTo"/>
        <c:crossAx val="188657664"/>
        <c:crosses val="autoZero"/>
        <c:auto val="1"/>
        <c:lblAlgn val="ctr"/>
        <c:lblOffset val="100"/>
        <c:noMultiLvlLbl val="0"/>
      </c:catAx>
      <c:valAx>
        <c:axId val="188657664"/>
        <c:scaling>
          <c:orientation val="minMax"/>
          <c:max val="300"/>
          <c:min val="200"/>
        </c:scaling>
        <c:delete val="0"/>
        <c:axPos val="l"/>
        <c:majorGridlines/>
        <c:numFmt formatCode="General" sourceLinked="1"/>
        <c:majorTickMark val="out"/>
        <c:minorTickMark val="none"/>
        <c:tickLblPos val="nextTo"/>
        <c:crossAx val="188658448"/>
        <c:crosses val="autoZero"/>
        <c:crossBetween val="between"/>
      </c:valAx>
    </c:plotArea>
    <c:legend>
      <c:legendPos val="b"/>
      <c:layout>
        <c:manualLayout>
          <c:xMode val="edge"/>
          <c:yMode val="edge"/>
          <c:x val="0.27151945115771414"/>
          <c:y val="0.9334370443277924"/>
          <c:w val="0.48666406798160133"/>
          <c:h val="6.4248140857392833E-2"/>
        </c:manualLayout>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Mean of 3 Trials</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Urea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Sheet1!$B$2</c:f>
              <c:numCache>
                <c:formatCode>General</c:formatCode>
                <c:ptCount val="1"/>
                <c:pt idx="0">
                  <c:v>208</c:v>
                </c:pt>
              </c:numCache>
            </c:numRef>
          </c:val>
        </c:ser>
        <c:ser>
          <c:idx val="1"/>
          <c:order val="1"/>
          <c:tx>
            <c:strRef>
              <c:f>Sheet1!$C$1</c:f>
              <c:strCache>
                <c:ptCount val="1"/>
                <c:pt idx="0">
                  <c:v>Fūsn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Sheet1!$C$2</c:f>
              <c:numCache>
                <c:formatCode>General</c:formatCode>
                <c:ptCount val="1"/>
                <c:pt idx="0">
                  <c:v>230.9</c:v>
                </c:pt>
              </c:numCache>
            </c:numRef>
          </c:val>
        </c:ser>
        <c:ser>
          <c:idx val="2"/>
          <c:order val="2"/>
          <c:tx>
            <c:strRef>
              <c:f>Sheet1!$D$1</c:f>
              <c:strCache>
                <c:ptCount val="1"/>
                <c:pt idx="0">
                  <c:v>Urea+AMS</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c:f>
              <c:numCache>
                <c:formatCode>General</c:formatCode>
                <c:ptCount val="1"/>
              </c:numCache>
            </c:numRef>
          </c:cat>
          <c:val>
            <c:numRef>
              <c:f>Sheet1!$D$2</c:f>
              <c:numCache>
                <c:formatCode>General</c:formatCode>
                <c:ptCount val="1"/>
                <c:pt idx="0">
                  <c:v>220.1</c:v>
                </c:pt>
              </c:numCache>
            </c:numRef>
          </c:val>
        </c:ser>
        <c:dLbls>
          <c:showLegendKey val="0"/>
          <c:showVal val="0"/>
          <c:showCatName val="0"/>
          <c:showSerName val="0"/>
          <c:showPercent val="0"/>
          <c:showBubbleSize val="0"/>
        </c:dLbls>
        <c:gapWidth val="219"/>
        <c:overlap val="-27"/>
        <c:axId val="152473936"/>
        <c:axId val="188657272"/>
      </c:barChart>
      <c:catAx>
        <c:axId val="15247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8657272"/>
        <c:crosses val="autoZero"/>
        <c:auto val="1"/>
        <c:lblAlgn val="ctr"/>
        <c:lblOffset val="100"/>
        <c:noMultiLvlLbl val="0"/>
      </c:catAx>
      <c:valAx>
        <c:axId val="188657272"/>
        <c:scaling>
          <c:orientation val="minMax"/>
          <c:min val="1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247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i="0" baseline="0" dirty="0" smtClean="0"/>
              <a:t>2015</a:t>
            </a:r>
            <a:endParaRPr lang="en-US" b="1" i="0" baseline="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5765286283658981E-2"/>
          <c:y val="8.9472986396349957E-2"/>
          <c:w val="0.90497545445708172"/>
          <c:h val="0.73151522814832526"/>
        </c:manualLayout>
      </c:layout>
      <c:barChart>
        <c:barDir val="col"/>
        <c:grouping val="clustered"/>
        <c:varyColors val="0"/>
        <c:ser>
          <c:idx val="0"/>
          <c:order val="0"/>
          <c:tx>
            <c:strRef>
              <c:f>Sheet1!$B$1</c:f>
              <c:strCache>
                <c:ptCount val="1"/>
                <c:pt idx="0">
                  <c:v>Urea</c:v>
                </c:pt>
              </c:strCache>
            </c:strRef>
          </c:tx>
          <c:spPr>
            <a:solidFill>
              <a:schemeClr val="accent1"/>
            </a:solidFill>
            <a:ln>
              <a:noFill/>
            </a:ln>
            <a:effectLst/>
          </c:spPr>
          <c:invertIfNegative val="0"/>
          <c:cat>
            <c:strRef>
              <c:f>Sheet1!$A$2:$A$3</c:f>
              <c:strCache>
                <c:ptCount val="2"/>
                <c:pt idx="0">
                  <c:v>Pivot</c:v>
                </c:pt>
                <c:pt idx="1">
                  <c:v>Furrow</c:v>
                </c:pt>
              </c:strCache>
            </c:strRef>
          </c:cat>
          <c:val>
            <c:numRef>
              <c:f>Sheet1!$B$2:$B$3</c:f>
              <c:numCache>
                <c:formatCode>General</c:formatCode>
                <c:ptCount val="2"/>
                <c:pt idx="0">
                  <c:v>197.6</c:v>
                </c:pt>
                <c:pt idx="1">
                  <c:v>198.7</c:v>
                </c:pt>
              </c:numCache>
            </c:numRef>
          </c:val>
        </c:ser>
        <c:ser>
          <c:idx val="1"/>
          <c:order val="1"/>
          <c:tx>
            <c:strRef>
              <c:f>Sheet1!$C$1</c:f>
              <c:strCache>
                <c:ptCount val="1"/>
                <c:pt idx="0">
                  <c:v>Urea + Eclipse-N</c:v>
                </c:pt>
              </c:strCache>
            </c:strRef>
          </c:tx>
          <c:spPr>
            <a:solidFill>
              <a:schemeClr val="accent2"/>
            </a:solidFill>
            <a:ln>
              <a:noFill/>
            </a:ln>
            <a:effectLst/>
          </c:spPr>
          <c:invertIfNegative val="0"/>
          <c:cat>
            <c:strRef>
              <c:f>Sheet1!$A$2:$A$3</c:f>
              <c:strCache>
                <c:ptCount val="2"/>
                <c:pt idx="0">
                  <c:v>Pivot</c:v>
                </c:pt>
                <c:pt idx="1">
                  <c:v>Furrow</c:v>
                </c:pt>
              </c:strCache>
            </c:strRef>
          </c:cat>
          <c:val>
            <c:numRef>
              <c:f>Sheet1!$C$2:$C$3</c:f>
              <c:numCache>
                <c:formatCode>General</c:formatCode>
                <c:ptCount val="2"/>
                <c:pt idx="0">
                  <c:v>227</c:v>
                </c:pt>
                <c:pt idx="1">
                  <c:v>197.9</c:v>
                </c:pt>
              </c:numCache>
            </c:numRef>
          </c:val>
        </c:ser>
        <c:ser>
          <c:idx val="2"/>
          <c:order val="2"/>
          <c:tx>
            <c:strRef>
              <c:f>Sheet1!$D$1</c:f>
              <c:strCache>
                <c:ptCount val="1"/>
                <c:pt idx="0">
                  <c:v>40-0-0-5</c:v>
                </c:pt>
              </c:strCache>
            </c:strRef>
          </c:tx>
          <c:spPr>
            <a:solidFill>
              <a:schemeClr val="accent3"/>
            </a:solidFill>
            <a:ln>
              <a:noFill/>
            </a:ln>
            <a:effectLst/>
          </c:spPr>
          <c:invertIfNegative val="0"/>
          <c:cat>
            <c:strRef>
              <c:f>Sheet1!$A$2:$A$3</c:f>
              <c:strCache>
                <c:ptCount val="2"/>
                <c:pt idx="0">
                  <c:v>Pivot</c:v>
                </c:pt>
                <c:pt idx="1">
                  <c:v>Furrow</c:v>
                </c:pt>
              </c:strCache>
            </c:strRef>
          </c:cat>
          <c:val>
            <c:numRef>
              <c:f>Sheet1!$D$2:$D$3</c:f>
              <c:numCache>
                <c:formatCode>General</c:formatCode>
                <c:ptCount val="2"/>
                <c:pt idx="0">
                  <c:v>224.4</c:v>
                </c:pt>
                <c:pt idx="1">
                  <c:v>173.7</c:v>
                </c:pt>
              </c:numCache>
            </c:numRef>
          </c:val>
        </c:ser>
        <c:ser>
          <c:idx val="3"/>
          <c:order val="3"/>
          <c:tx>
            <c:strRef>
              <c:f>Sheet1!$E$1</c:f>
              <c:strCache>
                <c:ptCount val="1"/>
                <c:pt idx="0">
                  <c:v>ASN-26</c:v>
                </c:pt>
              </c:strCache>
            </c:strRef>
          </c:tx>
          <c:spPr>
            <a:solidFill>
              <a:schemeClr val="accent4"/>
            </a:solidFill>
            <a:ln>
              <a:noFill/>
            </a:ln>
            <a:effectLst/>
          </c:spPr>
          <c:invertIfNegative val="0"/>
          <c:cat>
            <c:strRef>
              <c:f>Sheet1!$A$2:$A$3</c:f>
              <c:strCache>
                <c:ptCount val="2"/>
                <c:pt idx="0">
                  <c:v>Pivot</c:v>
                </c:pt>
                <c:pt idx="1">
                  <c:v>Furrow</c:v>
                </c:pt>
              </c:strCache>
            </c:strRef>
          </c:cat>
          <c:val>
            <c:numRef>
              <c:f>Sheet1!$E$2:$E$3</c:f>
              <c:numCache>
                <c:formatCode>General</c:formatCode>
                <c:ptCount val="2"/>
                <c:pt idx="0">
                  <c:v>211.8</c:v>
                </c:pt>
                <c:pt idx="1">
                  <c:v>214</c:v>
                </c:pt>
              </c:numCache>
            </c:numRef>
          </c:val>
        </c:ser>
        <c:ser>
          <c:idx val="4"/>
          <c:order val="4"/>
          <c:tx>
            <c:strRef>
              <c:f>Sheet1!$F$1</c:f>
              <c:strCache>
                <c:ptCount val="1"/>
                <c:pt idx="0">
                  <c:v>26-0-0-14</c:v>
                </c:pt>
              </c:strCache>
            </c:strRef>
          </c:tx>
          <c:spPr>
            <a:solidFill>
              <a:schemeClr val="accent5"/>
            </a:solidFill>
            <a:ln>
              <a:noFill/>
            </a:ln>
            <a:effectLst/>
          </c:spPr>
          <c:invertIfNegative val="0"/>
          <c:cat>
            <c:strRef>
              <c:f>Sheet1!$A$2:$A$3</c:f>
              <c:strCache>
                <c:ptCount val="2"/>
                <c:pt idx="0">
                  <c:v>Pivot</c:v>
                </c:pt>
                <c:pt idx="1">
                  <c:v>Furrow</c:v>
                </c:pt>
              </c:strCache>
            </c:strRef>
          </c:cat>
          <c:val>
            <c:numRef>
              <c:f>Sheet1!$F$2:$F$3</c:f>
              <c:numCache>
                <c:formatCode>General</c:formatCode>
                <c:ptCount val="2"/>
                <c:pt idx="0">
                  <c:v>209.2</c:v>
                </c:pt>
                <c:pt idx="1">
                  <c:v>197.2</c:v>
                </c:pt>
              </c:numCache>
            </c:numRef>
          </c:val>
        </c:ser>
        <c:dLbls>
          <c:showLegendKey val="0"/>
          <c:showVal val="0"/>
          <c:showCatName val="0"/>
          <c:showSerName val="0"/>
          <c:showPercent val="0"/>
          <c:showBubbleSize val="0"/>
        </c:dLbls>
        <c:gapWidth val="219"/>
        <c:axId val="254802616"/>
        <c:axId val="254803008"/>
      </c:barChart>
      <c:catAx>
        <c:axId val="254802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54803008"/>
        <c:crosses val="autoZero"/>
        <c:auto val="1"/>
        <c:lblAlgn val="ctr"/>
        <c:lblOffset val="100"/>
        <c:noMultiLvlLbl val="0"/>
      </c:catAx>
      <c:valAx>
        <c:axId val="254803008"/>
        <c:scaling>
          <c:orientation val="minMax"/>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254802616"/>
        <c:crosses val="autoZero"/>
        <c:crossBetween val="between"/>
      </c:valAx>
      <c:spPr>
        <a:noFill/>
        <a:ln>
          <a:noFill/>
        </a:ln>
        <a:effectLst/>
      </c:spPr>
    </c:plotArea>
    <c:legend>
      <c:legendPos val="b"/>
      <c:layout>
        <c:manualLayout>
          <c:xMode val="edge"/>
          <c:yMode val="edge"/>
          <c:x val="5.247691838640392E-2"/>
          <c:y val="0.87296690647482011"/>
          <c:w val="0.89504616322719222"/>
          <c:h val="0.1098346170122725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2015</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Urea</c:v>
                </c:pt>
              </c:strCache>
            </c:strRef>
          </c:tx>
          <c:spPr>
            <a:solidFill>
              <a:schemeClr val="accent1"/>
            </a:solidFill>
            <a:ln>
              <a:noFill/>
            </a:ln>
            <a:effectLst/>
          </c:spPr>
          <c:invertIfNegative val="0"/>
          <c:cat>
            <c:strRef>
              <c:f>Sheet1!$A$2:$A$5</c:f>
              <c:strCache>
                <c:ptCount val="4"/>
                <c:pt idx="0">
                  <c:v>Pivot</c:v>
                </c:pt>
                <c:pt idx="1">
                  <c:v>Pivot w/ Starter</c:v>
                </c:pt>
                <c:pt idx="2">
                  <c:v>Furrow</c:v>
                </c:pt>
                <c:pt idx="3">
                  <c:v>Furrow w/ Starter</c:v>
                </c:pt>
              </c:strCache>
            </c:strRef>
          </c:cat>
          <c:val>
            <c:numRef>
              <c:f>Sheet1!$B$2:$B$5</c:f>
              <c:numCache>
                <c:formatCode>General</c:formatCode>
                <c:ptCount val="4"/>
                <c:pt idx="0">
                  <c:v>197.6</c:v>
                </c:pt>
                <c:pt idx="1">
                  <c:v>206.5</c:v>
                </c:pt>
                <c:pt idx="2">
                  <c:v>198.7</c:v>
                </c:pt>
                <c:pt idx="3">
                  <c:v>174.9</c:v>
                </c:pt>
              </c:numCache>
            </c:numRef>
          </c:val>
        </c:ser>
        <c:ser>
          <c:idx val="1"/>
          <c:order val="1"/>
          <c:tx>
            <c:strRef>
              <c:f>Sheet1!$C$1</c:f>
              <c:strCache>
                <c:ptCount val="1"/>
                <c:pt idx="0">
                  <c:v>Urea + Eclipse-N</c:v>
                </c:pt>
              </c:strCache>
            </c:strRef>
          </c:tx>
          <c:spPr>
            <a:solidFill>
              <a:schemeClr val="accent2"/>
            </a:solidFill>
            <a:ln>
              <a:noFill/>
            </a:ln>
            <a:effectLst/>
          </c:spPr>
          <c:invertIfNegative val="0"/>
          <c:cat>
            <c:strRef>
              <c:f>Sheet1!$A$2:$A$5</c:f>
              <c:strCache>
                <c:ptCount val="4"/>
                <c:pt idx="0">
                  <c:v>Pivot</c:v>
                </c:pt>
                <c:pt idx="1">
                  <c:v>Pivot w/ Starter</c:v>
                </c:pt>
                <c:pt idx="2">
                  <c:v>Furrow</c:v>
                </c:pt>
                <c:pt idx="3">
                  <c:v>Furrow w/ Starter</c:v>
                </c:pt>
              </c:strCache>
            </c:strRef>
          </c:cat>
          <c:val>
            <c:numRef>
              <c:f>Sheet1!$C$2:$C$5</c:f>
              <c:numCache>
                <c:formatCode>General</c:formatCode>
                <c:ptCount val="4"/>
                <c:pt idx="0">
                  <c:v>227</c:v>
                </c:pt>
                <c:pt idx="1">
                  <c:v>230</c:v>
                </c:pt>
                <c:pt idx="2">
                  <c:v>197.9</c:v>
                </c:pt>
                <c:pt idx="3">
                  <c:v>198.4</c:v>
                </c:pt>
              </c:numCache>
            </c:numRef>
          </c:val>
        </c:ser>
        <c:ser>
          <c:idx val="2"/>
          <c:order val="2"/>
          <c:tx>
            <c:strRef>
              <c:f>Sheet1!$D$1</c:f>
              <c:strCache>
                <c:ptCount val="1"/>
                <c:pt idx="0">
                  <c:v>40-0-0-5</c:v>
                </c:pt>
              </c:strCache>
            </c:strRef>
          </c:tx>
          <c:spPr>
            <a:solidFill>
              <a:schemeClr val="accent3"/>
            </a:solidFill>
            <a:ln>
              <a:noFill/>
            </a:ln>
            <a:effectLst/>
          </c:spPr>
          <c:invertIfNegative val="0"/>
          <c:cat>
            <c:strRef>
              <c:f>Sheet1!$A$2:$A$5</c:f>
              <c:strCache>
                <c:ptCount val="4"/>
                <c:pt idx="0">
                  <c:v>Pivot</c:v>
                </c:pt>
                <c:pt idx="1">
                  <c:v>Pivot w/ Starter</c:v>
                </c:pt>
                <c:pt idx="2">
                  <c:v>Furrow</c:v>
                </c:pt>
                <c:pt idx="3">
                  <c:v>Furrow w/ Starter</c:v>
                </c:pt>
              </c:strCache>
            </c:strRef>
          </c:cat>
          <c:val>
            <c:numRef>
              <c:f>Sheet1!$D$2:$D$5</c:f>
              <c:numCache>
                <c:formatCode>General</c:formatCode>
                <c:ptCount val="4"/>
                <c:pt idx="0">
                  <c:v>224.4</c:v>
                </c:pt>
                <c:pt idx="1">
                  <c:v>234</c:v>
                </c:pt>
                <c:pt idx="2">
                  <c:v>173.7</c:v>
                </c:pt>
                <c:pt idx="3">
                  <c:v>190.4</c:v>
                </c:pt>
              </c:numCache>
            </c:numRef>
          </c:val>
        </c:ser>
        <c:ser>
          <c:idx val="3"/>
          <c:order val="3"/>
          <c:tx>
            <c:strRef>
              <c:f>Sheet1!$E$1</c:f>
              <c:strCache>
                <c:ptCount val="1"/>
                <c:pt idx="0">
                  <c:v>ASN-26</c:v>
                </c:pt>
              </c:strCache>
            </c:strRef>
          </c:tx>
          <c:spPr>
            <a:solidFill>
              <a:schemeClr val="accent4"/>
            </a:solidFill>
            <a:ln>
              <a:noFill/>
            </a:ln>
            <a:effectLst/>
          </c:spPr>
          <c:invertIfNegative val="0"/>
          <c:cat>
            <c:strRef>
              <c:f>Sheet1!$A$2:$A$5</c:f>
              <c:strCache>
                <c:ptCount val="4"/>
                <c:pt idx="0">
                  <c:v>Pivot</c:v>
                </c:pt>
                <c:pt idx="1">
                  <c:v>Pivot w/ Starter</c:v>
                </c:pt>
                <c:pt idx="2">
                  <c:v>Furrow</c:v>
                </c:pt>
                <c:pt idx="3">
                  <c:v>Furrow w/ Starter</c:v>
                </c:pt>
              </c:strCache>
            </c:strRef>
          </c:cat>
          <c:val>
            <c:numRef>
              <c:f>Sheet1!$E$2:$E$5</c:f>
              <c:numCache>
                <c:formatCode>General</c:formatCode>
                <c:ptCount val="4"/>
                <c:pt idx="0">
                  <c:v>211.8</c:v>
                </c:pt>
                <c:pt idx="1">
                  <c:v>215</c:v>
                </c:pt>
                <c:pt idx="2">
                  <c:v>214.2</c:v>
                </c:pt>
                <c:pt idx="3">
                  <c:v>205.5</c:v>
                </c:pt>
              </c:numCache>
            </c:numRef>
          </c:val>
        </c:ser>
        <c:ser>
          <c:idx val="4"/>
          <c:order val="4"/>
          <c:tx>
            <c:strRef>
              <c:f>Sheet1!$F$1</c:f>
              <c:strCache>
                <c:ptCount val="1"/>
                <c:pt idx="0">
                  <c:v>26-0-0-14</c:v>
                </c:pt>
              </c:strCache>
            </c:strRef>
          </c:tx>
          <c:spPr>
            <a:solidFill>
              <a:schemeClr val="accent5"/>
            </a:solidFill>
            <a:ln>
              <a:noFill/>
            </a:ln>
            <a:effectLst/>
          </c:spPr>
          <c:invertIfNegative val="0"/>
          <c:cat>
            <c:strRef>
              <c:f>Sheet1!$A$2:$A$5</c:f>
              <c:strCache>
                <c:ptCount val="4"/>
                <c:pt idx="0">
                  <c:v>Pivot</c:v>
                </c:pt>
                <c:pt idx="1">
                  <c:v>Pivot w/ Starter</c:v>
                </c:pt>
                <c:pt idx="2">
                  <c:v>Furrow</c:v>
                </c:pt>
                <c:pt idx="3">
                  <c:v>Furrow w/ Starter</c:v>
                </c:pt>
              </c:strCache>
            </c:strRef>
          </c:cat>
          <c:val>
            <c:numRef>
              <c:f>Sheet1!$F$2:$F$5</c:f>
              <c:numCache>
                <c:formatCode>General</c:formatCode>
                <c:ptCount val="4"/>
                <c:pt idx="0">
                  <c:v>209.2</c:v>
                </c:pt>
                <c:pt idx="1">
                  <c:v>216.5</c:v>
                </c:pt>
                <c:pt idx="2">
                  <c:v>197.2</c:v>
                </c:pt>
                <c:pt idx="3">
                  <c:v>197.2</c:v>
                </c:pt>
              </c:numCache>
            </c:numRef>
          </c:val>
        </c:ser>
        <c:dLbls>
          <c:showLegendKey val="0"/>
          <c:showVal val="0"/>
          <c:showCatName val="0"/>
          <c:showSerName val="0"/>
          <c:showPercent val="0"/>
          <c:showBubbleSize val="0"/>
        </c:dLbls>
        <c:gapWidth val="219"/>
        <c:axId val="106446056"/>
        <c:axId val="106446448"/>
      </c:barChart>
      <c:catAx>
        <c:axId val="106446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6446448"/>
        <c:crosses val="autoZero"/>
        <c:auto val="1"/>
        <c:lblAlgn val="ctr"/>
        <c:lblOffset val="100"/>
        <c:noMultiLvlLbl val="0"/>
      </c:catAx>
      <c:valAx>
        <c:axId val="106446448"/>
        <c:scaling>
          <c:orientation val="minMax"/>
          <c:min val="1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6446056"/>
        <c:crosses val="autoZero"/>
        <c:crossBetween val="between"/>
      </c:valAx>
      <c:spPr>
        <a:noFill/>
        <a:ln>
          <a:noFill/>
        </a:ln>
        <a:effectLst/>
      </c:spPr>
    </c:plotArea>
    <c:legend>
      <c:legendPos val="b"/>
      <c:layout>
        <c:manualLayout>
          <c:xMode val="edge"/>
          <c:yMode val="edge"/>
          <c:x val="0.17579837897621287"/>
          <c:y val="0.70044920614431394"/>
          <c:w val="0.74483930074778393"/>
          <c:h val="0.2776928703584183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b="1" i="0" u="none" strike="noStrike" baseline="0">
                <a:solidFill>
                  <a:srgbClr val="000000"/>
                </a:solidFill>
                <a:latin typeface="Arial"/>
                <a:ea typeface="Arial"/>
                <a:cs typeface="Arial"/>
              </a:defRPr>
            </a:pPr>
            <a:r>
              <a:rPr lang="en-US" sz="1600" b="1" i="0" u="none" strike="noStrike" baseline="0" dirty="0" err="1" smtClean="0"/>
              <a:t>Fusn</a:t>
            </a:r>
            <a:r>
              <a:rPr lang="en-US" sz="1600" b="1" i="0" u="none" strike="noStrike" baseline="0" dirty="0" smtClean="0"/>
              <a:t> </a:t>
            </a:r>
            <a:r>
              <a:rPr lang="en-US" sz="1600" b="1" i="0" u="none" strike="noStrike" baseline="0" dirty="0"/>
              <a:t>on Bell Peppers in Ventura County, California 2014 Season </a:t>
            </a:r>
            <a:r>
              <a:rPr lang="en-US" dirty="0"/>
              <a:t>- Net Return per </a:t>
            </a:r>
            <a:r>
              <a:rPr lang="en-US" dirty="0" smtClean="0"/>
              <a:t>Acre vs CRF </a:t>
            </a:r>
            <a:r>
              <a:rPr lang="en-US" dirty="0"/>
              <a:t>- Pre Cultural Costs</a:t>
            </a:r>
          </a:p>
        </c:rich>
      </c:tx>
      <c:layout>
        <c:manualLayout>
          <c:xMode val="edge"/>
          <c:yMode val="edge"/>
          <c:x val="9.3311179065193428E-2"/>
          <c:y val="0.90121192223142144"/>
        </c:manualLayout>
      </c:layout>
      <c:overlay val="0"/>
      <c:spPr>
        <a:noFill/>
        <a:ln w="25400">
          <a:noFill/>
        </a:ln>
      </c:spPr>
    </c:title>
    <c:autoTitleDeleted val="0"/>
    <c:plotArea>
      <c:layout>
        <c:manualLayout>
          <c:layoutTarget val="inner"/>
          <c:xMode val="edge"/>
          <c:yMode val="edge"/>
          <c:x val="0.33750215510820475"/>
          <c:y val="2.7323516453330598E-2"/>
          <c:w val="0.6624977544473607"/>
          <c:h val="0.58922453395615626"/>
        </c:manualLayout>
      </c:layout>
      <c:barChart>
        <c:barDir val="col"/>
        <c:grouping val="clustered"/>
        <c:varyColors val="0"/>
        <c:ser>
          <c:idx val="0"/>
          <c:order val="0"/>
          <c:tx>
            <c:strRef>
              <c:f>Sheet1!$C$20</c:f>
              <c:strCache>
                <c:ptCount val="1"/>
                <c:pt idx="0">
                  <c:v>GSP-Urea</c:v>
                </c:pt>
              </c:strCache>
            </c:strRef>
          </c:tx>
          <c:spPr>
            <a:solidFill>
              <a:srgbClr val="9999FF"/>
            </a:solidFill>
            <a:ln w="12700">
              <a:solidFill>
                <a:srgbClr val="000000"/>
              </a:solidFill>
              <a:prstDash val="solid"/>
            </a:ln>
          </c:spPr>
          <c:invertIfNegative val="0"/>
          <c:cat>
            <c:strRef>
              <c:f>Sheet1!$D$19:$E$19</c:f>
              <c:strCache>
                <c:ptCount val="2"/>
                <c:pt idx="0">
                  <c:v>Marketable Tonage</c:v>
                </c:pt>
                <c:pt idx="1">
                  <c:v>Total Tonnage</c:v>
                </c:pt>
              </c:strCache>
            </c:strRef>
          </c:cat>
          <c:val>
            <c:numRef>
              <c:f>Sheet1!$D$20:$E$20</c:f>
              <c:numCache>
                <c:formatCode>"$"#,##0</c:formatCode>
                <c:ptCount val="2"/>
                <c:pt idx="0">
                  <c:v>5875</c:v>
                </c:pt>
                <c:pt idx="1">
                  <c:v>6885.5</c:v>
                </c:pt>
              </c:numCache>
            </c:numRef>
          </c:val>
        </c:ser>
        <c:ser>
          <c:idx val="1"/>
          <c:order val="1"/>
          <c:tx>
            <c:strRef>
              <c:f>Sheet1!$C$21</c:f>
              <c:strCache>
                <c:ptCount val="1"/>
                <c:pt idx="0">
                  <c:v>GSP-ASN 26</c:v>
                </c:pt>
              </c:strCache>
            </c:strRef>
          </c:tx>
          <c:spPr>
            <a:solidFill>
              <a:srgbClr val="993366"/>
            </a:solidFill>
            <a:ln w="12700">
              <a:solidFill>
                <a:srgbClr val="000000"/>
              </a:solidFill>
              <a:prstDash val="solid"/>
            </a:ln>
          </c:spPr>
          <c:invertIfNegative val="0"/>
          <c:cat>
            <c:strRef>
              <c:f>Sheet1!$D$19:$E$19</c:f>
              <c:strCache>
                <c:ptCount val="2"/>
                <c:pt idx="0">
                  <c:v>Marketable Tonage</c:v>
                </c:pt>
                <c:pt idx="1">
                  <c:v>Total Tonnage</c:v>
                </c:pt>
              </c:strCache>
            </c:strRef>
          </c:cat>
          <c:val>
            <c:numRef>
              <c:f>Sheet1!$D$21:$E$21</c:f>
              <c:numCache>
                <c:formatCode>"$"#,##0</c:formatCode>
                <c:ptCount val="2"/>
                <c:pt idx="0">
                  <c:v>6462.5</c:v>
                </c:pt>
                <c:pt idx="1">
                  <c:v>8342.5</c:v>
                </c:pt>
              </c:numCache>
            </c:numRef>
          </c:val>
        </c:ser>
        <c:ser>
          <c:idx val="2"/>
          <c:order val="2"/>
          <c:tx>
            <c:strRef>
              <c:f>Sheet1!$C$22</c:f>
              <c:strCache>
                <c:ptCount val="1"/>
                <c:pt idx="0">
                  <c:v>Gal-Xe 43 Reduced N</c:v>
                </c:pt>
              </c:strCache>
            </c:strRef>
          </c:tx>
          <c:spPr>
            <a:solidFill>
              <a:srgbClr val="FFFFCC"/>
            </a:solidFill>
            <a:ln w="12700">
              <a:solidFill>
                <a:srgbClr val="000000"/>
              </a:solidFill>
              <a:prstDash val="solid"/>
            </a:ln>
          </c:spPr>
          <c:invertIfNegative val="0"/>
          <c:cat>
            <c:strRef>
              <c:f>Sheet1!$D$19:$E$19</c:f>
              <c:strCache>
                <c:ptCount val="2"/>
                <c:pt idx="0">
                  <c:v>Marketable Tonage</c:v>
                </c:pt>
                <c:pt idx="1">
                  <c:v>Total Tonnage</c:v>
                </c:pt>
              </c:strCache>
            </c:strRef>
          </c:cat>
          <c:val>
            <c:numRef>
              <c:f>Sheet1!$D$22:$E$22</c:f>
              <c:numCache>
                <c:formatCode>"$"#,##0</c:formatCode>
                <c:ptCount val="2"/>
                <c:pt idx="0">
                  <c:v>6227.5</c:v>
                </c:pt>
                <c:pt idx="1">
                  <c:v>7520</c:v>
                </c:pt>
              </c:numCache>
            </c:numRef>
          </c:val>
        </c:ser>
        <c:ser>
          <c:idx val="3"/>
          <c:order val="3"/>
          <c:tx>
            <c:strRef>
              <c:f>Sheet1!$C$23</c:f>
              <c:strCache>
                <c:ptCount val="1"/>
                <c:pt idx="0">
                  <c:v>Gal-Xe 43 </c:v>
                </c:pt>
              </c:strCache>
            </c:strRef>
          </c:tx>
          <c:spPr>
            <a:solidFill>
              <a:srgbClr val="CCFFFF"/>
            </a:solidFill>
            <a:ln w="12700">
              <a:solidFill>
                <a:srgbClr val="000000"/>
              </a:solidFill>
              <a:prstDash val="solid"/>
            </a:ln>
          </c:spPr>
          <c:invertIfNegative val="0"/>
          <c:cat>
            <c:strRef>
              <c:f>Sheet1!$D$19:$E$19</c:f>
              <c:strCache>
                <c:ptCount val="2"/>
                <c:pt idx="0">
                  <c:v>Marketable Tonage</c:v>
                </c:pt>
                <c:pt idx="1">
                  <c:v>Total Tonnage</c:v>
                </c:pt>
              </c:strCache>
            </c:strRef>
          </c:cat>
          <c:val>
            <c:numRef>
              <c:f>Sheet1!$D$23:$E$23</c:f>
              <c:numCache>
                <c:formatCode>"$"#,##0</c:formatCode>
                <c:ptCount val="2"/>
                <c:pt idx="0">
                  <c:v>6509.5</c:v>
                </c:pt>
                <c:pt idx="1">
                  <c:v>7919.5000000000009</c:v>
                </c:pt>
              </c:numCache>
            </c:numRef>
          </c:val>
        </c:ser>
        <c:ser>
          <c:idx val="4"/>
          <c:order val="4"/>
          <c:tx>
            <c:strRef>
              <c:f>Sheet1!$C$24</c:f>
              <c:strCache>
                <c:ptCount val="1"/>
                <c:pt idx="0">
                  <c:v>Gal-Xe 44 Reduced N</c:v>
                </c:pt>
              </c:strCache>
            </c:strRef>
          </c:tx>
          <c:invertIfNegative val="0"/>
          <c:cat>
            <c:strRef>
              <c:f>Sheet1!$D$19:$E$19</c:f>
              <c:strCache>
                <c:ptCount val="2"/>
                <c:pt idx="0">
                  <c:v>Marketable Tonage</c:v>
                </c:pt>
                <c:pt idx="1">
                  <c:v>Total Tonnage</c:v>
                </c:pt>
              </c:strCache>
            </c:strRef>
          </c:cat>
          <c:val>
            <c:numRef>
              <c:f>Sheet1!$D$24:$E$24</c:f>
              <c:numCache>
                <c:formatCode>"$"#,##0</c:formatCode>
                <c:ptCount val="2"/>
                <c:pt idx="0">
                  <c:v>6716.2999999999993</c:v>
                </c:pt>
                <c:pt idx="1">
                  <c:v>7590.4999999999991</c:v>
                </c:pt>
              </c:numCache>
            </c:numRef>
          </c:val>
        </c:ser>
        <c:ser>
          <c:idx val="5"/>
          <c:order val="5"/>
          <c:tx>
            <c:strRef>
              <c:f>Sheet1!$C$25</c:f>
              <c:strCache>
                <c:ptCount val="1"/>
                <c:pt idx="0">
                  <c:v>Gal-Xe 44 </c:v>
                </c:pt>
              </c:strCache>
            </c:strRef>
          </c:tx>
          <c:invertIfNegative val="0"/>
          <c:cat>
            <c:strRef>
              <c:f>Sheet1!$D$19:$E$19</c:f>
              <c:strCache>
                <c:ptCount val="2"/>
                <c:pt idx="0">
                  <c:v>Marketable Tonage</c:v>
                </c:pt>
                <c:pt idx="1">
                  <c:v>Total Tonnage</c:v>
                </c:pt>
              </c:strCache>
            </c:strRef>
          </c:cat>
          <c:val>
            <c:numRef>
              <c:f>Sheet1!$D$25:$E$25</c:f>
              <c:numCache>
                <c:formatCode>"$"#,##0</c:formatCode>
                <c:ptCount val="2"/>
                <c:pt idx="0">
                  <c:v>7355.5</c:v>
                </c:pt>
                <c:pt idx="1">
                  <c:v>8342.5</c:v>
                </c:pt>
              </c:numCache>
            </c:numRef>
          </c:val>
        </c:ser>
        <c:dLbls>
          <c:showLegendKey val="0"/>
          <c:showVal val="0"/>
          <c:showCatName val="0"/>
          <c:showSerName val="0"/>
          <c:showPercent val="0"/>
          <c:showBubbleSize val="0"/>
        </c:dLbls>
        <c:gapWidth val="150"/>
        <c:axId val="261570576"/>
        <c:axId val="261570968"/>
      </c:barChart>
      <c:catAx>
        <c:axId val="26157057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261570968"/>
        <c:crosses val="autoZero"/>
        <c:auto val="0"/>
        <c:lblAlgn val="ctr"/>
        <c:lblOffset val="100"/>
        <c:tickMarkSkip val="1"/>
        <c:noMultiLvlLbl val="0"/>
      </c:catAx>
      <c:valAx>
        <c:axId val="261570968"/>
        <c:scaling>
          <c:orientation val="minMax"/>
          <c:max val="10000"/>
          <c:min val="0"/>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en-US"/>
                  <a:t>Net</a:t>
                </a:r>
                <a:r>
                  <a:rPr lang="en-US" baseline="0"/>
                  <a:t> Return in Dollars</a:t>
                </a:r>
                <a:r>
                  <a:rPr lang="en-US"/>
                  <a:t>
</a:t>
                </a:r>
              </a:p>
            </c:rich>
          </c:tx>
          <c:layout>
            <c:manualLayout>
              <c:xMode val="edge"/>
              <c:yMode val="edge"/>
              <c:x val="0.16805692621755616"/>
              <c:y val="0.26606376493014711"/>
            </c:manualLayout>
          </c:layout>
          <c:overlay val="0"/>
          <c:spPr>
            <a:noFill/>
            <a:ln w="25400">
              <a:noFill/>
            </a:ln>
          </c:spPr>
        </c:title>
        <c:numFmt formatCode="&quot;$&quot;#,##0" sourceLinked="0"/>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61570576"/>
        <c:crosses val="autoZero"/>
        <c:crossBetween val="between"/>
      </c:valAx>
      <c:dTable>
        <c:showHorzBorder val="1"/>
        <c:showVertBorder val="1"/>
        <c:showOutline val="1"/>
        <c:showKeys val="1"/>
        <c:spPr>
          <a:ln w="3175">
            <a:solidFill>
              <a:srgbClr val="000000"/>
            </a:solidFill>
            <a:prstDash val="solid"/>
          </a:ln>
        </c:spPr>
        <c:txPr>
          <a:bodyPr/>
          <a:lstStyle/>
          <a:p>
            <a:pPr rtl="0">
              <a:defRPr sz="1200" b="0" i="0" u="none" strike="noStrike" baseline="0">
                <a:solidFill>
                  <a:srgbClr val="000000"/>
                </a:solidFill>
                <a:latin typeface="Arial"/>
                <a:ea typeface="Arial"/>
                <a:cs typeface="Arial"/>
              </a:defRPr>
            </a:pPr>
            <a:endParaRPr lang="en-US"/>
          </a:p>
        </c:txPr>
      </c:dTable>
      <c:spPr>
        <a:solidFill>
          <a:srgbClr val="C0C0C0"/>
        </a:solidFill>
        <a:ln w="12700">
          <a:solidFill>
            <a:srgbClr val="808080"/>
          </a:solidFill>
          <a:prstDash val="solid"/>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36.png"/></Relationships>
</file>

<file path=ppt/drawings/drawing1.xml><?xml version="1.0" encoding="utf-8"?>
<c:userShapes xmlns:c="http://schemas.openxmlformats.org/drawingml/2006/chart">
  <cdr:relSizeAnchor xmlns:cdr="http://schemas.openxmlformats.org/drawingml/2006/chartDrawing">
    <cdr:from>
      <cdr:x>0.38342</cdr:x>
      <cdr:y>0.53307</cdr:y>
    </cdr:from>
    <cdr:to>
      <cdr:x>0.42667</cdr:x>
      <cdr:y>0.75349</cdr:y>
    </cdr:to>
    <cdr:pic>
      <cdr:nvPicPr>
        <cdr:cNvPr id="2" name="Picture 1"/>
        <cdr:cNvPicPr>
          <a:picLocks xmlns:a="http://schemas.openxmlformats.org/drawingml/2006/main" noChangeAspect="1" noChangeArrowheads="1"/>
        </cdr:cNvPicPr>
      </cdr:nvPicPr>
      <cdr:blipFill rotWithShape="1">
        <a:blip xmlns:a="http://schemas.openxmlformats.org/drawingml/2006/main" xmlns:r="http://schemas.openxmlformats.org/officeDocument/2006/relationships" r:embed="rId1" cstate="print">
          <a:extLst>
            <a:ext uri="{28A0092B-C50C-407E-A947-70E740481C1C}">
              <a14:useLocalDpi xmlns:a14="http://schemas.microsoft.com/office/drawing/2010/main" val="0"/>
            </a:ext>
          </a:extLst>
        </a:blip>
        <a:srcRect xmlns:a="http://schemas.openxmlformats.org/drawingml/2006/main" l="9407" t="7956" r="10014" b="30859"/>
        <a:stretch xmlns:a="http://schemas.openxmlformats.org/drawingml/2006/main"/>
      </cdr:blipFill>
      <cdr:spPr bwMode="auto">
        <a:xfrm xmlns:a="http://schemas.openxmlformats.org/drawingml/2006/main" rot="16200000">
          <a:off x="2933694" y="2616877"/>
          <a:ext cx="959122" cy="364461"/>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relSizeAnchor>
</c:userShapes>
</file>

<file path=ppt/drawings/drawing2.xml><?xml version="1.0" encoding="utf-8"?>
<c:userShapes xmlns:c="http://schemas.openxmlformats.org/drawingml/2006/chart">
  <cdr:relSizeAnchor xmlns:cdr="http://schemas.openxmlformats.org/drawingml/2006/chartDrawing">
    <cdr:from>
      <cdr:x>0.24752</cdr:x>
      <cdr:y>0.11111</cdr:y>
    </cdr:from>
    <cdr:to>
      <cdr:x>0.33873</cdr:x>
      <cdr:y>0.16667</cdr:y>
    </cdr:to>
    <cdr:sp macro="" textlink="">
      <cdr:nvSpPr>
        <cdr:cNvPr id="4" name="TextBox 3"/>
        <cdr:cNvSpPr txBox="1"/>
      </cdr:nvSpPr>
      <cdr:spPr>
        <a:xfrm xmlns:a="http://schemas.openxmlformats.org/drawingml/2006/main">
          <a:off x="1905000" y="609600"/>
          <a:ext cx="701933"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b="1" dirty="0">
            <a:solidFill>
              <a:srgbClr val="FF0000"/>
            </a:solidFill>
          </a:endParaRPr>
        </a:p>
      </cdr:txBody>
    </cdr:sp>
  </cdr:relSizeAnchor>
  <cdr:relSizeAnchor xmlns:cdr="http://schemas.openxmlformats.org/drawingml/2006/chartDrawing">
    <cdr:from>
      <cdr:x>0.55446</cdr:x>
      <cdr:y>0.11111</cdr:y>
    </cdr:from>
    <cdr:to>
      <cdr:x>0.65347</cdr:x>
      <cdr:y>0.16667</cdr:y>
    </cdr:to>
    <cdr:sp macro="" textlink="">
      <cdr:nvSpPr>
        <cdr:cNvPr id="6" name="TextBox 5"/>
        <cdr:cNvSpPr txBox="1"/>
      </cdr:nvSpPr>
      <cdr:spPr>
        <a:xfrm xmlns:a="http://schemas.openxmlformats.org/drawingml/2006/main">
          <a:off x="4267200" y="609600"/>
          <a:ext cx="762000" cy="3048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b="1" dirty="0">
            <a:solidFill>
              <a:srgbClr val="FF0000"/>
            </a:solidFill>
          </a:endParaRPr>
        </a:p>
      </cdr:txBody>
    </cdr:sp>
  </cdr:relSizeAnchor>
  <cdr:relSizeAnchor xmlns:cdr="http://schemas.openxmlformats.org/drawingml/2006/chartDrawing">
    <cdr:from>
      <cdr:x>0.70297</cdr:x>
      <cdr:y>0.11111</cdr:y>
    </cdr:from>
    <cdr:to>
      <cdr:x>0.80198</cdr:x>
      <cdr:y>0.16667</cdr:y>
    </cdr:to>
    <cdr:sp macro="" textlink="">
      <cdr:nvSpPr>
        <cdr:cNvPr id="7" name="TextBox 6"/>
        <cdr:cNvSpPr txBox="1"/>
      </cdr:nvSpPr>
      <cdr:spPr>
        <a:xfrm xmlns:a="http://schemas.openxmlformats.org/drawingml/2006/main">
          <a:off x="5410200" y="609600"/>
          <a:ext cx="762000" cy="3047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600" b="1" dirty="0">
            <a:solidFill>
              <a:srgbClr val="FF0000"/>
            </a:solidFill>
          </a:endParaRPr>
        </a:p>
      </cdr:txBody>
    </cdr:sp>
  </cdr:relSizeAnchor>
  <cdr:relSizeAnchor xmlns:cdr="http://schemas.openxmlformats.org/drawingml/2006/chartDrawing">
    <cdr:from>
      <cdr:x>0.85149</cdr:x>
      <cdr:y>0.09722</cdr:y>
    </cdr:from>
    <cdr:to>
      <cdr:x>0.93069</cdr:x>
      <cdr:y>0.16667</cdr:y>
    </cdr:to>
    <cdr:sp macro="" textlink="">
      <cdr:nvSpPr>
        <cdr:cNvPr id="8" name="TextBox 7"/>
        <cdr:cNvSpPr txBox="1"/>
      </cdr:nvSpPr>
      <cdr:spPr>
        <a:xfrm xmlns:a="http://schemas.openxmlformats.org/drawingml/2006/main">
          <a:off x="6553200" y="533400"/>
          <a:ext cx="609600" cy="380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2400" b="1" baseline="-25000" dirty="0">
            <a:solidFill>
              <a:srgbClr val="FF0000"/>
            </a:solidFill>
          </a:endParaRPr>
        </a:p>
      </cdr:txBody>
    </cdr:sp>
  </cdr:relSizeAnchor>
  <cdr:relSizeAnchor xmlns:cdr="http://schemas.openxmlformats.org/drawingml/2006/chartDrawing">
    <cdr:from>
      <cdr:x>0.13861</cdr:x>
      <cdr:y>0.02778</cdr:y>
    </cdr:from>
    <cdr:to>
      <cdr:x>0.35644</cdr:x>
      <cdr:y>0.09722</cdr:y>
    </cdr:to>
    <cdr:sp macro="" textlink="">
      <cdr:nvSpPr>
        <cdr:cNvPr id="2" name="TextBox 1"/>
        <cdr:cNvSpPr txBox="1"/>
      </cdr:nvSpPr>
      <cdr:spPr>
        <a:xfrm xmlns:a="http://schemas.openxmlformats.org/drawingml/2006/main">
          <a:off x="1066800" y="152400"/>
          <a:ext cx="16764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0.43543</cdr:x>
      <cdr:y>0</cdr:y>
    </cdr:from>
    <cdr:to>
      <cdr:x>0.8121</cdr:x>
      <cdr:y>0.12621</cdr:y>
    </cdr:to>
    <cdr:sp macro="" textlink="">
      <cdr:nvSpPr>
        <cdr:cNvPr id="5" name="TextBox 4"/>
        <cdr:cNvSpPr txBox="1"/>
      </cdr:nvSpPr>
      <cdr:spPr>
        <a:xfrm xmlns:a="http://schemas.openxmlformats.org/drawingml/2006/main">
          <a:off x="2513357" y="-1428750"/>
          <a:ext cx="2174185" cy="5193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b="1" dirty="0" smtClean="0"/>
            <a:t>2012-2015</a:t>
          </a:r>
          <a:endParaRPr lang="en-US" sz="2400" b="1" dirty="0"/>
        </a:p>
      </cdr:txBody>
    </cdr:sp>
  </cdr:relSizeAnchor>
  <cdr:relSizeAnchor xmlns:cdr="http://schemas.openxmlformats.org/drawingml/2006/chartDrawing">
    <cdr:from>
      <cdr:x>0.75488</cdr:x>
      <cdr:y>0.6865</cdr:y>
    </cdr:from>
    <cdr:to>
      <cdr:x>0.84072</cdr:x>
      <cdr:y>0.7808</cdr:y>
    </cdr:to>
    <cdr:sp macro="" textlink="">
      <cdr:nvSpPr>
        <cdr:cNvPr id="3" name="TextBox 2"/>
        <cdr:cNvSpPr txBox="1"/>
      </cdr:nvSpPr>
      <cdr:spPr>
        <a:xfrm xmlns:a="http://schemas.openxmlformats.org/drawingml/2006/main">
          <a:off x="4357302" y="2824818"/>
          <a:ext cx="495478" cy="38800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2400" dirty="0" smtClean="0"/>
            <a:t>b</a:t>
          </a:r>
          <a:endParaRPr lang="en-US" sz="2400" dirty="0"/>
        </a:p>
      </cdr:txBody>
    </cdr:sp>
  </cdr:relSizeAnchor>
</c:userShapes>
</file>

<file path=ppt/drawings/drawing3.xml><?xml version="1.0" encoding="utf-8"?>
<c:userShapes xmlns:c="http://schemas.openxmlformats.org/drawingml/2006/chart">
  <cdr:relSizeAnchor xmlns:cdr="http://schemas.openxmlformats.org/drawingml/2006/chartDrawing">
    <cdr:from>
      <cdr:x>0.2037</cdr:x>
      <cdr:y>0.10235</cdr:y>
    </cdr:from>
    <cdr:to>
      <cdr:x>0.46296</cdr:x>
      <cdr:y>0.17545</cdr:y>
    </cdr:to>
    <cdr:sp macro="" textlink="">
      <cdr:nvSpPr>
        <cdr:cNvPr id="2" name="TextBox 1"/>
        <cdr:cNvSpPr txBox="1"/>
      </cdr:nvSpPr>
      <cdr:spPr>
        <a:xfrm xmlns:a="http://schemas.openxmlformats.org/drawingml/2006/main">
          <a:off x="1676400" y="533400"/>
          <a:ext cx="21336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Pioneer 1151 AMX</a:t>
          </a:r>
          <a:endParaRPr lang="en-US" sz="1600" dirty="0"/>
        </a:p>
      </cdr:txBody>
    </cdr:sp>
  </cdr:relSizeAnchor>
  <cdr:relSizeAnchor xmlns:cdr="http://schemas.openxmlformats.org/drawingml/2006/chartDrawing">
    <cdr:from>
      <cdr:x>0.67593</cdr:x>
      <cdr:y>0.17545</cdr:y>
    </cdr:from>
    <cdr:to>
      <cdr:x>0.90741</cdr:x>
      <cdr:y>0.24855</cdr:y>
    </cdr:to>
    <cdr:sp macro="" textlink="">
      <cdr:nvSpPr>
        <cdr:cNvPr id="3" name="TextBox 2"/>
        <cdr:cNvSpPr txBox="1"/>
      </cdr:nvSpPr>
      <cdr:spPr>
        <a:xfrm xmlns:a="http://schemas.openxmlformats.org/drawingml/2006/main">
          <a:off x="5562600" y="914400"/>
          <a:ext cx="1905000" cy="3810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smtClean="0"/>
            <a:t>Pioneer 1151 AMX</a:t>
          </a:r>
          <a:endParaRPr lang="en-US" sz="16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F9C64ACC-0ADE-47A6-B8F2-5DB663BEED8F}" type="datetimeFigureOut">
              <a:rPr lang="en-US" smtClean="0"/>
              <a:t>8/9/2016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754E368-CA01-430D-B6DC-EC72399C6011}" type="slidenum">
              <a:rPr lang="en-US" smtClean="0"/>
              <a:t>‹#›</a:t>
            </a:fld>
            <a:endParaRPr lang="en-US"/>
          </a:p>
        </p:txBody>
      </p:sp>
    </p:spTree>
    <p:extLst>
      <p:ext uri="{BB962C8B-B14F-4D97-AF65-F5344CB8AC3E}">
        <p14:creationId xmlns:p14="http://schemas.microsoft.com/office/powerpoint/2010/main" val="2152475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Prior United States Government use or demonstrated substantial utility and effectiveness. 2. Availability of the technology for immediate deployment in public and private settings. 3. Existence of extraordinarily large or unquantifiable potential third-party liability risk exposure to the Seller or other provider of the technology. 4. Substantial likelihood that the technology will not be deployed unless SAFETY Act risk management protections are extended. 5. Magnitude of risk exposure to the public if the technology is not deployed. 6. Evaluation of scientific studies that can be feasibly conducted to assess the capability of the technology to substantially reduce risks of harm. 7. Effectiveness of the technology in facilitating the defense against acts of terrorism.</a:t>
            </a:r>
          </a:p>
          <a:p>
            <a:endParaRPr lang="en-US" dirty="0"/>
          </a:p>
        </p:txBody>
      </p:sp>
      <p:sp>
        <p:nvSpPr>
          <p:cNvPr id="4" name="Slide Number Placeholder 3"/>
          <p:cNvSpPr>
            <a:spLocks noGrp="1"/>
          </p:cNvSpPr>
          <p:nvPr>
            <p:ph type="sldNum" sz="quarter" idx="10"/>
          </p:nvPr>
        </p:nvSpPr>
        <p:spPr/>
        <p:txBody>
          <a:bodyPr/>
          <a:lstStyle/>
          <a:p>
            <a:fld id="{6754E368-CA01-430D-B6DC-EC72399C6011}" type="slidenum">
              <a:rPr lang="en-US" smtClean="0"/>
              <a:t>5</a:t>
            </a:fld>
            <a:endParaRPr lang="en-US"/>
          </a:p>
        </p:txBody>
      </p:sp>
    </p:spTree>
    <p:extLst>
      <p:ext uri="{BB962C8B-B14F-4D97-AF65-F5344CB8AC3E}">
        <p14:creationId xmlns:p14="http://schemas.microsoft.com/office/powerpoint/2010/main" val="994659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Reminder</a:t>
            </a:r>
            <a:r>
              <a:rPr lang="en-US" altLang="en-US" baseline="0" dirty="0" smtClean="0"/>
              <a:t> of relationship between HON and JRS</a:t>
            </a:r>
            <a:endParaRPr lang="en-US" altLang="en-US" dirty="0"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09" indent="-285734" eaLnBrk="0" hangingPunct="0">
              <a:spcBef>
                <a:spcPct val="30000"/>
              </a:spcBef>
              <a:defRPr sz="1200">
                <a:solidFill>
                  <a:schemeClr val="tx1"/>
                </a:solidFill>
                <a:latin typeface="Calibri" pitchFamily="34" charset="0"/>
              </a:defRPr>
            </a:lvl2pPr>
            <a:lvl3pPr marL="1142937" indent="-228587" eaLnBrk="0" hangingPunct="0">
              <a:spcBef>
                <a:spcPct val="30000"/>
              </a:spcBef>
              <a:defRPr sz="1200">
                <a:solidFill>
                  <a:schemeClr val="tx1"/>
                </a:solidFill>
                <a:latin typeface="Calibri" pitchFamily="34" charset="0"/>
              </a:defRPr>
            </a:lvl3pPr>
            <a:lvl4pPr marL="1600111" indent="-228587" eaLnBrk="0" hangingPunct="0">
              <a:spcBef>
                <a:spcPct val="30000"/>
              </a:spcBef>
              <a:defRPr sz="1200">
                <a:solidFill>
                  <a:schemeClr val="tx1"/>
                </a:solidFill>
                <a:latin typeface="Calibri" pitchFamily="34" charset="0"/>
              </a:defRPr>
            </a:lvl4pPr>
            <a:lvl5pPr marL="2057287" indent="-228587" eaLnBrk="0" hangingPunct="0">
              <a:spcBef>
                <a:spcPct val="30000"/>
              </a:spcBef>
              <a:defRPr sz="1200">
                <a:solidFill>
                  <a:schemeClr val="tx1"/>
                </a:solidFill>
                <a:latin typeface="Calibri" pitchFamily="34" charset="0"/>
              </a:defRPr>
            </a:lvl5pPr>
            <a:lvl6pPr marL="2514461" indent="-228587" eaLnBrk="0" fontAlgn="base" hangingPunct="0">
              <a:spcBef>
                <a:spcPct val="30000"/>
              </a:spcBef>
              <a:spcAft>
                <a:spcPct val="0"/>
              </a:spcAft>
              <a:defRPr sz="1200">
                <a:solidFill>
                  <a:schemeClr val="tx1"/>
                </a:solidFill>
                <a:latin typeface="Calibri" pitchFamily="34" charset="0"/>
              </a:defRPr>
            </a:lvl6pPr>
            <a:lvl7pPr marL="2971635" indent="-228587" eaLnBrk="0" fontAlgn="base" hangingPunct="0">
              <a:spcBef>
                <a:spcPct val="30000"/>
              </a:spcBef>
              <a:spcAft>
                <a:spcPct val="0"/>
              </a:spcAft>
              <a:defRPr sz="1200">
                <a:solidFill>
                  <a:schemeClr val="tx1"/>
                </a:solidFill>
                <a:latin typeface="Calibri" pitchFamily="34" charset="0"/>
              </a:defRPr>
            </a:lvl7pPr>
            <a:lvl8pPr marL="3428811" indent="-228587" eaLnBrk="0" fontAlgn="base" hangingPunct="0">
              <a:spcBef>
                <a:spcPct val="30000"/>
              </a:spcBef>
              <a:spcAft>
                <a:spcPct val="0"/>
              </a:spcAft>
              <a:defRPr sz="1200">
                <a:solidFill>
                  <a:schemeClr val="tx1"/>
                </a:solidFill>
                <a:latin typeface="Calibri" pitchFamily="34" charset="0"/>
              </a:defRPr>
            </a:lvl8pPr>
            <a:lvl9pPr marL="3885985" indent="-228587"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E0B3BB2-65EE-4280-BDBD-766478ABC2CD}" type="slidenum">
              <a:rPr lang="en-US" altLang="en-US" smtClean="0">
                <a:solidFill>
                  <a:prstClr val="black"/>
                </a:solidFill>
                <a:latin typeface="Arial" charset="0"/>
              </a:rPr>
              <a:pPr eaLnBrk="1" hangingPunct="1">
                <a:spcBef>
                  <a:spcPct val="0"/>
                </a:spcBef>
              </a:pPr>
              <a:t>12</a:t>
            </a:fld>
            <a:endParaRPr lang="en-US" altLang="en-US" smtClean="0">
              <a:solidFill>
                <a:prstClr val="black"/>
              </a:solidFill>
              <a:latin typeface="Arial" charset="0"/>
            </a:endParaRPr>
          </a:p>
        </p:txBody>
      </p:sp>
    </p:spTree>
    <p:extLst>
      <p:ext uri="{BB962C8B-B14F-4D97-AF65-F5344CB8AC3E}">
        <p14:creationId xmlns:p14="http://schemas.microsoft.com/office/powerpoint/2010/main" val="762628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336550"/>
            <a:ext cx="6096000" cy="4572000"/>
          </a:xfrm>
        </p:spPr>
      </p:sp>
      <p:sp>
        <p:nvSpPr>
          <p:cNvPr id="3" name="Notes Placeholder 2"/>
          <p:cNvSpPr>
            <a:spLocks noGrp="1"/>
          </p:cNvSpPr>
          <p:nvPr>
            <p:ph type="body" idx="1"/>
          </p:nvPr>
        </p:nvSpPr>
        <p:spPr>
          <a:xfrm>
            <a:off x="134679" y="5044966"/>
            <a:ext cx="6698512" cy="4109668"/>
          </a:xfrm>
        </p:spPr>
        <p:txBody>
          <a:bodyPr/>
          <a:lstStyle/>
          <a:p>
            <a:pPr marL="285750" indent="-285750">
              <a:buFont typeface="Arial" panose="020B0604020202020204" pitchFamily="34" charset="0"/>
              <a:buChar char="•"/>
            </a:pPr>
            <a:endParaRPr lang="en-US" sz="1600" dirty="0" smtClean="0">
              <a:latin typeface="Bryant Regular" pitchFamily="34" charset="0"/>
            </a:endParaRPr>
          </a:p>
        </p:txBody>
      </p:sp>
      <p:sp>
        <p:nvSpPr>
          <p:cNvPr id="4" name="Slide Number Placeholder 3"/>
          <p:cNvSpPr>
            <a:spLocks noGrp="1"/>
          </p:cNvSpPr>
          <p:nvPr>
            <p:ph type="sldNum" sz="quarter" idx="10"/>
          </p:nvPr>
        </p:nvSpPr>
        <p:spPr/>
        <p:txBody>
          <a:bodyPr/>
          <a:lstStyle/>
          <a:p>
            <a:fld id="{8EE554EA-C577-544B-9790-200E264EF18D}"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189625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06413" y="342900"/>
            <a:ext cx="6199187" cy="4648200"/>
          </a:xfrm>
        </p:spPr>
      </p:sp>
      <p:sp>
        <p:nvSpPr>
          <p:cNvPr id="3" name="Notes Placeholder 2"/>
          <p:cNvSpPr>
            <a:spLocks noGrp="1"/>
          </p:cNvSpPr>
          <p:nvPr>
            <p:ph type="body" idx="1"/>
          </p:nvPr>
        </p:nvSpPr>
        <p:spPr>
          <a:xfrm>
            <a:off x="137672" y="5129049"/>
            <a:ext cx="6847368" cy="4178162"/>
          </a:xfrm>
        </p:spPr>
        <p:txBody>
          <a:bodyPr/>
          <a:lstStyle/>
          <a:p>
            <a:pPr marL="291179" indent="-291179">
              <a:buFont typeface="Arial" panose="020B0604020202020204" pitchFamily="34" charset="0"/>
              <a:buChar char="•"/>
            </a:pPr>
            <a:endParaRPr lang="en-US" sz="1600" dirty="0">
              <a:latin typeface="Bryant Regular" pitchFamily="34" charset="0"/>
            </a:endParaRPr>
          </a:p>
        </p:txBody>
      </p:sp>
      <p:sp>
        <p:nvSpPr>
          <p:cNvPr id="4" name="Slide Number Placeholder 3"/>
          <p:cNvSpPr>
            <a:spLocks noGrp="1"/>
          </p:cNvSpPr>
          <p:nvPr>
            <p:ph type="sldNum" sz="quarter" idx="10"/>
          </p:nvPr>
        </p:nvSpPr>
        <p:spPr/>
        <p:txBody>
          <a:bodyPr/>
          <a:lstStyle/>
          <a:p>
            <a:fld id="{8EE554EA-C577-544B-9790-200E264EF18D}"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301538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personal testimonial, Wayne Welter put some down on his own lawn and experienced the same results within a week.  Wayne’s wife, who begrudgingly mowed the lawn in his absence, commented the lawn was so thick it felt like mowing shag carpet.  </a:t>
            </a:r>
          </a:p>
          <a:p>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754E368-CA01-430D-B6DC-EC72399C6011}" type="slidenum">
              <a:rPr lang="en-US" smtClean="0"/>
              <a:t>39</a:t>
            </a:fld>
            <a:endParaRPr lang="en-US"/>
          </a:p>
        </p:txBody>
      </p:sp>
    </p:spTree>
    <p:extLst>
      <p:ext uri="{BB962C8B-B14F-4D97-AF65-F5344CB8AC3E}">
        <p14:creationId xmlns:p14="http://schemas.microsoft.com/office/powerpoint/2010/main" val="11364910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file://localhost/Volumes/pubgshare/SHARE/Depts/Creative/Clients/Simplot/Resources/crop_rows_wrmgrey.png" TargetMode="External"/><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file://localhost/Volumes/pubgshare/SHARE/Depts/Creative/Clients/Simplot/Templates/Working/PSD/JRSimplotCo.png" TargetMode="External"/><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3" Type="http://schemas.openxmlformats.org/officeDocument/2006/relationships/image" Target="file://localhost/Volumes/pubgshare/SHARE/Depts/Creative/Clients/Simplot/Templates/Working/PSD/Simplot_full_logo.png" TargetMode="External"/><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file://localhost/Volumes/pubgshare/SHARE/Depts/Creative/Clients/Simplot/Templates/Working/PSD/super%20graphic-04.png" TargetMode="External"/><Relationship Id="rId4" Type="http://schemas.openxmlformats.org/officeDocument/2006/relationships/image" Target="../media/image1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3" descr="veggie-ba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950369"/>
            <a:ext cx="9144000" cy="3907631"/>
          </a:xfrm>
          <a:prstGeom prst="rect">
            <a:avLst/>
          </a:prstGeom>
        </p:spPr>
      </p:pic>
      <p:sp>
        <p:nvSpPr>
          <p:cNvPr id="3" name="Title 2"/>
          <p:cNvSpPr>
            <a:spLocks noGrp="1"/>
          </p:cNvSpPr>
          <p:nvPr>
            <p:ph type="title"/>
          </p:nvPr>
        </p:nvSpPr>
        <p:spPr>
          <a:xfrm>
            <a:off x="514350" y="1809885"/>
            <a:ext cx="8229600" cy="1143000"/>
          </a:xfrm>
          <a:prstGeom prst="rect">
            <a:avLst/>
          </a:prstGeom>
        </p:spPr>
        <p:txBody>
          <a:bodyPr vert="horz"/>
          <a:lstStyle>
            <a:lvl1pPr algn="ctr">
              <a:defRPr/>
            </a:lvl1pPr>
          </a:lstStyle>
          <a:p>
            <a:r>
              <a:rPr lang="en-US" dirty="0" smtClean="0"/>
              <a:t>Click to edit Master title style</a:t>
            </a:r>
            <a:endParaRPr lang="en-US" dirty="0"/>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30331" y="103846"/>
            <a:ext cx="3054040" cy="15284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itle 2"/>
          <p:cNvSpPr txBox="1">
            <a:spLocks/>
          </p:cNvSpPr>
          <p:nvPr userDrawn="1"/>
        </p:nvSpPr>
        <p:spPr>
          <a:xfrm>
            <a:off x="1502242" y="5325863"/>
            <a:ext cx="6253815" cy="1038417"/>
          </a:xfrm>
          <a:prstGeom prst="rect">
            <a:avLst/>
          </a:prstGeom>
        </p:spPr>
        <p:txBody>
          <a:bodyPr vert="horz"/>
          <a:lstStyle>
            <a:lvl1pPr algn="ctr" defTabSz="457200" rtl="0" eaLnBrk="1" latinLnBrk="0" hangingPunct="1">
              <a:spcBef>
                <a:spcPct val="0"/>
              </a:spcBef>
              <a:buNone/>
              <a:defRPr sz="4400" kern="1200">
                <a:solidFill>
                  <a:srgbClr val="4B721D"/>
                </a:solidFill>
                <a:latin typeface="+mj-lt"/>
                <a:ea typeface="+mj-ea"/>
                <a:cs typeface="+mj-cs"/>
              </a:defRPr>
            </a:lvl1pPr>
          </a:lstStyle>
          <a:p>
            <a:r>
              <a:rPr lang="en-US" sz="2800" dirty="0" smtClean="0">
                <a:solidFill>
                  <a:schemeClr val="bg1">
                    <a:lumMod val="85000"/>
                  </a:schemeClr>
                </a:solidFill>
              </a:rPr>
              <a:t>Wayne Welter</a:t>
            </a:r>
          </a:p>
          <a:p>
            <a:pPr>
              <a:lnSpc>
                <a:spcPct val="120000"/>
              </a:lnSpc>
            </a:pPr>
            <a:r>
              <a:rPr lang="en-US" sz="1400" dirty="0" smtClean="0">
                <a:solidFill>
                  <a:schemeClr val="bg1">
                    <a:lumMod val="85000"/>
                  </a:schemeClr>
                </a:solidFill>
              </a:rPr>
              <a:t>Project</a:t>
            </a:r>
            <a:r>
              <a:rPr lang="en-US" sz="1400" baseline="0" dirty="0" smtClean="0">
                <a:solidFill>
                  <a:schemeClr val="bg1">
                    <a:lumMod val="85000"/>
                  </a:schemeClr>
                </a:solidFill>
              </a:rPr>
              <a:t> Manager</a:t>
            </a:r>
            <a:endParaRPr lang="en-US" sz="1400" dirty="0">
              <a:solidFill>
                <a:schemeClr val="bg1">
                  <a:lumMod val="85000"/>
                </a:schemeClr>
              </a:solidFill>
            </a:endParaRPr>
          </a:p>
        </p:txBody>
      </p:sp>
    </p:spTree>
    <p:extLst>
      <p:ext uri="{BB962C8B-B14F-4D97-AF65-F5344CB8AC3E}">
        <p14:creationId xmlns:p14="http://schemas.microsoft.com/office/powerpoint/2010/main" val="970929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E996097-5811-492E-B300-A713D1875CD8}" type="datetimeFigureOut">
              <a:rPr lang="en-US" smtClean="0"/>
              <a:t>8/9/2016</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152F750F-A46F-45DA-A22E-08F8CA8735A7}" type="slidenum">
              <a:rPr lang="en-US" smtClean="0"/>
              <a:t>‹#›</a:t>
            </a:fld>
            <a:endParaRPr lang="en-US"/>
          </a:p>
        </p:txBody>
      </p:sp>
    </p:spTree>
    <p:extLst>
      <p:ext uri="{BB962C8B-B14F-4D97-AF65-F5344CB8AC3E}">
        <p14:creationId xmlns:p14="http://schemas.microsoft.com/office/powerpoint/2010/main" val="3024845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accent3">
            <a:lumMod val="20000"/>
            <a:lumOff val="80000"/>
          </a:schemeClr>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34828" y="2952885"/>
            <a:ext cx="9178828" cy="3907631"/>
            <a:chOff x="-34828" y="2952885"/>
            <a:chExt cx="9178828" cy="3907631"/>
          </a:xfrm>
        </p:grpSpPr>
        <p:pic>
          <p:nvPicPr>
            <p:cNvPr id="4" name="Picture 3" descr="veggie-bar.png"/>
            <p:cNvPicPr>
              <a:picLocks noChangeAspect="1"/>
            </p:cNvPicPr>
            <p:nvPr userDrawn="1"/>
          </p:nvPicPr>
          <p:blipFill rotWithShape="1">
            <a:blip r:embed="rId2">
              <a:extLst>
                <a:ext uri="{28A0092B-C50C-407E-A947-70E740481C1C}">
                  <a14:useLocalDpi xmlns:a14="http://schemas.microsoft.com/office/drawing/2010/main" val="0"/>
                </a:ext>
              </a:extLst>
            </a:blip>
            <a:srcRect t="41930"/>
            <a:stretch/>
          </p:blipFill>
          <p:spPr>
            <a:xfrm>
              <a:off x="0" y="4588835"/>
              <a:ext cx="9144000" cy="2269165"/>
            </a:xfrm>
            <a:prstGeom prst="rect">
              <a:avLst/>
            </a:prstGeom>
          </p:spPr>
        </p:pic>
        <p:pic>
          <p:nvPicPr>
            <p:cNvPr id="7" name="Picture 6" descr="veggie-bar.png"/>
            <p:cNvPicPr>
              <a:picLocks noChangeAspect="1"/>
            </p:cNvPicPr>
            <p:nvPr userDrawn="1"/>
          </p:nvPicPr>
          <p:blipFill rotWithShape="1">
            <a:blip r:embed="rId2">
              <a:extLst>
                <a:ext uri="{28A0092B-C50C-407E-A947-70E740481C1C}">
                  <a14:useLocalDpi xmlns:a14="http://schemas.microsoft.com/office/drawing/2010/main" val="0"/>
                </a:ext>
              </a:extLst>
            </a:blip>
            <a:srcRect l="39771"/>
            <a:stretch/>
          </p:blipFill>
          <p:spPr>
            <a:xfrm>
              <a:off x="3636674" y="2952885"/>
              <a:ext cx="5507325" cy="3907631"/>
            </a:xfrm>
            <a:prstGeom prst="rect">
              <a:avLst/>
            </a:prstGeom>
          </p:spPr>
        </p:pic>
        <p:pic>
          <p:nvPicPr>
            <p:cNvPr id="2" name="Picture 1" descr="grass-bar.png"/>
            <p:cNvPicPr>
              <a:picLocks noChangeAspect="1"/>
            </p:cNvPicPr>
            <p:nvPr userDrawn="1"/>
          </p:nvPicPr>
          <p:blipFill rotWithShape="1">
            <a:blip r:embed="rId3">
              <a:extLst>
                <a:ext uri="{28A0092B-C50C-407E-A947-70E740481C1C}">
                  <a14:useLocalDpi xmlns:a14="http://schemas.microsoft.com/office/drawing/2010/main" val="0"/>
                </a:ext>
              </a:extLst>
            </a:blip>
            <a:srcRect l="1" r="60397"/>
            <a:stretch/>
          </p:blipFill>
          <p:spPr>
            <a:xfrm>
              <a:off x="-34828" y="3668370"/>
              <a:ext cx="3621232" cy="942975"/>
            </a:xfrm>
            <a:prstGeom prst="rect">
              <a:avLst/>
            </a:prstGeom>
          </p:spPr>
        </p:pic>
        <p:pic>
          <p:nvPicPr>
            <p:cNvPr id="9" name="Picture 8" descr="veggie-bar.png"/>
            <p:cNvPicPr>
              <a:picLocks noChangeAspect="1"/>
            </p:cNvPicPr>
            <p:nvPr userDrawn="1"/>
          </p:nvPicPr>
          <p:blipFill rotWithShape="1">
            <a:blip r:embed="rId2">
              <a:extLst>
                <a:ext uri="{28A0092B-C50C-407E-A947-70E740481C1C}">
                  <a14:useLocalDpi xmlns:a14="http://schemas.microsoft.com/office/drawing/2010/main" val="0"/>
                </a:ext>
              </a:extLst>
            </a:blip>
            <a:srcRect l="9684" t="64420" r="45968" b="12712"/>
            <a:stretch/>
          </p:blipFill>
          <p:spPr>
            <a:xfrm>
              <a:off x="158743" y="4616822"/>
              <a:ext cx="4055182" cy="893596"/>
            </a:xfrm>
            <a:prstGeom prst="rect">
              <a:avLst/>
            </a:prstGeom>
          </p:spPr>
        </p:pic>
      </p:grpSp>
      <p:sp>
        <p:nvSpPr>
          <p:cNvPr id="3" name="Title 2"/>
          <p:cNvSpPr>
            <a:spLocks noGrp="1"/>
          </p:cNvSpPr>
          <p:nvPr>
            <p:ph type="title"/>
          </p:nvPr>
        </p:nvSpPr>
        <p:spPr>
          <a:xfrm>
            <a:off x="514350" y="1809885"/>
            <a:ext cx="8229600" cy="1143000"/>
          </a:xfrm>
          <a:prstGeom prst="rect">
            <a:avLst/>
          </a:prstGeom>
        </p:spPr>
        <p:txBody>
          <a:bodyPr vert="horz"/>
          <a:lstStyle>
            <a:lvl1pPr algn="ctr">
              <a:defRPr/>
            </a:lvl1pPr>
          </a:lstStyle>
          <a:p>
            <a:r>
              <a:rPr lang="en-US" dirty="0" smtClean="0"/>
              <a:t>Click to edit Master title style</a:t>
            </a:r>
            <a:endParaRPr lang="en-US" dirty="0"/>
          </a:p>
        </p:txBody>
      </p:sp>
      <p:pic>
        <p:nvPicPr>
          <p:cNvPr id="6"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30331" y="103846"/>
            <a:ext cx="3054040" cy="15284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 name="Title 2"/>
          <p:cNvSpPr txBox="1">
            <a:spLocks/>
          </p:cNvSpPr>
          <p:nvPr userDrawn="1"/>
        </p:nvSpPr>
        <p:spPr>
          <a:xfrm>
            <a:off x="1502242" y="5325863"/>
            <a:ext cx="6253815" cy="1038417"/>
          </a:xfrm>
          <a:prstGeom prst="rect">
            <a:avLst/>
          </a:prstGeom>
        </p:spPr>
        <p:txBody>
          <a:bodyPr vert="horz"/>
          <a:lstStyle>
            <a:lvl1pPr algn="ctr" defTabSz="457200" rtl="0" eaLnBrk="1" latinLnBrk="0" hangingPunct="1">
              <a:spcBef>
                <a:spcPct val="0"/>
              </a:spcBef>
              <a:buNone/>
              <a:defRPr sz="4400" kern="1200">
                <a:solidFill>
                  <a:srgbClr val="4B721D"/>
                </a:solidFill>
                <a:latin typeface="+mj-lt"/>
                <a:ea typeface="+mj-ea"/>
                <a:cs typeface="+mj-cs"/>
              </a:defRPr>
            </a:lvl1pPr>
          </a:lstStyle>
          <a:p>
            <a:pPr>
              <a:lnSpc>
                <a:spcPct val="120000"/>
              </a:lnSpc>
            </a:pPr>
            <a:endParaRPr lang="en-US" sz="1600" dirty="0">
              <a:solidFill>
                <a:schemeClr val="bg1">
                  <a:lumMod val="85000"/>
                </a:schemeClr>
              </a:solidFill>
            </a:endParaRPr>
          </a:p>
        </p:txBody>
      </p:sp>
    </p:spTree>
    <p:extLst>
      <p:ext uri="{BB962C8B-B14F-4D97-AF65-F5344CB8AC3E}">
        <p14:creationId xmlns:p14="http://schemas.microsoft.com/office/powerpoint/2010/main" val="1054243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4324" y="305857"/>
            <a:ext cx="7639051" cy="627785"/>
          </a:xfrm>
          <a:prstGeom prst="rect">
            <a:avLst/>
          </a:prstGeom>
        </p:spPr>
        <p:txBody>
          <a:bodyPr>
            <a:noAutofit/>
          </a:bodyPr>
          <a:lstStyle>
            <a:lvl1pPr>
              <a:defRPr sz="3600">
                <a:solidFill>
                  <a:srgbClr val="70B43B"/>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14325" y="1177422"/>
            <a:ext cx="8607425" cy="3849201"/>
          </a:xfrm>
          <a:prstGeom prst="rect">
            <a:avLst/>
          </a:prstGeom>
        </p:spPr>
        <p:txBody>
          <a:bodyPr/>
          <a:lstStyle>
            <a:lvl1pPr marL="457200" indent="-457200">
              <a:buClr>
                <a:srgbClr val="FF6600"/>
              </a:buClr>
              <a:buSzPct val="75000"/>
              <a:buFont typeface="Wingdings" charset="2"/>
              <a:buChar char="§"/>
              <a:defRPr sz="2400">
                <a:solidFill>
                  <a:schemeClr val="tx1"/>
                </a:solidFill>
              </a:defRPr>
            </a:lvl1pPr>
            <a:lvl2pPr marL="854075" indent="-285750">
              <a:buClr>
                <a:schemeClr val="accent3"/>
              </a:buClr>
              <a:buSzPct val="75000"/>
              <a:buFont typeface="Wingdings" charset="2"/>
              <a:buChar char="§"/>
              <a:tabLst/>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432465" y="319418"/>
            <a:ext cx="697361" cy="0"/>
          </a:xfrm>
          <a:prstGeom prst="line">
            <a:avLst/>
          </a:prstGeom>
          <a:ln w="127000" cmpd="sng">
            <a:solidFill>
              <a:srgbClr val="70B43B"/>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noChangeArrowheads="1"/>
          </p:cNvPicPr>
          <p:nvPr/>
        </p:nvPicPr>
        <p:blipFill>
          <a:blip r:embed="rId2" cstate="print"/>
          <a:srcRect/>
          <a:stretch>
            <a:fillRect/>
          </a:stretch>
        </p:blipFill>
        <p:spPr bwMode="auto">
          <a:xfrm>
            <a:off x="7715999" y="159472"/>
            <a:ext cx="1205752" cy="1269175"/>
          </a:xfrm>
          <a:prstGeom prst="rect">
            <a:avLst/>
          </a:prstGeom>
          <a:noFill/>
          <a:ln w="9525">
            <a:noFill/>
            <a:miter lim="800000"/>
            <a:headEnd/>
            <a:tailEnd/>
          </a:ln>
          <a:effectLst/>
        </p:spPr>
      </p:pic>
    </p:spTree>
    <p:extLst>
      <p:ext uri="{BB962C8B-B14F-4D97-AF65-F5344CB8AC3E}">
        <p14:creationId xmlns:p14="http://schemas.microsoft.com/office/powerpoint/2010/main" val="345089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14324" y="305857"/>
            <a:ext cx="7639051" cy="627785"/>
          </a:xfrm>
          <a:prstGeom prst="rect">
            <a:avLst/>
          </a:prstGeom>
        </p:spPr>
        <p:txBody>
          <a:bodyPr>
            <a:noAutofit/>
          </a:bodyPr>
          <a:lstStyle>
            <a:lvl1pPr>
              <a:defRPr sz="3600">
                <a:solidFill>
                  <a:srgbClr val="70B43B"/>
                </a:solidFill>
              </a:defRPr>
            </a:lvl1pPr>
          </a:lstStyle>
          <a:p>
            <a:r>
              <a:rPr lang="en-US" dirty="0" smtClean="0"/>
              <a:t>Click to edit Master title style</a:t>
            </a:r>
            <a:endParaRPr lang="en-US" dirty="0"/>
          </a:p>
        </p:txBody>
      </p:sp>
      <p:cxnSp>
        <p:nvCxnSpPr>
          <p:cNvPr id="7" name="Straight Connector 6"/>
          <p:cNvCxnSpPr/>
          <p:nvPr userDrawn="1"/>
        </p:nvCxnSpPr>
        <p:spPr>
          <a:xfrm>
            <a:off x="432465" y="319418"/>
            <a:ext cx="697361" cy="0"/>
          </a:xfrm>
          <a:prstGeom prst="line">
            <a:avLst/>
          </a:prstGeom>
          <a:ln w="127000" cmpd="sng">
            <a:solidFill>
              <a:srgbClr val="70B43B"/>
            </a:solidFill>
          </a:ln>
          <a:effectLst/>
        </p:spPr>
        <p:style>
          <a:lnRef idx="2">
            <a:schemeClr val="accent1"/>
          </a:lnRef>
          <a:fillRef idx="0">
            <a:schemeClr val="accent1"/>
          </a:fillRef>
          <a:effectRef idx="1">
            <a:schemeClr val="accent1"/>
          </a:effectRef>
          <a:fontRef idx="minor">
            <a:schemeClr val="tx1"/>
          </a:fontRef>
        </p:style>
      </p:cxnSp>
      <p:pic>
        <p:nvPicPr>
          <p:cNvPr id="9" name="Picture 10"/>
          <p:cNvPicPr>
            <a:picLocks noChangeAspect="1" noChangeArrowheads="1"/>
          </p:cNvPicPr>
          <p:nvPr userDrawn="1"/>
        </p:nvPicPr>
        <p:blipFill>
          <a:blip r:embed="rId2" cstate="print"/>
          <a:srcRect/>
          <a:stretch>
            <a:fillRect/>
          </a:stretch>
        </p:blipFill>
        <p:spPr bwMode="auto">
          <a:xfrm rot="12577944">
            <a:off x="7778408" y="-352395"/>
            <a:ext cx="1431311" cy="1571691"/>
          </a:xfrm>
          <a:prstGeom prst="rect">
            <a:avLst/>
          </a:prstGeom>
          <a:noFill/>
          <a:ln w="9525">
            <a:noFill/>
            <a:miter lim="800000"/>
            <a:headEnd/>
            <a:tailEnd/>
          </a:ln>
          <a:effectLst/>
        </p:spPr>
      </p:pic>
    </p:spTree>
    <p:extLst>
      <p:ext uri="{BB962C8B-B14F-4D97-AF65-F5344CB8AC3E}">
        <p14:creationId xmlns:p14="http://schemas.microsoft.com/office/powerpoint/2010/main" val="2568255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14324" y="305857"/>
            <a:ext cx="7639051" cy="627785"/>
          </a:xfrm>
          <a:prstGeom prst="rect">
            <a:avLst/>
          </a:prstGeom>
        </p:spPr>
        <p:txBody>
          <a:bodyPr>
            <a:noAutofit/>
          </a:bodyPr>
          <a:lstStyle>
            <a:lvl1pPr>
              <a:defRPr sz="3600">
                <a:solidFill>
                  <a:srgbClr val="70B43B"/>
                </a:solidFill>
              </a:defRPr>
            </a:lvl1pPr>
          </a:lstStyle>
          <a:p>
            <a:r>
              <a:rPr lang="en-US" dirty="0" smtClean="0"/>
              <a:t>Click to edit Master title style</a:t>
            </a:r>
            <a:endParaRPr lang="en-US" dirty="0"/>
          </a:p>
        </p:txBody>
      </p:sp>
      <p:cxnSp>
        <p:nvCxnSpPr>
          <p:cNvPr id="5" name="Straight Connector 4"/>
          <p:cNvCxnSpPr/>
          <p:nvPr userDrawn="1"/>
        </p:nvCxnSpPr>
        <p:spPr>
          <a:xfrm>
            <a:off x="432465" y="319418"/>
            <a:ext cx="697361" cy="0"/>
          </a:xfrm>
          <a:prstGeom prst="line">
            <a:avLst/>
          </a:prstGeom>
          <a:ln w="127000" cmpd="sng">
            <a:solidFill>
              <a:srgbClr val="70B43B"/>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8545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21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Screen Phot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D17E1B-ADA5-9741-8945-78FF75264810}" type="slidenum">
              <a:rPr lang="en-US" smtClean="0"/>
              <a:pPr/>
              <a:t>‹#›</a:t>
            </a:fld>
            <a:endParaRPr lang="en-US" dirty="0"/>
          </a:p>
        </p:txBody>
      </p:sp>
    </p:spTree>
    <p:extLst>
      <p:ext uri="{BB962C8B-B14F-4D97-AF65-F5344CB8AC3E}">
        <p14:creationId xmlns:p14="http://schemas.microsoft.com/office/powerpoint/2010/main" val="385750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pic>
        <p:nvPicPr>
          <p:cNvPr id="2" name="crop_rows_wrmgrey.png" descr="/Volumes/pubgshare/SHARE/Depts/Creative/Clients/Simplot/Resources/crop_rows_wrmgrey.png"/>
          <p:cNvPicPr>
            <a:picLocks noChangeAspect="1"/>
          </p:cNvPicPr>
          <p:nvPr userDrawn="1"/>
        </p:nvPicPr>
        <p:blipFill>
          <a:blip r:embed="rId2" r:link="rId3" cstate="email">
            <a:extLst>
              <a:ext uri="{28A0092B-C50C-407E-A947-70E740481C1C}">
                <a14:useLocalDpi xmlns:a14="http://schemas.microsoft.com/office/drawing/2010/main"/>
              </a:ext>
            </a:extLst>
          </a:blip>
          <a:stretch>
            <a:fillRect/>
          </a:stretch>
        </p:blipFill>
        <p:spPr>
          <a:xfrm>
            <a:off x="0" y="6261262"/>
            <a:ext cx="9144000" cy="485764"/>
          </a:xfrm>
          <a:prstGeom prst="rect">
            <a:avLst/>
          </a:prstGeom>
        </p:spPr>
      </p:pic>
      <p:sp>
        <p:nvSpPr>
          <p:cNvPr id="11" name="Rectangle 10"/>
          <p:cNvSpPr/>
          <p:nvPr userDrawn="1"/>
        </p:nvSpPr>
        <p:spPr>
          <a:xfrm>
            <a:off x="0" y="6504146"/>
            <a:ext cx="9144000" cy="353855"/>
          </a:xfrm>
          <a:prstGeom prst="rect">
            <a:avLst/>
          </a:prstGeom>
          <a:solidFill>
            <a:srgbClr val="675C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endParaRPr>
          </a:p>
        </p:txBody>
      </p:sp>
      <p:sp>
        <p:nvSpPr>
          <p:cNvPr id="5" name="Title 1"/>
          <p:cNvSpPr>
            <a:spLocks noGrp="1"/>
          </p:cNvSpPr>
          <p:nvPr>
            <p:ph type="title"/>
          </p:nvPr>
        </p:nvSpPr>
        <p:spPr>
          <a:xfrm>
            <a:off x="457200" y="205979"/>
            <a:ext cx="7306732" cy="857250"/>
          </a:xfrm>
          <a:prstGeom prst="rect">
            <a:avLst/>
          </a:prstGeom>
        </p:spPr>
        <p:txBody>
          <a:bodyPr>
            <a:normAutofit/>
          </a:bodyPr>
          <a:lstStyle>
            <a:lvl1pPr algn="l">
              <a:defRPr lang="en-US" sz="1800" b="0" i="0" kern="1200" dirty="0">
                <a:solidFill>
                  <a:srgbClr val="675C53"/>
                </a:solidFill>
                <a:latin typeface="Forza Medium"/>
                <a:ea typeface="+mn-ea"/>
                <a:cs typeface="Forza Medium"/>
              </a:defRPr>
            </a:lvl1pPr>
          </a:lstStyle>
          <a:p>
            <a:r>
              <a:rPr lang="en-US" dirty="0" smtClean="0"/>
              <a:t>Click to edit Master title style</a:t>
            </a:r>
            <a:endParaRPr lang="en-US" dirty="0"/>
          </a:p>
        </p:txBody>
      </p:sp>
      <p:sp>
        <p:nvSpPr>
          <p:cNvPr id="6" name="Content Placeholder 2"/>
          <p:cNvSpPr>
            <a:spLocks noGrp="1"/>
          </p:cNvSpPr>
          <p:nvPr>
            <p:ph idx="1"/>
          </p:nvPr>
        </p:nvSpPr>
        <p:spPr>
          <a:xfrm>
            <a:off x="457200" y="1200151"/>
            <a:ext cx="8229600" cy="4742126"/>
          </a:xfrm>
          <a:prstGeom prst="rect">
            <a:avLst/>
          </a:prstGeom>
        </p:spPr>
        <p:txBody>
          <a:bodyPr>
            <a:normAutofit/>
          </a:bodyPr>
          <a:lstStyle>
            <a:lvl1pPr marL="171450" marR="0" indent="-171450" algn="l" defTabSz="342900" rtl="0" eaLnBrk="1" fontAlgn="auto" latinLnBrk="0" hangingPunct="1">
              <a:lnSpc>
                <a:spcPct val="100000"/>
              </a:lnSpc>
              <a:spcBef>
                <a:spcPct val="20000"/>
              </a:spcBef>
              <a:spcAft>
                <a:spcPts val="0"/>
              </a:spcAft>
              <a:buClrTx/>
              <a:buSzTx/>
              <a:buFont typeface="Arial"/>
              <a:buChar char="•"/>
              <a:tabLst/>
              <a:defRPr sz="1500">
                <a:solidFill>
                  <a:srgbClr val="675C53"/>
                </a:solidFill>
                <a:latin typeface="Arial"/>
                <a:cs typeface="Arial"/>
              </a:defRPr>
            </a:lvl1pPr>
            <a:lvl2pPr marL="514350" marR="0" indent="-171450" algn="l" defTabSz="342900" rtl="0" eaLnBrk="1" fontAlgn="auto" latinLnBrk="0" hangingPunct="1">
              <a:lnSpc>
                <a:spcPct val="100000"/>
              </a:lnSpc>
              <a:spcBef>
                <a:spcPct val="20000"/>
              </a:spcBef>
              <a:spcAft>
                <a:spcPts val="0"/>
              </a:spcAft>
              <a:buClrTx/>
              <a:buSzTx/>
              <a:buFont typeface="Arial"/>
              <a:buChar char="–"/>
              <a:tabLst/>
              <a:defRPr sz="1350">
                <a:solidFill>
                  <a:srgbClr val="675C53"/>
                </a:solidFill>
                <a:latin typeface="Arial"/>
                <a:cs typeface="Arial"/>
              </a:defRPr>
            </a:lvl2pPr>
            <a:lvl3pPr marL="813197" marR="0" indent="-127397" algn="l" defTabSz="342900" rtl="0" eaLnBrk="1" fontAlgn="auto" latinLnBrk="0" hangingPunct="1">
              <a:lnSpc>
                <a:spcPct val="100000"/>
              </a:lnSpc>
              <a:spcBef>
                <a:spcPct val="20000"/>
              </a:spcBef>
              <a:spcAft>
                <a:spcPts val="0"/>
              </a:spcAft>
              <a:buClrTx/>
              <a:buSzTx/>
              <a:buFont typeface="Arial"/>
              <a:buChar char="•"/>
              <a:tabLst/>
              <a:defRPr sz="1200">
                <a:solidFill>
                  <a:srgbClr val="675C53"/>
                </a:solidFill>
                <a:latin typeface="Arial"/>
                <a:cs typeface="Arial"/>
              </a:defRPr>
            </a:lvl3pPr>
            <a:lvl4pPr marL="1156097" marR="0" indent="-127397" algn="l" defTabSz="342900" rtl="0" eaLnBrk="1" fontAlgn="auto" latinLnBrk="0" hangingPunct="1">
              <a:lnSpc>
                <a:spcPct val="100000"/>
              </a:lnSpc>
              <a:spcBef>
                <a:spcPct val="20000"/>
              </a:spcBef>
              <a:spcAft>
                <a:spcPts val="0"/>
              </a:spcAft>
              <a:buClrTx/>
              <a:buSzTx/>
              <a:buFont typeface="Arial"/>
              <a:buChar char="–"/>
              <a:tabLst/>
              <a:defRPr sz="1200">
                <a:solidFill>
                  <a:srgbClr val="7B6955"/>
                </a:solidFill>
                <a:latin typeface="Arial"/>
                <a:cs typeface="Arial"/>
              </a:defRPr>
            </a:lvl4pPr>
            <a:lvl5pPr marL="1498997" marR="0" indent="-127397" algn="l" defTabSz="342900" rtl="0" eaLnBrk="1" fontAlgn="auto" latinLnBrk="0" hangingPunct="1">
              <a:lnSpc>
                <a:spcPct val="100000"/>
              </a:lnSpc>
              <a:spcBef>
                <a:spcPct val="20000"/>
              </a:spcBef>
              <a:spcAft>
                <a:spcPts val="0"/>
              </a:spcAft>
              <a:buClrTx/>
              <a:buSzTx/>
              <a:buFont typeface="Arial"/>
              <a:buChar char="»"/>
              <a:tabLst/>
              <a:defRPr sz="1200">
                <a:solidFill>
                  <a:srgbClr val="7B6955"/>
                </a:solidFill>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endParaRPr lang="en-US" dirty="0"/>
          </a:p>
        </p:txBody>
      </p:sp>
      <p:pic>
        <p:nvPicPr>
          <p:cNvPr id="14" name="JRSimplotCo.png" descr="/Volumes/pubgshare/SHARE/Depts/Creative/Clients/Simplot/Templates/Working/PSD/JRSimplotCo.png"/>
          <p:cNvPicPr>
            <a:picLocks noChangeAspect="1"/>
          </p:cNvPicPr>
          <p:nvPr userDrawn="1"/>
        </p:nvPicPr>
        <p:blipFill>
          <a:blip r:embed="rId4" r:link="rId5" cstate="email">
            <a:biLevel thresh="25000"/>
            <a:extLst>
              <a:ext uri="{28A0092B-C50C-407E-A947-70E740481C1C}">
                <a14:useLocalDpi xmlns:a14="http://schemas.microsoft.com/office/drawing/2010/main"/>
              </a:ext>
            </a:extLst>
          </a:blip>
          <a:stretch>
            <a:fillRect/>
          </a:stretch>
        </p:blipFill>
        <p:spPr>
          <a:xfrm>
            <a:off x="7291083" y="6621526"/>
            <a:ext cx="1549907" cy="147969"/>
          </a:xfrm>
          <a:prstGeom prst="rect">
            <a:avLst/>
          </a:prstGeom>
        </p:spPr>
      </p:pic>
      <p:sp>
        <p:nvSpPr>
          <p:cNvPr id="13" name="Text Placeholder 15"/>
          <p:cNvSpPr>
            <a:spLocks noGrp="1"/>
          </p:cNvSpPr>
          <p:nvPr>
            <p:ph type="body" sz="quarter" idx="13" hasCustomPrompt="1"/>
          </p:nvPr>
        </p:nvSpPr>
        <p:spPr>
          <a:xfrm>
            <a:off x="850474" y="6496794"/>
            <a:ext cx="2075749" cy="361206"/>
          </a:xfrm>
          <a:prstGeom prst="rect">
            <a:avLst/>
          </a:prstGeom>
        </p:spPr>
        <p:txBody>
          <a:bodyPr anchor="ctr">
            <a:noAutofit/>
          </a:bodyPr>
          <a:lstStyle>
            <a:lvl1pPr marL="0" indent="0">
              <a:buNone/>
              <a:defRPr lang="en-US" sz="750" kern="1200" baseline="0" dirty="0" smtClean="0">
                <a:solidFill>
                  <a:srgbClr val="FFFFFF"/>
                </a:solidFill>
                <a:latin typeface="Arial"/>
                <a:ea typeface="+mn-ea"/>
                <a:cs typeface="Arial"/>
              </a:defRPr>
            </a:lvl1pPr>
            <a:lvl2pPr marL="342900" indent="0">
              <a:buNone/>
              <a:defRPr lang="en-US" sz="750" kern="1200" dirty="0" smtClean="0">
                <a:solidFill>
                  <a:srgbClr val="7B6955"/>
                </a:solidFill>
                <a:latin typeface="Arial"/>
                <a:ea typeface="+mn-ea"/>
                <a:cs typeface="Arial"/>
              </a:defRPr>
            </a:lvl2pPr>
            <a:lvl3pPr marL="685800" indent="0">
              <a:buNone/>
              <a:defRPr lang="en-US" sz="750" kern="1200" dirty="0" smtClean="0">
                <a:solidFill>
                  <a:srgbClr val="7B6955"/>
                </a:solidFill>
                <a:latin typeface="Arial"/>
                <a:ea typeface="+mn-ea"/>
                <a:cs typeface="Arial"/>
              </a:defRPr>
            </a:lvl3pPr>
            <a:lvl4pPr marL="1028700" indent="0">
              <a:buNone/>
              <a:defRPr lang="en-US" sz="750" kern="1200" dirty="0" smtClean="0">
                <a:solidFill>
                  <a:srgbClr val="7B6955"/>
                </a:solidFill>
                <a:latin typeface="Arial"/>
                <a:ea typeface="+mn-ea"/>
                <a:cs typeface="Arial"/>
              </a:defRPr>
            </a:lvl4pPr>
            <a:lvl5pPr marL="1371600" indent="0">
              <a:buNone/>
              <a:defRPr lang="en-US" sz="750" kern="1200" dirty="0" smtClean="0">
                <a:solidFill>
                  <a:srgbClr val="7B6955"/>
                </a:solidFill>
                <a:latin typeface="Arial"/>
                <a:ea typeface="+mn-ea"/>
                <a:cs typeface="Arial"/>
              </a:defRPr>
            </a:lvl5pPr>
          </a:lstStyle>
          <a:p>
            <a:r>
              <a:rPr lang="en-US" dirty="0" smtClean="0"/>
              <a:t>Click to enter footer copy</a:t>
            </a:r>
            <a:endParaRPr lang="en-US" dirty="0"/>
          </a:p>
        </p:txBody>
      </p:sp>
      <p:sp>
        <p:nvSpPr>
          <p:cNvPr id="15" name="Slide Number Placeholder 5"/>
          <p:cNvSpPr txBox="1">
            <a:spLocks/>
          </p:cNvSpPr>
          <p:nvPr userDrawn="1"/>
        </p:nvSpPr>
        <p:spPr>
          <a:xfrm>
            <a:off x="147628" y="6503098"/>
            <a:ext cx="612128" cy="365125"/>
          </a:xfrm>
          <a:prstGeom prst="rect">
            <a:avLst/>
          </a:prstGeom>
        </p:spPr>
        <p:txBody>
          <a:bodyPr vert="horz" lIns="68580" tIns="34290" rIns="68580" bIns="34290" rtlCol="0" anchor="ctr"/>
          <a:lstStyle>
            <a:defPPr>
              <a:defRPr lang="en-US"/>
            </a:defPPr>
            <a:lvl1pPr marL="0" algn="l" defTabSz="457200" rtl="0" eaLnBrk="1" latinLnBrk="0" hangingPunct="1">
              <a:defRPr sz="1000" kern="1200">
                <a:solidFill>
                  <a:schemeClr val="tx1">
                    <a:tint val="75000"/>
                  </a:schemeClr>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18F1C1-6DFE-6E47-9E67-629BB22C4E3A}" type="slidenum">
              <a:rPr lang="en-US" sz="750" smtClean="0">
                <a:solidFill>
                  <a:srgbClr val="FFFFFF"/>
                </a:solidFill>
              </a:rPr>
              <a:pPr/>
              <a:t>‹#›</a:t>
            </a:fld>
            <a:endParaRPr lang="en-US" sz="750" dirty="0">
              <a:solidFill>
                <a:srgbClr val="FFFFFF"/>
              </a:solidFill>
            </a:endParaRPr>
          </a:p>
        </p:txBody>
      </p:sp>
    </p:spTree>
    <p:extLst>
      <p:ext uri="{BB962C8B-B14F-4D97-AF65-F5344CB8AC3E}">
        <p14:creationId xmlns:p14="http://schemas.microsoft.com/office/powerpoint/2010/main" val="34834073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1_Transition slide">
    <p:spTree>
      <p:nvGrpSpPr>
        <p:cNvPr id="1" name=""/>
        <p:cNvGrpSpPr/>
        <p:nvPr/>
      </p:nvGrpSpPr>
      <p:grpSpPr>
        <a:xfrm>
          <a:off x="0" y="0"/>
          <a:ext cx="0" cy="0"/>
          <a:chOff x="0" y="0"/>
          <a:chExt cx="0" cy="0"/>
        </a:xfrm>
      </p:grpSpPr>
      <p:pic>
        <p:nvPicPr>
          <p:cNvPr id="7" name="Simplot_full_logo.png" descr="/Volumes/pubgshare/SHARE/Depts/Creative/Clients/Simplot/Templates/Working/PSD/Simplot_full_logo.png"/>
          <p:cNvPicPr>
            <a:picLocks noChangeAspect="1"/>
          </p:cNvPicPr>
          <p:nvPr/>
        </p:nvPicPr>
        <p:blipFill>
          <a:blip r:embed="rId2" r:link="rId3" cstate="email">
            <a:extLst>
              <a:ext uri="{28A0092B-C50C-407E-A947-70E740481C1C}">
                <a14:useLocalDpi xmlns:a14="http://schemas.microsoft.com/office/drawing/2010/main"/>
              </a:ext>
            </a:extLst>
          </a:blip>
          <a:stretch>
            <a:fillRect/>
          </a:stretch>
        </p:blipFill>
        <p:spPr>
          <a:xfrm>
            <a:off x="7580883" y="6150886"/>
            <a:ext cx="1258318" cy="531091"/>
          </a:xfrm>
          <a:prstGeom prst="rect">
            <a:avLst/>
          </a:prstGeom>
        </p:spPr>
      </p:pic>
      <p:pic>
        <p:nvPicPr>
          <p:cNvPr id="6" name="super graphic-04.png" descr="/Volumes/pubgshare/SHARE/Depts/Creative/Clients/Simplot/Templates/Working/PSD/super graphic-04.png"/>
          <p:cNvPicPr>
            <a:picLocks noChangeAspect="1"/>
          </p:cNvPicPr>
          <p:nvPr/>
        </p:nvPicPr>
        <p:blipFill rotWithShape="1">
          <a:blip r:embed="rId4" r:link="rId5" cstate="email">
            <a:extLst>
              <a:ext uri="{28A0092B-C50C-407E-A947-70E740481C1C}">
                <a14:useLocalDpi xmlns:a14="http://schemas.microsoft.com/office/drawing/2010/main"/>
              </a:ext>
            </a:extLst>
          </a:blip>
          <a:srcRect l="27956" t="5292" r="14548" b="7234"/>
          <a:stretch/>
        </p:blipFill>
        <p:spPr>
          <a:xfrm>
            <a:off x="-1" y="-87484"/>
            <a:ext cx="5907951" cy="6945484"/>
          </a:xfrm>
          <a:prstGeom prst="rect">
            <a:avLst/>
          </a:prstGeom>
        </p:spPr>
      </p:pic>
      <p:sp>
        <p:nvSpPr>
          <p:cNvPr id="11" name="Title 10"/>
          <p:cNvSpPr>
            <a:spLocks noGrp="1"/>
          </p:cNvSpPr>
          <p:nvPr>
            <p:ph type="title"/>
          </p:nvPr>
        </p:nvSpPr>
        <p:spPr>
          <a:xfrm>
            <a:off x="457200" y="1295258"/>
            <a:ext cx="8229600" cy="1143000"/>
          </a:xfrm>
          <a:prstGeom prst="rect">
            <a:avLst/>
          </a:prstGeom>
        </p:spPr>
        <p:txBody>
          <a:bodyPr anchor="t">
            <a:normAutofit/>
          </a:bodyPr>
          <a:lstStyle>
            <a:lvl1pPr algn="r">
              <a:defRPr lang="en-US" sz="2100" b="0" i="0" kern="1200" dirty="0">
                <a:solidFill>
                  <a:srgbClr val="284E36"/>
                </a:solidFill>
                <a:latin typeface="Forza Medium"/>
                <a:ea typeface="+mj-ea"/>
                <a:cs typeface="Arial"/>
              </a:defRPr>
            </a:lvl1pPr>
          </a:lstStyle>
          <a:p>
            <a:r>
              <a:rPr lang="en-US" smtClean="0"/>
              <a:t>Click to edit Master title style</a:t>
            </a:r>
            <a:endParaRPr lang="en-US" dirty="0"/>
          </a:p>
        </p:txBody>
      </p:sp>
      <p:sp>
        <p:nvSpPr>
          <p:cNvPr id="14" name="Content Placeholder 13"/>
          <p:cNvSpPr>
            <a:spLocks noGrp="1"/>
          </p:cNvSpPr>
          <p:nvPr>
            <p:ph sz="quarter" idx="10" hasCustomPrompt="1"/>
          </p:nvPr>
        </p:nvSpPr>
        <p:spPr>
          <a:xfrm>
            <a:off x="1554164" y="2438258"/>
            <a:ext cx="7132637" cy="1100138"/>
          </a:xfrm>
          <a:prstGeom prst="rect">
            <a:avLst/>
          </a:prstGeom>
        </p:spPr>
        <p:txBody>
          <a:bodyPr>
            <a:normAutofit/>
          </a:bodyPr>
          <a:lstStyle>
            <a:lvl1pPr marL="0" indent="0" algn="r">
              <a:buNone/>
              <a:defRPr kumimoji="0" lang="en-US" sz="1500" b="0" i="0" u="none" strike="noStrike" kern="0" cap="none" spc="0" normalizeH="0" baseline="0" dirty="0">
                <a:ln>
                  <a:noFill/>
                </a:ln>
                <a:solidFill>
                  <a:srgbClr val="675C53"/>
                </a:solidFill>
                <a:effectLst/>
                <a:uLnTx/>
                <a:uFillTx/>
                <a:latin typeface="Forza Medium"/>
                <a:ea typeface="+mn-ea"/>
                <a:cs typeface="Arial"/>
              </a:defRPr>
            </a:lvl1pPr>
          </a:lstStyle>
          <a:p>
            <a:pPr lvl="0"/>
            <a:r>
              <a:rPr lang="en-US" dirty="0" smtClean="0"/>
              <a:t>Click to edit Master subtitle</a:t>
            </a:r>
            <a:endParaRPr lang="en-US" dirty="0"/>
          </a:p>
        </p:txBody>
      </p:sp>
    </p:spTree>
    <p:extLst>
      <p:ext uri="{BB962C8B-B14F-4D97-AF65-F5344CB8AC3E}">
        <p14:creationId xmlns:p14="http://schemas.microsoft.com/office/powerpoint/2010/main" val="1066610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17" Type="http://schemas.openxmlformats.org/officeDocument/2006/relationships/image" Target="../media/image6.png"/><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6"/>
          <p:cNvPicPr>
            <a:picLocks noChangeAspect="1" noChangeArrowheads="1"/>
          </p:cNvPicPr>
          <p:nvPr userDrawn="1"/>
        </p:nvPicPr>
        <p:blipFill>
          <a:blip r:embed="rId12" cstate="print"/>
          <a:srcRect/>
          <a:stretch>
            <a:fillRect/>
          </a:stretch>
        </p:blipFill>
        <p:spPr bwMode="auto">
          <a:xfrm rot="1288310">
            <a:off x="2009144" y="5493864"/>
            <a:ext cx="571616" cy="1103449"/>
          </a:xfrm>
          <a:prstGeom prst="rect">
            <a:avLst/>
          </a:prstGeom>
          <a:noFill/>
          <a:ln w="9525">
            <a:noFill/>
            <a:miter lim="800000"/>
            <a:headEnd/>
            <a:tailEnd/>
          </a:ln>
          <a:effectLst/>
        </p:spPr>
      </p:pic>
      <p:pic>
        <p:nvPicPr>
          <p:cNvPr id="14" name="Picture 6"/>
          <p:cNvPicPr>
            <a:picLocks noChangeAspect="1" noChangeArrowheads="1"/>
          </p:cNvPicPr>
          <p:nvPr userDrawn="1"/>
        </p:nvPicPr>
        <p:blipFill>
          <a:blip r:embed="rId12" cstate="print"/>
          <a:srcRect/>
          <a:stretch>
            <a:fillRect/>
          </a:stretch>
        </p:blipFill>
        <p:spPr bwMode="auto">
          <a:xfrm>
            <a:off x="1439977" y="5522351"/>
            <a:ext cx="571616" cy="1103449"/>
          </a:xfrm>
          <a:prstGeom prst="rect">
            <a:avLst/>
          </a:prstGeom>
          <a:noFill/>
          <a:ln w="9525">
            <a:noFill/>
            <a:miter lim="800000"/>
            <a:headEnd/>
            <a:tailEnd/>
          </a:ln>
          <a:effectLst/>
        </p:spPr>
      </p:pic>
      <p:pic>
        <p:nvPicPr>
          <p:cNvPr id="9" name="Picture 4"/>
          <p:cNvPicPr>
            <a:picLocks noChangeAspect="1" noChangeArrowheads="1"/>
          </p:cNvPicPr>
          <p:nvPr userDrawn="1"/>
        </p:nvPicPr>
        <p:blipFill>
          <a:blip r:embed="rId13" cstate="print"/>
          <a:srcRect/>
          <a:stretch>
            <a:fillRect/>
          </a:stretch>
        </p:blipFill>
        <p:spPr bwMode="auto">
          <a:xfrm>
            <a:off x="3007696" y="5554785"/>
            <a:ext cx="311150" cy="1089810"/>
          </a:xfrm>
          <a:prstGeom prst="rect">
            <a:avLst/>
          </a:prstGeom>
          <a:noFill/>
          <a:ln w="9525">
            <a:noFill/>
            <a:miter lim="800000"/>
            <a:headEnd/>
            <a:tailEnd/>
          </a:ln>
          <a:effectLst/>
        </p:spPr>
      </p:pic>
      <p:pic>
        <p:nvPicPr>
          <p:cNvPr id="10" name="Picture 4"/>
          <p:cNvPicPr>
            <a:picLocks noChangeAspect="1" noChangeArrowheads="1"/>
          </p:cNvPicPr>
          <p:nvPr userDrawn="1"/>
        </p:nvPicPr>
        <p:blipFill>
          <a:blip r:embed="rId13" cstate="print"/>
          <a:srcRect/>
          <a:stretch>
            <a:fillRect/>
          </a:stretch>
        </p:blipFill>
        <p:spPr bwMode="auto">
          <a:xfrm>
            <a:off x="3864945" y="5627788"/>
            <a:ext cx="428625" cy="860372"/>
          </a:xfrm>
          <a:prstGeom prst="rect">
            <a:avLst/>
          </a:prstGeom>
          <a:noFill/>
          <a:ln w="9525">
            <a:noFill/>
            <a:miter lim="800000"/>
            <a:headEnd/>
            <a:tailEnd/>
          </a:ln>
          <a:effectLst/>
        </p:spPr>
      </p:pic>
      <p:pic>
        <p:nvPicPr>
          <p:cNvPr id="7" name="Picture 4"/>
          <p:cNvPicPr>
            <a:picLocks noChangeAspect="1" noChangeArrowheads="1"/>
          </p:cNvPicPr>
          <p:nvPr userDrawn="1"/>
        </p:nvPicPr>
        <p:blipFill>
          <a:blip r:embed="rId13" cstate="print"/>
          <a:srcRect/>
          <a:stretch>
            <a:fillRect/>
          </a:stretch>
        </p:blipFill>
        <p:spPr bwMode="auto">
          <a:xfrm>
            <a:off x="3367679" y="5407124"/>
            <a:ext cx="490916" cy="1350182"/>
          </a:xfrm>
          <a:prstGeom prst="rect">
            <a:avLst/>
          </a:prstGeom>
          <a:noFill/>
          <a:ln w="9525">
            <a:noFill/>
            <a:miter lim="800000"/>
            <a:headEnd/>
            <a:tailEnd/>
          </a:ln>
          <a:effectLst/>
        </p:spPr>
      </p:pic>
      <p:sp>
        <p:nvSpPr>
          <p:cNvPr id="6" name="Slide Number Placeholder 5"/>
          <p:cNvSpPr>
            <a:spLocks noGrp="1"/>
          </p:cNvSpPr>
          <p:nvPr>
            <p:ph type="sldNum" sz="quarter" idx="4"/>
          </p:nvPr>
        </p:nvSpPr>
        <p:spPr>
          <a:xfrm>
            <a:off x="8686800" y="6490482"/>
            <a:ext cx="423256" cy="365125"/>
          </a:xfrm>
          <a:prstGeom prst="rect">
            <a:avLst/>
          </a:prstGeom>
        </p:spPr>
        <p:txBody>
          <a:bodyPr vert="horz" lIns="91440" tIns="45720" rIns="91440" bIns="45720" rtlCol="0" anchor="ctr"/>
          <a:lstStyle>
            <a:lvl1pPr algn="r">
              <a:defRPr sz="1200">
                <a:solidFill>
                  <a:schemeClr val="bg1"/>
                </a:solidFill>
              </a:defRPr>
            </a:lvl1pPr>
          </a:lstStyle>
          <a:p>
            <a:fld id="{BDD17E1B-ADA5-9741-8945-78FF75264810}" type="slidenum">
              <a:rPr lang="en-US" smtClean="0"/>
              <a:pPr/>
              <a:t>‹#›</a:t>
            </a:fld>
            <a:endParaRPr lang="en-US" dirty="0"/>
          </a:p>
        </p:txBody>
      </p:sp>
      <p:pic>
        <p:nvPicPr>
          <p:cNvPr id="5" name="Picture 4" descr="Screen Shot 2016-01-20 at 11.54.02 AM.png"/>
          <p:cNvPicPr>
            <a:picLocks noChangeAspect="1"/>
          </p:cNvPicPr>
          <p:nvPr userDrawn="1"/>
        </p:nvPicPr>
        <p:blipFill>
          <a:blip r:embed="rId14">
            <a:alphaModFix amt="83000"/>
            <a:extLst>
              <a:ext uri="{28A0092B-C50C-407E-A947-70E740481C1C}">
                <a14:useLocalDpi xmlns:a14="http://schemas.microsoft.com/office/drawing/2010/main" val="0"/>
              </a:ext>
            </a:extLst>
          </a:blip>
          <a:stretch>
            <a:fillRect/>
          </a:stretch>
        </p:blipFill>
        <p:spPr>
          <a:xfrm>
            <a:off x="0" y="6126285"/>
            <a:ext cx="9144000" cy="742534"/>
          </a:xfrm>
          <a:prstGeom prst="rect">
            <a:avLst/>
          </a:prstGeom>
        </p:spPr>
      </p:pic>
      <p:pic>
        <p:nvPicPr>
          <p:cNvPr id="8" name="Picture 2"/>
          <p:cNvPicPr>
            <a:picLocks noChangeAspect="1" noChangeArrowheads="1"/>
          </p:cNvPicPr>
          <p:nvPr userDrawn="1"/>
        </p:nvPicPr>
        <p:blipFill>
          <a:blip r:embed="rId15" cstate="print"/>
          <a:srcRect/>
          <a:stretch>
            <a:fillRect/>
          </a:stretch>
        </p:blipFill>
        <p:spPr bwMode="auto">
          <a:xfrm>
            <a:off x="95249" y="4931398"/>
            <a:ext cx="263858" cy="1204107"/>
          </a:xfrm>
          <a:prstGeom prst="rect">
            <a:avLst/>
          </a:prstGeom>
          <a:noFill/>
          <a:ln w="9525">
            <a:noFill/>
            <a:miter lim="800000"/>
            <a:headEnd/>
            <a:tailEnd/>
          </a:ln>
          <a:effectLst/>
        </p:spPr>
      </p:pic>
      <p:pic>
        <p:nvPicPr>
          <p:cNvPr id="11" name="Picture 2"/>
          <p:cNvPicPr>
            <a:picLocks noChangeAspect="1" noChangeArrowheads="1"/>
          </p:cNvPicPr>
          <p:nvPr userDrawn="1"/>
        </p:nvPicPr>
        <p:blipFill>
          <a:blip r:embed="rId15" cstate="print"/>
          <a:srcRect/>
          <a:stretch>
            <a:fillRect/>
          </a:stretch>
        </p:blipFill>
        <p:spPr bwMode="auto">
          <a:xfrm>
            <a:off x="407063" y="5302066"/>
            <a:ext cx="182633" cy="833439"/>
          </a:xfrm>
          <a:prstGeom prst="rect">
            <a:avLst/>
          </a:prstGeom>
          <a:noFill/>
          <a:ln w="9525">
            <a:noFill/>
            <a:miter lim="800000"/>
            <a:headEnd/>
            <a:tailEnd/>
          </a:ln>
          <a:effectLst/>
        </p:spPr>
      </p:pic>
      <p:pic>
        <p:nvPicPr>
          <p:cNvPr id="12" name="Picture 2"/>
          <p:cNvPicPr>
            <a:picLocks noChangeAspect="1" noChangeArrowheads="1"/>
          </p:cNvPicPr>
          <p:nvPr userDrawn="1"/>
        </p:nvPicPr>
        <p:blipFill>
          <a:blip r:embed="rId15" cstate="print"/>
          <a:srcRect/>
          <a:stretch>
            <a:fillRect/>
          </a:stretch>
        </p:blipFill>
        <p:spPr bwMode="auto">
          <a:xfrm>
            <a:off x="654049" y="5160008"/>
            <a:ext cx="213763" cy="975497"/>
          </a:xfrm>
          <a:prstGeom prst="rect">
            <a:avLst/>
          </a:prstGeom>
          <a:noFill/>
          <a:ln w="9525">
            <a:noFill/>
            <a:miter lim="800000"/>
            <a:headEnd/>
            <a:tailEnd/>
          </a:ln>
          <a:effectLst/>
        </p:spPr>
      </p:pic>
      <p:pic>
        <p:nvPicPr>
          <p:cNvPr id="13" name="Picture 2"/>
          <p:cNvPicPr>
            <a:picLocks noChangeAspect="1" noChangeArrowheads="1"/>
          </p:cNvPicPr>
          <p:nvPr userDrawn="1"/>
        </p:nvPicPr>
        <p:blipFill>
          <a:blip r:embed="rId15" cstate="print"/>
          <a:srcRect/>
          <a:stretch>
            <a:fillRect/>
          </a:stretch>
        </p:blipFill>
        <p:spPr bwMode="auto">
          <a:xfrm>
            <a:off x="946813" y="5302066"/>
            <a:ext cx="182633" cy="833439"/>
          </a:xfrm>
          <a:prstGeom prst="rect">
            <a:avLst/>
          </a:prstGeom>
          <a:noFill/>
          <a:ln w="9525">
            <a:noFill/>
            <a:miter lim="800000"/>
            <a:headEnd/>
            <a:tailEnd/>
          </a:ln>
          <a:effectLst/>
        </p:spPr>
      </p:pic>
      <p:pic>
        <p:nvPicPr>
          <p:cNvPr id="4" name="Picture 3" descr="grass-bar.png"/>
          <p:cNvPicPr>
            <a:picLocks noChangeAspect="1"/>
          </p:cNvPicPr>
          <p:nvPr userDrawn="1"/>
        </p:nvPicPr>
        <p:blipFill rotWithShape="1">
          <a:blip r:embed="rId16">
            <a:extLst>
              <a:ext uri="{28A0092B-C50C-407E-A947-70E740481C1C}">
                <a14:useLocalDpi xmlns:a14="http://schemas.microsoft.com/office/drawing/2010/main" val="0"/>
              </a:ext>
            </a:extLst>
          </a:blip>
          <a:srcRect l="-1" r="47152"/>
          <a:stretch/>
        </p:blipFill>
        <p:spPr>
          <a:xfrm>
            <a:off x="4821492" y="5729410"/>
            <a:ext cx="4322508" cy="404102"/>
          </a:xfrm>
          <a:prstGeom prst="rect">
            <a:avLst/>
          </a:prstGeom>
        </p:spPr>
      </p:pic>
      <p:pic>
        <p:nvPicPr>
          <p:cNvPr id="16" name="Picture 15" descr="IS09275_FUSN_logo_1C_REV_vFIN.pn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7651749" y="6170582"/>
            <a:ext cx="1478819" cy="739410"/>
          </a:xfrm>
          <a:prstGeom prst="rect">
            <a:avLst/>
          </a:prstGeom>
        </p:spPr>
      </p:pic>
    </p:spTree>
    <p:extLst>
      <p:ext uri="{BB962C8B-B14F-4D97-AF65-F5344CB8AC3E}">
        <p14:creationId xmlns:p14="http://schemas.microsoft.com/office/powerpoint/2010/main" val="393723919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0" r:id="rId3"/>
    <p:sldLayoutId id="2147483654" r:id="rId4"/>
    <p:sldLayoutId id="2147483658" r:id="rId5"/>
    <p:sldLayoutId id="2147483655" r:id="rId6"/>
    <p:sldLayoutId id="2147483657" r:id="rId7"/>
    <p:sldLayoutId id="2147483660" r:id="rId8"/>
    <p:sldLayoutId id="2147483661" r:id="rId9"/>
    <p:sldLayoutId id="2147483662"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200" rtl="0" eaLnBrk="1" latinLnBrk="0" hangingPunct="1">
        <a:spcBef>
          <a:spcPct val="0"/>
        </a:spcBef>
        <a:buNone/>
        <a:defRPr sz="4400" kern="1200">
          <a:solidFill>
            <a:srgbClr val="4B721D"/>
          </a:solidFill>
          <a:latin typeface="+mj-lt"/>
          <a:ea typeface="+mj-ea"/>
          <a:cs typeface="+mj-cs"/>
        </a:defRPr>
      </a:lvl1pPr>
    </p:titleStyle>
    <p:bodyStyle>
      <a:lvl1pPr marL="0" indent="0" algn="l" defTabSz="457200" rtl="0" eaLnBrk="1" latinLnBrk="0" hangingPunct="1">
        <a:spcBef>
          <a:spcPct val="20000"/>
        </a:spcBef>
        <a:buClr>
          <a:schemeClr val="tx2"/>
        </a:buClr>
        <a:buFont typeface="Arial"/>
        <a:buNone/>
        <a:defRPr sz="3200" kern="1200">
          <a:solidFill>
            <a:schemeClr val="tx1">
              <a:lumMod val="90000"/>
              <a:lumOff val="10000"/>
            </a:schemeClr>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800" b="0" kern="1200">
          <a:solidFill>
            <a:schemeClr val="tx1">
              <a:lumMod val="90000"/>
              <a:lumOff val="10000"/>
            </a:schemeClr>
          </a:solidFill>
          <a:latin typeface="+mn-lt"/>
          <a:ea typeface="+mn-ea"/>
          <a:cs typeface="+mn-cs"/>
        </a:defRPr>
      </a:lvl2pPr>
      <a:lvl3pPr marL="1143000" indent="-228600" algn="l" defTabSz="457200" rtl="0" eaLnBrk="1" latinLnBrk="0" hangingPunct="1">
        <a:spcBef>
          <a:spcPct val="20000"/>
        </a:spcBef>
        <a:buClr>
          <a:schemeClr val="tx2"/>
        </a:buClr>
        <a:buFont typeface="Lucida Grande"/>
        <a:buChar char="–"/>
        <a:defRPr sz="2400" b="0" kern="1200">
          <a:solidFill>
            <a:schemeClr val="tx1">
              <a:lumMod val="90000"/>
              <a:lumOff val="1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6.jpeg"/><Relationship Id="rId7" Type="http://schemas.openxmlformats.org/officeDocument/2006/relationships/image" Target="../media/image29.gif"/><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hyperlink" Target="http://www.google.com/url?q=http://news.techgenie.com/security/dhs-will-take-help-to-deal-with-cyber-intrusions/&amp;sa=U&amp;ei=1y87U7WLD8m8yAGOjYGwBQ&amp;ved=0CDQQ9QEwAw&amp;sig2=ki1HiDURras-5Afte9Xapg&amp;usg=AFQjCNGU00kvbsGsueB9K4IDLO8sK9i8aw"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chart" Target="../charts/chart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4350" y="1481272"/>
            <a:ext cx="8229600" cy="1143000"/>
          </a:xfrm>
        </p:spPr>
        <p:txBody>
          <a:bodyPr/>
          <a:lstStyle/>
          <a:p>
            <a:pPr>
              <a:spcBef>
                <a:spcPts val="600"/>
              </a:spcBef>
            </a:pPr>
            <a:r>
              <a:rPr lang="en-US" dirty="0" smtClean="0"/>
              <a:t>Nitrogen Use Efficiency Conference</a:t>
            </a:r>
            <a:br>
              <a:rPr lang="en-US" dirty="0" smtClean="0"/>
            </a:br>
            <a:r>
              <a:rPr lang="en-US" sz="2400" dirty="0" smtClean="0"/>
              <a:t>August 2016</a:t>
            </a:r>
            <a:endParaRPr lang="en-US" sz="2400" dirty="0"/>
          </a:p>
        </p:txBody>
      </p:sp>
      <p:sp>
        <p:nvSpPr>
          <p:cNvPr id="2" name="TextBox 1"/>
          <p:cNvSpPr txBox="1"/>
          <p:nvPr/>
        </p:nvSpPr>
        <p:spPr>
          <a:xfrm>
            <a:off x="5164282" y="6164179"/>
            <a:ext cx="4027962" cy="646331"/>
          </a:xfrm>
          <a:prstGeom prst="rect">
            <a:avLst/>
          </a:prstGeom>
          <a:noFill/>
        </p:spPr>
        <p:txBody>
          <a:bodyPr wrap="none" rtlCol="0">
            <a:spAutoFit/>
          </a:bodyPr>
          <a:lstStyle/>
          <a:p>
            <a:r>
              <a:rPr lang="en-US" dirty="0" smtClean="0">
                <a:solidFill>
                  <a:schemeClr val="bg1"/>
                </a:solidFill>
              </a:rPr>
              <a:t>Dr. Terry Tindall and Dr. Galen Mooso</a:t>
            </a:r>
          </a:p>
          <a:p>
            <a:r>
              <a:rPr lang="en-US" dirty="0" smtClean="0">
                <a:solidFill>
                  <a:schemeClr val="bg1"/>
                </a:solidFill>
              </a:rPr>
              <a:t>—J.R. Simplot Co—Boise ID</a:t>
            </a:r>
            <a:endParaRPr lang="en-US" dirty="0">
              <a:solidFill>
                <a:schemeClr val="bg1"/>
              </a:solidFill>
            </a:endParaRPr>
          </a:p>
        </p:txBody>
      </p:sp>
    </p:spTree>
    <p:extLst>
      <p:ext uri="{BB962C8B-B14F-4D97-AF65-F5344CB8AC3E}">
        <p14:creationId xmlns:p14="http://schemas.microsoft.com/office/powerpoint/2010/main" val="413051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 Texas—Ammonium Nitrate Explosion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194" y="1715259"/>
            <a:ext cx="4731394" cy="2876619"/>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6847" y="1715259"/>
            <a:ext cx="4487153" cy="2876619"/>
          </a:xfrm>
          <a:prstGeom prst="rect">
            <a:avLst/>
          </a:prstGeom>
        </p:spPr>
      </p:pic>
    </p:spTree>
    <p:extLst>
      <p:ext uri="{BB962C8B-B14F-4D97-AF65-F5344CB8AC3E}">
        <p14:creationId xmlns:p14="http://schemas.microsoft.com/office/powerpoint/2010/main" val="274009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Chaos and Destruction of Human Life—IED of AN and CAN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90744" y="1444073"/>
            <a:ext cx="5644943" cy="3488645"/>
          </a:xfrm>
        </p:spPr>
      </p:pic>
      <p:sp>
        <p:nvSpPr>
          <p:cNvPr id="5" name="TextBox 4"/>
          <p:cNvSpPr txBox="1"/>
          <p:nvPr/>
        </p:nvSpPr>
        <p:spPr>
          <a:xfrm>
            <a:off x="1838739" y="5073817"/>
            <a:ext cx="5506636" cy="369332"/>
          </a:xfrm>
          <a:prstGeom prst="rect">
            <a:avLst/>
          </a:prstGeom>
          <a:noFill/>
        </p:spPr>
        <p:txBody>
          <a:bodyPr wrap="none" rtlCol="0">
            <a:spAutoFit/>
          </a:bodyPr>
          <a:lstStyle/>
          <a:p>
            <a:r>
              <a:rPr lang="en-US" dirty="0" smtClean="0"/>
              <a:t>Pakistan Lawyer Bombing—August 9, 2016—IED??</a:t>
            </a:r>
            <a:endParaRPr lang="en-US" dirty="0"/>
          </a:p>
        </p:txBody>
      </p:sp>
    </p:spTree>
    <p:extLst>
      <p:ext uri="{BB962C8B-B14F-4D97-AF65-F5344CB8AC3E}">
        <p14:creationId xmlns:p14="http://schemas.microsoft.com/office/powerpoint/2010/main" val="360031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4775" y="320084"/>
            <a:ext cx="3024925" cy="2335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599" y="1348582"/>
            <a:ext cx="2792732" cy="52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897313" y="2732256"/>
            <a:ext cx="627095" cy="1015663"/>
          </a:xfrm>
          <a:prstGeom prst="rect">
            <a:avLst/>
          </a:prstGeom>
        </p:spPr>
        <p:txBody>
          <a:bodyPr wrap="none">
            <a:spAutoFit/>
          </a:bodyPr>
          <a:lstStyle/>
          <a:p>
            <a:pPr>
              <a:defRPr/>
            </a:pPr>
            <a:r>
              <a:rPr lang="en-US" sz="6000" b="1" spc="-100" dirty="0">
                <a:solidFill>
                  <a:srgbClr val="675E47"/>
                </a:solidFill>
                <a:latin typeface="Cambria"/>
              </a:rPr>
              <a:t>+</a:t>
            </a:r>
          </a:p>
        </p:txBody>
      </p:sp>
      <p:sp>
        <p:nvSpPr>
          <p:cNvPr id="26631" name="TextBox 1"/>
          <p:cNvSpPr txBox="1">
            <a:spLocks noChangeArrowheads="1"/>
          </p:cNvSpPr>
          <p:nvPr/>
        </p:nvSpPr>
        <p:spPr bwMode="auto">
          <a:xfrm>
            <a:off x="1129989" y="4330676"/>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2F2B20"/>
                </a:solidFill>
                <a:latin typeface="Arial" charset="0"/>
              </a:rPr>
              <a:t>Technology</a:t>
            </a:r>
          </a:p>
        </p:txBody>
      </p:sp>
      <p:sp>
        <p:nvSpPr>
          <p:cNvPr id="26632" name="TextBox 3"/>
          <p:cNvSpPr txBox="1">
            <a:spLocks noChangeArrowheads="1"/>
          </p:cNvSpPr>
          <p:nvPr/>
        </p:nvSpPr>
        <p:spPr bwMode="auto">
          <a:xfrm>
            <a:off x="4976018" y="4247810"/>
            <a:ext cx="2492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Font typeface="Arial" charset="0"/>
              <a:buChar char="•"/>
              <a:defRPr sz="2200">
                <a:solidFill>
                  <a:schemeClr val="tx1"/>
                </a:solidFill>
                <a:latin typeface="Calibri" pitchFamily="34" charset="0"/>
              </a:defRPr>
            </a:lvl1pPr>
            <a:lvl2pPr marL="742950" indent="-285750" eaLnBrk="0" hangingPunct="0">
              <a:spcBef>
                <a:spcPct val="20000"/>
              </a:spcBef>
              <a:buClr>
                <a:schemeClr val="accent2"/>
              </a:buClr>
              <a:buFont typeface="Arial" charset="0"/>
              <a:buChar char="•"/>
              <a:defRPr sz="2000">
                <a:solidFill>
                  <a:schemeClr val="tx1"/>
                </a:solidFill>
                <a:latin typeface="Calibri" pitchFamily="34" charset="0"/>
              </a:defRPr>
            </a:lvl2pPr>
            <a:lvl3pPr marL="1143000" indent="-228600" eaLnBrk="0" hangingPunct="0">
              <a:spcBef>
                <a:spcPct val="20000"/>
              </a:spcBef>
              <a:buClr>
                <a:srgbClr val="D2CB6C"/>
              </a:buClr>
              <a:buFont typeface="Arial" charset="0"/>
              <a:buChar char="•"/>
              <a:defRPr>
                <a:solidFill>
                  <a:schemeClr val="tx1"/>
                </a:solidFill>
                <a:latin typeface="Calibri" pitchFamily="34" charset="0"/>
              </a:defRPr>
            </a:lvl3pPr>
            <a:lvl4pPr marL="1600200" indent="-228600" eaLnBrk="0" hangingPunct="0">
              <a:spcBef>
                <a:spcPct val="20000"/>
              </a:spcBef>
              <a:buClr>
                <a:srgbClr val="95A39D"/>
              </a:buClr>
              <a:buFont typeface="Arial" charset="0"/>
              <a:buChar char="•"/>
              <a:defRPr sz="1600">
                <a:solidFill>
                  <a:schemeClr val="tx1"/>
                </a:solidFill>
                <a:latin typeface="Calibri" pitchFamily="34" charset="0"/>
              </a:defRPr>
            </a:lvl4pPr>
            <a:lvl5pPr marL="2057400" indent="-228600" eaLnBrk="0" hangingPunct="0">
              <a:spcBef>
                <a:spcPct val="20000"/>
              </a:spcBef>
              <a:buClr>
                <a:srgbClr val="C89F5D"/>
              </a:buClr>
              <a:buFont typeface="Arial"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C89F5D"/>
              </a:buClr>
              <a:buFont typeface="Arial" charset="0"/>
              <a:buChar char="•"/>
              <a:defRPr sz="1400">
                <a:solidFill>
                  <a:schemeClr val="tx1"/>
                </a:solidFill>
                <a:latin typeface="Calibri" pitchFamily="34" charset="0"/>
              </a:defRPr>
            </a:lvl9pPr>
          </a:lstStyle>
          <a:p>
            <a:pPr eaLnBrk="1" hangingPunct="1">
              <a:spcBef>
                <a:spcPct val="0"/>
              </a:spcBef>
              <a:buClrTx/>
              <a:buFontTx/>
              <a:buNone/>
            </a:pPr>
            <a:r>
              <a:rPr lang="en-US" altLang="en-US" sz="1800" dirty="0">
                <a:solidFill>
                  <a:srgbClr val="2F2B20"/>
                </a:solidFill>
                <a:latin typeface="Arial" charset="0"/>
              </a:rPr>
              <a:t>Lathrop Manufacturing</a:t>
            </a:r>
          </a:p>
        </p:txBody>
      </p:sp>
      <p:pic>
        <p:nvPicPr>
          <p:cNvPr id="10" name="Picture 19" descr="http://t1.gstatic.com/images?q=tbn:ANd9GcRVWRtiW3klBhoaKAgPUCegxefs-yWC9fXHsVf9MFL2iODPmGsEGA83NbQs">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28900" y="4326744"/>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nimated GIF, showing water molecules moving into position next to the sugar to form hydrogen bonds"/>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29989" y="2311222"/>
            <a:ext cx="2150421" cy="18432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occ01fs010\paoletts\DOCS\ASN-26 '11\P-26 Shot 5-13 .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92106" y="2281894"/>
            <a:ext cx="2260198" cy="1828800"/>
          </a:xfrm>
          <a:prstGeom prst="rect">
            <a:avLst/>
          </a:prstGeom>
          <a:ln w="88900" cap="sq" cmpd="thickThin">
            <a:solidFill>
              <a:schemeClr val="tx1">
                <a:lumMod val="75000"/>
                <a:lumOff val="25000"/>
              </a:schemeClr>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90884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Safe is FŪSN?</a:t>
            </a:r>
            <a:endParaRPr lang="en-US" dirty="0"/>
          </a:p>
        </p:txBody>
      </p:sp>
      <p:sp>
        <p:nvSpPr>
          <p:cNvPr id="4" name="Content Placeholder 3"/>
          <p:cNvSpPr>
            <a:spLocks noGrp="1"/>
          </p:cNvSpPr>
          <p:nvPr>
            <p:ph idx="1"/>
          </p:nvPr>
        </p:nvSpPr>
        <p:spPr>
          <a:xfrm>
            <a:off x="4303395" y="1988820"/>
            <a:ext cx="4623435" cy="3417570"/>
          </a:xfrm>
        </p:spPr>
        <p:txBody>
          <a:bodyPr/>
          <a:lstStyle/>
          <a:p>
            <a:r>
              <a:rPr lang="en-US" dirty="0" smtClean="0"/>
              <a:t>FŪSN (Sulf-N 26) expends significantly less energy than other common ammonium nitrate containing fertilizers</a:t>
            </a:r>
            <a:endParaRPr lang="en-US" dirty="0"/>
          </a:p>
          <a:p>
            <a:endParaRPr lang="en-US" dirty="0"/>
          </a:p>
        </p:txBody>
      </p:sp>
      <p:pic>
        <p:nvPicPr>
          <p:cNvPr id="3" name="Picture 5"/>
          <p:cNvPicPr>
            <a:picLocks noChangeAspect="1" noChangeArrowheads="1"/>
          </p:cNvPicPr>
          <p:nvPr/>
        </p:nvPicPr>
        <p:blipFill>
          <a:blip r:embed="rId2">
            <a:extLst>
              <a:ext uri="{28A0092B-C50C-407E-A947-70E740481C1C}">
                <a14:useLocalDpi xmlns:a14="http://schemas.microsoft.com/office/drawing/2010/main" val="0"/>
              </a:ext>
            </a:extLst>
          </a:blip>
          <a:srcRect l="53842" t="35396" r="26396" b="27716"/>
          <a:stretch>
            <a:fillRect/>
          </a:stretch>
        </p:blipFill>
        <p:spPr bwMode="auto">
          <a:xfrm>
            <a:off x="419100" y="1066800"/>
            <a:ext cx="3592513" cy="4191000"/>
          </a:xfrm>
          <a:prstGeom prst="rect">
            <a:avLst/>
          </a:prstGeom>
          <a:noFill/>
          <a:ln w="9525">
            <a:solidFill>
              <a:srgbClr val="00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rgbClr val="001F00"/>
                  </a:outerShdw>
                </a:effectLst>
              </a14:hiddenEffects>
            </a:ext>
          </a:extLst>
        </p:spPr>
      </p:pic>
    </p:spTree>
    <p:extLst>
      <p:ext uri="{BB962C8B-B14F-4D97-AF65-F5344CB8AC3E}">
        <p14:creationId xmlns:p14="http://schemas.microsoft.com/office/powerpoint/2010/main" val="141357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4237059" y="120805"/>
            <a:ext cx="4579702" cy="5215772"/>
            <a:chOff x="457200" y="304800"/>
            <a:chExt cx="5486400" cy="6248400"/>
          </a:xfrm>
        </p:grpSpPr>
        <p:grpSp>
          <p:nvGrpSpPr>
            <p:cNvPr id="3" name="Group 2"/>
            <p:cNvGrpSpPr/>
            <p:nvPr/>
          </p:nvGrpSpPr>
          <p:grpSpPr>
            <a:xfrm>
              <a:off x="457200" y="304800"/>
              <a:ext cx="5486400" cy="6248400"/>
              <a:chOff x="1066800" y="2696524"/>
              <a:chExt cx="3333451" cy="3687374"/>
            </a:xfrm>
          </p:grpSpPr>
          <p:sp>
            <p:nvSpPr>
              <p:cNvPr id="4" name="Freeform 38"/>
              <p:cNvSpPr>
                <a:spLocks/>
              </p:cNvSpPr>
              <p:nvPr/>
            </p:nvSpPr>
            <p:spPr bwMode="auto">
              <a:xfrm>
                <a:off x="1066800" y="3975414"/>
                <a:ext cx="1473503" cy="2042281"/>
              </a:xfrm>
              <a:custGeom>
                <a:avLst/>
                <a:gdLst/>
                <a:ahLst/>
                <a:cxnLst>
                  <a:cxn ang="0">
                    <a:pos x="27" y="0"/>
                  </a:cxn>
                  <a:cxn ang="0">
                    <a:pos x="188" y="32"/>
                  </a:cxn>
                  <a:cxn ang="0">
                    <a:pos x="154" y="193"/>
                  </a:cxn>
                  <a:cxn ang="0">
                    <a:pos x="335" y="436"/>
                  </a:cxn>
                  <a:cxn ang="0">
                    <a:pos x="352" y="467"/>
                  </a:cxn>
                  <a:cxn ang="0">
                    <a:pos x="335" y="482"/>
                  </a:cxn>
                  <a:cxn ang="0">
                    <a:pos x="324" y="508"/>
                  </a:cxn>
                  <a:cxn ang="0">
                    <a:pos x="313" y="524"/>
                  </a:cxn>
                  <a:cxn ang="0">
                    <a:pos x="324" y="538"/>
                  </a:cxn>
                  <a:cxn ang="0">
                    <a:pos x="306" y="543"/>
                  </a:cxn>
                  <a:cxn ang="0">
                    <a:pos x="199" y="540"/>
                  </a:cxn>
                  <a:cxn ang="0">
                    <a:pos x="192" y="508"/>
                  </a:cxn>
                  <a:cxn ang="0">
                    <a:pos x="174" y="486"/>
                  </a:cxn>
                  <a:cxn ang="0">
                    <a:pos x="160" y="477"/>
                  </a:cxn>
                  <a:cxn ang="0">
                    <a:pos x="157" y="461"/>
                  </a:cxn>
                  <a:cxn ang="0">
                    <a:pos x="145" y="452"/>
                  </a:cxn>
                  <a:cxn ang="0">
                    <a:pos x="134" y="440"/>
                  </a:cxn>
                  <a:cxn ang="0">
                    <a:pos x="130" y="428"/>
                  </a:cxn>
                  <a:cxn ang="0">
                    <a:pos x="120" y="419"/>
                  </a:cxn>
                  <a:cxn ang="0">
                    <a:pos x="103" y="424"/>
                  </a:cxn>
                  <a:cxn ang="0">
                    <a:pos x="85" y="417"/>
                  </a:cxn>
                  <a:cxn ang="0">
                    <a:pos x="85" y="410"/>
                  </a:cxn>
                  <a:cxn ang="0">
                    <a:pos x="84" y="395"/>
                  </a:cxn>
                  <a:cxn ang="0">
                    <a:pos x="76" y="379"/>
                  </a:cxn>
                  <a:cxn ang="0">
                    <a:pos x="75" y="365"/>
                  </a:cxn>
                  <a:cxn ang="0">
                    <a:pos x="67" y="354"/>
                  </a:cxn>
                  <a:cxn ang="0">
                    <a:pos x="69" y="342"/>
                  </a:cxn>
                  <a:cxn ang="0">
                    <a:pos x="46" y="314"/>
                  </a:cxn>
                  <a:cxn ang="0">
                    <a:pos x="46" y="298"/>
                  </a:cxn>
                  <a:cxn ang="0">
                    <a:pos x="58" y="292"/>
                  </a:cxn>
                  <a:cxn ang="0">
                    <a:pos x="58" y="283"/>
                  </a:cxn>
                  <a:cxn ang="0">
                    <a:pos x="46" y="280"/>
                  </a:cxn>
                  <a:cxn ang="0">
                    <a:pos x="41" y="265"/>
                  </a:cxn>
                  <a:cxn ang="0">
                    <a:pos x="34" y="238"/>
                  </a:cxn>
                  <a:cxn ang="0">
                    <a:pos x="52" y="252"/>
                  </a:cxn>
                  <a:cxn ang="0">
                    <a:pos x="45" y="234"/>
                  </a:cxn>
                  <a:cxn ang="0">
                    <a:pos x="58" y="233"/>
                  </a:cxn>
                  <a:cxn ang="0">
                    <a:pos x="58" y="220"/>
                  </a:cxn>
                  <a:cxn ang="0">
                    <a:pos x="45" y="211"/>
                  </a:cxn>
                  <a:cxn ang="0">
                    <a:pos x="39" y="224"/>
                  </a:cxn>
                  <a:cxn ang="0">
                    <a:pos x="28" y="219"/>
                  </a:cxn>
                  <a:cxn ang="0">
                    <a:pos x="5" y="158"/>
                  </a:cxn>
                  <a:cxn ang="0">
                    <a:pos x="11" y="115"/>
                  </a:cxn>
                  <a:cxn ang="0">
                    <a:pos x="0" y="90"/>
                  </a:cxn>
                  <a:cxn ang="0">
                    <a:pos x="6" y="71"/>
                  </a:cxn>
                  <a:cxn ang="0">
                    <a:pos x="17" y="67"/>
                  </a:cxn>
                  <a:cxn ang="0">
                    <a:pos x="27" y="37"/>
                  </a:cxn>
                  <a:cxn ang="0">
                    <a:pos x="27" y="0"/>
                  </a:cxn>
                </a:cxnLst>
                <a:rect l="0" t="0" r="r" b="b"/>
                <a:pathLst>
                  <a:path w="353" h="544">
                    <a:moveTo>
                      <a:pt x="27" y="0"/>
                    </a:moveTo>
                    <a:lnTo>
                      <a:pt x="188" y="32"/>
                    </a:lnTo>
                    <a:lnTo>
                      <a:pt x="154" y="193"/>
                    </a:lnTo>
                    <a:lnTo>
                      <a:pt x="335" y="436"/>
                    </a:lnTo>
                    <a:lnTo>
                      <a:pt x="352" y="467"/>
                    </a:lnTo>
                    <a:lnTo>
                      <a:pt x="335" y="482"/>
                    </a:lnTo>
                    <a:lnTo>
                      <a:pt x="324" y="508"/>
                    </a:lnTo>
                    <a:lnTo>
                      <a:pt x="313" y="524"/>
                    </a:lnTo>
                    <a:lnTo>
                      <a:pt x="324" y="538"/>
                    </a:lnTo>
                    <a:lnTo>
                      <a:pt x="306" y="543"/>
                    </a:lnTo>
                    <a:lnTo>
                      <a:pt x="199" y="540"/>
                    </a:lnTo>
                    <a:lnTo>
                      <a:pt x="192" y="508"/>
                    </a:lnTo>
                    <a:lnTo>
                      <a:pt x="174" y="486"/>
                    </a:lnTo>
                    <a:lnTo>
                      <a:pt x="160" y="477"/>
                    </a:lnTo>
                    <a:lnTo>
                      <a:pt x="157" y="461"/>
                    </a:lnTo>
                    <a:lnTo>
                      <a:pt x="145" y="452"/>
                    </a:lnTo>
                    <a:lnTo>
                      <a:pt x="134" y="440"/>
                    </a:lnTo>
                    <a:lnTo>
                      <a:pt x="130" y="428"/>
                    </a:lnTo>
                    <a:lnTo>
                      <a:pt x="120" y="419"/>
                    </a:lnTo>
                    <a:lnTo>
                      <a:pt x="103" y="424"/>
                    </a:lnTo>
                    <a:lnTo>
                      <a:pt x="85" y="417"/>
                    </a:lnTo>
                    <a:lnTo>
                      <a:pt x="85" y="410"/>
                    </a:lnTo>
                    <a:lnTo>
                      <a:pt x="84" y="395"/>
                    </a:lnTo>
                    <a:lnTo>
                      <a:pt x="76" y="379"/>
                    </a:lnTo>
                    <a:lnTo>
                      <a:pt x="75" y="365"/>
                    </a:lnTo>
                    <a:lnTo>
                      <a:pt x="67" y="354"/>
                    </a:lnTo>
                    <a:lnTo>
                      <a:pt x="69" y="342"/>
                    </a:lnTo>
                    <a:lnTo>
                      <a:pt x="46" y="314"/>
                    </a:lnTo>
                    <a:lnTo>
                      <a:pt x="46" y="298"/>
                    </a:lnTo>
                    <a:lnTo>
                      <a:pt x="58" y="292"/>
                    </a:lnTo>
                    <a:lnTo>
                      <a:pt x="58" y="283"/>
                    </a:lnTo>
                    <a:lnTo>
                      <a:pt x="46" y="280"/>
                    </a:lnTo>
                    <a:lnTo>
                      <a:pt x="41" y="265"/>
                    </a:lnTo>
                    <a:lnTo>
                      <a:pt x="34" y="238"/>
                    </a:lnTo>
                    <a:lnTo>
                      <a:pt x="52" y="252"/>
                    </a:lnTo>
                    <a:lnTo>
                      <a:pt x="45" y="234"/>
                    </a:lnTo>
                    <a:lnTo>
                      <a:pt x="58" y="233"/>
                    </a:lnTo>
                    <a:lnTo>
                      <a:pt x="58" y="220"/>
                    </a:lnTo>
                    <a:lnTo>
                      <a:pt x="45" y="211"/>
                    </a:lnTo>
                    <a:lnTo>
                      <a:pt x="39" y="224"/>
                    </a:lnTo>
                    <a:lnTo>
                      <a:pt x="28" y="219"/>
                    </a:lnTo>
                    <a:lnTo>
                      <a:pt x="5" y="158"/>
                    </a:lnTo>
                    <a:lnTo>
                      <a:pt x="11" y="115"/>
                    </a:lnTo>
                    <a:lnTo>
                      <a:pt x="0" y="90"/>
                    </a:lnTo>
                    <a:lnTo>
                      <a:pt x="6" y="71"/>
                    </a:lnTo>
                    <a:lnTo>
                      <a:pt x="17" y="67"/>
                    </a:lnTo>
                    <a:lnTo>
                      <a:pt x="27" y="37"/>
                    </a:lnTo>
                    <a:lnTo>
                      <a:pt x="27" y="0"/>
                    </a:lnTo>
                  </a:path>
                </a:pathLst>
              </a:custGeom>
              <a:solidFill>
                <a:schemeClr val="tx2">
                  <a:lumMod val="60000"/>
                  <a:lumOff val="40000"/>
                </a:schemeClr>
              </a:solidFill>
              <a:ln w="12700" cap="rnd" cmpd="sng">
                <a:solidFill>
                  <a:schemeClr val="tx1"/>
                </a:solidFill>
                <a:prstDash val="solid"/>
                <a:round/>
                <a:headEnd type="none" w="sm" len="sm"/>
                <a:tailEnd type="none" w="sm" len="sm"/>
              </a:ln>
              <a:effectLst/>
            </p:spPr>
            <p:txBody>
              <a:bodyPr/>
              <a:lstStyle/>
              <a:p>
                <a:pPr>
                  <a:defRPr/>
                </a:pPr>
                <a:endParaRPr lang="en-US">
                  <a:solidFill>
                    <a:prstClr val="black"/>
                  </a:solidFill>
                </a:endParaRPr>
              </a:p>
            </p:txBody>
          </p:sp>
          <p:sp>
            <p:nvSpPr>
              <p:cNvPr id="5" name="Freeform 36"/>
              <p:cNvSpPr>
                <a:spLocks/>
              </p:cNvSpPr>
              <p:nvPr/>
            </p:nvSpPr>
            <p:spPr bwMode="auto">
              <a:xfrm>
                <a:off x="1450467" y="2696524"/>
                <a:ext cx="1112077" cy="735222"/>
              </a:xfrm>
              <a:custGeom>
                <a:avLst/>
                <a:gdLst/>
                <a:ahLst/>
                <a:cxnLst>
                  <a:cxn ang="0">
                    <a:pos x="67" y="0"/>
                  </a:cxn>
                  <a:cxn ang="0">
                    <a:pos x="122" y="15"/>
                  </a:cxn>
                  <a:cxn ang="0">
                    <a:pos x="163" y="25"/>
                  </a:cxn>
                  <a:cxn ang="0">
                    <a:pos x="184" y="29"/>
                  </a:cxn>
                  <a:cxn ang="0">
                    <a:pos x="205" y="32"/>
                  </a:cxn>
                  <a:cxn ang="0">
                    <a:pos x="233" y="37"/>
                  </a:cxn>
                  <a:cxn ang="0">
                    <a:pos x="266" y="43"/>
                  </a:cxn>
                  <a:cxn ang="0">
                    <a:pos x="245" y="195"/>
                  </a:cxn>
                  <a:cxn ang="0">
                    <a:pos x="142" y="174"/>
                  </a:cxn>
                  <a:cxn ang="0">
                    <a:pos x="127" y="183"/>
                  </a:cxn>
                  <a:cxn ang="0">
                    <a:pos x="109" y="169"/>
                  </a:cxn>
                  <a:cxn ang="0">
                    <a:pos x="92" y="183"/>
                  </a:cxn>
                  <a:cxn ang="0">
                    <a:pos x="77" y="171"/>
                  </a:cxn>
                  <a:cxn ang="0">
                    <a:pos x="35" y="169"/>
                  </a:cxn>
                  <a:cxn ang="0">
                    <a:pos x="40" y="144"/>
                  </a:cxn>
                  <a:cxn ang="0">
                    <a:pos x="10" y="142"/>
                  </a:cxn>
                  <a:cxn ang="0">
                    <a:pos x="7" y="128"/>
                  </a:cxn>
                  <a:cxn ang="0">
                    <a:pos x="13" y="113"/>
                  </a:cxn>
                  <a:cxn ang="0">
                    <a:pos x="5" y="99"/>
                  </a:cxn>
                  <a:cxn ang="0">
                    <a:pos x="6" y="61"/>
                  </a:cxn>
                  <a:cxn ang="0">
                    <a:pos x="0" y="32"/>
                  </a:cxn>
                  <a:cxn ang="0">
                    <a:pos x="3" y="21"/>
                  </a:cxn>
                  <a:cxn ang="0">
                    <a:pos x="17" y="25"/>
                  </a:cxn>
                  <a:cxn ang="0">
                    <a:pos x="31" y="42"/>
                  </a:cxn>
                  <a:cxn ang="0">
                    <a:pos x="58" y="46"/>
                  </a:cxn>
                  <a:cxn ang="0">
                    <a:pos x="64" y="60"/>
                  </a:cxn>
                  <a:cxn ang="0">
                    <a:pos x="52" y="60"/>
                  </a:cxn>
                  <a:cxn ang="0">
                    <a:pos x="50" y="72"/>
                  </a:cxn>
                  <a:cxn ang="0">
                    <a:pos x="58" y="74"/>
                  </a:cxn>
                  <a:cxn ang="0">
                    <a:pos x="60" y="86"/>
                  </a:cxn>
                  <a:cxn ang="0">
                    <a:pos x="45" y="94"/>
                  </a:cxn>
                  <a:cxn ang="0">
                    <a:pos x="45" y="103"/>
                  </a:cxn>
                  <a:cxn ang="0">
                    <a:pos x="63" y="103"/>
                  </a:cxn>
                  <a:cxn ang="0">
                    <a:pos x="67" y="82"/>
                  </a:cxn>
                  <a:cxn ang="0">
                    <a:pos x="81" y="69"/>
                  </a:cxn>
                  <a:cxn ang="0">
                    <a:pos x="64" y="36"/>
                  </a:cxn>
                  <a:cxn ang="0">
                    <a:pos x="75" y="26"/>
                  </a:cxn>
                  <a:cxn ang="0">
                    <a:pos x="67" y="0"/>
                  </a:cxn>
                </a:cxnLst>
                <a:rect l="0" t="0" r="r" b="b"/>
                <a:pathLst>
                  <a:path w="267" h="196">
                    <a:moveTo>
                      <a:pt x="67" y="0"/>
                    </a:moveTo>
                    <a:lnTo>
                      <a:pt x="122" y="15"/>
                    </a:lnTo>
                    <a:lnTo>
                      <a:pt x="163" y="25"/>
                    </a:lnTo>
                    <a:lnTo>
                      <a:pt x="184" y="29"/>
                    </a:lnTo>
                    <a:lnTo>
                      <a:pt x="205" y="32"/>
                    </a:lnTo>
                    <a:lnTo>
                      <a:pt x="233" y="37"/>
                    </a:lnTo>
                    <a:lnTo>
                      <a:pt x="266" y="43"/>
                    </a:lnTo>
                    <a:lnTo>
                      <a:pt x="245" y="195"/>
                    </a:lnTo>
                    <a:lnTo>
                      <a:pt x="142" y="174"/>
                    </a:lnTo>
                    <a:lnTo>
                      <a:pt x="127" y="183"/>
                    </a:lnTo>
                    <a:lnTo>
                      <a:pt x="109" y="169"/>
                    </a:lnTo>
                    <a:lnTo>
                      <a:pt x="92" y="183"/>
                    </a:lnTo>
                    <a:lnTo>
                      <a:pt x="77" y="171"/>
                    </a:lnTo>
                    <a:lnTo>
                      <a:pt x="35" y="169"/>
                    </a:lnTo>
                    <a:lnTo>
                      <a:pt x="40" y="144"/>
                    </a:lnTo>
                    <a:lnTo>
                      <a:pt x="10" y="142"/>
                    </a:lnTo>
                    <a:lnTo>
                      <a:pt x="7" y="128"/>
                    </a:lnTo>
                    <a:lnTo>
                      <a:pt x="13" y="113"/>
                    </a:lnTo>
                    <a:lnTo>
                      <a:pt x="5" y="99"/>
                    </a:lnTo>
                    <a:lnTo>
                      <a:pt x="6" y="61"/>
                    </a:lnTo>
                    <a:lnTo>
                      <a:pt x="0" y="32"/>
                    </a:lnTo>
                    <a:lnTo>
                      <a:pt x="3" y="21"/>
                    </a:lnTo>
                    <a:lnTo>
                      <a:pt x="17" y="25"/>
                    </a:lnTo>
                    <a:lnTo>
                      <a:pt x="31" y="42"/>
                    </a:lnTo>
                    <a:lnTo>
                      <a:pt x="58" y="46"/>
                    </a:lnTo>
                    <a:lnTo>
                      <a:pt x="64" y="60"/>
                    </a:lnTo>
                    <a:lnTo>
                      <a:pt x="52" y="60"/>
                    </a:lnTo>
                    <a:lnTo>
                      <a:pt x="50" y="72"/>
                    </a:lnTo>
                    <a:lnTo>
                      <a:pt x="58" y="74"/>
                    </a:lnTo>
                    <a:lnTo>
                      <a:pt x="60" y="86"/>
                    </a:lnTo>
                    <a:lnTo>
                      <a:pt x="45" y="94"/>
                    </a:lnTo>
                    <a:lnTo>
                      <a:pt x="45" y="103"/>
                    </a:lnTo>
                    <a:lnTo>
                      <a:pt x="63" y="103"/>
                    </a:lnTo>
                    <a:lnTo>
                      <a:pt x="67" y="82"/>
                    </a:lnTo>
                    <a:lnTo>
                      <a:pt x="81" y="69"/>
                    </a:lnTo>
                    <a:lnTo>
                      <a:pt x="64" y="36"/>
                    </a:lnTo>
                    <a:lnTo>
                      <a:pt x="75" y="26"/>
                    </a:lnTo>
                    <a:lnTo>
                      <a:pt x="67" y="0"/>
                    </a:lnTo>
                  </a:path>
                </a:pathLst>
              </a:custGeom>
              <a:solidFill>
                <a:schemeClr val="tx2">
                  <a:lumMod val="60000"/>
                  <a:lumOff val="40000"/>
                </a:schemeClr>
              </a:solidFill>
              <a:ln w="12700" cap="rnd" cmpd="sng">
                <a:solidFill>
                  <a:srgbClr val="000000"/>
                </a:solidFill>
                <a:prstDash val="solid"/>
                <a:round/>
                <a:headEnd type="none" w="sm" len="sm"/>
                <a:tailEnd type="none" w="sm" len="sm"/>
              </a:ln>
              <a:effectLst/>
            </p:spPr>
            <p:txBody>
              <a:bodyPr/>
              <a:lstStyle/>
              <a:p>
                <a:pPr>
                  <a:defRPr/>
                </a:pPr>
                <a:endParaRPr lang="en-US">
                  <a:solidFill>
                    <a:prstClr val="black"/>
                  </a:solidFill>
                </a:endParaRPr>
              </a:p>
            </p:txBody>
          </p:sp>
          <p:sp>
            <p:nvSpPr>
              <p:cNvPr id="6" name="Freeform 37"/>
              <p:cNvSpPr>
                <a:spLocks/>
              </p:cNvSpPr>
              <p:nvPr/>
            </p:nvSpPr>
            <p:spPr bwMode="auto">
              <a:xfrm>
                <a:off x="1183568" y="3223292"/>
                <a:ext cx="1387316" cy="969027"/>
              </a:xfrm>
              <a:custGeom>
                <a:avLst/>
                <a:gdLst/>
                <a:ahLst/>
                <a:cxnLst>
                  <a:cxn ang="0">
                    <a:pos x="72" y="0"/>
                  </a:cxn>
                  <a:cxn ang="0">
                    <a:pos x="62" y="5"/>
                  </a:cxn>
                  <a:cxn ang="0">
                    <a:pos x="57" y="29"/>
                  </a:cxn>
                  <a:cxn ang="0">
                    <a:pos x="51" y="47"/>
                  </a:cxn>
                  <a:cxn ang="0">
                    <a:pos x="46" y="62"/>
                  </a:cxn>
                  <a:cxn ang="0">
                    <a:pos x="40" y="79"/>
                  </a:cxn>
                  <a:cxn ang="0">
                    <a:pos x="34" y="96"/>
                  </a:cxn>
                  <a:cxn ang="0">
                    <a:pos x="25" y="114"/>
                  </a:cxn>
                  <a:cxn ang="0">
                    <a:pos x="13" y="135"/>
                  </a:cxn>
                  <a:cxn ang="0">
                    <a:pos x="0" y="155"/>
                  </a:cxn>
                  <a:cxn ang="0">
                    <a:pos x="0" y="200"/>
                  </a:cxn>
                  <a:cxn ang="0">
                    <a:pos x="187" y="238"/>
                  </a:cxn>
                  <a:cxn ang="0">
                    <a:pos x="273" y="256"/>
                  </a:cxn>
                  <a:cxn ang="0">
                    <a:pos x="290" y="167"/>
                  </a:cxn>
                  <a:cxn ang="0">
                    <a:pos x="302" y="159"/>
                  </a:cxn>
                  <a:cxn ang="0">
                    <a:pos x="291" y="140"/>
                  </a:cxn>
                  <a:cxn ang="0">
                    <a:pos x="296" y="119"/>
                  </a:cxn>
                  <a:cxn ang="0">
                    <a:pos x="332" y="85"/>
                  </a:cxn>
                  <a:cxn ang="0">
                    <a:pos x="308" y="54"/>
                  </a:cxn>
                  <a:cxn ang="0">
                    <a:pos x="204" y="32"/>
                  </a:cxn>
                  <a:cxn ang="0">
                    <a:pos x="190" y="41"/>
                  </a:cxn>
                  <a:cxn ang="0">
                    <a:pos x="171" y="27"/>
                  </a:cxn>
                  <a:cxn ang="0">
                    <a:pos x="155" y="43"/>
                  </a:cxn>
                  <a:cxn ang="0">
                    <a:pos x="139" y="27"/>
                  </a:cxn>
                  <a:cxn ang="0">
                    <a:pos x="98" y="27"/>
                  </a:cxn>
                  <a:cxn ang="0">
                    <a:pos x="103" y="2"/>
                  </a:cxn>
                  <a:cxn ang="0">
                    <a:pos x="72" y="0"/>
                  </a:cxn>
                </a:cxnLst>
                <a:rect l="0" t="0" r="r" b="b"/>
                <a:pathLst>
                  <a:path w="333" h="257">
                    <a:moveTo>
                      <a:pt x="72" y="0"/>
                    </a:moveTo>
                    <a:lnTo>
                      <a:pt x="62" y="5"/>
                    </a:lnTo>
                    <a:lnTo>
                      <a:pt x="57" y="29"/>
                    </a:lnTo>
                    <a:lnTo>
                      <a:pt x="51" y="47"/>
                    </a:lnTo>
                    <a:lnTo>
                      <a:pt x="46" y="62"/>
                    </a:lnTo>
                    <a:lnTo>
                      <a:pt x="40" y="79"/>
                    </a:lnTo>
                    <a:lnTo>
                      <a:pt x="34" y="96"/>
                    </a:lnTo>
                    <a:lnTo>
                      <a:pt x="25" y="114"/>
                    </a:lnTo>
                    <a:lnTo>
                      <a:pt x="13" y="135"/>
                    </a:lnTo>
                    <a:lnTo>
                      <a:pt x="0" y="155"/>
                    </a:lnTo>
                    <a:lnTo>
                      <a:pt x="0" y="200"/>
                    </a:lnTo>
                    <a:lnTo>
                      <a:pt x="187" y="238"/>
                    </a:lnTo>
                    <a:lnTo>
                      <a:pt x="273" y="256"/>
                    </a:lnTo>
                    <a:lnTo>
                      <a:pt x="290" y="167"/>
                    </a:lnTo>
                    <a:lnTo>
                      <a:pt x="302" y="159"/>
                    </a:lnTo>
                    <a:lnTo>
                      <a:pt x="291" y="140"/>
                    </a:lnTo>
                    <a:lnTo>
                      <a:pt x="296" y="119"/>
                    </a:lnTo>
                    <a:lnTo>
                      <a:pt x="332" y="85"/>
                    </a:lnTo>
                    <a:lnTo>
                      <a:pt x="308" y="54"/>
                    </a:lnTo>
                    <a:lnTo>
                      <a:pt x="204" y="32"/>
                    </a:lnTo>
                    <a:lnTo>
                      <a:pt x="190" y="41"/>
                    </a:lnTo>
                    <a:lnTo>
                      <a:pt x="171" y="27"/>
                    </a:lnTo>
                    <a:lnTo>
                      <a:pt x="155" y="43"/>
                    </a:lnTo>
                    <a:lnTo>
                      <a:pt x="139" y="27"/>
                    </a:lnTo>
                    <a:lnTo>
                      <a:pt x="98" y="27"/>
                    </a:lnTo>
                    <a:lnTo>
                      <a:pt x="103" y="2"/>
                    </a:lnTo>
                    <a:lnTo>
                      <a:pt x="72" y="0"/>
                    </a:lnTo>
                  </a:path>
                </a:pathLst>
              </a:custGeom>
              <a:solidFill>
                <a:schemeClr val="tx2">
                  <a:lumMod val="60000"/>
                  <a:lumOff val="40000"/>
                </a:schemeClr>
              </a:solidFill>
              <a:ln w="12700" cap="rnd" cmpd="sng">
                <a:solidFill>
                  <a:schemeClr val="tx1"/>
                </a:solidFill>
                <a:prstDash val="solid"/>
                <a:round/>
                <a:headEnd type="none" w="sm" len="sm"/>
                <a:tailEnd type="none" w="sm" len="sm"/>
              </a:ln>
              <a:effectLst/>
            </p:spPr>
            <p:txBody>
              <a:bodyPr/>
              <a:lstStyle/>
              <a:p>
                <a:pPr>
                  <a:defRPr/>
                </a:pPr>
                <a:endParaRPr lang="en-US">
                  <a:solidFill>
                    <a:prstClr val="black"/>
                  </a:solidFill>
                </a:endParaRPr>
              </a:p>
            </p:txBody>
          </p:sp>
          <p:sp>
            <p:nvSpPr>
              <p:cNvPr id="7" name="Freeform 39"/>
              <p:cNvSpPr>
                <a:spLocks/>
              </p:cNvSpPr>
              <p:nvPr/>
            </p:nvSpPr>
            <p:spPr bwMode="auto">
              <a:xfrm>
                <a:off x="1714584" y="4099359"/>
                <a:ext cx="1109298" cy="1515513"/>
              </a:xfrm>
              <a:custGeom>
                <a:avLst/>
                <a:gdLst/>
                <a:ahLst/>
                <a:cxnLst>
                  <a:cxn ang="0">
                    <a:pos x="33" y="0"/>
                  </a:cxn>
                  <a:cxn ang="0">
                    <a:pos x="0" y="160"/>
                  </a:cxn>
                  <a:cxn ang="0">
                    <a:pos x="181" y="402"/>
                  </a:cxn>
                  <a:cxn ang="0">
                    <a:pos x="192" y="392"/>
                  </a:cxn>
                  <a:cxn ang="0">
                    <a:pos x="191" y="344"/>
                  </a:cxn>
                  <a:cxn ang="0">
                    <a:pos x="213" y="348"/>
                  </a:cxn>
                  <a:cxn ang="0">
                    <a:pos x="236" y="200"/>
                  </a:cxn>
                  <a:cxn ang="0">
                    <a:pos x="251" y="100"/>
                  </a:cxn>
                  <a:cxn ang="0">
                    <a:pos x="256" y="70"/>
                  </a:cxn>
                  <a:cxn ang="0">
                    <a:pos x="264" y="43"/>
                  </a:cxn>
                  <a:cxn ang="0">
                    <a:pos x="145" y="24"/>
                  </a:cxn>
                  <a:cxn ang="0">
                    <a:pos x="33" y="0"/>
                  </a:cxn>
                </a:cxnLst>
                <a:rect l="0" t="0" r="r" b="b"/>
                <a:pathLst>
                  <a:path w="265" h="403">
                    <a:moveTo>
                      <a:pt x="33" y="0"/>
                    </a:moveTo>
                    <a:lnTo>
                      <a:pt x="0" y="160"/>
                    </a:lnTo>
                    <a:lnTo>
                      <a:pt x="181" y="402"/>
                    </a:lnTo>
                    <a:lnTo>
                      <a:pt x="192" y="392"/>
                    </a:lnTo>
                    <a:lnTo>
                      <a:pt x="191" y="344"/>
                    </a:lnTo>
                    <a:lnTo>
                      <a:pt x="213" y="348"/>
                    </a:lnTo>
                    <a:lnTo>
                      <a:pt x="236" y="200"/>
                    </a:lnTo>
                    <a:lnTo>
                      <a:pt x="251" y="100"/>
                    </a:lnTo>
                    <a:lnTo>
                      <a:pt x="256" y="70"/>
                    </a:lnTo>
                    <a:lnTo>
                      <a:pt x="264" y="43"/>
                    </a:lnTo>
                    <a:lnTo>
                      <a:pt x="145" y="24"/>
                    </a:lnTo>
                    <a:lnTo>
                      <a:pt x="33" y="0"/>
                    </a:lnTo>
                  </a:path>
                </a:pathLst>
              </a:custGeom>
              <a:solidFill>
                <a:schemeClr val="accent3">
                  <a:lumMod val="60000"/>
                  <a:lumOff val="40000"/>
                </a:schemeClr>
              </a:solidFill>
              <a:ln w="12700" cap="rnd" cmpd="sng">
                <a:solidFill>
                  <a:srgbClr val="000000"/>
                </a:solidFill>
                <a:prstDash val="solid"/>
                <a:round/>
                <a:headEnd type="none" w="sm" len="sm"/>
                <a:tailEnd type="none" w="sm" len="sm"/>
              </a:ln>
              <a:effectLst/>
            </p:spPr>
            <p:txBody>
              <a:bodyPr/>
              <a:lstStyle/>
              <a:p>
                <a:pPr>
                  <a:defRPr/>
                </a:pPr>
                <a:endParaRPr lang="en-US">
                  <a:solidFill>
                    <a:prstClr val="black"/>
                  </a:solidFill>
                </a:endParaRPr>
              </a:p>
            </p:txBody>
          </p:sp>
          <p:sp>
            <p:nvSpPr>
              <p:cNvPr id="8" name="Freeform 40"/>
              <p:cNvSpPr>
                <a:spLocks/>
              </p:cNvSpPr>
              <p:nvPr/>
            </p:nvSpPr>
            <p:spPr bwMode="auto">
              <a:xfrm>
                <a:off x="2326227" y="2859906"/>
                <a:ext cx="998090" cy="1461992"/>
              </a:xfrm>
              <a:custGeom>
                <a:avLst/>
                <a:gdLst/>
                <a:ahLst/>
                <a:cxnLst>
                  <a:cxn ang="0">
                    <a:pos x="57" y="0"/>
                  </a:cxn>
                  <a:cxn ang="0">
                    <a:pos x="36" y="151"/>
                  </a:cxn>
                  <a:cxn ang="0">
                    <a:pos x="58" y="184"/>
                  </a:cxn>
                  <a:cxn ang="0">
                    <a:pos x="23" y="218"/>
                  </a:cxn>
                  <a:cxn ang="0">
                    <a:pos x="19" y="241"/>
                  </a:cxn>
                  <a:cxn ang="0">
                    <a:pos x="28" y="257"/>
                  </a:cxn>
                  <a:cxn ang="0">
                    <a:pos x="19" y="266"/>
                  </a:cxn>
                  <a:cxn ang="0">
                    <a:pos x="0" y="353"/>
                  </a:cxn>
                  <a:cxn ang="0">
                    <a:pos x="114" y="373"/>
                  </a:cxn>
                  <a:cxn ang="0">
                    <a:pos x="221" y="387"/>
                  </a:cxn>
                  <a:cxn ang="0">
                    <a:pos x="232" y="307"/>
                  </a:cxn>
                  <a:cxn ang="0">
                    <a:pos x="238" y="263"/>
                  </a:cxn>
                  <a:cxn ang="0">
                    <a:pos x="227" y="247"/>
                  </a:cxn>
                  <a:cxn ang="0">
                    <a:pos x="203" y="252"/>
                  </a:cxn>
                  <a:cxn ang="0">
                    <a:pos x="171" y="255"/>
                  </a:cxn>
                  <a:cxn ang="0">
                    <a:pos x="165" y="219"/>
                  </a:cxn>
                  <a:cxn ang="0">
                    <a:pos x="126" y="190"/>
                  </a:cxn>
                  <a:cxn ang="0">
                    <a:pos x="131" y="172"/>
                  </a:cxn>
                  <a:cxn ang="0">
                    <a:pos x="135" y="138"/>
                  </a:cxn>
                  <a:cxn ang="0">
                    <a:pos x="84" y="67"/>
                  </a:cxn>
                  <a:cxn ang="0">
                    <a:pos x="91" y="5"/>
                  </a:cxn>
                  <a:cxn ang="0">
                    <a:pos x="57" y="0"/>
                  </a:cxn>
                </a:cxnLst>
                <a:rect l="0" t="0" r="r" b="b"/>
                <a:pathLst>
                  <a:path w="239" h="388">
                    <a:moveTo>
                      <a:pt x="57" y="0"/>
                    </a:moveTo>
                    <a:lnTo>
                      <a:pt x="36" y="151"/>
                    </a:lnTo>
                    <a:lnTo>
                      <a:pt x="58" y="184"/>
                    </a:lnTo>
                    <a:lnTo>
                      <a:pt x="23" y="218"/>
                    </a:lnTo>
                    <a:lnTo>
                      <a:pt x="19" y="241"/>
                    </a:lnTo>
                    <a:lnTo>
                      <a:pt x="28" y="257"/>
                    </a:lnTo>
                    <a:lnTo>
                      <a:pt x="19" y="266"/>
                    </a:lnTo>
                    <a:lnTo>
                      <a:pt x="0" y="353"/>
                    </a:lnTo>
                    <a:lnTo>
                      <a:pt x="114" y="373"/>
                    </a:lnTo>
                    <a:lnTo>
                      <a:pt x="221" y="387"/>
                    </a:lnTo>
                    <a:lnTo>
                      <a:pt x="232" y="307"/>
                    </a:lnTo>
                    <a:lnTo>
                      <a:pt x="238" y="263"/>
                    </a:lnTo>
                    <a:lnTo>
                      <a:pt x="227" y="247"/>
                    </a:lnTo>
                    <a:lnTo>
                      <a:pt x="203" y="252"/>
                    </a:lnTo>
                    <a:lnTo>
                      <a:pt x="171" y="255"/>
                    </a:lnTo>
                    <a:lnTo>
                      <a:pt x="165" y="219"/>
                    </a:lnTo>
                    <a:lnTo>
                      <a:pt x="126" y="190"/>
                    </a:lnTo>
                    <a:lnTo>
                      <a:pt x="131" y="172"/>
                    </a:lnTo>
                    <a:lnTo>
                      <a:pt x="135" y="138"/>
                    </a:lnTo>
                    <a:lnTo>
                      <a:pt x="84" y="67"/>
                    </a:lnTo>
                    <a:lnTo>
                      <a:pt x="91" y="5"/>
                    </a:lnTo>
                    <a:lnTo>
                      <a:pt x="57" y="0"/>
                    </a:lnTo>
                  </a:path>
                </a:pathLst>
              </a:custGeom>
              <a:solidFill>
                <a:schemeClr val="tx2">
                  <a:lumMod val="60000"/>
                  <a:lumOff val="40000"/>
                </a:schemeClr>
              </a:solidFill>
              <a:ln w="12700" cap="rnd" cmpd="sng">
                <a:solidFill>
                  <a:srgbClr val="000000"/>
                </a:solidFill>
                <a:prstDash val="solid"/>
                <a:round/>
                <a:headEnd type="none" w="sm" len="sm"/>
                <a:tailEnd type="none" w="sm" len="sm"/>
              </a:ln>
              <a:effectLst/>
            </p:spPr>
            <p:txBody>
              <a:bodyPr/>
              <a:lstStyle/>
              <a:p>
                <a:pPr>
                  <a:defRPr/>
                </a:pPr>
                <a:endParaRPr lang="en-US">
                  <a:solidFill>
                    <a:prstClr val="black"/>
                  </a:solidFill>
                </a:endParaRPr>
              </a:p>
            </p:txBody>
          </p:sp>
          <p:sp>
            <p:nvSpPr>
              <p:cNvPr id="9" name="Freeform 41"/>
              <p:cNvSpPr>
                <a:spLocks/>
              </p:cNvSpPr>
              <p:nvPr/>
            </p:nvSpPr>
            <p:spPr bwMode="auto">
              <a:xfrm>
                <a:off x="2629269" y="4257108"/>
                <a:ext cx="920243" cy="1084522"/>
              </a:xfrm>
              <a:custGeom>
                <a:avLst/>
                <a:gdLst/>
                <a:ahLst/>
                <a:cxnLst>
                  <a:cxn ang="0">
                    <a:pos x="41" y="0"/>
                  </a:cxn>
                  <a:cxn ang="0">
                    <a:pos x="148" y="15"/>
                  </a:cxn>
                  <a:cxn ang="0">
                    <a:pos x="141" y="70"/>
                  </a:cxn>
                  <a:cxn ang="0">
                    <a:pos x="219" y="77"/>
                  </a:cxn>
                  <a:cxn ang="0">
                    <a:pos x="198" y="287"/>
                  </a:cxn>
                  <a:cxn ang="0">
                    <a:pos x="0" y="266"/>
                  </a:cxn>
                  <a:cxn ang="0">
                    <a:pos x="20" y="132"/>
                  </a:cxn>
                  <a:cxn ang="0">
                    <a:pos x="41" y="0"/>
                  </a:cxn>
                </a:cxnLst>
                <a:rect l="0" t="0" r="r" b="b"/>
                <a:pathLst>
                  <a:path w="220" h="288">
                    <a:moveTo>
                      <a:pt x="41" y="0"/>
                    </a:moveTo>
                    <a:lnTo>
                      <a:pt x="148" y="15"/>
                    </a:lnTo>
                    <a:lnTo>
                      <a:pt x="141" y="70"/>
                    </a:lnTo>
                    <a:lnTo>
                      <a:pt x="219" y="77"/>
                    </a:lnTo>
                    <a:lnTo>
                      <a:pt x="198" y="287"/>
                    </a:lnTo>
                    <a:lnTo>
                      <a:pt x="0" y="266"/>
                    </a:lnTo>
                    <a:lnTo>
                      <a:pt x="20" y="132"/>
                    </a:lnTo>
                    <a:lnTo>
                      <a:pt x="41" y="0"/>
                    </a:lnTo>
                  </a:path>
                </a:pathLst>
              </a:custGeom>
              <a:solidFill>
                <a:schemeClr val="accent3">
                  <a:lumMod val="60000"/>
                  <a:lumOff val="40000"/>
                </a:schemeClr>
              </a:solidFill>
              <a:ln w="12700" cap="rnd" cmpd="sng">
                <a:solidFill>
                  <a:srgbClr val="000000"/>
                </a:solidFill>
                <a:prstDash val="solid"/>
                <a:round/>
                <a:headEnd type="none" w="sm" len="sm"/>
                <a:tailEnd type="none" w="sm" len="sm"/>
              </a:ln>
              <a:effectLst/>
            </p:spPr>
            <p:txBody>
              <a:bodyPr/>
              <a:lstStyle/>
              <a:p>
                <a:pPr>
                  <a:defRPr/>
                </a:pPr>
                <a:endParaRPr lang="en-US">
                  <a:solidFill>
                    <a:prstClr val="black"/>
                  </a:solidFill>
                </a:endParaRPr>
              </a:p>
            </p:txBody>
          </p:sp>
          <p:sp>
            <p:nvSpPr>
              <p:cNvPr id="10" name="Freeform 42"/>
              <p:cNvSpPr>
                <a:spLocks/>
              </p:cNvSpPr>
              <p:nvPr/>
            </p:nvSpPr>
            <p:spPr bwMode="auto">
              <a:xfrm>
                <a:off x="2665410" y="2868358"/>
                <a:ext cx="1734841" cy="980295"/>
              </a:xfrm>
              <a:custGeom>
                <a:avLst/>
                <a:gdLst/>
                <a:ahLst/>
                <a:cxnLst>
                  <a:cxn ang="0">
                    <a:pos x="6" y="0"/>
                  </a:cxn>
                  <a:cxn ang="0">
                    <a:pos x="88" y="10"/>
                  </a:cxn>
                  <a:cxn ang="0">
                    <a:pos x="137" y="17"/>
                  </a:cxn>
                  <a:cxn ang="0">
                    <a:pos x="203" y="23"/>
                  </a:cxn>
                  <a:cxn ang="0">
                    <a:pos x="263" y="29"/>
                  </a:cxn>
                  <a:cxn ang="0">
                    <a:pos x="367" y="36"/>
                  </a:cxn>
                  <a:cxn ang="0">
                    <a:pos x="415" y="40"/>
                  </a:cxn>
                  <a:cxn ang="0">
                    <a:pos x="414" y="252"/>
                  </a:cxn>
                  <a:cxn ang="0">
                    <a:pos x="160" y="231"/>
                  </a:cxn>
                  <a:cxn ang="0">
                    <a:pos x="155" y="260"/>
                  </a:cxn>
                  <a:cxn ang="0">
                    <a:pos x="145" y="246"/>
                  </a:cxn>
                  <a:cxn ang="0">
                    <a:pos x="122" y="248"/>
                  </a:cxn>
                  <a:cxn ang="0">
                    <a:pos x="88" y="254"/>
                  </a:cxn>
                  <a:cxn ang="0">
                    <a:pos x="82" y="217"/>
                  </a:cxn>
                  <a:cxn ang="0">
                    <a:pos x="42" y="188"/>
                  </a:cxn>
                  <a:cxn ang="0">
                    <a:pos x="48" y="160"/>
                  </a:cxn>
                  <a:cxn ang="0">
                    <a:pos x="52" y="137"/>
                  </a:cxn>
                  <a:cxn ang="0">
                    <a:pos x="0" y="65"/>
                  </a:cxn>
                  <a:cxn ang="0">
                    <a:pos x="6" y="0"/>
                  </a:cxn>
                </a:cxnLst>
                <a:rect l="0" t="0" r="r" b="b"/>
                <a:pathLst>
                  <a:path w="416" h="261">
                    <a:moveTo>
                      <a:pt x="6" y="0"/>
                    </a:moveTo>
                    <a:lnTo>
                      <a:pt x="88" y="10"/>
                    </a:lnTo>
                    <a:lnTo>
                      <a:pt x="137" y="17"/>
                    </a:lnTo>
                    <a:lnTo>
                      <a:pt x="203" y="23"/>
                    </a:lnTo>
                    <a:lnTo>
                      <a:pt x="263" y="29"/>
                    </a:lnTo>
                    <a:lnTo>
                      <a:pt x="367" y="36"/>
                    </a:lnTo>
                    <a:lnTo>
                      <a:pt x="415" y="40"/>
                    </a:lnTo>
                    <a:lnTo>
                      <a:pt x="414" y="252"/>
                    </a:lnTo>
                    <a:lnTo>
                      <a:pt x="160" y="231"/>
                    </a:lnTo>
                    <a:lnTo>
                      <a:pt x="155" y="260"/>
                    </a:lnTo>
                    <a:lnTo>
                      <a:pt x="145" y="246"/>
                    </a:lnTo>
                    <a:lnTo>
                      <a:pt x="122" y="248"/>
                    </a:lnTo>
                    <a:lnTo>
                      <a:pt x="88" y="254"/>
                    </a:lnTo>
                    <a:lnTo>
                      <a:pt x="82" y="217"/>
                    </a:lnTo>
                    <a:lnTo>
                      <a:pt x="42" y="188"/>
                    </a:lnTo>
                    <a:lnTo>
                      <a:pt x="48" y="160"/>
                    </a:lnTo>
                    <a:lnTo>
                      <a:pt x="52" y="137"/>
                    </a:lnTo>
                    <a:lnTo>
                      <a:pt x="0" y="65"/>
                    </a:lnTo>
                    <a:lnTo>
                      <a:pt x="6" y="0"/>
                    </a:lnTo>
                  </a:path>
                </a:pathLst>
              </a:custGeom>
              <a:solidFill>
                <a:schemeClr val="accent3">
                  <a:lumMod val="60000"/>
                  <a:lumOff val="40000"/>
                </a:schemeClr>
              </a:solidFill>
              <a:ln w="12700" cap="rnd" cmpd="sng">
                <a:solidFill>
                  <a:srgbClr val="000000"/>
                </a:solidFill>
                <a:prstDash val="solid"/>
                <a:round/>
                <a:headEnd type="none" w="sm" len="sm"/>
                <a:tailEnd type="none" w="sm" len="sm"/>
              </a:ln>
              <a:effectLst/>
            </p:spPr>
            <p:txBody>
              <a:bodyPr/>
              <a:lstStyle/>
              <a:p>
                <a:pPr>
                  <a:defRPr/>
                </a:pPr>
                <a:endParaRPr lang="en-US">
                  <a:solidFill>
                    <a:prstClr val="black"/>
                  </a:solidFill>
                </a:endParaRPr>
              </a:p>
            </p:txBody>
          </p:sp>
          <p:sp>
            <p:nvSpPr>
              <p:cNvPr id="11" name="Freeform 43"/>
              <p:cNvSpPr>
                <a:spLocks/>
              </p:cNvSpPr>
              <p:nvPr/>
            </p:nvSpPr>
            <p:spPr bwMode="auto">
              <a:xfrm>
                <a:off x="3213109" y="3721889"/>
                <a:ext cx="1187142" cy="881703"/>
              </a:xfrm>
              <a:custGeom>
                <a:avLst/>
                <a:gdLst/>
                <a:ahLst/>
                <a:cxnLst>
                  <a:cxn ang="0">
                    <a:pos x="28" y="0"/>
                  </a:cxn>
                  <a:cxn ang="0">
                    <a:pos x="17" y="88"/>
                  </a:cxn>
                  <a:cxn ang="0">
                    <a:pos x="0" y="213"/>
                  </a:cxn>
                  <a:cxn ang="0">
                    <a:pos x="83" y="219"/>
                  </a:cxn>
                  <a:cxn ang="0">
                    <a:pos x="275" y="234"/>
                  </a:cxn>
                  <a:cxn ang="0">
                    <a:pos x="284" y="24"/>
                  </a:cxn>
                  <a:cxn ang="0">
                    <a:pos x="28" y="0"/>
                  </a:cxn>
                </a:cxnLst>
                <a:rect l="0" t="0" r="r" b="b"/>
                <a:pathLst>
                  <a:path w="285" h="235">
                    <a:moveTo>
                      <a:pt x="28" y="0"/>
                    </a:moveTo>
                    <a:lnTo>
                      <a:pt x="17" y="88"/>
                    </a:lnTo>
                    <a:lnTo>
                      <a:pt x="0" y="213"/>
                    </a:lnTo>
                    <a:lnTo>
                      <a:pt x="83" y="219"/>
                    </a:lnTo>
                    <a:lnTo>
                      <a:pt x="275" y="234"/>
                    </a:lnTo>
                    <a:lnTo>
                      <a:pt x="284" y="24"/>
                    </a:lnTo>
                    <a:lnTo>
                      <a:pt x="28" y="0"/>
                    </a:lnTo>
                  </a:path>
                </a:pathLst>
              </a:custGeom>
              <a:solidFill>
                <a:schemeClr val="accent3">
                  <a:lumMod val="60000"/>
                  <a:lumOff val="40000"/>
                </a:schemeClr>
              </a:solidFill>
              <a:ln w="12700" cap="rnd" cmpd="sng">
                <a:solidFill>
                  <a:srgbClr val="000000"/>
                </a:solidFill>
                <a:prstDash val="solid"/>
                <a:round/>
                <a:headEnd type="none" w="sm" len="sm"/>
                <a:tailEnd type="none" w="sm" len="sm"/>
              </a:ln>
              <a:effectLst/>
            </p:spPr>
            <p:txBody>
              <a:bodyPr/>
              <a:lstStyle/>
              <a:p>
                <a:pPr>
                  <a:defRPr/>
                </a:pPr>
                <a:endParaRPr lang="en-US">
                  <a:solidFill>
                    <a:prstClr val="black"/>
                  </a:solidFill>
                </a:endParaRPr>
              </a:p>
            </p:txBody>
          </p:sp>
          <p:sp>
            <p:nvSpPr>
              <p:cNvPr id="12" name="Freeform 45"/>
              <p:cNvSpPr>
                <a:spLocks/>
              </p:cNvSpPr>
              <p:nvPr/>
            </p:nvSpPr>
            <p:spPr bwMode="auto">
              <a:xfrm>
                <a:off x="2345689" y="5257122"/>
                <a:ext cx="1125977" cy="1126776"/>
              </a:xfrm>
              <a:custGeom>
                <a:avLst/>
                <a:gdLst/>
                <a:ahLst/>
                <a:cxnLst>
                  <a:cxn ang="0">
                    <a:pos x="68" y="0"/>
                  </a:cxn>
                  <a:cxn ang="0">
                    <a:pos x="63" y="40"/>
                  </a:cxn>
                  <a:cxn ang="0">
                    <a:pos x="39" y="35"/>
                  </a:cxn>
                  <a:cxn ang="0">
                    <a:pos x="41" y="85"/>
                  </a:cxn>
                  <a:cxn ang="0">
                    <a:pos x="30" y="95"/>
                  </a:cxn>
                  <a:cxn ang="0">
                    <a:pos x="46" y="126"/>
                  </a:cxn>
                  <a:cxn ang="0">
                    <a:pos x="30" y="139"/>
                  </a:cxn>
                  <a:cxn ang="0">
                    <a:pos x="21" y="161"/>
                  </a:cxn>
                  <a:cxn ang="0">
                    <a:pos x="8" y="183"/>
                  </a:cxn>
                  <a:cxn ang="0">
                    <a:pos x="17" y="196"/>
                  </a:cxn>
                  <a:cxn ang="0">
                    <a:pos x="2" y="201"/>
                  </a:cxn>
                  <a:cxn ang="0">
                    <a:pos x="0" y="222"/>
                  </a:cxn>
                  <a:cxn ang="0">
                    <a:pos x="152" y="298"/>
                  </a:cxn>
                  <a:cxn ang="0">
                    <a:pos x="238" y="299"/>
                  </a:cxn>
                  <a:cxn ang="0">
                    <a:pos x="269" y="23"/>
                  </a:cxn>
                  <a:cxn ang="0">
                    <a:pos x="68" y="0"/>
                  </a:cxn>
                </a:cxnLst>
                <a:rect l="0" t="0" r="r" b="b"/>
                <a:pathLst>
                  <a:path w="270" h="300">
                    <a:moveTo>
                      <a:pt x="68" y="0"/>
                    </a:moveTo>
                    <a:lnTo>
                      <a:pt x="63" y="40"/>
                    </a:lnTo>
                    <a:lnTo>
                      <a:pt x="39" y="35"/>
                    </a:lnTo>
                    <a:lnTo>
                      <a:pt x="41" y="85"/>
                    </a:lnTo>
                    <a:lnTo>
                      <a:pt x="30" y="95"/>
                    </a:lnTo>
                    <a:lnTo>
                      <a:pt x="46" y="126"/>
                    </a:lnTo>
                    <a:lnTo>
                      <a:pt x="30" y="139"/>
                    </a:lnTo>
                    <a:lnTo>
                      <a:pt x="21" y="161"/>
                    </a:lnTo>
                    <a:lnTo>
                      <a:pt x="8" y="183"/>
                    </a:lnTo>
                    <a:lnTo>
                      <a:pt x="17" y="196"/>
                    </a:lnTo>
                    <a:lnTo>
                      <a:pt x="2" y="201"/>
                    </a:lnTo>
                    <a:lnTo>
                      <a:pt x="0" y="222"/>
                    </a:lnTo>
                    <a:lnTo>
                      <a:pt x="152" y="298"/>
                    </a:lnTo>
                    <a:lnTo>
                      <a:pt x="238" y="299"/>
                    </a:lnTo>
                    <a:lnTo>
                      <a:pt x="269" y="23"/>
                    </a:lnTo>
                    <a:lnTo>
                      <a:pt x="68" y="0"/>
                    </a:lnTo>
                  </a:path>
                </a:pathLst>
              </a:custGeom>
              <a:solidFill>
                <a:schemeClr val="accent3">
                  <a:lumMod val="60000"/>
                  <a:lumOff val="40000"/>
                </a:schemeClr>
              </a:solidFill>
              <a:ln w="12700" cap="rnd" cmpd="sng">
                <a:solidFill>
                  <a:srgbClr val="000000"/>
                </a:solidFill>
                <a:prstDash val="solid"/>
                <a:round/>
                <a:headEnd type="none" w="sm" len="sm"/>
                <a:tailEnd type="none" w="sm" len="sm"/>
              </a:ln>
              <a:effectLst/>
            </p:spPr>
            <p:txBody>
              <a:bodyPr/>
              <a:lstStyle/>
              <a:p>
                <a:pPr>
                  <a:defRPr/>
                </a:pPr>
                <a:endParaRPr lang="en-US">
                  <a:solidFill>
                    <a:prstClr val="black"/>
                  </a:solidFill>
                </a:endParaRPr>
              </a:p>
            </p:txBody>
          </p:sp>
          <p:sp>
            <p:nvSpPr>
              <p:cNvPr id="13" name="5-Point Star 12"/>
              <p:cNvSpPr/>
              <p:nvPr/>
            </p:nvSpPr>
            <p:spPr>
              <a:xfrm>
                <a:off x="1371600" y="4744546"/>
                <a:ext cx="228600" cy="208454"/>
              </a:xfrm>
              <a:prstGeom prst="star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Oval 31"/>
            <p:cNvSpPr/>
            <p:nvPr/>
          </p:nvSpPr>
          <p:spPr>
            <a:xfrm>
              <a:off x="762000" y="3581400"/>
              <a:ext cx="768853" cy="762000"/>
            </a:xfrm>
            <a:prstGeom prst="ellipse">
              <a:avLst/>
            </a:prstGeom>
            <a:noFill/>
            <a:ln w="3175">
              <a:solidFill>
                <a:schemeClr val="bg2">
                  <a:lumMod val="9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83474" y="3354978"/>
              <a:ext cx="1110070" cy="1214834"/>
            </a:xfrm>
            <a:prstGeom prst="ellipse">
              <a:avLst/>
            </a:prstGeom>
            <a:noFill/>
            <a:ln w="3175">
              <a:solidFill>
                <a:schemeClr val="bg2">
                  <a:lumMod val="9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itle 15"/>
          <p:cNvSpPr>
            <a:spLocks noGrp="1"/>
          </p:cNvSpPr>
          <p:nvPr>
            <p:ph type="title"/>
          </p:nvPr>
        </p:nvSpPr>
        <p:spPr/>
        <p:txBody>
          <a:bodyPr/>
          <a:lstStyle/>
          <a:p>
            <a:r>
              <a:rPr lang="en-US" dirty="0" smtClean="0"/>
              <a:t>Now on Sale—</a:t>
            </a:r>
            <a:br>
              <a:rPr lang="en-US" dirty="0" smtClean="0"/>
            </a:br>
            <a:r>
              <a:rPr lang="en-US" dirty="0"/>
              <a:t/>
            </a:r>
            <a:br>
              <a:rPr lang="en-US" dirty="0"/>
            </a:br>
            <a:r>
              <a:rPr lang="en-US" dirty="0" smtClean="0"/>
              <a:t>Summer 2016</a:t>
            </a:r>
            <a:br>
              <a:rPr lang="en-US" dirty="0" smtClean="0"/>
            </a:br>
            <a:r>
              <a:rPr lang="en-US" dirty="0"/>
              <a:t/>
            </a:r>
            <a:br>
              <a:rPr lang="en-US" dirty="0"/>
            </a:br>
            <a:r>
              <a:rPr lang="en-US" dirty="0" smtClean="0"/>
              <a:t>Primary Distribution</a:t>
            </a:r>
            <a:br>
              <a:rPr lang="en-US" dirty="0" smtClean="0"/>
            </a:br>
            <a:r>
              <a:rPr lang="en-US" dirty="0"/>
              <a:t/>
            </a:r>
            <a:br>
              <a:rPr lang="en-US" dirty="0"/>
            </a:br>
            <a:r>
              <a:rPr lang="en-US" dirty="0" smtClean="0"/>
              <a:t>Goal—100,000 + tons-</a:t>
            </a:r>
            <a:br>
              <a:rPr lang="en-US" dirty="0" smtClean="0"/>
            </a:br>
            <a:endParaRPr lang="en-US" dirty="0"/>
          </a:p>
        </p:txBody>
      </p:sp>
    </p:spTree>
    <p:extLst>
      <p:ext uri="{BB962C8B-B14F-4D97-AF65-F5344CB8AC3E}">
        <p14:creationId xmlns:p14="http://schemas.microsoft.com/office/powerpoint/2010/main" val="6048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Potatoes—Changes in Yield/Quality</a:t>
            </a:r>
            <a:endParaRPr lang="en-US" dirty="0"/>
          </a:p>
        </p:txBody>
      </p:sp>
      <p:pic>
        <p:nvPicPr>
          <p:cNvPr id="5" name="Picture 4"/>
          <p:cNvPicPr>
            <a:picLocks noChangeAspect="1"/>
          </p:cNvPicPr>
          <p:nvPr/>
        </p:nvPicPr>
        <p:blipFill>
          <a:blip r:embed="rId2"/>
          <a:stretch>
            <a:fillRect/>
          </a:stretch>
        </p:blipFill>
        <p:spPr>
          <a:xfrm>
            <a:off x="814387" y="1133667"/>
            <a:ext cx="7515225" cy="4162425"/>
          </a:xfrm>
          <a:prstGeom prst="rect">
            <a:avLst/>
          </a:prstGeom>
        </p:spPr>
      </p:pic>
    </p:spTree>
    <p:extLst>
      <p:ext uri="{BB962C8B-B14F-4D97-AF65-F5344CB8AC3E}">
        <p14:creationId xmlns:p14="http://schemas.microsoft.com/office/powerpoint/2010/main" val="2489892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Harvesting Samples</a:t>
            </a:r>
            <a:endParaRPr lang="en-US" dirty="0"/>
          </a:p>
        </p:txBody>
      </p:sp>
      <p:pic>
        <p:nvPicPr>
          <p:cNvPr id="4" name="Picture 3"/>
          <p:cNvPicPr>
            <a:picLocks noChangeAspect="1"/>
          </p:cNvPicPr>
          <p:nvPr/>
        </p:nvPicPr>
        <p:blipFill>
          <a:blip r:embed="rId2"/>
          <a:stretch>
            <a:fillRect/>
          </a:stretch>
        </p:blipFill>
        <p:spPr>
          <a:xfrm>
            <a:off x="1409140" y="933642"/>
            <a:ext cx="6038850" cy="4524375"/>
          </a:xfrm>
          <a:prstGeom prst="rect">
            <a:avLst/>
          </a:prstGeom>
        </p:spPr>
      </p:pic>
    </p:spTree>
    <p:extLst>
      <p:ext uri="{BB962C8B-B14F-4D97-AF65-F5344CB8AC3E}">
        <p14:creationId xmlns:p14="http://schemas.microsoft.com/office/powerpoint/2010/main" val="1793499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72785"/>
            <a:ext cx="9144000" cy="6062270"/>
          </a:xfrm>
          <a:prstGeom prst="rect">
            <a:avLst/>
          </a:prstGeom>
        </p:spPr>
      </p:pic>
    </p:spTree>
    <p:extLst>
      <p:ext uri="{BB962C8B-B14F-4D97-AF65-F5344CB8AC3E}">
        <p14:creationId xmlns:p14="http://schemas.microsoft.com/office/powerpoint/2010/main" val="235293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Field Trials</a:t>
            </a:r>
            <a:endParaRPr lang="en-US" dirty="0"/>
          </a:p>
        </p:txBody>
      </p:sp>
      <p:pic>
        <p:nvPicPr>
          <p:cNvPr id="6" name="Picture 5"/>
          <p:cNvPicPr>
            <a:picLocks noChangeAspect="1"/>
          </p:cNvPicPr>
          <p:nvPr/>
        </p:nvPicPr>
        <p:blipFill>
          <a:blip r:embed="rId2"/>
          <a:stretch>
            <a:fillRect/>
          </a:stretch>
        </p:blipFill>
        <p:spPr>
          <a:xfrm>
            <a:off x="1202097" y="1331207"/>
            <a:ext cx="7506530" cy="4488334"/>
          </a:xfrm>
          <a:prstGeom prst="rect">
            <a:avLst/>
          </a:prstGeom>
        </p:spPr>
      </p:pic>
    </p:spTree>
    <p:extLst>
      <p:ext uri="{BB962C8B-B14F-4D97-AF65-F5344CB8AC3E}">
        <p14:creationId xmlns:p14="http://schemas.microsoft.com/office/powerpoint/2010/main" val="288555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11734"/>
            <a:ext cx="6228021" cy="642938"/>
          </a:xfrm>
        </p:spPr>
        <p:txBody>
          <a:bodyPr>
            <a:normAutofit/>
          </a:bodyPr>
          <a:lstStyle/>
          <a:p>
            <a:r>
              <a:rPr lang="en-US" sz="2100" dirty="0"/>
              <a:t>Fūsn Trials</a:t>
            </a:r>
          </a:p>
        </p:txBody>
      </p:sp>
      <p:sp>
        <p:nvSpPr>
          <p:cNvPr id="5" name="Text Placeholder 4"/>
          <p:cNvSpPr>
            <a:spLocks noGrp="1"/>
          </p:cNvSpPr>
          <p:nvPr>
            <p:ph type="body" sz="quarter" idx="13"/>
          </p:nvPr>
        </p:nvSpPr>
        <p:spPr/>
        <p:txBody>
          <a:bodyPr/>
          <a:lstStyle/>
          <a:p>
            <a:r>
              <a:rPr lang="en-US" dirty="0" smtClean="0"/>
              <a:t>AgriBusiness</a:t>
            </a:r>
            <a:endParaRPr lang="en-US" dirty="0"/>
          </a:p>
        </p:txBody>
      </p:sp>
      <p:graphicFrame>
        <p:nvGraphicFramePr>
          <p:cNvPr id="4" name="Content Placeholder 3"/>
          <p:cNvGraphicFramePr>
            <a:graphicFrameLocks noGrp="1"/>
          </p:cNvGraphicFramePr>
          <p:nvPr>
            <p:ph idx="1"/>
            <p:extLst/>
          </p:nvPr>
        </p:nvGraphicFramePr>
        <p:xfrm>
          <a:off x="1310464" y="1589900"/>
          <a:ext cx="6578895" cy="4210050"/>
        </p:xfrm>
        <a:graphic>
          <a:graphicData uri="http://schemas.openxmlformats.org/drawingml/2006/table">
            <a:tbl>
              <a:tblPr firstRow="1" bandRow="1">
                <a:tableStyleId>{00A15C55-8517-42AA-B614-E9B94910E393}</a:tableStyleId>
              </a:tblPr>
              <a:tblGrid>
                <a:gridCol w="1275906"/>
                <a:gridCol w="2376377"/>
                <a:gridCol w="1164266"/>
                <a:gridCol w="1762346"/>
              </a:tblGrid>
              <a:tr h="278130">
                <a:tc>
                  <a:txBody>
                    <a:bodyPr/>
                    <a:lstStyle/>
                    <a:p>
                      <a:r>
                        <a:rPr lang="en-US" sz="1400" dirty="0" smtClean="0"/>
                        <a:t>Location</a:t>
                      </a:r>
                      <a:endParaRPr lang="en-US" sz="1400" dirty="0"/>
                    </a:p>
                  </a:txBody>
                  <a:tcPr marL="68580" marR="68580" marT="34290" marB="34290"/>
                </a:tc>
                <a:tc>
                  <a:txBody>
                    <a:bodyPr/>
                    <a:lstStyle/>
                    <a:p>
                      <a:r>
                        <a:rPr lang="en-US" sz="1400" dirty="0" smtClean="0"/>
                        <a:t>Crop</a:t>
                      </a:r>
                      <a:endParaRPr lang="en-US" sz="1400" dirty="0"/>
                    </a:p>
                  </a:txBody>
                  <a:tcPr marL="68580" marR="68580" marT="34290" marB="34290"/>
                </a:tc>
                <a:tc>
                  <a:txBody>
                    <a:bodyPr/>
                    <a:lstStyle/>
                    <a:p>
                      <a:r>
                        <a:rPr lang="en-US" sz="1400" dirty="0" smtClean="0"/>
                        <a:t>Study </a:t>
                      </a:r>
                      <a:endParaRPr lang="en-US" sz="1400" dirty="0"/>
                    </a:p>
                  </a:txBody>
                  <a:tcPr marL="68580" marR="68580" marT="34290" marB="34290"/>
                </a:tc>
                <a:tc>
                  <a:txBody>
                    <a:bodyPr/>
                    <a:lstStyle/>
                    <a:p>
                      <a:r>
                        <a:rPr lang="en-US" sz="1400" dirty="0" smtClean="0"/>
                        <a:t>Comments</a:t>
                      </a:r>
                      <a:endParaRPr lang="en-US" sz="1400" dirty="0"/>
                    </a:p>
                  </a:txBody>
                  <a:tcPr marL="68580" marR="68580" marT="34290" marB="34290"/>
                </a:tc>
              </a:tr>
              <a:tr h="278130">
                <a:tc>
                  <a:txBody>
                    <a:bodyPr/>
                    <a:lstStyle/>
                    <a:p>
                      <a:r>
                        <a:rPr lang="en-US" sz="1200" dirty="0" smtClean="0"/>
                        <a:t>Eastern Idaho</a:t>
                      </a:r>
                      <a:endParaRPr lang="en-US" sz="1200" dirty="0"/>
                    </a:p>
                  </a:txBody>
                  <a:tcPr marL="68580" marR="68580" marT="34290" marB="34290"/>
                </a:tc>
                <a:tc>
                  <a:txBody>
                    <a:bodyPr/>
                    <a:lstStyle/>
                    <a:p>
                      <a:r>
                        <a:rPr lang="en-US" sz="1200" dirty="0" smtClean="0"/>
                        <a:t>HR Spring Wheat</a:t>
                      </a:r>
                      <a:endParaRPr lang="en-US" sz="1200" dirty="0"/>
                    </a:p>
                  </a:txBody>
                  <a:tcPr marL="68580" marR="68580" marT="34290" marB="34290"/>
                </a:tc>
                <a:tc>
                  <a:txBody>
                    <a:bodyPr/>
                    <a:lstStyle/>
                    <a:p>
                      <a:r>
                        <a:rPr lang="en-US" sz="1200" dirty="0" smtClean="0"/>
                        <a:t>Yield &amp; Protein</a:t>
                      </a:r>
                      <a:endParaRPr lang="en-US" sz="1200" dirty="0"/>
                    </a:p>
                  </a:txBody>
                  <a:tcPr marL="68580" marR="68580" marT="34290" marB="34290"/>
                </a:tc>
                <a:tc>
                  <a:txBody>
                    <a:bodyPr/>
                    <a:lstStyle/>
                    <a:p>
                      <a:r>
                        <a:rPr lang="en-US" sz="1200" dirty="0" smtClean="0"/>
                        <a:t>Stark</a:t>
                      </a:r>
                      <a:endParaRPr lang="en-US" sz="1200" dirty="0"/>
                    </a:p>
                  </a:txBody>
                  <a:tcPr marL="68580" marR="68580" marT="34290" marB="34290"/>
                </a:tc>
              </a:tr>
              <a:tr h="278130">
                <a:tc>
                  <a:txBody>
                    <a:bodyPr/>
                    <a:lstStyle/>
                    <a:p>
                      <a:r>
                        <a:rPr lang="en-US" sz="1200" dirty="0" smtClean="0"/>
                        <a:t>Eastern Idaho</a:t>
                      </a:r>
                      <a:endParaRPr lang="en-US" sz="1200" dirty="0"/>
                    </a:p>
                  </a:txBody>
                  <a:tcPr marL="68580" marR="68580" marT="34290" marB="34290"/>
                </a:tc>
                <a:tc>
                  <a:txBody>
                    <a:bodyPr/>
                    <a:lstStyle/>
                    <a:p>
                      <a:r>
                        <a:rPr lang="en-US" sz="1200" dirty="0" smtClean="0"/>
                        <a:t>Potatoes</a:t>
                      </a:r>
                      <a:endParaRPr lang="en-US" sz="1200" dirty="0"/>
                    </a:p>
                  </a:txBody>
                  <a:tcPr marL="68580" marR="68580" marT="34290" marB="34290"/>
                </a:tc>
                <a:tc>
                  <a:txBody>
                    <a:bodyPr/>
                    <a:lstStyle/>
                    <a:p>
                      <a:r>
                        <a:rPr lang="en-US" sz="1200" dirty="0" smtClean="0"/>
                        <a:t>Yield &amp; Quality</a:t>
                      </a:r>
                      <a:endParaRPr lang="en-US" sz="1200" dirty="0"/>
                    </a:p>
                  </a:txBody>
                  <a:tcPr marL="68580" marR="68580" marT="34290" marB="34290"/>
                </a:tc>
                <a:tc>
                  <a:txBody>
                    <a:bodyPr/>
                    <a:lstStyle/>
                    <a:p>
                      <a:r>
                        <a:rPr lang="en-US" sz="1200" dirty="0" smtClean="0"/>
                        <a:t>Williams/Hopkins/Stark</a:t>
                      </a:r>
                      <a:endParaRPr lang="en-US" sz="1200" dirty="0"/>
                    </a:p>
                  </a:txBody>
                  <a:tcPr marL="68580" marR="68580" marT="34290" marB="34290"/>
                </a:tc>
              </a:tr>
              <a:tr h="278130">
                <a:tc>
                  <a:txBody>
                    <a:bodyPr/>
                    <a:lstStyle/>
                    <a:p>
                      <a:r>
                        <a:rPr lang="en-US" sz="1200" dirty="0" smtClean="0"/>
                        <a:t>Ventura, CA</a:t>
                      </a:r>
                      <a:endParaRPr lang="en-US" sz="1200" dirty="0"/>
                    </a:p>
                  </a:txBody>
                  <a:tcPr marL="68580" marR="68580" marT="34290" marB="34290"/>
                </a:tc>
                <a:tc>
                  <a:txBody>
                    <a:bodyPr/>
                    <a:lstStyle/>
                    <a:p>
                      <a:r>
                        <a:rPr lang="en-US" sz="1200" dirty="0" smtClean="0"/>
                        <a:t>Bell</a:t>
                      </a:r>
                      <a:r>
                        <a:rPr lang="en-US" sz="1200" baseline="0" dirty="0" smtClean="0"/>
                        <a:t> </a:t>
                      </a:r>
                      <a:r>
                        <a:rPr lang="en-US" sz="1200" dirty="0" smtClean="0"/>
                        <a:t>Peppers &amp; Tomatoes</a:t>
                      </a:r>
                      <a:endParaRPr lang="en-US" sz="1200" dirty="0"/>
                    </a:p>
                  </a:txBody>
                  <a:tcPr marL="68580" marR="68580" marT="34290" marB="34290"/>
                </a:tc>
                <a:tc>
                  <a:txBody>
                    <a:bodyPr/>
                    <a:lstStyle/>
                    <a:p>
                      <a:r>
                        <a:rPr lang="en-US" sz="1200" dirty="0" smtClean="0"/>
                        <a:t>Yield</a:t>
                      </a:r>
                      <a:endParaRPr lang="en-US" sz="1200" dirty="0"/>
                    </a:p>
                  </a:txBody>
                  <a:tcPr marL="68580" marR="68580" marT="34290" marB="34290"/>
                </a:tc>
                <a:tc>
                  <a:txBody>
                    <a:bodyPr/>
                    <a:lstStyle/>
                    <a:p>
                      <a:r>
                        <a:rPr lang="en-US" sz="1200" dirty="0" smtClean="0"/>
                        <a:t>Holden</a:t>
                      </a:r>
                      <a:endParaRPr lang="en-US" sz="1200" dirty="0"/>
                    </a:p>
                  </a:txBody>
                  <a:tcPr marL="68580" marR="68580" marT="34290" marB="34290"/>
                </a:tc>
              </a:tr>
              <a:tr h="278130">
                <a:tc>
                  <a:txBody>
                    <a:bodyPr/>
                    <a:lstStyle/>
                    <a:p>
                      <a:r>
                        <a:rPr lang="en-US" sz="1200" dirty="0" smtClean="0"/>
                        <a:t>Aberdeen, ID</a:t>
                      </a:r>
                      <a:endParaRPr lang="en-US" sz="1200" dirty="0"/>
                    </a:p>
                  </a:txBody>
                  <a:tcPr marL="68580" marR="68580" marT="34290" marB="34290"/>
                </a:tc>
                <a:tc>
                  <a:txBody>
                    <a:bodyPr/>
                    <a:lstStyle/>
                    <a:p>
                      <a:r>
                        <a:rPr lang="en-US" sz="1200" dirty="0" smtClean="0"/>
                        <a:t>Winter Wheat</a:t>
                      </a:r>
                      <a:endParaRPr lang="en-US" sz="1200" dirty="0"/>
                    </a:p>
                  </a:txBody>
                  <a:tcPr marL="68580" marR="68580" marT="34290" marB="34290"/>
                </a:tc>
                <a:tc>
                  <a:txBody>
                    <a:bodyPr/>
                    <a:lstStyle/>
                    <a:p>
                      <a:r>
                        <a:rPr lang="en-US" sz="1200" dirty="0" smtClean="0"/>
                        <a:t>Yield</a:t>
                      </a:r>
                      <a:endParaRPr lang="en-US" sz="1200" dirty="0"/>
                    </a:p>
                  </a:txBody>
                  <a:tcPr marL="68580" marR="68580" marT="34290" marB="34290"/>
                </a:tc>
                <a:tc>
                  <a:txBody>
                    <a:bodyPr/>
                    <a:lstStyle/>
                    <a:p>
                      <a:r>
                        <a:rPr lang="en-US" sz="1200" dirty="0" smtClean="0"/>
                        <a:t>Stark</a:t>
                      </a:r>
                      <a:endParaRPr lang="en-US" sz="1200" dirty="0"/>
                    </a:p>
                  </a:txBody>
                  <a:tcPr marL="68580" marR="68580" marT="34290" marB="34290"/>
                </a:tc>
              </a:tr>
              <a:tr h="278130">
                <a:tc>
                  <a:txBody>
                    <a:bodyPr/>
                    <a:lstStyle/>
                    <a:p>
                      <a:r>
                        <a:rPr lang="en-US" sz="1200" dirty="0" smtClean="0"/>
                        <a:t>Eastern Idaho</a:t>
                      </a:r>
                      <a:endParaRPr lang="en-US" sz="1200" dirty="0"/>
                    </a:p>
                  </a:txBody>
                  <a:tcPr marL="68580" marR="68580" marT="34290" marB="34290"/>
                </a:tc>
                <a:tc>
                  <a:txBody>
                    <a:bodyPr/>
                    <a:lstStyle/>
                    <a:p>
                      <a:r>
                        <a:rPr lang="en-US" sz="1200" dirty="0" smtClean="0"/>
                        <a:t>N/A</a:t>
                      </a:r>
                      <a:endParaRPr lang="en-US" sz="1200" dirty="0"/>
                    </a:p>
                  </a:txBody>
                  <a:tcPr marL="68580" marR="68580" marT="34290" marB="34290"/>
                </a:tc>
                <a:tc>
                  <a:txBody>
                    <a:bodyPr/>
                    <a:lstStyle/>
                    <a:p>
                      <a:r>
                        <a:rPr lang="en-US" sz="1200" dirty="0" smtClean="0"/>
                        <a:t>Volatilization</a:t>
                      </a:r>
                      <a:endParaRPr lang="en-US" sz="1200" dirty="0"/>
                    </a:p>
                  </a:txBody>
                  <a:tcPr marL="68580" marR="68580" marT="34290" marB="34290"/>
                </a:tc>
                <a:tc>
                  <a:txBody>
                    <a:bodyPr/>
                    <a:lstStyle/>
                    <a:p>
                      <a:r>
                        <a:rPr lang="en-US" sz="1200" dirty="0" smtClean="0"/>
                        <a:t>Williams</a:t>
                      </a:r>
                      <a:endParaRPr lang="en-US" sz="1200" dirty="0"/>
                    </a:p>
                  </a:txBody>
                  <a:tcPr marL="68580" marR="68580" marT="34290" marB="34290"/>
                </a:tc>
              </a:tr>
              <a:tr h="278130">
                <a:tc>
                  <a:txBody>
                    <a:bodyPr/>
                    <a:lstStyle/>
                    <a:p>
                      <a:r>
                        <a:rPr lang="en-US" sz="1200" dirty="0" smtClean="0"/>
                        <a:t>Eastern Oregon</a:t>
                      </a:r>
                      <a:endParaRPr lang="en-US" sz="1200" dirty="0"/>
                    </a:p>
                  </a:txBody>
                  <a:tcPr marL="68580" marR="68580" marT="34290" marB="34290"/>
                </a:tc>
                <a:tc>
                  <a:txBody>
                    <a:bodyPr/>
                    <a:lstStyle/>
                    <a:p>
                      <a:r>
                        <a:rPr lang="en-US" sz="1200" dirty="0" smtClean="0"/>
                        <a:t>N/A</a:t>
                      </a:r>
                      <a:endParaRPr lang="en-US" sz="1200" dirty="0"/>
                    </a:p>
                  </a:txBody>
                  <a:tcPr marL="68580" marR="68580" marT="34290" marB="34290"/>
                </a:tc>
                <a:tc>
                  <a:txBody>
                    <a:bodyPr/>
                    <a:lstStyle/>
                    <a:p>
                      <a:r>
                        <a:rPr lang="en-US" sz="1200" dirty="0" smtClean="0"/>
                        <a:t>Volatilization</a:t>
                      </a:r>
                      <a:endParaRPr lang="en-US" sz="1200" dirty="0"/>
                    </a:p>
                  </a:txBody>
                  <a:tcPr marL="68580" marR="68580" marT="34290" marB="34290"/>
                </a:tc>
                <a:tc>
                  <a:txBody>
                    <a:bodyPr/>
                    <a:lstStyle/>
                    <a:p>
                      <a:r>
                        <a:rPr lang="en-US" sz="1200" dirty="0" smtClean="0"/>
                        <a:t>Del</a:t>
                      </a:r>
                      <a:r>
                        <a:rPr lang="en-US" sz="1200" baseline="0" dirty="0" smtClean="0"/>
                        <a:t> Moro/Horneck</a:t>
                      </a:r>
                      <a:endParaRPr lang="en-US" sz="1200" dirty="0"/>
                    </a:p>
                  </a:txBody>
                  <a:tcPr marL="68580" marR="68580" marT="34290" marB="34290"/>
                </a:tc>
              </a:tr>
              <a:tr h="278130">
                <a:tc>
                  <a:txBody>
                    <a:bodyPr/>
                    <a:lstStyle/>
                    <a:p>
                      <a:r>
                        <a:rPr lang="en-US" sz="1200" dirty="0" smtClean="0"/>
                        <a:t>Eastern Idaho</a:t>
                      </a:r>
                      <a:endParaRPr lang="en-US" sz="1200" dirty="0"/>
                    </a:p>
                  </a:txBody>
                  <a:tcPr marL="68580" marR="68580" marT="34290" marB="34290"/>
                </a:tc>
                <a:tc>
                  <a:txBody>
                    <a:bodyPr/>
                    <a:lstStyle/>
                    <a:p>
                      <a:r>
                        <a:rPr lang="en-US" sz="1200" dirty="0" smtClean="0"/>
                        <a:t>Burbank</a:t>
                      </a:r>
                      <a:r>
                        <a:rPr lang="en-US" sz="1200" baseline="0" dirty="0" smtClean="0"/>
                        <a:t> and </a:t>
                      </a:r>
                      <a:r>
                        <a:rPr lang="en-US" sz="1200" baseline="0" dirty="0" err="1" smtClean="0"/>
                        <a:t>Norkotah</a:t>
                      </a:r>
                      <a:r>
                        <a:rPr lang="en-US" sz="1200" baseline="0" dirty="0" smtClean="0"/>
                        <a:t> Potatoes</a:t>
                      </a:r>
                      <a:endParaRPr lang="en-US" sz="1200" dirty="0"/>
                    </a:p>
                  </a:txBody>
                  <a:tcPr marL="68580" marR="68580" marT="34290" marB="34290"/>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Yield &amp; Quality</a:t>
                      </a:r>
                      <a:endParaRPr lang="en-US" sz="1200" dirty="0"/>
                    </a:p>
                  </a:txBody>
                  <a:tcPr marL="68580" marR="68580" marT="34290" marB="34290"/>
                </a:tc>
                <a:tc>
                  <a:txBody>
                    <a:bodyPr/>
                    <a:lstStyle/>
                    <a:p>
                      <a:r>
                        <a:rPr lang="en-US" sz="1200" dirty="0" smtClean="0"/>
                        <a:t>Hopkins</a:t>
                      </a:r>
                      <a:endParaRPr lang="en-US" sz="1200" dirty="0"/>
                    </a:p>
                  </a:txBody>
                  <a:tcPr marL="68580" marR="68580" marT="34290" marB="34290"/>
                </a:tc>
              </a:tr>
              <a:tr h="434340">
                <a:tc>
                  <a:txBody>
                    <a:bodyPr/>
                    <a:lstStyle/>
                    <a:p>
                      <a:r>
                        <a:rPr lang="en-US" sz="1200" dirty="0" smtClean="0"/>
                        <a:t>Western Idaho</a:t>
                      </a:r>
                      <a:endParaRPr lang="en-US" sz="1200" dirty="0"/>
                    </a:p>
                  </a:txBody>
                  <a:tcPr marL="68580" marR="68580" marT="34290" marB="34290"/>
                </a:tc>
                <a:tc>
                  <a:txBody>
                    <a:bodyPr/>
                    <a:lstStyle/>
                    <a:p>
                      <a:r>
                        <a:rPr lang="en-US" sz="1200" dirty="0" smtClean="0"/>
                        <a:t>Ranger Russet/Umatilla Potatoes</a:t>
                      </a:r>
                      <a:endParaRPr lang="en-US" sz="1200" dirty="0"/>
                    </a:p>
                  </a:txBody>
                  <a:tcPr marL="68580" marR="68580" marT="34290" marB="34290"/>
                </a:tc>
                <a:tc>
                  <a:txBody>
                    <a:bodyPr/>
                    <a:lstStyle/>
                    <a:p>
                      <a:r>
                        <a:rPr lang="en-US" sz="1200" dirty="0" smtClean="0"/>
                        <a:t>Yield &amp; Quality</a:t>
                      </a:r>
                      <a:endParaRPr lang="en-US" sz="1200" dirty="0"/>
                    </a:p>
                  </a:txBody>
                  <a:tcPr marL="68580" marR="68580" marT="34290" marB="34290"/>
                </a:tc>
                <a:tc>
                  <a:txBody>
                    <a:bodyPr/>
                    <a:lstStyle/>
                    <a:p>
                      <a:r>
                        <a:rPr lang="en-US" sz="1200" dirty="0" smtClean="0"/>
                        <a:t>Tindall/Mooso</a:t>
                      </a:r>
                      <a:endParaRPr lang="en-US" sz="1200" dirty="0"/>
                    </a:p>
                  </a:txBody>
                  <a:tcPr marL="68580" marR="68580" marT="34290" marB="34290"/>
                </a:tc>
              </a:tr>
              <a:tr h="278130">
                <a:tc>
                  <a:txBody>
                    <a:bodyPr/>
                    <a:lstStyle/>
                    <a:p>
                      <a:r>
                        <a:rPr lang="en-US" sz="1200" dirty="0" smtClean="0"/>
                        <a:t>Eastern Idaho</a:t>
                      </a:r>
                      <a:endParaRPr lang="en-US" sz="1200" dirty="0"/>
                    </a:p>
                  </a:txBody>
                  <a:tcPr marL="68580" marR="68580" marT="34290" marB="34290"/>
                </a:tc>
                <a:tc>
                  <a:txBody>
                    <a:bodyPr/>
                    <a:lstStyle/>
                    <a:p>
                      <a:r>
                        <a:rPr lang="en-US" sz="1200" dirty="0" smtClean="0"/>
                        <a:t>Russet Burbank Potatoes</a:t>
                      </a:r>
                      <a:endParaRPr lang="en-US" sz="1200" dirty="0"/>
                    </a:p>
                  </a:txBody>
                  <a:tcPr marL="68580" marR="68580" marT="34290" marB="34290"/>
                </a:tc>
                <a:tc>
                  <a:txBody>
                    <a:bodyPr/>
                    <a:lstStyle/>
                    <a:p>
                      <a:r>
                        <a:rPr lang="en-US" sz="1200" dirty="0" smtClean="0"/>
                        <a:t>Yield &amp; Quality</a:t>
                      </a:r>
                      <a:endParaRPr lang="en-US" sz="1200" dirty="0"/>
                    </a:p>
                  </a:txBody>
                  <a:tcPr marL="68580" marR="68580" marT="34290" marB="34290"/>
                </a:tc>
                <a:tc>
                  <a:txBody>
                    <a:bodyPr/>
                    <a:lstStyle/>
                    <a:p>
                      <a:r>
                        <a:rPr lang="en-US" sz="1200" dirty="0" smtClean="0"/>
                        <a:t>Stark</a:t>
                      </a:r>
                      <a:endParaRPr lang="en-US" sz="1200" dirty="0"/>
                    </a:p>
                  </a:txBody>
                  <a:tcPr marL="68580" marR="68580" marT="34290" marB="34290"/>
                </a:tc>
              </a:tr>
              <a:tr h="278130">
                <a:tc>
                  <a:txBody>
                    <a:bodyPr/>
                    <a:lstStyle/>
                    <a:p>
                      <a:r>
                        <a:rPr lang="en-US" sz="1200" dirty="0" smtClean="0"/>
                        <a:t>Western</a:t>
                      </a:r>
                      <a:r>
                        <a:rPr lang="en-US" sz="1200" baseline="0" dirty="0" smtClean="0"/>
                        <a:t> Idaho</a:t>
                      </a:r>
                      <a:endParaRPr lang="en-US" sz="1200" dirty="0"/>
                    </a:p>
                  </a:txBody>
                  <a:tcPr marL="68580" marR="68580" marT="34290" marB="34290"/>
                </a:tc>
                <a:tc>
                  <a:txBody>
                    <a:bodyPr/>
                    <a:lstStyle/>
                    <a:p>
                      <a:r>
                        <a:rPr lang="en-US" sz="1200" dirty="0" smtClean="0"/>
                        <a:t>Corn</a:t>
                      </a:r>
                      <a:endParaRPr lang="en-US" sz="1200" dirty="0"/>
                    </a:p>
                  </a:txBody>
                  <a:tcPr marL="68580" marR="68580" marT="34290" marB="34290"/>
                </a:tc>
                <a:tc>
                  <a:txBody>
                    <a:bodyPr/>
                    <a:lstStyle/>
                    <a:p>
                      <a:r>
                        <a:rPr lang="en-US" sz="1200" dirty="0" smtClean="0"/>
                        <a:t>Yield</a:t>
                      </a:r>
                      <a:endParaRPr lang="en-US" sz="1200" dirty="0"/>
                    </a:p>
                  </a:txBody>
                  <a:tcPr marL="68580" marR="68580" marT="34290" marB="34290"/>
                </a:tc>
                <a:tc>
                  <a:txBody>
                    <a:bodyPr/>
                    <a:lstStyle/>
                    <a:p>
                      <a:r>
                        <a:rPr lang="en-US" sz="1200" dirty="0" smtClean="0"/>
                        <a:t>Tindall/Mooso</a:t>
                      </a:r>
                      <a:endParaRPr lang="en-US" sz="1200" dirty="0"/>
                    </a:p>
                  </a:txBody>
                  <a:tcPr marL="68580" marR="68580" marT="34290" marB="34290"/>
                </a:tc>
              </a:tr>
              <a:tr h="278130">
                <a:tc>
                  <a:txBody>
                    <a:bodyPr/>
                    <a:lstStyle/>
                    <a:p>
                      <a:r>
                        <a:rPr lang="en-US" sz="1200" dirty="0" smtClean="0"/>
                        <a:t>Illinois</a:t>
                      </a:r>
                      <a:endParaRPr lang="en-US" sz="1200" dirty="0"/>
                    </a:p>
                  </a:txBody>
                  <a:tcPr marL="68580" marR="68580" marT="34290" marB="34290"/>
                </a:tc>
                <a:tc>
                  <a:txBody>
                    <a:bodyPr/>
                    <a:lstStyle/>
                    <a:p>
                      <a:r>
                        <a:rPr lang="en-US" sz="1200" dirty="0" smtClean="0"/>
                        <a:t>Corn</a:t>
                      </a:r>
                      <a:endParaRPr lang="en-US" sz="1200" dirty="0"/>
                    </a:p>
                  </a:txBody>
                  <a:tcPr marL="68580" marR="68580" marT="34290" marB="34290"/>
                </a:tc>
                <a:tc>
                  <a:txBody>
                    <a:bodyPr/>
                    <a:lstStyle/>
                    <a:p>
                      <a:r>
                        <a:rPr lang="en-US" sz="1200" dirty="0" smtClean="0"/>
                        <a:t>Yield</a:t>
                      </a:r>
                      <a:endParaRPr lang="en-US" sz="1200" dirty="0"/>
                    </a:p>
                  </a:txBody>
                  <a:tcPr marL="68580" marR="68580" marT="34290" marB="34290"/>
                </a:tc>
                <a:tc>
                  <a:txBody>
                    <a:bodyPr/>
                    <a:lstStyle/>
                    <a:p>
                      <a:r>
                        <a:rPr lang="en-US" sz="1200" dirty="0" err="1" smtClean="0"/>
                        <a:t>Elberhard</a:t>
                      </a:r>
                      <a:endParaRPr lang="en-US" sz="1200" dirty="0"/>
                    </a:p>
                  </a:txBody>
                  <a:tcPr marL="68580" marR="68580" marT="34290" marB="34290"/>
                </a:tc>
              </a:tr>
              <a:tr h="278130">
                <a:tc>
                  <a:txBody>
                    <a:bodyPr/>
                    <a:lstStyle/>
                    <a:p>
                      <a:r>
                        <a:rPr lang="en-US" sz="1200" dirty="0" smtClean="0"/>
                        <a:t>Eastern Oregon</a:t>
                      </a:r>
                      <a:endParaRPr lang="en-US" sz="1200" dirty="0"/>
                    </a:p>
                  </a:txBody>
                  <a:tcPr marL="68580" marR="68580" marT="34290" marB="34290"/>
                </a:tc>
                <a:tc>
                  <a:txBody>
                    <a:bodyPr/>
                    <a:lstStyle/>
                    <a:p>
                      <a:r>
                        <a:rPr lang="en-US" sz="1200" dirty="0" smtClean="0"/>
                        <a:t>Corn</a:t>
                      </a:r>
                      <a:endParaRPr lang="en-US" sz="1200" dirty="0"/>
                    </a:p>
                  </a:txBody>
                  <a:tcPr marL="68580" marR="68580" marT="34290" marB="34290"/>
                </a:tc>
                <a:tc>
                  <a:txBody>
                    <a:bodyPr/>
                    <a:lstStyle/>
                    <a:p>
                      <a:r>
                        <a:rPr lang="en-US" sz="1200" dirty="0" smtClean="0"/>
                        <a:t>Yield</a:t>
                      </a:r>
                      <a:endParaRPr lang="en-US" sz="1200" dirty="0"/>
                    </a:p>
                  </a:txBody>
                  <a:tcPr marL="68580" marR="68580" marT="34290" marB="34290"/>
                </a:tc>
                <a:tc>
                  <a:txBody>
                    <a:bodyPr/>
                    <a:lstStyle/>
                    <a:p>
                      <a:endParaRPr lang="en-US" sz="1200" dirty="0"/>
                    </a:p>
                  </a:txBody>
                  <a:tcPr marL="68580" marR="68580" marT="34290" marB="34290"/>
                </a:tc>
              </a:tr>
              <a:tr h="434340">
                <a:tc>
                  <a:txBody>
                    <a:bodyPr/>
                    <a:lstStyle/>
                    <a:p>
                      <a:r>
                        <a:rPr lang="en-US" sz="1200" dirty="0" smtClean="0"/>
                        <a:t>Arizona</a:t>
                      </a:r>
                      <a:endParaRPr lang="en-US" sz="1200" dirty="0"/>
                    </a:p>
                  </a:txBody>
                  <a:tcPr marL="68580" marR="68580" marT="34290" marB="34290"/>
                </a:tc>
                <a:tc>
                  <a:txBody>
                    <a:bodyPr/>
                    <a:lstStyle/>
                    <a:p>
                      <a:r>
                        <a:rPr lang="en-US" sz="1200" dirty="0" smtClean="0"/>
                        <a:t>Bell</a:t>
                      </a:r>
                      <a:r>
                        <a:rPr lang="en-US" sz="1200" baseline="0" dirty="0" smtClean="0"/>
                        <a:t> Peppers, Melons &amp; Sweet Corn</a:t>
                      </a:r>
                      <a:endParaRPr lang="en-US" sz="1200" dirty="0"/>
                    </a:p>
                  </a:txBody>
                  <a:tcPr marL="68580" marR="68580" marT="34290" marB="34290"/>
                </a:tc>
                <a:tc>
                  <a:txBody>
                    <a:bodyPr/>
                    <a:lstStyle/>
                    <a:p>
                      <a:r>
                        <a:rPr lang="en-US" sz="1200" dirty="0" smtClean="0"/>
                        <a:t>Yield &amp; Quality</a:t>
                      </a:r>
                      <a:endParaRPr lang="en-US" sz="1200" dirty="0"/>
                    </a:p>
                  </a:txBody>
                  <a:tcPr marL="68580" marR="68580" marT="34290" marB="34290"/>
                </a:tc>
                <a:tc>
                  <a:txBody>
                    <a:bodyPr/>
                    <a:lstStyle/>
                    <a:p>
                      <a:r>
                        <a:rPr lang="en-US" sz="1200" dirty="0" smtClean="0"/>
                        <a:t>Sanchez</a:t>
                      </a:r>
                      <a:endParaRPr lang="en-US" sz="1200" dirty="0"/>
                    </a:p>
                  </a:txBody>
                  <a:tcPr marL="68580" marR="68580" marT="34290" marB="34290"/>
                </a:tc>
              </a:tr>
            </a:tbl>
          </a:graphicData>
        </a:graphic>
      </p:graphicFrame>
      <p:pic>
        <p:nvPicPr>
          <p:cNvPr id="2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093" y="877169"/>
            <a:ext cx="1227534" cy="61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4931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is Simplot</a:t>
            </a:r>
            <a:endParaRPr lang="en-US" dirty="0"/>
          </a:p>
        </p:txBody>
      </p:sp>
      <p:grpSp>
        <p:nvGrpSpPr>
          <p:cNvPr id="17" name="Group 16"/>
          <p:cNvGrpSpPr/>
          <p:nvPr/>
        </p:nvGrpSpPr>
        <p:grpSpPr>
          <a:xfrm>
            <a:off x="252747" y="998653"/>
            <a:ext cx="8666500" cy="4673485"/>
            <a:chOff x="252746" y="998653"/>
            <a:chExt cx="8788335" cy="4791306"/>
          </a:xfrm>
        </p:grpSpPr>
        <p:pic>
          <p:nvPicPr>
            <p:cNvPr id="4" name="Picture 2" descr="C:\Users\welterw\AppData\Local\Microsoft\Windows\Temporary Internet Files\Content.Outlook\FAZSBQTG\simplot wheel.png"/>
            <p:cNvPicPr>
              <a:picLocks noChangeAspect="1" noChangeArrowheads="1"/>
            </p:cNvPicPr>
            <p:nvPr/>
          </p:nvPicPr>
          <p:blipFill rotWithShape="1">
            <a:blip r:embed="rId2">
              <a:extLst>
                <a:ext uri="{28A0092B-C50C-407E-A947-70E740481C1C}">
                  <a14:useLocalDpi xmlns:a14="http://schemas.microsoft.com/office/drawing/2010/main" val="0"/>
                </a:ext>
              </a:extLst>
            </a:blip>
            <a:srcRect l="23310" t="12863" r="19394" b="11925"/>
            <a:stretch/>
          </p:blipFill>
          <p:spPr bwMode="auto">
            <a:xfrm>
              <a:off x="2256312" y="998653"/>
              <a:ext cx="4690754" cy="4791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5610" y="1393068"/>
              <a:ext cx="1436914" cy="369332"/>
            </a:xfrm>
            <a:prstGeom prst="rect">
              <a:avLst/>
            </a:prstGeom>
            <a:noFill/>
          </p:spPr>
          <p:txBody>
            <a:bodyPr wrap="square" rtlCol="0">
              <a:spAutoFit/>
            </a:bodyPr>
            <a:lstStyle/>
            <a:p>
              <a:r>
                <a:rPr lang="en-US" dirty="0" smtClean="0">
                  <a:latin typeface="Bryant Medium" pitchFamily="34" charset="0"/>
                </a:rPr>
                <a:t>Nutrients</a:t>
              </a:r>
              <a:endParaRPr lang="en-US" dirty="0">
                <a:latin typeface="Bryant Medium" pitchFamily="34" charset="0"/>
              </a:endParaRPr>
            </a:p>
          </p:txBody>
        </p:sp>
        <p:sp>
          <p:nvSpPr>
            <p:cNvPr id="6" name="TextBox 5"/>
            <p:cNvSpPr txBox="1"/>
            <p:nvPr/>
          </p:nvSpPr>
          <p:spPr>
            <a:xfrm>
              <a:off x="5866411" y="1142142"/>
              <a:ext cx="3150920" cy="369332"/>
            </a:xfrm>
            <a:prstGeom prst="rect">
              <a:avLst/>
            </a:prstGeom>
            <a:noFill/>
          </p:spPr>
          <p:txBody>
            <a:bodyPr wrap="square" rtlCol="0">
              <a:spAutoFit/>
            </a:bodyPr>
            <a:lstStyle/>
            <a:p>
              <a:pPr algn="r"/>
              <a:r>
                <a:rPr lang="en-US" dirty="0" smtClean="0">
                  <a:latin typeface="Bryant Medium" pitchFamily="34" charset="0"/>
                </a:rPr>
                <a:t>Farms, feedlots, and ranches</a:t>
              </a:r>
              <a:endParaRPr lang="en-US" dirty="0">
                <a:latin typeface="Bryant Medium" pitchFamily="34" charset="0"/>
              </a:endParaRPr>
            </a:p>
          </p:txBody>
        </p:sp>
        <p:sp>
          <p:nvSpPr>
            <p:cNvPr id="7" name="TextBox 6"/>
            <p:cNvSpPr txBox="1"/>
            <p:nvPr/>
          </p:nvSpPr>
          <p:spPr>
            <a:xfrm>
              <a:off x="6939149" y="3166140"/>
              <a:ext cx="2101932" cy="646331"/>
            </a:xfrm>
            <a:prstGeom prst="rect">
              <a:avLst/>
            </a:prstGeom>
            <a:noFill/>
          </p:spPr>
          <p:txBody>
            <a:bodyPr wrap="square" rtlCol="0">
              <a:spAutoFit/>
            </a:bodyPr>
            <a:lstStyle/>
            <a:p>
              <a:r>
                <a:rPr lang="en-US" dirty="0" smtClean="0">
                  <a:latin typeface="Bryant Medium" pitchFamily="34" charset="0"/>
                </a:rPr>
                <a:t>Turf, industrial and feed markets</a:t>
              </a:r>
              <a:endParaRPr lang="en-US" dirty="0">
                <a:latin typeface="Bryant Medium" pitchFamily="34" charset="0"/>
              </a:endParaRPr>
            </a:p>
          </p:txBody>
        </p:sp>
        <p:sp>
          <p:nvSpPr>
            <p:cNvPr id="8" name="TextBox 7"/>
            <p:cNvSpPr txBox="1"/>
            <p:nvPr/>
          </p:nvSpPr>
          <p:spPr>
            <a:xfrm>
              <a:off x="6023319" y="4998302"/>
              <a:ext cx="1776238" cy="369332"/>
            </a:xfrm>
            <a:prstGeom prst="rect">
              <a:avLst/>
            </a:prstGeom>
            <a:noFill/>
          </p:spPr>
          <p:txBody>
            <a:bodyPr wrap="square" rtlCol="0">
              <a:spAutoFit/>
            </a:bodyPr>
            <a:lstStyle/>
            <a:p>
              <a:pPr algn="r"/>
              <a:r>
                <a:rPr lang="en-US" dirty="0" smtClean="0">
                  <a:latin typeface="Bryant Medium" pitchFamily="34" charset="0"/>
                </a:rPr>
                <a:t>Retail</a:t>
              </a:r>
              <a:endParaRPr lang="en-US" dirty="0">
                <a:latin typeface="Bryant Medium" pitchFamily="34" charset="0"/>
              </a:endParaRPr>
            </a:p>
          </p:txBody>
        </p:sp>
        <p:sp>
          <p:nvSpPr>
            <p:cNvPr id="9" name="TextBox 8"/>
            <p:cNvSpPr txBox="1"/>
            <p:nvPr/>
          </p:nvSpPr>
          <p:spPr>
            <a:xfrm>
              <a:off x="862348" y="5099843"/>
              <a:ext cx="2101932" cy="369332"/>
            </a:xfrm>
            <a:prstGeom prst="rect">
              <a:avLst/>
            </a:prstGeom>
            <a:noFill/>
          </p:spPr>
          <p:txBody>
            <a:bodyPr wrap="square" rtlCol="0">
              <a:spAutoFit/>
            </a:bodyPr>
            <a:lstStyle/>
            <a:p>
              <a:pPr algn="ctr"/>
              <a:r>
                <a:rPr lang="en-US" dirty="0" smtClean="0">
                  <a:latin typeface="Bryant Medium" pitchFamily="34" charset="0"/>
                </a:rPr>
                <a:t>Food Production</a:t>
              </a:r>
              <a:endParaRPr lang="en-US" dirty="0">
                <a:latin typeface="Bryant Medium" pitchFamily="34" charset="0"/>
              </a:endParaRPr>
            </a:p>
          </p:txBody>
        </p:sp>
        <p:sp>
          <p:nvSpPr>
            <p:cNvPr id="10" name="TextBox 9"/>
            <p:cNvSpPr txBox="1"/>
            <p:nvPr/>
          </p:nvSpPr>
          <p:spPr>
            <a:xfrm>
              <a:off x="252746" y="3036145"/>
              <a:ext cx="1901439" cy="646331"/>
            </a:xfrm>
            <a:prstGeom prst="rect">
              <a:avLst/>
            </a:prstGeom>
            <a:noFill/>
          </p:spPr>
          <p:txBody>
            <a:bodyPr wrap="square" rtlCol="0">
              <a:spAutoFit/>
            </a:bodyPr>
            <a:lstStyle/>
            <a:p>
              <a:r>
                <a:rPr lang="en-US" dirty="0" smtClean="0">
                  <a:latin typeface="Bryant Medium" pitchFamily="34" charset="0"/>
                </a:rPr>
                <a:t>Plant &amp; Animal Sciences</a:t>
              </a:r>
              <a:endParaRPr lang="en-US" dirty="0">
                <a:latin typeface="Bryant Medium" pitchFamily="34" charset="0"/>
              </a:endParaRPr>
            </a:p>
          </p:txBody>
        </p:sp>
        <p:cxnSp>
          <p:nvCxnSpPr>
            <p:cNvPr id="11" name="Straight Connector 10"/>
            <p:cNvCxnSpPr/>
            <p:nvPr/>
          </p:nvCxnSpPr>
          <p:spPr>
            <a:xfrm>
              <a:off x="969817" y="1746312"/>
              <a:ext cx="2458192"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a:off x="5735782" y="1463974"/>
              <a:ext cx="3183464"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p:nvCxnSpPr>
          <p:spPr>
            <a:xfrm>
              <a:off x="341221" y="3662586"/>
              <a:ext cx="2458192"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083428" y="5445425"/>
              <a:ext cx="2930432"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6461054" y="3768833"/>
              <a:ext cx="2458192"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a:off x="5735782" y="5320134"/>
              <a:ext cx="1954368"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200355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DOES IT TAKE TO MOVE NEW FERTILIZER TECHNOLOGY FORWARD WITHIN SIMPLOT ORGANIZATION?</a:t>
            </a:r>
            <a:endParaRPr lang="en-US" dirty="0"/>
          </a:p>
        </p:txBody>
      </p:sp>
      <p:sp>
        <p:nvSpPr>
          <p:cNvPr id="3" name="Content Placeholder 2"/>
          <p:cNvSpPr>
            <a:spLocks noGrp="1"/>
          </p:cNvSpPr>
          <p:nvPr>
            <p:ph sz="quarter" idx="10"/>
          </p:nvPr>
        </p:nvSpPr>
        <p:spPr/>
        <p:txBody>
          <a:bodyPr/>
          <a:lstStyle/>
          <a:p>
            <a:endParaRPr lang="en-US"/>
          </a:p>
        </p:txBody>
      </p:sp>
    </p:spTree>
    <p:extLst>
      <p:ext uri="{BB962C8B-B14F-4D97-AF65-F5344CB8AC3E}">
        <p14:creationId xmlns:p14="http://schemas.microsoft.com/office/powerpoint/2010/main" val="321684271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Fused Ammonium Sulfate Nitrate ( Fūsn)  —What is so special about this new formulation—</a:t>
            </a:r>
            <a:r>
              <a:rPr lang="en-US" dirty="0"/>
              <a:t/>
            </a:r>
            <a:br>
              <a:rPr lang="en-US" dirty="0"/>
            </a:br>
            <a:r>
              <a:rPr lang="en-US" sz="3100" dirty="0" smtClean="0"/>
              <a:t>Agronomy:</a:t>
            </a:r>
            <a:endParaRPr lang="en-US" sz="3100" dirty="0"/>
          </a:p>
        </p:txBody>
      </p:sp>
      <p:sp>
        <p:nvSpPr>
          <p:cNvPr id="5" name="Content Placeholder 4"/>
          <p:cNvSpPr>
            <a:spLocks noGrp="1"/>
          </p:cNvSpPr>
          <p:nvPr>
            <p:ph idx="1"/>
          </p:nvPr>
        </p:nvSpPr>
        <p:spPr>
          <a:xfrm>
            <a:off x="564356" y="2222120"/>
            <a:ext cx="7496279" cy="2677871"/>
          </a:xfrm>
        </p:spPr>
        <p:txBody>
          <a:bodyPr/>
          <a:lstStyle/>
          <a:p>
            <a:r>
              <a:rPr lang="en-US" dirty="0" smtClean="0"/>
              <a:t>Improves Environmental Stewardship by decreasing volatilization losses of Ammonia into atmosphere—GHG</a:t>
            </a:r>
            <a:endParaRPr lang="en-US" dirty="0"/>
          </a:p>
          <a:p>
            <a:r>
              <a:rPr lang="en-US" dirty="0" smtClean="0"/>
              <a:t>Improves agronomic responses across Simplot’s western geography</a:t>
            </a:r>
            <a:endParaRPr lang="en-US" dirty="0"/>
          </a:p>
          <a:p>
            <a:r>
              <a:rPr lang="en-US" dirty="0" smtClean="0"/>
              <a:t>Preferred form of N for many crops (two parts of ammonia one of nitrate)</a:t>
            </a:r>
          </a:p>
          <a:p>
            <a:r>
              <a:rPr lang="en-US" dirty="0" smtClean="0"/>
              <a:t>Decreases Sulfate from being leached under irrigation and rainfall</a:t>
            </a:r>
            <a:endParaRPr lang="en-US" dirty="0"/>
          </a:p>
          <a:p>
            <a:endParaRPr lang="en-US" dirty="0" smtClean="0"/>
          </a:p>
        </p:txBody>
      </p:sp>
    </p:spTree>
    <p:extLst>
      <p:ext uri="{BB962C8B-B14F-4D97-AF65-F5344CB8AC3E}">
        <p14:creationId xmlns:p14="http://schemas.microsoft.com/office/powerpoint/2010/main" val="38420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26001" y="2353542"/>
          <a:ext cx="8494570" cy="3216323"/>
        </p:xfrm>
        <a:graphic>
          <a:graphicData uri="http://schemas.openxmlformats.org/drawingml/2006/table">
            <a:tbl>
              <a:tblPr firstRow="1" bandRow="1">
                <a:tableStyleId>{5C22544A-7EE6-4342-B048-85BDC9FD1C3A}</a:tableStyleId>
              </a:tblPr>
              <a:tblGrid>
                <a:gridCol w="849457"/>
                <a:gridCol w="849457"/>
                <a:gridCol w="849457"/>
                <a:gridCol w="849457"/>
                <a:gridCol w="849457"/>
                <a:gridCol w="849457"/>
                <a:gridCol w="849457"/>
                <a:gridCol w="849457"/>
                <a:gridCol w="849457"/>
                <a:gridCol w="849457"/>
              </a:tblGrid>
              <a:tr h="982980">
                <a:tc>
                  <a:txBody>
                    <a:bodyPr/>
                    <a:lstStyle/>
                    <a:p>
                      <a:pPr algn="ctr"/>
                      <a:endParaRPr lang="en-US" sz="1200" dirty="0" smtClean="0"/>
                    </a:p>
                    <a:p>
                      <a:pPr algn="ctr"/>
                      <a:r>
                        <a:rPr lang="en-US" sz="1200" dirty="0" smtClean="0"/>
                        <a:t>Soil pH</a:t>
                      </a:r>
                      <a:endParaRPr lang="en-US" sz="1200" dirty="0"/>
                    </a:p>
                  </a:txBody>
                  <a:tcPr marL="68580" marR="68580" marT="34290" marB="34290"/>
                </a:tc>
                <a:tc>
                  <a:txBody>
                    <a:bodyPr/>
                    <a:lstStyle/>
                    <a:p>
                      <a:pPr algn="ctr"/>
                      <a:endParaRPr lang="en-US" sz="1200" dirty="0" smtClean="0"/>
                    </a:p>
                    <a:p>
                      <a:pPr algn="ctr"/>
                      <a:r>
                        <a:rPr lang="en-US" sz="1200" dirty="0" smtClean="0"/>
                        <a:t>Untreated control</a:t>
                      </a:r>
                      <a:endParaRPr lang="en-US" sz="1200" dirty="0"/>
                    </a:p>
                  </a:txBody>
                  <a:tcPr marL="68580" marR="68580" marT="34290" marB="34290"/>
                </a:tc>
                <a:tc>
                  <a:txBody>
                    <a:bodyPr/>
                    <a:lstStyle/>
                    <a:p>
                      <a:pPr algn="ctr"/>
                      <a:endParaRPr lang="en-US" sz="1200" dirty="0" smtClean="0"/>
                    </a:p>
                    <a:p>
                      <a:pPr algn="ctr"/>
                      <a:r>
                        <a:rPr lang="en-US" sz="1200" dirty="0" smtClean="0"/>
                        <a:t>ASN-26</a:t>
                      </a:r>
                    </a:p>
                    <a:p>
                      <a:pPr algn="ctr"/>
                      <a:r>
                        <a:rPr lang="en-US" sz="1200" dirty="0" smtClean="0"/>
                        <a:t>(26-0-0-14)</a:t>
                      </a:r>
                      <a:endParaRPr lang="en-US" sz="1200" dirty="0"/>
                    </a:p>
                  </a:txBody>
                  <a:tcPr marL="68580" marR="68580" marT="34290" marB="34290"/>
                </a:tc>
                <a:tc>
                  <a:txBody>
                    <a:bodyPr/>
                    <a:lstStyle/>
                    <a:p>
                      <a:pPr algn="ctr"/>
                      <a:endParaRPr lang="en-US" sz="1200" dirty="0" smtClean="0"/>
                    </a:p>
                    <a:p>
                      <a:pPr algn="ctr"/>
                      <a:r>
                        <a:rPr lang="en-US" sz="1200" dirty="0" smtClean="0"/>
                        <a:t>AMS</a:t>
                      </a:r>
                    </a:p>
                    <a:p>
                      <a:pPr algn="ctr"/>
                      <a:r>
                        <a:rPr lang="en-US" sz="1200" dirty="0" smtClean="0"/>
                        <a:t>(21-0-0-24)</a:t>
                      </a:r>
                      <a:endParaRPr lang="en-US" sz="1200" dirty="0"/>
                    </a:p>
                  </a:txBody>
                  <a:tcPr marL="68580" marR="68580" marT="34290" marB="34290"/>
                </a:tc>
                <a:tc>
                  <a:txBody>
                    <a:bodyPr/>
                    <a:lstStyle/>
                    <a:p>
                      <a:pPr algn="ctr"/>
                      <a:endParaRPr lang="en-US" sz="1200" dirty="0" smtClean="0"/>
                    </a:p>
                    <a:p>
                      <a:pPr algn="ctr"/>
                      <a:r>
                        <a:rPr lang="en-US" sz="1200" dirty="0" smtClean="0"/>
                        <a:t>Urea w/</a:t>
                      </a:r>
                    </a:p>
                    <a:p>
                      <a:pPr algn="ctr"/>
                      <a:r>
                        <a:rPr lang="en-US" sz="1200" dirty="0" smtClean="0"/>
                        <a:t>Agrotain</a:t>
                      </a:r>
                      <a:endParaRPr lang="en-US" sz="1200" dirty="0"/>
                    </a:p>
                  </a:txBody>
                  <a:tcPr marL="68580" marR="68580" marT="34290" marB="34290"/>
                </a:tc>
                <a:tc>
                  <a:txBody>
                    <a:bodyPr/>
                    <a:lstStyle/>
                    <a:p>
                      <a:pPr algn="ctr"/>
                      <a:endParaRPr lang="en-US" sz="1200" dirty="0" smtClean="0"/>
                    </a:p>
                    <a:p>
                      <a:pPr algn="ctr"/>
                      <a:r>
                        <a:rPr lang="en-US" sz="1200" dirty="0" smtClean="0"/>
                        <a:t>Urea w/</a:t>
                      </a:r>
                    </a:p>
                    <a:p>
                      <a:pPr algn="ctr"/>
                      <a:r>
                        <a:rPr lang="en-US" sz="1200" dirty="0" smtClean="0"/>
                        <a:t>Eclipse-N</a:t>
                      </a:r>
                      <a:endParaRPr lang="en-US" sz="1200" dirty="0"/>
                    </a:p>
                  </a:txBody>
                  <a:tcPr marL="68580" marR="68580" marT="34290" marB="34290"/>
                </a:tc>
                <a:tc>
                  <a:txBody>
                    <a:bodyPr/>
                    <a:lstStyle/>
                    <a:p>
                      <a:pPr algn="ctr"/>
                      <a:endParaRPr lang="en-US" sz="1200" dirty="0" smtClean="0"/>
                    </a:p>
                    <a:p>
                      <a:pPr algn="ctr"/>
                      <a:r>
                        <a:rPr lang="en-US" sz="1200" dirty="0" smtClean="0"/>
                        <a:t>Urea +</a:t>
                      </a:r>
                    </a:p>
                    <a:p>
                      <a:pPr algn="ctr"/>
                      <a:r>
                        <a:rPr lang="en-US" sz="1200" dirty="0" smtClean="0"/>
                        <a:t>AMS</a:t>
                      </a:r>
                    </a:p>
                    <a:p>
                      <a:pPr algn="ctr"/>
                      <a:r>
                        <a:rPr lang="en-US" sz="1200" dirty="0" smtClean="0"/>
                        <a:t>(26-0-0-14)</a:t>
                      </a:r>
                      <a:endParaRPr lang="en-US" sz="1200" dirty="0"/>
                    </a:p>
                  </a:txBody>
                  <a:tcPr marL="68580" marR="68580" marT="34290" marB="34290"/>
                </a:tc>
                <a:tc>
                  <a:txBody>
                    <a:bodyPr/>
                    <a:lstStyle/>
                    <a:p>
                      <a:pPr algn="ctr"/>
                      <a:endParaRPr lang="en-US" sz="1200" dirty="0" smtClean="0"/>
                    </a:p>
                    <a:p>
                      <a:pPr algn="ctr"/>
                      <a:r>
                        <a:rPr lang="en-US" sz="1200" dirty="0" smtClean="0"/>
                        <a:t>Amidas</a:t>
                      </a:r>
                    </a:p>
                    <a:p>
                      <a:pPr algn="ctr"/>
                      <a:r>
                        <a:rPr lang="en-US" sz="1200" dirty="0" smtClean="0"/>
                        <a:t>(40-0-0-5)</a:t>
                      </a:r>
                      <a:endParaRPr lang="en-US" sz="1200" dirty="0"/>
                    </a:p>
                  </a:txBody>
                  <a:tcPr marL="68580" marR="68580" marT="34290" marB="34290"/>
                </a:tc>
                <a:tc>
                  <a:txBody>
                    <a:bodyPr/>
                    <a:lstStyle/>
                    <a:p>
                      <a:pPr algn="ctr"/>
                      <a:endParaRPr lang="en-US" sz="1200" dirty="0" smtClean="0"/>
                    </a:p>
                    <a:p>
                      <a:pPr algn="ctr"/>
                      <a:r>
                        <a:rPr lang="en-US" sz="1200" dirty="0" smtClean="0"/>
                        <a:t>Urea </a:t>
                      </a:r>
                    </a:p>
                    <a:p>
                      <a:pPr algn="ctr"/>
                      <a:r>
                        <a:rPr lang="en-US" sz="1200" dirty="0" smtClean="0"/>
                        <a:t>(46-0-0)</a:t>
                      </a:r>
                      <a:endParaRPr lang="en-US" sz="1200" dirty="0"/>
                    </a:p>
                  </a:txBody>
                  <a:tcPr marL="68580" marR="68580" marT="34290" marB="34290"/>
                </a:tc>
                <a:tc>
                  <a:txBody>
                    <a:bodyPr/>
                    <a:lstStyle/>
                    <a:p>
                      <a:pPr algn="ctr"/>
                      <a:endParaRPr lang="en-US" sz="1200" dirty="0" smtClean="0"/>
                    </a:p>
                    <a:p>
                      <a:pPr algn="ctr"/>
                      <a:r>
                        <a:rPr lang="en-US" sz="1200" dirty="0" smtClean="0"/>
                        <a:t>Mean</a:t>
                      </a:r>
                      <a:endParaRPr lang="en-US" sz="1200" dirty="0"/>
                    </a:p>
                  </a:txBody>
                  <a:tcPr marL="68580" marR="68580" marT="34290" marB="34290"/>
                </a:tc>
              </a:tr>
              <a:tr h="550367">
                <a:tc>
                  <a:txBody>
                    <a:bodyPr/>
                    <a:lstStyle/>
                    <a:p>
                      <a:pPr algn="ctr"/>
                      <a:r>
                        <a:rPr lang="en-US" sz="1200" dirty="0" smtClean="0"/>
                        <a:t> pH 5.9</a:t>
                      </a:r>
                    </a:p>
                    <a:p>
                      <a:pPr algn="ctr"/>
                      <a:endParaRPr lang="en-US" sz="1200" dirty="0"/>
                    </a:p>
                  </a:txBody>
                  <a:tcPr marL="68580" marR="68580" marT="34290" marB="34290"/>
                </a:tc>
                <a:tc>
                  <a:txBody>
                    <a:bodyPr/>
                    <a:lstStyle/>
                    <a:p>
                      <a:pPr algn="ctr"/>
                      <a:r>
                        <a:rPr lang="en-US" sz="1200" dirty="0" smtClean="0"/>
                        <a:t>3</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28</a:t>
                      </a:r>
                    </a:p>
                    <a:p>
                      <a:pPr algn="ctr"/>
                      <a:r>
                        <a:rPr lang="en-US" sz="1200" dirty="0" smtClean="0"/>
                        <a:t>a </a:t>
                      </a:r>
                      <a:r>
                        <a:rPr lang="en-US" sz="1200" dirty="0" err="1" smtClean="0"/>
                        <a:t>A</a:t>
                      </a:r>
                      <a:endParaRPr lang="en-US" sz="1200" dirty="0"/>
                    </a:p>
                  </a:txBody>
                  <a:tcPr marL="68580" marR="68580" marT="34290" marB="34290"/>
                </a:tc>
                <a:tc>
                  <a:txBody>
                    <a:bodyPr/>
                    <a:lstStyle/>
                    <a:p>
                      <a:pPr algn="ctr"/>
                      <a:r>
                        <a:rPr lang="en-US" sz="1200" dirty="0" smtClean="0"/>
                        <a:t>35 </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153</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205</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135</a:t>
                      </a:r>
                    </a:p>
                    <a:p>
                      <a:pPr algn="ctr"/>
                      <a:r>
                        <a:rPr lang="en-US" sz="1200" dirty="0" smtClean="0"/>
                        <a:t>a</a:t>
                      </a:r>
                      <a:r>
                        <a:rPr lang="en-US" sz="1200" baseline="0" dirty="0" smtClean="0"/>
                        <a:t> </a:t>
                      </a:r>
                      <a:r>
                        <a:rPr lang="en-US" sz="1200" baseline="0" dirty="0" err="1" smtClean="0"/>
                        <a:t>A</a:t>
                      </a:r>
                      <a:endParaRPr lang="en-US" sz="1200" dirty="0" smtClean="0"/>
                    </a:p>
                  </a:txBody>
                  <a:tcPr marL="68580" marR="68580" marT="34290" marB="34290"/>
                </a:tc>
                <a:tc>
                  <a:txBody>
                    <a:bodyPr/>
                    <a:lstStyle/>
                    <a:p>
                      <a:pPr algn="ctr"/>
                      <a:r>
                        <a:rPr lang="en-US" sz="1200" dirty="0" smtClean="0"/>
                        <a:t>732</a:t>
                      </a:r>
                    </a:p>
                    <a:p>
                      <a:pPr algn="ctr"/>
                      <a:r>
                        <a:rPr lang="en-US" sz="1200" dirty="0" err="1" smtClean="0"/>
                        <a:t>bc</a:t>
                      </a:r>
                      <a:r>
                        <a:rPr lang="en-US" sz="1200" baseline="0" dirty="0" smtClean="0"/>
                        <a:t> A</a:t>
                      </a:r>
                      <a:endParaRPr lang="en-US" sz="1200" dirty="0"/>
                    </a:p>
                  </a:txBody>
                  <a:tcPr marL="68580" marR="68580" marT="34290" marB="34290"/>
                </a:tc>
                <a:tc>
                  <a:txBody>
                    <a:bodyPr/>
                    <a:lstStyle/>
                    <a:p>
                      <a:pPr algn="ctr"/>
                      <a:r>
                        <a:rPr lang="en-US" sz="1200" dirty="0" smtClean="0"/>
                        <a:t>1048</a:t>
                      </a:r>
                    </a:p>
                    <a:p>
                      <a:pPr algn="ctr"/>
                      <a:r>
                        <a:rPr lang="en-US" sz="1200" dirty="0" smtClean="0"/>
                        <a:t>c</a:t>
                      </a:r>
                      <a:r>
                        <a:rPr lang="en-US" sz="1200" baseline="0" dirty="0" smtClean="0"/>
                        <a:t> A</a:t>
                      </a:r>
                      <a:endParaRPr lang="en-US" sz="1200" dirty="0"/>
                    </a:p>
                  </a:txBody>
                  <a:tcPr marL="68580" marR="68580" marT="34290" marB="34290"/>
                </a:tc>
                <a:tc>
                  <a:txBody>
                    <a:bodyPr/>
                    <a:lstStyle/>
                    <a:p>
                      <a:pPr algn="ctr"/>
                      <a:r>
                        <a:rPr lang="en-US" sz="1200" dirty="0" smtClean="0"/>
                        <a:t>292</a:t>
                      </a:r>
                    </a:p>
                    <a:p>
                      <a:pPr algn="ctr"/>
                      <a:r>
                        <a:rPr lang="en-US" sz="1200" dirty="0" smtClean="0"/>
                        <a:t>a</a:t>
                      </a:r>
                      <a:endParaRPr lang="en-US" sz="1200" dirty="0"/>
                    </a:p>
                  </a:txBody>
                  <a:tcPr marL="68580" marR="68580" marT="34290" marB="34290"/>
                </a:tc>
              </a:tr>
              <a:tr h="582242">
                <a:tc>
                  <a:txBody>
                    <a:bodyPr/>
                    <a:lstStyle/>
                    <a:p>
                      <a:pPr algn="ctr"/>
                      <a:r>
                        <a:rPr lang="en-US" sz="1200" dirty="0" smtClean="0"/>
                        <a:t>pH 7.0</a:t>
                      </a:r>
                    </a:p>
                    <a:p>
                      <a:pPr algn="ctr"/>
                      <a:endParaRPr lang="en-US" sz="1200" dirty="0"/>
                    </a:p>
                  </a:txBody>
                  <a:tcPr marL="68580" marR="68580" marT="34290" marB="34290"/>
                </a:tc>
                <a:tc>
                  <a:txBody>
                    <a:bodyPr/>
                    <a:lstStyle/>
                    <a:p>
                      <a:pPr algn="ctr"/>
                      <a:r>
                        <a:rPr lang="en-US" sz="1200" dirty="0" smtClean="0"/>
                        <a:t>0</a:t>
                      </a:r>
                    </a:p>
                    <a:p>
                      <a:pPr algn="ctr"/>
                      <a:r>
                        <a:rPr lang="en-US" sz="1200" dirty="0" smtClean="0"/>
                        <a:t>a</a:t>
                      </a:r>
                      <a:r>
                        <a:rPr lang="en-US" sz="1200" baseline="0" dirty="0" smtClean="0"/>
                        <a:t> A</a:t>
                      </a:r>
                    </a:p>
                  </a:txBody>
                  <a:tcPr marL="68580" marR="68580" marT="34290" marB="34290"/>
                </a:tc>
                <a:tc>
                  <a:txBody>
                    <a:bodyPr/>
                    <a:lstStyle/>
                    <a:p>
                      <a:pPr algn="ctr"/>
                      <a:r>
                        <a:rPr lang="en-US" sz="1200" dirty="0" smtClean="0"/>
                        <a:t>46</a:t>
                      </a:r>
                    </a:p>
                    <a:p>
                      <a:pPr algn="ctr"/>
                      <a:r>
                        <a:rPr lang="en-US" sz="1200" dirty="0" smtClean="0"/>
                        <a:t>a</a:t>
                      </a:r>
                      <a:r>
                        <a:rPr lang="en-US" sz="1200" baseline="0" dirty="0" smtClean="0"/>
                        <a:t> B</a:t>
                      </a:r>
                      <a:endParaRPr lang="en-US" sz="1200" dirty="0"/>
                    </a:p>
                  </a:txBody>
                  <a:tcPr marL="68580" marR="68580" marT="34290" marB="34290"/>
                </a:tc>
                <a:tc>
                  <a:txBody>
                    <a:bodyPr/>
                    <a:lstStyle/>
                    <a:p>
                      <a:pPr algn="ctr"/>
                      <a:r>
                        <a:rPr lang="en-US" sz="1200" dirty="0" smtClean="0"/>
                        <a:t>61</a:t>
                      </a:r>
                    </a:p>
                    <a:p>
                      <a:pPr algn="ctr"/>
                      <a:r>
                        <a:rPr lang="en-US" sz="1200" dirty="0" smtClean="0"/>
                        <a:t>a</a:t>
                      </a:r>
                      <a:r>
                        <a:rPr lang="en-US" sz="1200" baseline="0" dirty="0" smtClean="0"/>
                        <a:t> B</a:t>
                      </a:r>
                      <a:endParaRPr lang="en-US" sz="1200" dirty="0"/>
                    </a:p>
                  </a:txBody>
                  <a:tcPr marL="68580" marR="68580" marT="34290" marB="34290"/>
                </a:tc>
                <a:tc>
                  <a:txBody>
                    <a:bodyPr/>
                    <a:lstStyle/>
                    <a:p>
                      <a:pPr algn="ctr"/>
                      <a:r>
                        <a:rPr lang="en-US" sz="1200" dirty="0" smtClean="0"/>
                        <a:t>142</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231</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659 </a:t>
                      </a:r>
                    </a:p>
                    <a:p>
                      <a:pPr algn="ctr"/>
                      <a:r>
                        <a:rPr lang="en-US" sz="1200" dirty="0" smtClean="0"/>
                        <a:t>b</a:t>
                      </a:r>
                      <a:r>
                        <a:rPr lang="en-US" sz="1200" baseline="0" dirty="0" smtClean="0"/>
                        <a:t> </a:t>
                      </a:r>
                      <a:r>
                        <a:rPr lang="en-US" sz="1200" dirty="0" err="1" smtClean="0"/>
                        <a:t>B</a:t>
                      </a:r>
                      <a:endParaRPr lang="en-US" sz="1200" dirty="0"/>
                    </a:p>
                  </a:txBody>
                  <a:tcPr marL="68580" marR="68580" marT="34290" marB="34290"/>
                </a:tc>
                <a:tc>
                  <a:txBody>
                    <a:bodyPr/>
                    <a:lstStyle/>
                    <a:p>
                      <a:pPr algn="ctr"/>
                      <a:r>
                        <a:rPr lang="en-US" sz="1200" dirty="0" smtClean="0"/>
                        <a:t>1085</a:t>
                      </a:r>
                    </a:p>
                    <a:p>
                      <a:pPr algn="ctr"/>
                      <a:r>
                        <a:rPr lang="en-US" sz="1200" dirty="0" smtClean="0"/>
                        <a:t>cd</a:t>
                      </a:r>
                      <a:r>
                        <a:rPr lang="en-US" sz="1200" baseline="0" dirty="0" smtClean="0"/>
                        <a:t> AB</a:t>
                      </a:r>
                      <a:endParaRPr lang="en-US" sz="1200" dirty="0"/>
                    </a:p>
                  </a:txBody>
                  <a:tcPr marL="68580" marR="68580" marT="34290" marB="34290"/>
                </a:tc>
                <a:tc>
                  <a:txBody>
                    <a:bodyPr/>
                    <a:lstStyle/>
                    <a:p>
                      <a:pPr algn="ctr"/>
                      <a:r>
                        <a:rPr lang="en-US" sz="1200" dirty="0" smtClean="0"/>
                        <a:t>1231</a:t>
                      </a:r>
                    </a:p>
                    <a:p>
                      <a:pPr algn="ctr"/>
                      <a:r>
                        <a:rPr lang="en-US" sz="1200" dirty="0" smtClean="0"/>
                        <a:t>d </a:t>
                      </a:r>
                      <a:r>
                        <a:rPr lang="en-US" sz="1200" baseline="0" dirty="0" smtClean="0"/>
                        <a:t>A</a:t>
                      </a:r>
                      <a:endParaRPr lang="en-US" sz="1200" dirty="0"/>
                    </a:p>
                  </a:txBody>
                  <a:tcPr marL="68580" marR="68580" marT="34290" marB="34290"/>
                </a:tc>
                <a:tc>
                  <a:txBody>
                    <a:bodyPr/>
                    <a:lstStyle/>
                    <a:p>
                      <a:pPr algn="ctr"/>
                      <a:r>
                        <a:rPr lang="en-US" sz="1200" dirty="0" smtClean="0"/>
                        <a:t>432</a:t>
                      </a:r>
                    </a:p>
                    <a:p>
                      <a:pPr algn="ctr"/>
                      <a:r>
                        <a:rPr lang="en-US" sz="1200" dirty="0" smtClean="0"/>
                        <a:t>b</a:t>
                      </a:r>
                      <a:endParaRPr lang="en-US" sz="1200" dirty="0"/>
                    </a:p>
                  </a:txBody>
                  <a:tcPr marL="68580" marR="68580" marT="34290" marB="34290"/>
                </a:tc>
              </a:tr>
              <a:tr h="550367">
                <a:tc>
                  <a:txBody>
                    <a:bodyPr/>
                    <a:lstStyle/>
                    <a:p>
                      <a:pPr algn="ctr"/>
                      <a:r>
                        <a:rPr lang="en-US" sz="1200" dirty="0" smtClean="0"/>
                        <a:t>pH</a:t>
                      </a:r>
                      <a:r>
                        <a:rPr lang="en-US" sz="1200" baseline="0" dirty="0" smtClean="0"/>
                        <a:t> </a:t>
                      </a:r>
                      <a:r>
                        <a:rPr lang="en-US" sz="1200" dirty="0" smtClean="0"/>
                        <a:t>7.8</a:t>
                      </a:r>
                    </a:p>
                    <a:p>
                      <a:pPr algn="ctr"/>
                      <a:endParaRPr lang="en-US" sz="1200" dirty="0"/>
                    </a:p>
                  </a:txBody>
                  <a:tcPr marL="68580" marR="68580" marT="34290" marB="34290"/>
                </a:tc>
                <a:tc>
                  <a:txBody>
                    <a:bodyPr/>
                    <a:lstStyle/>
                    <a:p>
                      <a:pPr algn="ctr"/>
                      <a:r>
                        <a:rPr lang="en-US" sz="1200" dirty="0" smtClean="0"/>
                        <a:t>0</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54 </a:t>
                      </a:r>
                    </a:p>
                    <a:p>
                      <a:pPr algn="ctr"/>
                      <a:r>
                        <a:rPr lang="en-US" sz="1200" dirty="0" smtClean="0"/>
                        <a:t>a</a:t>
                      </a:r>
                      <a:r>
                        <a:rPr lang="en-US" sz="1200" baseline="0" dirty="0" smtClean="0"/>
                        <a:t> B</a:t>
                      </a:r>
                      <a:endParaRPr lang="en-US" sz="1200" dirty="0"/>
                    </a:p>
                  </a:txBody>
                  <a:tcPr marL="68580" marR="68580" marT="34290" marB="34290"/>
                </a:tc>
                <a:tc>
                  <a:txBody>
                    <a:bodyPr/>
                    <a:lstStyle/>
                    <a:p>
                      <a:pPr algn="ctr"/>
                      <a:r>
                        <a:rPr lang="en-US" sz="1200" dirty="0" smtClean="0"/>
                        <a:t>74</a:t>
                      </a:r>
                    </a:p>
                    <a:p>
                      <a:pPr algn="ctr"/>
                      <a:r>
                        <a:rPr lang="en-US" sz="1200" dirty="0" smtClean="0"/>
                        <a:t>a</a:t>
                      </a:r>
                      <a:r>
                        <a:rPr lang="en-US" sz="1200" baseline="0" dirty="0" smtClean="0"/>
                        <a:t> B</a:t>
                      </a:r>
                      <a:endParaRPr lang="en-US" sz="1200" dirty="0"/>
                    </a:p>
                  </a:txBody>
                  <a:tcPr marL="68580" marR="68580" marT="34290" marB="34290"/>
                </a:tc>
                <a:tc>
                  <a:txBody>
                    <a:bodyPr/>
                    <a:lstStyle/>
                    <a:p>
                      <a:pPr algn="ctr"/>
                      <a:r>
                        <a:rPr lang="en-US" sz="1200" dirty="0" smtClean="0"/>
                        <a:t>96</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145</a:t>
                      </a:r>
                    </a:p>
                    <a:p>
                      <a:pPr algn="ctr"/>
                      <a:r>
                        <a:rPr lang="en-US" sz="1200" dirty="0" smtClean="0"/>
                        <a:t>a</a:t>
                      </a:r>
                      <a:r>
                        <a:rPr lang="en-US" sz="1200" baseline="0" dirty="0" smtClean="0"/>
                        <a:t> </a:t>
                      </a:r>
                      <a:r>
                        <a:rPr lang="en-US" sz="1200" baseline="0" dirty="0" err="1" smtClean="0"/>
                        <a:t>A</a:t>
                      </a:r>
                      <a:endParaRPr lang="en-US" sz="1200" dirty="0"/>
                    </a:p>
                  </a:txBody>
                  <a:tcPr marL="68580" marR="68580" marT="34290" marB="34290"/>
                </a:tc>
                <a:tc>
                  <a:txBody>
                    <a:bodyPr/>
                    <a:lstStyle/>
                    <a:p>
                      <a:pPr algn="ctr"/>
                      <a:r>
                        <a:rPr lang="en-US" sz="1200" dirty="0" smtClean="0"/>
                        <a:t>522</a:t>
                      </a:r>
                    </a:p>
                    <a:p>
                      <a:pPr algn="ctr"/>
                      <a:r>
                        <a:rPr lang="en-US" sz="1200" dirty="0" smtClean="0"/>
                        <a:t>b</a:t>
                      </a:r>
                      <a:r>
                        <a:rPr lang="en-US" sz="1200" baseline="0" dirty="0" smtClean="0"/>
                        <a:t> </a:t>
                      </a:r>
                      <a:r>
                        <a:rPr lang="en-US" sz="1200" baseline="0" dirty="0" err="1" smtClean="0"/>
                        <a:t>B</a:t>
                      </a:r>
                      <a:endParaRPr lang="en-US" sz="1200" dirty="0"/>
                    </a:p>
                  </a:txBody>
                  <a:tcPr marL="68580" marR="68580" marT="34290" marB="34290"/>
                </a:tc>
                <a:tc>
                  <a:txBody>
                    <a:bodyPr/>
                    <a:lstStyle/>
                    <a:p>
                      <a:pPr algn="ctr"/>
                      <a:r>
                        <a:rPr lang="en-US" sz="1200" dirty="0" smtClean="0"/>
                        <a:t>1334</a:t>
                      </a:r>
                    </a:p>
                    <a:p>
                      <a:pPr algn="ctr"/>
                      <a:r>
                        <a:rPr lang="en-US" sz="1200" dirty="0" smtClean="0"/>
                        <a:t>b</a:t>
                      </a:r>
                      <a:r>
                        <a:rPr lang="en-US" sz="1200" baseline="0" dirty="0" smtClean="0"/>
                        <a:t> </a:t>
                      </a:r>
                      <a:r>
                        <a:rPr lang="en-US" sz="1200" baseline="0" dirty="0" err="1" smtClean="0"/>
                        <a:t>B</a:t>
                      </a:r>
                      <a:endParaRPr lang="en-US" sz="1200" dirty="0"/>
                    </a:p>
                  </a:txBody>
                  <a:tcPr marL="68580" marR="68580" marT="34290" marB="34290"/>
                </a:tc>
                <a:tc>
                  <a:txBody>
                    <a:bodyPr/>
                    <a:lstStyle/>
                    <a:p>
                      <a:pPr algn="ctr"/>
                      <a:r>
                        <a:rPr lang="en-US" sz="1200" dirty="0" smtClean="0"/>
                        <a:t>1501</a:t>
                      </a:r>
                    </a:p>
                    <a:p>
                      <a:pPr algn="ctr"/>
                      <a:r>
                        <a:rPr lang="en-US" sz="1200" dirty="0" smtClean="0"/>
                        <a:t>c</a:t>
                      </a:r>
                      <a:r>
                        <a:rPr lang="en-US" sz="1200" baseline="0" dirty="0" smtClean="0"/>
                        <a:t> A</a:t>
                      </a:r>
                      <a:endParaRPr lang="en-US" sz="1200" dirty="0"/>
                    </a:p>
                  </a:txBody>
                  <a:tcPr marL="68580" marR="68580" marT="34290" marB="34290"/>
                </a:tc>
                <a:tc>
                  <a:txBody>
                    <a:bodyPr/>
                    <a:lstStyle/>
                    <a:p>
                      <a:pPr algn="ctr"/>
                      <a:r>
                        <a:rPr lang="en-US" sz="1200" dirty="0" smtClean="0"/>
                        <a:t>465</a:t>
                      </a:r>
                    </a:p>
                    <a:p>
                      <a:pPr algn="ctr"/>
                      <a:r>
                        <a:rPr lang="en-US" sz="1200" dirty="0" smtClean="0"/>
                        <a:t>b</a:t>
                      </a:r>
                      <a:endParaRPr lang="en-US" sz="1200" dirty="0"/>
                    </a:p>
                  </a:txBody>
                  <a:tcPr marL="68580" marR="68580" marT="34290" marB="34290"/>
                </a:tc>
              </a:tr>
              <a:tr h="550367">
                <a:tc>
                  <a:txBody>
                    <a:bodyPr/>
                    <a:lstStyle/>
                    <a:p>
                      <a:pPr algn="ctr"/>
                      <a:r>
                        <a:rPr lang="en-US" sz="1200" dirty="0" smtClean="0"/>
                        <a:t>Mean</a:t>
                      </a:r>
                      <a:endParaRPr lang="en-US" sz="1200" dirty="0"/>
                    </a:p>
                  </a:txBody>
                  <a:tcPr marL="68580" marR="68580" marT="34290" marB="34290"/>
                </a:tc>
                <a:tc>
                  <a:txBody>
                    <a:bodyPr/>
                    <a:lstStyle/>
                    <a:p>
                      <a:pPr algn="ctr"/>
                      <a:r>
                        <a:rPr lang="en-US" sz="1200" dirty="0" smtClean="0"/>
                        <a:t>1 </a:t>
                      </a:r>
                    </a:p>
                    <a:p>
                      <a:pPr algn="ctr"/>
                      <a:r>
                        <a:rPr lang="en-US" sz="1200" dirty="0" smtClean="0"/>
                        <a:t>A</a:t>
                      </a:r>
                      <a:endParaRPr lang="en-US" sz="1200" dirty="0"/>
                    </a:p>
                  </a:txBody>
                  <a:tcPr marL="68580" marR="68580" marT="34290" marB="34290"/>
                </a:tc>
                <a:tc>
                  <a:txBody>
                    <a:bodyPr/>
                    <a:lstStyle/>
                    <a:p>
                      <a:pPr algn="ctr"/>
                      <a:r>
                        <a:rPr lang="en-US" sz="1200" dirty="0" smtClean="0"/>
                        <a:t>43 </a:t>
                      </a:r>
                    </a:p>
                    <a:p>
                      <a:pPr algn="ctr"/>
                      <a:r>
                        <a:rPr lang="en-US" sz="1200" dirty="0" smtClean="0"/>
                        <a:t>A</a:t>
                      </a:r>
                      <a:endParaRPr lang="en-US" sz="1200" dirty="0"/>
                    </a:p>
                  </a:txBody>
                  <a:tcPr marL="68580" marR="68580" marT="34290" marB="34290"/>
                </a:tc>
                <a:tc>
                  <a:txBody>
                    <a:bodyPr/>
                    <a:lstStyle/>
                    <a:p>
                      <a:pPr algn="ctr"/>
                      <a:r>
                        <a:rPr lang="en-US" sz="1200" dirty="0" smtClean="0"/>
                        <a:t>56</a:t>
                      </a:r>
                    </a:p>
                    <a:p>
                      <a:pPr algn="ctr"/>
                      <a:r>
                        <a:rPr lang="en-US" sz="1200" dirty="0" smtClean="0"/>
                        <a:t>A</a:t>
                      </a:r>
                      <a:endParaRPr lang="en-US" sz="1200" dirty="0"/>
                    </a:p>
                  </a:txBody>
                  <a:tcPr marL="68580" marR="68580" marT="34290" marB="34290"/>
                </a:tc>
                <a:tc>
                  <a:txBody>
                    <a:bodyPr/>
                    <a:lstStyle/>
                    <a:p>
                      <a:pPr algn="ctr"/>
                      <a:r>
                        <a:rPr lang="en-US" sz="1200" dirty="0" smtClean="0"/>
                        <a:t>130</a:t>
                      </a:r>
                    </a:p>
                    <a:p>
                      <a:pPr algn="ctr"/>
                      <a:r>
                        <a:rPr lang="en-US" sz="1200" dirty="0" smtClean="0"/>
                        <a:t>AB</a:t>
                      </a:r>
                      <a:endParaRPr lang="en-US" sz="1200" dirty="0"/>
                    </a:p>
                  </a:txBody>
                  <a:tcPr marL="68580" marR="68580" marT="34290" marB="34290"/>
                </a:tc>
                <a:tc>
                  <a:txBody>
                    <a:bodyPr/>
                    <a:lstStyle/>
                    <a:p>
                      <a:pPr algn="ctr"/>
                      <a:r>
                        <a:rPr lang="en-US" sz="1200" dirty="0" smtClean="0"/>
                        <a:t>194</a:t>
                      </a:r>
                    </a:p>
                    <a:p>
                      <a:pPr algn="ctr"/>
                      <a:r>
                        <a:rPr lang="en-US" sz="1200" dirty="0" smtClean="0"/>
                        <a:t>ABC</a:t>
                      </a:r>
                      <a:endParaRPr lang="en-US" sz="1200" dirty="0"/>
                    </a:p>
                  </a:txBody>
                  <a:tcPr marL="68580" marR="68580" marT="34290" marB="34290"/>
                </a:tc>
                <a:tc>
                  <a:txBody>
                    <a:bodyPr/>
                    <a:lstStyle/>
                    <a:p>
                      <a:pPr algn="ctr"/>
                      <a:r>
                        <a:rPr lang="en-US" sz="1200" dirty="0" smtClean="0"/>
                        <a:t>450</a:t>
                      </a:r>
                    </a:p>
                    <a:p>
                      <a:pPr algn="ctr"/>
                      <a:r>
                        <a:rPr lang="en-US" sz="1200" dirty="0" smtClean="0"/>
                        <a:t>BC</a:t>
                      </a:r>
                      <a:endParaRPr lang="en-US" sz="1200" dirty="0"/>
                    </a:p>
                  </a:txBody>
                  <a:tcPr marL="68580" marR="68580" marT="34290" marB="34290"/>
                </a:tc>
                <a:tc>
                  <a:txBody>
                    <a:bodyPr/>
                    <a:lstStyle/>
                    <a:p>
                      <a:pPr algn="ctr"/>
                      <a:r>
                        <a:rPr lang="en-US" sz="1200" dirty="0" smtClean="0"/>
                        <a:t>1050</a:t>
                      </a:r>
                    </a:p>
                    <a:p>
                      <a:pPr algn="ctr"/>
                      <a:r>
                        <a:rPr lang="en-US" sz="1200" dirty="0" smtClean="0"/>
                        <a:t>D</a:t>
                      </a:r>
                      <a:endParaRPr lang="en-US" sz="1200" dirty="0"/>
                    </a:p>
                  </a:txBody>
                  <a:tcPr marL="68580" marR="68580" marT="34290" marB="34290"/>
                </a:tc>
                <a:tc>
                  <a:txBody>
                    <a:bodyPr/>
                    <a:lstStyle/>
                    <a:p>
                      <a:pPr algn="ctr"/>
                      <a:r>
                        <a:rPr lang="en-US" sz="1200" dirty="0" smtClean="0"/>
                        <a:t>1260</a:t>
                      </a:r>
                    </a:p>
                    <a:p>
                      <a:pPr algn="ctr"/>
                      <a:r>
                        <a:rPr lang="en-US" sz="1200" dirty="0" smtClean="0"/>
                        <a:t>D</a:t>
                      </a:r>
                      <a:endParaRPr lang="en-US" sz="1200" dirty="0"/>
                    </a:p>
                  </a:txBody>
                  <a:tcPr marL="68580" marR="68580" marT="34290" marB="34290"/>
                </a:tc>
                <a:tc>
                  <a:txBody>
                    <a:bodyPr/>
                    <a:lstStyle/>
                    <a:p>
                      <a:pPr algn="ctr"/>
                      <a:endParaRPr lang="en-US" sz="1200" dirty="0"/>
                    </a:p>
                  </a:txBody>
                  <a:tcPr marL="68580" marR="68580" marT="34290" marB="34290"/>
                </a:tc>
              </a:tr>
            </a:tbl>
          </a:graphicData>
        </a:graphic>
      </p:graphicFrame>
      <p:sp>
        <p:nvSpPr>
          <p:cNvPr id="5" name="TextBox 4"/>
          <p:cNvSpPr txBox="1"/>
          <p:nvPr/>
        </p:nvSpPr>
        <p:spPr>
          <a:xfrm>
            <a:off x="545523" y="1426152"/>
            <a:ext cx="8019184" cy="923330"/>
          </a:xfrm>
          <a:prstGeom prst="rect">
            <a:avLst/>
          </a:prstGeom>
          <a:noFill/>
        </p:spPr>
        <p:txBody>
          <a:bodyPr wrap="square" rtlCol="0">
            <a:spAutoFit/>
          </a:bodyPr>
          <a:lstStyle/>
          <a:p>
            <a:r>
              <a:rPr lang="en-US" sz="1350" dirty="0"/>
              <a:t>Table 1. Cumulative ammonia volatilization (mg/m</a:t>
            </a:r>
            <a:r>
              <a:rPr lang="en-US" sz="1350" baseline="30000" dirty="0"/>
              <a:t>2</a:t>
            </a:r>
            <a:r>
              <a:rPr lang="en-US" sz="1350" dirty="0"/>
              <a:t>) of 7 nitrogen sources surface applied to 3 different soil pH levels over an 8 day incubation period (lower case letters denote differences for an N fertilizer source on a soil pH level (row) and upper case letters denote differences for an N fertilizer source across soil pH levels using Turkey’s mean separation alpha – 0.05)</a:t>
            </a:r>
          </a:p>
        </p:txBody>
      </p:sp>
      <p:sp>
        <p:nvSpPr>
          <p:cNvPr id="6" name="TextBox 5"/>
          <p:cNvSpPr txBox="1"/>
          <p:nvPr/>
        </p:nvSpPr>
        <p:spPr>
          <a:xfrm>
            <a:off x="5743575" y="5563552"/>
            <a:ext cx="2125980" cy="300082"/>
          </a:xfrm>
          <a:prstGeom prst="rect">
            <a:avLst/>
          </a:prstGeom>
          <a:noFill/>
        </p:spPr>
        <p:txBody>
          <a:bodyPr wrap="square" rtlCol="0">
            <a:spAutoFit/>
          </a:bodyPr>
          <a:lstStyle/>
          <a:p>
            <a:r>
              <a:rPr lang="en-US" sz="1350" dirty="0"/>
              <a:t>Williams, BYUI 2015</a:t>
            </a:r>
          </a:p>
        </p:txBody>
      </p:sp>
      <p:sp>
        <p:nvSpPr>
          <p:cNvPr id="2" name="TextBox 1"/>
          <p:cNvSpPr txBox="1"/>
          <p:nvPr/>
        </p:nvSpPr>
        <p:spPr>
          <a:xfrm>
            <a:off x="467591" y="5563552"/>
            <a:ext cx="2813339" cy="300082"/>
          </a:xfrm>
          <a:prstGeom prst="rect">
            <a:avLst/>
          </a:prstGeom>
          <a:noFill/>
        </p:spPr>
        <p:txBody>
          <a:bodyPr wrap="square" rtlCol="0">
            <a:spAutoFit/>
          </a:bodyPr>
          <a:lstStyle/>
          <a:p>
            <a:r>
              <a:rPr lang="en-US" sz="1350" dirty="0"/>
              <a:t>Egin bench sandy loam soil</a:t>
            </a:r>
          </a:p>
        </p:txBody>
      </p:sp>
    </p:spTree>
    <p:extLst>
      <p:ext uri="{BB962C8B-B14F-4D97-AF65-F5344CB8AC3E}">
        <p14:creationId xmlns:p14="http://schemas.microsoft.com/office/powerpoint/2010/main" val="63431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011734"/>
            <a:ext cx="5462477" cy="642938"/>
          </a:xfrm>
        </p:spPr>
        <p:txBody>
          <a:bodyPr>
            <a:noAutofit/>
          </a:bodyPr>
          <a:lstStyle/>
          <a:p>
            <a:r>
              <a:rPr lang="en-US" sz="2100" dirty="0"/>
              <a:t>Why Fūsn</a:t>
            </a:r>
          </a:p>
        </p:txBody>
      </p:sp>
      <p:sp>
        <p:nvSpPr>
          <p:cNvPr id="5" name="Text Placeholder 4"/>
          <p:cNvSpPr>
            <a:spLocks noGrp="1"/>
          </p:cNvSpPr>
          <p:nvPr>
            <p:ph type="body" sz="quarter" idx="13"/>
          </p:nvPr>
        </p:nvSpPr>
        <p:spPr/>
        <p:txBody>
          <a:bodyPr/>
          <a:lstStyle/>
          <a:p>
            <a:r>
              <a:rPr lang="en-US" dirty="0" smtClean="0"/>
              <a:t>AgriBusiness</a:t>
            </a:r>
            <a:endParaRPr lang="en-US" dirty="0"/>
          </a:p>
        </p:txBody>
      </p:sp>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2093" y="877169"/>
            <a:ext cx="1227534" cy="614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Content Placeholder 5"/>
          <p:cNvGraphicFramePr>
            <a:graphicFrameLocks noGrp="1"/>
          </p:cNvGraphicFramePr>
          <p:nvPr>
            <p:ph idx="1"/>
            <p:extLst/>
          </p:nvPr>
        </p:nvGraphicFramePr>
        <p:xfrm>
          <a:off x="1430279" y="2342692"/>
          <a:ext cx="6320141" cy="3263504"/>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1"/>
          <p:cNvSpPr txBox="1">
            <a:spLocks/>
          </p:cNvSpPr>
          <p:nvPr/>
        </p:nvSpPr>
        <p:spPr>
          <a:xfrm>
            <a:off x="1309284" y="1789240"/>
            <a:ext cx="6388382" cy="429803"/>
          </a:xfrm>
          <a:prstGeom prst="rect">
            <a:avLst/>
          </a:prstGeom>
        </p:spPr>
        <p:txBody>
          <a:bodyPr vert="horz" lIns="68580" tIns="34290" rIns="68580" bIns="34290" rtlCol="0" anchor="ctr">
            <a:noAutofit/>
          </a:bodyPr>
          <a:lstStyle>
            <a:lvl1pPr algn="l" defTabSz="457200" rtl="0" eaLnBrk="1" latinLnBrk="0" hangingPunct="1">
              <a:spcBef>
                <a:spcPct val="0"/>
              </a:spcBef>
              <a:buNone/>
              <a:defRPr lang="en-US" sz="2400" b="0" i="0" kern="1200" dirty="0">
                <a:solidFill>
                  <a:srgbClr val="675C53"/>
                </a:solidFill>
                <a:latin typeface="Forza Medium"/>
                <a:ea typeface="+mn-ea"/>
                <a:cs typeface="Forza Medium"/>
              </a:defRPr>
            </a:lvl1pPr>
          </a:lstStyle>
          <a:p>
            <a:r>
              <a:rPr lang="en-US" sz="1050" dirty="0"/>
              <a:t>Mean cumulative ammonia volatilization of seven nitrogen fertilizer sources surface applied to three different pH soils over an eight day incubation period</a:t>
            </a:r>
          </a:p>
        </p:txBody>
      </p:sp>
    </p:spTree>
    <p:extLst>
      <p:ext uri="{BB962C8B-B14F-4D97-AF65-F5344CB8AC3E}">
        <p14:creationId xmlns:p14="http://schemas.microsoft.com/office/powerpoint/2010/main" val="17573230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a:t>Mean cumulative ammonia volatilization of seven nitrogen fertilizer sources surface applied to three different pH soils over an eight day incubation period</a:t>
            </a:r>
          </a:p>
        </p:txBody>
      </p:sp>
      <p:graphicFrame>
        <p:nvGraphicFramePr>
          <p:cNvPr id="6" name="Content Placeholder 5"/>
          <p:cNvGraphicFramePr>
            <a:graphicFrameLocks noGrp="1"/>
          </p:cNvGraphicFramePr>
          <p:nvPr>
            <p:ph idx="1"/>
            <p:extLst/>
          </p:nvPr>
        </p:nvGraphicFramePr>
        <p:xfrm>
          <a:off x="925493" y="2228850"/>
          <a:ext cx="7239813" cy="3484877"/>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rot="16200000">
            <a:off x="-151187" y="3875928"/>
            <a:ext cx="1460656" cy="300082"/>
          </a:xfrm>
          <a:prstGeom prst="rect">
            <a:avLst/>
          </a:prstGeom>
        </p:spPr>
        <p:txBody>
          <a:bodyPr wrap="none">
            <a:spAutoFit/>
          </a:bodyPr>
          <a:lstStyle/>
          <a:p>
            <a:r>
              <a:rPr lang="en-US" sz="1350" dirty="0"/>
              <a:t>Ammonia mg/m</a:t>
            </a:r>
            <a:r>
              <a:rPr lang="en-US" sz="1350" baseline="30000" dirty="0"/>
              <a:t>2</a:t>
            </a:r>
          </a:p>
        </p:txBody>
      </p:sp>
      <p:sp>
        <p:nvSpPr>
          <p:cNvPr id="3" name="Rectangle 2"/>
          <p:cNvSpPr/>
          <p:nvPr/>
        </p:nvSpPr>
        <p:spPr>
          <a:xfrm>
            <a:off x="6264754" y="5709874"/>
            <a:ext cx="1762021" cy="300082"/>
          </a:xfrm>
          <a:prstGeom prst="rect">
            <a:avLst/>
          </a:prstGeom>
        </p:spPr>
        <p:txBody>
          <a:bodyPr wrap="none">
            <a:spAutoFit/>
          </a:bodyPr>
          <a:lstStyle/>
          <a:p>
            <a:r>
              <a:rPr lang="en-US" sz="1350" dirty="0"/>
              <a:t>Williams, BYUI 2015</a:t>
            </a:r>
          </a:p>
        </p:txBody>
      </p:sp>
    </p:spTree>
    <p:extLst>
      <p:ext uri="{BB962C8B-B14F-4D97-AF65-F5344CB8AC3E}">
        <p14:creationId xmlns:p14="http://schemas.microsoft.com/office/powerpoint/2010/main" val="206692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74098" y="1053163"/>
            <a:ext cx="7886700" cy="994172"/>
          </a:xfrm>
        </p:spPr>
        <p:txBody>
          <a:bodyPr>
            <a:noAutofit/>
          </a:bodyPr>
          <a:lstStyle/>
          <a:p>
            <a:r>
              <a:rPr lang="en-US" sz="2100" dirty="0"/>
              <a:t>Figure 2. Mean cumulative ammonia volatilization by soil pH of seven surface applied nitrogen fertilizer sources on three soil pH levels over an eight day incubation period</a:t>
            </a:r>
          </a:p>
        </p:txBody>
      </p:sp>
      <p:graphicFrame>
        <p:nvGraphicFramePr>
          <p:cNvPr id="6" name="Content Placeholder 5"/>
          <p:cNvGraphicFramePr>
            <a:graphicFrameLocks noGrp="1"/>
          </p:cNvGraphicFramePr>
          <p:nvPr>
            <p:ph idx="1"/>
            <p:extLst/>
          </p:nvPr>
        </p:nvGraphicFramePr>
        <p:xfrm>
          <a:off x="574098" y="2274331"/>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rot="16200000">
            <a:off x="-868583" y="2698940"/>
            <a:ext cx="2597468" cy="300082"/>
          </a:xfrm>
          <a:prstGeom prst="rect">
            <a:avLst/>
          </a:prstGeom>
          <a:noFill/>
        </p:spPr>
        <p:txBody>
          <a:bodyPr wrap="square" rtlCol="0">
            <a:spAutoFit/>
          </a:bodyPr>
          <a:lstStyle/>
          <a:p>
            <a:r>
              <a:rPr lang="en-US" sz="1350" dirty="0"/>
              <a:t>Ammonia mg/m</a:t>
            </a:r>
            <a:r>
              <a:rPr lang="en-US" sz="1350" baseline="30000" dirty="0"/>
              <a:t>2</a:t>
            </a:r>
          </a:p>
        </p:txBody>
      </p:sp>
      <p:sp>
        <p:nvSpPr>
          <p:cNvPr id="8" name="TextBox 7"/>
          <p:cNvSpPr txBox="1"/>
          <p:nvPr/>
        </p:nvSpPr>
        <p:spPr>
          <a:xfrm>
            <a:off x="6129338" y="5537835"/>
            <a:ext cx="2023110" cy="300082"/>
          </a:xfrm>
          <a:prstGeom prst="rect">
            <a:avLst/>
          </a:prstGeom>
          <a:noFill/>
        </p:spPr>
        <p:txBody>
          <a:bodyPr wrap="square" rtlCol="0">
            <a:spAutoFit/>
          </a:bodyPr>
          <a:lstStyle/>
          <a:p>
            <a:r>
              <a:rPr lang="en-US" sz="1350" dirty="0"/>
              <a:t>Williams, BYUI 2015</a:t>
            </a:r>
          </a:p>
        </p:txBody>
      </p:sp>
    </p:spTree>
    <p:extLst>
      <p:ext uri="{BB962C8B-B14F-4D97-AF65-F5344CB8AC3E}">
        <p14:creationId xmlns:p14="http://schemas.microsoft.com/office/powerpoint/2010/main" val="2621776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4098" y="1053163"/>
            <a:ext cx="7886700" cy="994172"/>
          </a:xfrm>
        </p:spPr>
        <p:txBody>
          <a:bodyPr>
            <a:noAutofit/>
          </a:bodyPr>
          <a:lstStyle/>
          <a:p>
            <a:r>
              <a:rPr lang="en-US" sz="2100" dirty="0"/>
              <a:t>Figure 3. Cumulative ammonia volatilization of seven nitrogen fertilizer sources surface applied to three different pH soils over an eight day incubation period</a:t>
            </a:r>
          </a:p>
        </p:txBody>
      </p:sp>
      <p:graphicFrame>
        <p:nvGraphicFramePr>
          <p:cNvPr id="6" name="Content Placeholder 5"/>
          <p:cNvGraphicFramePr>
            <a:graphicFrameLocks noGrp="1"/>
          </p:cNvGraphicFramePr>
          <p:nvPr>
            <p:ph idx="1"/>
            <p:extLst/>
          </p:nvPr>
        </p:nvGraphicFramePr>
        <p:xfrm>
          <a:off x="628650" y="2226469"/>
          <a:ext cx="7886700" cy="326350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rot="16200000">
            <a:off x="-868583" y="2698940"/>
            <a:ext cx="2597468" cy="300082"/>
          </a:xfrm>
          <a:prstGeom prst="rect">
            <a:avLst/>
          </a:prstGeom>
          <a:noFill/>
        </p:spPr>
        <p:txBody>
          <a:bodyPr wrap="square" rtlCol="0">
            <a:spAutoFit/>
          </a:bodyPr>
          <a:lstStyle/>
          <a:p>
            <a:r>
              <a:rPr lang="en-US" sz="1350" dirty="0"/>
              <a:t>Ammonia mg/m</a:t>
            </a:r>
            <a:r>
              <a:rPr lang="en-US" sz="1350" baseline="30000" dirty="0"/>
              <a:t>2</a:t>
            </a:r>
          </a:p>
        </p:txBody>
      </p:sp>
      <p:sp>
        <p:nvSpPr>
          <p:cNvPr id="8" name="TextBox 7"/>
          <p:cNvSpPr txBox="1"/>
          <p:nvPr/>
        </p:nvSpPr>
        <p:spPr>
          <a:xfrm>
            <a:off x="6129338" y="5537835"/>
            <a:ext cx="2023110" cy="300082"/>
          </a:xfrm>
          <a:prstGeom prst="rect">
            <a:avLst/>
          </a:prstGeom>
          <a:noFill/>
        </p:spPr>
        <p:txBody>
          <a:bodyPr wrap="square" rtlCol="0">
            <a:spAutoFit/>
          </a:bodyPr>
          <a:lstStyle/>
          <a:p>
            <a:r>
              <a:rPr lang="en-US" sz="1350" dirty="0"/>
              <a:t>Williams, BYUI 2015</a:t>
            </a:r>
          </a:p>
        </p:txBody>
      </p:sp>
    </p:spTree>
    <p:extLst>
      <p:ext uri="{BB962C8B-B14F-4D97-AF65-F5344CB8AC3E}">
        <p14:creationId xmlns:p14="http://schemas.microsoft.com/office/powerpoint/2010/main" val="294248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dirty="0"/>
              <a:t>Fūsn Decreases Sulfate Losses compared to AMS/urea</a:t>
            </a:r>
          </a:p>
        </p:txBody>
      </p:sp>
      <p:pic>
        <p:nvPicPr>
          <p:cNvPr id="4" name="Content Placeholder 3"/>
          <p:cNvPicPr>
            <a:picLocks noGrp="1" noChangeAspect="1"/>
          </p:cNvPicPr>
          <p:nvPr>
            <p:ph idx="1"/>
          </p:nvPr>
        </p:nvPicPr>
        <p:blipFill>
          <a:blip r:embed="rId2"/>
          <a:stretch>
            <a:fillRect/>
          </a:stretch>
        </p:blipFill>
        <p:spPr>
          <a:xfrm>
            <a:off x="1578810" y="1704069"/>
            <a:ext cx="5452132" cy="2972255"/>
          </a:xfrm>
          <a:prstGeom prst="rect">
            <a:avLst/>
          </a:prstGeom>
        </p:spPr>
      </p:pic>
      <p:sp>
        <p:nvSpPr>
          <p:cNvPr id="5" name="Rectangle 4"/>
          <p:cNvSpPr/>
          <p:nvPr/>
        </p:nvSpPr>
        <p:spPr>
          <a:xfrm>
            <a:off x="963340" y="4820587"/>
            <a:ext cx="6683072" cy="473206"/>
          </a:xfrm>
          <a:prstGeom prst="rect">
            <a:avLst/>
          </a:prstGeom>
        </p:spPr>
        <p:txBody>
          <a:bodyPr wrap="square">
            <a:spAutoFit/>
          </a:bodyPr>
          <a:lstStyle/>
          <a:p>
            <a:r>
              <a:rPr lang="en-US" sz="825" dirty="0">
                <a:latin typeface="AdvTT9a62c830"/>
              </a:rPr>
              <a:t>FIG. 4. </a:t>
            </a:r>
            <a:r>
              <a:rPr lang="en-US" sz="825" dirty="0">
                <a:latin typeface="AdvTT336784a7"/>
              </a:rPr>
              <a:t>Cumulative SO4-S leached from fused ASN, granulated ASN, and check during the leaching period in Lakeland sandy soil.</a:t>
            </a:r>
          </a:p>
          <a:p>
            <a:r>
              <a:rPr lang="en-US" sz="825" dirty="0">
                <a:latin typeface="AdvTT336784a7"/>
              </a:rPr>
              <a:t>Cumulative values of SO4-S at the end day (Day 73) with the same letters are statistically not different from each other at </a:t>
            </a:r>
            <a:r>
              <a:rPr lang="en-US" sz="825" dirty="0">
                <a:latin typeface="AdvTTc9399784.I"/>
              </a:rPr>
              <a:t>P </a:t>
            </a:r>
            <a:r>
              <a:rPr lang="en-US" sz="825" dirty="0">
                <a:latin typeface="AdvP0004"/>
              </a:rPr>
              <a:t>G </a:t>
            </a:r>
            <a:r>
              <a:rPr lang="en-US" sz="825" dirty="0">
                <a:latin typeface="AdvTT336784a7"/>
              </a:rPr>
              <a:t>0.05 based on the pairwise contrast test.</a:t>
            </a:r>
            <a:endParaRPr lang="en-US" sz="825" dirty="0"/>
          </a:p>
        </p:txBody>
      </p:sp>
    </p:spTree>
    <p:extLst>
      <p:ext uri="{BB962C8B-B14F-4D97-AF65-F5344CB8AC3E}">
        <p14:creationId xmlns:p14="http://schemas.microsoft.com/office/powerpoint/2010/main" val="3522464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000" dirty="0"/>
              <a:t>Fūsn Decreases Sulfate Losses compared to AMS/Urea</a:t>
            </a:r>
          </a:p>
        </p:txBody>
      </p:sp>
      <p:sp>
        <p:nvSpPr>
          <p:cNvPr id="3" name="Content Placeholder 2"/>
          <p:cNvSpPr>
            <a:spLocks noGrp="1"/>
          </p:cNvSpPr>
          <p:nvPr>
            <p:ph idx="1"/>
          </p:nvPr>
        </p:nvSpPr>
        <p:spPr/>
        <p:txBody>
          <a:bodyPr/>
          <a:lstStyle/>
          <a:p>
            <a:r>
              <a:rPr lang="en-US" dirty="0" smtClean="0"/>
              <a:t>10 % more SO</a:t>
            </a:r>
            <a:r>
              <a:rPr lang="en-US" baseline="-25000" dirty="0" smtClean="0"/>
              <a:t>4 </a:t>
            </a:r>
            <a:r>
              <a:rPr lang="en-US" baseline="-25000" dirty="0"/>
              <a:t> </a:t>
            </a:r>
            <a:r>
              <a:rPr lang="en-US" dirty="0" smtClean="0"/>
              <a:t> within the soil profile compared to granulated AMS/urea (sandy loam soil).</a:t>
            </a:r>
          </a:p>
          <a:p>
            <a:r>
              <a:rPr lang="en-US" dirty="0" smtClean="0"/>
              <a:t>Release of Sulfur from the Fūsn appears to be decreased compared to AMS/urea.</a:t>
            </a:r>
          </a:p>
          <a:p>
            <a:r>
              <a:rPr lang="en-US" dirty="0" smtClean="0"/>
              <a:t>This may benefit crops that are higher users of S (Canola, onions, garlic etc.) by allowing more available sulfur with less immobilization (tie up) within a given soil.</a:t>
            </a:r>
          </a:p>
          <a:p>
            <a:r>
              <a:rPr lang="en-US" dirty="0" smtClean="0"/>
              <a:t>More research with these high S demand crops are needed!</a:t>
            </a:r>
          </a:p>
          <a:p>
            <a:pPr marL="0" indent="0">
              <a:buNone/>
            </a:pPr>
            <a:endParaRPr lang="en-US" baseline="-25000" dirty="0"/>
          </a:p>
          <a:p>
            <a:pPr marL="0" indent="0">
              <a:buNone/>
            </a:pPr>
            <a:endParaRPr lang="en-US" baseline="-25000" dirty="0"/>
          </a:p>
        </p:txBody>
      </p:sp>
    </p:spTree>
    <p:extLst>
      <p:ext uri="{BB962C8B-B14F-4D97-AF65-F5344CB8AC3E}">
        <p14:creationId xmlns:p14="http://schemas.microsoft.com/office/powerpoint/2010/main" val="28571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1371600"/>
            <a:ext cx="6858000" cy="4629150"/>
          </a:xfrm>
          <a:prstGeom prst="rect">
            <a:avLst/>
          </a:prstGeom>
        </p:spPr>
      </p:pic>
      <p:sp>
        <p:nvSpPr>
          <p:cNvPr id="5" name="TextBox 4"/>
          <p:cNvSpPr txBox="1"/>
          <p:nvPr/>
        </p:nvSpPr>
        <p:spPr>
          <a:xfrm>
            <a:off x="1914525" y="971549"/>
            <a:ext cx="5314950" cy="646331"/>
          </a:xfrm>
          <a:prstGeom prst="rect">
            <a:avLst/>
          </a:prstGeom>
          <a:noFill/>
        </p:spPr>
        <p:txBody>
          <a:bodyPr wrap="square" rtlCol="0">
            <a:spAutoFit/>
          </a:bodyPr>
          <a:lstStyle/>
          <a:p>
            <a:r>
              <a:rPr lang="en-US" b="1" dirty="0">
                <a:solidFill>
                  <a:prstClr val="black"/>
                </a:solidFill>
              </a:rPr>
              <a:t>Simplot Agribusiness Fertilizer Technology Evaluation</a:t>
            </a:r>
          </a:p>
        </p:txBody>
      </p:sp>
    </p:spTree>
    <p:extLst>
      <p:ext uri="{BB962C8B-B14F-4D97-AF65-F5344CB8AC3E}">
        <p14:creationId xmlns:p14="http://schemas.microsoft.com/office/powerpoint/2010/main" val="965863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47737" y="718066"/>
            <a:ext cx="6779839" cy="4515921"/>
          </a:xfrm>
          <a:prstGeom prst="rect">
            <a:avLst/>
          </a:prstGeom>
        </p:spPr>
      </p:pic>
    </p:spTree>
    <p:extLst>
      <p:ext uri="{BB962C8B-B14F-4D97-AF65-F5344CB8AC3E}">
        <p14:creationId xmlns:p14="http://schemas.microsoft.com/office/powerpoint/2010/main" val="4133216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688392" y="857250"/>
            <a:ext cx="6641096" cy="5131757"/>
          </a:xfrm>
          <a:prstGeom prst="rect">
            <a:avLst/>
          </a:prstGeom>
        </p:spPr>
      </p:pic>
      <p:sp>
        <p:nvSpPr>
          <p:cNvPr id="5" name="TextBox 4"/>
          <p:cNvSpPr txBox="1"/>
          <p:nvPr/>
        </p:nvSpPr>
        <p:spPr>
          <a:xfrm>
            <a:off x="5812155" y="4577715"/>
            <a:ext cx="1277303" cy="473206"/>
          </a:xfrm>
          <a:prstGeom prst="rect">
            <a:avLst/>
          </a:prstGeom>
          <a:solidFill>
            <a:schemeClr val="bg1"/>
          </a:solidFill>
        </p:spPr>
        <p:txBody>
          <a:bodyPr wrap="square" rtlCol="0">
            <a:spAutoFit/>
          </a:bodyPr>
          <a:lstStyle/>
          <a:p>
            <a:r>
              <a:rPr lang="en-US" sz="825" dirty="0"/>
              <a:t>AMX 1151</a:t>
            </a:r>
          </a:p>
          <a:p>
            <a:r>
              <a:rPr lang="en-US" sz="825" dirty="0"/>
              <a:t>Planted 4-28-15</a:t>
            </a:r>
          </a:p>
          <a:p>
            <a:r>
              <a:rPr lang="en-US" sz="825" dirty="0"/>
              <a:t>42,000 seeds /ac</a:t>
            </a:r>
            <a:endParaRPr lang="en-US" sz="1350" dirty="0"/>
          </a:p>
        </p:txBody>
      </p:sp>
    </p:spTree>
    <p:extLst>
      <p:ext uri="{BB962C8B-B14F-4D97-AF65-F5344CB8AC3E}">
        <p14:creationId xmlns:p14="http://schemas.microsoft.com/office/powerpoint/2010/main" val="83323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178144364"/>
              </p:ext>
            </p:extLst>
          </p:nvPr>
        </p:nvGraphicFramePr>
        <p:xfrm>
          <a:off x="1657350" y="1428750"/>
          <a:ext cx="5772150" cy="4114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rot="16200000">
            <a:off x="681425" y="2964634"/>
            <a:ext cx="1657350" cy="300082"/>
          </a:xfrm>
          <a:prstGeom prst="rect">
            <a:avLst/>
          </a:prstGeom>
          <a:noFill/>
        </p:spPr>
        <p:txBody>
          <a:bodyPr wrap="square" rtlCol="0">
            <a:spAutoFit/>
          </a:bodyPr>
          <a:lstStyle/>
          <a:p>
            <a:r>
              <a:rPr lang="en-US" sz="1350" dirty="0"/>
              <a:t>Corn yield, bu./ac*</a:t>
            </a:r>
          </a:p>
        </p:txBody>
      </p:sp>
      <p:sp>
        <p:nvSpPr>
          <p:cNvPr id="6" name="TextBox 5"/>
          <p:cNvSpPr txBox="1"/>
          <p:nvPr/>
        </p:nvSpPr>
        <p:spPr>
          <a:xfrm>
            <a:off x="1518264" y="5125413"/>
            <a:ext cx="2425086" cy="923330"/>
          </a:xfrm>
          <a:prstGeom prst="rect">
            <a:avLst/>
          </a:prstGeom>
          <a:noFill/>
        </p:spPr>
        <p:txBody>
          <a:bodyPr wrap="square" rtlCol="0">
            <a:spAutoFit/>
          </a:bodyPr>
          <a:lstStyle/>
          <a:p>
            <a:r>
              <a:rPr lang="en-US" sz="1350" dirty="0"/>
              <a:t>*adjusted to 15% moisture</a:t>
            </a:r>
          </a:p>
          <a:p>
            <a:r>
              <a:rPr lang="en-US" sz="1350" dirty="0"/>
              <a:t>All plots received 100 lb/ac/yr of P</a:t>
            </a:r>
            <a:r>
              <a:rPr lang="en-US" sz="1350" baseline="-25000" dirty="0"/>
              <a:t>2</a:t>
            </a:r>
            <a:r>
              <a:rPr lang="en-US" sz="1350" dirty="0"/>
              <a:t>O</a:t>
            </a:r>
            <a:r>
              <a:rPr lang="en-US" sz="1350" baseline="-25000" dirty="0"/>
              <a:t>5 </a:t>
            </a:r>
            <a:r>
              <a:rPr lang="en-US" sz="1350" dirty="0"/>
              <a:t>as MAP w/ AVAIL</a:t>
            </a:r>
          </a:p>
          <a:p>
            <a:r>
              <a:rPr lang="en-US" sz="1350" dirty="0"/>
              <a:t>LSD</a:t>
            </a:r>
            <a:r>
              <a:rPr lang="en-US" sz="1350" baseline="-25000" dirty="0"/>
              <a:t>.1</a:t>
            </a:r>
            <a:r>
              <a:rPr lang="en-US" sz="1350" dirty="0"/>
              <a:t>= 16 bu/ac</a:t>
            </a:r>
          </a:p>
        </p:txBody>
      </p:sp>
      <p:sp>
        <p:nvSpPr>
          <p:cNvPr id="7" name="TextBox 6"/>
          <p:cNvSpPr txBox="1"/>
          <p:nvPr/>
        </p:nvSpPr>
        <p:spPr>
          <a:xfrm>
            <a:off x="1427163" y="432528"/>
            <a:ext cx="6800850" cy="738664"/>
          </a:xfrm>
          <a:prstGeom prst="rect">
            <a:avLst/>
          </a:prstGeom>
          <a:noFill/>
        </p:spPr>
        <p:txBody>
          <a:bodyPr wrap="square" rtlCol="0">
            <a:spAutoFit/>
          </a:bodyPr>
          <a:lstStyle/>
          <a:p>
            <a:r>
              <a:rPr lang="en-US" sz="2100" b="1" dirty="0"/>
              <a:t>Effect of Nitrogen  source on corn yields at Nampa, Idaho</a:t>
            </a:r>
          </a:p>
        </p:txBody>
      </p:sp>
      <p:sp>
        <p:nvSpPr>
          <p:cNvPr id="3" name="TextBox 2"/>
          <p:cNvSpPr txBox="1"/>
          <p:nvPr/>
        </p:nvSpPr>
        <p:spPr>
          <a:xfrm>
            <a:off x="5257800" y="5229288"/>
            <a:ext cx="2800350" cy="715581"/>
          </a:xfrm>
          <a:prstGeom prst="rect">
            <a:avLst/>
          </a:prstGeom>
          <a:noFill/>
        </p:spPr>
        <p:txBody>
          <a:bodyPr wrap="square" rtlCol="0">
            <a:spAutoFit/>
          </a:bodyPr>
          <a:lstStyle/>
          <a:p>
            <a:r>
              <a:rPr lang="en-US" sz="1350" dirty="0"/>
              <a:t>Each data point represents the mean of 2 approximately .5 acre plots/year for 3 years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650" y="5538856"/>
            <a:ext cx="938975" cy="3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371850" y="4313857"/>
            <a:ext cx="228600" cy="369332"/>
          </a:xfrm>
          <a:prstGeom prst="rect">
            <a:avLst/>
          </a:prstGeom>
          <a:noFill/>
        </p:spPr>
        <p:txBody>
          <a:bodyPr wrap="square" rtlCol="0">
            <a:spAutoFit/>
          </a:bodyPr>
          <a:lstStyle/>
          <a:p>
            <a:r>
              <a:rPr lang="en-US" dirty="0"/>
              <a:t>a</a:t>
            </a:r>
          </a:p>
        </p:txBody>
      </p:sp>
    </p:spTree>
    <p:extLst>
      <p:ext uri="{BB962C8B-B14F-4D97-AF65-F5344CB8AC3E}">
        <p14:creationId xmlns:p14="http://schemas.microsoft.com/office/powerpoint/2010/main" val="25831274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5882" y="857250"/>
            <a:ext cx="8325016" cy="5180645"/>
          </a:xfrm>
          <a:prstGeom prst="rect">
            <a:avLst/>
          </a:prstGeom>
        </p:spPr>
      </p:pic>
      <p:sp>
        <p:nvSpPr>
          <p:cNvPr id="2" name="Title 1"/>
          <p:cNvSpPr>
            <a:spLocks noGrp="1"/>
          </p:cNvSpPr>
          <p:nvPr>
            <p:ph type="title"/>
          </p:nvPr>
        </p:nvSpPr>
        <p:spPr/>
        <p:txBody>
          <a:bodyPr/>
          <a:lstStyle/>
          <a:p>
            <a:r>
              <a:rPr lang="en-US" dirty="0" smtClean="0"/>
              <a:t> N Source-- Field Trials—Arena Valley--Idaho</a:t>
            </a:r>
            <a:endParaRPr lang="en-US" dirty="0"/>
          </a:p>
        </p:txBody>
      </p:sp>
    </p:spTree>
    <p:extLst>
      <p:ext uri="{BB962C8B-B14F-4D97-AF65-F5344CB8AC3E}">
        <p14:creationId xmlns:p14="http://schemas.microsoft.com/office/powerpoint/2010/main" val="135684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75" y="857250"/>
            <a:ext cx="7543800" cy="5029200"/>
          </a:xfrm>
          <a:prstGeom prst="rect">
            <a:avLst/>
          </a:prstGeom>
        </p:spPr>
      </p:pic>
    </p:spTree>
    <p:extLst>
      <p:ext uri="{BB962C8B-B14F-4D97-AF65-F5344CB8AC3E}">
        <p14:creationId xmlns:p14="http://schemas.microsoft.com/office/powerpoint/2010/main" val="1162041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23480" y="1028700"/>
            <a:ext cx="4975310" cy="4972050"/>
          </a:xfrm>
          <a:prstGeom prst="rect">
            <a:avLst/>
          </a:prstGeom>
        </p:spPr>
      </p:pic>
      <p:cxnSp>
        <p:nvCxnSpPr>
          <p:cNvPr id="6" name="Straight Connector 5"/>
          <p:cNvCxnSpPr/>
          <p:nvPr/>
        </p:nvCxnSpPr>
        <p:spPr>
          <a:xfrm>
            <a:off x="4294043" y="2314576"/>
            <a:ext cx="685800" cy="3896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852036" y="2334058"/>
            <a:ext cx="127808" cy="245563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097655" y="4740593"/>
            <a:ext cx="771525" cy="5143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097655" y="2314575"/>
            <a:ext cx="196389" cy="24260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195850" y="3514725"/>
            <a:ext cx="720089" cy="471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93593" y="720328"/>
            <a:ext cx="7886700" cy="994172"/>
          </a:xfrm>
        </p:spPr>
        <p:txBody>
          <a:bodyPr>
            <a:normAutofit/>
          </a:bodyPr>
          <a:lstStyle/>
          <a:p>
            <a:r>
              <a:rPr lang="en-US" sz="2400" dirty="0"/>
              <a:t>Composite photosynthesis satellite image June 8 2015</a:t>
            </a:r>
          </a:p>
        </p:txBody>
      </p:sp>
      <p:sp>
        <p:nvSpPr>
          <p:cNvPr id="17" name="TextBox 16"/>
          <p:cNvSpPr txBox="1"/>
          <p:nvPr/>
        </p:nvSpPr>
        <p:spPr>
          <a:xfrm>
            <a:off x="6103620" y="5237797"/>
            <a:ext cx="2331720" cy="300082"/>
          </a:xfrm>
          <a:prstGeom prst="rect">
            <a:avLst/>
          </a:prstGeom>
          <a:noFill/>
        </p:spPr>
        <p:txBody>
          <a:bodyPr wrap="square" rtlCol="0">
            <a:spAutoFit/>
          </a:bodyPr>
          <a:lstStyle/>
          <a:p>
            <a:r>
              <a:rPr lang="en-US" sz="1350" dirty="0"/>
              <a:t>Near Wilder, Idaho</a:t>
            </a:r>
          </a:p>
        </p:txBody>
      </p:sp>
    </p:spTree>
    <p:extLst>
      <p:ext uri="{BB962C8B-B14F-4D97-AF65-F5344CB8AC3E}">
        <p14:creationId xmlns:p14="http://schemas.microsoft.com/office/powerpoint/2010/main" val="176954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935" y="434580"/>
            <a:ext cx="6115050" cy="308372"/>
          </a:xfrm>
        </p:spPr>
        <p:txBody>
          <a:bodyPr>
            <a:noAutofit/>
          </a:bodyPr>
          <a:lstStyle/>
          <a:p>
            <a:r>
              <a:rPr lang="en-US" sz="1500" dirty="0"/>
              <a:t>Effect of Nitrogen Source on Corn Yields</a:t>
            </a:r>
          </a:p>
        </p:txBody>
      </p:sp>
      <p:sp>
        <p:nvSpPr>
          <p:cNvPr id="3" name="TextBox 2"/>
          <p:cNvSpPr txBox="1"/>
          <p:nvPr/>
        </p:nvSpPr>
        <p:spPr>
          <a:xfrm rot="16200000">
            <a:off x="881450" y="3232235"/>
            <a:ext cx="1028700" cy="507831"/>
          </a:xfrm>
          <a:prstGeom prst="rect">
            <a:avLst/>
          </a:prstGeom>
          <a:noFill/>
        </p:spPr>
        <p:txBody>
          <a:bodyPr wrap="square" rtlCol="0">
            <a:spAutoFit/>
          </a:bodyPr>
          <a:lstStyle/>
          <a:p>
            <a:r>
              <a:rPr lang="en-US" sz="1350" dirty="0">
                <a:solidFill>
                  <a:prstClr val="black"/>
                </a:solidFill>
              </a:rPr>
              <a:t>Yield, bu/ac</a:t>
            </a:r>
          </a:p>
        </p:txBody>
      </p:sp>
      <p:sp>
        <p:nvSpPr>
          <p:cNvPr id="4" name="TextBox 3"/>
          <p:cNvSpPr txBox="1"/>
          <p:nvPr/>
        </p:nvSpPr>
        <p:spPr>
          <a:xfrm>
            <a:off x="1428750" y="4800600"/>
            <a:ext cx="6343650" cy="415498"/>
          </a:xfrm>
          <a:prstGeom prst="rect">
            <a:avLst/>
          </a:prstGeom>
          <a:noFill/>
        </p:spPr>
        <p:txBody>
          <a:bodyPr wrap="square" rtlCol="0">
            <a:spAutoFit/>
          </a:bodyPr>
          <a:lstStyle/>
          <a:p>
            <a:r>
              <a:rPr lang="en-US" sz="1050" dirty="0">
                <a:solidFill>
                  <a:prstClr val="black"/>
                </a:solidFill>
              </a:rPr>
              <a:t>Nitrogen treatments were broadcast applied at 200 lb N/ac.  Plots were approximately 0.5 ac/plot.  Replication=6.</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621781"/>
              </p:ext>
            </p:extLst>
          </p:nvPr>
        </p:nvGraphicFramePr>
        <p:xfrm>
          <a:off x="1457325" y="857251"/>
          <a:ext cx="6286500" cy="38290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3142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800" y="394694"/>
            <a:ext cx="6115050" cy="308372"/>
          </a:xfrm>
        </p:spPr>
        <p:txBody>
          <a:bodyPr>
            <a:noAutofit/>
          </a:bodyPr>
          <a:lstStyle/>
          <a:p>
            <a:r>
              <a:rPr lang="en-US" sz="1800" dirty="0"/>
              <a:t>Figure 4.  Effect of N Source and Irrigation on Corn Yields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49649510"/>
              </p:ext>
            </p:extLst>
          </p:nvPr>
        </p:nvGraphicFramePr>
        <p:xfrm>
          <a:off x="1338649" y="777478"/>
          <a:ext cx="6582837" cy="443062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rot="16200000">
            <a:off x="559328" y="2203534"/>
            <a:ext cx="1028700" cy="507831"/>
          </a:xfrm>
          <a:prstGeom prst="rect">
            <a:avLst/>
          </a:prstGeom>
          <a:noFill/>
        </p:spPr>
        <p:txBody>
          <a:bodyPr wrap="square" rtlCol="0">
            <a:spAutoFit/>
          </a:bodyPr>
          <a:lstStyle/>
          <a:p>
            <a:r>
              <a:rPr lang="en-US" sz="1350" dirty="0"/>
              <a:t>Yield, bu/ac</a:t>
            </a:r>
          </a:p>
        </p:txBody>
      </p:sp>
      <p:sp>
        <p:nvSpPr>
          <p:cNvPr id="4" name="TextBox 3"/>
          <p:cNvSpPr txBox="1"/>
          <p:nvPr/>
        </p:nvSpPr>
        <p:spPr>
          <a:xfrm>
            <a:off x="1428750" y="5372100"/>
            <a:ext cx="6343650" cy="738664"/>
          </a:xfrm>
          <a:prstGeom prst="rect">
            <a:avLst/>
          </a:prstGeom>
          <a:noFill/>
        </p:spPr>
        <p:txBody>
          <a:bodyPr wrap="square" rtlCol="0">
            <a:spAutoFit/>
          </a:bodyPr>
          <a:lstStyle/>
          <a:p>
            <a:r>
              <a:rPr lang="en-US" sz="1050" dirty="0"/>
              <a:t>Nitrogen treatments were broadcast applied at 200 lb N/ac on 4-3-15.  Pivot irrigated field was planted with a strip till planter on 4-13-15.   Furrow irrigated field was planted on 4-28-15.  Pivot was harvested on 9-14-15.  Furrow irrigated field was harvested on 9-22-15.  Plots were approximately 0.5 ac/plot.  Replication=2.</a:t>
            </a:r>
          </a:p>
        </p:txBody>
      </p:sp>
    </p:spTree>
    <p:extLst>
      <p:ext uri="{BB962C8B-B14F-4D97-AF65-F5344CB8AC3E}">
        <p14:creationId xmlns:p14="http://schemas.microsoft.com/office/powerpoint/2010/main" val="119024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7401" y="571501"/>
            <a:ext cx="6057900" cy="422672"/>
          </a:xfrm>
        </p:spPr>
        <p:txBody>
          <a:bodyPr>
            <a:noAutofit/>
          </a:bodyPr>
          <a:lstStyle/>
          <a:p>
            <a:r>
              <a:rPr lang="en-US" sz="1800" dirty="0"/>
              <a:t>Figure 5.  Effect of N Source, Starter and Irrigation on Corn Yields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43400873"/>
              </p:ext>
            </p:extLst>
          </p:nvPr>
        </p:nvGraphicFramePr>
        <p:xfrm>
          <a:off x="1485900" y="1315805"/>
          <a:ext cx="6057900" cy="348615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684338" y="4672186"/>
            <a:ext cx="6286500" cy="1061829"/>
          </a:xfrm>
          <a:prstGeom prst="rect">
            <a:avLst/>
          </a:prstGeom>
          <a:noFill/>
        </p:spPr>
        <p:txBody>
          <a:bodyPr wrap="square" rtlCol="0">
            <a:spAutoFit/>
          </a:bodyPr>
          <a:lstStyle/>
          <a:p>
            <a:r>
              <a:rPr lang="en-US" sz="1050" dirty="0"/>
              <a:t>Nitrogen treatments were broadcast applied at 200 lb N/ac on 4-3-15.  Pivot irrigated field was planted with a strip till planter on 4-13-15.   Furrow irrigated field was planted on 4-28-15.  Half the pivot plots received 10 gpa 6-24-6 /w AVAIL (0.5 % v/v) + TakeOff (VLS 2000-02) at 12 </a:t>
            </a:r>
            <a:r>
              <a:rPr lang="en-US" sz="1050" dirty="0" err="1"/>
              <a:t>oz</a:t>
            </a:r>
            <a:r>
              <a:rPr lang="en-US" sz="1050" dirty="0"/>
              <a:t>/ac in a 2 x 4 application.  Half the furrow irrigated plots received 5 gpa 6-24-6 in furrow at planting.  Pivot was harvested on 9-14-15.  Furrow irrigated field was harvested on 9-22-15.  Plots were approximately 0.5 ac/plot.  Replication=2.</a:t>
            </a:r>
          </a:p>
        </p:txBody>
      </p:sp>
      <p:sp>
        <p:nvSpPr>
          <p:cNvPr id="4" name="TextBox 3"/>
          <p:cNvSpPr txBox="1"/>
          <p:nvPr/>
        </p:nvSpPr>
        <p:spPr>
          <a:xfrm rot="16200000">
            <a:off x="804476" y="3364684"/>
            <a:ext cx="1085850" cy="300082"/>
          </a:xfrm>
          <a:prstGeom prst="rect">
            <a:avLst/>
          </a:prstGeom>
          <a:noFill/>
        </p:spPr>
        <p:txBody>
          <a:bodyPr wrap="square" rtlCol="0">
            <a:spAutoFit/>
          </a:bodyPr>
          <a:lstStyle/>
          <a:p>
            <a:r>
              <a:rPr lang="en-US" sz="1350" dirty="0"/>
              <a:t>Yield, bu/ac</a:t>
            </a:r>
          </a:p>
        </p:txBody>
      </p:sp>
    </p:spTree>
    <p:extLst>
      <p:ext uri="{BB962C8B-B14F-4D97-AF65-F5344CB8AC3E}">
        <p14:creationId xmlns:p14="http://schemas.microsoft.com/office/powerpoint/2010/main" val="170757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354384056"/>
              </p:ext>
            </p:extLst>
          </p:nvPr>
        </p:nvGraphicFramePr>
        <p:xfrm>
          <a:off x="732666" y="238539"/>
          <a:ext cx="8189844" cy="518399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1347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smtClean="0"/>
              <a:t>More </a:t>
            </a:r>
            <a:r>
              <a:rPr lang="en-US" dirty="0" err="1" smtClean="0"/>
              <a:t>Photosynthate</a:t>
            </a:r>
            <a:r>
              <a:rPr lang="en-US" dirty="0" smtClean="0"/>
              <a:t>—higher NDVI</a:t>
            </a:r>
            <a:endParaRPr lang="en-US" dirty="0"/>
          </a:p>
        </p:txBody>
      </p:sp>
      <p:pic>
        <p:nvPicPr>
          <p:cNvPr id="4" name="Picture 3"/>
          <p:cNvPicPr>
            <a:picLocks noChangeAspect="1"/>
          </p:cNvPicPr>
          <p:nvPr/>
        </p:nvPicPr>
        <p:blipFill>
          <a:blip r:embed="rId3"/>
          <a:stretch>
            <a:fillRect/>
          </a:stretch>
        </p:blipFill>
        <p:spPr>
          <a:xfrm>
            <a:off x="847077" y="1343026"/>
            <a:ext cx="7106298" cy="3809930"/>
          </a:xfrm>
          <a:prstGeom prst="rect">
            <a:avLst/>
          </a:prstGeom>
        </p:spPr>
      </p:pic>
    </p:spTree>
    <p:extLst>
      <p:ext uri="{BB962C8B-B14F-4D97-AF65-F5344CB8AC3E}">
        <p14:creationId xmlns:p14="http://schemas.microsoft.com/office/powerpoint/2010/main" val="137356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28165" y="270622"/>
            <a:ext cx="6400800" cy="5276850"/>
          </a:xfrm>
          <a:prstGeom prst="rect">
            <a:avLst/>
          </a:prstGeom>
        </p:spPr>
      </p:pic>
    </p:spTree>
    <p:extLst>
      <p:ext uri="{BB962C8B-B14F-4D97-AF65-F5344CB8AC3E}">
        <p14:creationId xmlns:p14="http://schemas.microsoft.com/office/powerpoint/2010/main" val="360371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Fūsn (Fused Safe Nutrients)—Low Detonable fertilizer recognized by Homeland Security</a:t>
            </a:r>
          </a:p>
          <a:p>
            <a:r>
              <a:rPr lang="en-US" dirty="0" smtClean="0"/>
              <a:t>Decreases N losses compared to top dress urea</a:t>
            </a:r>
          </a:p>
          <a:p>
            <a:r>
              <a:rPr lang="en-US" dirty="0" smtClean="0"/>
              <a:t>Decreases Sulfate losses compared to granular AMS</a:t>
            </a:r>
          </a:p>
          <a:p>
            <a:r>
              <a:rPr lang="en-US" dirty="0" smtClean="0"/>
              <a:t>Increased handling options</a:t>
            </a:r>
          </a:p>
          <a:p>
            <a:r>
              <a:rPr lang="en-US" dirty="0" smtClean="0"/>
              <a:t>Provides N in both the nitrate and ammonium forms</a:t>
            </a:r>
          </a:p>
          <a:p>
            <a:r>
              <a:rPr lang="en-US" dirty="0" smtClean="0"/>
              <a:t>Increased NUE compared to Urea and NBPT treated urea</a:t>
            </a:r>
          </a:p>
          <a:p>
            <a:endParaRPr lang="en-US" dirty="0" smtClean="0"/>
          </a:p>
          <a:p>
            <a:r>
              <a:rPr lang="en-US" dirty="0" smtClean="0"/>
              <a:t>MORE RESEARCH NEEDED!!</a:t>
            </a:r>
          </a:p>
          <a:p>
            <a:endParaRPr lang="en-US" dirty="0" smtClean="0"/>
          </a:p>
          <a:p>
            <a:endParaRPr lang="en-US" dirty="0"/>
          </a:p>
        </p:txBody>
      </p:sp>
    </p:spTree>
    <p:extLst>
      <p:ext uri="{BB962C8B-B14F-4D97-AF65-F5344CB8AC3E}">
        <p14:creationId xmlns:p14="http://schemas.microsoft.com/office/powerpoint/2010/main" val="162986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53416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Case for FŪSN</a:t>
            </a:r>
            <a:endParaRPr lang="en-US" dirty="0"/>
          </a:p>
        </p:txBody>
      </p:sp>
      <p:pic>
        <p:nvPicPr>
          <p:cNvPr id="3" name="Picture 2"/>
          <p:cNvPicPr>
            <a:picLocks noChangeAspect="1"/>
          </p:cNvPicPr>
          <p:nvPr/>
        </p:nvPicPr>
        <p:blipFill>
          <a:blip r:embed="rId3"/>
          <a:stretch>
            <a:fillRect/>
          </a:stretch>
        </p:blipFill>
        <p:spPr>
          <a:xfrm>
            <a:off x="414337" y="1885947"/>
            <a:ext cx="3137137" cy="757240"/>
          </a:xfrm>
          <a:prstGeom prst="rect">
            <a:avLst/>
          </a:prstGeom>
        </p:spPr>
      </p:pic>
      <p:pic>
        <p:nvPicPr>
          <p:cNvPr id="4" name="Picture 3"/>
          <p:cNvPicPr>
            <a:picLocks noChangeAspect="1"/>
          </p:cNvPicPr>
          <p:nvPr/>
        </p:nvPicPr>
        <p:blipFill>
          <a:blip r:embed="rId4"/>
          <a:stretch>
            <a:fillRect/>
          </a:stretch>
        </p:blipFill>
        <p:spPr>
          <a:xfrm>
            <a:off x="4100512" y="1500187"/>
            <a:ext cx="3752541" cy="1685924"/>
          </a:xfrm>
          <a:prstGeom prst="rect">
            <a:avLst/>
          </a:prstGeom>
        </p:spPr>
      </p:pic>
      <p:pic>
        <p:nvPicPr>
          <p:cNvPr id="5" name="Picture 4"/>
          <p:cNvPicPr>
            <a:picLocks noChangeAspect="1"/>
          </p:cNvPicPr>
          <p:nvPr/>
        </p:nvPicPr>
        <p:blipFill>
          <a:blip r:embed="rId5"/>
          <a:stretch>
            <a:fillRect/>
          </a:stretch>
        </p:blipFill>
        <p:spPr>
          <a:xfrm>
            <a:off x="2420412" y="3643333"/>
            <a:ext cx="1538531" cy="1282109"/>
          </a:xfrm>
          <a:prstGeom prst="rect">
            <a:avLst/>
          </a:prstGeom>
        </p:spPr>
      </p:pic>
      <p:pic>
        <p:nvPicPr>
          <p:cNvPr id="6" name="Picture 5"/>
          <p:cNvPicPr>
            <a:picLocks noChangeAspect="1"/>
          </p:cNvPicPr>
          <p:nvPr/>
        </p:nvPicPr>
        <p:blipFill>
          <a:blip r:embed="rId6"/>
          <a:stretch>
            <a:fillRect/>
          </a:stretch>
        </p:blipFill>
        <p:spPr>
          <a:xfrm>
            <a:off x="4885481" y="3651885"/>
            <a:ext cx="1437568" cy="1150054"/>
          </a:xfrm>
          <a:prstGeom prst="rect">
            <a:avLst/>
          </a:prstGeom>
        </p:spPr>
      </p:pic>
    </p:spTree>
    <p:extLst>
      <p:ext uri="{BB962C8B-B14F-4D97-AF65-F5344CB8AC3E}">
        <p14:creationId xmlns:p14="http://schemas.microsoft.com/office/powerpoint/2010/main" val="1266678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04949" y="69575"/>
            <a:ext cx="7639051" cy="933642"/>
          </a:xfrm>
        </p:spPr>
        <p:txBody>
          <a:bodyPr/>
          <a:lstStyle/>
          <a:p>
            <a:r>
              <a:rPr lang="en-US" sz="2400" dirty="0" smtClean="0"/>
              <a:t>Ammonium Nitrate and Calcium Ammonium Nitrate===Death and Destruction</a:t>
            </a:r>
            <a:endParaRPr lang="en-US" sz="2400" dirty="0"/>
          </a:p>
        </p:txBody>
      </p:sp>
      <p:sp>
        <p:nvSpPr>
          <p:cNvPr id="3" name="Content Placeholder 2"/>
          <p:cNvSpPr>
            <a:spLocks noGrp="1"/>
          </p:cNvSpPr>
          <p:nvPr>
            <p:ph idx="1"/>
          </p:nvPr>
        </p:nvSpPr>
        <p:spPr/>
        <p:txBody>
          <a:bodyPr/>
          <a:lstStyle/>
          <a:p>
            <a:r>
              <a:rPr lang="en-US" i="1" dirty="0"/>
              <a:t>“The significant growth of homemade explosives in Afghanistan has become our greatest concern. More than </a:t>
            </a:r>
            <a:r>
              <a:rPr lang="en-US" b="1" i="1" dirty="0"/>
              <a:t>80 percent of the IEDs </a:t>
            </a:r>
            <a:r>
              <a:rPr lang="en-US" i="1" dirty="0"/>
              <a:t>used against Coalition forces in Afghanistan, which cause 90 percent of the </a:t>
            </a:r>
            <a:r>
              <a:rPr lang="en-US" i="1" dirty="0" smtClean="0"/>
              <a:t>casualties, have HME (home made explosives) </a:t>
            </a:r>
            <a:r>
              <a:rPr lang="en-US" i="1" dirty="0"/>
              <a:t>as the main charge, and the majority is derived from </a:t>
            </a:r>
            <a:r>
              <a:rPr lang="en-US" b="1" i="1" dirty="0"/>
              <a:t>calcium ammonium nitrate fertilizer</a:t>
            </a:r>
            <a:r>
              <a:rPr lang="en-US" i="1" dirty="0"/>
              <a:t>. Let me repeat, more than 80 percent of the IEDs used against Coalition forces in Afghanistan are CAN-based homemade explosives — which are causing 90 percent of casualties. Dismounted operations and </a:t>
            </a:r>
            <a:r>
              <a:rPr lang="en-US" b="1" i="1" dirty="0"/>
              <a:t>CAN-based IEDs are a lethal combination</a:t>
            </a:r>
            <a:r>
              <a:rPr lang="en-US" b="1" i="1" dirty="0" smtClean="0"/>
              <a:t>.”—D0D--2011</a:t>
            </a:r>
            <a:endParaRPr lang="en-US" b="1" dirty="0"/>
          </a:p>
          <a:p>
            <a:endParaRPr lang="en-US" dirty="0"/>
          </a:p>
        </p:txBody>
      </p:sp>
    </p:spTree>
    <p:extLst>
      <p:ext uri="{BB962C8B-B14F-4D97-AF65-F5344CB8AC3E}">
        <p14:creationId xmlns:p14="http://schemas.microsoft.com/office/powerpoint/2010/main" val="123744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Fertilizer Industry and Academics can help!!</a:t>
            </a:r>
            <a:endParaRPr lang="en-US" dirty="0"/>
          </a:p>
        </p:txBody>
      </p:sp>
      <p:sp>
        <p:nvSpPr>
          <p:cNvPr id="3" name="Content Placeholder 2"/>
          <p:cNvSpPr>
            <a:spLocks noGrp="1"/>
          </p:cNvSpPr>
          <p:nvPr>
            <p:ph idx="1"/>
          </p:nvPr>
        </p:nvSpPr>
        <p:spPr>
          <a:xfrm>
            <a:off x="447675" y="1773770"/>
            <a:ext cx="8607425" cy="3849201"/>
          </a:xfrm>
        </p:spPr>
        <p:txBody>
          <a:bodyPr/>
          <a:lstStyle/>
          <a:p>
            <a:r>
              <a:rPr lang="en-US" dirty="0"/>
              <a:t>The IED is perhaps the most formidable weapon in any terrorist arsenal: low-cost, low-maintenance, constructed by willing or intimidated proxies. When armed and well sited it is a weapon that never sleeps.</a:t>
            </a:r>
            <a:br>
              <a:rPr lang="en-US" dirty="0"/>
            </a:b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60595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Fertilizer Industry Mandate:</a:t>
            </a:r>
            <a:endParaRPr lang="en-US" dirty="0"/>
          </a:p>
        </p:txBody>
      </p:sp>
      <p:sp>
        <p:nvSpPr>
          <p:cNvPr id="3" name="Content Placeholder 2"/>
          <p:cNvSpPr>
            <a:spLocks noGrp="1"/>
          </p:cNvSpPr>
          <p:nvPr>
            <p:ph idx="1"/>
          </p:nvPr>
        </p:nvSpPr>
        <p:spPr>
          <a:xfrm>
            <a:off x="314324" y="481046"/>
            <a:ext cx="8607425" cy="3849201"/>
          </a:xfrm>
        </p:spPr>
        <p:txBody>
          <a:bodyPr/>
          <a:lstStyle/>
          <a:p>
            <a:r>
              <a:rPr lang="en-US" i="1" dirty="0"/>
              <a:t> </a:t>
            </a:r>
            <a:endParaRPr lang="en-US" dirty="0"/>
          </a:p>
          <a:p>
            <a:r>
              <a:rPr lang="en-US" i="1" u="sng" dirty="0"/>
              <a:t>First, for academia and industry, I need you to explore ways we can change the formulation to either reduce the detonable characteristics of ammonium nitrate-based fertilizer or make it too difficult to or too volatile to convert to HME.</a:t>
            </a:r>
            <a:endParaRPr lang="en-US" dirty="0"/>
          </a:p>
          <a:p>
            <a:r>
              <a:rPr lang="en-US" i="1" dirty="0"/>
              <a:t>· How can we make these fertilizers non-detonable, less volatile and more stable? </a:t>
            </a:r>
            <a:endParaRPr lang="en-US" dirty="0"/>
          </a:p>
          <a:p>
            <a:r>
              <a:rPr lang="en-US" i="1" dirty="0"/>
              <a:t>· How can we dilute the compound to an amount that would require either too much fertilizer or too long of a process to yield the amounts that it would take to make explosive impact</a:t>
            </a:r>
            <a:r>
              <a:rPr lang="en-US" i="1" dirty="0" smtClean="0"/>
              <a:t>? DOD--2011</a:t>
            </a:r>
            <a:endParaRPr lang="en-US" dirty="0"/>
          </a:p>
          <a:p>
            <a:endParaRPr lang="en-US" dirty="0"/>
          </a:p>
        </p:txBody>
      </p:sp>
    </p:spTree>
    <p:extLst>
      <p:ext uri="{BB962C8B-B14F-4D97-AF65-F5344CB8AC3E}">
        <p14:creationId xmlns:p14="http://schemas.microsoft.com/office/powerpoint/2010/main" val="102100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Oklahoma City Bombing--IED</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2637" y="1177925"/>
            <a:ext cx="5130800" cy="3848100"/>
          </a:xfrm>
        </p:spPr>
      </p:pic>
    </p:spTree>
    <p:extLst>
      <p:ext uri="{BB962C8B-B14F-4D97-AF65-F5344CB8AC3E}">
        <p14:creationId xmlns:p14="http://schemas.microsoft.com/office/powerpoint/2010/main" val="330336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Office Theme">
  <a:themeElements>
    <a:clrScheme name="Simplot Innate Color Palette">
      <a:dk1>
        <a:srgbClr val="333333"/>
      </a:dk1>
      <a:lt1>
        <a:sysClr val="window" lastClr="FFFFFF"/>
      </a:lt1>
      <a:dk2>
        <a:srgbClr val="3A5A27"/>
      </a:dk2>
      <a:lt2>
        <a:srgbClr val="EEECE1"/>
      </a:lt2>
      <a:accent1>
        <a:srgbClr val="79945E"/>
      </a:accent1>
      <a:accent2>
        <a:srgbClr val="CA9F50"/>
      </a:accent2>
      <a:accent3>
        <a:srgbClr val="F6C21B"/>
      </a:accent3>
      <a:accent4>
        <a:srgbClr val="999999"/>
      </a:accent4>
      <a:accent5>
        <a:srgbClr val="523222"/>
      </a:accent5>
      <a:accent6>
        <a:srgbClr val="000000"/>
      </a:accent6>
      <a:hlink>
        <a:srgbClr val="395927"/>
      </a:hlink>
      <a:folHlink>
        <a:srgbClr val="39592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9195</TotalTime>
  <Words>1497</Words>
  <Application>Microsoft Office PowerPoint</Application>
  <PresentationFormat>On-screen Show (4:3)</PresentationFormat>
  <Paragraphs>274</Paragraphs>
  <Slides>41</Slides>
  <Notes>5</Notes>
  <HiddenSlides>5</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41</vt:i4>
      </vt:variant>
    </vt:vector>
  </HeadingPairs>
  <TitlesOfParts>
    <vt:vector size="54" baseType="lpstr">
      <vt:lpstr>AdvP0004</vt:lpstr>
      <vt:lpstr>AdvTT336784a7</vt:lpstr>
      <vt:lpstr>AdvTT9a62c830</vt:lpstr>
      <vt:lpstr>AdvTTc9399784.I</vt:lpstr>
      <vt:lpstr>Arial</vt:lpstr>
      <vt:lpstr>Bryant Medium</vt:lpstr>
      <vt:lpstr>Bryant Regular</vt:lpstr>
      <vt:lpstr>Calibri</vt:lpstr>
      <vt:lpstr>Cambria</vt:lpstr>
      <vt:lpstr>Forza Medium</vt:lpstr>
      <vt:lpstr>Lucida Grande</vt:lpstr>
      <vt:lpstr>Wingdings</vt:lpstr>
      <vt:lpstr>Office Theme</vt:lpstr>
      <vt:lpstr>Nitrogen Use Efficiency Conference August 2016</vt:lpstr>
      <vt:lpstr>Who is Simplot</vt:lpstr>
      <vt:lpstr>PowerPoint Presentation</vt:lpstr>
      <vt:lpstr>PowerPoint Presentation</vt:lpstr>
      <vt:lpstr>The Case for FŪSN</vt:lpstr>
      <vt:lpstr>Ammonium Nitrate and Calcium Ammonium Nitrate===Death and Destruction</vt:lpstr>
      <vt:lpstr>Fertilizer Industry and Academics can help!!</vt:lpstr>
      <vt:lpstr>Fertilizer Industry Mandate:</vt:lpstr>
      <vt:lpstr>Oklahoma City Bombing--IED</vt:lpstr>
      <vt:lpstr>West Texas—Ammonium Nitrate Explosion</vt:lpstr>
      <vt:lpstr>Chaos and Destruction of Human Life—IED of AN and CAN</vt:lpstr>
      <vt:lpstr>PowerPoint Presentation</vt:lpstr>
      <vt:lpstr>How Safe is FŪSN?</vt:lpstr>
      <vt:lpstr>Now on Sale—  Summer 2016  Primary Distribution  Goal—100,000 + tons- </vt:lpstr>
      <vt:lpstr> Potatoes—Changes in Yield/Quality</vt:lpstr>
      <vt:lpstr>Harvesting Samples</vt:lpstr>
      <vt:lpstr>PowerPoint Presentation</vt:lpstr>
      <vt:lpstr>Field Trials</vt:lpstr>
      <vt:lpstr>Fūsn Trials</vt:lpstr>
      <vt:lpstr>WHAT DOES IT TAKE TO MOVE NEW FERTILIZER TECHNOLOGY FORWARD WITHIN SIMPLOT ORGANIZATION?</vt:lpstr>
      <vt:lpstr>Fused Ammonium Sulfate Nitrate ( Fūsn)  —What is so special about this new formulation— Agronomy:</vt:lpstr>
      <vt:lpstr>PowerPoint Presentation</vt:lpstr>
      <vt:lpstr>Why Fūsn</vt:lpstr>
      <vt:lpstr>Mean cumulative ammonia volatilization of seven nitrogen fertilizer sources surface applied to three different pH soils over an eight day incubation period</vt:lpstr>
      <vt:lpstr>Figure 2. Mean cumulative ammonia volatilization by soil pH of seven surface applied nitrogen fertilizer sources on three soil pH levels over an eight day incubation period</vt:lpstr>
      <vt:lpstr>Figure 3. Cumulative ammonia volatilization of seven nitrogen fertilizer sources surface applied to three different pH soils over an eight day incubation period</vt:lpstr>
      <vt:lpstr>Fūsn Decreases Sulfate Losses compared to AMS/urea</vt:lpstr>
      <vt:lpstr>Fūsn Decreases Sulfate Losses compared to AMS/Urea</vt:lpstr>
      <vt:lpstr>PowerPoint Presentation</vt:lpstr>
      <vt:lpstr>PowerPoint Presentation</vt:lpstr>
      <vt:lpstr>PowerPoint Presentation</vt:lpstr>
      <vt:lpstr> N Source-- Field Trials—Arena Valley--Idaho</vt:lpstr>
      <vt:lpstr>PowerPoint Presentation</vt:lpstr>
      <vt:lpstr>Composite photosynthesis satellite image June 8 2015</vt:lpstr>
      <vt:lpstr>Effect of Nitrogen Source on Corn Yields</vt:lpstr>
      <vt:lpstr>Figure 4.  Effect of N Source and Irrigation on Corn Yields</vt:lpstr>
      <vt:lpstr>Figure 5.  Effect of N Source, Starter and Irrigation on Corn Yields</vt:lpstr>
      <vt:lpstr>PowerPoint Presentation</vt:lpstr>
      <vt:lpstr>More Photosynthate—higher NDVI</vt:lpstr>
      <vt:lpstr>Summary</vt:lpstr>
      <vt:lpstr>Questions--</vt:lpstr>
    </vt:vector>
  </TitlesOfParts>
  <Company>Global Prairie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Kimberly Hines</dc:creator>
  <cp:lastModifiedBy>Tindall, Terry</cp:lastModifiedBy>
  <cp:revision>199</cp:revision>
  <cp:lastPrinted>2012-05-23T19:59:28Z</cp:lastPrinted>
  <dcterms:created xsi:type="dcterms:W3CDTF">2012-03-23T20:25:49Z</dcterms:created>
  <dcterms:modified xsi:type="dcterms:W3CDTF">2016-08-09T21:44:37Z</dcterms:modified>
</cp:coreProperties>
</file>