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32"/>
  </p:notesMasterIdLst>
  <p:sldIdLst>
    <p:sldId id="257" r:id="rId2"/>
    <p:sldId id="356" r:id="rId3"/>
    <p:sldId id="359" r:id="rId4"/>
    <p:sldId id="360" r:id="rId5"/>
    <p:sldId id="401" r:id="rId6"/>
    <p:sldId id="368" r:id="rId7"/>
    <p:sldId id="374" r:id="rId8"/>
    <p:sldId id="400" r:id="rId9"/>
    <p:sldId id="379" r:id="rId10"/>
    <p:sldId id="376" r:id="rId11"/>
    <p:sldId id="377" r:id="rId12"/>
    <p:sldId id="378" r:id="rId13"/>
    <p:sldId id="399" r:id="rId14"/>
    <p:sldId id="362" r:id="rId15"/>
    <p:sldId id="402" r:id="rId16"/>
    <p:sldId id="380" r:id="rId17"/>
    <p:sldId id="398" r:id="rId18"/>
    <p:sldId id="381" r:id="rId19"/>
    <p:sldId id="391" r:id="rId20"/>
    <p:sldId id="403" r:id="rId21"/>
    <p:sldId id="394" r:id="rId22"/>
    <p:sldId id="385" r:id="rId23"/>
    <p:sldId id="386" r:id="rId24"/>
    <p:sldId id="387" r:id="rId25"/>
    <p:sldId id="388" r:id="rId26"/>
    <p:sldId id="392" r:id="rId27"/>
    <p:sldId id="393" r:id="rId28"/>
    <p:sldId id="397" r:id="rId29"/>
    <p:sldId id="358" r:id="rId30"/>
    <p:sldId id="404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19"/>
    <a:srgbClr val="00421E"/>
    <a:srgbClr val="005426"/>
    <a:srgbClr val="8A001E"/>
    <a:srgbClr val="82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1576" autoAdjust="0"/>
  </p:normalViewPr>
  <p:slideViewPr>
    <p:cSldViewPr>
      <p:cViewPr>
        <p:scale>
          <a:sx n="90" d="100"/>
          <a:sy n="90" d="100"/>
        </p:scale>
        <p:origin x="-102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1F8631-5ADC-4566-8298-BB4D40FB8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960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1CD84-A0CA-493D-8A7E-91BA41C2560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5084A-408F-4485-8442-9176F30EE7F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087C4-625F-4C51-B888-32DC72201FE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9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37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8631-5ADC-4566-8298-BB4D40FB855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18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UofM-1_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915400" cy="1143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431381"/>
            <a:ext cx="7696200" cy="914400"/>
          </a:xfrm>
        </p:spPr>
        <p:txBody>
          <a:bodyPr/>
          <a:lstStyle>
            <a:lvl1pPr marL="0" marR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Event Name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ＭＳ Ｐゴシック" pitchFamily="16" charset="-128"/>
              </a:rPr>
              <a:t>DD-DD MMM. YYYY, City,  State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ＭＳ Ｐゴシック" pitchFamily="16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-4763" y="1524000"/>
            <a:ext cx="9144000" cy="9144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G. Fernández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Nutrient Management &amp; Water Quality Specialist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of Soil, Water, and Climate</a:t>
            </a:r>
            <a:endParaRPr lang="en-US" kern="0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r>
              <a:rPr lang="en-US" dirty="0" smtClean="0">
                <a:solidFill>
                  <a:schemeClr val="accent6"/>
                </a:solidFill>
                <a:latin typeface="Calibri"/>
              </a:rPr>
              <a:t> Phone: 612-625-7460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5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2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7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8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6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0"/>
            <a:ext cx="9170534" cy="6862763"/>
            <a:chOff x="1" y="0"/>
            <a:chExt cx="9170534" cy="6862763"/>
          </a:xfrm>
        </p:grpSpPr>
        <p:pic>
          <p:nvPicPr>
            <p:cNvPr id="1035" name="Picture 11" descr="UofM-1_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70534" cy="686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509155" y="6156851"/>
              <a:ext cx="8634845" cy="609600"/>
              <a:chOff x="509155" y="6156851"/>
              <a:chExt cx="8634845" cy="6096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6705600" y="6156851"/>
                <a:ext cx="2438400" cy="609600"/>
              </a:xfrm>
              <a:prstGeom prst="rect">
                <a:avLst/>
              </a:prstGeom>
              <a:solidFill>
                <a:srgbClr val="8A001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6" charset="-128"/>
                </a:endParaRPr>
              </a:p>
            </p:txBody>
          </p:sp>
          <p:pic>
            <p:nvPicPr>
              <p:cNvPr id="13" name="Picture 6" descr="C:\Users\fabiangf\Desktop\vertWhiteDtoD.png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0680" y="6248400"/>
                <a:ext cx="1461320" cy="497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55" y="6215717"/>
                <a:ext cx="762000" cy="5299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292927" y="6215717"/>
                <a:ext cx="38619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Batang" panose="02030600000101010101" pitchFamily="18" charset="-127"/>
                    <a:ea typeface="Batang" panose="02030600000101010101" pitchFamily="18" charset="-127"/>
                  </a:rPr>
                  <a:t>Nutrient Management</a:t>
                </a:r>
                <a:endParaRPr lang="en-US" sz="2800" b="1" dirty="0">
                  <a:solidFill>
                    <a:schemeClr val="bg1"/>
                  </a:solidFill>
                  <a:latin typeface="Batang" panose="02030600000101010101" pitchFamily="18" charset="-127"/>
                  <a:ea typeface="Batang" panose="02030600000101010101" pitchFamily="18" charset="-127"/>
                </a:endParaRPr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gf@um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hyperlink" Target="http://z.umn.edu/Nconference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altLang="en-US" sz="3600" dirty="0"/>
              <a:t>In-season Nitrogen Applications: How Late is Too Late? </a:t>
            </a:r>
            <a:endParaRPr lang="en-US" altLang="en-US" sz="36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752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Fabián </a:t>
            </a:r>
            <a:r>
              <a:rPr lang="en-US" sz="30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Fernández,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Jared Spackman and Gabriel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Paiao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Department </a:t>
            </a:r>
            <a:r>
              <a:rPr lang="en-US" sz="3000" kern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of Soil, Water, and Climate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Calibri"/>
                <a:hlinkClick r:id="rId3"/>
              </a:rPr>
              <a:t>fabiangf@umn.edu</a:t>
            </a:r>
            <a:endParaRPr lang="en-US" dirty="0" smtClean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29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14th </a:t>
            </a: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Annual International Nitrogen Use Efficiency </a:t>
            </a: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Conference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8-10 Aug 2016,</a:t>
            </a: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Boise, </a:t>
            </a:r>
            <a:r>
              <a:rPr lang="en-US" dirty="0" smtClean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ID</a:t>
            </a:r>
            <a:endParaRPr lang="en-US" sz="3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28712"/>
            <a:ext cx="3048000" cy="1071488"/>
          </a:xfrm>
        </p:spPr>
        <p:txBody>
          <a:bodyPr/>
          <a:lstStyle/>
          <a:p>
            <a:r>
              <a:rPr lang="en-US" dirty="0" smtClean="0"/>
              <a:t>Nitrate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" y="1568096"/>
            <a:ext cx="4507337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" y="4115549"/>
            <a:ext cx="4507336" cy="259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15" y="1568096"/>
            <a:ext cx="4488782" cy="25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1" y="4110982"/>
            <a:ext cx="4482596" cy="25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07635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TIN</a:t>
            </a:r>
            <a:endParaRPr lang="en-US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48000" y="38855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V4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914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436654"/>
            <a:ext cx="4429165" cy="25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56734"/>
            <a:ext cx="4447474" cy="25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6654"/>
            <a:ext cx="4441371" cy="25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256734"/>
            <a:ext cx="4447474" cy="252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1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smtClean="0"/>
              <a:t>Nitrate</a:t>
            </a:r>
            <a:endParaRPr lang="en-US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07635" y="528712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TIN</a:t>
            </a:r>
            <a:endParaRPr lang="en-US" kern="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48000" y="38855"/>
            <a:ext cx="3048000" cy="10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kern="0" dirty="0" smtClean="0"/>
              <a:t>V8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49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502975"/>
              </p:ext>
            </p:extLst>
          </p:nvPr>
        </p:nvGraphicFramePr>
        <p:xfrm>
          <a:off x="152400" y="685800"/>
          <a:ext cx="8762996" cy="2443632"/>
        </p:xfrm>
        <a:graphic>
          <a:graphicData uri="http://schemas.openxmlformats.org/drawingml/2006/table">
            <a:tbl>
              <a:tblPr/>
              <a:tblGrid>
                <a:gridCol w="1143000"/>
                <a:gridCol w="1066800"/>
                <a:gridCol w="711199"/>
                <a:gridCol w="834571"/>
                <a:gridCol w="834571"/>
                <a:gridCol w="820059"/>
                <a:gridCol w="849083"/>
                <a:gridCol w="834571"/>
                <a:gridCol w="834571"/>
                <a:gridCol w="834571"/>
              </a:tblGrid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93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44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418253"/>
              </p:ext>
            </p:extLst>
          </p:nvPr>
        </p:nvGraphicFramePr>
        <p:xfrm>
          <a:off x="152404" y="3733800"/>
          <a:ext cx="8762996" cy="2438400"/>
        </p:xfrm>
        <a:graphic>
          <a:graphicData uri="http://schemas.openxmlformats.org/drawingml/2006/table">
            <a:tbl>
              <a:tblPr/>
              <a:tblGrid>
                <a:gridCol w="1143000"/>
                <a:gridCol w="1066800"/>
                <a:gridCol w="711199"/>
                <a:gridCol w="834571"/>
                <a:gridCol w="834571"/>
                <a:gridCol w="834571"/>
                <a:gridCol w="834571"/>
                <a:gridCol w="834571"/>
                <a:gridCol w="834571"/>
                <a:gridCol w="834571"/>
              </a:tblGrid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0-1'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0-2'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4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Fine-Textured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Site-yrs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8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Site-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152400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A0019"/>
                </a:solidFill>
              </a:rPr>
              <a:t>V4 </a:t>
            </a:r>
            <a:r>
              <a:rPr lang="en-US" sz="3200" b="1" dirty="0">
                <a:solidFill>
                  <a:srgbClr val="7A0019"/>
                </a:solidFill>
              </a:rPr>
              <a:t>soil N (kg ha</a:t>
            </a:r>
            <a:r>
              <a:rPr lang="en-US" sz="3200" b="1" baseline="30000" dirty="0">
                <a:solidFill>
                  <a:srgbClr val="7A0019"/>
                </a:solidFill>
              </a:rPr>
              <a:t>-1</a:t>
            </a:r>
            <a:r>
              <a:rPr lang="en-US" sz="3200" b="1" dirty="0" smtClean="0">
                <a:solidFill>
                  <a:srgbClr val="7A0019"/>
                </a:solidFill>
              </a:rPr>
              <a:t>) corn yield prediction</a:t>
            </a:r>
            <a:endParaRPr lang="en-US" sz="3200" b="1" dirty="0">
              <a:solidFill>
                <a:srgbClr val="7A001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200400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A0019"/>
                </a:solidFill>
              </a:rPr>
              <a:t>V8 </a:t>
            </a:r>
            <a:r>
              <a:rPr lang="en-US" sz="3200" b="1" dirty="0">
                <a:solidFill>
                  <a:srgbClr val="7A0019"/>
                </a:solidFill>
              </a:rPr>
              <a:t>soil N (kg ha</a:t>
            </a:r>
            <a:r>
              <a:rPr lang="en-US" sz="3200" b="1" baseline="30000" dirty="0">
                <a:solidFill>
                  <a:srgbClr val="7A0019"/>
                </a:solidFill>
              </a:rPr>
              <a:t>-1</a:t>
            </a:r>
            <a:r>
              <a:rPr lang="en-US" sz="3200" b="1" dirty="0" smtClean="0">
                <a:solidFill>
                  <a:srgbClr val="7A0019"/>
                </a:solidFill>
              </a:rPr>
              <a:t>) corn yield prediction</a:t>
            </a:r>
            <a:endParaRPr lang="en-US" sz="3200" b="1" dirty="0">
              <a:solidFill>
                <a:srgbClr val="7A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biangf\Documents\Research\Drain-Undrain_Wells\Crop&amp;SoilArticle\figure 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3058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55" y="4184650"/>
            <a:ext cx="5393289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286000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889499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7467600" y="914400"/>
            <a:ext cx="0" cy="2895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74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Use Crop Sensors To Improve N Management?</a:t>
            </a:r>
            <a:endParaRPr lang="es-P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44" y="1600200"/>
            <a:ext cx="2057400" cy="224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84" y="3277393"/>
            <a:ext cx="280917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24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600200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557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24263"/>
            <a:ext cx="30114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028412"/>
              </p:ext>
            </p:extLst>
          </p:nvPr>
        </p:nvGraphicFramePr>
        <p:xfrm>
          <a:off x="76200" y="902081"/>
          <a:ext cx="8915401" cy="5544312"/>
        </p:xfrm>
        <a:graphic>
          <a:graphicData uri="http://schemas.openxmlformats.org/drawingml/2006/table">
            <a:tbl>
              <a:tblPr firstRow="1" firstCol="1" bandRow="1"/>
              <a:tblGrid>
                <a:gridCol w="1273629"/>
                <a:gridCol w="1621971"/>
                <a:gridCol w="2340429"/>
                <a:gridCol w="1061357"/>
                <a:gridCol w="1344386"/>
                <a:gridCol w="1273629"/>
              </a:tblGrid>
              <a:tr h="267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Stage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Sensor/Index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Regression model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en-US" sz="2000" i="1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AIC†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-1.626 + 0.293x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975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0.291 + 22.926x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0.57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1,033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-0.703 + 29.810x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-1.972 + 74.740x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-7.181 + 0.344x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791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-10.688 + 25.623x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902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-11.200 + 26.637x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-4.712 + 42.239x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797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-3.676 + 0.270x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771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-26.301 + 41.699x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1,022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0.026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-49.184 + 71.022x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824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-9.500 + 53.573x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0.92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677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8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-4.319 + 0.288x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773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-4.469 + 19.664x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1,002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0.063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-32.073 + 55.567x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923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0.001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 = -7.876 + 59.777x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767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&lt;0.001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507" marR="325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3543" y="6336268"/>
            <a:ext cx="8991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†</a:t>
            </a:r>
            <a:r>
              <a:rPr lang="en-US" sz="1800" dirty="0" err="1" smtClean="0"/>
              <a:t>Akaike</a:t>
            </a:r>
            <a:r>
              <a:rPr lang="en-US" sz="1800" dirty="0" smtClean="0"/>
              <a:t> </a:t>
            </a:r>
            <a:r>
              <a:rPr lang="en-US" sz="1800" dirty="0"/>
              <a:t>Information Criterion (Mg corn ha</a:t>
            </a:r>
            <a:r>
              <a:rPr lang="en-US" sz="1800" baseline="30000" dirty="0"/>
              <a:t>-1</a:t>
            </a:r>
            <a:r>
              <a:rPr lang="en-US" sz="1800" dirty="0" smtClean="0"/>
              <a:t>). </a:t>
            </a:r>
            <a:r>
              <a:rPr lang="en-US" sz="1800" dirty="0"/>
              <a:t>Lower AIC values mean better fit.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43" y="22441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12 Site-Year Sensor-Based Yield Correlation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6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1447800" cy="1143000"/>
          </a:xfrm>
        </p:spPr>
        <p:txBody>
          <a:bodyPr/>
          <a:lstStyle/>
          <a:p>
            <a:r>
              <a:rPr lang="en-US" sz="2800" dirty="0" smtClean="0"/>
              <a:t>SPAD</a:t>
            </a:r>
            <a:endParaRPr lang="en-US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6477000" cy="658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514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sz="2800" kern="0" dirty="0" smtClean="0"/>
              <a:t>Rapid Scan NDVI</a:t>
            </a:r>
            <a:endParaRPr lang="en-US" sz="2800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45720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pitchFamily="16" charset="-128"/>
              </a:defRPr>
            </a:lvl9pPr>
          </a:lstStyle>
          <a:p>
            <a:r>
              <a:rPr lang="en-US" sz="2800" kern="0" dirty="0" smtClean="0"/>
              <a:t>Rapid Scan NDRE</a:t>
            </a:r>
            <a:endParaRPr lang="en-US" sz="28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6506439"/>
            <a:ext cx="24702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rate difference from AONR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75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676025"/>
              </p:ext>
            </p:extLst>
          </p:nvPr>
        </p:nvGraphicFramePr>
        <p:xfrm>
          <a:off x="32656" y="163981"/>
          <a:ext cx="9111344" cy="5092700"/>
        </p:xfrm>
        <a:graphic>
          <a:graphicData uri="http://schemas.openxmlformats.org/drawingml/2006/table">
            <a:tbl>
              <a:tblPr firstRow="1" firstCol="1" bandRow="1"/>
              <a:tblGrid>
                <a:gridCol w="1491344"/>
                <a:gridCol w="762000"/>
                <a:gridCol w="910369"/>
                <a:gridCol w="930503"/>
                <a:gridCol w="651352"/>
                <a:gridCol w="1012976"/>
                <a:gridCol w="685800"/>
                <a:gridCol w="914400"/>
                <a:gridCol w="914400"/>
                <a:gridCol w="838200"/>
              </a:tblGrid>
              <a:tr h="203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Sensor/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Index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Stage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Joint-point from</a:t>
                      </a:r>
                      <a:r>
                        <a:rPr lang="en-US" sz="22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§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CI</a:t>
                      </a:r>
                      <a:r>
                        <a:rPr lang="en-US" sz="2200">
                          <a:effectLst/>
                          <a:latin typeface="Times New Roman"/>
                          <a:ea typeface="Calibri"/>
                          <a:cs typeface="Arial"/>
                        </a:rPr>
                        <a:t>¶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dAONR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at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en-US" sz="2200" i="1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RSR at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(5</a:t>
                      </a:r>
                      <a:r>
                        <a:rPr lang="en-US" sz="2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site-</a:t>
                      </a:r>
                      <a:r>
                        <a:rPr lang="en-US" sz="2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yrs</a:t>
                      </a:r>
                      <a:r>
                        <a:rPr lang="en-US" sz="2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)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EONR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0.95 RSR</a:t>
                      </a:r>
                      <a:r>
                        <a:rPr lang="en-US" sz="22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#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Plateau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AONR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EONR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SPAD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51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-127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-86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0.39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-91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GS-NDVI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-166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RS-NDVI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102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78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27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0.66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-183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0.76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RS-NDRE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-112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0.80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22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41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-86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0.84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R1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45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69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87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-73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0.58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1.00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0.99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0.98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5603" marR="3560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" y="5257800"/>
            <a:ext cx="8958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§ Joint-point </a:t>
            </a:r>
            <a:r>
              <a:rPr lang="en-US" sz="1600" dirty="0"/>
              <a:t>from </a:t>
            </a:r>
            <a:r>
              <a:rPr lang="en-US" sz="1600" dirty="0" smtClean="0"/>
              <a:t>N rate </a:t>
            </a:r>
            <a:r>
              <a:rPr lang="en-US" sz="1600" dirty="0"/>
              <a:t>difference from AONR (</a:t>
            </a:r>
            <a:r>
              <a:rPr lang="en-US" sz="1600" dirty="0" err="1"/>
              <a:t>dAONR</a:t>
            </a:r>
            <a:r>
              <a:rPr lang="en-US" sz="1600" dirty="0"/>
              <a:t>=0) and EONR (</a:t>
            </a:r>
            <a:r>
              <a:rPr lang="en-US" sz="1600" dirty="0" err="1"/>
              <a:t>dAONR</a:t>
            </a:r>
            <a:r>
              <a:rPr lang="en-US" sz="1600" dirty="0"/>
              <a:t>=-</a:t>
            </a:r>
            <a:r>
              <a:rPr lang="en-US" sz="1600" dirty="0" smtClean="0"/>
              <a:t>24 kg/ha). </a:t>
            </a:r>
          </a:p>
          <a:p>
            <a:r>
              <a:rPr lang="en-US" sz="1600" dirty="0" smtClean="0"/>
              <a:t>¶ </a:t>
            </a:r>
            <a:r>
              <a:rPr lang="en-US" sz="1600" dirty="0"/>
              <a:t>Approximate 95% confidence interval for the join-point.</a:t>
            </a:r>
          </a:p>
          <a:p>
            <a:r>
              <a:rPr lang="en-US" sz="1600" dirty="0"/>
              <a:t># Nitrogen rate differential from AONR at 0.95 relative sensor reading (RSR).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N Rate Variability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42235" cy="43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051073"/>
              </p:ext>
            </p:extLst>
          </p:nvPr>
        </p:nvGraphicFramePr>
        <p:xfrm>
          <a:off x="152400" y="1066800"/>
          <a:ext cx="8915400" cy="347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478"/>
                <a:gridCol w="1247987"/>
                <a:gridCol w="1247987"/>
                <a:gridCol w="1247987"/>
                <a:gridCol w="1247987"/>
                <a:gridCol w="1247987"/>
                <a:gridCol w="1247987"/>
              </a:tblGrid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------------V4------------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------------V8------------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0.37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RS-NDRE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------------V12</a:t>
                      </a: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------------R1</a:t>
                      </a: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RS-NDRE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1257" y="326648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Yield Prediction with Sensors + Soil Variables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0781" y="4842808"/>
            <a:ext cx="882347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values obtained with the regression considering:</a:t>
            </a:r>
          </a:p>
          <a:p>
            <a:r>
              <a:rPr lang="en-US" dirty="0"/>
              <a:t>Sensor: Sensor + rep</a:t>
            </a:r>
          </a:p>
          <a:p>
            <a:r>
              <a:rPr lang="en-US" dirty="0"/>
              <a:t>Stepwise: Best stepwise regression </a:t>
            </a:r>
            <a:r>
              <a:rPr lang="en-US" dirty="0" smtClean="0"/>
              <a:t>(2’ soil </a:t>
            </a:r>
            <a:r>
              <a:rPr lang="en-US" dirty="0"/>
              <a:t>N at various Dev. stages, and O.M.) </a:t>
            </a:r>
          </a:p>
          <a:p>
            <a:r>
              <a:rPr lang="en-US" dirty="0"/>
              <a:t>TIN@V4: sensor + rep + </a:t>
            </a:r>
            <a:r>
              <a:rPr lang="en-US" dirty="0" smtClean="0"/>
              <a:t>2’ TIN </a:t>
            </a:r>
            <a:r>
              <a:rPr lang="en-US" dirty="0"/>
              <a:t>@ V4 as covariate</a:t>
            </a:r>
          </a:p>
        </p:txBody>
      </p:sp>
    </p:spTree>
    <p:extLst>
      <p:ext uri="{BB962C8B-B14F-4D97-AF65-F5344CB8AC3E}">
        <p14:creationId xmlns:p14="http://schemas.microsoft.com/office/powerpoint/2010/main" val="32574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Study?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Nitrogen loss results in diminished profitability and environmental degradation</a:t>
            </a:r>
          </a:p>
          <a:p>
            <a:r>
              <a:rPr lang="en-US" dirty="0" smtClean="0"/>
              <a:t>Can’t afford either</a:t>
            </a:r>
          </a:p>
          <a:p>
            <a:r>
              <a:rPr lang="en-US" dirty="0" smtClean="0"/>
              <a:t>Split N applications are being proposed as an improved N management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331631"/>
              </p:ext>
            </p:extLst>
          </p:nvPr>
        </p:nvGraphicFramePr>
        <p:xfrm>
          <a:off x="152400" y="1066800"/>
          <a:ext cx="8915400" cy="3517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478"/>
                <a:gridCol w="1247987"/>
                <a:gridCol w="1247987"/>
                <a:gridCol w="1247987"/>
                <a:gridCol w="1247987"/>
                <a:gridCol w="1247987"/>
                <a:gridCol w="1247987"/>
              </a:tblGrid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Sensor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Stepwise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TIN@V4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------------V4------------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------------V8------------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RS-NDRE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------------V12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------------R1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SPAD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GS-NDVI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0.79</a:t>
                      </a:r>
                    </a:p>
                  </a:txBody>
                  <a:tcPr marL="7620" marR="7620" marT="7620" marB="0" anchor="ctr"/>
                </a:tc>
              </a:tr>
              <a:tr h="2577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RS-NDVI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</a:t>
                      </a:r>
                    </a:p>
                  </a:txBody>
                  <a:tcPr marL="7620" marR="7620" marT="7620" marB="0" anchor="ctr"/>
                </a:tc>
              </a:tr>
              <a:tr h="3642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RS-NDRE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0.83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1257" y="326648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AONR Prediction with Sensors + Soil Variables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0781" y="4842808"/>
            <a:ext cx="882347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values obtained with the regression considering:</a:t>
            </a:r>
          </a:p>
          <a:p>
            <a:r>
              <a:rPr lang="en-US" dirty="0"/>
              <a:t>Sensor: Sensor + rep</a:t>
            </a:r>
          </a:p>
          <a:p>
            <a:r>
              <a:rPr lang="en-US" dirty="0"/>
              <a:t>Stepwise: Best stepwise regression </a:t>
            </a:r>
            <a:r>
              <a:rPr lang="en-US" dirty="0" smtClean="0"/>
              <a:t>(2’ soil </a:t>
            </a:r>
            <a:r>
              <a:rPr lang="en-US" dirty="0"/>
              <a:t>N at various Dev. stages, and O.M.) </a:t>
            </a:r>
          </a:p>
          <a:p>
            <a:r>
              <a:rPr lang="en-US" dirty="0"/>
              <a:t>TIN@V4: sensor + rep + </a:t>
            </a:r>
            <a:r>
              <a:rPr lang="en-US" dirty="0" smtClean="0"/>
              <a:t>2’ TIN </a:t>
            </a:r>
            <a:r>
              <a:rPr lang="en-US" dirty="0"/>
              <a:t>@ V4 as covariate</a:t>
            </a:r>
          </a:p>
        </p:txBody>
      </p:sp>
    </p:spTree>
    <p:extLst>
      <p:ext uri="{BB962C8B-B14F-4D97-AF65-F5344CB8AC3E}">
        <p14:creationId xmlns:p14="http://schemas.microsoft.com/office/powerpoint/2010/main" val="7811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Using Canopy Sensors</a:t>
            </a:r>
            <a:endParaRPr lang="es-P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486400"/>
          </a:xfrm>
          <a:solidFill>
            <a:schemeClr val="accent1">
              <a:tint val="2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earlier the sensing the greater the flexibility to apply nitrogen, </a:t>
            </a:r>
            <a:r>
              <a:rPr lang="en-US" dirty="0" smtClean="0">
                <a:solidFill>
                  <a:schemeClr val="accent6"/>
                </a:solidFill>
              </a:rPr>
              <a:t>BUT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earlier the sensing the lesser the predictive power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The later the sensing the greater the predictive power, </a:t>
            </a:r>
            <a:r>
              <a:rPr lang="en-US" dirty="0" smtClean="0">
                <a:solidFill>
                  <a:srgbClr val="FF0000"/>
                </a:solidFill>
              </a:rPr>
              <a:t>BUT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The later the sensing the lesser the flexibility to apply nitrogen and greater potential for yield loss</a:t>
            </a:r>
          </a:p>
          <a:p>
            <a:r>
              <a:rPr lang="en-US" dirty="0" smtClean="0"/>
              <a:t>Adjustments with soil N show promise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8539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291"/>
            <a:ext cx="8991600" cy="53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1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02974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1258963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Problems with AA application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38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903526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30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2" y="381000"/>
            <a:ext cx="891479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47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607"/>
            <a:ext cx="8991600" cy="59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128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006949" cy="593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22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Yield, 12 site-</a:t>
            </a:r>
            <a:r>
              <a:rPr lang="en-US" dirty="0" err="1" smtClean="0"/>
              <a:t>yrs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746076"/>
              </p:ext>
            </p:extLst>
          </p:nvPr>
        </p:nvGraphicFramePr>
        <p:xfrm>
          <a:off x="685800" y="1905000"/>
          <a:ext cx="8229600" cy="3744688"/>
        </p:xfrm>
        <a:graphic>
          <a:graphicData uri="http://schemas.openxmlformats.org/drawingml/2006/table">
            <a:tbl>
              <a:tblPr firstRow="1" firstCol="1" bandRow="1"/>
              <a:tblGrid>
                <a:gridCol w="1825325"/>
                <a:gridCol w="3393887"/>
                <a:gridCol w="3010388"/>
              </a:tblGrid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Treatment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Normal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Precipitation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High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Precipitation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----------------Bu/a----------------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PP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143ab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91c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155a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131b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V4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151a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132ab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V6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147ab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V8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150a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V12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135b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148a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15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s-P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9200"/>
            <a:ext cx="5330040" cy="1600200"/>
          </a:xfrm>
        </p:spPr>
        <p:txBody>
          <a:bodyPr/>
          <a:lstStyle/>
          <a:p>
            <a:r>
              <a:rPr lang="en-US" sz="2800" dirty="0" smtClean="0"/>
              <a:t>Research Center Personnel and Farmers</a:t>
            </a:r>
          </a:p>
          <a:p>
            <a:r>
              <a:rPr lang="en-US" sz="2800" dirty="0" smtClean="0"/>
              <a:t>Funding entities:</a:t>
            </a:r>
          </a:p>
          <a:p>
            <a:endParaRPr lang="es-P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27609"/>
            <a:ext cx="2379153" cy="8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2999"/>
            <a:ext cx="1125416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17517"/>
            <a:ext cx="3286003" cy="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fabiangf\Documents\Pictures_Research\SoilFertGroup16Jan20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64" y="990601"/>
            <a:ext cx="5150436" cy="27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" y="1143000"/>
            <a:ext cx="411479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kern="0" dirty="0" smtClean="0"/>
              <a:t>U of M Nutrient Management Group</a:t>
            </a:r>
          </a:p>
          <a:p>
            <a:r>
              <a:rPr lang="en-US" sz="2800" kern="0" dirty="0" smtClean="0"/>
              <a:t>Graduate &amp; Undergraduate Students, post Docs</a:t>
            </a:r>
          </a:p>
          <a:p>
            <a:endParaRPr lang="en-US" sz="2800" kern="0" dirty="0" smtClean="0"/>
          </a:p>
          <a:p>
            <a:endParaRPr lang="en-US" sz="2800" kern="0" dirty="0" smtClean="0"/>
          </a:p>
          <a:p>
            <a:endParaRPr lang="en-US" sz="2800" kern="0" dirty="0" smtClean="0"/>
          </a:p>
          <a:p>
            <a:endParaRPr lang="es-PA" kern="0" dirty="0"/>
          </a:p>
        </p:txBody>
      </p:sp>
    </p:spTree>
    <p:extLst>
      <p:ext uri="{BB962C8B-B14F-4D97-AF65-F5344CB8AC3E}">
        <p14:creationId xmlns:p14="http://schemas.microsoft.com/office/powerpoint/2010/main" val="306192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203226"/>
            <a:ext cx="9067800" cy="642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227"/>
            <a:ext cx="2823794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3132" y="3138515"/>
            <a:ext cx="27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Dinosaurs Became Extinct</a:t>
            </a:r>
            <a:endParaRPr lang="es-PA" b="1" dirty="0"/>
          </a:p>
        </p:txBody>
      </p:sp>
      <p:sp>
        <p:nvSpPr>
          <p:cNvPr id="5" name="Rectangle 4"/>
          <p:cNvSpPr/>
          <p:nvPr/>
        </p:nvSpPr>
        <p:spPr>
          <a:xfrm>
            <a:off x="155262" y="2590800"/>
            <a:ext cx="5788338" cy="1200329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/>
              <a:t>Key is to have little nitrate during </a:t>
            </a:r>
            <a:r>
              <a:rPr lang="en-US" sz="3600" b="1" dirty="0" smtClean="0"/>
              <a:t>Apr-Jun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55171" y="379274"/>
            <a:ext cx="57694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Susceptibility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Greatest Early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Season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262" y="5486400"/>
            <a:ext cx="771453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May-June </a:t>
            </a:r>
            <a:r>
              <a:rPr lang="en-US" b="1" dirty="0" smtClean="0">
                <a:solidFill>
                  <a:srgbClr val="FF0000"/>
                </a:solidFill>
              </a:rPr>
              <a:t>75% of drainage </a:t>
            </a:r>
            <a:r>
              <a:rPr lang="en-US" b="1" dirty="0" smtClean="0">
                <a:solidFill>
                  <a:srgbClr val="0070C0"/>
                </a:solidFill>
              </a:rPr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421E"/>
                </a:solidFill>
              </a:rPr>
              <a:t>73% of </a:t>
            </a:r>
            <a:r>
              <a:rPr lang="en-US" b="1" dirty="0" smtClean="0">
                <a:solidFill>
                  <a:srgbClr val="00421E"/>
                </a:solidFill>
              </a:rPr>
              <a:t>nitrate load</a:t>
            </a:r>
            <a:endParaRPr lang="en-US" b="1" dirty="0">
              <a:solidFill>
                <a:srgbClr val="00421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662" y="4114800"/>
            <a:ext cx="7714539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71% of annual subsurface drainage during </a:t>
            </a:r>
            <a:r>
              <a:rPr lang="en-US" b="1" dirty="0" smtClean="0">
                <a:solidFill>
                  <a:srgbClr val="0070C0"/>
                </a:solidFill>
              </a:rPr>
              <a:t>Apr-Jun </a:t>
            </a:r>
            <a:r>
              <a:rPr lang="en-US" b="1" dirty="0" err="1" smtClean="0">
                <a:solidFill>
                  <a:srgbClr val="0070C0"/>
                </a:solidFill>
              </a:rPr>
              <a:t>Apr-Jun</a:t>
            </a:r>
            <a:r>
              <a:rPr lang="en-US" b="1" dirty="0" smtClean="0">
                <a:solidFill>
                  <a:srgbClr val="0070C0"/>
                </a:solidFill>
              </a:rPr>
              <a:t> 77</a:t>
            </a:r>
            <a:r>
              <a:rPr lang="en-US" b="1" dirty="0">
                <a:solidFill>
                  <a:srgbClr val="0070C0"/>
                </a:solidFill>
              </a:rPr>
              <a:t>% of </a:t>
            </a:r>
            <a:r>
              <a:rPr lang="en-US" b="1" dirty="0" smtClean="0">
                <a:solidFill>
                  <a:srgbClr val="0070C0"/>
                </a:solidFill>
              </a:rPr>
              <a:t>nitrate load (54</a:t>
            </a:r>
            <a:r>
              <a:rPr lang="en-US" b="1" dirty="0">
                <a:solidFill>
                  <a:srgbClr val="0070C0"/>
                </a:solidFill>
              </a:rPr>
              <a:t>% </a:t>
            </a:r>
            <a:r>
              <a:rPr lang="en-US" b="1" dirty="0" smtClean="0">
                <a:solidFill>
                  <a:srgbClr val="0070C0"/>
                </a:solidFill>
              </a:rPr>
              <a:t>during </a:t>
            </a:r>
            <a:r>
              <a:rPr lang="en-US" b="1" dirty="0">
                <a:solidFill>
                  <a:srgbClr val="0070C0"/>
                </a:solidFill>
              </a:rPr>
              <a:t>corn </a:t>
            </a:r>
            <a:r>
              <a:rPr lang="en-US" b="1" dirty="0" smtClean="0">
                <a:solidFill>
                  <a:srgbClr val="0070C0"/>
                </a:solidFill>
              </a:rPr>
              <a:t>crop)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Apr-Jun </a:t>
            </a:r>
            <a:r>
              <a:rPr lang="en-US" b="1" dirty="0" smtClean="0">
                <a:solidFill>
                  <a:srgbClr val="0070C0"/>
                </a:solidFill>
              </a:rPr>
              <a:t>73% </a:t>
            </a:r>
            <a:r>
              <a:rPr lang="en-US" b="1" dirty="0">
                <a:solidFill>
                  <a:srgbClr val="0070C0"/>
                </a:solidFill>
              </a:rPr>
              <a:t>of nitrate load </a:t>
            </a:r>
            <a:r>
              <a:rPr lang="en-US" b="1" dirty="0" smtClean="0">
                <a:solidFill>
                  <a:srgbClr val="0070C0"/>
                </a:solidFill>
              </a:rPr>
              <a:t>(46% </a:t>
            </a:r>
            <a:r>
              <a:rPr lang="en-US" b="1" dirty="0">
                <a:solidFill>
                  <a:srgbClr val="0070C0"/>
                </a:solidFill>
              </a:rPr>
              <a:t>during </a:t>
            </a:r>
            <a:r>
              <a:rPr lang="en-US" b="1" dirty="0" smtClean="0">
                <a:solidFill>
                  <a:srgbClr val="0070C0"/>
                </a:solidFill>
              </a:rPr>
              <a:t>soy </a:t>
            </a:r>
            <a:r>
              <a:rPr lang="en-US" b="1" dirty="0">
                <a:solidFill>
                  <a:srgbClr val="0070C0"/>
                </a:solidFill>
              </a:rPr>
              <a:t>crop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4648200"/>
            <a:ext cx="4191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A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s-PA" dirty="0" smtClean="0">
                <a:solidFill>
                  <a:schemeClr val="accent2"/>
                </a:solidFill>
                <a:hlinkClick r:id="rId2"/>
              </a:rPr>
              <a:t>z.umn.edu/Nconference</a:t>
            </a:r>
            <a:endParaRPr lang="es-PA" dirty="0" smtClean="0">
              <a:solidFill>
                <a:schemeClr val="accent2"/>
              </a:solidFill>
            </a:endParaRPr>
          </a:p>
          <a:p>
            <a:endParaRPr lang="es-PA" dirty="0">
              <a:solidFill>
                <a:schemeClr val="accent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1698"/>
            <a:ext cx="3832225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991" y="5253335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Feb. 16 Mankato, MN</a:t>
            </a:r>
          </a:p>
        </p:txBody>
      </p:sp>
    </p:spTree>
    <p:extLst>
      <p:ext uri="{BB962C8B-B14F-4D97-AF65-F5344CB8AC3E}">
        <p14:creationId xmlns:p14="http://schemas.microsoft.com/office/powerpoint/2010/main" val="41874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05200"/>
            <a:ext cx="1873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971800"/>
            <a:ext cx="1873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2438400"/>
            <a:ext cx="18732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1905000"/>
            <a:ext cx="1903413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81000" y="35052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V3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419600" y="19050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R1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971800" y="24384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V12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676400" y="2971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V6</a:t>
            </a:r>
          </a:p>
        </p:txBody>
      </p:sp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1447800"/>
            <a:ext cx="181451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914400"/>
            <a:ext cx="18224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791200" y="14478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R3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7086600" y="91440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R6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4479925" y="1560513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Silking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5791200" y="10668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Milk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7086600" y="104404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Physiological maturity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629400" y="3733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80%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990600" y="5791200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4%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7924800" y="32004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3810000" y="48006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30%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181600" y="4267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60%</a:t>
            </a: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2438400" y="53340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10%</a:t>
            </a:r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1066800" y="2590800"/>
            <a:ext cx="3810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152400" y="1821336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Sidedress </a:t>
            </a:r>
            <a:r>
              <a:rPr lang="en-US" dirty="0" smtClean="0">
                <a:solidFill>
                  <a:srgbClr val="000000"/>
                </a:solidFill>
              </a:rPr>
              <a:t>time (late May-early June)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096000"/>
            <a:ext cx="8307387" cy="685800"/>
            <a:chOff x="0" y="6248400"/>
            <a:chExt cx="8307387" cy="685800"/>
          </a:xfrm>
        </p:grpSpPr>
        <p:sp>
          <p:nvSpPr>
            <p:cNvPr id="2" name="Right Arrow 1"/>
            <p:cNvSpPr/>
            <p:nvPr/>
          </p:nvSpPr>
          <p:spPr>
            <a:xfrm>
              <a:off x="0" y="6248400"/>
              <a:ext cx="8307387" cy="685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0" y="6400800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May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1247775" y="6400800"/>
              <a:ext cx="595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Jun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2895600" y="6400800"/>
              <a:ext cx="5180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Jul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895850" y="6400800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Aug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7086600" y="6400800"/>
              <a:ext cx="6078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Sep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7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23022"/>
            <a:ext cx="9003471" cy="465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8915400" cy="1143000"/>
          </a:xfrm>
        </p:spPr>
        <p:txBody>
          <a:bodyPr>
            <a:noAutofit/>
          </a:bodyPr>
          <a:lstStyle/>
          <a:p>
            <a:r>
              <a:rPr lang="en-US" sz="2700" b="1" dirty="0" smtClean="0">
                <a:solidFill>
                  <a:srgbClr val="C00000"/>
                </a:solidFill>
              </a:rPr>
              <a:t>How Much Yield Can We Get Through Mineralization in MN?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Percent </a:t>
            </a:r>
            <a:r>
              <a:rPr lang="en-US" sz="2800" b="1" dirty="0"/>
              <a:t>of Corn Yield at EONR Obtained from the 0-N Check </a:t>
            </a:r>
            <a:r>
              <a:rPr lang="en-US" sz="2800" b="1" dirty="0" smtClean="0"/>
              <a:t>53% C-C, 71% C-S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3263913"/>
            <a:ext cx="1752600" cy="107948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2804088"/>
            <a:ext cx="1624163" cy="954107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52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58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380014" y="2309806"/>
            <a:ext cx="1923925" cy="954107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218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 244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940474"/>
            <a:ext cx="2270686" cy="1323439"/>
          </a:xfrm>
          <a:prstGeom prst="rect">
            <a:avLst/>
          </a:prstGeom>
          <a:solidFill>
            <a:srgbClr val="FFFF99">
              <a:alpha val="0"/>
            </a:srgbClr>
          </a:solidFill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sz="2800" dirty="0" smtClean="0"/>
              <a:t>Ave:116 </a:t>
            </a:r>
            <a:r>
              <a:rPr lang="en-US" sz="2800" dirty="0" err="1" smtClean="0"/>
              <a:t>bu</a:t>
            </a:r>
            <a:r>
              <a:rPr lang="en-US" sz="2800" dirty="0" smtClean="0"/>
              <a:t>/a</a:t>
            </a:r>
          </a:p>
          <a:p>
            <a:r>
              <a:rPr lang="en-US" sz="2800" dirty="0" smtClean="0"/>
              <a:t>130 </a:t>
            </a:r>
            <a:r>
              <a:rPr lang="en-US" sz="2800" dirty="0" err="1" smtClean="0"/>
              <a:t>lb</a:t>
            </a:r>
            <a:r>
              <a:rPr lang="en-US" sz="2800" dirty="0" smtClean="0"/>
              <a:t> N/a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62000" y="4343400"/>
            <a:ext cx="75438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11" idx="1"/>
          </p:cNvCxnSpPr>
          <p:nvPr/>
        </p:nvCxnSpPr>
        <p:spPr>
          <a:xfrm flipH="1">
            <a:off x="2971800" y="2786860"/>
            <a:ext cx="408214" cy="6268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38200" y="3813346"/>
            <a:ext cx="408214" cy="152065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Study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267200"/>
          </a:xfrm>
        </p:spPr>
        <p:txBody>
          <a:bodyPr/>
          <a:lstStyle/>
          <a:p>
            <a:r>
              <a:rPr lang="en-US" sz="2800" dirty="0" smtClean="0"/>
              <a:t>12 site-years C-C + 3 more in 2016</a:t>
            </a:r>
          </a:p>
          <a:p>
            <a:r>
              <a:rPr lang="en-US" sz="2800" dirty="0" smtClean="0"/>
              <a:t>N rates to develop response curve</a:t>
            </a:r>
          </a:p>
          <a:p>
            <a:r>
              <a:rPr lang="en-US" sz="2800" dirty="0" smtClean="0"/>
              <a:t>Single rate N Source &amp; Application Time</a:t>
            </a:r>
          </a:p>
          <a:p>
            <a:r>
              <a:rPr lang="en-US" sz="2800" dirty="0" smtClean="0"/>
              <a:t>Whole plant measurements</a:t>
            </a:r>
          </a:p>
          <a:p>
            <a:pPr lvl="1"/>
            <a:r>
              <a:rPr lang="en-US" sz="2400" dirty="0" smtClean="0"/>
              <a:t>Tissue N and canopy sensing at V4, V8, V12, R1, tissue N at R6</a:t>
            </a:r>
          </a:p>
          <a:p>
            <a:pPr lvl="1"/>
            <a:r>
              <a:rPr lang="en-US" sz="2400" baseline="30000" dirty="0"/>
              <a:t>15</a:t>
            </a:r>
            <a:r>
              <a:rPr lang="en-US" sz="2400" dirty="0"/>
              <a:t>N of selected </a:t>
            </a:r>
            <a:r>
              <a:rPr lang="en-US" sz="2400" dirty="0" smtClean="0"/>
              <a:t>treatments</a:t>
            </a:r>
          </a:p>
          <a:p>
            <a:r>
              <a:rPr lang="en-US" sz="2800" dirty="0" smtClean="0"/>
              <a:t>Soil measurements</a:t>
            </a:r>
          </a:p>
          <a:p>
            <a:pPr lvl="1"/>
            <a:r>
              <a:rPr lang="en-US" sz="2400" dirty="0" smtClean="0"/>
              <a:t>NH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and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at </a:t>
            </a:r>
            <a:r>
              <a:rPr lang="en-US" sz="2400" dirty="0"/>
              <a:t>V4, V8, V12, </a:t>
            </a:r>
            <a:r>
              <a:rPr lang="en-US" sz="2400" dirty="0" smtClean="0"/>
              <a:t>R1 0-1</a:t>
            </a:r>
            <a:r>
              <a:rPr lang="en-US" sz="2400" dirty="0"/>
              <a:t>’, 1-2</a:t>
            </a:r>
            <a:r>
              <a:rPr lang="en-US" sz="2400" dirty="0" smtClean="0"/>
              <a:t>’, post harvest also 2-3’ </a:t>
            </a:r>
          </a:p>
          <a:p>
            <a:pPr lvl="1"/>
            <a:r>
              <a:rPr lang="en-US" sz="2400" baseline="30000" dirty="0" smtClean="0"/>
              <a:t>15</a:t>
            </a:r>
            <a:r>
              <a:rPr lang="en-US" sz="2400" dirty="0" smtClean="0"/>
              <a:t>N of selected treatments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1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609600"/>
            <a:ext cx="425306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1" y="4011613"/>
            <a:ext cx="425761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2" y="4012739"/>
            <a:ext cx="4240556" cy="268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5699" y="150237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Becker 2014; 2015a,b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257800" y="27126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Clara City 2014; </a:t>
            </a:r>
            <a:r>
              <a:rPr lang="en-US" sz="1600" dirty="0"/>
              <a:t>Waseca 2014 </a:t>
            </a:r>
            <a:r>
              <a:rPr lang="en-US" sz="1600" dirty="0" err="1" smtClean="0"/>
              <a:t>a,b</a:t>
            </a:r>
            <a:r>
              <a:rPr lang="en-US" sz="1600" dirty="0" smtClean="0"/>
              <a:t>; Waseca 2015 </a:t>
            </a:r>
            <a:r>
              <a:rPr lang="en-US" sz="1600" dirty="0" err="1" smtClean="0"/>
              <a:t>a,b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81000" y="34538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Clara City 2015; </a:t>
            </a:r>
            <a:r>
              <a:rPr lang="en-US" sz="1600" dirty="0" err="1"/>
              <a:t>Lamberton</a:t>
            </a:r>
            <a:r>
              <a:rPr lang="en-US" sz="1600" dirty="0"/>
              <a:t> </a:t>
            </a:r>
            <a:r>
              <a:rPr lang="en-US" sz="1600" dirty="0" smtClean="0"/>
              <a:t>2014; </a:t>
            </a:r>
            <a:r>
              <a:rPr lang="en-US" sz="1600" dirty="0" err="1"/>
              <a:t>Theilman</a:t>
            </a:r>
            <a:r>
              <a:rPr lang="en-US" sz="1600" dirty="0"/>
              <a:t> 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4806" y="3445172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Lamberton</a:t>
            </a:r>
            <a:r>
              <a:rPr lang="en-US" sz="1600" dirty="0"/>
              <a:t> </a:t>
            </a:r>
            <a:r>
              <a:rPr lang="en-US" sz="1600" dirty="0" smtClean="0"/>
              <a:t>2014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37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0980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98148"/>
            <a:ext cx="8991600" cy="433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67" y="0"/>
            <a:ext cx="3402466" cy="215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09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54134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rved Up Arrow 6"/>
          <p:cNvSpPr/>
          <p:nvPr/>
        </p:nvSpPr>
        <p:spPr bwMode="auto">
          <a:xfrm rot="3456822">
            <a:off x="1384951" y="4153437"/>
            <a:ext cx="2132303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2969"/>
            <a:ext cx="5667327" cy="32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0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trient Management 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Nutrient Management Template</Template>
  <TotalTime>5413</TotalTime>
  <Words>1229</Words>
  <Application>Microsoft Office PowerPoint</Application>
  <PresentationFormat>On-screen Show (4:3)</PresentationFormat>
  <Paragraphs>581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Nutrient Management Template</vt:lpstr>
      <vt:lpstr>In-season Nitrogen Applications: How Late is Too Late? </vt:lpstr>
      <vt:lpstr>Why This Study?</vt:lpstr>
      <vt:lpstr>PowerPoint Presentation</vt:lpstr>
      <vt:lpstr>PowerPoint Presentation</vt:lpstr>
      <vt:lpstr>How Much Yield Can We Get Through Mineralization in MN?  Percent of Corn Yield at EONR Obtained from the 0-N Check 53% C-C, 71% C-S</vt:lpstr>
      <vt:lpstr>Study Details</vt:lpstr>
      <vt:lpstr>PowerPoint Presentation</vt:lpstr>
      <vt:lpstr>PowerPoint Presentation</vt:lpstr>
      <vt:lpstr>PowerPoint Presentation</vt:lpstr>
      <vt:lpstr>Nitrate</vt:lpstr>
      <vt:lpstr>PowerPoint Presentation</vt:lpstr>
      <vt:lpstr>PowerPoint Presentation</vt:lpstr>
      <vt:lpstr>PowerPoint Presentation</vt:lpstr>
      <vt:lpstr>Can We Use Crop Sensors To Improve N Management?</vt:lpstr>
      <vt:lpstr>PowerPoint Presentation</vt:lpstr>
      <vt:lpstr>SPAD</vt:lpstr>
      <vt:lpstr>PowerPoint Presentation</vt:lpstr>
      <vt:lpstr>Predicted N Rate Variability</vt:lpstr>
      <vt:lpstr>PowerPoint Presentation</vt:lpstr>
      <vt:lpstr>PowerPoint Presentation</vt:lpstr>
      <vt:lpstr>Using Canopy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Yield, 12 site-yrs</vt:lpstr>
      <vt:lpstr>Thank You!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Nitrate in Tile-Drain Water Relative to Time and Source of N Application</dc:title>
  <dc:creator>Fabian G Fernandez</dc:creator>
  <cp:lastModifiedBy>Reviewer</cp:lastModifiedBy>
  <cp:revision>148</cp:revision>
  <cp:lastPrinted>2015-01-08T17:15:07Z</cp:lastPrinted>
  <dcterms:created xsi:type="dcterms:W3CDTF">2014-01-07T03:02:08Z</dcterms:created>
  <dcterms:modified xsi:type="dcterms:W3CDTF">2016-08-10T06:52:36Z</dcterms:modified>
</cp:coreProperties>
</file>