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16" r:id="rId2"/>
    <p:sldId id="466" r:id="rId3"/>
    <p:sldId id="465" r:id="rId4"/>
    <p:sldId id="417" r:id="rId5"/>
    <p:sldId id="418" r:id="rId6"/>
    <p:sldId id="419" r:id="rId7"/>
    <p:sldId id="420" r:id="rId8"/>
    <p:sldId id="421" r:id="rId9"/>
    <p:sldId id="453" r:id="rId10"/>
    <p:sldId id="262" r:id="rId11"/>
    <p:sldId id="425" r:id="rId12"/>
    <p:sldId id="261" r:id="rId13"/>
    <p:sldId id="467" r:id="rId14"/>
    <p:sldId id="432" r:id="rId15"/>
    <p:sldId id="433" r:id="rId16"/>
    <p:sldId id="429" r:id="rId17"/>
    <p:sldId id="430" r:id="rId18"/>
    <p:sldId id="428" r:id="rId19"/>
    <p:sldId id="454" r:id="rId20"/>
    <p:sldId id="456" r:id="rId21"/>
    <p:sldId id="450" r:id="rId22"/>
    <p:sldId id="431" r:id="rId23"/>
    <p:sldId id="268" r:id="rId24"/>
    <p:sldId id="269" r:id="rId25"/>
    <p:sldId id="270" r:id="rId26"/>
    <p:sldId id="435" r:id="rId27"/>
    <p:sldId id="436" r:id="rId28"/>
    <p:sldId id="437" r:id="rId29"/>
    <p:sldId id="459" r:id="rId30"/>
    <p:sldId id="46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91" d="100"/>
          <a:sy n="91" d="100"/>
        </p:scale>
        <p:origin x="372" y="36"/>
      </p:cViewPr>
      <p:guideLst/>
    </p:cSldViewPr>
  </p:slideViewPr>
  <p:notesTextViewPr>
    <p:cViewPr>
      <p:scale>
        <a:sx n="1" d="1"/>
        <a:sy n="1" d="1"/>
      </p:scale>
      <p:origin x="0" y="0"/>
    </p:cViewPr>
  </p:notesTextViewPr>
  <p:sorterViewPr>
    <p:cViewPr>
      <p:scale>
        <a:sx n="106" d="100"/>
        <a:sy n="106" d="100"/>
      </p:scale>
      <p:origin x="0" y="-780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GSP</c:v>
                </c:pt>
              </c:strCache>
            </c:strRef>
          </c:tx>
          <c:invertIfNegative val="0"/>
          <c:cat>
            <c:strRef>
              <c:f>Sheet1!$A$2:$A$9</c:f>
              <c:strCache>
                <c:ptCount val="8"/>
                <c:pt idx="0">
                  <c:v>Burbank</c:v>
                </c:pt>
                <c:pt idx="1">
                  <c:v>Ranger</c:v>
                </c:pt>
                <c:pt idx="2">
                  <c:v>Alturas</c:v>
                </c:pt>
                <c:pt idx="3">
                  <c:v>Umatilla</c:v>
                </c:pt>
                <c:pt idx="4">
                  <c:v>Premier</c:v>
                </c:pt>
                <c:pt idx="5">
                  <c:v>Norkotah</c:v>
                </c:pt>
                <c:pt idx="6">
                  <c:v>Shepody</c:v>
                </c:pt>
                <c:pt idx="7">
                  <c:v>Classic</c:v>
                </c:pt>
              </c:strCache>
            </c:strRef>
          </c:cat>
          <c:val>
            <c:numRef>
              <c:f>Sheet1!$B$2:$B$9</c:f>
              <c:numCache>
                <c:formatCode>General</c:formatCode>
                <c:ptCount val="8"/>
                <c:pt idx="0">
                  <c:v>87</c:v>
                </c:pt>
                <c:pt idx="1">
                  <c:v>45</c:v>
                </c:pt>
                <c:pt idx="2">
                  <c:v>65</c:v>
                </c:pt>
                <c:pt idx="3">
                  <c:v>65</c:v>
                </c:pt>
                <c:pt idx="4">
                  <c:v>76</c:v>
                </c:pt>
                <c:pt idx="5">
                  <c:v>39</c:v>
                </c:pt>
                <c:pt idx="6">
                  <c:v>89</c:v>
                </c:pt>
                <c:pt idx="7">
                  <c:v>89</c:v>
                </c:pt>
              </c:numCache>
            </c:numRef>
          </c:val>
          <c:extLst>
            <c:ext xmlns:c16="http://schemas.microsoft.com/office/drawing/2014/chart" uri="{C3380CC4-5D6E-409C-BE32-E72D297353CC}">
              <c16:uniqueId val="{00000000-74B0-44B7-9C96-121A53B8014F}"/>
            </c:ext>
          </c:extLst>
        </c:ser>
        <c:ser>
          <c:idx val="1"/>
          <c:order val="1"/>
          <c:tx>
            <c:strRef>
              <c:f>Sheet1!$C$1</c:f>
              <c:strCache>
                <c:ptCount val="1"/>
                <c:pt idx="0">
                  <c:v>ESN 100%</c:v>
                </c:pt>
              </c:strCache>
            </c:strRef>
          </c:tx>
          <c:invertIfNegative val="0"/>
          <c:cat>
            <c:strRef>
              <c:f>Sheet1!$A$2:$A$9</c:f>
              <c:strCache>
                <c:ptCount val="8"/>
                <c:pt idx="0">
                  <c:v>Burbank</c:v>
                </c:pt>
                <c:pt idx="1">
                  <c:v>Ranger</c:v>
                </c:pt>
                <c:pt idx="2">
                  <c:v>Alturas</c:v>
                </c:pt>
                <c:pt idx="3">
                  <c:v>Umatilla</c:v>
                </c:pt>
                <c:pt idx="4">
                  <c:v>Premier</c:v>
                </c:pt>
                <c:pt idx="5">
                  <c:v>Norkotah</c:v>
                </c:pt>
                <c:pt idx="6">
                  <c:v>Shepody</c:v>
                </c:pt>
                <c:pt idx="7">
                  <c:v>Classic</c:v>
                </c:pt>
              </c:strCache>
            </c:strRef>
          </c:cat>
          <c:val>
            <c:numRef>
              <c:f>Sheet1!$C$2:$C$9</c:f>
              <c:numCache>
                <c:formatCode>General</c:formatCode>
                <c:ptCount val="8"/>
                <c:pt idx="0">
                  <c:v>132</c:v>
                </c:pt>
                <c:pt idx="1">
                  <c:v>75</c:v>
                </c:pt>
                <c:pt idx="2">
                  <c:v>60</c:v>
                </c:pt>
                <c:pt idx="3">
                  <c:v>115</c:v>
                </c:pt>
                <c:pt idx="4">
                  <c:v>111</c:v>
                </c:pt>
                <c:pt idx="5">
                  <c:v>59</c:v>
                </c:pt>
                <c:pt idx="6">
                  <c:v>101</c:v>
                </c:pt>
                <c:pt idx="7">
                  <c:v>129</c:v>
                </c:pt>
              </c:numCache>
            </c:numRef>
          </c:val>
          <c:extLst>
            <c:ext xmlns:c16="http://schemas.microsoft.com/office/drawing/2014/chart" uri="{C3380CC4-5D6E-409C-BE32-E72D297353CC}">
              <c16:uniqueId val="{00000001-74B0-44B7-9C96-121A53B8014F}"/>
            </c:ext>
          </c:extLst>
        </c:ser>
        <c:ser>
          <c:idx val="2"/>
          <c:order val="2"/>
          <c:tx>
            <c:strRef>
              <c:f>Sheet1!$D$1</c:f>
              <c:strCache>
                <c:ptCount val="1"/>
                <c:pt idx="0">
                  <c:v>ESN 70%</c:v>
                </c:pt>
              </c:strCache>
            </c:strRef>
          </c:tx>
          <c:invertIfNegative val="0"/>
          <c:cat>
            <c:strRef>
              <c:f>Sheet1!$A$2:$A$9</c:f>
              <c:strCache>
                <c:ptCount val="8"/>
                <c:pt idx="0">
                  <c:v>Burbank</c:v>
                </c:pt>
                <c:pt idx="1">
                  <c:v>Ranger</c:v>
                </c:pt>
                <c:pt idx="2">
                  <c:v>Alturas</c:v>
                </c:pt>
                <c:pt idx="3">
                  <c:v>Umatilla</c:v>
                </c:pt>
                <c:pt idx="4">
                  <c:v>Premier</c:v>
                </c:pt>
                <c:pt idx="5">
                  <c:v>Norkotah</c:v>
                </c:pt>
                <c:pt idx="6">
                  <c:v>Shepody</c:v>
                </c:pt>
                <c:pt idx="7">
                  <c:v>Classic</c:v>
                </c:pt>
              </c:strCache>
            </c:strRef>
          </c:cat>
          <c:val>
            <c:numRef>
              <c:f>Sheet1!$D$2:$D$9</c:f>
              <c:numCache>
                <c:formatCode>General</c:formatCode>
                <c:ptCount val="8"/>
                <c:pt idx="0">
                  <c:v>89</c:v>
                </c:pt>
                <c:pt idx="1">
                  <c:v>99</c:v>
                </c:pt>
                <c:pt idx="2">
                  <c:v>88</c:v>
                </c:pt>
                <c:pt idx="3">
                  <c:v>78</c:v>
                </c:pt>
                <c:pt idx="4">
                  <c:v>88</c:v>
                </c:pt>
                <c:pt idx="5">
                  <c:v>41</c:v>
                </c:pt>
                <c:pt idx="6">
                  <c:v>80</c:v>
                </c:pt>
                <c:pt idx="7">
                  <c:v>76</c:v>
                </c:pt>
              </c:numCache>
            </c:numRef>
          </c:val>
          <c:extLst>
            <c:ext xmlns:c16="http://schemas.microsoft.com/office/drawing/2014/chart" uri="{C3380CC4-5D6E-409C-BE32-E72D297353CC}">
              <c16:uniqueId val="{00000002-74B0-44B7-9C96-121A53B8014F}"/>
            </c:ext>
          </c:extLst>
        </c:ser>
        <c:dLbls>
          <c:showLegendKey val="0"/>
          <c:showVal val="0"/>
          <c:showCatName val="0"/>
          <c:showSerName val="0"/>
          <c:showPercent val="0"/>
          <c:showBubbleSize val="0"/>
        </c:dLbls>
        <c:gapWidth val="150"/>
        <c:axId val="-44642576"/>
        <c:axId val="-44657264"/>
      </c:barChart>
      <c:catAx>
        <c:axId val="-44642576"/>
        <c:scaling>
          <c:orientation val="minMax"/>
        </c:scaling>
        <c:delete val="0"/>
        <c:axPos val="b"/>
        <c:numFmt formatCode="General" sourceLinked="0"/>
        <c:majorTickMark val="out"/>
        <c:minorTickMark val="none"/>
        <c:tickLblPos val="nextTo"/>
        <c:crossAx val="-44657264"/>
        <c:crosses val="autoZero"/>
        <c:auto val="1"/>
        <c:lblAlgn val="ctr"/>
        <c:lblOffset val="100"/>
        <c:noMultiLvlLbl val="0"/>
      </c:catAx>
      <c:valAx>
        <c:axId val="-44657264"/>
        <c:scaling>
          <c:orientation val="minMax"/>
        </c:scaling>
        <c:delete val="0"/>
        <c:axPos val="l"/>
        <c:majorGridlines/>
        <c:title>
          <c:tx>
            <c:rich>
              <a:bodyPr rot="-5400000" vert="horz"/>
              <a:lstStyle/>
              <a:p>
                <a:pPr>
                  <a:defRPr/>
                </a:pPr>
                <a:r>
                  <a:rPr lang="en-US" dirty="0"/>
                  <a:t>cwt/ac</a:t>
                </a:r>
              </a:p>
            </c:rich>
          </c:tx>
          <c:overlay val="0"/>
        </c:title>
        <c:numFmt formatCode="General" sourceLinked="1"/>
        <c:majorTickMark val="out"/>
        <c:minorTickMark val="none"/>
        <c:tickLblPos val="nextTo"/>
        <c:crossAx val="-4464257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92028-465B-4F3C-B545-FB10854F23DF}" type="datetimeFigureOut">
              <a:rPr lang="en-US" smtClean="0"/>
              <a:t>8/30/2016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BB27F-B195-4BC4-9EF8-E4B568D45BB0}" type="slidenum">
              <a:rPr lang="en-US" smtClean="0"/>
              <a:t>‹#›</a:t>
            </a:fld>
            <a:endParaRPr lang="en-US"/>
          </a:p>
        </p:txBody>
      </p:sp>
    </p:spTree>
    <p:extLst>
      <p:ext uri="{BB962C8B-B14F-4D97-AF65-F5344CB8AC3E}">
        <p14:creationId xmlns:p14="http://schemas.microsoft.com/office/powerpoint/2010/main" val="1250233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6EB1A0-A45C-4EB3-B580-2A1B182859B3}" type="slidenum">
              <a:rPr lang="en-US" altLang="en-US"/>
              <a:pPr/>
              <a:t>25</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p:spPr>
        <p:txBody>
          <a:bodyPr/>
          <a:lstStyle/>
          <a:p>
            <a:pPr eaLnBrk="1" hangingPunct="1"/>
            <a:r>
              <a:rPr lang="en-US" altLang="en-US"/>
              <a:t>Source:  Dr. Brad Brown, Univ of idaho, Parma, ID</a:t>
            </a:r>
          </a:p>
          <a:p>
            <a:pPr eaLnBrk="1" hangingPunct="1"/>
            <a:r>
              <a:rPr lang="en-US" altLang="en-US"/>
              <a:t>Irrigated hard spring wheat.  All N applied pre-plant and incorporated.  Protein % not changed by treatments.  Total protein harvested in grain follows grain yields.  Better for ESN than urea.  ESN/urea blends and some split applications also included in the study, but data are omitted for simplicity.  Generally, 100% ESN performed better (not statistically significant) than blends.  100% ESN all pre-plant also better (again not statistically significant) than splits.   </a:t>
            </a:r>
          </a:p>
          <a:p>
            <a:pPr eaLnBrk="1" hangingPunct="1"/>
            <a:endParaRPr lang="en-US" altLang="en-US"/>
          </a:p>
          <a:p>
            <a:pPr eaLnBrk="1" hangingPunct="1"/>
            <a:r>
              <a:rPr lang="en-US" altLang="en-US">
                <a:cs typeface="Times New Roman" panose="02020603050405020304" pitchFamily="18" charset="0"/>
              </a:rPr>
              <a:t>Yield reduction from excessive N available during vegetative growth is not unusual in this production system, and is unrelated to lodging (which was absent) and occurs when there is no apparent foliar disease.  There was significant stripe rust in this trial that may have exacerbated excessive N effects</a:t>
            </a:r>
            <a:r>
              <a:rPr lang="en-US" altLang="en-US"/>
              <a:t> </a:t>
            </a:r>
          </a:p>
          <a:p>
            <a:pPr eaLnBrk="1" hangingPunct="1"/>
            <a:endParaRPr lang="en-US" altLang="en-US"/>
          </a:p>
          <a:p>
            <a:pPr eaLnBrk="1" hangingPunct="1"/>
            <a:r>
              <a:rPr lang="en-US" altLang="en-US">
                <a:cs typeface="Times New Roman" panose="02020603050405020304" pitchFamily="18" charset="0"/>
              </a:rPr>
              <a:t>Protein concentration treatment averages ranged no more than 1.0% in this trial despite N rates differing by 120 lb N/A.  This isn't surprising given the amount of residual N available initially. Others have demonstrated that protein is more difficult to change above the 14% level.  We learned of the high residual N in this trial after the trial was established.  If lower available N were present initially, the range in protein concentrations likely would have increased. </a:t>
            </a:r>
          </a:p>
        </p:txBody>
      </p:sp>
    </p:spTree>
    <p:extLst>
      <p:ext uri="{BB962C8B-B14F-4D97-AF65-F5344CB8AC3E}">
        <p14:creationId xmlns:p14="http://schemas.microsoft.com/office/powerpoint/2010/main" val="105820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C5ABF1-6A66-491D-8ABF-7A0332BAE0AE}" type="datetimeFigureOut">
              <a:rPr lang="en-US" smtClean="0"/>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8258C-AC4D-4E18-A8D0-7F4AF3139E36}" type="slidenum">
              <a:rPr lang="en-US" smtClean="0"/>
              <a:t>‹#›</a:t>
            </a:fld>
            <a:endParaRPr lang="en-US"/>
          </a:p>
        </p:txBody>
      </p:sp>
    </p:spTree>
    <p:extLst>
      <p:ext uri="{BB962C8B-B14F-4D97-AF65-F5344CB8AC3E}">
        <p14:creationId xmlns:p14="http://schemas.microsoft.com/office/powerpoint/2010/main" val="2336680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5ABF1-6A66-491D-8ABF-7A0332BAE0AE}" type="datetimeFigureOut">
              <a:rPr lang="en-US" smtClean="0"/>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8258C-AC4D-4E18-A8D0-7F4AF3139E36}" type="slidenum">
              <a:rPr lang="en-US" smtClean="0"/>
              <a:t>‹#›</a:t>
            </a:fld>
            <a:endParaRPr lang="en-US"/>
          </a:p>
        </p:txBody>
      </p:sp>
    </p:spTree>
    <p:extLst>
      <p:ext uri="{BB962C8B-B14F-4D97-AF65-F5344CB8AC3E}">
        <p14:creationId xmlns:p14="http://schemas.microsoft.com/office/powerpoint/2010/main" val="3653785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5ABF1-6A66-491D-8ABF-7A0332BAE0AE}" type="datetimeFigureOut">
              <a:rPr lang="en-US" smtClean="0"/>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8258C-AC4D-4E18-A8D0-7F4AF3139E36}" type="slidenum">
              <a:rPr lang="en-US" smtClean="0"/>
              <a:t>‹#›</a:t>
            </a:fld>
            <a:endParaRPr lang="en-US"/>
          </a:p>
        </p:txBody>
      </p:sp>
    </p:spTree>
    <p:extLst>
      <p:ext uri="{BB962C8B-B14F-4D97-AF65-F5344CB8AC3E}">
        <p14:creationId xmlns:p14="http://schemas.microsoft.com/office/powerpoint/2010/main" val="98822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032000" y="274638"/>
            <a:ext cx="9550400" cy="1143000"/>
          </a:xfrm>
        </p:spPr>
        <p:txBody>
          <a:bodyPr/>
          <a:lstStyle/>
          <a:p>
            <a:r>
              <a:rPr lang="en-US"/>
              <a:t>Click to edit Master title style</a:t>
            </a:r>
          </a:p>
        </p:txBody>
      </p:sp>
      <p:sp>
        <p:nvSpPr>
          <p:cNvPr id="3" name="Chart Placeholder 2"/>
          <p:cNvSpPr>
            <a:spLocks noGrp="1"/>
          </p:cNvSpPr>
          <p:nvPr>
            <p:ph type="chart" idx="1"/>
          </p:nvPr>
        </p:nvSpPr>
        <p:spPr>
          <a:xfrm>
            <a:off x="2032000" y="1600201"/>
            <a:ext cx="95504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3F9AC88-F477-42AA-BCCD-C4F14527B058}" type="slidenum">
              <a:rPr lang="en-US" altLang="en-US"/>
              <a:pPr>
                <a:defRPr/>
              </a:pPr>
              <a:t>‹#›</a:t>
            </a:fld>
            <a:r>
              <a:rPr lang="en-US" altLang="en-US"/>
              <a:t> of 172</a:t>
            </a:r>
          </a:p>
        </p:txBody>
      </p:sp>
    </p:spTree>
    <p:extLst>
      <p:ext uri="{BB962C8B-B14F-4D97-AF65-F5344CB8AC3E}">
        <p14:creationId xmlns:p14="http://schemas.microsoft.com/office/powerpoint/2010/main" val="39284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2"/>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9D3D3F47-0FDB-46D2-8D9A-E433049532DC}" type="slidenum">
              <a:rPr lang="en-US" altLang="en-US"/>
              <a:pPr>
                <a:defRPr/>
              </a:pPr>
              <a:t>‹#›</a:t>
            </a:fld>
            <a:endParaRPr lang="en-US" altLang="en-US"/>
          </a:p>
        </p:txBody>
      </p:sp>
    </p:spTree>
    <p:extLst>
      <p:ext uri="{BB962C8B-B14F-4D97-AF65-F5344CB8AC3E}">
        <p14:creationId xmlns:p14="http://schemas.microsoft.com/office/powerpoint/2010/main" val="3028096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5ABF1-6A66-491D-8ABF-7A0332BAE0AE}" type="datetimeFigureOut">
              <a:rPr lang="en-US" smtClean="0"/>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8258C-AC4D-4E18-A8D0-7F4AF3139E36}" type="slidenum">
              <a:rPr lang="en-US" smtClean="0"/>
              <a:t>‹#›</a:t>
            </a:fld>
            <a:endParaRPr lang="en-US"/>
          </a:p>
        </p:txBody>
      </p:sp>
    </p:spTree>
    <p:extLst>
      <p:ext uri="{BB962C8B-B14F-4D97-AF65-F5344CB8AC3E}">
        <p14:creationId xmlns:p14="http://schemas.microsoft.com/office/powerpoint/2010/main" val="145195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5ABF1-6A66-491D-8ABF-7A0332BAE0AE}" type="datetimeFigureOut">
              <a:rPr lang="en-US" smtClean="0"/>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8258C-AC4D-4E18-A8D0-7F4AF3139E36}" type="slidenum">
              <a:rPr lang="en-US" smtClean="0"/>
              <a:t>‹#›</a:t>
            </a:fld>
            <a:endParaRPr lang="en-US"/>
          </a:p>
        </p:txBody>
      </p:sp>
    </p:spTree>
    <p:extLst>
      <p:ext uri="{BB962C8B-B14F-4D97-AF65-F5344CB8AC3E}">
        <p14:creationId xmlns:p14="http://schemas.microsoft.com/office/powerpoint/2010/main" val="1028258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C5ABF1-6A66-491D-8ABF-7A0332BAE0AE}" type="datetimeFigureOut">
              <a:rPr lang="en-US" smtClean="0"/>
              <a:t>8/30/2016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8258C-AC4D-4E18-A8D0-7F4AF3139E36}" type="slidenum">
              <a:rPr lang="en-US" smtClean="0"/>
              <a:t>‹#›</a:t>
            </a:fld>
            <a:endParaRPr lang="en-US"/>
          </a:p>
        </p:txBody>
      </p:sp>
    </p:spTree>
    <p:extLst>
      <p:ext uri="{BB962C8B-B14F-4D97-AF65-F5344CB8AC3E}">
        <p14:creationId xmlns:p14="http://schemas.microsoft.com/office/powerpoint/2010/main" val="4222672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5ABF1-6A66-491D-8ABF-7A0332BAE0AE}" type="datetimeFigureOut">
              <a:rPr lang="en-US" smtClean="0"/>
              <a:t>8/30/2016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78258C-AC4D-4E18-A8D0-7F4AF3139E36}" type="slidenum">
              <a:rPr lang="en-US" smtClean="0"/>
              <a:t>‹#›</a:t>
            </a:fld>
            <a:endParaRPr lang="en-US"/>
          </a:p>
        </p:txBody>
      </p:sp>
    </p:spTree>
    <p:extLst>
      <p:ext uri="{BB962C8B-B14F-4D97-AF65-F5344CB8AC3E}">
        <p14:creationId xmlns:p14="http://schemas.microsoft.com/office/powerpoint/2010/main" val="271849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C5ABF1-6A66-491D-8ABF-7A0332BAE0AE}" type="datetimeFigureOut">
              <a:rPr lang="en-US" smtClean="0"/>
              <a:t>8/30/2016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78258C-AC4D-4E18-A8D0-7F4AF3139E36}" type="slidenum">
              <a:rPr lang="en-US" smtClean="0"/>
              <a:t>‹#›</a:t>
            </a:fld>
            <a:endParaRPr lang="en-US"/>
          </a:p>
        </p:txBody>
      </p:sp>
    </p:spTree>
    <p:extLst>
      <p:ext uri="{BB962C8B-B14F-4D97-AF65-F5344CB8AC3E}">
        <p14:creationId xmlns:p14="http://schemas.microsoft.com/office/powerpoint/2010/main" val="1589126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5ABF1-6A66-491D-8ABF-7A0332BAE0AE}" type="datetimeFigureOut">
              <a:rPr lang="en-US" smtClean="0"/>
              <a:t>8/30/2016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78258C-AC4D-4E18-A8D0-7F4AF3139E36}" type="slidenum">
              <a:rPr lang="en-US" smtClean="0"/>
              <a:t>‹#›</a:t>
            </a:fld>
            <a:endParaRPr lang="en-US"/>
          </a:p>
        </p:txBody>
      </p:sp>
    </p:spTree>
    <p:extLst>
      <p:ext uri="{BB962C8B-B14F-4D97-AF65-F5344CB8AC3E}">
        <p14:creationId xmlns:p14="http://schemas.microsoft.com/office/powerpoint/2010/main" val="3278248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5ABF1-6A66-491D-8ABF-7A0332BAE0AE}" type="datetimeFigureOut">
              <a:rPr lang="en-US" smtClean="0"/>
              <a:t>8/30/2016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8258C-AC4D-4E18-A8D0-7F4AF3139E36}" type="slidenum">
              <a:rPr lang="en-US" smtClean="0"/>
              <a:t>‹#›</a:t>
            </a:fld>
            <a:endParaRPr lang="en-US"/>
          </a:p>
        </p:txBody>
      </p:sp>
    </p:spTree>
    <p:extLst>
      <p:ext uri="{BB962C8B-B14F-4D97-AF65-F5344CB8AC3E}">
        <p14:creationId xmlns:p14="http://schemas.microsoft.com/office/powerpoint/2010/main" val="337779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5ABF1-6A66-491D-8ABF-7A0332BAE0AE}" type="datetimeFigureOut">
              <a:rPr lang="en-US" smtClean="0"/>
              <a:t>8/30/2016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8258C-AC4D-4E18-A8D0-7F4AF3139E36}" type="slidenum">
              <a:rPr lang="en-US" smtClean="0"/>
              <a:t>‹#›</a:t>
            </a:fld>
            <a:endParaRPr lang="en-US"/>
          </a:p>
        </p:txBody>
      </p:sp>
    </p:spTree>
    <p:extLst>
      <p:ext uri="{BB962C8B-B14F-4D97-AF65-F5344CB8AC3E}">
        <p14:creationId xmlns:p14="http://schemas.microsoft.com/office/powerpoint/2010/main" val="643399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5ABF1-6A66-491D-8ABF-7A0332BAE0AE}" type="datetimeFigureOut">
              <a:rPr lang="en-US" smtClean="0"/>
              <a:t>8/30/2016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258C-AC4D-4E18-A8D0-7F4AF3139E36}" type="slidenum">
              <a:rPr lang="en-US" smtClean="0"/>
              <a:t>‹#›</a:t>
            </a:fld>
            <a:endParaRPr lang="en-US"/>
          </a:p>
        </p:txBody>
      </p:sp>
    </p:spTree>
    <p:extLst>
      <p:ext uri="{BB962C8B-B14F-4D97-AF65-F5344CB8AC3E}">
        <p14:creationId xmlns:p14="http://schemas.microsoft.com/office/powerpoint/2010/main" val="3650967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23.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7" descr="IMG_2111"/>
          <p:cNvPicPr>
            <a:picLocks noChangeAspect="1" noChangeArrowheads="1"/>
          </p:cNvPicPr>
          <p:nvPr/>
        </p:nvPicPr>
        <p:blipFill>
          <a:blip r:embed="rId2">
            <a:lum bright="-18000" contrast="84000"/>
            <a:extLst>
              <a:ext uri="{28A0092B-C50C-407E-A947-70E740481C1C}">
                <a14:useLocalDpi xmlns:a14="http://schemas.microsoft.com/office/drawing/2010/main" val="0"/>
              </a:ext>
            </a:extLst>
          </a:blip>
          <a:srcRect/>
          <a:stretch>
            <a:fillRect/>
          </a:stretch>
        </p:blipFill>
        <p:spPr bwMode="auto">
          <a:xfrm>
            <a:off x="3022600" y="-19050"/>
            <a:ext cx="9169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ctrTitle"/>
          </p:nvPr>
        </p:nvSpPr>
        <p:spPr>
          <a:xfrm>
            <a:off x="0" y="228600"/>
            <a:ext cx="3022600" cy="5481918"/>
          </a:xfrm>
        </p:spPr>
        <p:txBody>
          <a:bodyPr>
            <a:noAutofit/>
          </a:bodyPr>
          <a:lstStyle/>
          <a:p>
            <a:r>
              <a:rPr lang="en-US" sz="4400" dirty="0"/>
              <a:t>NUE and Aerial Assessment Strategies in Potato-Grain Cropping Systems</a:t>
            </a:r>
            <a:endParaRPr lang="en-US" altLang="en-US" sz="4400" dirty="0"/>
          </a:p>
        </p:txBody>
      </p:sp>
      <p:sp>
        <p:nvSpPr>
          <p:cNvPr id="5125" name="Rectangle 3"/>
          <p:cNvSpPr>
            <a:spLocks noGrp="1" noChangeArrowheads="1"/>
          </p:cNvSpPr>
          <p:nvPr>
            <p:ph type="subTitle" idx="1"/>
          </p:nvPr>
        </p:nvSpPr>
        <p:spPr>
          <a:xfrm>
            <a:off x="4984376" y="5262656"/>
            <a:ext cx="7467600" cy="685800"/>
          </a:xfrm>
        </p:spPr>
        <p:txBody>
          <a:bodyPr>
            <a:normAutofit fontScale="85000" lnSpcReduction="20000"/>
          </a:bodyPr>
          <a:lstStyle/>
          <a:p>
            <a:pPr eaLnBrk="1" hangingPunct="1"/>
            <a:r>
              <a:rPr lang="en-US" altLang="en-US" b="1" i="1" dirty="0">
                <a:latin typeface="Times New Roman" panose="02020603050405020304" pitchFamily="18" charset="0"/>
              </a:rPr>
              <a:t>Bryan Hopkins</a:t>
            </a:r>
            <a:r>
              <a:rPr lang="en-US" altLang="en-US" i="1" dirty="0">
                <a:latin typeface="Times New Roman" panose="02020603050405020304" pitchFamily="18" charset="0"/>
              </a:rPr>
              <a:t>, Ph.D., Professor, </a:t>
            </a:r>
          </a:p>
          <a:p>
            <a:pPr eaLnBrk="1" hangingPunct="1"/>
            <a:r>
              <a:rPr lang="en-US" altLang="en-US" i="1" dirty="0">
                <a:latin typeface="Times New Roman" panose="02020603050405020304" pitchFamily="18" charset="0"/>
              </a:rPr>
              <a:t>Brigham Young University, Provo, UT, USA</a:t>
            </a:r>
          </a:p>
        </p:txBody>
      </p:sp>
      <p:sp>
        <p:nvSpPr>
          <p:cNvPr id="51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A7ECA5-D2BF-4BA8-AB89-8BE3E5821EE6}" type="slidenum">
              <a:rPr lang="en-US" altLang="en-US"/>
              <a:pPr eaLnBrk="1" hangingPunct="1"/>
              <a:t>1</a:t>
            </a:fld>
            <a:endParaRPr lang="en-US" altLang="en-US"/>
          </a:p>
        </p:txBody>
      </p:sp>
    </p:spTree>
    <p:extLst>
      <p:ext uri="{BB962C8B-B14F-4D97-AF65-F5344CB8AC3E}">
        <p14:creationId xmlns:p14="http://schemas.microsoft.com/office/powerpoint/2010/main" val="272979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791"/>
          <a:stretch/>
        </p:blipFill>
        <p:spPr>
          <a:xfrm>
            <a:off x="736995" y="0"/>
            <a:ext cx="10718009" cy="6598024"/>
          </a:xfrm>
          <a:prstGeom prst="rect">
            <a:avLst/>
          </a:prstGeom>
        </p:spPr>
      </p:pic>
      <p:sp>
        <p:nvSpPr>
          <p:cNvPr id="3" name="Content Placeholder 2"/>
          <p:cNvSpPr>
            <a:spLocks noGrp="1"/>
          </p:cNvSpPr>
          <p:nvPr>
            <p:ph idx="1"/>
          </p:nvPr>
        </p:nvSpPr>
        <p:spPr>
          <a:xfrm>
            <a:off x="-1" y="0"/>
            <a:ext cx="12192000" cy="6858000"/>
          </a:xfrm>
          <a:solidFill>
            <a:schemeClr val="accent1">
              <a:alpha val="69000"/>
            </a:schemeClr>
          </a:solidFill>
        </p:spPr>
        <p:txBody>
          <a:bodyPr>
            <a:normAutofit/>
          </a:bodyPr>
          <a:lstStyle/>
          <a:p>
            <a:endParaRPr lang="en-US" dirty="0"/>
          </a:p>
          <a:p>
            <a:endParaRPr lang="en-US" dirty="0"/>
          </a:p>
          <a:p>
            <a:endParaRPr lang="en-US" dirty="0"/>
          </a:p>
          <a:p>
            <a:r>
              <a:rPr lang="en-US" dirty="0"/>
              <a:t>Potato-Grain (wheat, barley, and corn); also sugarbeets, dry beans, etc.</a:t>
            </a:r>
          </a:p>
          <a:p>
            <a:r>
              <a:rPr lang="en-US" dirty="0"/>
              <a:t>Warm Days, Cool Nights (&gt;30</a:t>
            </a:r>
            <a:r>
              <a:rPr lang="en-US" baseline="30000" dirty="0"/>
              <a:t>o</a:t>
            </a:r>
            <a:r>
              <a:rPr lang="en-US" dirty="0"/>
              <a:t>F differential)</a:t>
            </a:r>
          </a:p>
          <a:p>
            <a:r>
              <a:rPr lang="en-US" dirty="0"/>
              <a:t>High Sun (few clouds)</a:t>
            </a:r>
          </a:p>
          <a:p>
            <a:pPr>
              <a:defRPr/>
            </a:pPr>
            <a:r>
              <a:rPr lang="en-US" dirty="0"/>
              <a:t>Low Rainfall (5-12 inches – mostly in winter) &amp; Vegetation</a:t>
            </a:r>
          </a:p>
          <a:p>
            <a:r>
              <a:rPr lang="en-US" dirty="0"/>
              <a:t>Volcanic sands, calcareous alkaline, low OM</a:t>
            </a:r>
          </a:p>
          <a:p>
            <a:r>
              <a:rPr lang="en-US" dirty="0"/>
              <a:t>Low humidity</a:t>
            </a:r>
          </a:p>
          <a:p>
            <a:r>
              <a:rPr lang="en-US" dirty="0"/>
              <a:t>Irrigation</a:t>
            </a:r>
          </a:p>
          <a:p>
            <a:r>
              <a:rPr lang="en-US" dirty="0"/>
              <a:t>Potato susceptible to disease (Irish potato famine)</a:t>
            </a:r>
          </a:p>
          <a:p>
            <a:endParaRPr lang="en-US" dirty="0"/>
          </a:p>
        </p:txBody>
      </p:sp>
      <p:sp>
        <p:nvSpPr>
          <p:cNvPr id="2" name="Title 1"/>
          <p:cNvSpPr>
            <a:spLocks noGrp="1"/>
          </p:cNvSpPr>
          <p:nvPr>
            <p:ph type="title"/>
          </p:nvPr>
        </p:nvSpPr>
        <p:spPr>
          <a:xfrm>
            <a:off x="5107596" y="-104332"/>
            <a:ext cx="5999697" cy="978333"/>
          </a:xfrm>
        </p:spPr>
        <p:txBody>
          <a:bodyPr/>
          <a:lstStyle/>
          <a:p>
            <a:r>
              <a:rPr lang="en-US" dirty="0"/>
              <a:t>Pacific Northwest</a:t>
            </a:r>
          </a:p>
        </p:txBody>
      </p:sp>
    </p:spTree>
    <p:extLst>
      <p:ext uri="{BB962C8B-B14F-4D97-AF65-F5344CB8AC3E}">
        <p14:creationId xmlns:p14="http://schemas.microsoft.com/office/powerpoint/2010/main" val="171052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solidFill>
                  <a:srgbClr val="FF0000"/>
                </a:solidFill>
              </a:rPr>
              <a:t>Crop Rotation</a:t>
            </a:r>
          </a:p>
        </p:txBody>
      </p:sp>
      <p:sp>
        <p:nvSpPr>
          <p:cNvPr id="3" name="Content Placeholder 2"/>
          <p:cNvSpPr>
            <a:spLocks noGrp="1"/>
          </p:cNvSpPr>
          <p:nvPr>
            <p:ph idx="1"/>
          </p:nvPr>
        </p:nvSpPr>
        <p:spPr>
          <a:xfrm>
            <a:off x="1828800" y="1600201"/>
            <a:ext cx="8839200" cy="4525963"/>
          </a:xfrm>
        </p:spPr>
        <p:txBody>
          <a:bodyPr/>
          <a:lstStyle/>
          <a:p>
            <a:pPr eaLnBrk="1" hangingPunct="1">
              <a:defRPr/>
            </a:pPr>
            <a:r>
              <a:rPr lang="en-US" dirty="0"/>
              <a:t>Years between potatoes depends on altitude</a:t>
            </a:r>
          </a:p>
          <a:p>
            <a:pPr lvl="1" eaLnBrk="1" hangingPunct="1">
              <a:defRPr/>
            </a:pPr>
            <a:r>
              <a:rPr lang="en-US" dirty="0"/>
              <a:t>High = 2-3 year rotation (small grains)</a:t>
            </a:r>
          </a:p>
          <a:p>
            <a:pPr lvl="1" eaLnBrk="1" hangingPunct="1">
              <a:defRPr/>
            </a:pPr>
            <a:r>
              <a:rPr lang="en-US" dirty="0"/>
              <a:t>Medium = 3-4 year (small grains, corn, </a:t>
            </a:r>
            <a:r>
              <a:rPr lang="en-US" dirty="0" err="1"/>
              <a:t>sugarbeet</a:t>
            </a:r>
            <a:r>
              <a:rPr lang="en-US" dirty="0"/>
              <a:t>)</a:t>
            </a:r>
          </a:p>
          <a:p>
            <a:pPr lvl="1" eaLnBrk="1" hangingPunct="1">
              <a:defRPr/>
            </a:pPr>
            <a:r>
              <a:rPr lang="en-US" dirty="0"/>
              <a:t>Low = 4+ year (nearly crop possible)</a:t>
            </a:r>
          </a:p>
        </p:txBody>
      </p:sp>
      <p:pic>
        <p:nvPicPr>
          <p:cNvPr id="18436" name="Picture 5" descr="organic barley2 2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6576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organic corn 2006"/>
          <p:cNvPicPr>
            <a:picLocks noChangeAspect="1" noChangeArrowheads="1"/>
          </p:cNvPicPr>
          <p:nvPr/>
        </p:nvPicPr>
        <p:blipFill>
          <a:blip r:embed="rId3">
            <a:extLst>
              <a:ext uri="{28A0092B-C50C-407E-A947-70E740481C1C}">
                <a14:useLocalDpi xmlns:a14="http://schemas.microsoft.com/office/drawing/2010/main" val="0"/>
              </a:ext>
            </a:extLst>
          </a:blip>
          <a:srcRect b="36842"/>
          <a:stretch>
            <a:fillRect/>
          </a:stretch>
        </p:blipFill>
        <p:spPr bwMode="auto">
          <a:xfrm>
            <a:off x="1752600" y="3810000"/>
            <a:ext cx="5308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392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 to Improve NUE and Reduce N Loss</a:t>
            </a:r>
          </a:p>
        </p:txBody>
      </p:sp>
      <p:sp>
        <p:nvSpPr>
          <p:cNvPr id="3" name="Content Placeholder 2"/>
          <p:cNvSpPr>
            <a:spLocks noGrp="1"/>
          </p:cNvSpPr>
          <p:nvPr>
            <p:ph idx="1"/>
          </p:nvPr>
        </p:nvSpPr>
        <p:spPr/>
        <p:txBody>
          <a:bodyPr/>
          <a:lstStyle/>
          <a:p>
            <a:r>
              <a:rPr lang="en-US" dirty="0"/>
              <a:t>When </a:t>
            </a:r>
            <a:r>
              <a:rPr lang="en-US" dirty="0" err="1"/>
              <a:t>granpa</a:t>
            </a:r>
            <a:r>
              <a:rPr lang="en-US" dirty="0"/>
              <a:t> was </a:t>
            </a:r>
            <a:r>
              <a:rPr lang="en-US" dirty="0" err="1"/>
              <a:t>farmin</a:t>
            </a:r>
            <a:r>
              <a:rPr lang="en-US" dirty="0"/>
              <a:t>’ . . .</a:t>
            </a:r>
          </a:p>
          <a:p>
            <a:pPr lvl="1"/>
            <a:r>
              <a:rPr lang="en-US" dirty="0"/>
              <a:t>Very high N (&gt;500 lb/ac) and water rates (over water by &gt;20%)</a:t>
            </a:r>
          </a:p>
          <a:p>
            <a:pPr lvl="1"/>
            <a:r>
              <a:rPr lang="en-US" dirty="0"/>
              <a:t>Developed high nitrate groundwater contamination </a:t>
            </a:r>
          </a:p>
          <a:p>
            <a:endParaRPr lang="en-US" dirty="0"/>
          </a:p>
        </p:txBody>
      </p:sp>
    </p:spTree>
    <p:extLst>
      <p:ext uri="{BB962C8B-B14F-4D97-AF65-F5344CB8AC3E}">
        <p14:creationId xmlns:p14="http://schemas.microsoft.com/office/powerpoint/2010/main" val="177458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icante gerber baby fo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8375" y="0"/>
            <a:ext cx="10692882" cy="684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099457" y="150521"/>
            <a:ext cx="3659155" cy="1640957"/>
          </a:xfrm>
          <a:solidFill>
            <a:schemeClr val="bg1"/>
          </a:solidFill>
        </p:spPr>
        <p:txBody>
          <a:bodyPr/>
          <a:lstStyle/>
          <a:p>
            <a:r>
              <a:rPr lang="en-US" dirty="0"/>
              <a:t>Not every idea is a good one.</a:t>
            </a:r>
          </a:p>
        </p:txBody>
      </p:sp>
    </p:spTree>
    <p:extLst>
      <p:ext uri="{BB962C8B-B14F-4D97-AF65-F5344CB8AC3E}">
        <p14:creationId xmlns:p14="http://schemas.microsoft.com/office/powerpoint/2010/main" val="170084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cropnutrition.com/efu/img/content/nitrogen/nitrogen-cycle.jpg?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4075" y="118706"/>
            <a:ext cx="5901724" cy="4761204"/>
          </a:xfrm>
          <a:prstGeom prst="rect">
            <a:avLst/>
          </a:prstGeom>
          <a:noFill/>
          <a:extLst>
            <a:ext uri="{909E8E84-426E-40DD-AFC4-6F175D3DCCD1}">
              <a14:hiddenFill xmlns:a14="http://schemas.microsoft.com/office/drawing/2010/main">
                <a:solidFill>
                  <a:srgbClr val="FFFFFF"/>
                </a:solidFill>
              </a14:hiddenFill>
            </a:ext>
          </a:extLst>
        </p:spPr>
      </p:pic>
      <p:pic>
        <p:nvPicPr>
          <p:cNvPr id="36867"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l="9573" t="18420" r="51064" b="7820"/>
          <a:stretch>
            <a:fillRect/>
          </a:stretch>
        </p:blipFill>
        <p:spPr>
          <a:xfrm>
            <a:off x="5981700" y="44450"/>
            <a:ext cx="6210300" cy="6545263"/>
          </a:xfrm>
        </p:spPr>
      </p:pic>
      <p:sp>
        <p:nvSpPr>
          <p:cNvPr id="36868" name="TextBox 4"/>
          <p:cNvSpPr txBox="1">
            <a:spLocks noChangeArrowheads="1"/>
          </p:cNvSpPr>
          <p:nvPr/>
        </p:nvSpPr>
        <p:spPr bwMode="auto">
          <a:xfrm>
            <a:off x="5714223" y="6582685"/>
            <a:ext cx="24384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dirty="0"/>
              <a:t>Managing nitrogen, IPNI</a:t>
            </a:r>
          </a:p>
        </p:txBody>
      </p:sp>
    </p:spTree>
    <p:extLst>
      <p:ext uri="{BB962C8B-B14F-4D97-AF65-F5344CB8AC3E}">
        <p14:creationId xmlns:p14="http://schemas.microsoft.com/office/powerpoint/2010/main" val="3316420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 to Improve NUE and Reduce N Loss</a:t>
            </a:r>
          </a:p>
        </p:txBody>
      </p:sp>
      <p:sp>
        <p:nvSpPr>
          <p:cNvPr id="3" name="Content Placeholder 2"/>
          <p:cNvSpPr>
            <a:spLocks noGrp="1"/>
          </p:cNvSpPr>
          <p:nvPr>
            <p:ph idx="1"/>
          </p:nvPr>
        </p:nvSpPr>
        <p:spPr/>
        <p:txBody>
          <a:bodyPr/>
          <a:lstStyle/>
          <a:p>
            <a:r>
              <a:rPr lang="en-US" dirty="0">
                <a:solidFill>
                  <a:schemeClr val="bg1">
                    <a:lumMod val="65000"/>
                  </a:schemeClr>
                </a:solidFill>
              </a:rPr>
              <a:t>When </a:t>
            </a:r>
            <a:r>
              <a:rPr lang="en-US" dirty="0" err="1">
                <a:solidFill>
                  <a:schemeClr val="bg1">
                    <a:lumMod val="65000"/>
                  </a:schemeClr>
                </a:solidFill>
              </a:rPr>
              <a:t>granpa</a:t>
            </a:r>
            <a:r>
              <a:rPr lang="en-US" dirty="0">
                <a:solidFill>
                  <a:schemeClr val="bg1">
                    <a:lumMod val="65000"/>
                  </a:schemeClr>
                </a:solidFill>
              </a:rPr>
              <a:t> was </a:t>
            </a:r>
            <a:r>
              <a:rPr lang="en-US" dirty="0" err="1">
                <a:solidFill>
                  <a:schemeClr val="bg1">
                    <a:lumMod val="65000"/>
                  </a:schemeClr>
                </a:solidFill>
              </a:rPr>
              <a:t>farmin</a:t>
            </a:r>
            <a:r>
              <a:rPr lang="en-US" dirty="0">
                <a:solidFill>
                  <a:schemeClr val="bg1">
                    <a:lumMod val="65000"/>
                  </a:schemeClr>
                </a:solidFill>
              </a:rPr>
              <a:t>’ . . .</a:t>
            </a:r>
          </a:p>
          <a:p>
            <a:pPr lvl="1"/>
            <a:r>
              <a:rPr lang="en-US" dirty="0">
                <a:solidFill>
                  <a:schemeClr val="bg1">
                    <a:lumMod val="65000"/>
                  </a:schemeClr>
                </a:solidFill>
              </a:rPr>
              <a:t>Very high N (&gt;500 lb/ac) and water rates (over water by &gt;20%)</a:t>
            </a:r>
          </a:p>
          <a:p>
            <a:pPr lvl="1"/>
            <a:r>
              <a:rPr lang="en-US" dirty="0">
                <a:solidFill>
                  <a:schemeClr val="bg1">
                    <a:lumMod val="65000"/>
                  </a:schemeClr>
                </a:solidFill>
              </a:rPr>
              <a:t>Developed high nitrate groundwater contamination </a:t>
            </a:r>
          </a:p>
          <a:p>
            <a:r>
              <a:rPr lang="en-US" dirty="0"/>
              <a:t>Efforts to simultaneously reduce N and irrigation</a:t>
            </a:r>
          </a:p>
          <a:p>
            <a:r>
              <a:rPr lang="en-US" dirty="0"/>
              <a:t>Split applications of N (standard to apply 25-50% early and the rest fertigation)</a:t>
            </a:r>
          </a:p>
          <a:p>
            <a:endParaRPr lang="en-US" dirty="0"/>
          </a:p>
        </p:txBody>
      </p:sp>
    </p:spTree>
    <p:extLst>
      <p:ext uri="{BB962C8B-B14F-4D97-AF65-F5344CB8AC3E}">
        <p14:creationId xmlns:p14="http://schemas.microsoft.com/office/powerpoint/2010/main" val="9205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81" t="26953" r="54063" b="39648"/>
          <a:stretch/>
        </p:blipFill>
        <p:spPr bwMode="auto">
          <a:xfrm>
            <a:off x="952500" y="685800"/>
            <a:ext cx="1143534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62014" y="4740151"/>
            <a:ext cx="11649343"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Our data for potato in PNW shows that yield potential impacts optimum N rate</a:t>
            </a:r>
          </a:p>
        </p:txBody>
      </p:sp>
    </p:spTree>
    <p:extLst>
      <p:ext uri="{BB962C8B-B14F-4D97-AF65-F5344CB8AC3E}">
        <p14:creationId xmlns:p14="http://schemas.microsoft.com/office/powerpoint/2010/main" val="278163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 to Improve NUE and Reduce N Loss</a:t>
            </a:r>
          </a:p>
        </p:txBody>
      </p:sp>
      <p:sp>
        <p:nvSpPr>
          <p:cNvPr id="3" name="Content Placeholder 2"/>
          <p:cNvSpPr>
            <a:spLocks noGrp="1"/>
          </p:cNvSpPr>
          <p:nvPr>
            <p:ph idx="1"/>
          </p:nvPr>
        </p:nvSpPr>
        <p:spPr/>
        <p:txBody>
          <a:bodyPr/>
          <a:lstStyle/>
          <a:p>
            <a:r>
              <a:rPr lang="en-US" dirty="0">
                <a:solidFill>
                  <a:schemeClr val="bg1">
                    <a:lumMod val="65000"/>
                  </a:schemeClr>
                </a:solidFill>
              </a:rPr>
              <a:t>When </a:t>
            </a:r>
            <a:r>
              <a:rPr lang="en-US" dirty="0" err="1">
                <a:solidFill>
                  <a:schemeClr val="bg1">
                    <a:lumMod val="65000"/>
                  </a:schemeClr>
                </a:solidFill>
              </a:rPr>
              <a:t>granpa</a:t>
            </a:r>
            <a:r>
              <a:rPr lang="en-US" dirty="0">
                <a:solidFill>
                  <a:schemeClr val="bg1">
                    <a:lumMod val="65000"/>
                  </a:schemeClr>
                </a:solidFill>
              </a:rPr>
              <a:t> was </a:t>
            </a:r>
            <a:r>
              <a:rPr lang="en-US" dirty="0" err="1">
                <a:solidFill>
                  <a:schemeClr val="bg1">
                    <a:lumMod val="65000"/>
                  </a:schemeClr>
                </a:solidFill>
              </a:rPr>
              <a:t>farmin</a:t>
            </a:r>
            <a:r>
              <a:rPr lang="en-US" dirty="0">
                <a:solidFill>
                  <a:schemeClr val="bg1">
                    <a:lumMod val="65000"/>
                  </a:schemeClr>
                </a:solidFill>
              </a:rPr>
              <a:t>’ . . .</a:t>
            </a:r>
          </a:p>
          <a:p>
            <a:pPr lvl="1"/>
            <a:r>
              <a:rPr lang="en-US" dirty="0">
                <a:solidFill>
                  <a:schemeClr val="bg1">
                    <a:lumMod val="65000"/>
                  </a:schemeClr>
                </a:solidFill>
              </a:rPr>
              <a:t>Very high N (&gt;500 lb/ac) and water rates (over water by &gt;20%)</a:t>
            </a:r>
          </a:p>
          <a:p>
            <a:pPr lvl="1"/>
            <a:r>
              <a:rPr lang="en-US" dirty="0">
                <a:solidFill>
                  <a:schemeClr val="bg1">
                    <a:lumMod val="65000"/>
                  </a:schemeClr>
                </a:solidFill>
              </a:rPr>
              <a:t>Developed high nitrate groundwater contamination </a:t>
            </a:r>
          </a:p>
          <a:p>
            <a:r>
              <a:rPr lang="en-US" dirty="0">
                <a:solidFill>
                  <a:schemeClr val="bg1">
                    <a:lumMod val="65000"/>
                  </a:schemeClr>
                </a:solidFill>
              </a:rPr>
              <a:t>Efforts to simultaneously reduce N and irrigation</a:t>
            </a:r>
          </a:p>
          <a:p>
            <a:r>
              <a:rPr lang="en-US" dirty="0">
                <a:solidFill>
                  <a:schemeClr val="bg1">
                    <a:lumMod val="65000"/>
                  </a:schemeClr>
                </a:solidFill>
              </a:rPr>
              <a:t>Split applications of N (standard to apply 25-50% early and the rest fertigation)</a:t>
            </a:r>
          </a:p>
          <a:p>
            <a:r>
              <a:rPr lang="en-US" dirty="0"/>
              <a:t>Petiole analysis</a:t>
            </a:r>
          </a:p>
          <a:p>
            <a:endParaRPr lang="en-US" dirty="0"/>
          </a:p>
        </p:txBody>
      </p:sp>
    </p:spTree>
    <p:extLst>
      <p:ext uri="{BB962C8B-B14F-4D97-AF65-F5344CB8AC3E}">
        <p14:creationId xmlns:p14="http://schemas.microsoft.com/office/powerpoint/2010/main" val="1548731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78" t="50000" r="52774" b="29688"/>
          <a:stretch/>
        </p:blipFill>
        <p:spPr bwMode="auto">
          <a:xfrm>
            <a:off x="-157842" y="587827"/>
            <a:ext cx="12972200" cy="236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hubcap.clemson.edu/%7Eblpprt/new5.gif"/>
          <p:cNvPicPr>
            <a:picLocks noChangeAspect="1" noChangeArrowheads="1"/>
          </p:cNvPicPr>
          <p:nvPr/>
        </p:nvPicPr>
        <p:blipFill>
          <a:blip r:embed="rId3" cstate="print"/>
          <a:srcRect/>
          <a:stretch>
            <a:fillRect/>
          </a:stretch>
        </p:blipFill>
        <p:spPr bwMode="auto">
          <a:xfrm>
            <a:off x="8033656" y="3534302"/>
            <a:ext cx="3608615" cy="3203566"/>
          </a:xfrm>
          <a:prstGeom prst="rect">
            <a:avLst/>
          </a:prstGeom>
          <a:noFill/>
        </p:spPr>
      </p:pic>
    </p:spTree>
    <p:extLst>
      <p:ext uri="{BB962C8B-B14F-4D97-AF65-F5344CB8AC3E}">
        <p14:creationId xmlns:p14="http://schemas.microsoft.com/office/powerpoint/2010/main" val="968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0000" t="31250" r="58235" b="32031"/>
          <a:stretch>
            <a:fillRect/>
          </a:stretch>
        </p:blipFill>
        <p:spPr bwMode="auto">
          <a:xfrm>
            <a:off x="1387815" y="1371600"/>
            <a:ext cx="9280187" cy="4038600"/>
          </a:xfrm>
          <a:prstGeom prst="rect">
            <a:avLst/>
          </a:prstGeom>
          <a:noFill/>
          <a:ln w="9525">
            <a:noFill/>
            <a:miter lim="800000"/>
            <a:headEnd/>
            <a:tailEnd/>
          </a:ln>
        </p:spPr>
      </p:pic>
      <p:sp>
        <p:nvSpPr>
          <p:cNvPr id="5" name="TextBox 4"/>
          <p:cNvSpPr txBox="1"/>
          <p:nvPr/>
        </p:nvSpPr>
        <p:spPr>
          <a:xfrm>
            <a:off x="2209800" y="6488668"/>
            <a:ext cx="5562600" cy="261610"/>
          </a:xfrm>
          <a:prstGeom prst="rect">
            <a:avLst/>
          </a:prstGeom>
          <a:noFill/>
        </p:spPr>
        <p:txBody>
          <a:bodyPr wrap="square" rtlCol="0">
            <a:spAutoFit/>
          </a:bodyPr>
          <a:lstStyle/>
          <a:p>
            <a:r>
              <a:rPr lang="en-US" sz="1050" dirty="0"/>
              <a:t>Courtesy Univ. of Manitoba</a:t>
            </a:r>
          </a:p>
        </p:txBody>
      </p:sp>
      <p:cxnSp>
        <p:nvCxnSpPr>
          <p:cNvPr id="7" name="Straight Arrow Connector 6"/>
          <p:cNvCxnSpPr/>
          <p:nvPr/>
        </p:nvCxnSpPr>
        <p:spPr>
          <a:xfrm flipH="1">
            <a:off x="4114800" y="3886200"/>
            <a:ext cx="609600" cy="304800"/>
          </a:xfrm>
          <a:prstGeom prst="straightConnector1">
            <a:avLst/>
          </a:prstGeom>
          <a:ln w="79375">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248400" y="3886200"/>
            <a:ext cx="1066800" cy="304800"/>
          </a:xfrm>
          <a:prstGeom prst="straightConnector1">
            <a:avLst/>
          </a:prstGeom>
          <a:ln w="79375">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839200" y="3886200"/>
            <a:ext cx="1066800" cy="304800"/>
          </a:xfrm>
          <a:prstGeom prst="straightConnector1">
            <a:avLst/>
          </a:prstGeom>
          <a:ln w="79375">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543800" y="1676400"/>
            <a:ext cx="914400" cy="91440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578622" y="2175933"/>
            <a:ext cx="533400" cy="60960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924800" y="2057400"/>
            <a:ext cx="1066800" cy="99060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458200" y="1447800"/>
            <a:ext cx="2057400" cy="990600"/>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09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heckerboard(across)">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dirty="0"/>
              <a:t>Maybe we can learn some facts. . . </a:t>
            </a:r>
          </a:p>
        </p:txBody>
      </p:sp>
      <p:pic>
        <p:nvPicPr>
          <p:cNvPr id="589826" name="Picture 2" descr="C:\Users\bryangh\Documents\Jokes\pictures\student safe\exam answers\image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197" y="1500672"/>
            <a:ext cx="12055670" cy="3220617"/>
          </a:xfrm>
        </p:spPr>
      </p:pic>
    </p:spTree>
    <p:extLst>
      <p:ext uri="{BB962C8B-B14F-4D97-AF65-F5344CB8AC3E}">
        <p14:creationId xmlns:p14="http://schemas.microsoft.com/office/powerpoint/2010/main" val="67159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9826"/>
                                        </p:tgtEl>
                                        <p:attrNameLst>
                                          <p:attrName>style.visibility</p:attrName>
                                        </p:attrNameLst>
                                      </p:cBhvr>
                                      <p:to>
                                        <p:strVal val="visible"/>
                                      </p:to>
                                    </p:set>
                                    <p:animEffect transition="in" filter="fade">
                                      <p:cBhvr>
                                        <p:cTn id="7" dur="500"/>
                                        <p:tgtEl>
                                          <p:spTgt spid="589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757365" y="284165"/>
            <a:ext cx="8677275" cy="6296025"/>
          </a:xfrm>
          <a:prstGeom prst="rect">
            <a:avLst/>
          </a:prstGeom>
          <a:noFill/>
          <a:ln w="9525">
            <a:noFill/>
            <a:miter lim="800000"/>
            <a:headEnd/>
            <a:tailEnd/>
          </a:ln>
          <a:effectLst/>
        </p:spPr>
      </p:pic>
      <p:sp>
        <p:nvSpPr>
          <p:cNvPr id="7" name="TextBox 6"/>
          <p:cNvSpPr txBox="1"/>
          <p:nvPr/>
        </p:nvSpPr>
        <p:spPr>
          <a:xfrm>
            <a:off x="3733800" y="4419600"/>
            <a:ext cx="2057400" cy="923330"/>
          </a:xfrm>
          <a:prstGeom prst="rect">
            <a:avLst/>
          </a:prstGeom>
          <a:solidFill>
            <a:schemeClr val="bg1"/>
          </a:solidFill>
          <a:ln>
            <a:solidFill>
              <a:schemeClr val="tx1"/>
            </a:solidFill>
          </a:ln>
        </p:spPr>
        <p:txBody>
          <a:bodyPr wrap="square" rtlCol="0">
            <a:spAutoFit/>
          </a:bodyPr>
          <a:lstStyle/>
          <a:p>
            <a:r>
              <a:rPr lang="en-US" dirty="0"/>
              <a:t>Soil N – 7.4 </a:t>
            </a:r>
            <a:r>
              <a:rPr lang="en-US" dirty="0" err="1"/>
              <a:t>ppm</a:t>
            </a:r>
            <a:endParaRPr lang="en-US" dirty="0"/>
          </a:p>
          <a:p>
            <a:r>
              <a:rPr lang="en-US" dirty="0" err="1"/>
              <a:t>Preplant</a:t>
            </a:r>
            <a:r>
              <a:rPr lang="en-US" dirty="0"/>
              <a:t> N – 219</a:t>
            </a:r>
          </a:p>
          <a:p>
            <a:r>
              <a:rPr lang="en-US" dirty="0" err="1"/>
              <a:t>Inseason</a:t>
            </a:r>
            <a:r>
              <a:rPr lang="en-US" dirty="0"/>
              <a:t> N – 185</a:t>
            </a:r>
          </a:p>
        </p:txBody>
      </p:sp>
      <p:sp>
        <p:nvSpPr>
          <p:cNvPr id="8" name="TextBox 7"/>
          <p:cNvSpPr txBox="1"/>
          <p:nvPr/>
        </p:nvSpPr>
        <p:spPr>
          <a:xfrm>
            <a:off x="3505200" y="609602"/>
            <a:ext cx="3581400" cy="584775"/>
          </a:xfrm>
          <a:prstGeom prst="rect">
            <a:avLst/>
          </a:prstGeom>
          <a:noFill/>
        </p:spPr>
        <p:txBody>
          <a:bodyPr wrap="square" rtlCol="0">
            <a:spAutoFit/>
          </a:bodyPr>
          <a:lstStyle/>
          <a:p>
            <a:r>
              <a:rPr lang="en-US" sz="3200" b="1" dirty="0">
                <a:latin typeface="Century Gothic" pitchFamily="34" charset="0"/>
              </a:rPr>
              <a:t>FIELD ONE</a:t>
            </a:r>
          </a:p>
        </p:txBody>
      </p:sp>
    </p:spTree>
    <p:extLst>
      <p:ext uri="{BB962C8B-B14F-4D97-AF65-F5344CB8AC3E}">
        <p14:creationId xmlns:p14="http://schemas.microsoft.com/office/powerpoint/2010/main" val="4099683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windows\TEMP\auto0.bmp"/>
          <p:cNvPicPr>
            <a:picLocks noChangeAspect="1" noChangeArrowheads="1"/>
          </p:cNvPicPr>
          <p:nvPr/>
        </p:nvPicPr>
        <p:blipFill>
          <a:blip r:embed="rId2">
            <a:extLst>
              <a:ext uri="{28A0092B-C50C-407E-A947-70E740481C1C}">
                <a14:useLocalDpi xmlns:a14="http://schemas.microsoft.com/office/drawing/2010/main" val="0"/>
              </a:ext>
            </a:extLst>
          </a:blip>
          <a:srcRect t="12222"/>
          <a:stretch>
            <a:fillRect/>
          </a:stretch>
        </p:blipFill>
        <p:spPr bwMode="auto">
          <a:xfrm>
            <a:off x="4572000" y="-12700"/>
            <a:ext cx="601980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9459" name="Rectangle 3"/>
          <p:cNvSpPr>
            <a:spLocks noGrp="1" noChangeArrowheads="1"/>
          </p:cNvSpPr>
          <p:nvPr>
            <p:ph type="title"/>
          </p:nvPr>
        </p:nvSpPr>
        <p:spPr>
          <a:xfrm>
            <a:off x="326571" y="214604"/>
            <a:ext cx="4245429" cy="6109996"/>
          </a:xfrm>
        </p:spPr>
        <p:txBody>
          <a:bodyPr>
            <a:noAutofit/>
          </a:bodyPr>
          <a:lstStyle/>
          <a:p>
            <a:pPr eaLnBrk="1" hangingPunct="1">
              <a:defRPr/>
            </a:pPr>
            <a:r>
              <a:rPr lang="en-US" sz="3600" b="1" dirty="0"/>
              <a:t>Growers have learned the value of in-season trend analysis. </a:t>
            </a:r>
            <a:br>
              <a:rPr lang="en-US" sz="3600" b="1" dirty="0"/>
            </a:br>
            <a:br>
              <a:rPr lang="en-US" sz="3600" b="1" dirty="0"/>
            </a:br>
            <a:r>
              <a:rPr lang="en-US" sz="3600" b="1" dirty="0"/>
              <a:t>Trying to get them to understand the value of yearly comparisons as well.</a:t>
            </a:r>
            <a:endParaRPr lang="en-US" sz="3200" dirty="0"/>
          </a:p>
        </p:txBody>
      </p:sp>
    </p:spTree>
    <p:extLst>
      <p:ext uri="{BB962C8B-B14F-4D97-AF65-F5344CB8AC3E}">
        <p14:creationId xmlns:p14="http://schemas.microsoft.com/office/powerpoint/2010/main" val="1836397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 to Improve NUE and Reduce N Loss</a:t>
            </a:r>
          </a:p>
        </p:txBody>
      </p:sp>
      <p:sp>
        <p:nvSpPr>
          <p:cNvPr id="3" name="Content Placeholder 2"/>
          <p:cNvSpPr>
            <a:spLocks noGrp="1"/>
          </p:cNvSpPr>
          <p:nvPr>
            <p:ph idx="1"/>
          </p:nvPr>
        </p:nvSpPr>
        <p:spPr/>
        <p:txBody>
          <a:bodyPr/>
          <a:lstStyle/>
          <a:p>
            <a:r>
              <a:rPr lang="en-US" dirty="0">
                <a:solidFill>
                  <a:schemeClr val="bg1">
                    <a:lumMod val="65000"/>
                  </a:schemeClr>
                </a:solidFill>
              </a:rPr>
              <a:t>When </a:t>
            </a:r>
            <a:r>
              <a:rPr lang="en-US" dirty="0" err="1">
                <a:solidFill>
                  <a:schemeClr val="bg1">
                    <a:lumMod val="65000"/>
                  </a:schemeClr>
                </a:solidFill>
              </a:rPr>
              <a:t>granpa</a:t>
            </a:r>
            <a:r>
              <a:rPr lang="en-US" dirty="0">
                <a:solidFill>
                  <a:schemeClr val="bg1">
                    <a:lumMod val="65000"/>
                  </a:schemeClr>
                </a:solidFill>
              </a:rPr>
              <a:t> was </a:t>
            </a:r>
            <a:r>
              <a:rPr lang="en-US" dirty="0" err="1">
                <a:solidFill>
                  <a:schemeClr val="bg1">
                    <a:lumMod val="65000"/>
                  </a:schemeClr>
                </a:solidFill>
              </a:rPr>
              <a:t>farmin</a:t>
            </a:r>
            <a:r>
              <a:rPr lang="en-US" dirty="0">
                <a:solidFill>
                  <a:schemeClr val="bg1">
                    <a:lumMod val="65000"/>
                  </a:schemeClr>
                </a:solidFill>
              </a:rPr>
              <a:t>’ . . .</a:t>
            </a:r>
          </a:p>
          <a:p>
            <a:pPr lvl="1"/>
            <a:r>
              <a:rPr lang="en-US" dirty="0">
                <a:solidFill>
                  <a:schemeClr val="bg1">
                    <a:lumMod val="65000"/>
                  </a:schemeClr>
                </a:solidFill>
              </a:rPr>
              <a:t>Very high N (&gt;500 lb/ac) and water rates (over water by &gt;20%)</a:t>
            </a:r>
          </a:p>
          <a:p>
            <a:pPr lvl="1"/>
            <a:r>
              <a:rPr lang="en-US" dirty="0">
                <a:solidFill>
                  <a:schemeClr val="bg1">
                    <a:lumMod val="65000"/>
                  </a:schemeClr>
                </a:solidFill>
              </a:rPr>
              <a:t>Developed high nitrate groundwater contamination </a:t>
            </a:r>
          </a:p>
          <a:p>
            <a:r>
              <a:rPr lang="en-US" dirty="0">
                <a:solidFill>
                  <a:schemeClr val="bg1">
                    <a:lumMod val="65000"/>
                  </a:schemeClr>
                </a:solidFill>
              </a:rPr>
              <a:t>Efforts to simultaneously reduce N and irrigation</a:t>
            </a:r>
          </a:p>
          <a:p>
            <a:r>
              <a:rPr lang="en-US" dirty="0">
                <a:solidFill>
                  <a:schemeClr val="bg1">
                    <a:lumMod val="65000"/>
                  </a:schemeClr>
                </a:solidFill>
              </a:rPr>
              <a:t>Split applications of N (standard to apply 25-50% early and the rest fertigation)</a:t>
            </a:r>
          </a:p>
          <a:p>
            <a:r>
              <a:rPr lang="en-US" dirty="0">
                <a:solidFill>
                  <a:schemeClr val="bg1">
                    <a:lumMod val="65000"/>
                  </a:schemeClr>
                </a:solidFill>
              </a:rPr>
              <a:t>Petiole analysis</a:t>
            </a:r>
          </a:p>
          <a:p>
            <a:r>
              <a:rPr lang="en-US" dirty="0"/>
              <a:t>Control and Slow Release Fertilizers</a:t>
            </a:r>
          </a:p>
        </p:txBody>
      </p:sp>
    </p:spTree>
    <p:extLst>
      <p:ext uri="{BB962C8B-B14F-4D97-AF65-F5344CB8AC3E}">
        <p14:creationId xmlns:p14="http://schemas.microsoft.com/office/powerpoint/2010/main" val="3467713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828800" y="228600"/>
            <a:ext cx="7772400" cy="1143000"/>
          </a:xfrm>
        </p:spPr>
        <p:txBody>
          <a:bodyPr/>
          <a:lstStyle/>
          <a:p>
            <a:pPr eaLnBrk="1" hangingPunct="1"/>
            <a:r>
              <a:rPr lang="en-US" altLang="en-US" sz="4800" b="1"/>
              <a:t>ESN Technology</a:t>
            </a:r>
          </a:p>
        </p:txBody>
      </p:sp>
      <p:pic>
        <p:nvPicPr>
          <p:cNvPr id="7065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295400"/>
            <a:ext cx="8839200" cy="4724400"/>
          </a:xfrm>
        </p:spPr>
      </p:pic>
      <p:sp>
        <p:nvSpPr>
          <p:cNvPr id="70660" name="Text Box 4"/>
          <p:cNvSpPr txBox="1">
            <a:spLocks noChangeArrowheads="1"/>
          </p:cNvSpPr>
          <p:nvPr/>
        </p:nvSpPr>
        <p:spPr bwMode="auto">
          <a:xfrm>
            <a:off x="8305801" y="6096000"/>
            <a:ext cx="1812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latin typeface="Times New Roman" panose="02020603050405020304" pitchFamily="18" charset="0"/>
              </a:rPr>
              <a:t>Agrium U.S. Inc. 2005</a:t>
            </a:r>
          </a:p>
        </p:txBody>
      </p:sp>
    </p:spTree>
    <p:extLst>
      <p:ext uri="{BB962C8B-B14F-4D97-AF65-F5344CB8AC3E}">
        <p14:creationId xmlns:p14="http://schemas.microsoft.com/office/powerpoint/2010/main" val="1886404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676650" y="15811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71683" name="Group 3"/>
          <p:cNvGrpSpPr>
            <a:grpSpLocks noChangeAspect="1"/>
          </p:cNvGrpSpPr>
          <p:nvPr/>
        </p:nvGrpSpPr>
        <p:grpSpPr bwMode="auto">
          <a:xfrm>
            <a:off x="3352801" y="534894"/>
            <a:ext cx="6132513" cy="3046506"/>
            <a:chOff x="1152" y="470"/>
            <a:chExt cx="3863" cy="1882"/>
          </a:xfrm>
        </p:grpSpPr>
        <p:sp>
          <p:nvSpPr>
            <p:cNvPr id="71689" name="AutoShape 4"/>
            <p:cNvSpPr>
              <a:spLocks noChangeAspect="1" noChangeArrowheads="1" noTextEdit="1"/>
            </p:cNvSpPr>
            <p:nvPr/>
          </p:nvSpPr>
          <p:spPr bwMode="auto">
            <a:xfrm>
              <a:off x="1152" y="480"/>
              <a:ext cx="3863"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690" name="Rectangle 5"/>
            <p:cNvSpPr>
              <a:spLocks noChangeArrowheads="1"/>
            </p:cNvSpPr>
            <p:nvPr/>
          </p:nvSpPr>
          <p:spPr bwMode="auto">
            <a:xfrm>
              <a:off x="1731" y="638"/>
              <a:ext cx="2420" cy="1202"/>
            </a:xfrm>
            <a:prstGeom prst="rect">
              <a:avLst/>
            </a:prstGeom>
            <a:solidFill>
              <a:srgbClr val="1616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1691" name="Rectangle 6"/>
            <p:cNvSpPr>
              <a:spLocks noChangeArrowheads="1"/>
            </p:cNvSpPr>
            <p:nvPr/>
          </p:nvSpPr>
          <p:spPr bwMode="auto">
            <a:xfrm>
              <a:off x="1731" y="638"/>
              <a:ext cx="2420" cy="1202"/>
            </a:xfrm>
            <a:prstGeom prst="rect">
              <a:avLst/>
            </a:pr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1692" name="Line 7"/>
            <p:cNvSpPr>
              <a:spLocks noChangeShapeType="1"/>
            </p:cNvSpPr>
            <p:nvPr/>
          </p:nvSpPr>
          <p:spPr bwMode="auto">
            <a:xfrm>
              <a:off x="1731" y="638"/>
              <a:ext cx="1" cy="1202"/>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3" name="Line 8"/>
            <p:cNvSpPr>
              <a:spLocks noChangeShapeType="1"/>
            </p:cNvSpPr>
            <p:nvPr/>
          </p:nvSpPr>
          <p:spPr bwMode="auto">
            <a:xfrm>
              <a:off x="1731" y="1840"/>
              <a:ext cx="27"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4" name="Line 9"/>
            <p:cNvSpPr>
              <a:spLocks noChangeShapeType="1"/>
            </p:cNvSpPr>
            <p:nvPr/>
          </p:nvSpPr>
          <p:spPr bwMode="auto">
            <a:xfrm>
              <a:off x="1731" y="1729"/>
              <a:ext cx="27"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5" name="Line 10"/>
            <p:cNvSpPr>
              <a:spLocks noChangeShapeType="1"/>
            </p:cNvSpPr>
            <p:nvPr/>
          </p:nvSpPr>
          <p:spPr bwMode="auto">
            <a:xfrm>
              <a:off x="1731" y="1623"/>
              <a:ext cx="27"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6" name="Line 11"/>
            <p:cNvSpPr>
              <a:spLocks noChangeShapeType="1"/>
            </p:cNvSpPr>
            <p:nvPr/>
          </p:nvSpPr>
          <p:spPr bwMode="auto">
            <a:xfrm>
              <a:off x="1731" y="1512"/>
              <a:ext cx="27"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7" name="Line 12"/>
            <p:cNvSpPr>
              <a:spLocks noChangeShapeType="1"/>
            </p:cNvSpPr>
            <p:nvPr/>
          </p:nvSpPr>
          <p:spPr bwMode="auto">
            <a:xfrm>
              <a:off x="1731" y="1401"/>
              <a:ext cx="27"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8" name="Line 13"/>
            <p:cNvSpPr>
              <a:spLocks noChangeShapeType="1"/>
            </p:cNvSpPr>
            <p:nvPr/>
          </p:nvSpPr>
          <p:spPr bwMode="auto">
            <a:xfrm>
              <a:off x="1731" y="1294"/>
              <a:ext cx="27"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9" name="Line 14"/>
            <p:cNvSpPr>
              <a:spLocks noChangeShapeType="1"/>
            </p:cNvSpPr>
            <p:nvPr/>
          </p:nvSpPr>
          <p:spPr bwMode="auto">
            <a:xfrm>
              <a:off x="1731" y="1184"/>
              <a:ext cx="27"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0" name="Line 15"/>
            <p:cNvSpPr>
              <a:spLocks noChangeShapeType="1"/>
            </p:cNvSpPr>
            <p:nvPr/>
          </p:nvSpPr>
          <p:spPr bwMode="auto">
            <a:xfrm>
              <a:off x="1731" y="1077"/>
              <a:ext cx="27"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1" name="Line 16"/>
            <p:cNvSpPr>
              <a:spLocks noChangeShapeType="1"/>
            </p:cNvSpPr>
            <p:nvPr/>
          </p:nvSpPr>
          <p:spPr bwMode="auto">
            <a:xfrm>
              <a:off x="1731" y="966"/>
              <a:ext cx="27"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2" name="Line 17"/>
            <p:cNvSpPr>
              <a:spLocks noChangeShapeType="1"/>
            </p:cNvSpPr>
            <p:nvPr/>
          </p:nvSpPr>
          <p:spPr bwMode="auto">
            <a:xfrm>
              <a:off x="1731" y="855"/>
              <a:ext cx="27"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3" name="Line 18"/>
            <p:cNvSpPr>
              <a:spLocks noChangeShapeType="1"/>
            </p:cNvSpPr>
            <p:nvPr/>
          </p:nvSpPr>
          <p:spPr bwMode="auto">
            <a:xfrm>
              <a:off x="1731" y="749"/>
              <a:ext cx="27"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4" name="Line 19"/>
            <p:cNvSpPr>
              <a:spLocks noChangeShapeType="1"/>
            </p:cNvSpPr>
            <p:nvPr/>
          </p:nvSpPr>
          <p:spPr bwMode="auto">
            <a:xfrm>
              <a:off x="1731" y="638"/>
              <a:ext cx="27"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0"/>
            <p:cNvSpPr>
              <a:spLocks noChangeShapeType="1"/>
            </p:cNvSpPr>
            <p:nvPr/>
          </p:nvSpPr>
          <p:spPr bwMode="auto">
            <a:xfrm>
              <a:off x="1694" y="1840"/>
              <a:ext cx="74"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1"/>
            <p:cNvSpPr>
              <a:spLocks noChangeShapeType="1"/>
            </p:cNvSpPr>
            <p:nvPr/>
          </p:nvSpPr>
          <p:spPr bwMode="auto">
            <a:xfrm>
              <a:off x="1694" y="1623"/>
              <a:ext cx="74"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2"/>
            <p:cNvSpPr>
              <a:spLocks noChangeShapeType="1"/>
            </p:cNvSpPr>
            <p:nvPr/>
          </p:nvSpPr>
          <p:spPr bwMode="auto">
            <a:xfrm>
              <a:off x="1694" y="1401"/>
              <a:ext cx="74"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3"/>
            <p:cNvSpPr>
              <a:spLocks noChangeShapeType="1"/>
            </p:cNvSpPr>
            <p:nvPr/>
          </p:nvSpPr>
          <p:spPr bwMode="auto">
            <a:xfrm>
              <a:off x="1694" y="1184"/>
              <a:ext cx="74"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4"/>
            <p:cNvSpPr>
              <a:spLocks noChangeShapeType="1"/>
            </p:cNvSpPr>
            <p:nvPr/>
          </p:nvSpPr>
          <p:spPr bwMode="auto">
            <a:xfrm>
              <a:off x="1694" y="966"/>
              <a:ext cx="74"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Line 25"/>
            <p:cNvSpPr>
              <a:spLocks noChangeShapeType="1"/>
            </p:cNvSpPr>
            <p:nvPr/>
          </p:nvSpPr>
          <p:spPr bwMode="auto">
            <a:xfrm>
              <a:off x="1694" y="749"/>
              <a:ext cx="74"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1" name="Line 26"/>
            <p:cNvSpPr>
              <a:spLocks noChangeShapeType="1"/>
            </p:cNvSpPr>
            <p:nvPr/>
          </p:nvSpPr>
          <p:spPr bwMode="auto">
            <a:xfrm>
              <a:off x="1731" y="1840"/>
              <a:ext cx="2420" cy="1"/>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2" name="Line 27"/>
            <p:cNvSpPr>
              <a:spLocks noChangeShapeType="1"/>
            </p:cNvSpPr>
            <p:nvPr/>
          </p:nvSpPr>
          <p:spPr bwMode="auto">
            <a:xfrm flipV="1">
              <a:off x="1731"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3" name="Line 28"/>
            <p:cNvSpPr>
              <a:spLocks noChangeShapeType="1"/>
            </p:cNvSpPr>
            <p:nvPr/>
          </p:nvSpPr>
          <p:spPr bwMode="auto">
            <a:xfrm flipV="1">
              <a:off x="1905"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4" name="Line 29"/>
            <p:cNvSpPr>
              <a:spLocks noChangeShapeType="1"/>
            </p:cNvSpPr>
            <p:nvPr/>
          </p:nvSpPr>
          <p:spPr bwMode="auto">
            <a:xfrm flipV="1">
              <a:off x="2075"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5" name="Line 30"/>
            <p:cNvSpPr>
              <a:spLocks noChangeShapeType="1"/>
            </p:cNvSpPr>
            <p:nvPr/>
          </p:nvSpPr>
          <p:spPr bwMode="auto">
            <a:xfrm flipV="1">
              <a:off x="2250"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6" name="Line 31"/>
            <p:cNvSpPr>
              <a:spLocks noChangeShapeType="1"/>
            </p:cNvSpPr>
            <p:nvPr/>
          </p:nvSpPr>
          <p:spPr bwMode="auto">
            <a:xfrm flipV="1">
              <a:off x="2424"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7" name="Line 32"/>
            <p:cNvSpPr>
              <a:spLocks noChangeShapeType="1"/>
            </p:cNvSpPr>
            <p:nvPr/>
          </p:nvSpPr>
          <p:spPr bwMode="auto">
            <a:xfrm flipV="1">
              <a:off x="2594"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8" name="Line 33"/>
            <p:cNvSpPr>
              <a:spLocks noChangeShapeType="1"/>
            </p:cNvSpPr>
            <p:nvPr/>
          </p:nvSpPr>
          <p:spPr bwMode="auto">
            <a:xfrm flipV="1">
              <a:off x="2769"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9" name="Line 34"/>
            <p:cNvSpPr>
              <a:spLocks noChangeShapeType="1"/>
            </p:cNvSpPr>
            <p:nvPr/>
          </p:nvSpPr>
          <p:spPr bwMode="auto">
            <a:xfrm flipV="1">
              <a:off x="2943"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0" name="Line 35"/>
            <p:cNvSpPr>
              <a:spLocks noChangeShapeType="1"/>
            </p:cNvSpPr>
            <p:nvPr/>
          </p:nvSpPr>
          <p:spPr bwMode="auto">
            <a:xfrm flipV="1">
              <a:off x="3113"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1" name="Line 36"/>
            <p:cNvSpPr>
              <a:spLocks noChangeShapeType="1"/>
            </p:cNvSpPr>
            <p:nvPr/>
          </p:nvSpPr>
          <p:spPr bwMode="auto">
            <a:xfrm flipV="1">
              <a:off x="3288"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2" name="Line 37"/>
            <p:cNvSpPr>
              <a:spLocks noChangeShapeType="1"/>
            </p:cNvSpPr>
            <p:nvPr/>
          </p:nvSpPr>
          <p:spPr bwMode="auto">
            <a:xfrm flipV="1">
              <a:off x="3458"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3" name="Line 38"/>
            <p:cNvSpPr>
              <a:spLocks noChangeShapeType="1"/>
            </p:cNvSpPr>
            <p:nvPr/>
          </p:nvSpPr>
          <p:spPr bwMode="auto">
            <a:xfrm flipV="1">
              <a:off x="3632"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4" name="Line 39"/>
            <p:cNvSpPr>
              <a:spLocks noChangeShapeType="1"/>
            </p:cNvSpPr>
            <p:nvPr/>
          </p:nvSpPr>
          <p:spPr bwMode="auto">
            <a:xfrm flipV="1">
              <a:off x="3807"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5" name="Line 40"/>
            <p:cNvSpPr>
              <a:spLocks noChangeShapeType="1"/>
            </p:cNvSpPr>
            <p:nvPr/>
          </p:nvSpPr>
          <p:spPr bwMode="auto">
            <a:xfrm flipV="1">
              <a:off x="3977"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6" name="Line 41"/>
            <p:cNvSpPr>
              <a:spLocks noChangeShapeType="1"/>
            </p:cNvSpPr>
            <p:nvPr/>
          </p:nvSpPr>
          <p:spPr bwMode="auto">
            <a:xfrm flipV="1">
              <a:off x="4151" y="1815"/>
              <a:ext cx="1" cy="25"/>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7" name="Line 42"/>
            <p:cNvSpPr>
              <a:spLocks noChangeShapeType="1"/>
            </p:cNvSpPr>
            <p:nvPr/>
          </p:nvSpPr>
          <p:spPr bwMode="auto">
            <a:xfrm flipV="1">
              <a:off x="1731" y="1806"/>
              <a:ext cx="1" cy="68"/>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8" name="Line 43"/>
            <p:cNvSpPr>
              <a:spLocks noChangeShapeType="1"/>
            </p:cNvSpPr>
            <p:nvPr/>
          </p:nvSpPr>
          <p:spPr bwMode="auto">
            <a:xfrm flipV="1">
              <a:off x="2075" y="1806"/>
              <a:ext cx="1" cy="68"/>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4"/>
            <p:cNvSpPr>
              <a:spLocks noChangeShapeType="1"/>
            </p:cNvSpPr>
            <p:nvPr/>
          </p:nvSpPr>
          <p:spPr bwMode="auto">
            <a:xfrm flipV="1">
              <a:off x="2424" y="1806"/>
              <a:ext cx="1" cy="68"/>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Line 45"/>
            <p:cNvSpPr>
              <a:spLocks noChangeShapeType="1"/>
            </p:cNvSpPr>
            <p:nvPr/>
          </p:nvSpPr>
          <p:spPr bwMode="auto">
            <a:xfrm flipV="1">
              <a:off x="2769" y="1806"/>
              <a:ext cx="1" cy="68"/>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1" name="Line 46"/>
            <p:cNvSpPr>
              <a:spLocks noChangeShapeType="1"/>
            </p:cNvSpPr>
            <p:nvPr/>
          </p:nvSpPr>
          <p:spPr bwMode="auto">
            <a:xfrm flipV="1">
              <a:off x="3113" y="1806"/>
              <a:ext cx="1" cy="68"/>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2" name="Line 47"/>
            <p:cNvSpPr>
              <a:spLocks noChangeShapeType="1"/>
            </p:cNvSpPr>
            <p:nvPr/>
          </p:nvSpPr>
          <p:spPr bwMode="auto">
            <a:xfrm flipV="1">
              <a:off x="3458" y="1806"/>
              <a:ext cx="1" cy="68"/>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3" name="Line 48"/>
            <p:cNvSpPr>
              <a:spLocks noChangeShapeType="1"/>
            </p:cNvSpPr>
            <p:nvPr/>
          </p:nvSpPr>
          <p:spPr bwMode="auto">
            <a:xfrm flipV="1">
              <a:off x="3807" y="1806"/>
              <a:ext cx="1" cy="68"/>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4" name="Line 49"/>
            <p:cNvSpPr>
              <a:spLocks noChangeShapeType="1"/>
            </p:cNvSpPr>
            <p:nvPr/>
          </p:nvSpPr>
          <p:spPr bwMode="auto">
            <a:xfrm flipV="1">
              <a:off x="4151" y="1806"/>
              <a:ext cx="1" cy="68"/>
            </a:xfrm>
            <a:prstGeom prst="line">
              <a:avLst/>
            </a:prstGeom>
            <a:noFill/>
            <a:ln w="14288">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35" name="Freeform 50"/>
            <p:cNvSpPr>
              <a:spLocks/>
            </p:cNvSpPr>
            <p:nvPr/>
          </p:nvSpPr>
          <p:spPr bwMode="auto">
            <a:xfrm>
              <a:off x="1731" y="1802"/>
              <a:ext cx="482" cy="38"/>
            </a:xfrm>
            <a:custGeom>
              <a:avLst/>
              <a:gdLst>
                <a:gd name="T0" fmla="*/ 0 w 482"/>
                <a:gd name="T1" fmla="*/ 38 h 38"/>
                <a:gd name="T2" fmla="*/ 64 w 482"/>
                <a:gd name="T3" fmla="*/ 34 h 38"/>
                <a:gd name="T4" fmla="*/ 128 w 482"/>
                <a:gd name="T5" fmla="*/ 30 h 38"/>
                <a:gd name="T6" fmla="*/ 257 w 482"/>
                <a:gd name="T7" fmla="*/ 21 h 38"/>
                <a:gd name="T8" fmla="*/ 321 w 482"/>
                <a:gd name="T9" fmla="*/ 17 h 38"/>
                <a:gd name="T10" fmla="*/ 381 w 482"/>
                <a:gd name="T11" fmla="*/ 13 h 38"/>
                <a:gd name="T12" fmla="*/ 436 w 482"/>
                <a:gd name="T13" fmla="*/ 8 h 38"/>
                <a:gd name="T14" fmla="*/ 482 w 482"/>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2" h="38">
                  <a:moveTo>
                    <a:pt x="0" y="38"/>
                  </a:moveTo>
                  <a:lnTo>
                    <a:pt x="64" y="34"/>
                  </a:lnTo>
                  <a:lnTo>
                    <a:pt x="128" y="30"/>
                  </a:lnTo>
                  <a:lnTo>
                    <a:pt x="257" y="21"/>
                  </a:lnTo>
                  <a:lnTo>
                    <a:pt x="321" y="17"/>
                  </a:lnTo>
                  <a:lnTo>
                    <a:pt x="381" y="13"/>
                  </a:lnTo>
                  <a:lnTo>
                    <a:pt x="436" y="8"/>
                  </a:lnTo>
                  <a:lnTo>
                    <a:pt x="482" y="0"/>
                  </a:lnTo>
                </a:path>
              </a:pathLst>
            </a:custGeom>
            <a:noFill/>
            <a:ln w="22225">
              <a:solidFill>
                <a:srgbClr val="FFBF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36" name="Freeform 51"/>
            <p:cNvSpPr>
              <a:spLocks/>
            </p:cNvSpPr>
            <p:nvPr/>
          </p:nvSpPr>
          <p:spPr bwMode="auto">
            <a:xfrm>
              <a:off x="2213" y="1700"/>
              <a:ext cx="211" cy="102"/>
            </a:xfrm>
            <a:custGeom>
              <a:avLst/>
              <a:gdLst>
                <a:gd name="T0" fmla="*/ 0 w 211"/>
                <a:gd name="T1" fmla="*/ 102 h 102"/>
                <a:gd name="T2" fmla="*/ 41 w 211"/>
                <a:gd name="T3" fmla="*/ 93 h 102"/>
                <a:gd name="T4" fmla="*/ 74 w 211"/>
                <a:gd name="T5" fmla="*/ 85 h 102"/>
                <a:gd name="T6" fmla="*/ 101 w 211"/>
                <a:gd name="T7" fmla="*/ 76 h 102"/>
                <a:gd name="T8" fmla="*/ 124 w 211"/>
                <a:gd name="T9" fmla="*/ 68 h 102"/>
                <a:gd name="T10" fmla="*/ 142 w 211"/>
                <a:gd name="T11" fmla="*/ 55 h 102"/>
                <a:gd name="T12" fmla="*/ 165 w 211"/>
                <a:gd name="T13" fmla="*/ 42 h 102"/>
                <a:gd name="T14" fmla="*/ 188 w 211"/>
                <a:gd name="T15" fmla="*/ 25 h 102"/>
                <a:gd name="T16" fmla="*/ 211 w 211"/>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 h="102">
                  <a:moveTo>
                    <a:pt x="0" y="102"/>
                  </a:moveTo>
                  <a:lnTo>
                    <a:pt x="41" y="93"/>
                  </a:lnTo>
                  <a:lnTo>
                    <a:pt x="74" y="85"/>
                  </a:lnTo>
                  <a:lnTo>
                    <a:pt x="101" y="76"/>
                  </a:lnTo>
                  <a:lnTo>
                    <a:pt x="124" y="68"/>
                  </a:lnTo>
                  <a:lnTo>
                    <a:pt x="142" y="55"/>
                  </a:lnTo>
                  <a:lnTo>
                    <a:pt x="165" y="42"/>
                  </a:lnTo>
                  <a:lnTo>
                    <a:pt x="188" y="25"/>
                  </a:lnTo>
                  <a:lnTo>
                    <a:pt x="211" y="0"/>
                  </a:lnTo>
                </a:path>
              </a:pathLst>
            </a:custGeom>
            <a:noFill/>
            <a:ln w="22225">
              <a:solidFill>
                <a:srgbClr val="FFBF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37" name="Freeform 52"/>
            <p:cNvSpPr>
              <a:spLocks/>
            </p:cNvSpPr>
            <p:nvPr/>
          </p:nvSpPr>
          <p:spPr bwMode="auto">
            <a:xfrm>
              <a:off x="2424" y="1380"/>
              <a:ext cx="207" cy="320"/>
            </a:xfrm>
            <a:custGeom>
              <a:avLst/>
              <a:gdLst>
                <a:gd name="T0" fmla="*/ 0 w 207"/>
                <a:gd name="T1" fmla="*/ 320 h 320"/>
                <a:gd name="T2" fmla="*/ 28 w 207"/>
                <a:gd name="T3" fmla="*/ 290 h 320"/>
                <a:gd name="T4" fmla="*/ 55 w 207"/>
                <a:gd name="T5" fmla="*/ 251 h 320"/>
                <a:gd name="T6" fmla="*/ 83 w 207"/>
                <a:gd name="T7" fmla="*/ 209 h 320"/>
                <a:gd name="T8" fmla="*/ 106 w 207"/>
                <a:gd name="T9" fmla="*/ 166 h 320"/>
                <a:gd name="T10" fmla="*/ 134 w 207"/>
                <a:gd name="T11" fmla="*/ 119 h 320"/>
                <a:gd name="T12" fmla="*/ 161 w 207"/>
                <a:gd name="T13" fmla="*/ 76 h 320"/>
                <a:gd name="T14" fmla="*/ 184 w 207"/>
                <a:gd name="T15" fmla="*/ 34 h 320"/>
                <a:gd name="T16" fmla="*/ 207 w 207"/>
                <a:gd name="T17" fmla="*/ 0 h 3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320">
                  <a:moveTo>
                    <a:pt x="0" y="320"/>
                  </a:moveTo>
                  <a:lnTo>
                    <a:pt x="28" y="290"/>
                  </a:lnTo>
                  <a:lnTo>
                    <a:pt x="55" y="251"/>
                  </a:lnTo>
                  <a:lnTo>
                    <a:pt x="83" y="209"/>
                  </a:lnTo>
                  <a:lnTo>
                    <a:pt x="106" y="166"/>
                  </a:lnTo>
                  <a:lnTo>
                    <a:pt x="134" y="119"/>
                  </a:lnTo>
                  <a:lnTo>
                    <a:pt x="161" y="76"/>
                  </a:lnTo>
                  <a:lnTo>
                    <a:pt x="184" y="34"/>
                  </a:lnTo>
                  <a:lnTo>
                    <a:pt x="207" y="0"/>
                  </a:lnTo>
                </a:path>
              </a:pathLst>
            </a:custGeom>
            <a:noFill/>
            <a:ln w="22225">
              <a:solidFill>
                <a:srgbClr val="FFBF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38" name="Freeform 53"/>
            <p:cNvSpPr>
              <a:spLocks/>
            </p:cNvSpPr>
            <p:nvPr/>
          </p:nvSpPr>
          <p:spPr bwMode="auto">
            <a:xfrm>
              <a:off x="2631" y="1184"/>
              <a:ext cx="138" cy="196"/>
            </a:xfrm>
            <a:custGeom>
              <a:avLst/>
              <a:gdLst>
                <a:gd name="T0" fmla="*/ 0 w 138"/>
                <a:gd name="T1" fmla="*/ 196 h 196"/>
                <a:gd name="T2" fmla="*/ 18 w 138"/>
                <a:gd name="T3" fmla="*/ 166 h 196"/>
                <a:gd name="T4" fmla="*/ 37 w 138"/>
                <a:gd name="T5" fmla="*/ 140 h 196"/>
                <a:gd name="T6" fmla="*/ 69 w 138"/>
                <a:gd name="T7" fmla="*/ 93 h 196"/>
                <a:gd name="T8" fmla="*/ 97 w 138"/>
                <a:gd name="T9" fmla="*/ 51 h 196"/>
                <a:gd name="T10" fmla="*/ 115 w 138"/>
                <a:gd name="T11" fmla="*/ 25 h 196"/>
                <a:gd name="T12" fmla="*/ 138 w 138"/>
                <a:gd name="T13" fmla="*/ 0 h 1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196">
                  <a:moveTo>
                    <a:pt x="0" y="196"/>
                  </a:moveTo>
                  <a:lnTo>
                    <a:pt x="18" y="166"/>
                  </a:lnTo>
                  <a:lnTo>
                    <a:pt x="37" y="140"/>
                  </a:lnTo>
                  <a:lnTo>
                    <a:pt x="69" y="93"/>
                  </a:lnTo>
                  <a:lnTo>
                    <a:pt x="97" y="51"/>
                  </a:lnTo>
                  <a:lnTo>
                    <a:pt x="115" y="25"/>
                  </a:lnTo>
                  <a:lnTo>
                    <a:pt x="138" y="0"/>
                  </a:lnTo>
                </a:path>
              </a:pathLst>
            </a:custGeom>
            <a:noFill/>
            <a:ln w="22225">
              <a:solidFill>
                <a:srgbClr val="FFBF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39" name="Freeform 54"/>
            <p:cNvSpPr>
              <a:spLocks/>
            </p:cNvSpPr>
            <p:nvPr/>
          </p:nvSpPr>
          <p:spPr bwMode="auto">
            <a:xfrm>
              <a:off x="2769" y="923"/>
              <a:ext cx="243" cy="261"/>
            </a:xfrm>
            <a:custGeom>
              <a:avLst/>
              <a:gdLst>
                <a:gd name="T0" fmla="*/ 0 w 243"/>
                <a:gd name="T1" fmla="*/ 261 h 261"/>
                <a:gd name="T2" fmla="*/ 27 w 243"/>
                <a:gd name="T3" fmla="*/ 231 h 261"/>
                <a:gd name="T4" fmla="*/ 55 w 243"/>
                <a:gd name="T5" fmla="*/ 197 h 261"/>
                <a:gd name="T6" fmla="*/ 115 w 243"/>
                <a:gd name="T7" fmla="*/ 128 h 261"/>
                <a:gd name="T8" fmla="*/ 179 w 243"/>
                <a:gd name="T9" fmla="*/ 60 h 261"/>
                <a:gd name="T10" fmla="*/ 211 w 243"/>
                <a:gd name="T11" fmla="*/ 30 h 261"/>
                <a:gd name="T12" fmla="*/ 243 w 243"/>
                <a:gd name="T13" fmla="*/ 0 h 2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3" h="261">
                  <a:moveTo>
                    <a:pt x="0" y="261"/>
                  </a:moveTo>
                  <a:lnTo>
                    <a:pt x="27" y="231"/>
                  </a:lnTo>
                  <a:lnTo>
                    <a:pt x="55" y="197"/>
                  </a:lnTo>
                  <a:lnTo>
                    <a:pt x="115" y="128"/>
                  </a:lnTo>
                  <a:lnTo>
                    <a:pt x="179" y="60"/>
                  </a:lnTo>
                  <a:lnTo>
                    <a:pt x="211" y="30"/>
                  </a:lnTo>
                  <a:lnTo>
                    <a:pt x="243" y="0"/>
                  </a:lnTo>
                </a:path>
              </a:pathLst>
            </a:custGeom>
            <a:noFill/>
            <a:ln w="22225">
              <a:solidFill>
                <a:srgbClr val="FFBF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40" name="Freeform 55"/>
            <p:cNvSpPr>
              <a:spLocks/>
            </p:cNvSpPr>
            <p:nvPr/>
          </p:nvSpPr>
          <p:spPr bwMode="auto">
            <a:xfrm>
              <a:off x="3012" y="749"/>
              <a:ext cx="239" cy="174"/>
            </a:xfrm>
            <a:custGeom>
              <a:avLst/>
              <a:gdLst>
                <a:gd name="T0" fmla="*/ 0 w 239"/>
                <a:gd name="T1" fmla="*/ 174 h 174"/>
                <a:gd name="T2" fmla="*/ 60 w 239"/>
                <a:gd name="T3" fmla="*/ 119 h 174"/>
                <a:gd name="T4" fmla="*/ 120 w 239"/>
                <a:gd name="T5" fmla="*/ 68 h 174"/>
                <a:gd name="T6" fmla="*/ 147 w 239"/>
                <a:gd name="T7" fmla="*/ 47 h 174"/>
                <a:gd name="T8" fmla="*/ 179 w 239"/>
                <a:gd name="T9" fmla="*/ 25 h 174"/>
                <a:gd name="T10" fmla="*/ 207 w 239"/>
                <a:gd name="T11" fmla="*/ 8 h 174"/>
                <a:gd name="T12" fmla="*/ 239 w 239"/>
                <a:gd name="T13" fmla="*/ 0 h 1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9" h="174">
                  <a:moveTo>
                    <a:pt x="0" y="174"/>
                  </a:moveTo>
                  <a:lnTo>
                    <a:pt x="60" y="119"/>
                  </a:lnTo>
                  <a:lnTo>
                    <a:pt x="120" y="68"/>
                  </a:lnTo>
                  <a:lnTo>
                    <a:pt x="147" y="47"/>
                  </a:lnTo>
                  <a:lnTo>
                    <a:pt x="179" y="25"/>
                  </a:lnTo>
                  <a:lnTo>
                    <a:pt x="207" y="8"/>
                  </a:lnTo>
                  <a:lnTo>
                    <a:pt x="239" y="0"/>
                  </a:lnTo>
                </a:path>
              </a:pathLst>
            </a:custGeom>
            <a:noFill/>
            <a:ln w="22225">
              <a:solidFill>
                <a:srgbClr val="FFBF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41" name="Freeform 56"/>
            <p:cNvSpPr>
              <a:spLocks/>
            </p:cNvSpPr>
            <p:nvPr/>
          </p:nvSpPr>
          <p:spPr bwMode="auto">
            <a:xfrm>
              <a:off x="3251" y="736"/>
              <a:ext cx="244" cy="64"/>
            </a:xfrm>
            <a:custGeom>
              <a:avLst/>
              <a:gdLst>
                <a:gd name="T0" fmla="*/ 0 w 244"/>
                <a:gd name="T1" fmla="*/ 13 h 64"/>
                <a:gd name="T2" fmla="*/ 60 w 244"/>
                <a:gd name="T3" fmla="*/ 4 h 64"/>
                <a:gd name="T4" fmla="*/ 87 w 244"/>
                <a:gd name="T5" fmla="*/ 0 h 64"/>
                <a:gd name="T6" fmla="*/ 120 w 244"/>
                <a:gd name="T7" fmla="*/ 4 h 64"/>
                <a:gd name="T8" fmla="*/ 147 w 244"/>
                <a:gd name="T9" fmla="*/ 13 h 64"/>
                <a:gd name="T10" fmla="*/ 179 w 244"/>
                <a:gd name="T11" fmla="*/ 21 h 64"/>
                <a:gd name="T12" fmla="*/ 211 w 244"/>
                <a:gd name="T13" fmla="*/ 42 h 64"/>
                <a:gd name="T14" fmla="*/ 244 w 244"/>
                <a:gd name="T15" fmla="*/ 64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4" h="64">
                  <a:moveTo>
                    <a:pt x="0" y="13"/>
                  </a:moveTo>
                  <a:lnTo>
                    <a:pt x="60" y="4"/>
                  </a:lnTo>
                  <a:lnTo>
                    <a:pt x="87" y="0"/>
                  </a:lnTo>
                  <a:lnTo>
                    <a:pt x="120" y="4"/>
                  </a:lnTo>
                  <a:lnTo>
                    <a:pt x="147" y="13"/>
                  </a:lnTo>
                  <a:lnTo>
                    <a:pt x="179" y="21"/>
                  </a:lnTo>
                  <a:lnTo>
                    <a:pt x="211" y="42"/>
                  </a:lnTo>
                  <a:lnTo>
                    <a:pt x="244" y="64"/>
                  </a:lnTo>
                </a:path>
              </a:pathLst>
            </a:custGeom>
            <a:noFill/>
            <a:ln w="22225">
              <a:solidFill>
                <a:srgbClr val="FFBF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42" name="Freeform 57"/>
            <p:cNvSpPr>
              <a:spLocks/>
            </p:cNvSpPr>
            <p:nvPr/>
          </p:nvSpPr>
          <p:spPr bwMode="auto">
            <a:xfrm>
              <a:off x="3495" y="800"/>
              <a:ext cx="312" cy="375"/>
            </a:xfrm>
            <a:custGeom>
              <a:avLst/>
              <a:gdLst>
                <a:gd name="T0" fmla="*/ 0 w 312"/>
                <a:gd name="T1" fmla="*/ 0 h 375"/>
                <a:gd name="T2" fmla="*/ 36 w 312"/>
                <a:gd name="T3" fmla="*/ 30 h 375"/>
                <a:gd name="T4" fmla="*/ 73 w 312"/>
                <a:gd name="T5" fmla="*/ 72 h 375"/>
                <a:gd name="T6" fmla="*/ 110 w 312"/>
                <a:gd name="T7" fmla="*/ 115 h 375"/>
                <a:gd name="T8" fmla="*/ 151 w 312"/>
                <a:gd name="T9" fmla="*/ 166 h 375"/>
                <a:gd name="T10" fmla="*/ 234 w 312"/>
                <a:gd name="T11" fmla="*/ 273 h 375"/>
                <a:gd name="T12" fmla="*/ 271 w 312"/>
                <a:gd name="T13" fmla="*/ 324 h 375"/>
                <a:gd name="T14" fmla="*/ 312 w 312"/>
                <a:gd name="T15" fmla="*/ 375 h 3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2" h="375">
                  <a:moveTo>
                    <a:pt x="0" y="0"/>
                  </a:moveTo>
                  <a:lnTo>
                    <a:pt x="36" y="30"/>
                  </a:lnTo>
                  <a:lnTo>
                    <a:pt x="73" y="72"/>
                  </a:lnTo>
                  <a:lnTo>
                    <a:pt x="110" y="115"/>
                  </a:lnTo>
                  <a:lnTo>
                    <a:pt x="151" y="166"/>
                  </a:lnTo>
                  <a:lnTo>
                    <a:pt x="234" y="273"/>
                  </a:lnTo>
                  <a:lnTo>
                    <a:pt x="271" y="324"/>
                  </a:lnTo>
                  <a:lnTo>
                    <a:pt x="312" y="375"/>
                  </a:lnTo>
                </a:path>
              </a:pathLst>
            </a:custGeom>
            <a:noFill/>
            <a:ln w="22225">
              <a:solidFill>
                <a:srgbClr val="FFBF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43" name="Freeform 58"/>
            <p:cNvSpPr>
              <a:spLocks/>
            </p:cNvSpPr>
            <p:nvPr/>
          </p:nvSpPr>
          <p:spPr bwMode="auto">
            <a:xfrm>
              <a:off x="1726" y="1832"/>
              <a:ext cx="74" cy="17"/>
            </a:xfrm>
            <a:custGeom>
              <a:avLst/>
              <a:gdLst>
                <a:gd name="T0" fmla="*/ 0 w 74"/>
                <a:gd name="T1" fmla="*/ 4 h 17"/>
                <a:gd name="T2" fmla="*/ 74 w 74"/>
                <a:gd name="T3" fmla="*/ 0 h 17"/>
                <a:gd name="T4" fmla="*/ 74 w 74"/>
                <a:gd name="T5" fmla="*/ 13 h 17"/>
                <a:gd name="T6" fmla="*/ 0 w 74"/>
                <a:gd name="T7" fmla="*/ 17 h 17"/>
                <a:gd name="T8" fmla="*/ 0 w 74"/>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7">
                  <a:moveTo>
                    <a:pt x="0" y="4"/>
                  </a:moveTo>
                  <a:lnTo>
                    <a:pt x="74" y="0"/>
                  </a:lnTo>
                  <a:lnTo>
                    <a:pt x="74"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44" name="Freeform 59"/>
            <p:cNvSpPr>
              <a:spLocks/>
            </p:cNvSpPr>
            <p:nvPr/>
          </p:nvSpPr>
          <p:spPr bwMode="auto">
            <a:xfrm>
              <a:off x="1790" y="1832"/>
              <a:ext cx="23" cy="17"/>
            </a:xfrm>
            <a:custGeom>
              <a:avLst/>
              <a:gdLst>
                <a:gd name="T0" fmla="*/ 0 w 23"/>
                <a:gd name="T1" fmla="*/ 4 h 17"/>
                <a:gd name="T2" fmla="*/ 23 w 23"/>
                <a:gd name="T3" fmla="*/ 0 h 17"/>
                <a:gd name="T4" fmla="*/ 23 w 23"/>
                <a:gd name="T5" fmla="*/ 13 h 17"/>
                <a:gd name="T6" fmla="*/ 0 w 23"/>
                <a:gd name="T7" fmla="*/ 17 h 17"/>
                <a:gd name="T8" fmla="*/ 0 w 23"/>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7">
                  <a:moveTo>
                    <a:pt x="0" y="4"/>
                  </a:moveTo>
                  <a:lnTo>
                    <a:pt x="23" y="0"/>
                  </a:lnTo>
                  <a:lnTo>
                    <a:pt x="23"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45" name="Freeform 60"/>
            <p:cNvSpPr>
              <a:spLocks/>
            </p:cNvSpPr>
            <p:nvPr/>
          </p:nvSpPr>
          <p:spPr bwMode="auto">
            <a:xfrm>
              <a:off x="1859" y="1832"/>
              <a:ext cx="97" cy="17"/>
            </a:xfrm>
            <a:custGeom>
              <a:avLst/>
              <a:gdLst>
                <a:gd name="T0" fmla="*/ 0 w 97"/>
                <a:gd name="T1" fmla="*/ 4 h 17"/>
                <a:gd name="T2" fmla="*/ 97 w 97"/>
                <a:gd name="T3" fmla="*/ 0 h 17"/>
                <a:gd name="T4" fmla="*/ 97 w 97"/>
                <a:gd name="T5" fmla="*/ 13 h 17"/>
                <a:gd name="T6" fmla="*/ 0 w 97"/>
                <a:gd name="T7" fmla="*/ 17 h 17"/>
                <a:gd name="T8" fmla="*/ 0 w 97"/>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 h="17">
                  <a:moveTo>
                    <a:pt x="0" y="4"/>
                  </a:moveTo>
                  <a:lnTo>
                    <a:pt x="97" y="0"/>
                  </a:lnTo>
                  <a:lnTo>
                    <a:pt x="97"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46" name="Freeform 61"/>
            <p:cNvSpPr>
              <a:spLocks/>
            </p:cNvSpPr>
            <p:nvPr/>
          </p:nvSpPr>
          <p:spPr bwMode="auto">
            <a:xfrm>
              <a:off x="2002" y="1832"/>
              <a:ext cx="55" cy="17"/>
            </a:xfrm>
            <a:custGeom>
              <a:avLst/>
              <a:gdLst>
                <a:gd name="T0" fmla="*/ 0 w 55"/>
                <a:gd name="T1" fmla="*/ 4 h 17"/>
                <a:gd name="T2" fmla="*/ 55 w 55"/>
                <a:gd name="T3" fmla="*/ 0 h 17"/>
                <a:gd name="T4" fmla="*/ 55 w 55"/>
                <a:gd name="T5" fmla="*/ 13 h 17"/>
                <a:gd name="T6" fmla="*/ 0 w 55"/>
                <a:gd name="T7" fmla="*/ 17 h 17"/>
                <a:gd name="T8" fmla="*/ 0 w 55"/>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17">
                  <a:moveTo>
                    <a:pt x="0" y="4"/>
                  </a:moveTo>
                  <a:lnTo>
                    <a:pt x="55" y="0"/>
                  </a:lnTo>
                  <a:lnTo>
                    <a:pt x="55"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47" name="Freeform 62"/>
            <p:cNvSpPr>
              <a:spLocks/>
            </p:cNvSpPr>
            <p:nvPr/>
          </p:nvSpPr>
          <p:spPr bwMode="auto">
            <a:xfrm>
              <a:off x="2048" y="1832"/>
              <a:ext cx="41" cy="17"/>
            </a:xfrm>
            <a:custGeom>
              <a:avLst/>
              <a:gdLst>
                <a:gd name="T0" fmla="*/ 0 w 41"/>
                <a:gd name="T1" fmla="*/ 4 h 17"/>
                <a:gd name="T2" fmla="*/ 41 w 41"/>
                <a:gd name="T3" fmla="*/ 0 h 17"/>
                <a:gd name="T4" fmla="*/ 41 w 41"/>
                <a:gd name="T5" fmla="*/ 13 h 17"/>
                <a:gd name="T6" fmla="*/ 0 w 41"/>
                <a:gd name="T7" fmla="*/ 17 h 17"/>
                <a:gd name="T8" fmla="*/ 0 w 41"/>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7">
                  <a:moveTo>
                    <a:pt x="0" y="4"/>
                  </a:moveTo>
                  <a:lnTo>
                    <a:pt x="41" y="0"/>
                  </a:lnTo>
                  <a:lnTo>
                    <a:pt x="41"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48" name="Freeform 63"/>
            <p:cNvSpPr>
              <a:spLocks/>
            </p:cNvSpPr>
            <p:nvPr/>
          </p:nvSpPr>
          <p:spPr bwMode="auto">
            <a:xfrm>
              <a:off x="2135" y="1832"/>
              <a:ext cx="37" cy="17"/>
            </a:xfrm>
            <a:custGeom>
              <a:avLst/>
              <a:gdLst>
                <a:gd name="T0" fmla="*/ 0 w 37"/>
                <a:gd name="T1" fmla="*/ 4 h 17"/>
                <a:gd name="T2" fmla="*/ 37 w 37"/>
                <a:gd name="T3" fmla="*/ 0 h 17"/>
                <a:gd name="T4" fmla="*/ 37 w 37"/>
                <a:gd name="T5" fmla="*/ 13 h 17"/>
                <a:gd name="T6" fmla="*/ 0 w 37"/>
                <a:gd name="T7" fmla="*/ 17 h 17"/>
                <a:gd name="T8" fmla="*/ 0 w 37"/>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7">
                  <a:moveTo>
                    <a:pt x="0" y="4"/>
                  </a:moveTo>
                  <a:lnTo>
                    <a:pt x="37" y="0"/>
                  </a:lnTo>
                  <a:lnTo>
                    <a:pt x="37"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49" name="Freeform 64"/>
            <p:cNvSpPr>
              <a:spLocks/>
            </p:cNvSpPr>
            <p:nvPr/>
          </p:nvSpPr>
          <p:spPr bwMode="auto">
            <a:xfrm>
              <a:off x="2163" y="1832"/>
              <a:ext cx="55" cy="17"/>
            </a:xfrm>
            <a:custGeom>
              <a:avLst/>
              <a:gdLst>
                <a:gd name="T0" fmla="*/ 0 w 55"/>
                <a:gd name="T1" fmla="*/ 4 h 17"/>
                <a:gd name="T2" fmla="*/ 55 w 55"/>
                <a:gd name="T3" fmla="*/ 0 h 17"/>
                <a:gd name="T4" fmla="*/ 55 w 55"/>
                <a:gd name="T5" fmla="*/ 13 h 17"/>
                <a:gd name="T6" fmla="*/ 0 w 55"/>
                <a:gd name="T7" fmla="*/ 17 h 17"/>
                <a:gd name="T8" fmla="*/ 0 w 55"/>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17">
                  <a:moveTo>
                    <a:pt x="0" y="4"/>
                  </a:moveTo>
                  <a:lnTo>
                    <a:pt x="55" y="0"/>
                  </a:lnTo>
                  <a:lnTo>
                    <a:pt x="55"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0" name="Freeform 65"/>
            <p:cNvSpPr>
              <a:spLocks/>
            </p:cNvSpPr>
            <p:nvPr/>
          </p:nvSpPr>
          <p:spPr bwMode="auto">
            <a:xfrm>
              <a:off x="2208" y="1832"/>
              <a:ext cx="46" cy="17"/>
            </a:xfrm>
            <a:custGeom>
              <a:avLst/>
              <a:gdLst>
                <a:gd name="T0" fmla="*/ 0 w 46"/>
                <a:gd name="T1" fmla="*/ 4 h 17"/>
                <a:gd name="T2" fmla="*/ 46 w 46"/>
                <a:gd name="T3" fmla="*/ 0 h 17"/>
                <a:gd name="T4" fmla="*/ 46 w 46"/>
                <a:gd name="T5" fmla="*/ 13 h 17"/>
                <a:gd name="T6" fmla="*/ 0 w 46"/>
                <a:gd name="T7" fmla="*/ 17 h 17"/>
                <a:gd name="T8" fmla="*/ 0 w 46"/>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7">
                  <a:moveTo>
                    <a:pt x="0" y="4"/>
                  </a:moveTo>
                  <a:lnTo>
                    <a:pt x="46" y="0"/>
                  </a:lnTo>
                  <a:lnTo>
                    <a:pt x="46"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1" name="Freeform 66"/>
            <p:cNvSpPr>
              <a:spLocks/>
            </p:cNvSpPr>
            <p:nvPr/>
          </p:nvSpPr>
          <p:spPr bwMode="auto">
            <a:xfrm>
              <a:off x="2245" y="1832"/>
              <a:ext cx="42" cy="17"/>
            </a:xfrm>
            <a:custGeom>
              <a:avLst/>
              <a:gdLst>
                <a:gd name="T0" fmla="*/ 0 w 42"/>
                <a:gd name="T1" fmla="*/ 4 h 17"/>
                <a:gd name="T2" fmla="*/ 42 w 42"/>
                <a:gd name="T3" fmla="*/ 0 h 17"/>
                <a:gd name="T4" fmla="*/ 42 w 42"/>
                <a:gd name="T5" fmla="*/ 13 h 17"/>
                <a:gd name="T6" fmla="*/ 0 w 42"/>
                <a:gd name="T7" fmla="*/ 17 h 17"/>
                <a:gd name="T8" fmla="*/ 0 w 42"/>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7">
                  <a:moveTo>
                    <a:pt x="0" y="4"/>
                  </a:moveTo>
                  <a:lnTo>
                    <a:pt x="42" y="0"/>
                  </a:lnTo>
                  <a:lnTo>
                    <a:pt x="42"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2" name="Freeform 67"/>
            <p:cNvSpPr>
              <a:spLocks/>
            </p:cNvSpPr>
            <p:nvPr/>
          </p:nvSpPr>
          <p:spPr bwMode="auto">
            <a:xfrm>
              <a:off x="2277" y="1832"/>
              <a:ext cx="10" cy="17"/>
            </a:xfrm>
            <a:custGeom>
              <a:avLst/>
              <a:gdLst>
                <a:gd name="T0" fmla="*/ 0 w 10"/>
                <a:gd name="T1" fmla="*/ 4 h 17"/>
                <a:gd name="T2" fmla="*/ 10 w 10"/>
                <a:gd name="T3" fmla="*/ 0 h 17"/>
                <a:gd name="T4" fmla="*/ 10 w 10"/>
                <a:gd name="T5" fmla="*/ 13 h 17"/>
                <a:gd name="T6" fmla="*/ 0 w 10"/>
                <a:gd name="T7" fmla="*/ 17 h 17"/>
                <a:gd name="T8" fmla="*/ 0 w 10"/>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7">
                  <a:moveTo>
                    <a:pt x="0" y="4"/>
                  </a:moveTo>
                  <a:lnTo>
                    <a:pt x="10" y="0"/>
                  </a:lnTo>
                  <a:lnTo>
                    <a:pt x="10"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3" name="Freeform 68"/>
            <p:cNvSpPr>
              <a:spLocks/>
            </p:cNvSpPr>
            <p:nvPr/>
          </p:nvSpPr>
          <p:spPr bwMode="auto">
            <a:xfrm>
              <a:off x="2332" y="1836"/>
              <a:ext cx="5" cy="17"/>
            </a:xfrm>
            <a:custGeom>
              <a:avLst/>
              <a:gdLst>
                <a:gd name="T0" fmla="*/ 0 w 5"/>
                <a:gd name="T1" fmla="*/ 4 h 17"/>
                <a:gd name="T2" fmla="*/ 5 w 5"/>
                <a:gd name="T3" fmla="*/ 0 h 17"/>
                <a:gd name="T4" fmla="*/ 5 w 5"/>
                <a:gd name="T5" fmla="*/ 13 h 17"/>
                <a:gd name="T6" fmla="*/ 0 w 5"/>
                <a:gd name="T7" fmla="*/ 17 h 17"/>
                <a:gd name="T8" fmla="*/ 0 w 5"/>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7">
                  <a:moveTo>
                    <a:pt x="0" y="4"/>
                  </a:moveTo>
                  <a:lnTo>
                    <a:pt x="5" y="0"/>
                  </a:lnTo>
                  <a:lnTo>
                    <a:pt x="5"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4" name="Freeform 69"/>
            <p:cNvSpPr>
              <a:spLocks/>
            </p:cNvSpPr>
            <p:nvPr/>
          </p:nvSpPr>
          <p:spPr bwMode="auto">
            <a:xfrm>
              <a:off x="2328" y="1836"/>
              <a:ext cx="55" cy="17"/>
            </a:xfrm>
            <a:custGeom>
              <a:avLst/>
              <a:gdLst>
                <a:gd name="T0" fmla="*/ 0 w 55"/>
                <a:gd name="T1" fmla="*/ 4 h 17"/>
                <a:gd name="T2" fmla="*/ 55 w 55"/>
                <a:gd name="T3" fmla="*/ 0 h 17"/>
                <a:gd name="T4" fmla="*/ 55 w 55"/>
                <a:gd name="T5" fmla="*/ 13 h 17"/>
                <a:gd name="T6" fmla="*/ 0 w 55"/>
                <a:gd name="T7" fmla="*/ 17 h 17"/>
                <a:gd name="T8" fmla="*/ 0 w 55"/>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17">
                  <a:moveTo>
                    <a:pt x="0" y="4"/>
                  </a:moveTo>
                  <a:lnTo>
                    <a:pt x="55" y="0"/>
                  </a:lnTo>
                  <a:lnTo>
                    <a:pt x="55"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5" name="Freeform 70"/>
            <p:cNvSpPr>
              <a:spLocks/>
            </p:cNvSpPr>
            <p:nvPr/>
          </p:nvSpPr>
          <p:spPr bwMode="auto">
            <a:xfrm>
              <a:off x="2369" y="1836"/>
              <a:ext cx="42" cy="17"/>
            </a:xfrm>
            <a:custGeom>
              <a:avLst/>
              <a:gdLst>
                <a:gd name="T0" fmla="*/ 0 w 42"/>
                <a:gd name="T1" fmla="*/ 4 h 17"/>
                <a:gd name="T2" fmla="*/ 37 w 42"/>
                <a:gd name="T3" fmla="*/ 0 h 17"/>
                <a:gd name="T4" fmla="*/ 42 w 42"/>
                <a:gd name="T5" fmla="*/ 13 h 17"/>
                <a:gd name="T6" fmla="*/ 5 w 42"/>
                <a:gd name="T7" fmla="*/ 17 h 17"/>
                <a:gd name="T8" fmla="*/ 0 w 42"/>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7">
                  <a:moveTo>
                    <a:pt x="0" y="4"/>
                  </a:moveTo>
                  <a:lnTo>
                    <a:pt x="37" y="0"/>
                  </a:lnTo>
                  <a:lnTo>
                    <a:pt x="42" y="13"/>
                  </a:lnTo>
                  <a:lnTo>
                    <a:pt x="5"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6" name="Freeform 71"/>
            <p:cNvSpPr>
              <a:spLocks/>
            </p:cNvSpPr>
            <p:nvPr/>
          </p:nvSpPr>
          <p:spPr bwMode="auto">
            <a:xfrm>
              <a:off x="2415" y="1827"/>
              <a:ext cx="69" cy="22"/>
            </a:xfrm>
            <a:custGeom>
              <a:avLst/>
              <a:gdLst>
                <a:gd name="T0" fmla="*/ 0 w 69"/>
                <a:gd name="T1" fmla="*/ 9 h 22"/>
                <a:gd name="T2" fmla="*/ 64 w 69"/>
                <a:gd name="T3" fmla="*/ 0 h 22"/>
                <a:gd name="T4" fmla="*/ 69 w 69"/>
                <a:gd name="T5" fmla="*/ 13 h 22"/>
                <a:gd name="T6" fmla="*/ 5 w 69"/>
                <a:gd name="T7" fmla="*/ 22 h 22"/>
                <a:gd name="T8" fmla="*/ 0 w 69"/>
                <a:gd name="T9" fmla="*/ 9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22">
                  <a:moveTo>
                    <a:pt x="0" y="9"/>
                  </a:moveTo>
                  <a:lnTo>
                    <a:pt x="64" y="0"/>
                  </a:lnTo>
                  <a:lnTo>
                    <a:pt x="69" y="13"/>
                  </a:lnTo>
                  <a:lnTo>
                    <a:pt x="5" y="22"/>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7" name="Freeform 72"/>
            <p:cNvSpPr>
              <a:spLocks/>
            </p:cNvSpPr>
            <p:nvPr/>
          </p:nvSpPr>
          <p:spPr bwMode="auto">
            <a:xfrm>
              <a:off x="2470" y="1823"/>
              <a:ext cx="37" cy="17"/>
            </a:xfrm>
            <a:custGeom>
              <a:avLst/>
              <a:gdLst>
                <a:gd name="T0" fmla="*/ 0 w 37"/>
                <a:gd name="T1" fmla="*/ 4 h 17"/>
                <a:gd name="T2" fmla="*/ 32 w 37"/>
                <a:gd name="T3" fmla="*/ 0 h 17"/>
                <a:gd name="T4" fmla="*/ 37 w 37"/>
                <a:gd name="T5" fmla="*/ 13 h 17"/>
                <a:gd name="T6" fmla="*/ 5 w 37"/>
                <a:gd name="T7" fmla="*/ 17 h 17"/>
                <a:gd name="T8" fmla="*/ 0 w 37"/>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7">
                  <a:moveTo>
                    <a:pt x="0" y="4"/>
                  </a:moveTo>
                  <a:lnTo>
                    <a:pt x="32" y="0"/>
                  </a:lnTo>
                  <a:lnTo>
                    <a:pt x="37" y="13"/>
                  </a:lnTo>
                  <a:lnTo>
                    <a:pt x="5"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8" name="Freeform 73"/>
            <p:cNvSpPr>
              <a:spLocks/>
            </p:cNvSpPr>
            <p:nvPr/>
          </p:nvSpPr>
          <p:spPr bwMode="auto">
            <a:xfrm>
              <a:off x="2548" y="1806"/>
              <a:ext cx="42" cy="21"/>
            </a:xfrm>
            <a:custGeom>
              <a:avLst/>
              <a:gdLst>
                <a:gd name="T0" fmla="*/ 0 w 42"/>
                <a:gd name="T1" fmla="*/ 9 h 21"/>
                <a:gd name="T2" fmla="*/ 37 w 42"/>
                <a:gd name="T3" fmla="*/ 0 h 21"/>
                <a:gd name="T4" fmla="*/ 42 w 42"/>
                <a:gd name="T5" fmla="*/ 13 h 21"/>
                <a:gd name="T6" fmla="*/ 5 w 42"/>
                <a:gd name="T7" fmla="*/ 21 h 21"/>
                <a:gd name="T8" fmla="*/ 0 w 42"/>
                <a:gd name="T9" fmla="*/ 9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1">
                  <a:moveTo>
                    <a:pt x="0" y="9"/>
                  </a:moveTo>
                  <a:lnTo>
                    <a:pt x="37" y="0"/>
                  </a:lnTo>
                  <a:lnTo>
                    <a:pt x="42" y="13"/>
                  </a:lnTo>
                  <a:lnTo>
                    <a:pt x="5" y="21"/>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9" name="Freeform 74"/>
            <p:cNvSpPr>
              <a:spLocks/>
            </p:cNvSpPr>
            <p:nvPr/>
          </p:nvSpPr>
          <p:spPr bwMode="auto">
            <a:xfrm>
              <a:off x="2576" y="1793"/>
              <a:ext cx="60" cy="26"/>
            </a:xfrm>
            <a:custGeom>
              <a:avLst/>
              <a:gdLst>
                <a:gd name="T0" fmla="*/ 0 w 60"/>
                <a:gd name="T1" fmla="*/ 13 h 26"/>
                <a:gd name="T2" fmla="*/ 55 w 60"/>
                <a:gd name="T3" fmla="*/ 0 h 26"/>
                <a:gd name="T4" fmla="*/ 60 w 60"/>
                <a:gd name="T5" fmla="*/ 13 h 26"/>
                <a:gd name="T6" fmla="*/ 5 w 60"/>
                <a:gd name="T7" fmla="*/ 26 h 26"/>
                <a:gd name="T8" fmla="*/ 0 w 60"/>
                <a:gd name="T9" fmla="*/ 13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6">
                  <a:moveTo>
                    <a:pt x="0" y="13"/>
                  </a:moveTo>
                  <a:lnTo>
                    <a:pt x="55" y="0"/>
                  </a:lnTo>
                  <a:lnTo>
                    <a:pt x="60" y="13"/>
                  </a:lnTo>
                  <a:lnTo>
                    <a:pt x="5" y="26"/>
                  </a:lnTo>
                  <a:lnTo>
                    <a:pt x="0"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0" name="Freeform 75"/>
            <p:cNvSpPr>
              <a:spLocks/>
            </p:cNvSpPr>
            <p:nvPr/>
          </p:nvSpPr>
          <p:spPr bwMode="auto">
            <a:xfrm>
              <a:off x="2622" y="1785"/>
              <a:ext cx="32" cy="21"/>
            </a:xfrm>
            <a:custGeom>
              <a:avLst/>
              <a:gdLst>
                <a:gd name="T0" fmla="*/ 0 w 32"/>
                <a:gd name="T1" fmla="*/ 8 h 21"/>
                <a:gd name="T2" fmla="*/ 27 w 32"/>
                <a:gd name="T3" fmla="*/ 0 h 21"/>
                <a:gd name="T4" fmla="*/ 32 w 32"/>
                <a:gd name="T5" fmla="*/ 13 h 21"/>
                <a:gd name="T6" fmla="*/ 4 w 32"/>
                <a:gd name="T7" fmla="*/ 21 h 21"/>
                <a:gd name="T8" fmla="*/ 0 w 32"/>
                <a:gd name="T9" fmla="*/ 8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1">
                  <a:moveTo>
                    <a:pt x="0" y="8"/>
                  </a:moveTo>
                  <a:lnTo>
                    <a:pt x="27" y="0"/>
                  </a:lnTo>
                  <a:lnTo>
                    <a:pt x="32" y="13"/>
                  </a:lnTo>
                  <a:lnTo>
                    <a:pt x="4" y="21"/>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1" name="Freeform 76"/>
            <p:cNvSpPr>
              <a:spLocks/>
            </p:cNvSpPr>
            <p:nvPr/>
          </p:nvSpPr>
          <p:spPr bwMode="auto">
            <a:xfrm>
              <a:off x="2640" y="1781"/>
              <a:ext cx="32" cy="17"/>
            </a:xfrm>
            <a:custGeom>
              <a:avLst/>
              <a:gdLst>
                <a:gd name="T0" fmla="*/ 0 w 32"/>
                <a:gd name="T1" fmla="*/ 4 h 17"/>
                <a:gd name="T2" fmla="*/ 28 w 32"/>
                <a:gd name="T3" fmla="*/ 0 h 17"/>
                <a:gd name="T4" fmla="*/ 32 w 32"/>
                <a:gd name="T5" fmla="*/ 12 h 17"/>
                <a:gd name="T6" fmla="*/ 5 w 32"/>
                <a:gd name="T7" fmla="*/ 17 h 17"/>
                <a:gd name="T8" fmla="*/ 0 w 32"/>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7">
                  <a:moveTo>
                    <a:pt x="0" y="4"/>
                  </a:moveTo>
                  <a:lnTo>
                    <a:pt x="28" y="0"/>
                  </a:lnTo>
                  <a:lnTo>
                    <a:pt x="32" y="12"/>
                  </a:lnTo>
                  <a:lnTo>
                    <a:pt x="5"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2" name="Freeform 77"/>
            <p:cNvSpPr>
              <a:spLocks/>
            </p:cNvSpPr>
            <p:nvPr/>
          </p:nvSpPr>
          <p:spPr bwMode="auto">
            <a:xfrm>
              <a:off x="2654" y="1768"/>
              <a:ext cx="46" cy="25"/>
            </a:xfrm>
            <a:custGeom>
              <a:avLst/>
              <a:gdLst>
                <a:gd name="T0" fmla="*/ 0 w 46"/>
                <a:gd name="T1" fmla="*/ 13 h 25"/>
                <a:gd name="T2" fmla="*/ 41 w 46"/>
                <a:gd name="T3" fmla="*/ 0 h 25"/>
                <a:gd name="T4" fmla="*/ 46 w 46"/>
                <a:gd name="T5" fmla="*/ 13 h 25"/>
                <a:gd name="T6" fmla="*/ 5 w 46"/>
                <a:gd name="T7" fmla="*/ 25 h 25"/>
                <a:gd name="T8" fmla="*/ 0 w 46"/>
                <a:gd name="T9" fmla="*/ 13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25">
                  <a:moveTo>
                    <a:pt x="0" y="13"/>
                  </a:moveTo>
                  <a:lnTo>
                    <a:pt x="41" y="0"/>
                  </a:lnTo>
                  <a:lnTo>
                    <a:pt x="46" y="13"/>
                  </a:lnTo>
                  <a:lnTo>
                    <a:pt x="5" y="25"/>
                  </a:lnTo>
                  <a:lnTo>
                    <a:pt x="0"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3" name="Freeform 78"/>
            <p:cNvSpPr>
              <a:spLocks/>
            </p:cNvSpPr>
            <p:nvPr/>
          </p:nvSpPr>
          <p:spPr bwMode="auto">
            <a:xfrm>
              <a:off x="2732" y="1738"/>
              <a:ext cx="5" cy="17"/>
            </a:xfrm>
            <a:custGeom>
              <a:avLst/>
              <a:gdLst>
                <a:gd name="T0" fmla="*/ 0 w 5"/>
                <a:gd name="T1" fmla="*/ 4 h 17"/>
                <a:gd name="T2" fmla="*/ 5 w 5"/>
                <a:gd name="T3" fmla="*/ 0 h 17"/>
                <a:gd name="T4" fmla="*/ 5 w 5"/>
                <a:gd name="T5" fmla="*/ 13 h 17"/>
                <a:gd name="T6" fmla="*/ 0 w 5"/>
                <a:gd name="T7" fmla="*/ 17 h 17"/>
                <a:gd name="T8" fmla="*/ 0 w 5"/>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7">
                  <a:moveTo>
                    <a:pt x="0" y="4"/>
                  </a:moveTo>
                  <a:lnTo>
                    <a:pt x="5" y="0"/>
                  </a:lnTo>
                  <a:lnTo>
                    <a:pt x="5" y="13"/>
                  </a:lnTo>
                  <a:lnTo>
                    <a:pt x="0"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4" name="Freeform 79"/>
            <p:cNvSpPr>
              <a:spLocks/>
            </p:cNvSpPr>
            <p:nvPr/>
          </p:nvSpPr>
          <p:spPr bwMode="auto">
            <a:xfrm>
              <a:off x="2714" y="1729"/>
              <a:ext cx="41" cy="26"/>
            </a:xfrm>
            <a:custGeom>
              <a:avLst/>
              <a:gdLst>
                <a:gd name="T0" fmla="*/ 0 w 41"/>
                <a:gd name="T1" fmla="*/ 13 h 26"/>
                <a:gd name="T2" fmla="*/ 36 w 41"/>
                <a:gd name="T3" fmla="*/ 0 h 26"/>
                <a:gd name="T4" fmla="*/ 41 w 41"/>
                <a:gd name="T5" fmla="*/ 13 h 26"/>
                <a:gd name="T6" fmla="*/ 4 w 41"/>
                <a:gd name="T7" fmla="*/ 26 h 26"/>
                <a:gd name="T8" fmla="*/ 0 w 41"/>
                <a:gd name="T9" fmla="*/ 13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26">
                  <a:moveTo>
                    <a:pt x="0" y="13"/>
                  </a:moveTo>
                  <a:lnTo>
                    <a:pt x="36" y="0"/>
                  </a:lnTo>
                  <a:lnTo>
                    <a:pt x="41" y="13"/>
                  </a:lnTo>
                  <a:lnTo>
                    <a:pt x="4" y="26"/>
                  </a:lnTo>
                  <a:lnTo>
                    <a:pt x="0"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5" name="Freeform 80"/>
            <p:cNvSpPr>
              <a:spLocks/>
            </p:cNvSpPr>
            <p:nvPr/>
          </p:nvSpPr>
          <p:spPr bwMode="auto">
            <a:xfrm>
              <a:off x="2732" y="1717"/>
              <a:ext cx="46" cy="25"/>
            </a:xfrm>
            <a:custGeom>
              <a:avLst/>
              <a:gdLst>
                <a:gd name="T0" fmla="*/ 0 w 46"/>
                <a:gd name="T1" fmla="*/ 12 h 25"/>
                <a:gd name="T2" fmla="*/ 41 w 46"/>
                <a:gd name="T3" fmla="*/ 0 h 25"/>
                <a:gd name="T4" fmla="*/ 46 w 46"/>
                <a:gd name="T5" fmla="*/ 12 h 25"/>
                <a:gd name="T6" fmla="*/ 5 w 46"/>
                <a:gd name="T7" fmla="*/ 25 h 25"/>
                <a:gd name="T8" fmla="*/ 0 w 46"/>
                <a:gd name="T9" fmla="*/ 12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25">
                  <a:moveTo>
                    <a:pt x="0" y="12"/>
                  </a:moveTo>
                  <a:lnTo>
                    <a:pt x="41" y="0"/>
                  </a:lnTo>
                  <a:lnTo>
                    <a:pt x="46" y="12"/>
                  </a:lnTo>
                  <a:lnTo>
                    <a:pt x="5" y="25"/>
                  </a:lnTo>
                  <a:lnTo>
                    <a:pt x="0"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6" name="Freeform 81"/>
            <p:cNvSpPr>
              <a:spLocks/>
            </p:cNvSpPr>
            <p:nvPr/>
          </p:nvSpPr>
          <p:spPr bwMode="auto">
            <a:xfrm>
              <a:off x="2755" y="1682"/>
              <a:ext cx="78" cy="47"/>
            </a:xfrm>
            <a:custGeom>
              <a:avLst/>
              <a:gdLst>
                <a:gd name="T0" fmla="*/ 0 w 78"/>
                <a:gd name="T1" fmla="*/ 35 h 47"/>
                <a:gd name="T2" fmla="*/ 74 w 78"/>
                <a:gd name="T3" fmla="*/ 0 h 47"/>
                <a:gd name="T4" fmla="*/ 78 w 78"/>
                <a:gd name="T5" fmla="*/ 13 h 47"/>
                <a:gd name="T6" fmla="*/ 5 w 78"/>
                <a:gd name="T7" fmla="*/ 47 h 47"/>
                <a:gd name="T8" fmla="*/ 0 w 78"/>
                <a:gd name="T9" fmla="*/ 35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7">
                  <a:moveTo>
                    <a:pt x="0" y="35"/>
                  </a:moveTo>
                  <a:lnTo>
                    <a:pt x="74" y="0"/>
                  </a:lnTo>
                  <a:lnTo>
                    <a:pt x="78" y="13"/>
                  </a:lnTo>
                  <a:lnTo>
                    <a:pt x="5" y="47"/>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7" name="Freeform 82"/>
            <p:cNvSpPr>
              <a:spLocks/>
            </p:cNvSpPr>
            <p:nvPr/>
          </p:nvSpPr>
          <p:spPr bwMode="auto">
            <a:xfrm>
              <a:off x="2810" y="1674"/>
              <a:ext cx="23" cy="21"/>
            </a:xfrm>
            <a:custGeom>
              <a:avLst/>
              <a:gdLst>
                <a:gd name="T0" fmla="*/ 0 w 23"/>
                <a:gd name="T1" fmla="*/ 8 h 21"/>
                <a:gd name="T2" fmla="*/ 19 w 23"/>
                <a:gd name="T3" fmla="*/ 0 h 21"/>
                <a:gd name="T4" fmla="*/ 23 w 23"/>
                <a:gd name="T5" fmla="*/ 13 h 21"/>
                <a:gd name="T6" fmla="*/ 5 w 23"/>
                <a:gd name="T7" fmla="*/ 21 h 21"/>
                <a:gd name="T8" fmla="*/ 0 w 23"/>
                <a:gd name="T9" fmla="*/ 8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8"/>
                  </a:moveTo>
                  <a:lnTo>
                    <a:pt x="19" y="0"/>
                  </a:lnTo>
                  <a:lnTo>
                    <a:pt x="23" y="13"/>
                  </a:lnTo>
                  <a:lnTo>
                    <a:pt x="5" y="21"/>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8" name="Freeform 83"/>
            <p:cNvSpPr>
              <a:spLocks/>
            </p:cNvSpPr>
            <p:nvPr/>
          </p:nvSpPr>
          <p:spPr bwMode="auto">
            <a:xfrm>
              <a:off x="2875" y="1644"/>
              <a:ext cx="18" cy="17"/>
            </a:xfrm>
            <a:custGeom>
              <a:avLst/>
              <a:gdLst>
                <a:gd name="T0" fmla="*/ 0 w 18"/>
                <a:gd name="T1" fmla="*/ 4 h 17"/>
                <a:gd name="T2" fmla="*/ 13 w 18"/>
                <a:gd name="T3" fmla="*/ 0 h 17"/>
                <a:gd name="T4" fmla="*/ 18 w 18"/>
                <a:gd name="T5" fmla="*/ 13 h 17"/>
                <a:gd name="T6" fmla="*/ 4 w 18"/>
                <a:gd name="T7" fmla="*/ 17 h 17"/>
                <a:gd name="T8" fmla="*/ 0 w 18"/>
                <a:gd name="T9" fmla="*/ 4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7">
                  <a:moveTo>
                    <a:pt x="0" y="4"/>
                  </a:moveTo>
                  <a:lnTo>
                    <a:pt x="13" y="0"/>
                  </a:lnTo>
                  <a:lnTo>
                    <a:pt x="18" y="13"/>
                  </a:lnTo>
                  <a:lnTo>
                    <a:pt x="4" y="17"/>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69" name="Freeform 84"/>
            <p:cNvSpPr>
              <a:spLocks/>
            </p:cNvSpPr>
            <p:nvPr/>
          </p:nvSpPr>
          <p:spPr bwMode="auto">
            <a:xfrm>
              <a:off x="2870" y="1601"/>
              <a:ext cx="78" cy="56"/>
            </a:xfrm>
            <a:custGeom>
              <a:avLst/>
              <a:gdLst>
                <a:gd name="T0" fmla="*/ 0 w 78"/>
                <a:gd name="T1" fmla="*/ 39 h 56"/>
                <a:gd name="T2" fmla="*/ 73 w 78"/>
                <a:gd name="T3" fmla="*/ 0 h 56"/>
                <a:gd name="T4" fmla="*/ 78 w 78"/>
                <a:gd name="T5" fmla="*/ 18 h 56"/>
                <a:gd name="T6" fmla="*/ 5 w 78"/>
                <a:gd name="T7" fmla="*/ 56 h 56"/>
                <a:gd name="T8" fmla="*/ 0 w 78"/>
                <a:gd name="T9" fmla="*/ 39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56">
                  <a:moveTo>
                    <a:pt x="0" y="39"/>
                  </a:moveTo>
                  <a:lnTo>
                    <a:pt x="73" y="0"/>
                  </a:lnTo>
                  <a:lnTo>
                    <a:pt x="78" y="18"/>
                  </a:lnTo>
                  <a:lnTo>
                    <a:pt x="5" y="56"/>
                  </a:lnTo>
                  <a:lnTo>
                    <a:pt x="0" y="3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0" name="Freeform 85"/>
            <p:cNvSpPr>
              <a:spLocks/>
            </p:cNvSpPr>
            <p:nvPr/>
          </p:nvSpPr>
          <p:spPr bwMode="auto">
            <a:xfrm>
              <a:off x="2976" y="1546"/>
              <a:ext cx="46" cy="43"/>
            </a:xfrm>
            <a:custGeom>
              <a:avLst/>
              <a:gdLst>
                <a:gd name="T0" fmla="*/ 0 w 46"/>
                <a:gd name="T1" fmla="*/ 26 h 43"/>
                <a:gd name="T2" fmla="*/ 41 w 46"/>
                <a:gd name="T3" fmla="*/ 0 h 43"/>
                <a:gd name="T4" fmla="*/ 46 w 46"/>
                <a:gd name="T5" fmla="*/ 17 h 43"/>
                <a:gd name="T6" fmla="*/ 4 w 46"/>
                <a:gd name="T7" fmla="*/ 43 h 43"/>
                <a:gd name="T8" fmla="*/ 0 w 46"/>
                <a:gd name="T9" fmla="*/ 26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3">
                  <a:moveTo>
                    <a:pt x="0" y="26"/>
                  </a:moveTo>
                  <a:lnTo>
                    <a:pt x="41" y="0"/>
                  </a:lnTo>
                  <a:lnTo>
                    <a:pt x="46" y="17"/>
                  </a:lnTo>
                  <a:lnTo>
                    <a:pt x="4" y="43"/>
                  </a:lnTo>
                  <a:lnTo>
                    <a:pt x="0" y="2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1" name="Freeform 86"/>
            <p:cNvSpPr>
              <a:spLocks/>
            </p:cNvSpPr>
            <p:nvPr/>
          </p:nvSpPr>
          <p:spPr bwMode="auto">
            <a:xfrm>
              <a:off x="3003" y="1516"/>
              <a:ext cx="51" cy="47"/>
            </a:xfrm>
            <a:custGeom>
              <a:avLst/>
              <a:gdLst>
                <a:gd name="T0" fmla="*/ 0 w 51"/>
                <a:gd name="T1" fmla="*/ 47 h 47"/>
                <a:gd name="T2" fmla="*/ 32 w 51"/>
                <a:gd name="T3" fmla="*/ 0 h 47"/>
                <a:gd name="T4" fmla="*/ 51 w 51"/>
                <a:gd name="T5" fmla="*/ 0 h 47"/>
                <a:gd name="T6" fmla="*/ 19 w 51"/>
                <a:gd name="T7" fmla="*/ 47 h 47"/>
                <a:gd name="T8" fmla="*/ 0 w 51"/>
                <a:gd name="T9" fmla="*/ 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7">
                  <a:moveTo>
                    <a:pt x="0" y="47"/>
                  </a:moveTo>
                  <a:lnTo>
                    <a:pt x="32" y="0"/>
                  </a:lnTo>
                  <a:lnTo>
                    <a:pt x="51" y="0"/>
                  </a:lnTo>
                  <a:lnTo>
                    <a:pt x="19" y="47"/>
                  </a:lnTo>
                  <a:lnTo>
                    <a:pt x="0" y="4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2" name="Freeform 87"/>
            <p:cNvSpPr>
              <a:spLocks/>
            </p:cNvSpPr>
            <p:nvPr/>
          </p:nvSpPr>
          <p:spPr bwMode="auto">
            <a:xfrm>
              <a:off x="3035" y="1503"/>
              <a:ext cx="37" cy="30"/>
            </a:xfrm>
            <a:custGeom>
              <a:avLst/>
              <a:gdLst>
                <a:gd name="T0" fmla="*/ 0 w 37"/>
                <a:gd name="T1" fmla="*/ 30 h 30"/>
                <a:gd name="T2" fmla="*/ 19 w 37"/>
                <a:gd name="T3" fmla="*/ 0 h 30"/>
                <a:gd name="T4" fmla="*/ 37 w 37"/>
                <a:gd name="T5" fmla="*/ 0 h 30"/>
                <a:gd name="T6" fmla="*/ 19 w 37"/>
                <a:gd name="T7" fmla="*/ 30 h 30"/>
                <a:gd name="T8" fmla="*/ 0 w 37"/>
                <a:gd name="T9" fmla="*/ 3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0">
                  <a:moveTo>
                    <a:pt x="0" y="30"/>
                  </a:moveTo>
                  <a:lnTo>
                    <a:pt x="19" y="0"/>
                  </a:lnTo>
                  <a:lnTo>
                    <a:pt x="37" y="0"/>
                  </a:lnTo>
                  <a:lnTo>
                    <a:pt x="19" y="30"/>
                  </a:lnTo>
                  <a:lnTo>
                    <a:pt x="0"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3" name="Freeform 88"/>
            <p:cNvSpPr>
              <a:spLocks/>
            </p:cNvSpPr>
            <p:nvPr/>
          </p:nvSpPr>
          <p:spPr bwMode="auto">
            <a:xfrm>
              <a:off x="3081" y="1414"/>
              <a:ext cx="60" cy="60"/>
            </a:xfrm>
            <a:custGeom>
              <a:avLst/>
              <a:gdLst>
                <a:gd name="T0" fmla="*/ 0 w 60"/>
                <a:gd name="T1" fmla="*/ 60 h 60"/>
                <a:gd name="T2" fmla="*/ 42 w 60"/>
                <a:gd name="T3" fmla="*/ 0 h 60"/>
                <a:gd name="T4" fmla="*/ 60 w 60"/>
                <a:gd name="T5" fmla="*/ 0 h 60"/>
                <a:gd name="T6" fmla="*/ 19 w 60"/>
                <a:gd name="T7" fmla="*/ 60 h 60"/>
                <a:gd name="T8" fmla="*/ 0 w 60"/>
                <a:gd name="T9" fmla="*/ 6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60">
                  <a:moveTo>
                    <a:pt x="0" y="60"/>
                  </a:moveTo>
                  <a:lnTo>
                    <a:pt x="42" y="0"/>
                  </a:lnTo>
                  <a:lnTo>
                    <a:pt x="60" y="0"/>
                  </a:lnTo>
                  <a:lnTo>
                    <a:pt x="19" y="60"/>
                  </a:lnTo>
                  <a:lnTo>
                    <a:pt x="0" y="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4" name="Freeform 89"/>
            <p:cNvSpPr>
              <a:spLocks/>
            </p:cNvSpPr>
            <p:nvPr/>
          </p:nvSpPr>
          <p:spPr bwMode="auto">
            <a:xfrm>
              <a:off x="3123" y="1414"/>
              <a:ext cx="32" cy="17"/>
            </a:xfrm>
            <a:custGeom>
              <a:avLst/>
              <a:gdLst>
                <a:gd name="T0" fmla="*/ 0 w 32"/>
                <a:gd name="T1" fmla="*/ 17 h 17"/>
                <a:gd name="T2" fmla="*/ 13 w 32"/>
                <a:gd name="T3" fmla="*/ 0 h 17"/>
                <a:gd name="T4" fmla="*/ 32 w 32"/>
                <a:gd name="T5" fmla="*/ 0 h 17"/>
                <a:gd name="T6" fmla="*/ 18 w 32"/>
                <a:gd name="T7" fmla="*/ 17 h 17"/>
                <a:gd name="T8" fmla="*/ 0 w 32"/>
                <a:gd name="T9" fmla="*/ 1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7">
                  <a:moveTo>
                    <a:pt x="0" y="17"/>
                  </a:moveTo>
                  <a:lnTo>
                    <a:pt x="13" y="0"/>
                  </a:lnTo>
                  <a:lnTo>
                    <a:pt x="32" y="0"/>
                  </a:lnTo>
                  <a:lnTo>
                    <a:pt x="18" y="17"/>
                  </a:lnTo>
                  <a:lnTo>
                    <a:pt x="0" y="1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5" name="Freeform 90"/>
            <p:cNvSpPr>
              <a:spLocks/>
            </p:cNvSpPr>
            <p:nvPr/>
          </p:nvSpPr>
          <p:spPr bwMode="auto">
            <a:xfrm>
              <a:off x="3164" y="1337"/>
              <a:ext cx="37" cy="30"/>
            </a:xfrm>
            <a:custGeom>
              <a:avLst/>
              <a:gdLst>
                <a:gd name="T0" fmla="*/ 0 w 37"/>
                <a:gd name="T1" fmla="*/ 30 h 30"/>
                <a:gd name="T2" fmla="*/ 18 w 37"/>
                <a:gd name="T3" fmla="*/ 0 h 30"/>
                <a:gd name="T4" fmla="*/ 37 w 37"/>
                <a:gd name="T5" fmla="*/ 0 h 30"/>
                <a:gd name="T6" fmla="*/ 18 w 37"/>
                <a:gd name="T7" fmla="*/ 30 h 30"/>
                <a:gd name="T8" fmla="*/ 0 w 37"/>
                <a:gd name="T9" fmla="*/ 3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0">
                  <a:moveTo>
                    <a:pt x="0" y="30"/>
                  </a:moveTo>
                  <a:lnTo>
                    <a:pt x="18" y="0"/>
                  </a:lnTo>
                  <a:lnTo>
                    <a:pt x="37" y="0"/>
                  </a:lnTo>
                  <a:lnTo>
                    <a:pt x="18" y="30"/>
                  </a:lnTo>
                  <a:lnTo>
                    <a:pt x="0"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6" name="Freeform 91"/>
            <p:cNvSpPr>
              <a:spLocks/>
            </p:cNvSpPr>
            <p:nvPr/>
          </p:nvSpPr>
          <p:spPr bwMode="auto">
            <a:xfrm>
              <a:off x="3182" y="1307"/>
              <a:ext cx="51" cy="47"/>
            </a:xfrm>
            <a:custGeom>
              <a:avLst/>
              <a:gdLst>
                <a:gd name="T0" fmla="*/ 0 w 51"/>
                <a:gd name="T1" fmla="*/ 47 h 47"/>
                <a:gd name="T2" fmla="*/ 32 w 51"/>
                <a:gd name="T3" fmla="*/ 0 h 47"/>
                <a:gd name="T4" fmla="*/ 51 w 51"/>
                <a:gd name="T5" fmla="*/ 0 h 47"/>
                <a:gd name="T6" fmla="*/ 19 w 51"/>
                <a:gd name="T7" fmla="*/ 47 h 47"/>
                <a:gd name="T8" fmla="*/ 0 w 51"/>
                <a:gd name="T9" fmla="*/ 4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7">
                  <a:moveTo>
                    <a:pt x="0" y="47"/>
                  </a:moveTo>
                  <a:lnTo>
                    <a:pt x="32" y="0"/>
                  </a:lnTo>
                  <a:lnTo>
                    <a:pt x="51" y="0"/>
                  </a:lnTo>
                  <a:lnTo>
                    <a:pt x="19" y="47"/>
                  </a:lnTo>
                  <a:lnTo>
                    <a:pt x="0" y="4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7" name="Freeform 92"/>
            <p:cNvSpPr>
              <a:spLocks/>
            </p:cNvSpPr>
            <p:nvPr/>
          </p:nvSpPr>
          <p:spPr bwMode="auto">
            <a:xfrm>
              <a:off x="3242" y="1205"/>
              <a:ext cx="69" cy="77"/>
            </a:xfrm>
            <a:custGeom>
              <a:avLst/>
              <a:gdLst>
                <a:gd name="T0" fmla="*/ 0 w 69"/>
                <a:gd name="T1" fmla="*/ 77 h 77"/>
                <a:gd name="T2" fmla="*/ 51 w 69"/>
                <a:gd name="T3" fmla="*/ 0 h 77"/>
                <a:gd name="T4" fmla="*/ 69 w 69"/>
                <a:gd name="T5" fmla="*/ 0 h 77"/>
                <a:gd name="T6" fmla="*/ 18 w 69"/>
                <a:gd name="T7" fmla="*/ 77 h 77"/>
                <a:gd name="T8" fmla="*/ 0 w 69"/>
                <a:gd name="T9" fmla="*/ 77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7">
                  <a:moveTo>
                    <a:pt x="0" y="77"/>
                  </a:moveTo>
                  <a:lnTo>
                    <a:pt x="51" y="0"/>
                  </a:lnTo>
                  <a:lnTo>
                    <a:pt x="69" y="0"/>
                  </a:lnTo>
                  <a:lnTo>
                    <a:pt x="18" y="77"/>
                  </a:lnTo>
                  <a:lnTo>
                    <a:pt x="0" y="7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8" name="Freeform 93"/>
            <p:cNvSpPr>
              <a:spLocks/>
            </p:cNvSpPr>
            <p:nvPr/>
          </p:nvSpPr>
          <p:spPr bwMode="auto">
            <a:xfrm>
              <a:off x="3325" y="1120"/>
              <a:ext cx="55" cy="55"/>
            </a:xfrm>
            <a:custGeom>
              <a:avLst/>
              <a:gdLst>
                <a:gd name="T0" fmla="*/ 0 w 55"/>
                <a:gd name="T1" fmla="*/ 55 h 55"/>
                <a:gd name="T2" fmla="*/ 36 w 55"/>
                <a:gd name="T3" fmla="*/ 0 h 55"/>
                <a:gd name="T4" fmla="*/ 55 w 55"/>
                <a:gd name="T5" fmla="*/ 0 h 55"/>
                <a:gd name="T6" fmla="*/ 18 w 55"/>
                <a:gd name="T7" fmla="*/ 55 h 55"/>
                <a:gd name="T8" fmla="*/ 0 w 55"/>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5">
                  <a:moveTo>
                    <a:pt x="0" y="55"/>
                  </a:moveTo>
                  <a:lnTo>
                    <a:pt x="36" y="0"/>
                  </a:lnTo>
                  <a:lnTo>
                    <a:pt x="55" y="0"/>
                  </a:lnTo>
                  <a:lnTo>
                    <a:pt x="18" y="55"/>
                  </a:lnTo>
                  <a:lnTo>
                    <a:pt x="0"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79" name="Freeform 94"/>
            <p:cNvSpPr>
              <a:spLocks/>
            </p:cNvSpPr>
            <p:nvPr/>
          </p:nvSpPr>
          <p:spPr bwMode="auto">
            <a:xfrm>
              <a:off x="3361" y="1115"/>
              <a:ext cx="33" cy="22"/>
            </a:xfrm>
            <a:custGeom>
              <a:avLst/>
              <a:gdLst>
                <a:gd name="T0" fmla="*/ 0 w 33"/>
                <a:gd name="T1" fmla="*/ 22 h 22"/>
                <a:gd name="T2" fmla="*/ 14 w 33"/>
                <a:gd name="T3" fmla="*/ 0 h 22"/>
                <a:gd name="T4" fmla="*/ 33 w 33"/>
                <a:gd name="T5" fmla="*/ 0 h 22"/>
                <a:gd name="T6" fmla="*/ 19 w 33"/>
                <a:gd name="T7" fmla="*/ 22 h 22"/>
                <a:gd name="T8" fmla="*/ 0 w 33"/>
                <a:gd name="T9" fmla="*/ 22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22">
                  <a:moveTo>
                    <a:pt x="0" y="22"/>
                  </a:moveTo>
                  <a:lnTo>
                    <a:pt x="14" y="0"/>
                  </a:lnTo>
                  <a:lnTo>
                    <a:pt x="33" y="0"/>
                  </a:lnTo>
                  <a:lnTo>
                    <a:pt x="19" y="22"/>
                  </a:lnTo>
                  <a:lnTo>
                    <a:pt x="0" y="2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0" name="Freeform 95"/>
            <p:cNvSpPr>
              <a:spLocks/>
            </p:cNvSpPr>
            <p:nvPr/>
          </p:nvSpPr>
          <p:spPr bwMode="auto">
            <a:xfrm>
              <a:off x="3407" y="1047"/>
              <a:ext cx="33" cy="21"/>
            </a:xfrm>
            <a:custGeom>
              <a:avLst/>
              <a:gdLst>
                <a:gd name="T0" fmla="*/ 0 w 33"/>
                <a:gd name="T1" fmla="*/ 21 h 21"/>
                <a:gd name="T2" fmla="*/ 14 w 33"/>
                <a:gd name="T3" fmla="*/ 0 h 21"/>
                <a:gd name="T4" fmla="*/ 33 w 33"/>
                <a:gd name="T5" fmla="*/ 0 h 21"/>
                <a:gd name="T6" fmla="*/ 19 w 33"/>
                <a:gd name="T7" fmla="*/ 21 h 21"/>
                <a:gd name="T8" fmla="*/ 0 w 33"/>
                <a:gd name="T9" fmla="*/ 21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21">
                  <a:moveTo>
                    <a:pt x="0" y="21"/>
                  </a:moveTo>
                  <a:lnTo>
                    <a:pt x="14" y="0"/>
                  </a:lnTo>
                  <a:lnTo>
                    <a:pt x="33" y="0"/>
                  </a:lnTo>
                  <a:lnTo>
                    <a:pt x="19" y="21"/>
                  </a:lnTo>
                  <a:lnTo>
                    <a:pt x="0" y="2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1" name="Freeform 96"/>
            <p:cNvSpPr>
              <a:spLocks/>
            </p:cNvSpPr>
            <p:nvPr/>
          </p:nvSpPr>
          <p:spPr bwMode="auto">
            <a:xfrm>
              <a:off x="3421" y="1009"/>
              <a:ext cx="60" cy="55"/>
            </a:xfrm>
            <a:custGeom>
              <a:avLst/>
              <a:gdLst>
                <a:gd name="T0" fmla="*/ 0 w 60"/>
                <a:gd name="T1" fmla="*/ 55 h 55"/>
                <a:gd name="T2" fmla="*/ 41 w 60"/>
                <a:gd name="T3" fmla="*/ 0 h 55"/>
                <a:gd name="T4" fmla="*/ 60 w 60"/>
                <a:gd name="T5" fmla="*/ 0 h 55"/>
                <a:gd name="T6" fmla="*/ 19 w 60"/>
                <a:gd name="T7" fmla="*/ 55 h 55"/>
                <a:gd name="T8" fmla="*/ 0 w 60"/>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55">
                  <a:moveTo>
                    <a:pt x="0" y="55"/>
                  </a:moveTo>
                  <a:lnTo>
                    <a:pt x="41" y="0"/>
                  </a:lnTo>
                  <a:lnTo>
                    <a:pt x="60" y="0"/>
                  </a:lnTo>
                  <a:lnTo>
                    <a:pt x="19" y="55"/>
                  </a:lnTo>
                  <a:lnTo>
                    <a:pt x="0"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2" name="Freeform 97"/>
            <p:cNvSpPr>
              <a:spLocks/>
            </p:cNvSpPr>
            <p:nvPr/>
          </p:nvSpPr>
          <p:spPr bwMode="auto">
            <a:xfrm>
              <a:off x="3481" y="923"/>
              <a:ext cx="83" cy="73"/>
            </a:xfrm>
            <a:custGeom>
              <a:avLst/>
              <a:gdLst>
                <a:gd name="T0" fmla="*/ 0 w 83"/>
                <a:gd name="T1" fmla="*/ 56 h 73"/>
                <a:gd name="T2" fmla="*/ 78 w 83"/>
                <a:gd name="T3" fmla="*/ 0 h 73"/>
                <a:gd name="T4" fmla="*/ 83 w 83"/>
                <a:gd name="T5" fmla="*/ 18 h 73"/>
                <a:gd name="T6" fmla="*/ 4 w 83"/>
                <a:gd name="T7" fmla="*/ 73 h 73"/>
                <a:gd name="T8" fmla="*/ 0 w 83"/>
                <a:gd name="T9" fmla="*/ 56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 h="73">
                  <a:moveTo>
                    <a:pt x="0" y="56"/>
                  </a:moveTo>
                  <a:lnTo>
                    <a:pt x="78" y="0"/>
                  </a:lnTo>
                  <a:lnTo>
                    <a:pt x="83" y="18"/>
                  </a:lnTo>
                  <a:lnTo>
                    <a:pt x="4" y="73"/>
                  </a:lnTo>
                  <a:lnTo>
                    <a:pt x="0" y="5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3" name="Freeform 98"/>
            <p:cNvSpPr>
              <a:spLocks/>
            </p:cNvSpPr>
            <p:nvPr/>
          </p:nvSpPr>
          <p:spPr bwMode="auto">
            <a:xfrm>
              <a:off x="3586" y="855"/>
              <a:ext cx="69" cy="60"/>
            </a:xfrm>
            <a:custGeom>
              <a:avLst/>
              <a:gdLst>
                <a:gd name="T0" fmla="*/ 0 w 69"/>
                <a:gd name="T1" fmla="*/ 43 h 60"/>
                <a:gd name="T2" fmla="*/ 65 w 69"/>
                <a:gd name="T3" fmla="*/ 0 h 60"/>
                <a:gd name="T4" fmla="*/ 69 w 69"/>
                <a:gd name="T5" fmla="*/ 17 h 60"/>
                <a:gd name="T6" fmla="*/ 5 w 69"/>
                <a:gd name="T7" fmla="*/ 60 h 60"/>
                <a:gd name="T8" fmla="*/ 0 w 69"/>
                <a:gd name="T9" fmla="*/ 43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60">
                  <a:moveTo>
                    <a:pt x="0" y="43"/>
                  </a:moveTo>
                  <a:lnTo>
                    <a:pt x="65" y="0"/>
                  </a:lnTo>
                  <a:lnTo>
                    <a:pt x="69" y="17"/>
                  </a:lnTo>
                  <a:lnTo>
                    <a:pt x="5" y="60"/>
                  </a:lnTo>
                  <a:lnTo>
                    <a:pt x="0" y="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4" name="Freeform 99"/>
            <p:cNvSpPr>
              <a:spLocks/>
            </p:cNvSpPr>
            <p:nvPr/>
          </p:nvSpPr>
          <p:spPr bwMode="auto">
            <a:xfrm>
              <a:off x="3632" y="851"/>
              <a:ext cx="23" cy="21"/>
            </a:xfrm>
            <a:custGeom>
              <a:avLst/>
              <a:gdLst>
                <a:gd name="T0" fmla="*/ 0 w 23"/>
                <a:gd name="T1" fmla="*/ 9 h 21"/>
                <a:gd name="T2" fmla="*/ 19 w 23"/>
                <a:gd name="T3" fmla="*/ 0 h 21"/>
                <a:gd name="T4" fmla="*/ 23 w 23"/>
                <a:gd name="T5" fmla="*/ 13 h 21"/>
                <a:gd name="T6" fmla="*/ 5 w 23"/>
                <a:gd name="T7" fmla="*/ 21 h 21"/>
                <a:gd name="T8" fmla="*/ 0 w 23"/>
                <a:gd name="T9" fmla="*/ 9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9"/>
                  </a:moveTo>
                  <a:lnTo>
                    <a:pt x="19" y="0"/>
                  </a:lnTo>
                  <a:lnTo>
                    <a:pt x="23" y="13"/>
                  </a:lnTo>
                  <a:lnTo>
                    <a:pt x="5" y="21"/>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5" name="Freeform 100"/>
            <p:cNvSpPr>
              <a:spLocks/>
            </p:cNvSpPr>
            <p:nvPr/>
          </p:nvSpPr>
          <p:spPr bwMode="auto">
            <a:xfrm>
              <a:off x="3697" y="800"/>
              <a:ext cx="41" cy="38"/>
            </a:xfrm>
            <a:custGeom>
              <a:avLst/>
              <a:gdLst>
                <a:gd name="T0" fmla="*/ 0 w 41"/>
                <a:gd name="T1" fmla="*/ 21 h 38"/>
                <a:gd name="T2" fmla="*/ 36 w 41"/>
                <a:gd name="T3" fmla="*/ 0 h 38"/>
                <a:gd name="T4" fmla="*/ 41 w 41"/>
                <a:gd name="T5" fmla="*/ 17 h 38"/>
                <a:gd name="T6" fmla="*/ 4 w 41"/>
                <a:gd name="T7" fmla="*/ 38 h 38"/>
                <a:gd name="T8" fmla="*/ 0 w 41"/>
                <a:gd name="T9" fmla="*/ 21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8">
                  <a:moveTo>
                    <a:pt x="0" y="21"/>
                  </a:moveTo>
                  <a:lnTo>
                    <a:pt x="36" y="0"/>
                  </a:lnTo>
                  <a:lnTo>
                    <a:pt x="41" y="17"/>
                  </a:lnTo>
                  <a:lnTo>
                    <a:pt x="4" y="38"/>
                  </a:lnTo>
                  <a:lnTo>
                    <a:pt x="0" y="2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6" name="Freeform 101"/>
            <p:cNvSpPr>
              <a:spLocks/>
            </p:cNvSpPr>
            <p:nvPr/>
          </p:nvSpPr>
          <p:spPr bwMode="auto">
            <a:xfrm>
              <a:off x="3715" y="770"/>
              <a:ext cx="51" cy="47"/>
            </a:xfrm>
            <a:custGeom>
              <a:avLst/>
              <a:gdLst>
                <a:gd name="T0" fmla="*/ 0 w 51"/>
                <a:gd name="T1" fmla="*/ 30 h 47"/>
                <a:gd name="T2" fmla="*/ 46 w 51"/>
                <a:gd name="T3" fmla="*/ 0 h 47"/>
                <a:gd name="T4" fmla="*/ 51 w 51"/>
                <a:gd name="T5" fmla="*/ 17 h 47"/>
                <a:gd name="T6" fmla="*/ 5 w 51"/>
                <a:gd name="T7" fmla="*/ 47 h 47"/>
                <a:gd name="T8" fmla="*/ 0 w 51"/>
                <a:gd name="T9" fmla="*/ 3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7">
                  <a:moveTo>
                    <a:pt x="0" y="30"/>
                  </a:moveTo>
                  <a:lnTo>
                    <a:pt x="46" y="0"/>
                  </a:lnTo>
                  <a:lnTo>
                    <a:pt x="51" y="17"/>
                  </a:lnTo>
                  <a:lnTo>
                    <a:pt x="5" y="47"/>
                  </a:lnTo>
                  <a:lnTo>
                    <a:pt x="0"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7" name="Freeform 102"/>
            <p:cNvSpPr>
              <a:spLocks/>
            </p:cNvSpPr>
            <p:nvPr/>
          </p:nvSpPr>
          <p:spPr bwMode="auto">
            <a:xfrm>
              <a:off x="3802" y="749"/>
              <a:ext cx="23" cy="4"/>
            </a:xfrm>
            <a:custGeom>
              <a:avLst/>
              <a:gdLst>
                <a:gd name="T0" fmla="*/ 0 w 23"/>
                <a:gd name="T1" fmla="*/ 4 h 4"/>
                <a:gd name="T2" fmla="*/ 5 w 23"/>
                <a:gd name="T3" fmla="*/ 0 h 4"/>
                <a:gd name="T4" fmla="*/ 23 w 23"/>
                <a:gd name="T5" fmla="*/ 0 h 4"/>
                <a:gd name="T6" fmla="*/ 19 w 23"/>
                <a:gd name="T7" fmla="*/ 4 h 4"/>
                <a:gd name="T8" fmla="*/ 0 w 23"/>
                <a:gd name="T9" fmla="*/ 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
                  <a:moveTo>
                    <a:pt x="0" y="4"/>
                  </a:moveTo>
                  <a:lnTo>
                    <a:pt x="5" y="0"/>
                  </a:lnTo>
                  <a:lnTo>
                    <a:pt x="23" y="0"/>
                  </a:lnTo>
                  <a:lnTo>
                    <a:pt x="19" y="4"/>
                  </a:lnTo>
                  <a:lnTo>
                    <a:pt x="0"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8" name="Freeform 103"/>
            <p:cNvSpPr>
              <a:spLocks/>
            </p:cNvSpPr>
            <p:nvPr/>
          </p:nvSpPr>
          <p:spPr bwMode="auto">
            <a:xfrm>
              <a:off x="1731" y="1772"/>
              <a:ext cx="482" cy="68"/>
            </a:xfrm>
            <a:custGeom>
              <a:avLst/>
              <a:gdLst>
                <a:gd name="T0" fmla="*/ 0 w 482"/>
                <a:gd name="T1" fmla="*/ 68 h 68"/>
                <a:gd name="T2" fmla="*/ 64 w 482"/>
                <a:gd name="T3" fmla="*/ 60 h 68"/>
                <a:gd name="T4" fmla="*/ 128 w 482"/>
                <a:gd name="T5" fmla="*/ 51 h 68"/>
                <a:gd name="T6" fmla="*/ 257 w 482"/>
                <a:gd name="T7" fmla="*/ 34 h 68"/>
                <a:gd name="T8" fmla="*/ 321 w 482"/>
                <a:gd name="T9" fmla="*/ 21 h 68"/>
                <a:gd name="T10" fmla="*/ 381 w 482"/>
                <a:gd name="T11" fmla="*/ 13 h 68"/>
                <a:gd name="T12" fmla="*/ 436 w 482"/>
                <a:gd name="T13" fmla="*/ 9 h 68"/>
                <a:gd name="T14" fmla="*/ 482 w 482"/>
                <a:gd name="T15" fmla="*/ 0 h 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2" h="68">
                  <a:moveTo>
                    <a:pt x="0" y="68"/>
                  </a:moveTo>
                  <a:lnTo>
                    <a:pt x="64" y="60"/>
                  </a:lnTo>
                  <a:lnTo>
                    <a:pt x="128" y="51"/>
                  </a:lnTo>
                  <a:lnTo>
                    <a:pt x="257" y="34"/>
                  </a:lnTo>
                  <a:lnTo>
                    <a:pt x="321" y="21"/>
                  </a:lnTo>
                  <a:lnTo>
                    <a:pt x="381" y="13"/>
                  </a:lnTo>
                  <a:lnTo>
                    <a:pt x="436" y="9"/>
                  </a:lnTo>
                  <a:lnTo>
                    <a:pt x="482" y="0"/>
                  </a:lnTo>
                </a:path>
              </a:pathLst>
            </a:custGeom>
            <a:noFill/>
            <a:ln w="222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89" name="Freeform 104"/>
            <p:cNvSpPr>
              <a:spLocks/>
            </p:cNvSpPr>
            <p:nvPr/>
          </p:nvSpPr>
          <p:spPr bwMode="auto">
            <a:xfrm>
              <a:off x="2213" y="1734"/>
              <a:ext cx="211" cy="38"/>
            </a:xfrm>
            <a:custGeom>
              <a:avLst/>
              <a:gdLst>
                <a:gd name="T0" fmla="*/ 0 w 211"/>
                <a:gd name="T1" fmla="*/ 38 h 38"/>
                <a:gd name="T2" fmla="*/ 37 w 211"/>
                <a:gd name="T3" fmla="*/ 34 h 38"/>
                <a:gd name="T4" fmla="*/ 69 w 211"/>
                <a:gd name="T5" fmla="*/ 34 h 38"/>
                <a:gd name="T6" fmla="*/ 97 w 211"/>
                <a:gd name="T7" fmla="*/ 34 h 38"/>
                <a:gd name="T8" fmla="*/ 119 w 211"/>
                <a:gd name="T9" fmla="*/ 34 h 38"/>
                <a:gd name="T10" fmla="*/ 142 w 211"/>
                <a:gd name="T11" fmla="*/ 34 h 38"/>
                <a:gd name="T12" fmla="*/ 165 w 211"/>
                <a:gd name="T13" fmla="*/ 25 h 38"/>
                <a:gd name="T14" fmla="*/ 188 w 211"/>
                <a:gd name="T15" fmla="*/ 17 h 38"/>
                <a:gd name="T16" fmla="*/ 211 w 211"/>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1" h="38">
                  <a:moveTo>
                    <a:pt x="0" y="38"/>
                  </a:moveTo>
                  <a:lnTo>
                    <a:pt x="37" y="34"/>
                  </a:lnTo>
                  <a:lnTo>
                    <a:pt x="69" y="34"/>
                  </a:lnTo>
                  <a:lnTo>
                    <a:pt x="97" y="34"/>
                  </a:lnTo>
                  <a:lnTo>
                    <a:pt x="119" y="34"/>
                  </a:lnTo>
                  <a:lnTo>
                    <a:pt x="142" y="34"/>
                  </a:lnTo>
                  <a:lnTo>
                    <a:pt x="165" y="25"/>
                  </a:lnTo>
                  <a:lnTo>
                    <a:pt x="188" y="17"/>
                  </a:lnTo>
                  <a:lnTo>
                    <a:pt x="211" y="0"/>
                  </a:lnTo>
                </a:path>
              </a:pathLst>
            </a:custGeom>
            <a:noFill/>
            <a:ln w="222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90" name="Freeform 105"/>
            <p:cNvSpPr>
              <a:spLocks/>
            </p:cNvSpPr>
            <p:nvPr/>
          </p:nvSpPr>
          <p:spPr bwMode="auto">
            <a:xfrm>
              <a:off x="2424" y="1414"/>
              <a:ext cx="207" cy="320"/>
            </a:xfrm>
            <a:custGeom>
              <a:avLst/>
              <a:gdLst>
                <a:gd name="T0" fmla="*/ 0 w 207"/>
                <a:gd name="T1" fmla="*/ 320 h 320"/>
                <a:gd name="T2" fmla="*/ 28 w 207"/>
                <a:gd name="T3" fmla="*/ 294 h 320"/>
                <a:gd name="T4" fmla="*/ 55 w 207"/>
                <a:gd name="T5" fmla="*/ 260 h 320"/>
                <a:gd name="T6" fmla="*/ 83 w 207"/>
                <a:gd name="T7" fmla="*/ 217 h 320"/>
                <a:gd name="T8" fmla="*/ 106 w 207"/>
                <a:gd name="T9" fmla="*/ 175 h 320"/>
                <a:gd name="T10" fmla="*/ 161 w 207"/>
                <a:gd name="T11" fmla="*/ 85 h 320"/>
                <a:gd name="T12" fmla="*/ 184 w 207"/>
                <a:gd name="T13" fmla="*/ 38 h 320"/>
                <a:gd name="T14" fmla="*/ 207 w 207"/>
                <a:gd name="T15" fmla="*/ 0 h 3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320">
                  <a:moveTo>
                    <a:pt x="0" y="320"/>
                  </a:moveTo>
                  <a:lnTo>
                    <a:pt x="28" y="294"/>
                  </a:lnTo>
                  <a:lnTo>
                    <a:pt x="55" y="260"/>
                  </a:lnTo>
                  <a:lnTo>
                    <a:pt x="83" y="217"/>
                  </a:lnTo>
                  <a:lnTo>
                    <a:pt x="106" y="175"/>
                  </a:lnTo>
                  <a:lnTo>
                    <a:pt x="161" y="85"/>
                  </a:lnTo>
                  <a:lnTo>
                    <a:pt x="184" y="38"/>
                  </a:lnTo>
                  <a:lnTo>
                    <a:pt x="207" y="0"/>
                  </a:lnTo>
                </a:path>
              </a:pathLst>
            </a:custGeom>
            <a:noFill/>
            <a:ln w="222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91" name="Freeform 106"/>
            <p:cNvSpPr>
              <a:spLocks/>
            </p:cNvSpPr>
            <p:nvPr/>
          </p:nvSpPr>
          <p:spPr bwMode="auto">
            <a:xfrm>
              <a:off x="2631" y="1128"/>
              <a:ext cx="138" cy="286"/>
            </a:xfrm>
            <a:custGeom>
              <a:avLst/>
              <a:gdLst>
                <a:gd name="T0" fmla="*/ 0 w 138"/>
                <a:gd name="T1" fmla="*/ 286 h 286"/>
                <a:gd name="T2" fmla="*/ 18 w 138"/>
                <a:gd name="T3" fmla="*/ 247 h 286"/>
                <a:gd name="T4" fmla="*/ 37 w 138"/>
                <a:gd name="T5" fmla="*/ 209 h 286"/>
                <a:gd name="T6" fmla="*/ 69 w 138"/>
                <a:gd name="T7" fmla="*/ 137 h 286"/>
                <a:gd name="T8" fmla="*/ 97 w 138"/>
                <a:gd name="T9" fmla="*/ 68 h 286"/>
                <a:gd name="T10" fmla="*/ 115 w 138"/>
                <a:gd name="T11" fmla="*/ 34 h 286"/>
                <a:gd name="T12" fmla="*/ 138 w 138"/>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8" h="286">
                  <a:moveTo>
                    <a:pt x="0" y="286"/>
                  </a:moveTo>
                  <a:lnTo>
                    <a:pt x="18" y="247"/>
                  </a:lnTo>
                  <a:lnTo>
                    <a:pt x="37" y="209"/>
                  </a:lnTo>
                  <a:lnTo>
                    <a:pt x="69" y="137"/>
                  </a:lnTo>
                  <a:lnTo>
                    <a:pt x="97" y="68"/>
                  </a:lnTo>
                  <a:lnTo>
                    <a:pt x="115" y="34"/>
                  </a:lnTo>
                  <a:lnTo>
                    <a:pt x="138" y="0"/>
                  </a:lnTo>
                </a:path>
              </a:pathLst>
            </a:custGeom>
            <a:noFill/>
            <a:ln w="222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92" name="Freeform 107"/>
            <p:cNvSpPr>
              <a:spLocks/>
            </p:cNvSpPr>
            <p:nvPr/>
          </p:nvSpPr>
          <p:spPr bwMode="auto">
            <a:xfrm>
              <a:off x="2769" y="885"/>
              <a:ext cx="243" cy="243"/>
            </a:xfrm>
            <a:custGeom>
              <a:avLst/>
              <a:gdLst>
                <a:gd name="T0" fmla="*/ 0 w 243"/>
                <a:gd name="T1" fmla="*/ 243 h 243"/>
                <a:gd name="T2" fmla="*/ 55 w 243"/>
                <a:gd name="T3" fmla="*/ 175 h 243"/>
                <a:gd name="T4" fmla="*/ 115 w 243"/>
                <a:gd name="T5" fmla="*/ 111 h 243"/>
                <a:gd name="T6" fmla="*/ 179 w 243"/>
                <a:gd name="T7" fmla="*/ 51 h 243"/>
                <a:gd name="T8" fmla="*/ 243 w 243"/>
                <a:gd name="T9" fmla="*/ 0 h 2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43">
                  <a:moveTo>
                    <a:pt x="0" y="243"/>
                  </a:moveTo>
                  <a:lnTo>
                    <a:pt x="55" y="175"/>
                  </a:lnTo>
                  <a:lnTo>
                    <a:pt x="115" y="111"/>
                  </a:lnTo>
                  <a:lnTo>
                    <a:pt x="179" y="51"/>
                  </a:lnTo>
                  <a:lnTo>
                    <a:pt x="243" y="0"/>
                  </a:lnTo>
                </a:path>
              </a:pathLst>
            </a:custGeom>
            <a:noFill/>
            <a:ln w="222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93" name="Freeform 108"/>
            <p:cNvSpPr>
              <a:spLocks/>
            </p:cNvSpPr>
            <p:nvPr/>
          </p:nvSpPr>
          <p:spPr bwMode="auto">
            <a:xfrm>
              <a:off x="3012" y="749"/>
              <a:ext cx="239" cy="136"/>
            </a:xfrm>
            <a:custGeom>
              <a:avLst/>
              <a:gdLst>
                <a:gd name="T0" fmla="*/ 0 w 239"/>
                <a:gd name="T1" fmla="*/ 136 h 136"/>
                <a:gd name="T2" fmla="*/ 60 w 239"/>
                <a:gd name="T3" fmla="*/ 89 h 136"/>
                <a:gd name="T4" fmla="*/ 120 w 239"/>
                <a:gd name="T5" fmla="*/ 51 h 136"/>
                <a:gd name="T6" fmla="*/ 179 w 239"/>
                <a:gd name="T7" fmla="*/ 21 h 136"/>
                <a:gd name="T8" fmla="*/ 239 w 239"/>
                <a:gd name="T9" fmla="*/ 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9" h="136">
                  <a:moveTo>
                    <a:pt x="0" y="136"/>
                  </a:moveTo>
                  <a:lnTo>
                    <a:pt x="60" y="89"/>
                  </a:lnTo>
                  <a:lnTo>
                    <a:pt x="120" y="51"/>
                  </a:lnTo>
                  <a:lnTo>
                    <a:pt x="179" y="21"/>
                  </a:lnTo>
                  <a:lnTo>
                    <a:pt x="239" y="0"/>
                  </a:lnTo>
                </a:path>
              </a:pathLst>
            </a:custGeom>
            <a:noFill/>
            <a:ln w="222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94" name="Freeform 109"/>
            <p:cNvSpPr>
              <a:spLocks/>
            </p:cNvSpPr>
            <p:nvPr/>
          </p:nvSpPr>
          <p:spPr bwMode="auto">
            <a:xfrm>
              <a:off x="3251" y="732"/>
              <a:ext cx="244" cy="21"/>
            </a:xfrm>
            <a:custGeom>
              <a:avLst/>
              <a:gdLst>
                <a:gd name="T0" fmla="*/ 0 w 244"/>
                <a:gd name="T1" fmla="*/ 17 h 21"/>
                <a:gd name="T2" fmla="*/ 60 w 244"/>
                <a:gd name="T3" fmla="*/ 4 h 21"/>
                <a:gd name="T4" fmla="*/ 120 w 244"/>
                <a:gd name="T5" fmla="*/ 0 h 21"/>
                <a:gd name="T6" fmla="*/ 179 w 244"/>
                <a:gd name="T7" fmla="*/ 8 h 21"/>
                <a:gd name="T8" fmla="*/ 244 w 244"/>
                <a:gd name="T9" fmla="*/ 21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1">
                  <a:moveTo>
                    <a:pt x="0" y="17"/>
                  </a:moveTo>
                  <a:lnTo>
                    <a:pt x="60" y="4"/>
                  </a:lnTo>
                  <a:lnTo>
                    <a:pt x="120" y="0"/>
                  </a:lnTo>
                  <a:lnTo>
                    <a:pt x="179" y="8"/>
                  </a:lnTo>
                  <a:lnTo>
                    <a:pt x="244" y="21"/>
                  </a:lnTo>
                </a:path>
              </a:pathLst>
            </a:custGeom>
            <a:noFill/>
            <a:ln w="222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95" name="Freeform 110"/>
            <p:cNvSpPr>
              <a:spLocks/>
            </p:cNvSpPr>
            <p:nvPr/>
          </p:nvSpPr>
          <p:spPr bwMode="auto">
            <a:xfrm>
              <a:off x="3495" y="753"/>
              <a:ext cx="312" cy="145"/>
            </a:xfrm>
            <a:custGeom>
              <a:avLst/>
              <a:gdLst>
                <a:gd name="T0" fmla="*/ 0 w 312"/>
                <a:gd name="T1" fmla="*/ 0 h 145"/>
                <a:gd name="T2" fmla="*/ 36 w 312"/>
                <a:gd name="T3" fmla="*/ 13 h 145"/>
                <a:gd name="T4" fmla="*/ 73 w 312"/>
                <a:gd name="T5" fmla="*/ 25 h 145"/>
                <a:gd name="T6" fmla="*/ 151 w 312"/>
                <a:gd name="T7" fmla="*/ 64 h 145"/>
                <a:gd name="T8" fmla="*/ 234 w 312"/>
                <a:gd name="T9" fmla="*/ 107 h 145"/>
                <a:gd name="T10" fmla="*/ 312 w 312"/>
                <a:gd name="T11" fmla="*/ 145 h 1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2" h="145">
                  <a:moveTo>
                    <a:pt x="0" y="0"/>
                  </a:moveTo>
                  <a:lnTo>
                    <a:pt x="36" y="13"/>
                  </a:lnTo>
                  <a:lnTo>
                    <a:pt x="73" y="25"/>
                  </a:lnTo>
                  <a:lnTo>
                    <a:pt x="151" y="64"/>
                  </a:lnTo>
                  <a:lnTo>
                    <a:pt x="234" y="107"/>
                  </a:lnTo>
                  <a:lnTo>
                    <a:pt x="312" y="145"/>
                  </a:lnTo>
                </a:path>
              </a:pathLst>
            </a:custGeom>
            <a:noFill/>
            <a:ln w="2222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96" name="Rectangle 111"/>
            <p:cNvSpPr>
              <a:spLocks noChangeArrowheads="1"/>
            </p:cNvSpPr>
            <p:nvPr/>
          </p:nvSpPr>
          <p:spPr bwMode="auto">
            <a:xfrm>
              <a:off x="1575" y="1776"/>
              <a:ext cx="5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0</a:t>
              </a:r>
              <a:endParaRPr lang="en-US" altLang="en-US" sz="2400">
                <a:latin typeface="Tahoma" panose="020B0604030504040204" pitchFamily="34" charset="0"/>
              </a:endParaRPr>
            </a:p>
          </p:txBody>
        </p:sp>
        <p:sp>
          <p:nvSpPr>
            <p:cNvPr id="71797" name="Rectangle 112"/>
            <p:cNvSpPr>
              <a:spLocks noChangeArrowheads="1"/>
            </p:cNvSpPr>
            <p:nvPr/>
          </p:nvSpPr>
          <p:spPr bwMode="auto">
            <a:xfrm>
              <a:off x="1510" y="1559"/>
              <a:ext cx="117"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20</a:t>
              </a:r>
              <a:endParaRPr lang="en-US" altLang="en-US" sz="2400">
                <a:latin typeface="Tahoma" panose="020B0604030504040204" pitchFamily="34" charset="0"/>
              </a:endParaRPr>
            </a:p>
          </p:txBody>
        </p:sp>
        <p:sp>
          <p:nvSpPr>
            <p:cNvPr id="71798" name="Rectangle 113"/>
            <p:cNvSpPr>
              <a:spLocks noChangeArrowheads="1"/>
            </p:cNvSpPr>
            <p:nvPr/>
          </p:nvSpPr>
          <p:spPr bwMode="auto">
            <a:xfrm>
              <a:off x="1510" y="1337"/>
              <a:ext cx="11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40</a:t>
              </a:r>
              <a:endParaRPr lang="en-US" altLang="en-US" sz="2400">
                <a:latin typeface="Tahoma" panose="020B0604030504040204" pitchFamily="34" charset="0"/>
              </a:endParaRPr>
            </a:p>
          </p:txBody>
        </p:sp>
        <p:sp>
          <p:nvSpPr>
            <p:cNvPr id="71799" name="Rectangle 114"/>
            <p:cNvSpPr>
              <a:spLocks noChangeArrowheads="1"/>
            </p:cNvSpPr>
            <p:nvPr/>
          </p:nvSpPr>
          <p:spPr bwMode="auto">
            <a:xfrm>
              <a:off x="1510" y="1120"/>
              <a:ext cx="11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60</a:t>
              </a:r>
              <a:endParaRPr lang="en-US" altLang="en-US" sz="2400">
                <a:latin typeface="Tahoma" panose="020B0604030504040204" pitchFamily="34" charset="0"/>
              </a:endParaRPr>
            </a:p>
          </p:txBody>
        </p:sp>
        <p:sp>
          <p:nvSpPr>
            <p:cNvPr id="71800" name="Rectangle 115"/>
            <p:cNvSpPr>
              <a:spLocks noChangeArrowheads="1"/>
            </p:cNvSpPr>
            <p:nvPr/>
          </p:nvSpPr>
          <p:spPr bwMode="auto">
            <a:xfrm>
              <a:off x="1510" y="902"/>
              <a:ext cx="117"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80</a:t>
              </a:r>
              <a:endParaRPr lang="en-US" altLang="en-US" sz="2400">
                <a:latin typeface="Tahoma" panose="020B0604030504040204" pitchFamily="34" charset="0"/>
              </a:endParaRPr>
            </a:p>
          </p:txBody>
        </p:sp>
        <p:sp>
          <p:nvSpPr>
            <p:cNvPr id="71801" name="Rectangle 116"/>
            <p:cNvSpPr>
              <a:spLocks noChangeArrowheads="1"/>
            </p:cNvSpPr>
            <p:nvPr/>
          </p:nvSpPr>
          <p:spPr bwMode="auto">
            <a:xfrm>
              <a:off x="1446" y="685"/>
              <a:ext cx="176"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100</a:t>
              </a:r>
              <a:endParaRPr lang="en-US" altLang="en-US" sz="2400">
                <a:latin typeface="Tahoma" panose="020B0604030504040204" pitchFamily="34" charset="0"/>
              </a:endParaRPr>
            </a:p>
          </p:txBody>
        </p:sp>
        <p:sp>
          <p:nvSpPr>
            <p:cNvPr id="71802" name="Rectangle 117"/>
            <p:cNvSpPr>
              <a:spLocks noChangeArrowheads="1"/>
            </p:cNvSpPr>
            <p:nvPr/>
          </p:nvSpPr>
          <p:spPr bwMode="auto">
            <a:xfrm>
              <a:off x="1699" y="1938"/>
              <a:ext cx="5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0</a:t>
              </a:r>
              <a:endParaRPr lang="en-US" altLang="en-US" sz="2400">
                <a:latin typeface="Tahoma" panose="020B0604030504040204" pitchFamily="34" charset="0"/>
              </a:endParaRPr>
            </a:p>
          </p:txBody>
        </p:sp>
        <p:sp>
          <p:nvSpPr>
            <p:cNvPr id="71803" name="Rectangle 118"/>
            <p:cNvSpPr>
              <a:spLocks noChangeArrowheads="1"/>
            </p:cNvSpPr>
            <p:nvPr/>
          </p:nvSpPr>
          <p:spPr bwMode="auto">
            <a:xfrm>
              <a:off x="2011" y="1938"/>
              <a:ext cx="11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20</a:t>
              </a:r>
              <a:endParaRPr lang="en-US" altLang="en-US" sz="2400">
                <a:latin typeface="Tahoma" panose="020B0604030504040204" pitchFamily="34" charset="0"/>
              </a:endParaRPr>
            </a:p>
          </p:txBody>
        </p:sp>
        <p:sp>
          <p:nvSpPr>
            <p:cNvPr id="71804" name="Rectangle 119"/>
            <p:cNvSpPr>
              <a:spLocks noChangeArrowheads="1"/>
            </p:cNvSpPr>
            <p:nvPr/>
          </p:nvSpPr>
          <p:spPr bwMode="auto">
            <a:xfrm>
              <a:off x="2360" y="1938"/>
              <a:ext cx="11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40</a:t>
              </a:r>
              <a:endParaRPr lang="en-US" altLang="en-US" sz="2400">
                <a:latin typeface="Tahoma" panose="020B0604030504040204" pitchFamily="34" charset="0"/>
              </a:endParaRPr>
            </a:p>
          </p:txBody>
        </p:sp>
        <p:sp>
          <p:nvSpPr>
            <p:cNvPr id="71805" name="Rectangle 120"/>
            <p:cNvSpPr>
              <a:spLocks noChangeArrowheads="1"/>
            </p:cNvSpPr>
            <p:nvPr/>
          </p:nvSpPr>
          <p:spPr bwMode="auto">
            <a:xfrm>
              <a:off x="2705" y="1938"/>
              <a:ext cx="11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60</a:t>
              </a:r>
              <a:endParaRPr lang="en-US" altLang="en-US" sz="2400">
                <a:latin typeface="Tahoma" panose="020B0604030504040204" pitchFamily="34" charset="0"/>
              </a:endParaRPr>
            </a:p>
          </p:txBody>
        </p:sp>
        <p:sp>
          <p:nvSpPr>
            <p:cNvPr id="71806" name="Rectangle 121"/>
            <p:cNvSpPr>
              <a:spLocks noChangeArrowheads="1"/>
            </p:cNvSpPr>
            <p:nvPr/>
          </p:nvSpPr>
          <p:spPr bwMode="auto">
            <a:xfrm>
              <a:off x="3049" y="1938"/>
              <a:ext cx="11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80</a:t>
              </a:r>
              <a:endParaRPr lang="en-US" altLang="en-US" sz="2400">
                <a:latin typeface="Tahoma" panose="020B0604030504040204" pitchFamily="34" charset="0"/>
              </a:endParaRPr>
            </a:p>
          </p:txBody>
        </p:sp>
        <p:sp>
          <p:nvSpPr>
            <p:cNvPr id="71807" name="Rectangle 122"/>
            <p:cNvSpPr>
              <a:spLocks noChangeArrowheads="1"/>
            </p:cNvSpPr>
            <p:nvPr/>
          </p:nvSpPr>
          <p:spPr bwMode="auto">
            <a:xfrm>
              <a:off x="3361" y="1938"/>
              <a:ext cx="17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100</a:t>
              </a:r>
              <a:endParaRPr lang="en-US" altLang="en-US" sz="2400">
                <a:latin typeface="Tahoma" panose="020B0604030504040204" pitchFamily="34" charset="0"/>
              </a:endParaRPr>
            </a:p>
          </p:txBody>
        </p:sp>
        <p:sp>
          <p:nvSpPr>
            <p:cNvPr id="71808" name="Rectangle 123"/>
            <p:cNvSpPr>
              <a:spLocks noChangeArrowheads="1"/>
            </p:cNvSpPr>
            <p:nvPr/>
          </p:nvSpPr>
          <p:spPr bwMode="auto">
            <a:xfrm>
              <a:off x="3711" y="1938"/>
              <a:ext cx="17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120</a:t>
              </a:r>
              <a:endParaRPr lang="en-US" altLang="en-US" sz="2400">
                <a:latin typeface="Tahoma" panose="020B0604030504040204" pitchFamily="34" charset="0"/>
              </a:endParaRPr>
            </a:p>
          </p:txBody>
        </p:sp>
        <p:sp>
          <p:nvSpPr>
            <p:cNvPr id="71809" name="Rectangle 124"/>
            <p:cNvSpPr>
              <a:spLocks noChangeArrowheads="1"/>
            </p:cNvSpPr>
            <p:nvPr/>
          </p:nvSpPr>
          <p:spPr bwMode="auto">
            <a:xfrm>
              <a:off x="4055" y="1938"/>
              <a:ext cx="17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00"/>
                  </a:solidFill>
                </a:rPr>
                <a:t>140</a:t>
              </a:r>
              <a:endParaRPr lang="en-US" altLang="en-US" sz="2400">
                <a:latin typeface="Tahoma" panose="020B0604030504040204" pitchFamily="34" charset="0"/>
              </a:endParaRPr>
            </a:p>
          </p:txBody>
        </p:sp>
        <p:sp>
          <p:nvSpPr>
            <p:cNvPr id="71810" name="Rectangle 125"/>
            <p:cNvSpPr>
              <a:spLocks noChangeArrowheads="1"/>
            </p:cNvSpPr>
            <p:nvPr/>
          </p:nvSpPr>
          <p:spPr bwMode="auto">
            <a:xfrm>
              <a:off x="2415" y="2127"/>
              <a:ext cx="96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FFFFFF"/>
                  </a:solidFill>
                </a:rPr>
                <a:t>Days After Planting</a:t>
              </a:r>
              <a:endParaRPr lang="en-US" altLang="en-US" sz="2400">
                <a:latin typeface="Tahoma" panose="020B0604030504040204" pitchFamily="34" charset="0"/>
              </a:endParaRPr>
            </a:p>
          </p:txBody>
        </p:sp>
        <p:sp>
          <p:nvSpPr>
            <p:cNvPr id="71811" name="Rectangle 126"/>
            <p:cNvSpPr>
              <a:spLocks noChangeArrowheads="1"/>
            </p:cNvSpPr>
            <p:nvPr/>
          </p:nvSpPr>
          <p:spPr bwMode="auto">
            <a:xfrm rot="16200000">
              <a:off x="596" y="1129"/>
              <a:ext cx="145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FFFFFF"/>
                  </a:solidFill>
                </a:rPr>
                <a:t>% Total N Uptake or Growth</a:t>
              </a:r>
              <a:endParaRPr lang="en-US" altLang="en-US" sz="1400">
                <a:latin typeface="Tahoma" panose="020B0604030504040204" pitchFamily="34" charset="0"/>
              </a:endParaRPr>
            </a:p>
          </p:txBody>
        </p:sp>
        <p:sp>
          <p:nvSpPr>
            <p:cNvPr id="71812" name="Rectangle 127"/>
            <p:cNvSpPr>
              <a:spLocks noChangeArrowheads="1"/>
            </p:cNvSpPr>
            <p:nvPr/>
          </p:nvSpPr>
          <p:spPr bwMode="auto">
            <a:xfrm>
              <a:off x="4312" y="1013"/>
              <a:ext cx="657" cy="461"/>
            </a:xfrm>
            <a:prstGeom prst="rect">
              <a:avLst/>
            </a:prstGeom>
            <a:solidFill>
              <a:srgbClr val="000000"/>
            </a:solidFill>
            <a:ln w="7938">
              <a:solidFill>
                <a:srgbClr val="FFFFFF"/>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1813" name="Line 128"/>
            <p:cNvSpPr>
              <a:spLocks noChangeShapeType="1"/>
            </p:cNvSpPr>
            <p:nvPr/>
          </p:nvSpPr>
          <p:spPr bwMode="auto">
            <a:xfrm>
              <a:off x="4349" y="1098"/>
              <a:ext cx="184" cy="1"/>
            </a:xfrm>
            <a:prstGeom prst="line">
              <a:avLst/>
            </a:prstGeom>
            <a:noFill/>
            <a:ln w="22225">
              <a:solidFill>
                <a:srgbClr val="FFBF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14" name="Rectangle 129"/>
            <p:cNvSpPr>
              <a:spLocks noChangeArrowheads="1"/>
            </p:cNvSpPr>
            <p:nvPr/>
          </p:nvSpPr>
          <p:spPr bwMode="auto">
            <a:xfrm>
              <a:off x="4560" y="1039"/>
              <a:ext cx="220"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0080FF"/>
                  </a:solidFill>
                </a:rPr>
                <a:t>Vine</a:t>
              </a:r>
              <a:endParaRPr lang="en-US" altLang="en-US" sz="2400">
                <a:latin typeface="Tahoma" panose="020B0604030504040204" pitchFamily="34" charset="0"/>
              </a:endParaRPr>
            </a:p>
          </p:txBody>
        </p:sp>
        <p:sp>
          <p:nvSpPr>
            <p:cNvPr id="71815" name="Freeform 130"/>
            <p:cNvSpPr>
              <a:spLocks/>
            </p:cNvSpPr>
            <p:nvPr/>
          </p:nvSpPr>
          <p:spPr bwMode="auto">
            <a:xfrm>
              <a:off x="4344" y="1243"/>
              <a:ext cx="97" cy="17"/>
            </a:xfrm>
            <a:custGeom>
              <a:avLst/>
              <a:gdLst>
                <a:gd name="T0" fmla="*/ 0 w 97"/>
                <a:gd name="T1" fmla="*/ 5 h 17"/>
                <a:gd name="T2" fmla="*/ 97 w 97"/>
                <a:gd name="T3" fmla="*/ 0 h 17"/>
                <a:gd name="T4" fmla="*/ 97 w 97"/>
                <a:gd name="T5" fmla="*/ 13 h 17"/>
                <a:gd name="T6" fmla="*/ 0 w 97"/>
                <a:gd name="T7" fmla="*/ 17 h 17"/>
                <a:gd name="T8" fmla="*/ 0 w 97"/>
                <a:gd name="T9" fmla="*/ 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 h="17">
                  <a:moveTo>
                    <a:pt x="0" y="5"/>
                  </a:moveTo>
                  <a:lnTo>
                    <a:pt x="97" y="0"/>
                  </a:lnTo>
                  <a:lnTo>
                    <a:pt x="97" y="13"/>
                  </a:lnTo>
                  <a:lnTo>
                    <a:pt x="0" y="17"/>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16" name="Freeform 131"/>
            <p:cNvSpPr>
              <a:spLocks/>
            </p:cNvSpPr>
            <p:nvPr/>
          </p:nvSpPr>
          <p:spPr bwMode="auto">
            <a:xfrm>
              <a:off x="4496" y="1243"/>
              <a:ext cx="41" cy="17"/>
            </a:xfrm>
            <a:custGeom>
              <a:avLst/>
              <a:gdLst>
                <a:gd name="T0" fmla="*/ 0 w 41"/>
                <a:gd name="T1" fmla="*/ 5 h 17"/>
                <a:gd name="T2" fmla="*/ 41 w 41"/>
                <a:gd name="T3" fmla="*/ 0 h 17"/>
                <a:gd name="T4" fmla="*/ 41 w 41"/>
                <a:gd name="T5" fmla="*/ 13 h 17"/>
                <a:gd name="T6" fmla="*/ 0 w 41"/>
                <a:gd name="T7" fmla="*/ 17 h 17"/>
                <a:gd name="T8" fmla="*/ 0 w 41"/>
                <a:gd name="T9" fmla="*/ 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17">
                  <a:moveTo>
                    <a:pt x="0" y="5"/>
                  </a:moveTo>
                  <a:lnTo>
                    <a:pt x="41" y="0"/>
                  </a:lnTo>
                  <a:lnTo>
                    <a:pt x="41" y="13"/>
                  </a:lnTo>
                  <a:lnTo>
                    <a:pt x="0" y="17"/>
                  </a:lnTo>
                  <a:lnTo>
                    <a:pt x="0" y="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17" name="Rectangle 132"/>
            <p:cNvSpPr>
              <a:spLocks noChangeArrowheads="1"/>
            </p:cNvSpPr>
            <p:nvPr/>
          </p:nvSpPr>
          <p:spPr bwMode="auto">
            <a:xfrm>
              <a:off x="4560" y="1192"/>
              <a:ext cx="285"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0080FF"/>
                  </a:solidFill>
                </a:rPr>
                <a:t>Tuber</a:t>
              </a:r>
              <a:endParaRPr lang="en-US" altLang="en-US" sz="2400">
                <a:latin typeface="Tahoma" panose="020B0604030504040204" pitchFamily="34" charset="0"/>
              </a:endParaRPr>
            </a:p>
          </p:txBody>
        </p:sp>
        <p:sp>
          <p:nvSpPr>
            <p:cNvPr id="71818" name="Line 133"/>
            <p:cNvSpPr>
              <a:spLocks noChangeShapeType="1"/>
            </p:cNvSpPr>
            <p:nvPr/>
          </p:nvSpPr>
          <p:spPr bwMode="auto">
            <a:xfrm>
              <a:off x="4349" y="1405"/>
              <a:ext cx="184" cy="1"/>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19" name="Rectangle 134"/>
            <p:cNvSpPr>
              <a:spLocks noChangeArrowheads="1"/>
            </p:cNvSpPr>
            <p:nvPr/>
          </p:nvSpPr>
          <p:spPr bwMode="auto">
            <a:xfrm>
              <a:off x="4560" y="1347"/>
              <a:ext cx="350"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a:solidFill>
                    <a:srgbClr val="0080FF"/>
                  </a:solidFill>
                </a:rPr>
                <a:t>Total N</a:t>
              </a:r>
              <a:endParaRPr lang="en-US" altLang="en-US" sz="2400">
                <a:latin typeface="Tahoma" panose="020B0604030504040204" pitchFamily="34" charset="0"/>
              </a:endParaRPr>
            </a:p>
          </p:txBody>
        </p:sp>
      </p:grpSp>
      <p:graphicFrame>
        <p:nvGraphicFramePr>
          <p:cNvPr id="71684" name="Object 135"/>
          <p:cNvGraphicFramePr>
            <a:graphicFrameLocks noChangeAspect="1"/>
          </p:cNvGraphicFramePr>
          <p:nvPr/>
        </p:nvGraphicFramePr>
        <p:xfrm>
          <a:off x="3276600" y="3429000"/>
          <a:ext cx="5829300" cy="3276600"/>
        </p:xfrm>
        <a:graphic>
          <a:graphicData uri="http://schemas.openxmlformats.org/presentationml/2006/ole">
            <mc:AlternateContent xmlns:mc="http://schemas.openxmlformats.org/markup-compatibility/2006">
              <mc:Choice xmlns:v="urn:schemas-microsoft-com:vml" Requires="v">
                <p:oleObj spid="_x0000_s1037" name="Chart" r:id="rId3" imgW="9458249" imgH="7438949" progId="Excel.Chart.8">
                  <p:embed/>
                </p:oleObj>
              </mc:Choice>
              <mc:Fallback>
                <p:oleObj name="Chart" r:id="rId3" imgW="9458249" imgH="7438949"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429000"/>
                        <a:ext cx="58293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5" name="Text Box 136"/>
          <p:cNvSpPr txBox="1">
            <a:spLocks noChangeArrowheads="1"/>
          </p:cNvSpPr>
          <p:nvPr/>
        </p:nvSpPr>
        <p:spPr bwMode="auto">
          <a:xfrm>
            <a:off x="7620001" y="4800600"/>
            <a:ext cx="881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chemeClr val="bg2"/>
                </a:solidFill>
              </a:rPr>
              <a:t>Vine kill</a:t>
            </a:r>
          </a:p>
        </p:txBody>
      </p:sp>
      <p:sp>
        <p:nvSpPr>
          <p:cNvPr id="71686" name="Line 137"/>
          <p:cNvSpPr>
            <a:spLocks noChangeShapeType="1"/>
          </p:cNvSpPr>
          <p:nvPr/>
        </p:nvSpPr>
        <p:spPr bwMode="auto">
          <a:xfrm flipV="1">
            <a:off x="8153400" y="4572000"/>
            <a:ext cx="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7" name="Text Box 138"/>
          <p:cNvSpPr txBox="1">
            <a:spLocks noChangeArrowheads="1"/>
          </p:cNvSpPr>
          <p:nvPr/>
        </p:nvSpPr>
        <p:spPr bwMode="auto">
          <a:xfrm rot="5396231">
            <a:off x="8271669" y="4264819"/>
            <a:ext cx="3506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chemeClr val="bg1"/>
                </a:solidFill>
                <a:latin typeface="Times New Roman" panose="02020603050405020304" pitchFamily="18" charset="0"/>
              </a:rPr>
              <a:t>Carl Rosen, University of Minnesota, 2005.</a:t>
            </a:r>
          </a:p>
        </p:txBody>
      </p:sp>
      <p:sp>
        <p:nvSpPr>
          <p:cNvPr id="71688" name="Rectangle 139"/>
          <p:cNvSpPr>
            <a:spLocks noGrp="1" noChangeArrowheads="1"/>
          </p:cNvSpPr>
          <p:nvPr>
            <p:ph type="title" idx="4294967295"/>
          </p:nvPr>
        </p:nvSpPr>
        <p:spPr>
          <a:xfrm>
            <a:off x="4419600" y="0"/>
            <a:ext cx="7772400" cy="533400"/>
          </a:xfrm>
        </p:spPr>
        <p:txBody>
          <a:bodyPr/>
          <a:lstStyle/>
          <a:p>
            <a:pPr eaLnBrk="1" hangingPunct="1"/>
            <a:r>
              <a:rPr lang="en-US" altLang="en-US" sz="3200"/>
              <a:t>Generalized Potato N Uptake and Growth</a:t>
            </a:r>
          </a:p>
        </p:txBody>
      </p:sp>
    </p:spTree>
    <p:extLst>
      <p:ext uri="{BB962C8B-B14F-4D97-AF65-F5344CB8AC3E}">
        <p14:creationId xmlns:p14="http://schemas.microsoft.com/office/powerpoint/2010/main" val="2073166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209801" y="228600"/>
            <a:ext cx="8004175" cy="1143000"/>
          </a:xfrm>
        </p:spPr>
        <p:txBody>
          <a:bodyPr>
            <a:normAutofit fontScale="90000"/>
          </a:bodyPr>
          <a:lstStyle/>
          <a:p>
            <a:pPr eaLnBrk="1" hangingPunct="1"/>
            <a:r>
              <a:rPr lang="en-US" altLang="en-US"/>
              <a:t>Irrigated Spring Wheat Yield</a:t>
            </a:r>
            <a:br>
              <a:rPr lang="en-US" altLang="en-US"/>
            </a:br>
            <a:r>
              <a:rPr lang="en-US" altLang="en-US"/>
              <a:t>Parma, 2005</a:t>
            </a:r>
          </a:p>
        </p:txBody>
      </p:sp>
      <p:graphicFrame>
        <p:nvGraphicFramePr>
          <p:cNvPr id="72707" name="Object 3"/>
          <p:cNvGraphicFramePr>
            <a:graphicFrameLocks noGrp="1" noChangeAspect="1"/>
          </p:cNvGraphicFramePr>
          <p:nvPr>
            <p:ph type="chart" idx="1"/>
          </p:nvPr>
        </p:nvGraphicFramePr>
        <p:xfrm>
          <a:off x="2514600" y="1874838"/>
          <a:ext cx="7162800" cy="4525962"/>
        </p:xfrm>
        <a:graphic>
          <a:graphicData uri="http://schemas.openxmlformats.org/presentationml/2006/ole">
            <mc:AlternateContent xmlns:mc="http://schemas.openxmlformats.org/markup-compatibility/2006">
              <mc:Choice xmlns:v="urn:schemas-microsoft-com:vml" Requires="v">
                <p:oleObj spid="_x0000_s2060" name="Chart" r:id="rId4" imgW="9715500" imgH="5715118" progId="MSGraph.Chart.8">
                  <p:embed followColorScheme="full"/>
                </p:oleObj>
              </mc:Choice>
              <mc:Fallback>
                <p:oleObj name="Chart" r:id="rId4" imgW="9715500" imgH="5715118" progId="MSGraph.Chart.8">
                  <p:embed followColorScheme="full"/>
                  <p:pic>
                    <p:nvPicPr>
                      <p:cNvPr id="0" name=""/>
                      <p:cNvPicPr>
                        <a:picLocks noChangeAspect="1" noChangeArrowheads="1"/>
                      </p:cNvPicPr>
                      <p:nvPr/>
                    </p:nvPicPr>
                    <p:blipFill>
                      <a:blip r:embed="rId5"/>
                      <a:srcRect/>
                      <a:stretch>
                        <a:fillRect/>
                      </a:stretch>
                    </p:blipFill>
                    <p:spPr bwMode="auto">
                      <a:xfrm>
                        <a:off x="2514600" y="1874838"/>
                        <a:ext cx="7162800"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2708" name="Text Box 4"/>
          <p:cNvSpPr txBox="1">
            <a:spLocks noChangeArrowheads="1"/>
          </p:cNvSpPr>
          <p:nvPr/>
        </p:nvSpPr>
        <p:spPr bwMode="auto">
          <a:xfrm>
            <a:off x="1665288" y="62404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latin typeface="Times New Roman" panose="02020603050405020304" pitchFamily="18" charset="0"/>
            </a:endParaRPr>
          </a:p>
        </p:txBody>
      </p:sp>
      <p:sp>
        <p:nvSpPr>
          <p:cNvPr id="72709" name="Text Box 5"/>
          <p:cNvSpPr txBox="1">
            <a:spLocks noChangeArrowheads="1"/>
          </p:cNvSpPr>
          <p:nvPr/>
        </p:nvSpPr>
        <p:spPr bwMode="auto">
          <a:xfrm>
            <a:off x="1719263" y="6294438"/>
            <a:ext cx="412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Source:  Dr. Brad Brown, Univ of idaho</a:t>
            </a:r>
          </a:p>
        </p:txBody>
      </p:sp>
    </p:spTree>
    <p:extLst>
      <p:ext uri="{BB962C8B-B14F-4D97-AF65-F5344CB8AC3E}">
        <p14:creationId xmlns:p14="http://schemas.microsoft.com/office/powerpoint/2010/main" val="325730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8839200" cy="1143000"/>
          </a:xfrm>
        </p:spPr>
        <p:txBody>
          <a:bodyPr>
            <a:normAutofit/>
          </a:bodyPr>
          <a:lstStyle/>
          <a:p>
            <a:r>
              <a:rPr lang="en-US" sz="2400" dirty="0"/>
              <a:t>2011 Data – Increase in US No. 1 Yield over Control</a:t>
            </a:r>
          </a:p>
        </p:txBody>
      </p:sp>
      <p:graphicFrame>
        <p:nvGraphicFramePr>
          <p:cNvPr id="4" name="Content Placeholder 3"/>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Arrow Connector 5"/>
          <p:cNvCxnSpPr/>
          <p:nvPr/>
        </p:nvCxnSpPr>
        <p:spPr>
          <a:xfrm flipH="1">
            <a:off x="8153400" y="3505200"/>
            <a:ext cx="685800" cy="228600"/>
          </a:xfrm>
          <a:prstGeom prst="straightConnector1">
            <a:avLst/>
          </a:prstGeom>
          <a:ln w="889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8305800" y="3886200"/>
            <a:ext cx="609600" cy="228600"/>
          </a:xfrm>
          <a:prstGeom prst="straightConnector1">
            <a:avLst/>
          </a:prstGeom>
          <a:ln w="889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534400" y="4267200"/>
            <a:ext cx="457200" cy="228600"/>
          </a:xfrm>
          <a:prstGeom prst="straightConnector1">
            <a:avLst/>
          </a:prstGeom>
          <a:ln w="889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7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 to Improve NUE and Reduce N Loss</a:t>
            </a:r>
          </a:p>
        </p:txBody>
      </p:sp>
      <p:sp>
        <p:nvSpPr>
          <p:cNvPr id="3" name="Content Placeholder 2"/>
          <p:cNvSpPr>
            <a:spLocks noGrp="1"/>
          </p:cNvSpPr>
          <p:nvPr>
            <p:ph idx="1"/>
          </p:nvPr>
        </p:nvSpPr>
        <p:spPr/>
        <p:txBody>
          <a:bodyPr/>
          <a:lstStyle/>
          <a:p>
            <a:r>
              <a:rPr lang="en-US" dirty="0">
                <a:solidFill>
                  <a:schemeClr val="bg1">
                    <a:lumMod val="65000"/>
                  </a:schemeClr>
                </a:solidFill>
              </a:rPr>
              <a:t>When </a:t>
            </a:r>
            <a:r>
              <a:rPr lang="en-US" dirty="0" err="1">
                <a:solidFill>
                  <a:schemeClr val="bg1">
                    <a:lumMod val="65000"/>
                  </a:schemeClr>
                </a:solidFill>
              </a:rPr>
              <a:t>granpa</a:t>
            </a:r>
            <a:r>
              <a:rPr lang="en-US" dirty="0">
                <a:solidFill>
                  <a:schemeClr val="bg1">
                    <a:lumMod val="65000"/>
                  </a:schemeClr>
                </a:solidFill>
              </a:rPr>
              <a:t> was </a:t>
            </a:r>
            <a:r>
              <a:rPr lang="en-US" dirty="0" err="1">
                <a:solidFill>
                  <a:schemeClr val="bg1">
                    <a:lumMod val="65000"/>
                  </a:schemeClr>
                </a:solidFill>
              </a:rPr>
              <a:t>farmin</a:t>
            </a:r>
            <a:r>
              <a:rPr lang="en-US" dirty="0">
                <a:solidFill>
                  <a:schemeClr val="bg1">
                    <a:lumMod val="65000"/>
                  </a:schemeClr>
                </a:solidFill>
              </a:rPr>
              <a:t>’ . . .</a:t>
            </a:r>
          </a:p>
          <a:p>
            <a:pPr lvl="1"/>
            <a:r>
              <a:rPr lang="en-US" dirty="0">
                <a:solidFill>
                  <a:schemeClr val="bg1">
                    <a:lumMod val="65000"/>
                  </a:schemeClr>
                </a:solidFill>
              </a:rPr>
              <a:t>Very high N (&gt;500 lb/ac) and water rates (over water by &gt;20%)</a:t>
            </a:r>
          </a:p>
          <a:p>
            <a:pPr lvl="1"/>
            <a:r>
              <a:rPr lang="en-US" dirty="0">
                <a:solidFill>
                  <a:schemeClr val="bg1">
                    <a:lumMod val="65000"/>
                  </a:schemeClr>
                </a:solidFill>
              </a:rPr>
              <a:t>Developed high nitrate groundwater contamination </a:t>
            </a:r>
          </a:p>
          <a:p>
            <a:r>
              <a:rPr lang="en-US" dirty="0">
                <a:solidFill>
                  <a:schemeClr val="bg1">
                    <a:lumMod val="65000"/>
                  </a:schemeClr>
                </a:solidFill>
              </a:rPr>
              <a:t>Efforts to simultaneously reduce N and irrigation</a:t>
            </a:r>
          </a:p>
          <a:p>
            <a:r>
              <a:rPr lang="en-US" dirty="0">
                <a:solidFill>
                  <a:schemeClr val="bg1">
                    <a:lumMod val="65000"/>
                  </a:schemeClr>
                </a:solidFill>
              </a:rPr>
              <a:t>Split applications of N (standard to apply 25-50% early and the rest fertigation)</a:t>
            </a:r>
          </a:p>
          <a:p>
            <a:r>
              <a:rPr lang="en-US" dirty="0">
                <a:solidFill>
                  <a:schemeClr val="bg1">
                    <a:lumMod val="65000"/>
                  </a:schemeClr>
                </a:solidFill>
              </a:rPr>
              <a:t>Petiole analysis</a:t>
            </a:r>
          </a:p>
          <a:p>
            <a:r>
              <a:rPr lang="en-US" dirty="0">
                <a:solidFill>
                  <a:schemeClr val="bg1">
                    <a:lumMod val="65000"/>
                  </a:schemeClr>
                </a:solidFill>
              </a:rPr>
              <a:t>Control and Slow Release Fertilizers</a:t>
            </a:r>
          </a:p>
          <a:p>
            <a:r>
              <a:rPr lang="en-US" dirty="0"/>
              <a:t>Variable Rate N</a:t>
            </a:r>
          </a:p>
        </p:txBody>
      </p:sp>
    </p:spTree>
    <p:extLst>
      <p:ext uri="{BB962C8B-B14F-4D97-AF65-F5344CB8AC3E}">
        <p14:creationId xmlns:p14="http://schemas.microsoft.com/office/powerpoint/2010/main" val="1631694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253" y="159851"/>
            <a:ext cx="3951514" cy="2872598"/>
          </a:xfrm>
        </p:spPr>
        <p:txBody>
          <a:bodyPr/>
          <a:lstStyle/>
          <a:p>
            <a:r>
              <a:rPr lang="en-US" dirty="0"/>
              <a:t>Variable Rate N in Potato-Grain Systems</a:t>
            </a:r>
          </a:p>
        </p:txBody>
      </p:sp>
      <p:sp>
        <p:nvSpPr>
          <p:cNvPr id="3" name="Content Placeholder 2"/>
          <p:cNvSpPr>
            <a:spLocks noGrp="1"/>
          </p:cNvSpPr>
          <p:nvPr>
            <p:ph idx="1"/>
          </p:nvPr>
        </p:nvSpPr>
        <p:spPr>
          <a:xfrm>
            <a:off x="381001" y="2715110"/>
            <a:ext cx="3920412" cy="4142890"/>
          </a:xfrm>
        </p:spPr>
        <p:txBody>
          <a:bodyPr/>
          <a:lstStyle/>
          <a:p>
            <a:r>
              <a:rPr lang="en-US" dirty="0"/>
              <a:t>Predominate situation </a:t>
            </a:r>
          </a:p>
          <a:p>
            <a:pPr lvl="1"/>
            <a:r>
              <a:rPr lang="en-US" dirty="0"/>
              <a:t>Highly calcareous vs. moderate or none</a:t>
            </a:r>
          </a:p>
          <a:p>
            <a:pPr lvl="1"/>
            <a:r>
              <a:rPr lang="en-US" dirty="0"/>
              <a:t>Need more P (and often micros as well) as lime % increases</a:t>
            </a:r>
          </a:p>
          <a:p>
            <a:pPr lvl="1"/>
            <a:r>
              <a:rPr lang="en-US" dirty="0"/>
              <a:t>However, N need often inverse to this</a:t>
            </a:r>
          </a:p>
        </p:txBody>
      </p:sp>
      <p:sp>
        <p:nvSpPr>
          <p:cNvPr id="5"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42B1063-23B2-402D-8F81-CD52EF24BF7D}" type="slidenum">
              <a:rPr lang="en-US" altLang="en-US"/>
              <a:pPr eaLnBrk="1" hangingPunct="1"/>
              <a:t>28</a:t>
            </a:fld>
            <a:endParaRPr lang="en-US" altLang="en-US"/>
          </a:p>
        </p:txBody>
      </p:sp>
      <p:pic>
        <p:nvPicPr>
          <p:cNvPr id="6" name="Picture 4" descr="StAnthony%20Bare%20soil%20and%20Plot%20area"/>
          <p:cNvPicPr>
            <a:picLocks noChangeAspect="1" noChangeArrowheads="1"/>
          </p:cNvPicPr>
          <p:nvPr/>
        </p:nvPicPr>
        <p:blipFill>
          <a:blip r:embed="rId2">
            <a:lum bright="10000"/>
            <a:extLst>
              <a:ext uri="{28A0092B-C50C-407E-A947-70E740481C1C}">
                <a14:useLocalDpi xmlns:a14="http://schemas.microsoft.com/office/drawing/2010/main" val="0"/>
              </a:ext>
            </a:extLst>
          </a:blip>
          <a:srcRect r="18245"/>
          <a:stretch>
            <a:fillRect/>
          </a:stretch>
        </p:blipFill>
        <p:spPr bwMode="auto">
          <a:xfrm>
            <a:off x="5105400" y="1012825"/>
            <a:ext cx="5257800" cy="5232400"/>
          </a:xfrm>
          <a:prstGeom prst="rect">
            <a:avLst/>
          </a:prstGeom>
          <a:noFill/>
          <a:ln w="57150">
            <a:solidFill>
              <a:srgbClr val="CC99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rot="-2825410">
            <a:off x="7909719" y="2529682"/>
            <a:ext cx="944563" cy="304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Rectangle 6"/>
          <p:cNvSpPr>
            <a:spLocks noChangeArrowheads="1"/>
          </p:cNvSpPr>
          <p:nvPr/>
        </p:nvSpPr>
        <p:spPr bwMode="auto">
          <a:xfrm>
            <a:off x="8077200" y="5410200"/>
            <a:ext cx="533400" cy="304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 name="Rectangle 7"/>
          <p:cNvSpPr>
            <a:spLocks noChangeArrowheads="1"/>
          </p:cNvSpPr>
          <p:nvPr/>
        </p:nvSpPr>
        <p:spPr bwMode="auto">
          <a:xfrm rot="2681938">
            <a:off x="7848601" y="1676400"/>
            <a:ext cx="944563" cy="228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68691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1524000" y="0"/>
            <a:ext cx="9144000" cy="609600"/>
          </a:xfrm>
        </p:spPr>
        <p:txBody>
          <a:bodyPr>
            <a:normAutofit fontScale="90000"/>
          </a:bodyPr>
          <a:lstStyle/>
          <a:p>
            <a:pPr eaLnBrk="1" hangingPunct="1">
              <a:defRPr/>
            </a:pPr>
            <a:r>
              <a:rPr lang="en-US" altLang="en-US" sz="4000"/>
              <a:t>Fertilizer Recommendations</a:t>
            </a:r>
          </a:p>
        </p:txBody>
      </p:sp>
      <p:graphicFrame>
        <p:nvGraphicFramePr>
          <p:cNvPr id="178245" name="Group 69"/>
          <p:cNvGraphicFramePr>
            <a:graphicFrameLocks noGrp="1"/>
          </p:cNvGraphicFramePr>
          <p:nvPr>
            <p:ph type="tbl" idx="1"/>
          </p:nvPr>
        </p:nvGraphicFramePr>
        <p:xfrm>
          <a:off x="1524000" y="533401"/>
          <a:ext cx="9144000" cy="6445253"/>
        </p:xfrm>
        <a:graphic>
          <a:graphicData uri="http://schemas.openxmlformats.org/drawingml/2006/table">
            <a:tb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73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Calcareous (White) Soil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Deep, Dark Soil</a:t>
                      </a:r>
                    </a:p>
                  </a:txBody>
                  <a:tcPr horzOverflow="overflow">
                    <a:lnL w="12700" cap="flat" cmpd="sng" algn="ctr">
                      <a:solidFill>
                        <a:schemeClr val="tx1"/>
                      </a:solidFill>
                      <a:prstDash val="solid"/>
                      <a:round/>
                      <a:headEnd type="none" w="med" len="med"/>
                      <a:tailEnd type="none" w="med" len="med"/>
                    </a:lnL>
                    <a:lnR cap="flat">
                      <a:noFill/>
                    </a:lnR>
                    <a:lnT cap="fla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7508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Yield Goal</a:t>
                      </a:r>
                    </a:p>
                  </a:txBody>
                  <a:tcPr horzOverflow="overflow">
                    <a:lnL cap="flat">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300 cwt/a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500 cwt/a</a:t>
                      </a:r>
                    </a:p>
                  </a:txBody>
                  <a:tcPr horzOverflow="overflow">
                    <a:lnL w="12700" cap="flat" cmpd="sng" algn="ctr">
                      <a:solidFill>
                        <a:schemeClr val="tx1"/>
                      </a:solidFill>
                      <a:prstDash val="solid"/>
                      <a:round/>
                      <a:headEnd type="none" w="med" len="med"/>
                      <a:tailEnd type="none" w="med" len="med"/>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73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a:ln>
                            <a:noFill/>
                          </a:ln>
                          <a:solidFill>
                            <a:schemeClr val="tx1"/>
                          </a:solidFill>
                          <a:effectLst/>
                          <a:latin typeface="Arial" charset="0"/>
                        </a:rPr>
                        <a:t>Soil Test</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a:ln>
                            <a:noFill/>
                          </a:ln>
                          <a:solidFill>
                            <a:schemeClr val="tx1"/>
                          </a:solidFill>
                          <a:effectLst/>
                          <a:latin typeface="Arial" charset="0"/>
                        </a:rPr>
                        <a:t>Fertilizer Rec.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a:ln>
                            <a:noFill/>
                          </a:ln>
                          <a:solidFill>
                            <a:schemeClr val="tx1"/>
                          </a:solidFill>
                          <a:effectLst/>
                          <a:latin typeface="Arial" charset="0"/>
                        </a:rPr>
                        <a:t>Soil Test</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a:ln>
                            <a:noFill/>
                          </a:ln>
                          <a:solidFill>
                            <a:schemeClr val="tx1"/>
                          </a:solidFill>
                          <a:effectLst/>
                          <a:latin typeface="Arial" charset="0"/>
                        </a:rPr>
                        <a:t>Fertilizer Rec.</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88392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Nitrogen</a:t>
                      </a: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 ppm</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165 lb/a</a:t>
                      </a: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 ppm</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275 lb/a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94488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Phosphorus</a:t>
                      </a: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 ppm (8% lime)</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240 lb/a</a:t>
                      </a: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15 ppm (0% lime)</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105 lb/a</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773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773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773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73730"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50000"/>
              </a:spcBef>
              <a:buClrTx/>
              <a:buSzTx/>
              <a:buFontTx/>
              <a:buNone/>
            </a:pPr>
            <a:fld id="{282D93AF-0F57-428A-B938-7306837564DD}" type="slidenum">
              <a:rPr lang="en-US" altLang="en-US" sz="1400">
                <a:latin typeface="Arial" panose="020B0604020202020204" pitchFamily="34" charset="0"/>
              </a:rPr>
              <a:pPr>
                <a:spcBef>
                  <a:spcPct val="50000"/>
                </a:spcBef>
                <a:buClrTx/>
                <a:buSzTx/>
                <a:buFontTx/>
                <a:buNone/>
              </a:pPr>
              <a:t>29</a:t>
            </a:fld>
            <a:endParaRPr lang="en-US" altLang="en-US" sz="1400">
              <a:latin typeface="Arial" panose="020B0604020202020204" pitchFamily="34" charset="0"/>
            </a:endParaRPr>
          </a:p>
        </p:txBody>
      </p:sp>
      <p:sp>
        <p:nvSpPr>
          <p:cNvPr id="2" name="Rectangle 1"/>
          <p:cNvSpPr/>
          <p:nvPr/>
        </p:nvSpPr>
        <p:spPr>
          <a:xfrm>
            <a:off x="7073153" y="484094"/>
            <a:ext cx="4661647" cy="5872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4213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1"/>
            <a:ext cx="12217109" cy="5831633"/>
          </a:xfrm>
          <a:prstGeom prst="rect">
            <a:avLst/>
          </a:prstGeom>
        </p:spPr>
      </p:pic>
    </p:spTree>
    <p:extLst>
      <p:ext uri="{BB962C8B-B14F-4D97-AF65-F5344CB8AC3E}">
        <p14:creationId xmlns:p14="http://schemas.microsoft.com/office/powerpoint/2010/main" val="499647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1524000" y="0"/>
            <a:ext cx="9144000" cy="609600"/>
          </a:xfrm>
        </p:spPr>
        <p:txBody>
          <a:bodyPr>
            <a:normAutofit fontScale="90000"/>
          </a:bodyPr>
          <a:lstStyle/>
          <a:p>
            <a:pPr eaLnBrk="1" hangingPunct="1">
              <a:defRPr/>
            </a:pPr>
            <a:r>
              <a:rPr lang="en-US" altLang="en-US" sz="4000"/>
              <a:t>Fertilizer Recommendations</a:t>
            </a:r>
          </a:p>
        </p:txBody>
      </p:sp>
      <p:graphicFrame>
        <p:nvGraphicFramePr>
          <p:cNvPr id="178245" name="Group 69"/>
          <p:cNvGraphicFramePr>
            <a:graphicFrameLocks noGrp="1"/>
          </p:cNvGraphicFramePr>
          <p:nvPr>
            <p:ph type="tbl" idx="1"/>
          </p:nvPr>
        </p:nvGraphicFramePr>
        <p:xfrm>
          <a:off x="1524000" y="533401"/>
          <a:ext cx="9144000" cy="6445253"/>
        </p:xfrm>
        <a:graphic>
          <a:graphicData uri="http://schemas.openxmlformats.org/drawingml/2006/table">
            <a:tb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73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Calcareous (White) Soil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Deep, Dark Soil</a:t>
                      </a:r>
                    </a:p>
                  </a:txBody>
                  <a:tcPr horzOverflow="overflow">
                    <a:lnL w="12700" cap="flat" cmpd="sng" algn="ctr">
                      <a:solidFill>
                        <a:schemeClr val="tx1"/>
                      </a:solidFill>
                      <a:prstDash val="solid"/>
                      <a:round/>
                      <a:headEnd type="none" w="med" len="med"/>
                      <a:tailEnd type="none" w="med" len="med"/>
                    </a:lnL>
                    <a:lnR cap="flat">
                      <a:noFill/>
                    </a:lnR>
                    <a:lnT cap="fla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7508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Yield Goal</a:t>
                      </a:r>
                    </a:p>
                  </a:txBody>
                  <a:tcPr horzOverflow="overflow">
                    <a:lnL cap="flat">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300 cwt/a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500 cwt/a</a:t>
                      </a:r>
                    </a:p>
                  </a:txBody>
                  <a:tcPr horzOverflow="overflow">
                    <a:lnL w="12700" cap="flat" cmpd="sng" algn="ctr">
                      <a:solidFill>
                        <a:schemeClr val="tx1"/>
                      </a:solidFill>
                      <a:prstDash val="solid"/>
                      <a:round/>
                      <a:headEnd type="none" w="med" len="med"/>
                      <a:tailEnd type="none" w="med" len="med"/>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773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a:ln>
                            <a:noFill/>
                          </a:ln>
                          <a:solidFill>
                            <a:schemeClr val="tx1"/>
                          </a:solidFill>
                          <a:effectLst/>
                          <a:latin typeface="Arial" charset="0"/>
                        </a:rPr>
                        <a:t>Soil Test</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a:ln>
                            <a:noFill/>
                          </a:ln>
                          <a:solidFill>
                            <a:schemeClr val="tx1"/>
                          </a:solidFill>
                          <a:effectLst/>
                          <a:latin typeface="Arial" charset="0"/>
                        </a:rPr>
                        <a:t>Fertilizer Rec.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a:ln>
                            <a:noFill/>
                          </a:ln>
                          <a:solidFill>
                            <a:schemeClr val="tx1"/>
                          </a:solidFill>
                          <a:effectLst/>
                          <a:latin typeface="Arial" charset="0"/>
                        </a:rPr>
                        <a:t>Soil Test</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sng" strike="noStrike" cap="none" normalizeH="0" baseline="0">
                          <a:ln>
                            <a:noFill/>
                          </a:ln>
                          <a:solidFill>
                            <a:schemeClr val="tx1"/>
                          </a:solidFill>
                          <a:effectLst/>
                          <a:latin typeface="Arial" charset="0"/>
                        </a:rPr>
                        <a:t>Fertilizer Rec.</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88392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Nitrogen</a:t>
                      </a: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 ppm</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165 lb/a</a:t>
                      </a: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 ppm</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275 lb/a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94488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Phosphorus</a:t>
                      </a: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 ppm (8% lime)</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240 lb/a</a:t>
                      </a: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15 ppm (0% lime)</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105 lb/a</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773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773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7731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73730"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50000"/>
              </a:spcBef>
              <a:buClrTx/>
              <a:buSzTx/>
              <a:buFontTx/>
              <a:buNone/>
            </a:pPr>
            <a:fld id="{282D93AF-0F57-428A-B938-7306837564DD}" type="slidenum">
              <a:rPr lang="en-US" altLang="en-US" sz="1400">
                <a:latin typeface="Arial" panose="020B0604020202020204" pitchFamily="34" charset="0"/>
              </a:rPr>
              <a:pPr>
                <a:spcBef>
                  <a:spcPct val="50000"/>
                </a:spcBef>
                <a:buClrTx/>
                <a:buSzTx/>
                <a:buFontTx/>
                <a:buNone/>
              </a:pPr>
              <a:t>30</a:t>
            </a:fld>
            <a:endParaRPr lang="en-US" altLang="en-US" sz="1400">
              <a:latin typeface="Arial" panose="020B0604020202020204" pitchFamily="34" charset="0"/>
            </a:endParaRPr>
          </a:p>
        </p:txBody>
      </p:sp>
      <p:sp>
        <p:nvSpPr>
          <p:cNvPr id="6" name="Oval 5"/>
          <p:cNvSpPr/>
          <p:nvPr/>
        </p:nvSpPr>
        <p:spPr>
          <a:xfrm>
            <a:off x="5215812" y="2567473"/>
            <a:ext cx="1763486" cy="1995196"/>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904514" y="2485377"/>
            <a:ext cx="1763486" cy="1995196"/>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2321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0290" name="Picture 2" descr="https://upload.wikimedia.org/wikipedia/commons/5/55/PotatoYield.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106" t="4205" r="3521"/>
          <a:stretch/>
        </p:blipFill>
        <p:spPr bwMode="auto">
          <a:xfrm>
            <a:off x="957471" y="238543"/>
            <a:ext cx="10286999" cy="640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98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Potato is a vital world food crop</a:t>
            </a:r>
          </a:p>
        </p:txBody>
      </p:sp>
      <p:pic>
        <p:nvPicPr>
          <p:cNvPr id="140290" name="Picture 2" descr="https://upload.wikimedia.org/wikipedia/commons/5/55/PotatoYield.pn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106" t="4205" r="3521"/>
          <a:stretch/>
        </p:blipFill>
        <p:spPr bwMode="auto">
          <a:xfrm>
            <a:off x="957471" y="3112347"/>
            <a:ext cx="6019800" cy="374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64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fade">
                                      <p:cBhvr>
                                        <p:cTn id="7" dur="1000"/>
                                        <p:tgtEl>
                                          <p:spTgt spid="140290"/>
                                        </p:tgtEl>
                                      </p:cBhvr>
                                    </p:animEffect>
                                    <p:anim calcmode="lin" valueType="num">
                                      <p:cBhvr>
                                        <p:cTn id="8" dur="1000" fill="hold"/>
                                        <p:tgtEl>
                                          <p:spTgt spid="140290"/>
                                        </p:tgtEl>
                                        <p:attrNameLst>
                                          <p:attrName>ppt_x</p:attrName>
                                        </p:attrNameLst>
                                      </p:cBhvr>
                                      <p:tavLst>
                                        <p:tav tm="0">
                                          <p:val>
                                            <p:strVal val="#ppt_x"/>
                                          </p:val>
                                        </p:tav>
                                        <p:tav tm="100000">
                                          <p:val>
                                            <p:strVal val="#ppt_x"/>
                                          </p:val>
                                        </p:tav>
                                      </p:tavLst>
                                    </p:anim>
                                    <p:anim calcmode="lin" valueType="num">
                                      <p:cBhvr>
                                        <p:cTn id="9" dur="1000" fill="hold"/>
                                        <p:tgtEl>
                                          <p:spTgt spid="140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0290" name="Picture 2" descr="https://upload.wikimedia.org/wikipedia/commons/5/55/PotatoYield.pn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106" t="4205" r="3521"/>
          <a:stretch/>
        </p:blipFill>
        <p:spPr bwMode="auto">
          <a:xfrm>
            <a:off x="957471" y="3112347"/>
            <a:ext cx="6019800" cy="37456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5/55/PotatoYield.png"/>
          <p:cNvPicPr>
            <a:picLocks noChangeAspect="1" noChangeArrowheads="1"/>
          </p:cNvPicPr>
          <p:nvPr/>
        </p:nvPicPr>
        <p:blipFill rotWithShape="1">
          <a:blip r:embed="rId2">
            <a:extLst>
              <a:ext uri="{28A0092B-C50C-407E-A947-70E740481C1C}">
                <a14:useLocalDpi xmlns:a14="http://schemas.microsoft.com/office/drawing/2010/main" val="0"/>
              </a:ext>
            </a:extLst>
          </a:blip>
          <a:srcRect l="20774" t="19152" r="63180" b="69148"/>
          <a:stretch/>
        </p:blipFill>
        <p:spPr bwMode="auto">
          <a:xfrm>
            <a:off x="4658624" y="159032"/>
            <a:ext cx="6421607" cy="28094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bwMode="auto">
          <a:xfrm flipV="1">
            <a:off x="2133600" y="152400"/>
            <a:ext cx="2514600" cy="3581400"/>
          </a:xfrm>
          <a:prstGeom prst="straightConnector1">
            <a:avLst/>
          </a:prstGeom>
          <a:solidFill>
            <a:schemeClr val="accent1"/>
          </a:solidFill>
          <a:ln w="60325" cap="sq" cmpd="sng" algn="ctr">
            <a:solidFill>
              <a:schemeClr val="bg2"/>
            </a:solidFill>
            <a:prstDash val="solid"/>
            <a:round/>
            <a:headEnd type="none" w="sm" len="sm"/>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p:nvPr/>
        </p:nvCxnSpPr>
        <p:spPr bwMode="auto">
          <a:xfrm flipV="1">
            <a:off x="2680254" y="2968484"/>
            <a:ext cx="5930346" cy="1202638"/>
          </a:xfrm>
          <a:prstGeom prst="straightConnector1">
            <a:avLst/>
          </a:prstGeom>
          <a:solidFill>
            <a:schemeClr val="accent1"/>
          </a:solidFill>
          <a:ln w="60325" cap="sq" cmpd="sng" algn="ctr">
            <a:solidFill>
              <a:schemeClr val="bg2"/>
            </a:solidFill>
            <a:prstDash val="solid"/>
            <a:round/>
            <a:headEnd type="none" w="sm" len="sm"/>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Oval 8"/>
          <p:cNvSpPr/>
          <p:nvPr/>
        </p:nvSpPr>
        <p:spPr bwMode="auto">
          <a:xfrm>
            <a:off x="5247863" y="228600"/>
            <a:ext cx="1066800" cy="990600"/>
          </a:xfrm>
          <a:prstGeom prst="ellipse">
            <a:avLst/>
          </a:prstGeom>
          <a:noFill/>
          <a:ln w="127000" cap="sq" cmpd="sng" algn="ctr">
            <a:solidFill>
              <a:srgbClr val="FF0000"/>
            </a:solidFill>
            <a:prstDash val="solid"/>
            <a:round/>
            <a:headEnd type="none" w="sm" len="sm"/>
            <a:tailEnd type="none" w="sm" len="sm"/>
          </a:ln>
          <a:effectLst/>
          <a:ex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latin typeface="Times New Roman" panose="02020603050405020304" pitchFamily="18" charset="0"/>
            </a:endParaRPr>
          </a:p>
        </p:txBody>
      </p:sp>
    </p:spTree>
    <p:extLst>
      <p:ext uri="{BB962C8B-B14F-4D97-AF65-F5344CB8AC3E}">
        <p14:creationId xmlns:p14="http://schemas.microsoft.com/office/powerpoint/2010/main" val="2569266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025" y="228600"/>
            <a:ext cx="8743950" cy="990600"/>
          </a:xfrm>
        </p:spPr>
        <p:txBody>
          <a:bodyPr/>
          <a:lstStyle/>
          <a:p>
            <a:r>
              <a:rPr lang="en-US" dirty="0">
                <a:solidFill>
                  <a:srgbClr val="FF0000"/>
                </a:solidFill>
              </a:rPr>
              <a:t>Potatoes in the U.S.</a:t>
            </a:r>
          </a:p>
        </p:txBody>
      </p:sp>
      <p:pic>
        <p:nvPicPr>
          <p:cNvPr id="139266" name="Picture 2" descr="http://potatopro.com/sites/default/files/pictures/US%20fall%20potato%20acreage%20harvested%20201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1219201"/>
            <a:ext cx="7620000" cy="548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765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25500"/>
          <a:stretch/>
        </p:blipFill>
        <p:spPr>
          <a:xfrm>
            <a:off x="0" y="0"/>
            <a:ext cx="12257786" cy="6849035"/>
          </a:xfrm>
          <a:prstGeom prst="rect">
            <a:avLst/>
          </a:prstGeom>
        </p:spPr>
      </p:pic>
      <p:sp>
        <p:nvSpPr>
          <p:cNvPr id="2" name="Title 1"/>
          <p:cNvSpPr>
            <a:spLocks noGrp="1"/>
          </p:cNvSpPr>
          <p:nvPr>
            <p:ph type="title"/>
          </p:nvPr>
        </p:nvSpPr>
        <p:spPr>
          <a:xfrm>
            <a:off x="0" y="5532437"/>
            <a:ext cx="12257786" cy="1325563"/>
          </a:xfrm>
        </p:spPr>
        <p:txBody>
          <a:bodyPr>
            <a:normAutofit/>
          </a:bodyPr>
          <a:lstStyle/>
          <a:p>
            <a:pPr algn="ctr"/>
            <a:r>
              <a:rPr lang="en-US" sz="6000" b="1" dirty="0"/>
              <a:t>Potato (spud) is unique</a:t>
            </a:r>
          </a:p>
        </p:txBody>
      </p:sp>
      <p:sp>
        <p:nvSpPr>
          <p:cNvPr id="3" name="Content Placeholder 2"/>
          <p:cNvSpPr>
            <a:spLocks noGrp="1"/>
          </p:cNvSpPr>
          <p:nvPr>
            <p:ph idx="1"/>
          </p:nvPr>
        </p:nvSpPr>
        <p:spPr>
          <a:xfrm>
            <a:off x="871093" y="875366"/>
            <a:ext cx="10515600" cy="4351338"/>
          </a:xfrm>
        </p:spPr>
        <p:txBody>
          <a:bodyPr/>
          <a:lstStyle/>
          <a:p>
            <a:r>
              <a:rPr lang="en-US" dirty="0"/>
              <a:t>Growing tubers below ground</a:t>
            </a:r>
          </a:p>
          <a:p>
            <a:r>
              <a:rPr lang="en-US" dirty="0"/>
              <a:t>Shallow and inefficient roots</a:t>
            </a:r>
          </a:p>
          <a:p>
            <a:r>
              <a:rPr lang="en-US" dirty="0"/>
              <a:t>Susceptible to Disease </a:t>
            </a:r>
          </a:p>
          <a:p>
            <a:r>
              <a:rPr lang="en-US" dirty="0"/>
              <a:t>Extremely sensitive to water and nutrient (especially N) fluctuations</a:t>
            </a:r>
          </a:p>
          <a:p>
            <a:r>
              <a:rPr lang="en-US" dirty="0"/>
              <a:t>High water and fertility requirements</a:t>
            </a:r>
          </a:p>
          <a:p>
            <a:endParaRPr lang="en-US" dirty="0"/>
          </a:p>
          <a:p>
            <a:endParaRPr lang="en-US" dirty="0"/>
          </a:p>
        </p:txBody>
      </p:sp>
      <p:pic>
        <p:nvPicPr>
          <p:cNvPr id="4" name="Picture 3"/>
          <p:cNvPicPr>
            <a:picLocks noChangeAspect="1"/>
          </p:cNvPicPr>
          <p:nvPr/>
        </p:nvPicPr>
        <p:blipFill>
          <a:blip r:embed="rId3"/>
          <a:stretch>
            <a:fillRect/>
          </a:stretch>
        </p:blipFill>
        <p:spPr>
          <a:xfrm>
            <a:off x="9946432" y="0"/>
            <a:ext cx="2245567" cy="2245567"/>
          </a:xfrm>
          <a:prstGeom prst="rect">
            <a:avLst/>
          </a:prstGeom>
        </p:spPr>
      </p:pic>
    </p:spTree>
    <p:extLst>
      <p:ext uri="{BB962C8B-B14F-4D97-AF65-F5344CB8AC3E}">
        <p14:creationId xmlns:p14="http://schemas.microsoft.com/office/powerpoint/2010/main" val="317760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19" t="26660" r="68711" b="36670"/>
          <a:stretch/>
        </p:blipFill>
        <p:spPr bwMode="auto">
          <a:xfrm>
            <a:off x="987287" y="609600"/>
            <a:ext cx="1026599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9130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741</TotalTime>
  <Words>1006</Words>
  <Application>Microsoft Office PowerPoint</Application>
  <PresentationFormat>Widescreen</PresentationFormat>
  <Paragraphs>156</Paragraphs>
  <Slides>30</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8" baseType="lpstr">
      <vt:lpstr>Arial</vt:lpstr>
      <vt:lpstr>Calibri</vt:lpstr>
      <vt:lpstr>Calibri Light</vt:lpstr>
      <vt:lpstr>Century Gothic</vt:lpstr>
      <vt:lpstr>Tahoma</vt:lpstr>
      <vt:lpstr>Times New Roman</vt:lpstr>
      <vt:lpstr>Office Theme</vt:lpstr>
      <vt:lpstr>Chart</vt:lpstr>
      <vt:lpstr>NUE and Aerial Assessment Strategies in Potato-Grain Cropping Systems</vt:lpstr>
      <vt:lpstr>Maybe we can learn some facts. . . </vt:lpstr>
      <vt:lpstr>PowerPoint Presentation</vt:lpstr>
      <vt:lpstr>PowerPoint Presentation</vt:lpstr>
      <vt:lpstr>Potato is a vital world food crop</vt:lpstr>
      <vt:lpstr>PowerPoint Presentation</vt:lpstr>
      <vt:lpstr>Potatoes in the U.S.</vt:lpstr>
      <vt:lpstr>Potato (spud) is unique</vt:lpstr>
      <vt:lpstr>PowerPoint Presentation</vt:lpstr>
      <vt:lpstr>Pacific Northwest</vt:lpstr>
      <vt:lpstr>Crop Rotation</vt:lpstr>
      <vt:lpstr>Quest to Improve NUE and Reduce N Loss</vt:lpstr>
      <vt:lpstr>Not every idea is a good one.</vt:lpstr>
      <vt:lpstr>PowerPoint Presentation</vt:lpstr>
      <vt:lpstr>Quest to Improve NUE and Reduce N Loss</vt:lpstr>
      <vt:lpstr>PowerPoint Presentation</vt:lpstr>
      <vt:lpstr>Quest to Improve NUE and Reduce N Loss</vt:lpstr>
      <vt:lpstr>PowerPoint Presentation</vt:lpstr>
      <vt:lpstr>PowerPoint Presentation</vt:lpstr>
      <vt:lpstr>PowerPoint Presentation</vt:lpstr>
      <vt:lpstr>Growers have learned the value of in-season trend analysis.   Trying to get them to understand the value of yearly comparisons as well.</vt:lpstr>
      <vt:lpstr>Quest to Improve NUE and Reduce N Loss</vt:lpstr>
      <vt:lpstr>ESN Technology</vt:lpstr>
      <vt:lpstr>Generalized Potato N Uptake and Growth</vt:lpstr>
      <vt:lpstr>Irrigated Spring Wheat Yield Parma, 2005</vt:lpstr>
      <vt:lpstr>2011 Data – Increase in US No. 1 Yield over Control</vt:lpstr>
      <vt:lpstr>Quest to Improve NUE and Reduce N Loss</vt:lpstr>
      <vt:lpstr>Variable Rate N in Potato-Grain Systems</vt:lpstr>
      <vt:lpstr>Fertilizer Recommendations</vt:lpstr>
      <vt:lpstr>Fertilizer Recommendations</vt:lpstr>
    </vt:vector>
  </TitlesOfParts>
  <Company>Brigham Young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Aerial Assessment Strategies in Potato-Grain Rotations</dc:title>
  <dc:creator>Bryan Hopkins</dc:creator>
  <cp:lastModifiedBy>Olga</cp:lastModifiedBy>
  <cp:revision>31</cp:revision>
  <dcterms:created xsi:type="dcterms:W3CDTF">2016-08-09T04:16:57Z</dcterms:created>
  <dcterms:modified xsi:type="dcterms:W3CDTF">2016-08-30T15:23:59Z</dcterms:modified>
</cp:coreProperties>
</file>