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462" r:id="rId3"/>
    <p:sldId id="463" r:id="rId4"/>
    <p:sldId id="464" r:id="rId5"/>
    <p:sldId id="475" r:id="rId6"/>
    <p:sldId id="476" r:id="rId7"/>
    <p:sldId id="393" r:id="rId8"/>
    <p:sldId id="426" r:id="rId9"/>
    <p:sldId id="451" r:id="rId10"/>
    <p:sldId id="452" r:id="rId11"/>
    <p:sldId id="455" r:id="rId12"/>
    <p:sldId id="457" r:id="rId13"/>
    <p:sldId id="458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92028-465B-4F3C-B545-FB10854F23DF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BB27F-B195-4BC4-9EF8-E4B568D45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3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5E9155-5AC3-436E-A358-CFC3FD54D325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7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8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8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2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274638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032000" y="1600201"/>
            <a:ext cx="95504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AC88-F477-42AA-BCCD-C4F14527B05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172</a:t>
            </a:r>
          </a:p>
        </p:txBody>
      </p:sp>
    </p:spTree>
    <p:extLst>
      <p:ext uri="{BB962C8B-B14F-4D97-AF65-F5344CB8AC3E}">
        <p14:creationId xmlns:p14="http://schemas.microsoft.com/office/powerpoint/2010/main" val="3928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5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7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9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9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ABF1-6A66-491D-8ABF-7A0332BAE0AE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258C-AC4D-4E18-A8D0-7F4AF3139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6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All BMPs to give a healthy crop, especially . . .</a:t>
            </a:r>
          </a:p>
          <a:p>
            <a:pPr lvl="1"/>
            <a:r>
              <a:rPr lang="en-US" sz="3600" dirty="0"/>
              <a:t>Pre-season irrigation system maintenance</a:t>
            </a:r>
          </a:p>
          <a:p>
            <a:pPr lvl="1"/>
            <a:r>
              <a:rPr lang="en-US" sz="3600" dirty="0"/>
              <a:t>IPM for pathogen management</a:t>
            </a:r>
          </a:p>
          <a:p>
            <a:pPr lvl="2"/>
            <a:r>
              <a:rPr lang="en-US" sz="3200" dirty="0"/>
              <a:t>Increase length of time between potato crops </a:t>
            </a:r>
          </a:p>
          <a:p>
            <a:pPr lvl="2"/>
            <a:r>
              <a:rPr lang="en-US" sz="3200" dirty="0"/>
              <a:t>Fungicides</a:t>
            </a:r>
          </a:p>
          <a:p>
            <a:pPr lvl="2"/>
            <a:r>
              <a:rPr lang="en-US" sz="32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5310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0" y="228600"/>
            <a:ext cx="2857501" cy="51054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Relationship between petiole and soil nitrogen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43358" r="49926" b="6251"/>
          <a:stretch/>
        </p:blipFill>
        <p:spPr bwMode="auto">
          <a:xfrm>
            <a:off x="952500" y="-15737"/>
            <a:ext cx="7353300" cy="68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4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2743200" cy="5973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Fertilization timing can impact nutrient status in petioles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111" t="20851" r="69444" b="22203"/>
          <a:stretch>
            <a:fillRect/>
          </a:stretch>
        </p:blipFill>
        <p:spPr bwMode="auto">
          <a:xfrm>
            <a:off x="4572000" y="304800"/>
            <a:ext cx="5943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6488668"/>
            <a:ext cx="556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Courtesy Univ. of Manitoba</a:t>
            </a:r>
          </a:p>
        </p:txBody>
      </p:sp>
    </p:spTree>
    <p:extLst>
      <p:ext uri="{BB962C8B-B14F-4D97-AF65-F5344CB8AC3E}">
        <p14:creationId xmlns:p14="http://schemas.microsoft.com/office/powerpoint/2010/main" val="213064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610600" cy="1219200"/>
          </a:xfrm>
          <a:effectLst>
            <a:outerShdw dist="35921" dir="2700000" algn="ctr" rotWithShape="0">
              <a:srgbClr val="808080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Relationship between Large No. 1 yields, post-harvest soil NO</a:t>
            </a:r>
            <a:r>
              <a:rPr lang="en-US" altLang="en-US" sz="2800" b="1" baseline="-25000" dirty="0">
                <a:solidFill>
                  <a:srgbClr val="FF0000"/>
                </a:solidFill>
              </a:rPr>
              <a:t>3</a:t>
            </a:r>
            <a:r>
              <a:rPr lang="en-US" altLang="en-US" sz="2800" b="1" dirty="0">
                <a:solidFill>
                  <a:srgbClr val="FF0000"/>
                </a:solidFill>
              </a:rPr>
              <a:t>-N and total available N  for 44 commercial potato fields in southeastern Idaho in 1994.</a:t>
            </a:r>
          </a:p>
        </p:txBody>
      </p:sp>
      <p:graphicFrame>
        <p:nvGraphicFramePr>
          <p:cNvPr id="11878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286001" y="1922463"/>
          <a:ext cx="6780213" cy="413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Chart" r:id="rId3" imgW="9715500" imgH="5571948" progId="MSGraph.Chart.8">
                  <p:embed followColorScheme="full"/>
                </p:oleObj>
              </mc:Choice>
              <mc:Fallback>
                <p:oleObj name="Chart" r:id="rId3" imgW="9715500" imgH="55719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1922463"/>
                        <a:ext cx="6780213" cy="413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8" name="Text Box 4"/>
          <p:cNvSpPr txBox="1">
            <a:spLocks noChangeArrowheads="1"/>
          </p:cNvSpPr>
          <p:nvPr/>
        </p:nvSpPr>
        <p:spPr bwMode="auto">
          <a:xfrm rot="-5400000">
            <a:off x="-1588" y="3735388"/>
            <a:ext cx="4087813" cy="427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/>
              <a:t>7-14 oz U.S. No Yields (cwt/acre)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 rot="5420468">
            <a:off x="7808119" y="3828256"/>
            <a:ext cx="4425950" cy="427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/>
              <a:t>Post-harvest Soil NO</a:t>
            </a:r>
            <a:r>
              <a:rPr lang="en-US" altLang="en-US" sz="2200" b="1" baseline="-25000"/>
              <a:t>3</a:t>
            </a:r>
            <a:r>
              <a:rPr lang="en-US" altLang="en-US" sz="2200" b="1"/>
              <a:t>-N (lb N/acre)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9204325" y="20716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400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9220200" y="24526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350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9220200" y="29098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300</a:t>
            </a:r>
          </a:p>
        </p:txBody>
      </p:sp>
      <p:sp>
        <p:nvSpPr>
          <p:cNvPr id="118793" name="Text Box 9"/>
          <p:cNvSpPr txBox="1">
            <a:spLocks noChangeArrowheads="1"/>
          </p:cNvSpPr>
          <p:nvPr/>
        </p:nvSpPr>
        <p:spPr bwMode="auto">
          <a:xfrm>
            <a:off x="9220200" y="3276601"/>
            <a:ext cx="52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250</a:t>
            </a:r>
          </a:p>
        </p:txBody>
      </p:sp>
      <p:sp>
        <p:nvSpPr>
          <p:cNvPr id="118794" name="Text Box 10"/>
          <p:cNvSpPr txBox="1">
            <a:spLocks noChangeArrowheads="1"/>
          </p:cNvSpPr>
          <p:nvPr/>
        </p:nvSpPr>
        <p:spPr bwMode="auto">
          <a:xfrm>
            <a:off x="9220200" y="36718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200</a:t>
            </a:r>
          </a:p>
        </p:txBody>
      </p:sp>
      <p:sp>
        <p:nvSpPr>
          <p:cNvPr id="118795" name="Text Box 11"/>
          <p:cNvSpPr txBox="1">
            <a:spLocks noChangeArrowheads="1"/>
          </p:cNvSpPr>
          <p:nvPr/>
        </p:nvSpPr>
        <p:spPr bwMode="auto">
          <a:xfrm>
            <a:off x="9220200" y="41290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150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9220200" y="4510088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100</a:t>
            </a:r>
          </a:p>
        </p:txBody>
      </p:sp>
      <p:sp>
        <p:nvSpPr>
          <p:cNvPr id="118797" name="Text Box 13"/>
          <p:cNvSpPr txBox="1">
            <a:spLocks noChangeArrowheads="1"/>
          </p:cNvSpPr>
          <p:nvPr/>
        </p:nvSpPr>
        <p:spPr bwMode="auto">
          <a:xfrm>
            <a:off x="9220200" y="48910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50</a:t>
            </a:r>
          </a:p>
        </p:txBody>
      </p:sp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9220200" y="5257801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b="1"/>
              <a:t>0</a:t>
            </a:r>
          </a:p>
        </p:txBody>
      </p:sp>
      <p:sp>
        <p:nvSpPr>
          <p:cNvPr id="118799" name="Text Box 15"/>
          <p:cNvSpPr txBox="1">
            <a:spLocks noChangeArrowheads="1"/>
          </p:cNvSpPr>
          <p:nvPr/>
        </p:nvSpPr>
        <p:spPr bwMode="auto">
          <a:xfrm>
            <a:off x="3806826" y="6019800"/>
            <a:ext cx="373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/>
              <a:t>Total Available N  (lb/acre)</a:t>
            </a:r>
          </a:p>
        </p:txBody>
      </p:sp>
    </p:spTree>
    <p:extLst>
      <p:ext uri="{BB962C8B-B14F-4D97-AF65-F5344CB8AC3E}">
        <p14:creationId xmlns:p14="http://schemas.microsoft.com/office/powerpoint/2010/main" val="3831460492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0DCC2FBB-D815-43C9-AE7E-C61757BC59E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graphicFrame>
        <p:nvGraphicFramePr>
          <p:cNvPr id="92163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441700" y="147638"/>
          <a:ext cx="8750300" cy="651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Chart" r:id="rId3" imgW="9553575" imgH="7115251" progId="Excel.Chart.8">
                  <p:embed/>
                </p:oleObj>
              </mc:Choice>
              <mc:Fallback>
                <p:oleObj name="Chart" r:id="rId3" imgW="9553575" imgH="711525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47638"/>
                        <a:ext cx="8750300" cy="651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554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worst job in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0"/>
            <a:ext cx="667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72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45" y="0"/>
            <a:ext cx="10515600" cy="1325563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28465"/>
            <a:ext cx="11543522" cy="5405600"/>
          </a:xfrm>
        </p:spPr>
        <p:txBody>
          <a:bodyPr>
            <a:normAutofit/>
          </a:bodyPr>
          <a:lstStyle/>
          <a:p>
            <a:r>
              <a:rPr lang="en-US" sz="3600" dirty="0"/>
              <a:t>Variable rate for zones in each field with large variability</a:t>
            </a:r>
          </a:p>
          <a:p>
            <a:pPr lvl="1"/>
            <a:r>
              <a:rPr lang="en-US" sz="3200" dirty="0"/>
              <a:t>Seed spacing</a:t>
            </a:r>
          </a:p>
          <a:p>
            <a:pPr lvl="1"/>
            <a:r>
              <a:rPr lang="en-US" sz="3200" dirty="0"/>
              <a:t>Pesticides</a:t>
            </a:r>
          </a:p>
          <a:p>
            <a:pPr lvl="1"/>
            <a:r>
              <a:rPr lang="en-US" sz="3200" dirty="0"/>
              <a:t>Fertilizers</a:t>
            </a:r>
          </a:p>
          <a:p>
            <a:pPr lvl="2"/>
            <a:r>
              <a:rPr lang="en-US" sz="2800" dirty="0"/>
              <a:t>N</a:t>
            </a:r>
          </a:p>
          <a:p>
            <a:pPr lvl="3"/>
            <a:r>
              <a:rPr lang="en-US" sz="2400" dirty="0"/>
              <a:t>Yield Goal</a:t>
            </a:r>
          </a:p>
          <a:p>
            <a:pPr lvl="3"/>
            <a:r>
              <a:rPr lang="en-US" sz="2400" dirty="0"/>
              <a:t>Soil Properties (esp. texture)</a:t>
            </a:r>
          </a:p>
          <a:p>
            <a:pPr lvl="2"/>
            <a:r>
              <a:rPr lang="en-US" sz="2800" dirty="0"/>
              <a:t>P</a:t>
            </a:r>
          </a:p>
          <a:p>
            <a:pPr lvl="3"/>
            <a:r>
              <a:rPr lang="en-US" sz="2400" dirty="0"/>
              <a:t>Yield Goal? (no)</a:t>
            </a:r>
          </a:p>
          <a:p>
            <a:pPr lvl="3"/>
            <a:r>
              <a:rPr lang="en-US" sz="2400" dirty="0"/>
              <a:t>Soil Test P</a:t>
            </a:r>
          </a:p>
          <a:p>
            <a:pPr lvl="3"/>
            <a:r>
              <a:rPr lang="en-US" sz="2400" dirty="0"/>
              <a:t>Soil Test Lime (CaCO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118"/>
          <a:stretch/>
        </p:blipFill>
        <p:spPr>
          <a:xfrm>
            <a:off x="8584163" y="3013788"/>
            <a:ext cx="2683114" cy="3354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54" y="1912776"/>
            <a:ext cx="2850050" cy="30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3199"/>
            <a:ext cx="10515600" cy="1325563"/>
          </a:xfrm>
        </p:spPr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762"/>
            <a:ext cx="11114314" cy="4351338"/>
          </a:xfrm>
        </p:spPr>
        <p:txBody>
          <a:bodyPr>
            <a:noAutofit/>
          </a:bodyPr>
          <a:lstStyle/>
          <a:p>
            <a:r>
              <a:rPr lang="en-US" sz="3600" dirty="0"/>
              <a:t>Base N Rate</a:t>
            </a:r>
          </a:p>
          <a:p>
            <a:pPr lvl="1"/>
            <a:r>
              <a:rPr lang="en-US" sz="3200" dirty="0"/>
              <a:t>Yield Goal</a:t>
            </a:r>
          </a:p>
          <a:p>
            <a:pPr lvl="1"/>
            <a:r>
              <a:rPr lang="en-US" sz="3200" dirty="0"/>
              <a:t>Soil Test</a:t>
            </a:r>
          </a:p>
          <a:p>
            <a:pPr lvl="1"/>
            <a:r>
              <a:rPr lang="en-US" sz="3200" dirty="0"/>
              <a:t>Previous Crop/Residue/Manure</a:t>
            </a:r>
          </a:p>
          <a:p>
            <a:r>
              <a:rPr lang="en-US" sz="3600" dirty="0"/>
              <a:t>Apply 20-40% of Base Rate by emergence, rest </a:t>
            </a:r>
            <a:r>
              <a:rPr lang="en-US" sz="3600" dirty="0" err="1"/>
              <a:t>fertigate</a:t>
            </a:r>
            <a:r>
              <a:rPr lang="en-US" sz="3600" dirty="0"/>
              <a:t> </a:t>
            </a:r>
          </a:p>
          <a:p>
            <a:pPr lvl="1"/>
            <a:r>
              <a:rPr lang="en-US" sz="3200" dirty="0"/>
              <a:t>Early season N not as important as other crops (40 lb N/ac seed piece)</a:t>
            </a:r>
          </a:p>
          <a:p>
            <a:pPr lvl="1"/>
            <a:r>
              <a:rPr lang="en-US" sz="3200" dirty="0"/>
              <a:t>Some success with in-season N application based on NDVI, but difficult due to narrow plateau of sufficiency.</a:t>
            </a:r>
          </a:p>
        </p:txBody>
      </p:sp>
    </p:spTree>
    <p:extLst>
      <p:ext uri="{BB962C8B-B14F-4D97-AF65-F5344CB8AC3E}">
        <p14:creationId xmlns:p14="http://schemas.microsoft.com/office/powerpoint/2010/main" val="19341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39" y="2071551"/>
            <a:ext cx="4627984" cy="4105412"/>
          </a:xfrm>
        </p:spPr>
        <p:txBody>
          <a:bodyPr>
            <a:normAutofit/>
          </a:bodyPr>
          <a:lstStyle/>
          <a:p>
            <a:r>
              <a:rPr lang="en-US" sz="3600" dirty="0"/>
              <a:t>In season aerial imagery to scout for:</a:t>
            </a:r>
          </a:p>
          <a:p>
            <a:pPr lvl="1"/>
            <a:r>
              <a:rPr lang="en-US" sz="3200" dirty="0"/>
              <a:t>Nutrition</a:t>
            </a:r>
          </a:p>
          <a:p>
            <a:pPr lvl="1"/>
            <a:r>
              <a:rPr lang="en-US" sz="3200" dirty="0"/>
              <a:t>Water</a:t>
            </a:r>
          </a:p>
          <a:p>
            <a:pPr lvl="1"/>
            <a:r>
              <a:rPr lang="en-US" sz="3200" dirty="0"/>
              <a:t>Disease</a:t>
            </a:r>
          </a:p>
          <a:p>
            <a:pPr lvl="1"/>
            <a:r>
              <a:rPr lang="en-US" sz="3200" dirty="0"/>
              <a:t>Other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094" y="-15737"/>
            <a:ext cx="6798906" cy="687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1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contrast to the optimum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504261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62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 lost in contrast to the “optimum” (lb/ac)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076911"/>
              </p:ext>
            </p:extLst>
          </p:nvPr>
        </p:nvGraphicFramePr>
        <p:xfrm>
          <a:off x="838200" y="1825625"/>
          <a:ext cx="10515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Blanket N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Excess</a:t>
                      </a:r>
                      <a:r>
                        <a:rPr lang="en-US" sz="3200" baseline="0" dirty="0"/>
                        <a:t> Irrigation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Deficit Irrigation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Early Die Pathogen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340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1A8D58-81FD-47CC-A28E-375B97ADD141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59395" name="Picture 2" descr="2 story out 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04800"/>
            <a:ext cx="45910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1676400" y="152400"/>
            <a:ext cx="4267200" cy="15049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300" i="1">
                <a:latin typeface="Arial" charset="0"/>
              </a:rPr>
              <a:t>There are situations where knowing how nutrients are applied and placed, may be in your personal best interest.</a:t>
            </a:r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2057400" y="2209801"/>
            <a:ext cx="33147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000" b="1"/>
              <a:t>The End</a:t>
            </a:r>
          </a:p>
          <a:p>
            <a:pPr algn="ctr" eaLnBrk="1" hangingPunct="1"/>
            <a:endParaRPr lang="en-US" altLang="en-US" sz="6000" b="1"/>
          </a:p>
          <a:p>
            <a:pPr algn="ctr" eaLnBrk="1" hangingPunct="1"/>
            <a:r>
              <a:rPr lang="en-US" altLang="en-US" sz="2000" b="1"/>
              <a:t>Thanks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27564299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1086" y="365125"/>
            <a:ext cx="5932714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749282" cy="68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63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 t="16865" r="49609" b="30105"/>
          <a:stretch/>
        </p:blipFill>
        <p:spPr bwMode="auto">
          <a:xfrm>
            <a:off x="4038601" y="-66851"/>
            <a:ext cx="7200900" cy="69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500" y="0"/>
            <a:ext cx="33147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Soil Analysis Good Enough?</a:t>
            </a:r>
          </a:p>
        </p:txBody>
      </p:sp>
    </p:spTree>
    <p:extLst>
      <p:ext uri="{BB962C8B-B14F-4D97-AF65-F5344CB8AC3E}">
        <p14:creationId xmlns:p14="http://schemas.microsoft.com/office/powerpoint/2010/main" val="13580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736</TotalTime>
  <Words>284</Words>
  <Application>Microsoft Office PowerPoint</Application>
  <PresentationFormat>Widescreen</PresentationFormat>
  <Paragraphs>68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Chart</vt:lpstr>
      <vt:lpstr>Recommendations</vt:lpstr>
      <vt:lpstr>Recommendations</vt:lpstr>
      <vt:lpstr>Recommendations</vt:lpstr>
      <vt:lpstr>Recommendations</vt:lpstr>
      <vt:lpstr>In contrast to the optimum </vt:lpstr>
      <vt:lpstr>N lost in contrast to the “optimum” (lb/ac)</vt:lpstr>
      <vt:lpstr>PowerPoint Presentation</vt:lpstr>
      <vt:lpstr>Questions</vt:lpstr>
      <vt:lpstr>PowerPoint Presentation</vt:lpstr>
      <vt:lpstr>Relationship between petiole and soil nitrogen</vt:lpstr>
      <vt:lpstr>Fertilization timing can impact nutrient status in petioles</vt:lpstr>
      <vt:lpstr>Relationship between Large No. 1 yields, post-harvest soil NO3-N and total available N  for 44 commercial potato fields in southeastern Idaho in 1994.</vt:lpstr>
      <vt:lpstr>PowerPoint Presentation</vt:lpstr>
      <vt:lpstr>PowerPoint Presentation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Aerial Assessment Strategies in Potato-Grain Rotations</dc:title>
  <dc:creator>Bryan Hopkins</dc:creator>
  <cp:lastModifiedBy>Olga</cp:lastModifiedBy>
  <cp:revision>31</cp:revision>
  <dcterms:created xsi:type="dcterms:W3CDTF">2016-08-09T04:16:57Z</dcterms:created>
  <dcterms:modified xsi:type="dcterms:W3CDTF">2016-08-30T15:35:09Z</dcterms:modified>
</cp:coreProperties>
</file>