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01" r:id="rId3"/>
  </p:sldMasterIdLst>
  <p:notesMasterIdLst>
    <p:notesMasterId r:id="rId27"/>
  </p:notesMasterIdLst>
  <p:handoutMasterIdLst>
    <p:handoutMasterId r:id="rId28"/>
  </p:handoutMasterIdLst>
  <p:sldIdLst>
    <p:sldId id="257" r:id="rId4"/>
    <p:sldId id="308" r:id="rId5"/>
    <p:sldId id="343" r:id="rId6"/>
    <p:sldId id="335" r:id="rId7"/>
    <p:sldId id="327" r:id="rId8"/>
    <p:sldId id="328" r:id="rId9"/>
    <p:sldId id="330" r:id="rId10"/>
    <p:sldId id="332" r:id="rId11"/>
    <p:sldId id="346" r:id="rId12"/>
    <p:sldId id="344" r:id="rId13"/>
    <p:sldId id="305" r:id="rId14"/>
    <p:sldId id="288" r:id="rId15"/>
    <p:sldId id="289" r:id="rId16"/>
    <p:sldId id="356" r:id="rId17"/>
    <p:sldId id="349" r:id="rId18"/>
    <p:sldId id="345" r:id="rId19"/>
    <p:sldId id="355" r:id="rId20"/>
    <p:sldId id="290" r:id="rId21"/>
    <p:sldId id="352" r:id="rId22"/>
    <p:sldId id="354" r:id="rId23"/>
    <p:sldId id="351" r:id="rId24"/>
    <p:sldId id="302" r:id="rId25"/>
    <p:sldId id="326" r:id="rId26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30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1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D2DEA186-851A-47B1-862E-A7D3DD955DC8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9960A83-ADA4-42AF-9EE4-70A7B0896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58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1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AE28C91-4A24-4BDB-A787-1792B97549FC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79"/>
            <a:ext cx="5661660" cy="3686712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8BD821BB-F725-453E-9B0F-613EB2148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3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51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28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07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03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03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5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07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29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41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85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64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79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04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99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21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IE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30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3233" indent="-293551" defTabSz="95730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4204" indent="-234841" defTabSz="95730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3885" indent="-234841" defTabSz="95730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13567" indent="-234841" defTabSz="95730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83249" indent="-234841" defTabSz="9573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52930" indent="-234841" defTabSz="9573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12" indent="-234841" defTabSz="9573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2293" indent="-234841" defTabSz="9573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9E84A4-CAF1-417B-B800-2FCC280A803D}" type="slidenum">
              <a:rPr lang="en-IE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IE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10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50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96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89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32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2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92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821BB-F725-453E-9B0F-613EB2148C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8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4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4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37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1749" y="835492"/>
            <a:ext cx="214313" cy="4239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 defTabSz="914377"/>
            <a:endParaRPr lang="en-US" sz="1400" dirty="0">
              <a:solidFill>
                <a:srgbClr val="EEECE1">
                  <a:lumMod val="50000"/>
                </a:srgbClr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357560" y="1785515"/>
            <a:ext cx="4402931" cy="30511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35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31749" y="473023"/>
            <a:ext cx="214313" cy="78639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 defTabSz="914377"/>
            <a:endParaRPr lang="en-US" sz="1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37761" y="390168"/>
            <a:ext cx="3324225" cy="373112"/>
          </a:xfrm>
        </p:spPr>
        <p:txBody>
          <a:bodyPr lIns="0"/>
          <a:lstStyle>
            <a:lvl1pPr>
              <a:defRPr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357560" y="1785515"/>
            <a:ext cx="4402931" cy="30511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34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1" y="6191249"/>
            <a:ext cx="24765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BC787371-E872-4A80-B679-76E0089836B7}" type="datetimeFigureOut">
              <a:rPr lang="en-IE" sz="1867" smtClean="0">
                <a:solidFill>
                  <a:prstClr val="black"/>
                </a:solidFill>
              </a:rPr>
              <a:pPr defTabSz="914377">
                <a:defRPr/>
              </a:pPr>
              <a:t>08/08/2016</a:t>
            </a:fld>
            <a:endParaRPr lang="en-IE" sz="1867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IE" sz="1867">
              <a:solidFill>
                <a:prstClr val="black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146051" y="6210300"/>
            <a:ext cx="457200" cy="4572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2FF43E82-3F53-46C5-8CF9-B56DA0E9DBD1}" type="slidenum">
              <a:rPr lang="en-IE" sz="1867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IE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68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06E2D-8116-4D17-A779-0103B477108A}" type="datetimeFigureOut">
              <a:rPr lang="en-IE">
                <a:solidFill>
                  <a:srgbClr val="1F497D"/>
                </a:solidFill>
              </a:rPr>
              <a:pPr>
                <a:defRPr/>
              </a:pPr>
              <a:t>08/08/2016</a:t>
            </a:fld>
            <a:endParaRPr lang="en-IE">
              <a:solidFill>
                <a:srgbClr val="1F497D"/>
              </a:solidFill>
            </a:endParaRPr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1F497D"/>
              </a:solidFill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28F76-4F7E-4789-8672-55C04B313F8F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9030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87371-E872-4A80-B679-76E0089836B7}" type="datetimeFigureOut">
              <a:rPr lang="en-IE">
                <a:solidFill>
                  <a:srgbClr val="1F497D"/>
                </a:solidFill>
              </a:rPr>
              <a:pPr>
                <a:defRPr/>
              </a:pPr>
              <a:t>08/08/2016</a:t>
            </a:fld>
            <a:endParaRPr lang="en-IE">
              <a:solidFill>
                <a:srgbClr val="1F497D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1F497D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43E82-3F53-46C5-8CF9-B56DA0E9DBD1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0422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1A47-F1FA-4E6A-9E7E-E96A1CD253EF}" type="datetimeFigureOut">
              <a:rPr lang="en-IE">
                <a:solidFill>
                  <a:srgbClr val="1F497D"/>
                </a:solidFill>
              </a:rPr>
              <a:pPr>
                <a:defRPr/>
              </a:pPr>
              <a:t>08/08/2016</a:t>
            </a:fld>
            <a:endParaRPr lang="en-IE">
              <a:solidFill>
                <a:srgbClr val="1F497D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1F497D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5E077-3D27-4CFF-8D0D-A6FDFC29385E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4427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FDA2D-774E-420D-BAAA-E33AFCF2BEF5}" type="datetimeFigureOut">
              <a:rPr lang="en-IE">
                <a:solidFill>
                  <a:srgbClr val="1F497D"/>
                </a:solidFill>
              </a:rPr>
              <a:pPr>
                <a:defRPr/>
              </a:pPr>
              <a:t>08/08/2016</a:t>
            </a:fld>
            <a:endParaRPr lang="en-IE">
              <a:solidFill>
                <a:srgbClr val="1F497D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1F497D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828A0-C0EB-48B4-B756-8C066E22146A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9245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09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95B6-B71E-49CC-BDBE-F72B4F40CB2F}" type="datetimeFigureOut">
              <a:rPr lang="en-IE">
                <a:solidFill>
                  <a:srgbClr val="1F497D"/>
                </a:solidFill>
              </a:rPr>
              <a:pPr>
                <a:defRPr/>
              </a:pPr>
              <a:t>08/08/2016</a:t>
            </a:fld>
            <a:endParaRPr lang="en-IE">
              <a:solidFill>
                <a:srgbClr val="1F497D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1F497D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8A860-A044-4420-BF1F-36818E3FE7AB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1690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52A6C-32FF-4408-8FAF-1CD416A6343D}" type="datetimeFigureOut">
              <a:rPr lang="en-IE">
                <a:solidFill>
                  <a:srgbClr val="1F497D"/>
                </a:solidFill>
              </a:rPr>
              <a:pPr>
                <a:defRPr/>
              </a:pPr>
              <a:t>08/08/2016</a:t>
            </a:fld>
            <a:endParaRPr lang="en-IE">
              <a:solidFill>
                <a:srgbClr val="1F497D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1F497D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A2BDA-84CE-44AB-8911-F9B7C913E456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8179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FD8C4-C5B5-466F-B01D-C754893D1FFE}" type="datetimeFigureOut">
              <a:rPr lang="en-IE">
                <a:solidFill>
                  <a:srgbClr val="1F497D"/>
                </a:solidFill>
              </a:rPr>
              <a:pPr>
                <a:defRPr/>
              </a:pPr>
              <a:t>08/08/2016</a:t>
            </a:fld>
            <a:endParaRPr lang="en-IE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1F497D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2366C-59BA-4859-9158-7437119D8926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5444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09B28-DF64-417E-9CE5-6A8DCF956B09}" type="datetimeFigureOut">
              <a:rPr lang="en-IE">
                <a:solidFill>
                  <a:srgbClr val="1F497D"/>
                </a:solidFill>
              </a:rPr>
              <a:pPr>
                <a:defRPr/>
              </a:pPr>
              <a:t>08/08/2016</a:t>
            </a:fld>
            <a:endParaRPr lang="en-IE">
              <a:solidFill>
                <a:srgbClr val="1F497D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1F497D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5B0FA-7B7E-4CCA-B4F0-F3CA13EDA6C0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3164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41B25-6504-4240-8A04-D0CA63D12F60}" type="datetimeFigureOut">
              <a:rPr lang="en-IE">
                <a:solidFill>
                  <a:srgbClr val="1F497D"/>
                </a:solidFill>
              </a:rPr>
              <a:pPr>
                <a:defRPr/>
              </a:pPr>
              <a:t>08/08/2016</a:t>
            </a:fld>
            <a:endParaRPr lang="en-IE">
              <a:solidFill>
                <a:srgbClr val="1F497D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1F497D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491A-10C3-4475-9850-BCADF533BDE8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257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38238-1F7C-4754-B419-44EA6323F2EF}" type="datetimeFigureOut">
              <a:rPr lang="en-IE">
                <a:solidFill>
                  <a:srgbClr val="1F497D"/>
                </a:solidFill>
              </a:rPr>
              <a:pPr>
                <a:defRPr/>
              </a:pPr>
              <a:t>08/08/2016</a:t>
            </a:fld>
            <a:endParaRPr lang="en-IE">
              <a:solidFill>
                <a:srgbClr val="1F497D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1F497D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77AD7-EB11-42D2-91D7-3A06E7ADC21C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0256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A5F84-70B5-4EBC-A6D8-1480673A6465}" type="datetimeFigureOut">
              <a:rPr lang="en-IE">
                <a:solidFill>
                  <a:srgbClr val="1F497D"/>
                </a:solidFill>
              </a:rPr>
              <a:pPr>
                <a:defRPr/>
              </a:pPr>
              <a:t>08/08/2016</a:t>
            </a:fld>
            <a:endParaRPr lang="en-IE">
              <a:solidFill>
                <a:srgbClr val="1F497D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>
              <a:solidFill>
                <a:srgbClr val="1F497D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997D-0709-49F5-B54E-BDD24CF85188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187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3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5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1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50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6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8/8/2016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7" y="5159032"/>
            <a:ext cx="3742256" cy="249483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"/>
            <a:ext cx="9144000" cy="5847644"/>
          </a:xfrm>
          <a:prstGeom prst="rect">
            <a:avLst/>
          </a:prstGeom>
          <a:solidFill>
            <a:srgbClr val="2728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97220" y="5099566"/>
            <a:ext cx="579962" cy="1483863"/>
          </a:xfrm>
          <a:prstGeom prst="rect">
            <a:avLst/>
          </a:prstGeom>
        </p:spPr>
      </p:pic>
      <p:pic>
        <p:nvPicPr>
          <p:cNvPr id="10" name="Picture 9" descr="UI_Seal_white.png"/>
          <p:cNvPicPr>
            <a:picLocks noChangeAspect="1"/>
          </p:cNvPicPr>
          <p:nvPr userDrawn="1"/>
        </p:nvPicPr>
        <p:blipFill rotWithShape="1">
          <a:blip r:embed="rId16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" r="4445" b="5350"/>
          <a:stretch/>
        </p:blipFill>
        <p:spPr>
          <a:xfrm>
            <a:off x="4229101" y="-1"/>
            <a:ext cx="4914900" cy="585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2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359150" y="1787841"/>
            <a:ext cx="4635149" cy="30379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 </a:t>
            </a:r>
          </a:p>
          <a:p>
            <a:pPr lvl="1"/>
            <a:r>
              <a:rPr lang="en-US" dirty="0" smtClean="0"/>
              <a:t>Second level 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852586"/>
            <a:ext cx="9144000" cy="10054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 defTabSz="914377"/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7221" y="5099563"/>
            <a:ext cx="579961" cy="1483863"/>
          </a:xfrm>
          <a:prstGeom prst="rect">
            <a:avLst/>
          </a:prstGeom>
        </p:spPr>
      </p:pic>
      <p:sp>
        <p:nvSpPr>
          <p:cNvPr id="19" name="Title Placeholder 16"/>
          <p:cNvSpPr>
            <a:spLocks noGrp="1"/>
          </p:cNvSpPr>
          <p:nvPr>
            <p:ph type="title"/>
          </p:nvPr>
        </p:nvSpPr>
        <p:spPr>
          <a:xfrm>
            <a:off x="330851" y="656946"/>
            <a:ext cx="8229600" cy="7621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7" y="5159031"/>
            <a:ext cx="3742256" cy="2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7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iming>
    <p:tnLst>
      <p:par>
        <p:cTn id="1" dur="indefinite" restart="never" nodeType="tmRoot"/>
      </p:par>
    </p:tnLst>
  </p:timing>
  <p:txStyles>
    <p:titleStyle>
      <a:lvl1pPr algn="l" defTabSz="342891" rtl="0" eaLnBrk="1" latinLnBrk="0" hangingPunct="1">
        <a:spcBef>
          <a:spcPct val="0"/>
        </a:spcBef>
        <a:buNone/>
        <a:defRPr sz="3600" b="0" i="0" kern="1200" cap="all">
          <a:solidFill>
            <a:srgbClr val="A27E55"/>
          </a:solidFill>
          <a:latin typeface="Rockwell"/>
          <a:ea typeface="+mj-ea"/>
          <a:cs typeface="+mj-cs"/>
        </a:defRPr>
      </a:lvl1pPr>
    </p:titleStyle>
    <p:bodyStyle>
      <a:lvl1pPr marL="0" indent="0" algn="l" defTabSz="342891" rtl="0" eaLnBrk="1" latinLnBrk="0" hangingPunct="1">
        <a:lnSpc>
          <a:spcPts val="2160"/>
        </a:lnSpc>
        <a:spcBef>
          <a:spcPts val="0"/>
        </a:spcBef>
        <a:spcAft>
          <a:spcPts val="900"/>
        </a:spcAft>
        <a:buClr>
          <a:srgbClr val="A27E55"/>
        </a:buClr>
        <a:buFont typeface="Wingdings" charset="2"/>
        <a:buNone/>
        <a:defRPr sz="1800" kern="1200">
          <a:solidFill>
            <a:srgbClr val="6E6E6E"/>
          </a:solidFill>
          <a:latin typeface="Helvetica"/>
          <a:ea typeface="+mn-ea"/>
          <a:cs typeface="Helvetica"/>
        </a:defRPr>
      </a:lvl1pPr>
      <a:lvl2pPr marL="377181" indent="-171446" algn="l" defTabSz="342891" rtl="0" eaLnBrk="1" latinLnBrk="0" hangingPunct="1">
        <a:lnSpc>
          <a:spcPts val="1711"/>
        </a:lnSpc>
        <a:spcBef>
          <a:spcPts val="0"/>
        </a:spcBef>
        <a:spcAft>
          <a:spcPts val="900"/>
        </a:spcAft>
        <a:buClr>
          <a:srgbClr val="A27E55"/>
        </a:buClr>
        <a:buFont typeface="Wingdings" charset="2"/>
        <a:buChar char="§"/>
        <a:defRPr sz="1500" kern="1200">
          <a:solidFill>
            <a:srgbClr val="6E6E6E"/>
          </a:solidFill>
          <a:latin typeface="Helvetica"/>
          <a:ea typeface="+mn-ea"/>
          <a:cs typeface="Helvetica"/>
        </a:defRPr>
      </a:lvl2pPr>
      <a:lvl3pPr marL="514338" indent="-123441" algn="l" defTabSz="342891" rtl="0" eaLnBrk="1" latinLnBrk="0" hangingPunct="1">
        <a:lnSpc>
          <a:spcPts val="1560"/>
        </a:lnSpc>
        <a:spcBef>
          <a:spcPts val="0"/>
        </a:spcBef>
        <a:spcAft>
          <a:spcPts val="451"/>
        </a:spcAft>
        <a:buClr>
          <a:srgbClr val="A27E55"/>
        </a:buClr>
        <a:buFont typeface="Wingdings" charset="2"/>
        <a:buChar char="§"/>
        <a:defRPr sz="1400" kern="1200" baseline="0">
          <a:solidFill>
            <a:srgbClr val="6E6E6E"/>
          </a:solidFill>
          <a:latin typeface="Helvetica"/>
          <a:ea typeface="+mn-ea"/>
          <a:cs typeface="Helvetica"/>
        </a:defRPr>
      </a:lvl3pPr>
      <a:lvl4pPr marL="692641" indent="-144015" algn="l" defTabSz="342891" rtl="0" eaLnBrk="1" latinLnBrk="0" hangingPunct="1">
        <a:lnSpc>
          <a:spcPts val="1485"/>
        </a:lnSpc>
        <a:spcBef>
          <a:spcPts val="0"/>
        </a:spcBef>
        <a:spcAft>
          <a:spcPts val="451"/>
        </a:spcAft>
        <a:buClr>
          <a:srgbClr val="A27E55"/>
        </a:buClr>
        <a:buFont typeface="Wingdings" charset="2"/>
        <a:buChar char="§"/>
        <a:defRPr sz="1200" kern="1200" baseline="0">
          <a:solidFill>
            <a:srgbClr val="6E6E6E"/>
          </a:solidFill>
          <a:latin typeface="Helvetica"/>
          <a:ea typeface="+mn-ea"/>
          <a:cs typeface="Helvetica"/>
        </a:defRPr>
      </a:lvl4pPr>
      <a:lvl5pPr marL="898376" indent="-116584" algn="l" defTabSz="342891" rtl="0" eaLnBrk="1" latinLnBrk="0" hangingPunct="1">
        <a:lnSpc>
          <a:spcPts val="1260"/>
        </a:lnSpc>
        <a:spcBef>
          <a:spcPts val="0"/>
        </a:spcBef>
        <a:spcAft>
          <a:spcPts val="0"/>
        </a:spcAft>
        <a:buClr>
          <a:srgbClr val="A27E55"/>
        </a:buClr>
        <a:buFont typeface="Wingdings" charset="2"/>
        <a:buChar char="§"/>
        <a:defRPr sz="1100" kern="1200">
          <a:solidFill>
            <a:srgbClr val="6E6E6E"/>
          </a:solidFill>
          <a:latin typeface="Helvetica"/>
          <a:ea typeface="+mn-ea"/>
          <a:cs typeface="Helvetica"/>
        </a:defRPr>
      </a:lvl5pPr>
      <a:lvl6pPr marL="1714457" indent="0" algn="l" defTabSz="342891" rtl="0" eaLnBrk="1" latinLnBrk="0" hangingPunct="1">
        <a:spcBef>
          <a:spcPct val="20000"/>
        </a:spcBef>
        <a:buFont typeface="Arial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3428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DB9953-77C7-481A-8BA2-29353E92EFF6}" type="datetimeFigureOut">
              <a:rPr lang="en-IE">
                <a:solidFill>
                  <a:srgbClr val="1F497D"/>
                </a:solidFill>
              </a:rPr>
              <a:pPr>
                <a:defRPr/>
              </a:pPr>
              <a:t>08/08/2016</a:t>
            </a:fld>
            <a:endParaRPr lang="en-IE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E">
              <a:solidFill>
                <a:srgbClr val="1F497D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849A26-B6BD-4C42-A699-9BF350602D35}" type="slidenum">
              <a:rPr lang="en-IE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IE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21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B2C1D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9BBB59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9BBB59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hyperlink" Target="http://idcrops.blogspot.com/" TargetMode="External"/><Relationship Id="rId4" Type="http://schemas.openxmlformats.org/officeDocument/2006/relationships/hyperlink" Target="mailto:owalsh@uidaho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0483" y="654226"/>
            <a:ext cx="7901940" cy="1248915"/>
          </a:xfrm>
        </p:spPr>
        <p:txBody>
          <a:bodyPr anchor="t">
            <a:no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Precision Sensing for Improved Wheat Production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03770" y="2432512"/>
            <a:ext cx="7634869" cy="2037579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Olga Walsh, </a:t>
            </a:r>
            <a:r>
              <a:rPr lang="en-US" sz="1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Cropping Systems Agronomist &amp; Extension 		Specialist, UI Parma R&amp;E Center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Juliet Marshall, </a:t>
            </a:r>
            <a:r>
              <a:rPr lang="en-US" sz="1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Cereal Agronomist &amp; Pathologist, </a:t>
            </a:r>
            <a:r>
              <a:rPr lang="en-US" sz="1600" dirty="0">
                <a:solidFill>
                  <a:schemeClr val="bg1"/>
                </a:solidFill>
                <a:latin typeface="Rockwell" panose="02060603020205020403" pitchFamily="18" charset="0"/>
              </a:rPr>
              <a:t>UI </a:t>
            </a:r>
            <a:r>
              <a:rPr lang="en-US" sz="1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			Aberdeen </a:t>
            </a:r>
            <a:r>
              <a:rPr lang="en-US" sz="1600" dirty="0">
                <a:solidFill>
                  <a:schemeClr val="bg1"/>
                </a:solidFill>
                <a:latin typeface="Rockwell" panose="02060603020205020403" pitchFamily="18" charset="0"/>
              </a:rPr>
              <a:t>R&amp;E </a:t>
            </a:r>
            <a:r>
              <a:rPr lang="en-US" sz="1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Center</a:t>
            </a:r>
          </a:p>
          <a:p>
            <a:pPr algn="l"/>
            <a:endParaRPr lang="en-US" sz="1600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-with Chad Jackson, Tod </a:t>
            </a:r>
            <a:r>
              <a:rPr lang="en-US" sz="16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Shelman</a:t>
            </a:r>
            <a:r>
              <a:rPr lang="en-US" sz="1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, Kelli Belmont, Jordan </a:t>
            </a:r>
            <a:r>
              <a:rPr lang="en-US" sz="1600" dirty="0" err="1" smtClean="0">
                <a:solidFill>
                  <a:schemeClr val="bg1"/>
                </a:solidFill>
                <a:latin typeface="Rockwell" panose="02060603020205020403" pitchFamily="18" charset="0"/>
              </a:rPr>
              <a:t>McClintick</a:t>
            </a:r>
            <a:r>
              <a:rPr lang="en-US" sz="1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-Chess,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Arjun Pandey, and Take Flight LLC</a:t>
            </a:r>
          </a:p>
          <a:p>
            <a:pPr algn="l"/>
            <a:endParaRPr lang="en-US" sz="1600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l"/>
            <a:endParaRPr lang="en-US" sz="1600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l"/>
            <a:endParaRPr lang="en-US" sz="1600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l"/>
            <a:endParaRPr lang="en-US" sz="1400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algn="l"/>
            <a:endParaRPr lang="en-US" sz="14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47989" y="5185316"/>
            <a:ext cx="47464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Rockwell" panose="02060603020205020403" pitchFamily="18" charset="0"/>
              </a:rPr>
              <a:t>Idaho Wheat Commission Research Review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Rockwell" panose="02060603020205020403" pitchFamily="18" charset="0"/>
              </a:rPr>
              <a:t>February 17, 2016 </a:t>
            </a:r>
            <a:endParaRPr lang="en-US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6086475" cy="721538"/>
          </a:xfrm>
        </p:spPr>
        <p:txBody>
          <a:bodyPr anchor="t"/>
          <a:lstStyle/>
          <a:p>
            <a:r>
              <a:rPr lang="en-US" dirty="0" smtClean="0"/>
              <a:t>2015 Data Collection (UAV)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771525"/>
            <a:ext cx="8178800" cy="4572000"/>
          </a:xfrm>
        </p:spPr>
        <p:txBody>
          <a:bodyPr/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Robotics 8X+ </a:t>
            </a:r>
            <a:r>
              <a:rPr lang="en-US" sz="4400" dirty="0"/>
              <a:t>(quad-copter) UAV equipped </a:t>
            </a:r>
            <a:r>
              <a:rPr lang="en-US" sz="4400" dirty="0" smtClean="0"/>
              <a:t>with: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/>
              <a:t>color cameras (Canon S100 and SX260</a:t>
            </a:r>
            <a:r>
              <a:rPr lang="en-US" sz="4000" dirty="0" smtClean="0"/>
              <a:t>)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sz="4000" dirty="0" smtClean="0"/>
              <a:t>a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NIR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/>
              <a:t>camera (converted Canon </a:t>
            </a:r>
            <a:r>
              <a:rPr lang="en-US" sz="4000" dirty="0" smtClean="0"/>
              <a:t>SX260)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Forward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Infrared thermal </a:t>
            </a:r>
            <a:r>
              <a:rPr lang="en-US" sz="4000" dirty="0"/>
              <a:t>camera (TAU 2</a:t>
            </a:r>
            <a:r>
              <a:rPr lang="en-US" sz="4000" dirty="0" smtClean="0"/>
              <a:t>)</a:t>
            </a:r>
          </a:p>
          <a:p>
            <a:pPr marL="319088" lvl="1" indent="0">
              <a:buClrTx/>
              <a:buNone/>
            </a:pP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7" b="19908"/>
          <a:stretch/>
        </p:blipFill>
        <p:spPr bwMode="auto">
          <a:xfrm>
            <a:off x="6419405" y="5305425"/>
            <a:ext cx="2468880" cy="1333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929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301" y="188913"/>
            <a:ext cx="7772400" cy="1143000"/>
          </a:xfrm>
        </p:spPr>
        <p:txBody>
          <a:bodyPr/>
          <a:lstStyle/>
          <a:p>
            <a:r>
              <a:rPr lang="en-US" dirty="0"/>
              <a:t>3-D Mosaic displaying Image Capture Altitude &amp; Angle Panels</a:t>
            </a:r>
            <a:r>
              <a:rPr lang="en-US" dirty="0" smtClean="0"/>
              <a:t>*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682" t="17849" r="796" b="36003"/>
          <a:stretch/>
        </p:blipFill>
        <p:spPr>
          <a:xfrm>
            <a:off x="623499" y="1266366"/>
            <a:ext cx="8354202" cy="432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241" y="5591633"/>
            <a:ext cx="699271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30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188913"/>
            <a:ext cx="7772400" cy="744537"/>
          </a:xfrm>
        </p:spPr>
        <p:txBody>
          <a:bodyPr anchor="t"/>
          <a:lstStyle/>
          <a:p>
            <a:r>
              <a:rPr lang="en-US" dirty="0" smtClean="0"/>
              <a:t>3-D view of wheat plots, Rupert, ID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3" r="14216"/>
          <a:stretch/>
        </p:blipFill>
        <p:spPr>
          <a:xfrm>
            <a:off x="771090" y="933450"/>
            <a:ext cx="8059017" cy="4701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27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708" y="150813"/>
            <a:ext cx="6429783" cy="805538"/>
          </a:xfrm>
        </p:spPr>
        <p:txBody>
          <a:bodyPr anchor="t"/>
          <a:lstStyle/>
          <a:p>
            <a:r>
              <a:rPr lang="en-US" dirty="0" smtClean="0"/>
              <a:t>NDVI data collected with UAV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2900" y="956351"/>
            <a:ext cx="8215398" cy="4788600"/>
            <a:chOff x="-23468" y="-2234370"/>
            <a:chExt cx="8230778" cy="47897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8061" r="6080" b="9625"/>
            <a:stretch/>
          </p:blipFill>
          <p:spPr bwMode="auto">
            <a:xfrm>
              <a:off x="-23468" y="-2234370"/>
              <a:ext cx="8230778" cy="42709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3723" y="835099"/>
              <a:ext cx="1345131" cy="17202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45716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6756" y="3260928"/>
            <a:ext cx="4016014" cy="3200400"/>
            <a:chOff x="716756" y="3186588"/>
            <a:chExt cx="4016014" cy="3200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756" y="3186588"/>
              <a:ext cx="4016014" cy="3200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775460" y="5699760"/>
              <a:ext cx="129540" cy="6872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40617" y="789058"/>
            <a:ext cx="3902423" cy="3200400"/>
            <a:chOff x="4940617" y="157162"/>
            <a:chExt cx="3902423" cy="3200400"/>
          </a:xfrm>
        </p:grpSpPr>
        <p:grpSp>
          <p:nvGrpSpPr>
            <p:cNvPr id="15" name="Group 14"/>
            <p:cNvGrpSpPr/>
            <p:nvPr/>
          </p:nvGrpSpPr>
          <p:grpSpPr>
            <a:xfrm>
              <a:off x="4940617" y="157162"/>
              <a:ext cx="3902423" cy="3200400"/>
              <a:chOff x="4940617" y="157162"/>
              <a:chExt cx="3902423" cy="320040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4940617" y="157162"/>
                <a:ext cx="3902423" cy="3200400"/>
                <a:chOff x="4940617" y="157162"/>
                <a:chExt cx="3902423" cy="320040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40617" y="157162"/>
                  <a:ext cx="3902423" cy="32004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6111240" y="2827020"/>
                  <a:ext cx="76200" cy="53054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6615112" y="3116580"/>
                <a:ext cx="75247" cy="2409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905750" y="2986085"/>
              <a:ext cx="1285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17756" y="157162"/>
            <a:ext cx="3731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Seasonal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image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progression,</a:t>
            </a:r>
            <a:r>
              <a:rPr lang="en-US" sz="4000" dirty="0" smtClean="0">
                <a:latin typeface="+mj-lt"/>
              </a:rPr>
              <a:t> Aberdeen, ID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81593" y="2798815"/>
            <a:ext cx="348633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</a:rPr>
              <a:t>natural color imagery </a:t>
            </a:r>
            <a:endParaRPr lang="en-US" sz="2800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34684" y="266351"/>
            <a:ext cx="231428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+mj-lt"/>
              </a:rPr>
              <a:t>NDVI imagery </a:t>
            </a:r>
            <a:endParaRPr lang="en-US" sz="28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7199" y="4178722"/>
            <a:ext cx="3289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4000" dirty="0" smtClean="0">
                <a:latin typeface="+mj-lt"/>
              </a:rPr>
              <a:t>Early June</a:t>
            </a:r>
          </a:p>
          <a:p>
            <a:r>
              <a:rPr lang="en-US" sz="4000" dirty="0" smtClean="0">
                <a:latin typeface="+mj-lt"/>
                <a:sym typeface="Wingdings" panose="05000000000000000000" pitchFamily="2" charset="2"/>
              </a:rPr>
              <a:t>Late June</a:t>
            </a:r>
          </a:p>
          <a:p>
            <a:r>
              <a:rPr lang="en-US" sz="4000" dirty="0" smtClean="0">
                <a:latin typeface="+mj-lt"/>
                <a:sym typeface="Wingdings" panose="05000000000000000000" pitchFamily="2" charset="2"/>
              </a:rPr>
              <a:t>Mid August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6328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54000" contrast="-62000"/>
          </a:blip>
          <a:stretch>
            <a:fillRect/>
          </a:stretch>
        </p:blipFill>
        <p:spPr>
          <a:xfrm>
            <a:off x="0" y="0"/>
            <a:ext cx="917086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425" y="1719040"/>
            <a:ext cx="5964555" cy="1393000"/>
          </a:xfrm>
        </p:spPr>
        <p:txBody>
          <a:bodyPr anchor="t"/>
          <a:lstStyle/>
          <a:p>
            <a:pPr algn="ctr"/>
            <a:r>
              <a:rPr lang="en-US" sz="4800" dirty="0" smtClean="0"/>
              <a:t>2015 Findings and 2016 Proposed </a:t>
            </a:r>
            <a:r>
              <a:rPr lang="en-US" sz="4800" dirty="0"/>
              <a:t>W</a:t>
            </a:r>
            <a:r>
              <a:rPr lang="en-US" sz="4800" dirty="0" smtClean="0"/>
              <a:t>ork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26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3039"/>
            <a:ext cx="4019550" cy="868362"/>
          </a:xfrm>
        </p:spPr>
        <p:txBody>
          <a:bodyPr anchor="ctr"/>
          <a:lstStyle/>
          <a:p>
            <a:r>
              <a:rPr lang="en-US" dirty="0" smtClean="0"/>
              <a:t>Optimum N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910590"/>
            <a:ext cx="8252460" cy="577596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3600" dirty="0" smtClean="0"/>
              <a:t>UI </a:t>
            </a:r>
            <a:r>
              <a:rPr lang="en-US" sz="3600" dirty="0" err="1" smtClean="0"/>
              <a:t>recomm</a:t>
            </a:r>
            <a:r>
              <a:rPr lang="en-US" sz="3600" dirty="0" smtClean="0"/>
              <a:t>. =&gt; optimum </a:t>
            </a:r>
            <a:r>
              <a:rPr lang="en-US" sz="3600" dirty="0"/>
              <a:t>N rate should have been </a:t>
            </a:r>
            <a:r>
              <a:rPr lang="en-US" sz="3600" dirty="0" smtClean="0"/>
              <a:t>~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215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/ac</a:t>
            </a:r>
          </a:p>
          <a:p>
            <a:pPr>
              <a:buClr>
                <a:schemeClr val="tx2"/>
              </a:buClr>
            </a:pPr>
            <a:r>
              <a:rPr lang="en-US" sz="3600" dirty="0" smtClean="0"/>
              <a:t>2015</a:t>
            </a:r>
            <a:r>
              <a:rPr lang="en-US" sz="3600" dirty="0" smtClean="0">
                <a:sym typeface="Wingdings" panose="05000000000000000000" pitchFamily="2" charset="2"/>
              </a:rPr>
              <a:t></a:t>
            </a:r>
            <a:r>
              <a:rPr lang="en-US" sz="3600" dirty="0" smtClean="0"/>
              <a:t>Observed relationship </a:t>
            </a:r>
            <a:r>
              <a:rPr lang="en-US" sz="3600" dirty="0"/>
              <a:t>between N rate and </a:t>
            </a:r>
            <a:r>
              <a:rPr lang="en-US" sz="3600" dirty="0" smtClean="0"/>
              <a:t>yield=&gt;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120-145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/ac</a:t>
            </a:r>
            <a:r>
              <a:rPr lang="en-US" sz="3600" dirty="0" smtClean="0"/>
              <a:t>: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200" dirty="0" smtClean="0"/>
              <a:t>75 </a:t>
            </a:r>
            <a:r>
              <a:rPr lang="en-US" sz="3200" dirty="0" err="1" smtClean="0"/>
              <a:t>lb</a:t>
            </a:r>
            <a:r>
              <a:rPr lang="en-US" sz="3200" dirty="0" smtClean="0"/>
              <a:t>/ac (applied) + 45 to 70 </a:t>
            </a:r>
            <a:r>
              <a:rPr lang="en-US" sz="3200" dirty="0" err="1" smtClean="0"/>
              <a:t>lb</a:t>
            </a:r>
            <a:r>
              <a:rPr lang="en-US" sz="3200" dirty="0" smtClean="0"/>
              <a:t>/ac (residual) is </a:t>
            </a:r>
            <a:r>
              <a:rPr lang="en-US" sz="3200" dirty="0"/>
              <a:t>close to optimum for Eastern </a:t>
            </a:r>
            <a:r>
              <a:rPr lang="en-US" sz="3200" dirty="0" smtClean="0"/>
              <a:t>ID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3200" dirty="0" smtClean="0"/>
          </a:p>
          <a:p>
            <a:pPr>
              <a:buClr>
                <a:schemeClr val="tx2"/>
              </a:buClr>
            </a:pPr>
            <a:r>
              <a:rPr lang="en-US" sz="4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r>
              <a:rPr lang="en-US" sz="4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sz="4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</a:t>
            </a:r>
            <a:r>
              <a:rPr lang="en-U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update N fertilizer guidelines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27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898"/>
            <a:ext cx="4572000" cy="746442"/>
          </a:xfrm>
        </p:spPr>
        <p:txBody>
          <a:bodyPr anchor="t"/>
          <a:lstStyle/>
          <a:p>
            <a:r>
              <a:rPr lang="en-US" dirty="0" smtClean="0"/>
              <a:t>Disease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815340"/>
            <a:ext cx="8458200" cy="598551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3600" dirty="0" smtClean="0"/>
              <a:t>2015 lessons: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600" dirty="0" smtClean="0"/>
              <a:t>Requires much larger/longer plots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600" dirty="0" smtClean="0"/>
              <a:t>Suitable for larger expansive project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600" dirty="0" smtClean="0"/>
              <a:t>More labor/expertize in pathology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3600" dirty="0" smtClean="0"/>
          </a:p>
          <a:p>
            <a:pPr>
              <a:buClr>
                <a:schemeClr val="tx2"/>
              </a:buClr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Focus on nutrient management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Research/other projects/technologies 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Bring on-board newly hired plant pathologist, James </a:t>
            </a:r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Woodhall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(Parma)</a:t>
            </a:r>
            <a:endParaRPr lang="en-US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08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091"/>
            <a:ext cx="5886450" cy="719137"/>
          </a:xfrm>
        </p:spPr>
        <p:txBody>
          <a:bodyPr anchor="t"/>
          <a:lstStyle/>
          <a:p>
            <a:r>
              <a:rPr lang="en-US" dirty="0" err="1" smtClean="0"/>
              <a:t>GreenSeeker</a:t>
            </a:r>
            <a:r>
              <a:rPr lang="en-US" dirty="0" smtClean="0"/>
              <a:t> NDVI vs yield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42356" y="3669329"/>
            <a:ext cx="4584589" cy="2755631"/>
            <a:chOff x="4342356" y="3892983"/>
            <a:chExt cx="4584589" cy="27556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356" y="3892983"/>
              <a:ext cx="4584589" cy="275563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Oval 6"/>
            <p:cNvSpPr/>
            <p:nvPr/>
          </p:nvSpPr>
          <p:spPr>
            <a:xfrm>
              <a:off x="7426036" y="3999345"/>
              <a:ext cx="1500909" cy="6003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0373" y="837228"/>
            <a:ext cx="4602879" cy="2755631"/>
            <a:chOff x="736600" y="3938453"/>
            <a:chExt cx="4602879" cy="27556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00" y="3938453"/>
              <a:ext cx="4602879" cy="275563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Oval 8"/>
            <p:cNvSpPr/>
            <p:nvPr/>
          </p:nvSpPr>
          <p:spPr>
            <a:xfrm>
              <a:off x="4082472" y="3938453"/>
              <a:ext cx="1257007" cy="5722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534025" y="837228"/>
            <a:ext cx="35377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+mj-lt"/>
                <a:ea typeface="Calibri" panose="020F0502020204030204" pitchFamily="34" charset="0"/>
              </a:rPr>
              <a:t>GreenSeeker</a:t>
            </a:r>
            <a:r>
              <a:rPr lang="en-US" sz="3600" dirty="0">
                <a:latin typeface="+mj-lt"/>
                <a:ea typeface="Calibri" panose="020F0502020204030204" pitchFamily="34" charset="0"/>
              </a:rPr>
              <a:t> NDVI explained 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68%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>
                <a:latin typeface="+mj-lt"/>
                <a:ea typeface="Calibri" panose="020F0502020204030204" pitchFamily="34" charset="0"/>
              </a:rPr>
              <a:t>of variation in </a:t>
            </a:r>
            <a:r>
              <a:rPr lang="en-US" sz="3600" dirty="0" smtClean="0">
                <a:latin typeface="+mj-lt"/>
                <a:ea typeface="Calibri" panose="020F0502020204030204" pitchFamily="34" charset="0"/>
              </a:rPr>
              <a:t>wheat yield.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3892983"/>
            <a:ext cx="37327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+mj-lt"/>
                <a:ea typeface="Calibri" panose="020F0502020204030204" pitchFamily="34" charset="0"/>
              </a:rPr>
              <a:t>NDVI + plant </a:t>
            </a:r>
            <a:r>
              <a:rPr lang="en-US" sz="3600" dirty="0">
                <a:latin typeface="+mj-lt"/>
                <a:ea typeface="Calibri" panose="020F0502020204030204" pitchFamily="34" charset="0"/>
              </a:rPr>
              <a:t>height increased accuracy of yield prediction to </a:t>
            </a: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73%</a:t>
            </a:r>
            <a:r>
              <a:rPr lang="en-US" sz="3600" dirty="0">
                <a:latin typeface="+mj-lt"/>
                <a:ea typeface="Calibri" panose="020F0502020204030204" pitchFamily="34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</a:rPr>
              <a:t> 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4427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" y="112713"/>
            <a:ext cx="8077199" cy="735012"/>
          </a:xfrm>
        </p:spPr>
        <p:txBody>
          <a:bodyPr anchor="t"/>
          <a:lstStyle/>
          <a:p>
            <a:r>
              <a:rPr lang="en-US" dirty="0" smtClean="0"/>
              <a:t>YP Prediction &amp; N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798195"/>
            <a:ext cx="8429625" cy="5311140"/>
          </a:xfrm>
        </p:spPr>
        <p:txBody>
          <a:bodyPr/>
          <a:lstStyle/>
          <a:p>
            <a:r>
              <a:rPr lang="en-US" sz="3600" dirty="0" smtClean="0"/>
              <a:t>2015</a:t>
            </a:r>
            <a:r>
              <a:rPr lang="en-US" sz="3600" dirty="0" smtClean="0">
                <a:sym typeface="Wingdings" panose="05000000000000000000" pitchFamily="2" charset="2"/>
              </a:rPr>
              <a:t></a:t>
            </a:r>
            <a:r>
              <a:rPr lang="en-US" sz="3600" dirty="0" smtClean="0"/>
              <a:t>Established one initial YP prediction equation: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3600" dirty="0" smtClean="0"/>
              <a:t>for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dryland</a:t>
            </a:r>
            <a:r>
              <a:rPr lang="en-US" sz="3600" dirty="0" smtClean="0"/>
              <a:t> </a:t>
            </a:r>
            <a:r>
              <a:rPr lang="en-US" sz="3600" dirty="0"/>
              <a:t>and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irrigated</a:t>
            </a:r>
            <a:r>
              <a:rPr lang="en-US" sz="3600" dirty="0"/>
              <a:t> </a:t>
            </a:r>
            <a:r>
              <a:rPr lang="en-US" sz="3600" dirty="0" smtClean="0"/>
              <a:t>conditions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73%</a:t>
            </a:r>
            <a:r>
              <a:rPr lang="en-US" sz="3600" dirty="0" smtClean="0"/>
              <a:t> accuracy</a:t>
            </a:r>
          </a:p>
          <a:p>
            <a:pPr>
              <a:buClr>
                <a:schemeClr val="tx2"/>
              </a:buClr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Improve YP prediction ability: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data 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more accuracy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dd Parma location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initial N </a:t>
            </a:r>
            <a: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fertilization 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 (NDVI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N rate)</a:t>
            </a:r>
            <a:endParaRPr lang="en-US" sz="36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44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43840"/>
          </a:xfrm>
        </p:spPr>
        <p:txBody>
          <a:bodyPr anchor="t"/>
          <a:lstStyle/>
          <a:p>
            <a:r>
              <a:rPr lang="en-US" dirty="0" smtClean="0"/>
              <a:t>Presentation Outline: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902435"/>
            <a:ext cx="8448675" cy="32243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2015 Objectives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2015 Methods/data collection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2015 Findings/Proposed 2016 work</a:t>
            </a:r>
          </a:p>
          <a:p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055" y="3798888"/>
            <a:ext cx="3783753" cy="2836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259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518"/>
            <a:ext cx="4181475" cy="740069"/>
          </a:xfrm>
        </p:spPr>
        <p:txBody>
          <a:bodyPr anchor="t"/>
          <a:lstStyle/>
          <a:p>
            <a:r>
              <a:rPr lang="en-US" dirty="0" smtClean="0"/>
              <a:t>UAV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664187"/>
            <a:ext cx="8467725" cy="5699442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3600" dirty="0" smtClean="0"/>
              <a:t>2015: Identified best flight methods: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sz="3200" dirty="0" smtClean="0"/>
              <a:t>Altitude: </a:t>
            </a:r>
            <a:r>
              <a:rPr lang="en-US" sz="2000" dirty="0" smtClean="0"/>
              <a:t>100 feet; </a:t>
            </a:r>
            <a:r>
              <a:rPr lang="en-US" sz="3200" dirty="0" smtClean="0"/>
              <a:t>Speed: </a:t>
            </a:r>
            <a:r>
              <a:rPr lang="en-US" sz="2000" dirty="0" smtClean="0"/>
              <a:t>2.5m/s; </a:t>
            </a:r>
            <a:r>
              <a:rPr lang="en-US" sz="3200" dirty="0" smtClean="0"/>
              <a:t>Wind</a:t>
            </a:r>
            <a:r>
              <a:rPr lang="en-US" sz="3200" dirty="0"/>
              <a:t>: </a:t>
            </a:r>
            <a:r>
              <a:rPr lang="en-US" sz="2000" dirty="0"/>
              <a:t>10 knots max 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sz="3200" dirty="0" smtClean="0"/>
              <a:t>Airframe: </a:t>
            </a:r>
            <a:r>
              <a:rPr lang="en-US" sz="2000" dirty="0" smtClean="0"/>
              <a:t>stay with </a:t>
            </a:r>
            <a:r>
              <a:rPr lang="en-US" sz="2000" dirty="0" err="1" smtClean="0"/>
              <a:t>multicopter</a:t>
            </a:r>
            <a:r>
              <a:rPr lang="en-US" sz="2000" dirty="0" smtClean="0"/>
              <a:t>, stable</a:t>
            </a:r>
            <a:endParaRPr lang="en-US" sz="2800" dirty="0" smtClean="0"/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sz="3200" dirty="0" smtClean="0"/>
              <a:t>Image capture/processing: </a:t>
            </a:r>
            <a:r>
              <a:rPr lang="en-US" sz="2000" dirty="0" smtClean="0"/>
              <a:t>switch to multi-spectral </a:t>
            </a:r>
            <a:r>
              <a:rPr lang="en-US" sz="2000" dirty="0"/>
              <a:t>sensor </a:t>
            </a:r>
            <a:r>
              <a:rPr lang="en-US" sz="2000" dirty="0" smtClean="0"/>
              <a:t>with </a:t>
            </a:r>
            <a:r>
              <a:rPr lang="en-US" sz="2000" dirty="0"/>
              <a:t>G</a:t>
            </a:r>
            <a:r>
              <a:rPr lang="en-US" sz="2000" dirty="0" smtClean="0"/>
              <a:t>reen</a:t>
            </a:r>
            <a:r>
              <a:rPr lang="en-US" sz="2000" dirty="0"/>
              <a:t>, </a:t>
            </a:r>
            <a:r>
              <a:rPr lang="en-US" sz="2000" dirty="0" smtClean="0"/>
              <a:t>Red </a:t>
            </a:r>
            <a:r>
              <a:rPr lang="en-US" sz="2000" dirty="0"/>
              <a:t>and </a:t>
            </a:r>
            <a:r>
              <a:rPr lang="en-US" sz="2000" dirty="0" smtClean="0"/>
              <a:t>NIR + software for multi-band images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sz="3200" dirty="0" smtClean="0"/>
              <a:t>Battery: </a:t>
            </a:r>
            <a:r>
              <a:rPr lang="en-US" sz="2000" dirty="0" smtClean="0"/>
              <a:t>increase supply of batteries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>
              <a:buClrTx/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Follow developed methodology for best image capture and processing</a:t>
            </a:r>
          </a:p>
          <a:p>
            <a:pPr>
              <a:buClrTx/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Quantitatively compare GS NDVI maps vs UAV NDVI maps</a:t>
            </a:r>
            <a:endParaRPr lang="en-US" sz="36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83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54000" contrast="-62000"/>
          </a:blip>
          <a:stretch>
            <a:fillRect/>
          </a:stretch>
        </p:blipFill>
        <p:spPr>
          <a:xfrm>
            <a:off x="0" y="0"/>
            <a:ext cx="917086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46442"/>
          </a:xfrm>
        </p:spPr>
        <p:txBody>
          <a:bodyPr anchor="t"/>
          <a:lstStyle/>
          <a:p>
            <a:r>
              <a:rPr lang="en-US" dirty="0"/>
              <a:t>PUBLICATIONS: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021080"/>
            <a:ext cx="8290560" cy="5394960"/>
          </a:xfrm>
        </p:spPr>
        <p:txBody>
          <a:bodyPr/>
          <a:lstStyle/>
          <a:p>
            <a:r>
              <a:rPr lang="en-US" sz="2000" b="1" dirty="0"/>
              <a:t> </a:t>
            </a:r>
            <a:r>
              <a:rPr lang="en-US" sz="2000" dirty="0" smtClean="0"/>
              <a:t>Olga </a:t>
            </a:r>
            <a:r>
              <a:rPr lang="en-US" sz="2000" dirty="0"/>
              <a:t>S. Walsh. 2015.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Nitrogen Management in Field Crops with Reference Strips and Crop Sensors. </a:t>
            </a:r>
            <a:r>
              <a:rPr lang="en-US" sz="2000" dirty="0"/>
              <a:t>BUL </a:t>
            </a:r>
            <a:r>
              <a:rPr lang="en-US" sz="2000" dirty="0" smtClean="0"/>
              <a:t>896.</a:t>
            </a:r>
          </a:p>
          <a:p>
            <a:r>
              <a:rPr lang="en-US" sz="2000" dirty="0" smtClean="0"/>
              <a:t>Olga </a:t>
            </a:r>
            <a:r>
              <a:rPr lang="en-US" sz="2000" dirty="0"/>
              <a:t>S. Walsh and Kelli M. Belmont. 2015.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Improving Nitrogen-Use Efficiency in Idaho Crop Production.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/>
              <a:t>BUL </a:t>
            </a:r>
            <a:r>
              <a:rPr lang="en-US" sz="2000" dirty="0" smtClean="0"/>
              <a:t>899.</a:t>
            </a:r>
          </a:p>
          <a:p>
            <a:r>
              <a:rPr lang="en-US" sz="2000" dirty="0" smtClean="0"/>
              <a:t>Olga </a:t>
            </a:r>
            <a:r>
              <a:rPr lang="en-US" sz="2000" dirty="0"/>
              <a:t>S. Walsh, Juliet  Marshall,  and  Arjun  Pandey.  2015.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Sensing for Improved Wheat Production.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/>
              <a:t>ASA/CSSA/SSSA International Annual Conference, Minneapolis, MN, November 15-18, 2015</a:t>
            </a:r>
            <a:r>
              <a:rPr lang="en-US" sz="2000" dirty="0" smtClean="0"/>
              <a:t>.</a:t>
            </a:r>
          </a:p>
          <a:p>
            <a:pPr lvl="0"/>
            <a:r>
              <a:rPr lang="en-US" sz="2000" dirty="0" smtClean="0"/>
              <a:t>Olga </a:t>
            </a:r>
            <a:r>
              <a:rPr lang="en-US" sz="2000" dirty="0"/>
              <a:t>S. Walsh. 2015.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Nitrogen Management.</a:t>
            </a:r>
            <a:r>
              <a:rPr lang="en-US" sz="2800" dirty="0"/>
              <a:t> </a:t>
            </a:r>
            <a:r>
              <a:rPr lang="en-US" sz="2000" dirty="0"/>
              <a:t>Idaho Grain Magazine. Summer 2015.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01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54000" contrast="-62000"/>
          </a:blip>
          <a:stretch>
            <a:fillRect/>
          </a:stretch>
        </p:blipFill>
        <p:spPr>
          <a:xfrm>
            <a:off x="0" y="0"/>
            <a:ext cx="917086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737" y="137319"/>
            <a:ext cx="4714875" cy="762000"/>
          </a:xfrm>
        </p:spPr>
        <p:txBody>
          <a:bodyPr anchor="t"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036637"/>
            <a:ext cx="8439150" cy="4954587"/>
          </a:xfrm>
        </p:spPr>
        <p:txBody>
          <a:bodyPr/>
          <a:lstStyle/>
          <a:p>
            <a:r>
              <a:rPr lang="en-US" sz="3200" b="1" dirty="0" smtClean="0"/>
              <a:t>Idaho Wheat Commission</a:t>
            </a:r>
          </a:p>
          <a:p>
            <a:r>
              <a:rPr lang="en-US" sz="3200" b="1" dirty="0"/>
              <a:t>Craig Thompson and Kristin </a:t>
            </a:r>
            <a:r>
              <a:rPr lang="en-US" sz="3200" b="1" dirty="0" err="1"/>
              <a:t>Swoboda</a:t>
            </a:r>
            <a:r>
              <a:rPr lang="en-US" sz="2800" dirty="0"/>
              <a:t>, Take Flight UAS, LLC. </a:t>
            </a:r>
          </a:p>
          <a:p>
            <a:r>
              <a:rPr lang="en-US" sz="3200" b="1" dirty="0" smtClean="0"/>
              <a:t>Juliet Marshall</a:t>
            </a:r>
            <a:r>
              <a:rPr lang="en-US" sz="2800" dirty="0" smtClean="0"/>
              <a:t>, Cereals</a:t>
            </a:r>
            <a:r>
              <a:rPr lang="en-US" sz="2800" dirty="0"/>
              <a:t> Pathologist and </a:t>
            </a:r>
            <a:r>
              <a:rPr lang="en-US" sz="2800" dirty="0" smtClean="0"/>
              <a:t>Agronomist</a:t>
            </a:r>
          </a:p>
          <a:p>
            <a:r>
              <a:rPr lang="en-US" sz="3200" b="1" dirty="0" smtClean="0"/>
              <a:t>Arjun </a:t>
            </a:r>
            <a:r>
              <a:rPr lang="en-US" sz="3200" b="1" dirty="0"/>
              <a:t>Pandey</a:t>
            </a:r>
            <a:r>
              <a:rPr lang="en-US" sz="2800" dirty="0"/>
              <a:t>, Ph.D. </a:t>
            </a:r>
            <a:r>
              <a:rPr lang="en-US" sz="2800" dirty="0" smtClean="0"/>
              <a:t>student</a:t>
            </a:r>
          </a:p>
          <a:p>
            <a:r>
              <a:rPr lang="en-US" sz="3200" b="1" dirty="0" smtClean="0"/>
              <a:t>Chad </a:t>
            </a:r>
            <a:r>
              <a:rPr lang="en-US" sz="3200" b="1" dirty="0"/>
              <a:t>Jackson</a:t>
            </a:r>
            <a:r>
              <a:rPr lang="en-US" sz="2800" dirty="0"/>
              <a:t>, Research </a:t>
            </a:r>
            <a:r>
              <a:rPr lang="en-US" sz="2800" dirty="0" smtClean="0"/>
              <a:t>Specialist</a:t>
            </a:r>
          </a:p>
          <a:p>
            <a:r>
              <a:rPr lang="en-US" sz="3200" b="1" dirty="0" smtClean="0"/>
              <a:t>Kelli </a:t>
            </a:r>
            <a:r>
              <a:rPr lang="en-US" sz="3200" b="1" dirty="0"/>
              <a:t>Belmont</a:t>
            </a:r>
            <a:r>
              <a:rPr lang="en-US" sz="2800" dirty="0"/>
              <a:t>, Research </a:t>
            </a:r>
            <a:r>
              <a:rPr lang="en-US" sz="2800" dirty="0" smtClean="0"/>
              <a:t>Technician</a:t>
            </a:r>
          </a:p>
          <a:p>
            <a:r>
              <a:rPr lang="en-US" sz="3200" b="1" dirty="0" smtClean="0"/>
              <a:t>Jordan </a:t>
            </a:r>
            <a:r>
              <a:rPr lang="en-US" sz="3200" b="1" dirty="0" err="1"/>
              <a:t>McClintick</a:t>
            </a:r>
            <a:r>
              <a:rPr lang="en-US" sz="3200" b="1" dirty="0"/>
              <a:t>-Chess</a:t>
            </a:r>
            <a:r>
              <a:rPr lang="en-US" sz="2800" dirty="0"/>
              <a:t>, Agricultural </a:t>
            </a:r>
            <a:r>
              <a:rPr lang="en-US" sz="2800" dirty="0" smtClean="0"/>
              <a:t>Technician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61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34000"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7657" y="428172"/>
            <a:ext cx="8062686" cy="5856514"/>
          </a:xfrm>
        </p:spPr>
        <p:txBody>
          <a:bodyPr anchor="t"/>
          <a:lstStyle/>
          <a:p>
            <a:pPr algn="ctr">
              <a:defRPr/>
            </a:pPr>
            <a:r>
              <a:rPr lang="en-US" sz="4400" dirty="0" smtClean="0">
                <a:solidFill>
                  <a:srgbClr val="002060"/>
                </a:solidFill>
              </a:rPr>
              <a:t>Thank you!</a:t>
            </a:r>
            <a:br>
              <a:rPr lang="en-US" sz="4400" dirty="0" smtClean="0">
                <a:solidFill>
                  <a:srgbClr val="002060"/>
                </a:solidFill>
              </a:rPr>
            </a:br>
            <a:r>
              <a:rPr lang="en-US" sz="4400" dirty="0">
                <a:solidFill>
                  <a:srgbClr val="002060"/>
                </a:solidFill>
              </a:rPr>
              <a:t/>
            </a:r>
            <a:br>
              <a:rPr lang="en-US" sz="4400" dirty="0">
                <a:solidFill>
                  <a:srgbClr val="002060"/>
                </a:solidFill>
              </a:rPr>
            </a:br>
            <a:r>
              <a:rPr lang="en-US" sz="4400" dirty="0" smtClean="0">
                <a:solidFill>
                  <a:srgbClr val="002060"/>
                </a:solidFill>
              </a:rPr>
              <a:t>Questions?</a:t>
            </a:r>
            <a:br>
              <a:rPr lang="en-US" sz="4400" dirty="0" smtClean="0">
                <a:solidFill>
                  <a:srgbClr val="002060"/>
                </a:solidFill>
              </a:rPr>
            </a:br>
            <a:r>
              <a:rPr lang="en-US" sz="4400" dirty="0" smtClean="0">
                <a:solidFill>
                  <a:srgbClr val="002060"/>
                </a:solidFill>
              </a:rPr>
              <a:t/>
            </a:r>
            <a:br>
              <a:rPr lang="en-US" sz="4400" dirty="0" smtClean="0">
                <a:solidFill>
                  <a:srgbClr val="002060"/>
                </a:solidFill>
              </a:rPr>
            </a:br>
            <a:r>
              <a:rPr lang="en-US" sz="3600" dirty="0" smtClean="0">
                <a:solidFill>
                  <a:srgbClr val="002060"/>
                </a:solidFill>
              </a:rPr>
              <a:t>Olga Walsh</a:t>
            </a:r>
            <a:br>
              <a:rPr lang="en-US" sz="3600" dirty="0" smtClean="0">
                <a:solidFill>
                  <a:srgbClr val="002060"/>
                </a:solidFill>
              </a:rPr>
            </a:br>
            <a:r>
              <a:rPr lang="en-US" sz="3200" dirty="0" smtClean="0">
                <a:solidFill>
                  <a:srgbClr val="002060"/>
                </a:solidFill>
                <a:hlinkClick r:id="rId4"/>
              </a:rPr>
              <a:t>owalsh@uidaho.edu</a:t>
            </a:r>
            <a:r>
              <a:rPr lang="en-US" sz="3200" dirty="0" smtClean="0">
                <a:solidFill>
                  <a:srgbClr val="002060"/>
                </a:solidFill>
              </a:rPr>
              <a:t/>
            </a:r>
            <a:br>
              <a:rPr lang="en-US" sz="3200" dirty="0" smtClean="0">
                <a:solidFill>
                  <a:srgbClr val="002060"/>
                </a:solidFill>
              </a:rPr>
            </a:br>
            <a:r>
              <a:rPr lang="en-US" sz="3200" dirty="0" smtClean="0">
                <a:solidFill>
                  <a:srgbClr val="002060"/>
                </a:solidFill>
              </a:rPr>
              <a:t>University of Idaho, Parma R&amp;E Center</a:t>
            </a:r>
            <a:br>
              <a:rPr lang="en-US" sz="3200" dirty="0" smtClean="0">
                <a:solidFill>
                  <a:srgbClr val="002060"/>
                </a:solidFill>
              </a:rPr>
            </a:br>
            <a:r>
              <a:rPr lang="en-US" sz="3200" dirty="0" smtClean="0">
                <a:solidFill>
                  <a:srgbClr val="002060"/>
                </a:solidFill>
              </a:rPr>
              <a:t>Tel: (208)722-6701</a:t>
            </a:r>
            <a:br>
              <a:rPr lang="en-US" sz="3200" dirty="0" smtClean="0">
                <a:solidFill>
                  <a:srgbClr val="002060"/>
                </a:solidFill>
              </a:rPr>
            </a:br>
            <a:r>
              <a:rPr lang="en-US" sz="3200" dirty="0" smtClean="0">
                <a:solidFill>
                  <a:srgbClr val="002060"/>
                </a:solidFill>
              </a:rPr>
              <a:t>Web: </a:t>
            </a:r>
            <a:r>
              <a:rPr lang="en-US" sz="3200" dirty="0" err="1" smtClean="0">
                <a:solidFill>
                  <a:srgbClr val="002060"/>
                </a:solidFill>
              </a:rPr>
              <a:t>IDCrops</a:t>
            </a:r>
            <a:r>
              <a:rPr lang="en-US" sz="3200" dirty="0">
                <a:solidFill>
                  <a:srgbClr val="002060"/>
                </a:solidFill>
              </a:rPr>
              <a:t> (</a:t>
            </a:r>
            <a:r>
              <a:rPr lang="en-US" sz="3200" dirty="0">
                <a:solidFill>
                  <a:srgbClr val="002060"/>
                </a:solidFill>
                <a:hlinkClick r:id="rId5"/>
              </a:rPr>
              <a:t>http://idcrops.blogspot.com</a:t>
            </a:r>
            <a:r>
              <a:rPr lang="en-US" sz="3200" dirty="0" smtClean="0">
                <a:solidFill>
                  <a:srgbClr val="002060"/>
                </a:solidFill>
                <a:hlinkClick r:id="rId5"/>
              </a:rPr>
              <a:t>/</a:t>
            </a:r>
            <a:r>
              <a:rPr lang="en-US" sz="3200" dirty="0" smtClean="0">
                <a:solidFill>
                  <a:srgbClr val="002060"/>
                </a:solidFill>
              </a:rPr>
              <a:t>)</a:t>
            </a:r>
            <a:r>
              <a:rPr lang="en-US" sz="3200" dirty="0">
                <a:solidFill>
                  <a:srgbClr val="002060"/>
                </a:solidFill>
              </a:rPr>
              <a:t> Twitter: @</a:t>
            </a:r>
            <a:r>
              <a:rPr lang="en-US" sz="3200" dirty="0" err="1">
                <a:solidFill>
                  <a:srgbClr val="002060"/>
                </a:solidFill>
              </a:rPr>
              <a:t>IDCrops</a:t>
            </a:r>
            <a:r>
              <a:rPr lang="en-US" sz="3200" dirty="0" smtClean="0">
                <a:solidFill>
                  <a:srgbClr val="002060"/>
                </a:solidFill>
              </a:rPr>
              <a:t/>
            </a:r>
            <a:br>
              <a:rPr lang="en-US" sz="3200" dirty="0" smtClean="0">
                <a:solidFill>
                  <a:srgbClr val="002060"/>
                </a:solidFill>
              </a:rPr>
            </a:br>
            <a:r>
              <a:rPr lang="en-US" sz="4400" dirty="0" smtClean="0">
                <a:solidFill>
                  <a:srgbClr val="002060"/>
                </a:solidFill>
              </a:rPr>
              <a:t/>
            </a:r>
            <a:br>
              <a:rPr lang="en-US" sz="4400" dirty="0" smtClean="0">
                <a:solidFill>
                  <a:srgbClr val="002060"/>
                </a:solidFill>
              </a:rPr>
            </a:br>
            <a:r>
              <a:rPr lang="en-US" sz="4400" dirty="0">
                <a:solidFill>
                  <a:srgbClr val="002060"/>
                </a:solidFill>
              </a:rPr>
              <a:t/>
            </a:r>
            <a:br>
              <a:rPr lang="en-US" sz="4400" dirty="0">
                <a:solidFill>
                  <a:srgbClr val="002060"/>
                </a:solidFill>
              </a:rPr>
            </a:br>
            <a:r>
              <a:rPr lang="en-US" sz="4400" dirty="0" smtClean="0">
                <a:solidFill>
                  <a:srgbClr val="002060"/>
                </a:solidFill>
              </a:rPr>
              <a:t/>
            </a:r>
            <a:br>
              <a:rPr lang="en-US" sz="4400" dirty="0" smtClean="0">
                <a:solidFill>
                  <a:srgbClr val="00206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518" y="110939"/>
            <a:ext cx="1963082" cy="219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66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97"/>
            <a:ext cx="7772400" cy="743840"/>
          </a:xfrm>
        </p:spPr>
        <p:txBody>
          <a:bodyPr anchor="t"/>
          <a:lstStyle/>
          <a:p>
            <a:r>
              <a:rPr lang="en-US" dirty="0" smtClean="0"/>
              <a:t>2015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018478"/>
            <a:ext cx="8370849" cy="5172772"/>
          </a:xfrm>
        </p:spPr>
        <p:txBody>
          <a:bodyPr/>
          <a:lstStyle/>
          <a:p>
            <a:pPr marL="0" indent="0">
              <a:buNone/>
            </a:pPr>
            <a:r>
              <a:rPr lang="en-US" sz="3800" dirty="0" smtClean="0"/>
              <a:t>To establish a UAV-based </a:t>
            </a:r>
            <a:r>
              <a:rPr lang="en-US" sz="3800" dirty="0"/>
              <a:t>methodology </a:t>
            </a:r>
            <a:r>
              <a:rPr lang="en-US" sz="3800" dirty="0" smtClean="0"/>
              <a:t>for:</a:t>
            </a:r>
          </a:p>
          <a:p>
            <a:pPr lvl="1">
              <a:buClr>
                <a:schemeClr val="accent1"/>
              </a:buClr>
            </a:pPr>
            <a:r>
              <a:rPr lang="en-US" sz="3800" dirty="0" smtClean="0"/>
              <a:t>in-season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prediction of wheat yield potential</a:t>
            </a:r>
            <a:r>
              <a:rPr lang="en-US" sz="3800" dirty="0"/>
              <a:t> </a:t>
            </a:r>
            <a:r>
              <a:rPr lang="en-US" sz="3800" dirty="0" smtClean="0"/>
              <a:t>–to developing N </a:t>
            </a:r>
            <a:r>
              <a:rPr lang="en-US" sz="3800" dirty="0"/>
              <a:t>fertilizer rates, </a:t>
            </a:r>
            <a:r>
              <a:rPr lang="en-US" sz="3800" dirty="0" smtClean="0"/>
              <a:t>and</a:t>
            </a:r>
          </a:p>
          <a:p>
            <a:pPr lvl="1">
              <a:buClr>
                <a:schemeClr val="accent1"/>
              </a:buClr>
            </a:pPr>
            <a:endParaRPr lang="en-US" sz="3800" dirty="0" smtClean="0"/>
          </a:p>
          <a:p>
            <a:pPr lvl="1">
              <a:buClr>
                <a:schemeClr val="accent1"/>
              </a:buClr>
            </a:pPr>
            <a:r>
              <a:rPr lang="en-US" sz="3800" dirty="0" smtClean="0"/>
              <a:t>detection </a:t>
            </a:r>
            <a:r>
              <a:rPr lang="en-US" sz="3800" dirty="0"/>
              <a:t>and monitoring of 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wheat disease </a:t>
            </a:r>
            <a:r>
              <a:rPr lang="en-US" sz="3800" dirty="0"/>
              <a:t>(</a:t>
            </a:r>
            <a:r>
              <a:rPr lang="en-US" sz="3800" i="1" dirty="0"/>
              <a:t>Fusarium </a:t>
            </a:r>
            <a:r>
              <a:rPr lang="en-US" sz="3800" dirty="0" smtClean="0"/>
              <a:t>head blight)</a:t>
            </a:r>
            <a:endParaRPr lang="en-US" sz="38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7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3370"/>
            <a:ext cx="7772400" cy="721538"/>
          </a:xfrm>
        </p:spPr>
        <p:txBody>
          <a:bodyPr anchor="t"/>
          <a:lstStyle/>
          <a:p>
            <a:r>
              <a:rPr lang="en-US" dirty="0" smtClean="0"/>
              <a:t>UAV</a:t>
            </a:r>
            <a:r>
              <a:rPr lang="en-US" dirty="0"/>
              <a:t> </a:t>
            </a:r>
            <a:r>
              <a:rPr lang="en-US" dirty="0" smtClean="0"/>
              <a:t>– FAA regulation compliance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996176"/>
            <a:ext cx="8458201" cy="5466030"/>
          </a:xfrm>
        </p:spPr>
        <p:txBody>
          <a:bodyPr/>
          <a:lstStyle/>
          <a:p>
            <a:r>
              <a:rPr lang="en-US" sz="4800" dirty="0"/>
              <a:t> </a:t>
            </a:r>
            <a:r>
              <a:rPr lang="en-US" sz="4400" dirty="0" smtClean="0"/>
              <a:t>In May 2015, </a:t>
            </a:r>
            <a:r>
              <a:rPr lang="en-US" sz="4000" dirty="0" smtClean="0"/>
              <a:t>Take </a:t>
            </a:r>
            <a:r>
              <a:rPr lang="en-US" sz="4000" dirty="0"/>
              <a:t>Flight UAS </a:t>
            </a:r>
            <a:r>
              <a:rPr lang="en-US" sz="4000" dirty="0" smtClean="0"/>
              <a:t>LLC received: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Section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333 Exemption </a:t>
            </a:r>
            <a:r>
              <a:rPr lang="en-US" sz="4000" dirty="0" smtClean="0"/>
              <a:t>and 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4000" dirty="0" smtClean="0"/>
              <a:t>Certificate </a:t>
            </a:r>
            <a:r>
              <a:rPr lang="en-US" sz="4000" dirty="0"/>
              <a:t>of Wavier or Authorization (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</a:t>
            </a:r>
            <a:r>
              <a:rPr lang="en-US" sz="4000" dirty="0" smtClean="0"/>
              <a:t>)</a:t>
            </a:r>
          </a:p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Vendor agreement </a:t>
            </a:r>
            <a:r>
              <a:rPr lang="en-US" sz="4400" dirty="0" smtClean="0"/>
              <a:t>with UI</a:t>
            </a:r>
            <a:endParaRPr lang="en-US" sz="6000" dirty="0" smtClean="0"/>
          </a:p>
          <a:p>
            <a:pPr marL="319088" lvl="1" indent="0">
              <a:buNone/>
            </a:pP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1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625"/>
            <a:ext cx="7772400" cy="721538"/>
          </a:xfrm>
        </p:spPr>
        <p:txBody>
          <a:bodyPr anchor="t"/>
          <a:lstStyle/>
          <a:p>
            <a:r>
              <a:rPr lang="en-US" dirty="0" smtClean="0"/>
              <a:t>2015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691375"/>
            <a:ext cx="8443865" cy="5737999"/>
          </a:xfrm>
        </p:spPr>
        <p:txBody>
          <a:bodyPr/>
          <a:lstStyle/>
          <a:p>
            <a:r>
              <a:rPr lang="en-US" sz="4000" dirty="0" smtClean="0"/>
              <a:t>4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locations</a:t>
            </a:r>
            <a:r>
              <a:rPr lang="en-US" sz="4000" dirty="0" smtClean="0"/>
              <a:t> </a:t>
            </a:r>
            <a:r>
              <a:rPr lang="en-US" sz="4000" dirty="0"/>
              <a:t>in Eastern </a:t>
            </a:r>
            <a:r>
              <a:rPr lang="en-US" sz="4000" dirty="0" smtClean="0"/>
              <a:t>ID: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3600" dirty="0" smtClean="0"/>
              <a:t>3 irrigated – Aberdeen </a:t>
            </a:r>
            <a:r>
              <a:rPr lang="en-US" sz="1000" dirty="0" smtClean="0"/>
              <a:t>(03/31-08-17)</a:t>
            </a:r>
            <a:r>
              <a:rPr lang="en-US" sz="2400" dirty="0" smtClean="0"/>
              <a:t>,</a:t>
            </a:r>
            <a:r>
              <a:rPr lang="en-US" sz="3600" dirty="0" smtClean="0"/>
              <a:t> Ashton </a:t>
            </a:r>
            <a:r>
              <a:rPr lang="en-US" sz="1000" dirty="0" smtClean="0"/>
              <a:t>(04/16-08-27)</a:t>
            </a:r>
            <a:r>
              <a:rPr lang="en-US" sz="2400" dirty="0" smtClean="0"/>
              <a:t>,</a:t>
            </a:r>
            <a:r>
              <a:rPr lang="en-US" sz="3600" dirty="0" smtClean="0"/>
              <a:t> Rupert</a:t>
            </a:r>
            <a:r>
              <a:rPr lang="en-US" sz="4000" dirty="0"/>
              <a:t> </a:t>
            </a:r>
            <a:r>
              <a:rPr lang="en-US" sz="1000" dirty="0"/>
              <a:t>(03/20 – 08/13)</a:t>
            </a:r>
            <a:r>
              <a:rPr lang="en-US" sz="1000" dirty="0" smtClean="0"/>
              <a:t>, 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3600" dirty="0" smtClean="0"/>
              <a:t>1 dryland </a:t>
            </a:r>
            <a:r>
              <a:rPr lang="en-US" sz="3600" dirty="0"/>
              <a:t>- Soda </a:t>
            </a:r>
            <a:r>
              <a:rPr lang="en-US" sz="3600" dirty="0" smtClean="0"/>
              <a:t>Springs </a:t>
            </a:r>
            <a:r>
              <a:rPr lang="en-US" sz="1000" dirty="0" smtClean="0"/>
              <a:t>(05/01-08/25)</a:t>
            </a:r>
          </a:p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Nitrogen</a:t>
            </a:r>
            <a:r>
              <a:rPr lang="en-US" sz="4000" dirty="0" smtClean="0"/>
              <a:t>: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r>
              <a:rPr lang="en-US" sz="3600" dirty="0" smtClean="0"/>
              <a:t>: at seeding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Rates</a:t>
            </a:r>
            <a:r>
              <a:rPr lang="en-US" sz="3600" dirty="0" smtClean="0"/>
              <a:t>: 0</a:t>
            </a:r>
            <a:r>
              <a:rPr lang="en-US" sz="3600" dirty="0"/>
              <a:t>, 75, 150, 225, and 300 </a:t>
            </a:r>
            <a:r>
              <a:rPr lang="en-US" sz="3600" dirty="0" err="1"/>
              <a:t>lb</a:t>
            </a:r>
            <a:r>
              <a:rPr lang="en-US" sz="3600" dirty="0"/>
              <a:t> </a:t>
            </a:r>
            <a:r>
              <a:rPr lang="en-US" sz="3600" dirty="0" smtClean="0"/>
              <a:t>N/ac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r>
              <a:rPr lang="en-US" sz="3600" dirty="0" smtClean="0"/>
              <a:t>: granular </a:t>
            </a:r>
            <a:r>
              <a:rPr lang="en-US" sz="3600" dirty="0"/>
              <a:t>urea (46-0-0)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6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4613"/>
            <a:ext cx="7772400" cy="721538"/>
          </a:xfrm>
        </p:spPr>
        <p:txBody>
          <a:bodyPr anchor="t"/>
          <a:lstStyle/>
          <a:p>
            <a:r>
              <a:rPr lang="en-US" dirty="0" smtClean="0"/>
              <a:t>2015 Data Collection (ground)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819150"/>
            <a:ext cx="8371438" cy="5476875"/>
          </a:xfrm>
        </p:spPr>
        <p:txBody>
          <a:bodyPr/>
          <a:lstStyle/>
          <a:p>
            <a:r>
              <a:rPr lang="en-US" sz="4000" dirty="0" smtClean="0"/>
              <a:t>June 20-21:</a:t>
            </a:r>
            <a:endParaRPr lang="en-US" sz="4000" dirty="0"/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4000" dirty="0" smtClean="0"/>
              <a:t>Plant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height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smtClean="0"/>
              <a:t>(in)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4000" dirty="0" smtClean="0"/>
              <a:t>Plant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 </a:t>
            </a:r>
            <a:r>
              <a:rPr lang="en-US" sz="4000" dirty="0" smtClean="0"/>
              <a:t>(%)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Chlorophyll </a:t>
            </a:r>
            <a:r>
              <a:rPr lang="en-US" sz="4000" dirty="0" smtClean="0"/>
              <a:t>content (SPAD)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endParaRPr lang="en-US" sz="4000" dirty="0" smtClean="0"/>
          </a:p>
          <a:p>
            <a:r>
              <a:rPr lang="en-US" sz="4000" dirty="0" smtClean="0"/>
              <a:t>May 30-31 and </a:t>
            </a:r>
            <a:r>
              <a:rPr lang="en-US" sz="4000" dirty="0"/>
              <a:t>June 20-21: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NDVI </a:t>
            </a:r>
            <a:r>
              <a:rPr lang="en-US" sz="4000" dirty="0" smtClean="0"/>
              <a:t>(hand-held </a:t>
            </a:r>
            <a:r>
              <a:rPr lang="en-US" sz="4000" dirty="0" err="1" smtClean="0"/>
              <a:t>GreenSeeker</a:t>
            </a:r>
            <a:r>
              <a:rPr lang="en-US" sz="4000" dirty="0" smtClean="0"/>
              <a:t> sensor)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51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54000" contrast="-62000"/>
          </a:blip>
          <a:stretch>
            <a:fillRect/>
          </a:stretch>
        </p:blipFill>
        <p:spPr>
          <a:xfrm>
            <a:off x="0" y="0"/>
            <a:ext cx="917086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4138"/>
            <a:ext cx="7772400" cy="721538"/>
          </a:xfrm>
        </p:spPr>
        <p:txBody>
          <a:bodyPr anchor="t"/>
          <a:lstStyle/>
          <a:p>
            <a:r>
              <a:rPr lang="en-US" dirty="0" smtClean="0"/>
              <a:t>2015 Data Collection (ground)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102995"/>
            <a:ext cx="8448675" cy="4417741"/>
          </a:xfrm>
        </p:spPr>
        <p:txBody>
          <a:bodyPr/>
          <a:lstStyle/>
          <a:p>
            <a:r>
              <a:rPr lang="en-US" sz="4000" dirty="0" smtClean="0"/>
              <a:t>At harvest (August)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4000" dirty="0" smtClean="0"/>
              <a:t>Grain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yield </a:t>
            </a:r>
            <a:r>
              <a:rPr lang="en-US" sz="4000" dirty="0" smtClean="0"/>
              <a:t>(</a:t>
            </a:r>
            <a:r>
              <a:rPr lang="en-US" sz="4000" dirty="0" err="1" smtClean="0"/>
              <a:t>bu</a:t>
            </a:r>
            <a:r>
              <a:rPr lang="en-US" sz="4000" dirty="0" smtClean="0"/>
              <a:t>/ac)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4000" dirty="0" smtClean="0"/>
              <a:t>Grain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weight </a:t>
            </a:r>
            <a:r>
              <a:rPr lang="en-US" sz="4000" dirty="0" smtClean="0"/>
              <a:t>(</a:t>
            </a:r>
            <a:r>
              <a:rPr lang="en-US" sz="4000" dirty="0" err="1" smtClean="0"/>
              <a:t>lb</a:t>
            </a:r>
            <a:r>
              <a:rPr lang="en-US" sz="4000" dirty="0" smtClean="0"/>
              <a:t>/</a:t>
            </a:r>
            <a:r>
              <a:rPr lang="en-US" sz="4000" dirty="0" err="1" smtClean="0"/>
              <a:t>bu</a:t>
            </a:r>
            <a:r>
              <a:rPr lang="en-US" sz="4000" dirty="0" smtClean="0"/>
              <a:t>)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4000" dirty="0" smtClean="0"/>
              <a:t>Grain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</a:t>
            </a:r>
            <a:r>
              <a:rPr lang="en-US" sz="4000" dirty="0" smtClean="0"/>
              <a:t> content (%)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74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7863"/>
            <a:ext cx="6524625" cy="793923"/>
          </a:xfrm>
        </p:spPr>
        <p:txBody>
          <a:bodyPr anchor="t"/>
          <a:lstStyle/>
          <a:p>
            <a:r>
              <a:rPr lang="en-US" dirty="0" smtClean="0"/>
              <a:t>2015 Data Collection (UAV)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800099"/>
            <a:ext cx="8178800" cy="5848351"/>
          </a:xfrm>
        </p:spPr>
        <p:txBody>
          <a:bodyPr/>
          <a:lstStyle/>
          <a:p>
            <a:r>
              <a:rPr lang="en-US" sz="4000" dirty="0"/>
              <a:t>June </a:t>
            </a:r>
            <a:r>
              <a:rPr lang="en-US" sz="4000" dirty="0" smtClean="0"/>
              <a:t>– August: </a:t>
            </a:r>
            <a:r>
              <a:rPr lang="en-US" sz="3600" dirty="0" smtClean="0"/>
              <a:t>Take Flight </a:t>
            </a:r>
            <a:r>
              <a:rPr lang="en-US" sz="3600" dirty="0"/>
              <a:t>conducted &gt;90 </a:t>
            </a:r>
            <a:r>
              <a:rPr lang="en-US" sz="3600" dirty="0" smtClean="0"/>
              <a:t>UAV flights</a:t>
            </a:r>
          </a:p>
          <a:p>
            <a:endParaRPr lang="en-US" sz="3600" dirty="0" smtClean="0"/>
          </a:p>
          <a:p>
            <a:r>
              <a:rPr lang="en-US" sz="4000" dirty="0" smtClean="0"/>
              <a:t>Tested: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4000" dirty="0"/>
              <a:t>altitudes, </a:t>
            </a:r>
            <a:r>
              <a:rPr lang="en-US" sz="4000" dirty="0" smtClean="0"/>
              <a:t>wind </a:t>
            </a:r>
            <a:r>
              <a:rPr lang="en-US" sz="4000" dirty="0"/>
              <a:t>and </a:t>
            </a:r>
            <a:r>
              <a:rPr lang="en-US" sz="4000" dirty="0" smtClean="0"/>
              <a:t>heat effects</a:t>
            </a:r>
            <a:endParaRPr lang="en-US" sz="4000" dirty="0"/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4000" dirty="0" smtClean="0"/>
              <a:t>image quality &amp; resolutions</a:t>
            </a:r>
          </a:p>
          <a:p>
            <a:pPr lvl="2">
              <a:buClrTx/>
              <a:buFont typeface="Wingdings" panose="05000000000000000000" pitchFamily="2" charset="2"/>
              <a:buChar char="§"/>
            </a:pPr>
            <a:r>
              <a:rPr lang="en-US" sz="4000" dirty="0" smtClean="0"/>
              <a:t>field </a:t>
            </a:r>
            <a:r>
              <a:rPr lang="en-US" sz="4000" dirty="0"/>
              <a:t>of view </a:t>
            </a:r>
            <a:r>
              <a:rPr lang="en-US" sz="4000" dirty="0" smtClean="0"/>
              <a:t>&amp; flight </a:t>
            </a:r>
            <a:r>
              <a:rPr lang="en-US" sz="4000" dirty="0"/>
              <a:t>line </a:t>
            </a:r>
            <a:r>
              <a:rPr lang="en-US" sz="4000" dirty="0" smtClean="0"/>
              <a:t>overlap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9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096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78" y="161838"/>
            <a:ext cx="5303520" cy="3979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2"/>
          <a:stretch/>
        </p:blipFill>
        <p:spPr>
          <a:xfrm rot="16200000">
            <a:off x="1658913" y="2354332"/>
            <a:ext cx="3383280" cy="5303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250528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Home P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Equity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3288</TotalTime>
  <Words>649</Words>
  <Application>Microsoft Office PowerPoint</Application>
  <PresentationFormat>On-screen Show (4:3)</PresentationFormat>
  <Paragraphs>140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Franklin Gothic Book</vt:lpstr>
      <vt:lpstr>Helvetica</vt:lpstr>
      <vt:lpstr>Perpetua</vt:lpstr>
      <vt:lpstr>Rockwell</vt:lpstr>
      <vt:lpstr>Wingdings</vt:lpstr>
      <vt:lpstr>Wingdings 2</vt:lpstr>
      <vt:lpstr>Home Page</vt:lpstr>
      <vt:lpstr>Title</vt:lpstr>
      <vt:lpstr>Equity</vt:lpstr>
      <vt:lpstr>Precision Sensing for Improved Wheat Production</vt:lpstr>
      <vt:lpstr>Presentation Outline:</vt:lpstr>
      <vt:lpstr>2015 Objectives</vt:lpstr>
      <vt:lpstr>UAV – FAA regulation compliance</vt:lpstr>
      <vt:lpstr>2015 Methods</vt:lpstr>
      <vt:lpstr>2015 Data Collection (ground)</vt:lpstr>
      <vt:lpstr>2015 Data Collection (ground)</vt:lpstr>
      <vt:lpstr>2015 Data Collection (UAV)</vt:lpstr>
      <vt:lpstr>PowerPoint Presentation</vt:lpstr>
      <vt:lpstr>2015 Data Collection (UAV)</vt:lpstr>
      <vt:lpstr>3-D Mosaic displaying Image Capture Altitude &amp; Angle Panels*</vt:lpstr>
      <vt:lpstr>3-D view of wheat plots, Rupert, ID</vt:lpstr>
      <vt:lpstr>NDVI data collected with UAV</vt:lpstr>
      <vt:lpstr>PowerPoint Presentation</vt:lpstr>
      <vt:lpstr>2015 Findings and 2016 Proposed Work </vt:lpstr>
      <vt:lpstr>Optimum N rates</vt:lpstr>
      <vt:lpstr>Disease monitoring</vt:lpstr>
      <vt:lpstr>GreenSeeker NDVI vs yield</vt:lpstr>
      <vt:lpstr>YP Prediction &amp; N recommendations</vt:lpstr>
      <vt:lpstr>UAV methodology</vt:lpstr>
      <vt:lpstr>PUBLICATIONS:</vt:lpstr>
      <vt:lpstr>Acknowledgements</vt:lpstr>
      <vt:lpstr>Thank you!  Questions?  Olga Walsh owalsh@uidaho.edu University of Idaho, Parma R&amp;E Center Tel: (208)722-6701 Web: IDCrops (http://idcrops.blogspot.com/) Twitter: @IDCrops   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Reviewer</cp:lastModifiedBy>
  <cp:revision>392</cp:revision>
  <cp:lastPrinted>2016-02-12T19:29:16Z</cp:lastPrinted>
  <dcterms:created xsi:type="dcterms:W3CDTF">2015-11-20T17:45:42Z</dcterms:created>
  <dcterms:modified xsi:type="dcterms:W3CDTF">2016-08-08T19:21:22Z</dcterms:modified>
</cp:coreProperties>
</file>