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50" r:id="rId3"/>
    <p:sldMasterId id="2147483664" r:id="rId4"/>
  </p:sldMasterIdLst>
  <p:notesMasterIdLst>
    <p:notesMasterId r:id="rId36"/>
  </p:notesMasterIdLst>
  <p:sldIdLst>
    <p:sldId id="313" r:id="rId5"/>
    <p:sldId id="316" r:id="rId6"/>
    <p:sldId id="310" r:id="rId7"/>
    <p:sldId id="256" r:id="rId8"/>
    <p:sldId id="290" r:id="rId9"/>
    <p:sldId id="264" r:id="rId10"/>
    <p:sldId id="311" r:id="rId11"/>
    <p:sldId id="292" r:id="rId12"/>
    <p:sldId id="315" r:id="rId13"/>
    <p:sldId id="293" r:id="rId14"/>
    <p:sldId id="296" r:id="rId15"/>
    <p:sldId id="298" r:id="rId16"/>
    <p:sldId id="300" r:id="rId17"/>
    <p:sldId id="301" r:id="rId18"/>
    <p:sldId id="306" r:id="rId19"/>
    <p:sldId id="307" r:id="rId20"/>
    <p:sldId id="281" r:id="rId21"/>
    <p:sldId id="261" r:id="rId22"/>
    <p:sldId id="269" r:id="rId23"/>
    <p:sldId id="270" r:id="rId24"/>
    <p:sldId id="282" r:id="rId25"/>
    <p:sldId id="273" r:id="rId26"/>
    <p:sldId id="271" r:id="rId27"/>
    <p:sldId id="274" r:id="rId28"/>
    <p:sldId id="284" r:id="rId29"/>
    <p:sldId id="288" r:id="rId30"/>
    <p:sldId id="308" r:id="rId31"/>
    <p:sldId id="263" r:id="rId32"/>
    <p:sldId id="309" r:id="rId33"/>
    <p:sldId id="312" r:id="rId34"/>
    <p:sldId id="275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A737"/>
    <a:srgbClr val="236B23"/>
    <a:srgbClr val="6CCE6C"/>
    <a:srgbClr val="2F8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35" autoAdjust="0"/>
    <p:restoredTop sz="96149" autoAdjust="0"/>
  </p:normalViewPr>
  <p:slideViewPr>
    <p:cSldViewPr>
      <p:cViewPr varScale="1">
        <p:scale>
          <a:sx n="62" d="100"/>
          <a:sy n="62" d="100"/>
        </p:scale>
        <p:origin x="-145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BD891-5543-4B57-98C8-1E97EBDE32D5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64B13-F637-48F7-A6A9-3E448B135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51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b="1" dirty="0" smtClean="0"/>
              <a:t>Animated title moves behind</a:t>
            </a:r>
            <a:r>
              <a:rPr lang="en-US" sz="1400" b="1" baseline="0" dirty="0" smtClean="0"/>
              <a:t> picture</a:t>
            </a:r>
            <a:endParaRPr lang="en-US" sz="1400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(Intermediate)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shape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Slides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Layout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option from the left)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the slide, drag to draw a rectangle.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rectangle.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Height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.17”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9.5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rectangle slightly above the middle of the slide.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rectangle. On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Left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Styles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Outline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Outline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Styles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dialog box launcher.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dialog box,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two stops appear in the slider.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Orange, Accent 6, Darker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50%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(fifth row, 10</a:t>
            </a:r>
            <a:r>
              <a:rPr lang="en-US" sz="1200" b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Orange, Accent 6, Darker 25%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(fourth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row, 10</a:t>
            </a:r>
            <a:r>
              <a:rPr lang="en-US" sz="1200" b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option from the left).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“heading” text box</a:t>
            </a:r>
            <a:r>
              <a:rPr lang="en-US" sz="1200" baseline="0" dirty="0" smtClean="0"/>
              <a:t> on this slide, do the following: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group, select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Box</a:t>
            </a:r>
            <a:r>
              <a:rPr lang="en-US" sz="1200" b="0" baseline="0" dirty="0" smtClean="0"/>
              <a:t>. O</a:t>
            </a:r>
            <a:r>
              <a:rPr lang="en-US" sz="1200" dirty="0" smtClean="0"/>
              <a:t>n the slide, drag to draw a text box.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Enter the heading text, and then select text</a:t>
            </a:r>
            <a:r>
              <a:rPr lang="en-US" sz="1200" baseline="0" dirty="0" smtClean="0"/>
              <a:t>. 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Calibri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Size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38</a:t>
            </a:r>
            <a:r>
              <a:rPr lang="en-US" sz="120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Bold</a:t>
            </a:r>
            <a:r>
              <a:rPr lang="en-US" sz="1200" b="0" baseline="0" dirty="0" smtClean="0"/>
              <a:t>.</a:t>
            </a:r>
            <a:endParaRPr lang="en-US" sz="1200" b="0" dirty="0" smtClean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Click the arrow next to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Orange, Accent 6, Darker 25% </a:t>
            </a:r>
            <a:r>
              <a:rPr lang="en-US" sz="1200" baseline="0" dirty="0" smtClean="0"/>
              <a:t>(fourth row, 10</a:t>
            </a:r>
            <a:r>
              <a:rPr lang="en-US" sz="1200" baseline="30000" dirty="0" smtClean="0"/>
              <a:t>th</a:t>
            </a:r>
            <a:r>
              <a:rPr lang="en-US" sz="1200" baseline="0" dirty="0" smtClean="0"/>
              <a:t>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On the </a:t>
            </a:r>
            <a:r>
              <a:rPr lang="en-US" sz="1200" b="1" baseline="0" dirty="0" smtClean="0"/>
              <a:t>Home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Paragraph</a:t>
            </a:r>
            <a:r>
              <a:rPr lang="en-US" sz="1200" b="0" baseline="0" dirty="0" smtClean="0"/>
              <a:t> group, click </a:t>
            </a:r>
            <a:r>
              <a:rPr lang="en-US" sz="1200" b="1" baseline="0" dirty="0" smtClean="0"/>
              <a:t>Align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Left</a:t>
            </a:r>
            <a:r>
              <a:rPr lang="en-US" sz="1200" b="0" baseline="0" dirty="0" smtClean="0"/>
              <a:t>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Drag the text box just above the rectangle, in the right half of the slide. </a:t>
            </a:r>
            <a:endParaRPr lang="en-US" sz="1200" b="0" baseline="0" dirty="0" smtClean="0"/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r>
              <a:rPr lang="en-US" sz="1200" dirty="0" smtClean="0"/>
              <a:t>To reproduce the second text box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group, click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Box</a:t>
            </a:r>
            <a:r>
              <a:rPr lang="en-US" sz="1200" b="0" baseline="0" dirty="0" smtClean="0"/>
              <a:t>. O</a:t>
            </a:r>
            <a:r>
              <a:rPr lang="en-US" sz="1200" dirty="0" smtClean="0"/>
              <a:t>n the slide, drag to draw a text box.</a:t>
            </a:r>
            <a:endParaRPr lang="en-US" sz="1200" b="1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Enter </a:t>
            </a:r>
            <a:r>
              <a:rPr lang="en-US" sz="1200" i="0" dirty="0" smtClean="0"/>
              <a:t>three lines of text with paragraph breaks, </a:t>
            </a:r>
            <a:r>
              <a:rPr lang="en-US" sz="1200" dirty="0" smtClean="0"/>
              <a:t>and then select the text. 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Font</a:t>
            </a:r>
            <a:r>
              <a:rPr lang="en-US" sz="1200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Font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Calibri</a:t>
            </a:r>
            <a:r>
              <a:rPr lang="en-US" sz="120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dirty="0" smtClean="0"/>
              <a:t>In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Size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28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Bold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Click the arrow next to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White, Background 1 </a:t>
            </a:r>
            <a:r>
              <a:rPr lang="en-US" sz="1200" baseline="0" dirty="0" smtClean="0"/>
              <a:t>(first row, first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b="0" dirty="0" smtClean="0"/>
              <a:t> tab,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Paragraph</a:t>
            </a:r>
            <a:r>
              <a:rPr lang="en-US" sz="1200" b="0" baseline="0" dirty="0" smtClean="0"/>
              <a:t> group, click the </a:t>
            </a:r>
            <a:r>
              <a:rPr lang="en-US" sz="1200" b="1" baseline="0" dirty="0" smtClean="0"/>
              <a:t>Paragraph</a:t>
            </a:r>
            <a:r>
              <a:rPr lang="en-US" sz="1200" b="0" baseline="0" dirty="0" smtClean="0"/>
              <a:t> dialog box launcher. In the </a:t>
            </a:r>
            <a:r>
              <a:rPr lang="en-US" sz="1200" b="1" baseline="0" dirty="0" smtClean="0"/>
              <a:t>Paragraph</a:t>
            </a:r>
            <a:r>
              <a:rPr lang="en-US" sz="1200" b="0" baseline="0" dirty="0" smtClean="0"/>
              <a:t> dialog box,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On the </a:t>
            </a:r>
            <a:r>
              <a:rPr lang="en-US" sz="1200" b="1" baseline="0" dirty="0" smtClean="0"/>
              <a:t>Indents and Spacing </a:t>
            </a:r>
            <a:r>
              <a:rPr lang="en-US" sz="1200" b="0" baseline="0" dirty="0" smtClean="0"/>
              <a:t>tab, under </a:t>
            </a:r>
            <a:r>
              <a:rPr lang="en-US" sz="1200" b="1" baseline="0" dirty="0" smtClean="0"/>
              <a:t>General</a:t>
            </a:r>
            <a:r>
              <a:rPr lang="en-US" sz="1200" b="0" baseline="0" dirty="0" smtClean="0"/>
              <a:t>, select </a:t>
            </a:r>
            <a:r>
              <a:rPr lang="en-US" sz="1200" b="1" baseline="0" dirty="0" smtClean="0"/>
              <a:t>Left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Alignment</a:t>
            </a:r>
            <a:r>
              <a:rPr lang="en-US" sz="1200" b="0" baseline="0" dirty="0" smtClean="0"/>
              <a:t> box.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Spacing</a:t>
            </a:r>
            <a:r>
              <a:rPr lang="en-US" sz="1200" b="0" baseline="0" dirty="0" smtClean="0"/>
              <a:t>, select </a:t>
            </a:r>
            <a:r>
              <a:rPr lang="en-US" sz="1200" b="1" baseline="0" dirty="0" smtClean="0"/>
              <a:t>12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After</a:t>
            </a:r>
            <a:r>
              <a:rPr lang="en-US" sz="1200" b="0" baseline="0" dirty="0" smtClean="0"/>
              <a:t> box.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Drag the second text box onto</a:t>
            </a:r>
            <a:r>
              <a:rPr lang="en-US" sz="1200" b="0" baseline="0" dirty="0" smtClean="0"/>
              <a:t> the rectangle, below the “heading” text box. </a:t>
            </a:r>
            <a:endParaRPr lang="en-US" sz="1200" b="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full-color picture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</a:t>
            </a:r>
            <a:r>
              <a:rPr lang="en-US" sz="1200" b="0" dirty="0" smtClean="0"/>
              <a:t> tab, in the </a:t>
            </a:r>
            <a:r>
              <a:rPr lang="en-US" sz="1200" b="1" dirty="0" smtClean="0"/>
              <a:t>Images </a:t>
            </a:r>
            <a:r>
              <a:rPr lang="en-US" sz="1200" b="0" dirty="0" smtClean="0"/>
              <a:t>group, click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 dialog box, select a picture,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On the slide, select the picture.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 launcher.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5.08”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width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2.61”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rotate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Also in the </a:t>
            </a:r>
            <a:r>
              <a:rPr lang="en-US" sz="1200" b="1" dirty="0" smtClean="0"/>
              <a:t>Format Picture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dialog box, click </a:t>
            </a:r>
            <a:r>
              <a:rPr lang="en-US" sz="1200" b="1" baseline="0" dirty="0" smtClean="0"/>
              <a:t>Glow and Soft Edges </a:t>
            </a:r>
            <a:r>
              <a:rPr lang="en-US" sz="1200" b="0" baseline="0" dirty="0" smtClean="0"/>
              <a:t>in the left pane, and then, in the </a:t>
            </a:r>
            <a:r>
              <a:rPr lang="en-US" sz="1200" b="1" baseline="0" dirty="0" smtClean="0"/>
              <a:t>Glow and Soft Edges </a:t>
            </a:r>
            <a:r>
              <a:rPr lang="en-US" sz="1200" b="0" baseline="0" dirty="0" smtClean="0"/>
              <a:t>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Glow</a:t>
            </a:r>
            <a:r>
              <a:rPr lang="en-US" sz="1200" b="0" baseline="0" dirty="0" smtClean="0"/>
              <a:t>, click the button next to </a:t>
            </a:r>
            <a:r>
              <a:rPr lang="en-US" sz="1200" b="1" baseline="0" dirty="0" smtClean="0"/>
              <a:t>Presets</a:t>
            </a:r>
            <a:r>
              <a:rPr lang="en-US" sz="1200" b="0" baseline="0" dirty="0" smtClean="0"/>
              <a:t>, and then click </a:t>
            </a:r>
            <a:r>
              <a:rPr lang="en-US" sz="1200" b="1" baseline="0" dirty="0" smtClean="0"/>
              <a:t>Blue, 5 </a:t>
            </a:r>
            <a:r>
              <a:rPr lang="en-US" sz="1200" b="1" baseline="0" dirty="0" err="1" smtClean="0"/>
              <a:t>pt</a:t>
            </a:r>
            <a:r>
              <a:rPr lang="en-US" sz="1200" b="1" baseline="0" dirty="0" smtClean="0"/>
              <a:t> glow Accent color 1 </a:t>
            </a:r>
            <a:r>
              <a:rPr lang="en-US" sz="1200" b="0" baseline="0" dirty="0" smtClean="0"/>
              <a:t>(first row, first option from the left).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Click the button next to </a:t>
            </a:r>
            <a:r>
              <a:rPr lang="en-US" sz="1200" b="1" baseline="0" dirty="0" smtClean="0"/>
              <a:t>Color</a:t>
            </a:r>
            <a:r>
              <a:rPr lang="en-US" sz="1200" b="0" baseline="0" dirty="0" smtClean="0"/>
              <a:t>, and then under </a:t>
            </a:r>
            <a:r>
              <a:rPr lang="en-US" sz="1200" b="1" baseline="0" dirty="0" smtClean="0"/>
              <a:t>Theme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="0" baseline="0" dirty="0" smtClean="0"/>
              <a:t> click </a:t>
            </a:r>
            <a:r>
              <a:rPr lang="en-US" sz="1200" b="1" baseline="0" dirty="0" smtClean="0"/>
              <a:t>White, Background 1 </a:t>
            </a:r>
            <a:r>
              <a:rPr lang="en-US" sz="1200" b="0" baseline="0" dirty="0" smtClean="0"/>
              <a:t>(first row, first option from the left).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the full-color picture on top of the rectangle, to the left of the text boxes.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Top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endParaRPr lang="en-US" sz="1200" b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200" dirty="0" smtClean="0"/>
              <a:t>To reproduce the second picture on this slide, do the following: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</a:t>
            </a:r>
            <a:r>
              <a:rPr lang="en-US" sz="1200" b="0" baseline="0" dirty="0" smtClean="0"/>
              <a:t> the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Images </a:t>
            </a:r>
            <a:r>
              <a:rPr lang="en-US" sz="1200" b="0" baseline="0" dirty="0" smtClean="0"/>
              <a:t>group, click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 dialog box, select the same picture,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On the slide, select the picture. On the slide, select the picture.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 launcher.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2.44”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width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2.61”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rotate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On the slide, drag the new picture directly below the first one, and then, in the </a:t>
            </a:r>
            <a:r>
              <a:rPr lang="en-US" sz="1200" b="1" baseline="0" dirty="0" smtClean="0"/>
              <a:t>Format Picture </a:t>
            </a:r>
            <a:r>
              <a:rPr lang="en-US" sz="1200" b="0" baseline="0" dirty="0" smtClean="0"/>
              <a:t>dialog box, in the </a:t>
            </a:r>
            <a:r>
              <a:rPr lang="en-US" sz="1200" b="1" baseline="0" dirty="0" smtClean="0"/>
              <a:t>Crop</a:t>
            </a:r>
            <a:r>
              <a:rPr lang="en-US" sz="1200" b="0" baseline="0" dirty="0" smtClean="0"/>
              <a:t> tab, under </a:t>
            </a:r>
            <a:r>
              <a:rPr lang="en-US" sz="1200" b="1" baseline="0" dirty="0" smtClean="0"/>
              <a:t>Picture Position</a:t>
            </a:r>
            <a:r>
              <a:rPr lang="en-US" sz="1200" b="0" baseline="0" dirty="0" smtClean="0"/>
              <a:t>, adjust the </a:t>
            </a:r>
            <a:r>
              <a:rPr lang="en-US" sz="1200" b="1" baseline="0" dirty="0" smtClean="0"/>
              <a:t>Offset X </a:t>
            </a:r>
            <a:r>
              <a:rPr lang="en-US" sz="1200" b="0" baseline="0" dirty="0" smtClean="0"/>
              <a:t>and </a:t>
            </a:r>
            <a:r>
              <a:rPr lang="en-US" sz="1200" b="1" baseline="0" dirty="0" smtClean="0"/>
              <a:t>Offset Y</a:t>
            </a:r>
            <a:r>
              <a:rPr lang="en-US" sz="1200" b="0" baseline="0" dirty="0" smtClean="0"/>
              <a:t> settings to align the content of the two images so that they appear continuous.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Also in the </a:t>
            </a:r>
            <a:r>
              <a:rPr lang="en-US" sz="1200" b="1" baseline="0" dirty="0" smtClean="0"/>
              <a:t>Format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 dialog box, click </a:t>
            </a:r>
            <a:r>
              <a:rPr lang="en-US" sz="1200" b="1" baseline="0" dirty="0" smtClean="0"/>
              <a:t>Picture Corrections</a:t>
            </a:r>
            <a:r>
              <a:rPr lang="en-US" sz="1200" b="0" baseline="0" dirty="0" smtClean="0"/>
              <a:t> in the left pane, and in the </a:t>
            </a:r>
            <a:r>
              <a:rPr lang="en-US" sz="1200" b="1" baseline="0" dirty="0" smtClean="0"/>
              <a:t>Picture Corrections</a:t>
            </a:r>
            <a:r>
              <a:rPr lang="en-US" sz="1200" b="0" baseline="0" dirty="0" smtClean="0"/>
              <a:t> pane, under </a:t>
            </a:r>
            <a:r>
              <a:rPr lang="en-US" sz="1200" b="1" baseline="0" dirty="0" smtClean="0"/>
              <a:t>Brightness and Contrast</a:t>
            </a:r>
            <a:r>
              <a:rPr lang="en-US" sz="1200" b="0" baseline="0" dirty="0" smtClean="0"/>
              <a:t>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Brightness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70%</a:t>
            </a:r>
            <a:r>
              <a:rPr lang="en-US" sz="1200" b="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Contrast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-70%</a:t>
            </a:r>
            <a:r>
              <a:rPr lang="en-US" sz="1200" b="0" baseline="0" dirty="0" smtClean="0"/>
              <a:t>.</a:t>
            </a:r>
            <a:endParaRPr lang="en-US" sz="1200" dirty="0" smtClean="0"/>
          </a:p>
          <a:p>
            <a:pPr marL="228600" lvl="0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smaller picture. On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Bottom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 and hold CTRL, and then select both pictures. On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Selected Objects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Center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r>
              <a:rPr lang="en-US" sz="1200" dirty="0" smtClean="0"/>
              <a:t>To reproduce the animation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“heading” text</a:t>
            </a:r>
            <a:r>
              <a:rPr lang="en-US" sz="1200" baseline="0" dirty="0" smtClean="0"/>
              <a:t> box.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Fade.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Delay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1.5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“heading” text</a:t>
            </a:r>
            <a:r>
              <a:rPr lang="en-US" sz="1200" baseline="0" dirty="0" smtClean="0"/>
              <a:t> box.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Motion Paths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Reverse Path Direction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slide, select the motion</a:t>
            </a:r>
            <a:r>
              <a:rPr lang="en-US" sz="1200" baseline="0" dirty="0" smtClean="0"/>
              <a:t> path for the “heading” text box</a:t>
            </a:r>
            <a:r>
              <a:rPr lang="en-US" sz="1200" dirty="0" smtClean="0"/>
              <a:t>,</a:t>
            </a:r>
            <a:r>
              <a:rPr lang="en-US" sz="1200" baseline="0" dirty="0" smtClean="0"/>
              <a:t> </a:t>
            </a:r>
            <a:r>
              <a:rPr lang="en-US" sz="1200" dirty="0" smtClean="0"/>
              <a:t>point</a:t>
            </a:r>
            <a:r>
              <a:rPr lang="en-US" sz="1200" baseline="0" dirty="0" smtClean="0"/>
              <a:t> to the starting point (green arrow) of the motion path until the cursor becomes a two-headed arrow. P</a:t>
            </a:r>
            <a:r>
              <a:rPr lang="en-US" sz="1200" i="0" dirty="0" smtClean="0"/>
              <a:t>ress and hold SHIFT,</a:t>
            </a:r>
            <a:r>
              <a:rPr lang="en-US" sz="1200" i="0" baseline="0" dirty="0" smtClean="0"/>
              <a:t> and then </a:t>
            </a:r>
            <a:r>
              <a:rPr lang="en-US" sz="1200" dirty="0" smtClean="0"/>
              <a:t>drag the starting point</a:t>
            </a:r>
            <a:r>
              <a:rPr lang="en-US" sz="1200" baseline="0" dirty="0" smtClean="0"/>
              <a:t> </a:t>
            </a:r>
            <a:r>
              <a:rPr lang="en-US" sz="1200" i="0" baseline="0" dirty="0" smtClean="0"/>
              <a:t>about 1.5”</a:t>
            </a:r>
            <a:r>
              <a:rPr lang="en-US" sz="1200" baseline="0" dirty="0" smtClean="0"/>
              <a:t> off the left edge of the slide. (</a:t>
            </a:r>
            <a:r>
              <a:rPr lang="en-US" sz="1200" b="1" baseline="0" dirty="0" smtClean="0"/>
              <a:t>Note:</a:t>
            </a:r>
            <a:r>
              <a:rPr lang="en-US" sz="1200" baseline="0" dirty="0" smtClean="0"/>
              <a:t> If your lines of text are longer than in the example above, you may need to further increase the length of the motion path. )</a:t>
            </a:r>
            <a:r>
              <a:rPr lang="en-US" sz="1200" dirty="0" smtClean="0"/>
              <a:t>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second text box. 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“heading” text</a:t>
            </a:r>
            <a:r>
              <a:rPr lang="en-US" sz="1200" baseline="0" dirty="0" smtClean="0"/>
              <a:t> box.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Fade.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group, click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Additional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Effect Options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Animate text </a:t>
            </a:r>
            <a:r>
              <a:rPr lang="en-US" sz="1200" baseline="0" dirty="0" smtClean="0"/>
              <a:t>list, select </a:t>
            </a:r>
            <a:r>
              <a:rPr lang="en-US" sz="1200" b="1" baseline="0" dirty="0" smtClean="0"/>
              <a:t>By Letter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% delay between letters </a:t>
            </a:r>
            <a:r>
              <a:rPr lang="en-US" sz="1200" baseline="0" dirty="0" smtClean="0"/>
              <a:t>box, enter </a:t>
            </a:r>
            <a:r>
              <a:rPr lang="en-US" sz="1200" b="1" baseline="0" dirty="0" smtClean="0"/>
              <a:t>5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After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Previous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Duration </a:t>
            </a:r>
            <a:r>
              <a:rPr lang="en-US" sz="1200" baseline="0" dirty="0" smtClean="0"/>
              <a:t>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Group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By 1</a:t>
            </a:r>
            <a:r>
              <a:rPr lang="en-US" sz="1200" b="1" baseline="30000" dirty="0" smtClean="0"/>
              <a:t>st</a:t>
            </a:r>
            <a:r>
              <a:rPr lang="en-US" sz="1200" b="1" baseline="0" dirty="0" smtClean="0"/>
              <a:t> Level Paragraphs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</a:t>
            </a:r>
            <a:r>
              <a:rPr lang="en-US" sz="1200" baseline="0" dirty="0" smtClean="0"/>
              <a:t> reproduce the background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Design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 Styles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Center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option from the left).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row, first option from the left).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0%.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row, first option from the left).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0%.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dirty="0" smtClean="0"/>
              <a:t>click </a:t>
            </a:r>
            <a:r>
              <a:rPr lang="en-US" sz="1200" b="1" dirty="0" smtClean="0"/>
              <a:t>More Colors</a:t>
            </a:r>
            <a:r>
              <a:rPr lang="en-US" sz="1200" dirty="0" smtClean="0"/>
              <a:t>, and then in the </a:t>
            </a:r>
            <a:r>
              <a:rPr lang="en-US" sz="1200" b="1" dirty="0" smtClean="0"/>
              <a:t>Colors</a:t>
            </a:r>
            <a:r>
              <a:rPr lang="en-US" sz="1200" dirty="0" smtClean="0"/>
              <a:t> dialog box, on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tab, enter values for Red: </a:t>
            </a:r>
            <a:r>
              <a:rPr lang="en-US" sz="1200" b="1" dirty="0" smtClean="0"/>
              <a:t>232</a:t>
            </a:r>
            <a:r>
              <a:rPr lang="en-US" sz="1200" dirty="0" smtClean="0"/>
              <a:t>, Green: </a:t>
            </a:r>
            <a:r>
              <a:rPr lang="en-US" sz="1200" b="1" dirty="0" smtClean="0"/>
              <a:t>227</a:t>
            </a:r>
            <a:r>
              <a:rPr lang="en-US" sz="1200" dirty="0" smtClean="0"/>
              <a:t>, and Blue: </a:t>
            </a:r>
            <a:r>
              <a:rPr lang="en-US" sz="1200" b="1" dirty="0" smtClean="0"/>
              <a:t>216</a:t>
            </a:r>
            <a:r>
              <a:rPr lang="en-US" sz="1200" dirty="0" smtClean="0"/>
              <a:t>.</a:t>
            </a: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Meta-analyses on aggregated large datasets</a:t>
            </a:r>
          </a:p>
          <a:p>
            <a:r>
              <a:rPr lang="en-US" altLang="en-US" dirty="0" smtClean="0"/>
              <a:t>Wide range in soil types, (textural classes) precipitation, distribution of precipitation, growing degree 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445C71-31D0-4AFB-8DC2-7563CF9197B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</a:t>
            </a:r>
            <a:r>
              <a:rPr lang="en-US" baseline="0" dirty="0" smtClean="0"/>
              <a:t> are many new tools, to go along with some tools that have been in place for some time, for performing N fertilizer rate recommendations?  The question looms:  (slide)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DFA81-5B5D-41C3-98CA-0F231A0D45B9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198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3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11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1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81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89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78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988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002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4329F-2F53-48DF-8A92-FC7487A71B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4536A-93C5-479C-9B6E-A2E3F7E0DE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1610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AE28-4B2F-4F1F-B710-8EAD1927F5A7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23B6-9C13-4801-B021-0C71D7AB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850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AE28-4B2F-4F1F-B710-8EAD1927F5A7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23B6-9C13-4801-B021-0C71D7AB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40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2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67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117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 sz="460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78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51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71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40000"/>
                <a:satMod val="350000"/>
              </a:schemeClr>
            </a:gs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rgbClr val="E8E3D8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F05EF-6168-407F-8025-E41839E12504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6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tint val="40000"/>
                <a:satMod val="350000"/>
              </a:schemeClr>
            </a:gs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rgbClr val="E8E3D8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90C9C-18C5-4262-AA64-6AAE59B72C17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D4659-5AB1-44DC-88DD-378267B53B5C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8686800" cy="15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34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40000"/>
                <a:satMod val="350000"/>
              </a:schemeClr>
            </a:gs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rgbClr val="E8E3D8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F05EF-6168-407F-8025-E41839E12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C692C-4F2D-45F6-A9A8-8A3A8FE27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08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1.png"/><Relationship Id="rId4" Type="http://schemas.openxmlformats.org/officeDocument/2006/relationships/image" Target="../media/image54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hyperlink" Target="https://www.google.com/imgres?imgurl=http://www.ncseprojects.org/files/images/ndsuLogo.preview.png&amp;imgrefurl=http://www.ncseprojects.org/image/north-dakota-state-university-logo&amp;docid=kPU0Xe1645arRM&amp;tbnid=9S242HgEzyb71M:&amp;w=640&amp;h=468&amp;ei=reJzU8L7O-GT8AGtyYD4Cg&amp;ved=0CAIQxiAwAA&amp;iact=c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4" t="10014" r="8668" b="15526"/>
          <a:stretch/>
        </p:blipFill>
        <p:spPr bwMode="auto">
          <a:xfrm rot="5400000">
            <a:off x="-939607" y="1485065"/>
            <a:ext cx="6617342" cy="412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0"/>
            <a:ext cx="43688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87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7620000" cy="1143000"/>
          </a:xfrm>
        </p:spPr>
        <p:txBody>
          <a:bodyPr/>
          <a:lstStyle/>
          <a:p>
            <a:pPr algn="ctr"/>
            <a:r>
              <a:rPr lang="en-US" dirty="0" smtClean="0"/>
              <a:t>Materials and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7924800" cy="5791200"/>
          </a:xfrm>
        </p:spPr>
        <p:txBody>
          <a:bodyPr>
            <a:noAutofit/>
          </a:bodyPr>
          <a:lstStyle/>
          <a:p>
            <a:pPr marL="342900" lvl="1" indent="-342900">
              <a:spcAft>
                <a:spcPts val="600"/>
              </a:spcAft>
            </a:pPr>
            <a:r>
              <a:rPr lang="en-US" sz="2400" dirty="0" smtClean="0"/>
              <a:t>32 sites over 8 states (4 from each) from the 2014 and 2015 growing seasons used in the analysis</a:t>
            </a:r>
          </a:p>
          <a:p>
            <a:pPr marL="457200" indent="-457200">
              <a:spcAft>
                <a:spcPts val="600"/>
              </a:spcAft>
            </a:pPr>
            <a:endParaRPr lang="en-US" sz="2800" dirty="0"/>
          </a:p>
          <a:p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09583"/>
            <a:ext cx="4230688" cy="4849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24225" y="1905000"/>
            <a:ext cx="2895600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Yellow circles = 2014 sites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White stars = 2015 sites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AutoShape 2" descr="Image result for North arrow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699655"/>
            <a:ext cx="533399" cy="7535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653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229600" cy="1143000"/>
          </a:xfrm>
        </p:spPr>
        <p:txBody>
          <a:bodyPr/>
          <a:lstStyle/>
          <a:p>
            <a:pPr algn="ctr"/>
            <a:r>
              <a:rPr lang="en-US" sz="4000" dirty="0" smtClean="0"/>
              <a:t>Soil Information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562600"/>
          </a:xfrm>
        </p:spPr>
        <p:txBody>
          <a:bodyPr>
            <a:normAutofit/>
          </a:bodyPr>
          <a:lstStyle/>
          <a:p>
            <a:pPr indent="-342900"/>
            <a:r>
              <a:rPr lang="en-US" sz="3000" dirty="0" smtClean="0"/>
              <a:t>SSURGO obtained </a:t>
            </a:r>
            <a:r>
              <a:rPr lang="en-US" sz="3000" dirty="0"/>
              <a:t>from NRCS </a:t>
            </a:r>
            <a:r>
              <a:rPr lang="en-US" sz="3000" dirty="0" smtClean="0"/>
              <a:t>USDA</a:t>
            </a:r>
            <a:endParaRPr lang="en-US" sz="3000" dirty="0"/>
          </a:p>
          <a:p>
            <a:pPr lvl="1">
              <a:buFontTx/>
              <a:buChar char="-"/>
            </a:pPr>
            <a:r>
              <a:rPr lang="en-US" sz="2400" dirty="0" smtClean="0"/>
              <a:t>% </a:t>
            </a:r>
            <a:r>
              <a:rPr lang="en-US" sz="2400" dirty="0"/>
              <a:t>clay, % </a:t>
            </a:r>
            <a:r>
              <a:rPr lang="en-US" sz="2400" dirty="0" smtClean="0"/>
              <a:t>Organic Matter (OM), Plant Available Water (PAWC)</a:t>
            </a:r>
          </a:p>
          <a:p>
            <a:r>
              <a:rPr lang="en-US" sz="3000" dirty="0" smtClean="0"/>
              <a:t>Field </a:t>
            </a:r>
            <a:r>
              <a:rPr lang="en-US" sz="3000" dirty="0"/>
              <a:t>measured soil </a:t>
            </a:r>
            <a:r>
              <a:rPr lang="en-US" sz="3000" dirty="0" smtClean="0"/>
              <a:t>properties collected </a:t>
            </a:r>
            <a:r>
              <a:rPr lang="en-US" sz="3000" dirty="0"/>
              <a:t>with </a:t>
            </a:r>
            <a:r>
              <a:rPr lang="en-US" sz="3000" dirty="0" smtClean="0"/>
              <a:t>hydraulic probe </a:t>
            </a:r>
            <a:r>
              <a:rPr lang="en-US" sz="3000" dirty="0"/>
              <a:t>and sent to University of Missouri Soil </a:t>
            </a:r>
            <a:r>
              <a:rPr lang="en-US" sz="3000" dirty="0" smtClean="0"/>
              <a:t>Health Assessment </a:t>
            </a:r>
            <a:r>
              <a:rPr lang="en-US" sz="3000" dirty="0"/>
              <a:t>Center </a:t>
            </a:r>
            <a:r>
              <a:rPr lang="en-US" sz="3000" dirty="0" smtClean="0"/>
              <a:t>for </a:t>
            </a:r>
            <a:r>
              <a:rPr lang="en-US" sz="3000" dirty="0"/>
              <a:t>analysis </a:t>
            </a:r>
          </a:p>
          <a:p>
            <a:pPr marL="342900" lvl="2" indent="0">
              <a:buNone/>
            </a:pPr>
            <a:r>
              <a:rPr lang="en-US" sz="2200" dirty="0" smtClean="0"/>
              <a:t>	- </a:t>
            </a:r>
            <a:r>
              <a:rPr lang="en-US" sz="2400" dirty="0" smtClean="0"/>
              <a:t>% </a:t>
            </a:r>
            <a:r>
              <a:rPr lang="en-US" sz="2400" dirty="0"/>
              <a:t>clay, % OM, </a:t>
            </a:r>
            <a:r>
              <a:rPr lang="en-US" sz="2400" dirty="0" smtClean="0"/>
              <a:t>PAWC</a:t>
            </a:r>
            <a:endParaRPr lang="en-US" sz="2200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3733800"/>
            <a:ext cx="3937000" cy="2952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33800"/>
            <a:ext cx="3938016" cy="2953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16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/>
          <a:lstStyle/>
          <a:p>
            <a:pPr algn="ctr"/>
            <a:r>
              <a:rPr lang="en-US" sz="4800" dirty="0"/>
              <a:t>Weather I</a:t>
            </a:r>
            <a:r>
              <a:rPr lang="en-US" sz="4800" dirty="0" smtClean="0"/>
              <a:t>nformation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4038600" cy="5181600"/>
          </a:xfrm>
        </p:spPr>
        <p:txBody>
          <a:bodyPr>
            <a:normAutofit fontScale="85000" lnSpcReduction="10000"/>
          </a:bodyPr>
          <a:lstStyle/>
          <a:p>
            <a:pPr lvl="1"/>
            <a:r>
              <a:rPr lang="en-US" sz="2800" dirty="0" smtClean="0"/>
              <a:t>Weather </a:t>
            </a:r>
            <a:r>
              <a:rPr lang="en-US" sz="2800" dirty="0"/>
              <a:t>data </a:t>
            </a:r>
            <a:r>
              <a:rPr lang="en-US" sz="2800" dirty="0" smtClean="0"/>
              <a:t>from planting to </a:t>
            </a:r>
            <a:r>
              <a:rPr lang="en-US" sz="2800" dirty="0"/>
              <a:t>canopy </a:t>
            </a:r>
            <a:r>
              <a:rPr lang="en-US" sz="2800" dirty="0" smtClean="0"/>
              <a:t>sensing were analyzed, including:</a:t>
            </a:r>
          </a:p>
          <a:p>
            <a:pPr marL="411480" lvl="1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Growing degree days</a:t>
            </a:r>
            <a:r>
              <a:rPr lang="en-US" sz="2400" dirty="0" smtClean="0"/>
              <a:t> </a:t>
            </a:r>
            <a:endParaRPr lang="en-US" sz="2400" dirty="0"/>
          </a:p>
          <a:p>
            <a:pPr marL="411480" lvl="1" indent="0">
              <a:buNone/>
            </a:pPr>
            <a:r>
              <a:rPr lang="en-US" sz="2800" dirty="0" smtClean="0"/>
              <a:t>	- Total </a:t>
            </a:r>
            <a:r>
              <a:rPr lang="en-US" sz="2800" dirty="0"/>
              <a:t>precipitation</a:t>
            </a:r>
          </a:p>
          <a:p>
            <a:pPr marL="914400" lvl="1" indent="-617538">
              <a:buNone/>
            </a:pPr>
            <a:r>
              <a:rPr lang="en-US" sz="2800" dirty="0" smtClean="0"/>
              <a:t>	- Shannon </a:t>
            </a:r>
            <a:r>
              <a:rPr lang="en-US" sz="2800" dirty="0"/>
              <a:t>Diversity Index (SDI</a:t>
            </a:r>
            <a:r>
              <a:rPr lang="en-US" sz="2800" dirty="0" smtClean="0"/>
              <a:t>) of precipitation</a:t>
            </a:r>
            <a:endParaRPr lang="en-US" sz="2800" dirty="0"/>
          </a:p>
          <a:p>
            <a:pPr marL="914400" lvl="1" indent="-503238">
              <a:buNone/>
            </a:pPr>
            <a:r>
              <a:rPr lang="en-US" sz="2800" dirty="0" smtClean="0"/>
              <a:t>	- Abundant </a:t>
            </a:r>
            <a:r>
              <a:rPr lang="en-US" sz="2800" dirty="0"/>
              <a:t>and Well Distributed Rainfall (</a:t>
            </a:r>
            <a:r>
              <a:rPr lang="en-US" sz="2800" dirty="0" smtClean="0"/>
              <a:t>AWDR)</a:t>
            </a:r>
          </a:p>
          <a:p>
            <a:pPr marL="914400" lvl="1" indent="0">
              <a:buNone/>
            </a:pPr>
            <a:r>
              <a:rPr lang="en-US" sz="2800" dirty="0" smtClean="0"/>
              <a:t>SDI </a:t>
            </a:r>
            <a:r>
              <a:rPr lang="en-US" sz="2800" dirty="0"/>
              <a:t>* </a:t>
            </a:r>
            <a:r>
              <a:rPr lang="en-US" sz="2800" dirty="0" smtClean="0"/>
              <a:t>Total Precipitation</a:t>
            </a:r>
          </a:p>
          <a:p>
            <a:pPr marL="914400" lvl="1" indent="0">
              <a:buNone/>
            </a:pPr>
            <a:r>
              <a:rPr lang="en-US" sz="2800" dirty="0" smtClean="0"/>
              <a:t>- Tremblay et al., 2012</a:t>
            </a:r>
          </a:p>
          <a:p>
            <a:pPr marL="914400" lvl="1" indent="0">
              <a:buNone/>
            </a:pPr>
            <a:endParaRPr lang="en-US" sz="2800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95400"/>
            <a:ext cx="4267200" cy="518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36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mbn92\Pictures\UAV\DJI_0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Results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65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458200" cy="1143000"/>
          </a:xfrm>
        </p:spPr>
        <p:txBody>
          <a:bodyPr/>
          <a:lstStyle/>
          <a:p>
            <a:pPr algn="ctr"/>
            <a:r>
              <a:rPr lang="en-US" sz="4400" dirty="0" smtClean="0"/>
              <a:t>University of Missouri  </a:t>
            </a:r>
            <a:endParaRPr lang="en-US" sz="4400" dirty="0"/>
          </a:p>
        </p:txBody>
      </p:sp>
      <p:grpSp>
        <p:nvGrpSpPr>
          <p:cNvPr id="5" name="Group 4"/>
          <p:cNvGrpSpPr/>
          <p:nvPr/>
        </p:nvGrpSpPr>
        <p:grpSpPr>
          <a:xfrm>
            <a:off x="4534517" y="1276290"/>
            <a:ext cx="3580165" cy="4133910"/>
            <a:chOff x="4534517" y="1276290"/>
            <a:chExt cx="3580165" cy="413391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74"/>
            <a:stretch/>
          </p:blipFill>
          <p:spPr bwMode="auto">
            <a:xfrm>
              <a:off x="4534517" y="1295400"/>
              <a:ext cx="3580165" cy="411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</p:pic>
        <p:sp>
          <p:nvSpPr>
            <p:cNvPr id="12" name="TextBox 11"/>
            <p:cNvSpPr txBox="1"/>
            <p:nvPr/>
          </p:nvSpPr>
          <p:spPr>
            <a:xfrm>
              <a:off x="6324600" y="1276290"/>
              <a:ext cx="1752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Overestimated</a:t>
              </a:r>
              <a:endParaRPr lang="en-US" sz="2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53912" y="4343400"/>
              <a:ext cx="1905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Underestimated</a:t>
              </a:r>
              <a:endParaRPr lang="en-US" sz="20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04800" y="1276290"/>
            <a:ext cx="4290042" cy="4133910"/>
            <a:chOff x="304800" y="1276290"/>
            <a:chExt cx="4290042" cy="413391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304800" y="1295400"/>
              <a:ext cx="4290042" cy="411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</p:pic>
        <p:sp>
          <p:nvSpPr>
            <p:cNvPr id="3" name="TextBox 2"/>
            <p:cNvSpPr txBox="1"/>
            <p:nvPr/>
          </p:nvSpPr>
          <p:spPr>
            <a:xfrm>
              <a:off x="2590800" y="4325112"/>
              <a:ext cx="18632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Underestimated</a:t>
              </a:r>
              <a:endParaRPr lang="en-US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01430" y="1276290"/>
              <a:ext cx="1752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Overestimated</a:t>
              </a:r>
              <a:endParaRPr lang="en-US" sz="2000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1219200" y="1371600"/>
            <a:ext cx="533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24400" y="1414182"/>
            <a:ext cx="533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4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0" y="152400"/>
            <a:ext cx="5195876" cy="4938713"/>
            <a:chOff x="152400" y="152400"/>
            <a:chExt cx="5195876" cy="493871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5195876" cy="4938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581400" y="228600"/>
              <a:ext cx="121920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RMSE: 76</a:t>
              </a: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4002" y="609600"/>
            <a:ext cx="5207198" cy="4937760"/>
            <a:chOff x="584002" y="609600"/>
            <a:chExt cx="5207198" cy="493776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002" y="609600"/>
              <a:ext cx="5207198" cy="4937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962400" y="697468"/>
              <a:ext cx="121920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RMSE: 60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90600" y="1066800"/>
            <a:ext cx="5200713" cy="4937760"/>
            <a:chOff x="990600" y="1066800"/>
            <a:chExt cx="5200713" cy="493776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066800"/>
              <a:ext cx="5200713" cy="4937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343400" y="1154668"/>
              <a:ext cx="121920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RMSE: 61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71600" y="1524000"/>
            <a:ext cx="5213058" cy="4937760"/>
            <a:chOff x="1371600" y="1524000"/>
            <a:chExt cx="5213058" cy="4937760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1524000"/>
              <a:ext cx="5213058" cy="4937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4800600" y="1600200"/>
              <a:ext cx="121920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RMSE: 54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620000" cy="1143000"/>
          </a:xfrm>
        </p:spPr>
        <p:txBody>
          <a:bodyPr/>
          <a:lstStyle/>
          <a:p>
            <a:pPr algn="r"/>
            <a:r>
              <a:rPr lang="en-US" sz="4000" dirty="0" smtClean="0"/>
              <a:t>45 </a:t>
            </a:r>
            <a:r>
              <a:rPr lang="en-US" sz="4000" dirty="0"/>
              <a:t>kg N ha</a:t>
            </a:r>
            <a:r>
              <a:rPr lang="en-US" sz="4000" baseline="30000" dirty="0"/>
              <a:t>-1</a:t>
            </a:r>
            <a:r>
              <a:rPr lang="en-US" sz="4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716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229599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2286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45 kg N </a:t>
            </a:r>
            <a:r>
              <a:rPr lang="en-US" sz="2800" b="1" dirty="0"/>
              <a:t>ha</a:t>
            </a:r>
            <a:r>
              <a:rPr lang="en-US" sz="2800" b="1" baseline="30000" dirty="0"/>
              <a:t>-1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0110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Test with independent dataset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371600"/>
            <a:ext cx="7391400" cy="2209800"/>
          </a:xfrm>
        </p:spPr>
        <p:txBody>
          <a:bodyPr>
            <a:noAutofit/>
          </a:bodyPr>
          <a:lstStyle/>
          <a:p>
            <a:r>
              <a:rPr lang="en-US" sz="2800" i="1" dirty="0"/>
              <a:t>Ground-Based Canopy Reflectance Sensing </a:t>
            </a:r>
            <a:r>
              <a:rPr lang="en-US" sz="2800" i="1" dirty="0" smtClean="0"/>
              <a:t>for </a:t>
            </a:r>
            <a:r>
              <a:rPr lang="en-US" sz="2800" i="1" dirty="0"/>
              <a:t>Variable-Rate Nitrogen Corn </a:t>
            </a:r>
            <a:r>
              <a:rPr lang="en-US" sz="2800" i="1" dirty="0" smtClean="0"/>
              <a:t>Fertilization </a:t>
            </a:r>
            <a:r>
              <a:rPr lang="en-US" sz="2800" dirty="0" smtClean="0"/>
              <a:t>Agronomy J. (Kitchen et al., 2010).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5" r="4431"/>
          <a:stretch/>
        </p:blipFill>
        <p:spPr bwMode="auto">
          <a:xfrm>
            <a:off x="4953000" y="2895600"/>
            <a:ext cx="3778212" cy="342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6"/>
          <p:cNvSpPr txBox="1">
            <a:spLocks/>
          </p:cNvSpPr>
          <p:nvPr/>
        </p:nvSpPr>
        <p:spPr>
          <a:xfrm>
            <a:off x="259080" y="2895600"/>
            <a:ext cx="4328160" cy="2362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16 field-scale (400-800 m) N response studies were conducted  in 2004-2007.</a:t>
            </a:r>
          </a:p>
          <a:p>
            <a:r>
              <a:rPr lang="en-US" dirty="0" smtClean="0"/>
              <a:t>182 response blocks.</a:t>
            </a:r>
          </a:p>
        </p:txBody>
      </p:sp>
    </p:spTree>
    <p:extLst>
      <p:ext uri="{BB962C8B-B14F-4D97-AF65-F5344CB8AC3E}">
        <p14:creationId xmlns:p14="http://schemas.microsoft.com/office/powerpoint/2010/main" val="238417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97" b="7004"/>
          <a:stretch/>
        </p:blipFill>
        <p:spPr bwMode="auto">
          <a:xfrm>
            <a:off x="457200" y="2133600"/>
            <a:ext cx="8393246" cy="383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layoutnr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 r="1640"/>
          <a:stretch/>
        </p:blipFill>
        <p:spPr bwMode="auto">
          <a:xfrm>
            <a:off x="2296159" y="2286000"/>
            <a:ext cx="540512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533400"/>
            <a:ext cx="7924800" cy="2667000"/>
          </a:xfrm>
        </p:spPr>
        <p:txBody>
          <a:bodyPr>
            <a:normAutofit/>
          </a:bodyPr>
          <a:lstStyle/>
          <a:p>
            <a:r>
              <a:rPr lang="en-US" dirty="0" smtClean="0"/>
              <a:t>Each </a:t>
            </a:r>
            <a:r>
              <a:rPr lang="en-US" dirty="0"/>
              <a:t>block consisted of </a:t>
            </a:r>
            <a:r>
              <a:rPr lang="en-US" dirty="0" smtClean="0"/>
              <a:t>8 N </a:t>
            </a:r>
            <a:r>
              <a:rPr lang="en-US" dirty="0"/>
              <a:t>treatments from 0 to 235 kg N ha</a:t>
            </a:r>
            <a:r>
              <a:rPr lang="en-US" baseline="30000" dirty="0"/>
              <a:t>-1</a:t>
            </a:r>
            <a:r>
              <a:rPr lang="en-US" dirty="0"/>
              <a:t> on 34 kg N ha</a:t>
            </a:r>
            <a:r>
              <a:rPr lang="en-US" baseline="30000" dirty="0"/>
              <a:t>-1</a:t>
            </a:r>
            <a:r>
              <a:rPr lang="en-US" dirty="0"/>
              <a:t> increments, side-dressed sometime between </a:t>
            </a:r>
            <a:r>
              <a:rPr lang="en-US" dirty="0" smtClean="0"/>
              <a:t>V7 </a:t>
            </a:r>
            <a:r>
              <a:rPr lang="en-US" dirty="0"/>
              <a:t>and V11</a:t>
            </a:r>
            <a:r>
              <a:rPr lang="en-US" dirty="0" smtClean="0"/>
              <a:t>.</a:t>
            </a:r>
          </a:p>
        </p:txBody>
      </p:sp>
      <p:pic>
        <p:nvPicPr>
          <p:cNvPr id="10" name="Picture 4" descr="Figure 1 ver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556" y="4062413"/>
            <a:ext cx="3131435" cy="26066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906499" y="4962330"/>
            <a:ext cx="439738" cy="6096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7224713" y="5257799"/>
            <a:ext cx="1233487" cy="1066801"/>
          </a:xfrm>
          <a:prstGeom prst="rect">
            <a:avLst/>
          </a:prstGeom>
          <a:solidFill>
            <a:srgbClr val="FF0000">
              <a:alpha val="18823"/>
            </a:srgbClr>
          </a:solidFill>
          <a:ln w="63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8153400" y="5365750"/>
            <a:ext cx="0" cy="806449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3339618" y="4987724"/>
            <a:ext cx="439737" cy="60960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7254240" y="4260469"/>
            <a:ext cx="1203960" cy="937006"/>
          </a:xfrm>
          <a:prstGeom prst="rect">
            <a:avLst/>
          </a:prstGeom>
          <a:solidFill>
            <a:srgbClr val="339966">
              <a:alpha val="18823"/>
            </a:srgbClr>
          </a:solidFill>
          <a:ln w="6350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7677785" y="4343399"/>
            <a:ext cx="0" cy="854075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876800" y="4251325"/>
            <a:ext cx="2310573" cy="1419225"/>
            <a:chOff x="4876800" y="4251325"/>
            <a:chExt cx="2310573" cy="1419225"/>
          </a:xfrm>
        </p:grpSpPr>
        <p:sp>
          <p:nvSpPr>
            <p:cNvPr id="24" name="Rectangle 18"/>
            <p:cNvSpPr>
              <a:spLocks noChangeArrowheads="1"/>
            </p:cNvSpPr>
            <p:nvPr/>
          </p:nvSpPr>
          <p:spPr bwMode="auto">
            <a:xfrm>
              <a:off x="4876800" y="5060950"/>
              <a:ext cx="439738" cy="609600"/>
            </a:xfrm>
            <a:prstGeom prst="rect">
              <a:avLst/>
            </a:prstGeom>
            <a:noFill/>
            <a:ln w="38100" algn="ctr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" name="Rectangle 19"/>
            <p:cNvSpPr>
              <a:spLocks noChangeArrowheads="1"/>
            </p:cNvSpPr>
            <p:nvPr/>
          </p:nvSpPr>
          <p:spPr bwMode="auto">
            <a:xfrm>
              <a:off x="5905500" y="4251325"/>
              <a:ext cx="1281873" cy="946150"/>
            </a:xfrm>
            <a:prstGeom prst="rect">
              <a:avLst/>
            </a:prstGeom>
            <a:solidFill>
              <a:srgbClr val="0000FF">
                <a:alpha val="18823"/>
              </a:srgbClr>
            </a:solidFill>
            <a:ln w="6350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6096000" y="4440236"/>
              <a:ext cx="0" cy="716915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828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3" grpId="0" animBg="1"/>
      <p:bldP spid="19" grpId="0" animBg="1"/>
      <p:bldP spid="20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4840" y="3048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Nitrogen Recommendation vs EONR</a:t>
            </a:r>
            <a:br>
              <a:rPr lang="en-US" sz="4000" dirty="0" smtClean="0"/>
            </a:br>
            <a:r>
              <a:rPr lang="en-US" sz="3100" dirty="0" smtClean="0"/>
              <a:t>By Each Response Block</a:t>
            </a:r>
            <a:endParaRPr lang="en-US" sz="31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0" t="-3030" r="29354" b="-3030"/>
          <a:stretch/>
        </p:blipFill>
        <p:spPr bwMode="auto">
          <a:xfrm>
            <a:off x="3462425" y="1905000"/>
            <a:ext cx="2754775" cy="3276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4" t="-3030" r="-1637" b="-3030"/>
          <a:stretch/>
        </p:blipFill>
        <p:spPr bwMode="auto">
          <a:xfrm>
            <a:off x="6214956" y="1905000"/>
            <a:ext cx="2697480" cy="3276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1" t="-3030" r="60962" b="-3030"/>
          <a:stretch/>
        </p:blipFill>
        <p:spPr bwMode="auto">
          <a:xfrm>
            <a:off x="180393" y="1905000"/>
            <a:ext cx="3439885" cy="3276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6237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92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99796"/>
            <a:ext cx="6889531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6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97" b="7004"/>
          <a:stretch/>
        </p:blipFill>
        <p:spPr bwMode="auto">
          <a:xfrm>
            <a:off x="334130" y="1119673"/>
            <a:ext cx="8393246" cy="383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Figure 1 ver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556" y="2980017"/>
            <a:ext cx="3131435" cy="26066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906499" y="3879934"/>
            <a:ext cx="439738" cy="6096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7224713" y="4175403"/>
            <a:ext cx="1233487" cy="1066801"/>
          </a:xfrm>
          <a:prstGeom prst="rect">
            <a:avLst/>
          </a:prstGeom>
          <a:solidFill>
            <a:srgbClr val="FF0000">
              <a:alpha val="18823"/>
            </a:srgbClr>
          </a:solidFill>
          <a:ln w="63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8153400" y="4283354"/>
            <a:ext cx="0" cy="806449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3339618" y="3905328"/>
            <a:ext cx="439737" cy="60960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7254240" y="3178073"/>
            <a:ext cx="1203960" cy="937006"/>
          </a:xfrm>
          <a:prstGeom prst="rect">
            <a:avLst/>
          </a:prstGeom>
          <a:solidFill>
            <a:srgbClr val="339966">
              <a:alpha val="18823"/>
            </a:srgbClr>
          </a:solidFill>
          <a:ln w="6350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7677785" y="3261003"/>
            <a:ext cx="0" cy="854075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876800" y="3168929"/>
            <a:ext cx="2310573" cy="1419225"/>
            <a:chOff x="4876800" y="4251325"/>
            <a:chExt cx="2310573" cy="1419225"/>
          </a:xfrm>
        </p:grpSpPr>
        <p:sp>
          <p:nvSpPr>
            <p:cNvPr id="24" name="Rectangle 18"/>
            <p:cNvSpPr>
              <a:spLocks noChangeArrowheads="1"/>
            </p:cNvSpPr>
            <p:nvPr/>
          </p:nvSpPr>
          <p:spPr bwMode="auto">
            <a:xfrm>
              <a:off x="4876800" y="5060950"/>
              <a:ext cx="439738" cy="609600"/>
            </a:xfrm>
            <a:prstGeom prst="rect">
              <a:avLst/>
            </a:prstGeom>
            <a:noFill/>
            <a:ln w="38100" algn="ctr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" name="Rectangle 19"/>
            <p:cNvSpPr>
              <a:spLocks noChangeArrowheads="1"/>
            </p:cNvSpPr>
            <p:nvPr/>
          </p:nvSpPr>
          <p:spPr bwMode="auto">
            <a:xfrm>
              <a:off x="5905500" y="4251325"/>
              <a:ext cx="1281873" cy="946150"/>
            </a:xfrm>
            <a:prstGeom prst="rect">
              <a:avLst/>
            </a:prstGeom>
            <a:solidFill>
              <a:srgbClr val="0000FF">
                <a:alpha val="18823"/>
              </a:srgbClr>
            </a:solidFill>
            <a:ln w="6350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6096000" y="4440236"/>
              <a:ext cx="0" cy="716915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39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49" r="-1488" b="-3132"/>
          <a:stretch/>
        </p:blipFill>
        <p:spPr bwMode="auto">
          <a:xfrm>
            <a:off x="6100693" y="1832428"/>
            <a:ext cx="2926080" cy="32644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3" t="-6046" r="-2032" b="-3476"/>
          <a:stretch/>
        </p:blipFill>
        <p:spPr bwMode="auto">
          <a:xfrm>
            <a:off x="3377457" y="1834915"/>
            <a:ext cx="3017520" cy="32613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8" t="-3243" r="-4474" b="-5091"/>
          <a:stretch/>
        </p:blipFill>
        <p:spPr bwMode="auto">
          <a:xfrm>
            <a:off x="133738" y="1838150"/>
            <a:ext cx="3512234" cy="32613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462280" y="304800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/>
              <a:t>Nitrogen Recommendation vs EONR</a:t>
            </a:r>
            <a:br>
              <a:rPr lang="en-US" sz="4000" dirty="0" smtClean="0"/>
            </a:br>
            <a:r>
              <a:rPr lang="en-US" sz="3100" dirty="0" smtClean="0"/>
              <a:t>By Field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233833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48" y="626710"/>
            <a:ext cx="7378293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50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79" y="667138"/>
            <a:ext cx="7254911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92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992" y="990600"/>
            <a:ext cx="3145140" cy="239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992" y="3646504"/>
            <a:ext cx="3140075" cy="239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392" y="990600"/>
            <a:ext cx="3367619" cy="239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392" y="3646504"/>
            <a:ext cx="3372481" cy="239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91758" y="363877"/>
            <a:ext cx="2549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By </a:t>
            </a:r>
            <a:r>
              <a:rPr lang="en-US" sz="2400" b="1" dirty="0" smtClean="0"/>
              <a:t>Response </a:t>
            </a:r>
            <a:r>
              <a:rPr lang="en-US" sz="2400" b="1" dirty="0"/>
              <a:t>Block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0" y="363876"/>
            <a:ext cx="1181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By Field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2641" y="1734511"/>
            <a:ext cx="1320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/>
              <a:t>Accuracy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82860" y="4724400"/>
            <a:ext cx="1341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/>
              <a:t>Precision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7021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49" r="-1488" b="-3132"/>
          <a:stretch/>
        </p:blipFill>
        <p:spPr bwMode="auto">
          <a:xfrm>
            <a:off x="6100693" y="238118"/>
            <a:ext cx="2926080" cy="32644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3" t="-6046" r="-2032" b="-3476"/>
          <a:stretch/>
        </p:blipFill>
        <p:spPr bwMode="auto">
          <a:xfrm>
            <a:off x="3377457" y="240605"/>
            <a:ext cx="3017520" cy="32613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8" t="-3243" r="-4474" b="-5091"/>
          <a:stretch/>
        </p:blipFill>
        <p:spPr bwMode="auto">
          <a:xfrm>
            <a:off x="133738" y="243840"/>
            <a:ext cx="3512234" cy="32613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18" y="3784180"/>
            <a:ext cx="4004259" cy="290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68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gmbn92\Pictures\UAV\DJI_02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76200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Conclusions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62000" y="3429000"/>
            <a:ext cx="7620000" cy="762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Performance is best when soil and weather variables are combined and added  </a:t>
            </a:r>
            <a:endParaRPr lang="en-US" sz="2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62000" y="4343400"/>
            <a:ext cx="7620000" cy="762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Most measured soil variables improved the algorithm more so than SSURGO soil variables</a:t>
            </a:r>
            <a:endParaRPr lang="en-US" sz="24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2000" y="1600200"/>
            <a:ext cx="7620000" cy="762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 algorithm alone was mediocre in predicting an EONR equivalent in-season N fertilizer recommendation</a:t>
            </a:r>
            <a:endParaRPr lang="en-US" sz="24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62000" y="2514600"/>
            <a:ext cx="7620000" cy="762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 algorithm performed better on plots that received 0 </a:t>
            </a:r>
            <a:r>
              <a:rPr lang="en-US" sz="2400" dirty="0"/>
              <a:t>kg N ha</a:t>
            </a:r>
            <a:r>
              <a:rPr lang="en-US" sz="1800" baseline="30000" dirty="0"/>
              <a:t>-1</a:t>
            </a:r>
            <a:r>
              <a:rPr lang="en-US" sz="2400" dirty="0"/>
              <a:t> </a:t>
            </a:r>
            <a:r>
              <a:rPr lang="en-US" sz="2400" dirty="0" smtClean="0"/>
              <a:t>at-planting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657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mbn92\Pictures\UAV\DJI_02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Conclusions (cont.)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1219200"/>
            <a:ext cx="8763000" cy="914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indent="-228600">
              <a:buClr>
                <a:schemeClr val="accent1"/>
              </a:buClr>
            </a:pPr>
            <a:r>
              <a:rPr lang="en-US" sz="2400" dirty="0"/>
              <a:t>Better weather data </a:t>
            </a:r>
            <a:r>
              <a:rPr lang="en-US" sz="2400" dirty="0" smtClean="0"/>
              <a:t>will be needed </a:t>
            </a:r>
            <a:r>
              <a:rPr lang="en-US" sz="2400" dirty="0"/>
              <a:t>to fairly evaluate the modified canopy sensor </a:t>
            </a:r>
            <a:r>
              <a:rPr lang="en-US" sz="2400" dirty="0" smtClean="0"/>
              <a:t>algorithms on independent dataset. </a:t>
            </a:r>
            <a:endParaRPr lang="en-US" sz="2400" dirty="0"/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228600" y="2209800"/>
            <a:ext cx="8763000" cy="1295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Clr>
                <a:schemeClr val="accent1"/>
              </a:buClr>
            </a:pPr>
            <a:r>
              <a:rPr lang="en-US" sz="2400" dirty="0" smtClean="0"/>
              <a:t>Soil and weather information, in some cases, improved N recommendations, as seen by the shifting of the data along the 1:1 lines of the scatterplot graphs. </a:t>
            </a: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228600" y="3581400"/>
            <a:ext cx="8763000" cy="1295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Clr>
                <a:schemeClr val="accent1"/>
              </a:buClr>
            </a:pPr>
            <a:r>
              <a:rPr lang="en-US" sz="2400" dirty="0" smtClean="0"/>
              <a:t>Including field-level soil information for modifying canopy sensor algorithms is more important than including within-field soil variation.</a:t>
            </a:r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228600" y="4953000"/>
            <a:ext cx="8763000" cy="1752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Clr>
                <a:schemeClr val="accent1"/>
              </a:buClr>
            </a:pPr>
            <a:r>
              <a:rPr lang="en-US" sz="2400" dirty="0" smtClean="0"/>
              <a:t>We theorize performance of canopy sensor algorithms can be improved using soil and weather information, but algorithms may need to include site-specific weather and soil information during development.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386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kitchenn\AppData\Local\Microsoft\Windows\Temporary Internet Files\Content.IE5\K8A0AKK6\600px-Reef_knot.svg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848" y="3412272"/>
            <a:ext cx="2511725" cy="104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1" y="579438"/>
            <a:ext cx="8915400" cy="792162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Tool’s Strengths are at </a:t>
            </a:r>
            <a:br>
              <a:rPr lang="en-US" sz="4400" dirty="0" smtClean="0"/>
            </a:br>
            <a:r>
              <a:rPr lang="en-US" sz="4400" dirty="0" smtClean="0"/>
              <a:t>Different Scales</a:t>
            </a:r>
            <a:endParaRPr lang="en-US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379021" y="1878148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Macro</a:t>
            </a:r>
            <a:endParaRPr lang="en-US" sz="36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5334000" y="1878148"/>
            <a:ext cx="3810000" cy="4327806"/>
            <a:chOff x="5334000" y="1878148"/>
            <a:chExt cx="3810000" cy="4327806"/>
          </a:xfrm>
        </p:grpSpPr>
        <p:grpSp>
          <p:nvGrpSpPr>
            <p:cNvPr id="6" name="Group 5"/>
            <p:cNvGrpSpPr/>
            <p:nvPr/>
          </p:nvGrpSpPr>
          <p:grpSpPr>
            <a:xfrm>
              <a:off x="5410200" y="1878148"/>
              <a:ext cx="3523846" cy="3921086"/>
              <a:chOff x="5268968" y="1904999"/>
              <a:chExt cx="3474143" cy="3788445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5618911" y="1904999"/>
                <a:ext cx="3124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smtClean="0"/>
                  <a:t>Micro</a:t>
                </a:r>
                <a:endParaRPr lang="en-US" sz="3600" b="1" dirty="0"/>
              </a:p>
            </p:txBody>
          </p:sp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41" t="3559" r="4072" b="7097"/>
              <a:stretch/>
            </p:blipFill>
            <p:spPr bwMode="auto">
              <a:xfrm rot="16200000">
                <a:off x="5401440" y="2514452"/>
                <a:ext cx="3046520" cy="3311463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5334000" y="5867400"/>
              <a:ext cx="381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Photo courtesy of Henrietta Christensen</a:t>
              </a:r>
              <a:endParaRPr lang="en-US" sz="1600" dirty="0"/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4392"/>
            <a:ext cx="3505200" cy="333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92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7" t="21355" r="3402" b="10263"/>
          <a:stretch/>
        </p:blipFill>
        <p:spPr bwMode="auto">
          <a:xfrm>
            <a:off x="152400" y="914400"/>
            <a:ext cx="8888209" cy="502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25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1610" y="1068560"/>
            <a:ext cx="2063097" cy="10650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0327" y="4694761"/>
            <a:ext cx="2599173" cy="892552"/>
          </a:xfrm>
          <a:prstGeom prst="rect">
            <a:avLst/>
          </a:prstGeom>
          <a:solidFill>
            <a:srgbClr val="92D050">
              <a:alpha val="71000"/>
            </a:srgbClr>
          </a:solidFill>
          <a:ln w="15875">
            <a:solidFill>
              <a:srgbClr val="339933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PPNT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sz="1200" dirty="0" smtClean="0">
                <a:solidFill>
                  <a:prstClr val="black"/>
                </a:solidFill>
              </a:rPr>
              <a:t>Pre-Plant Soil Nitrate Test</a:t>
            </a:r>
          </a:p>
          <a:p>
            <a:endParaRPr lang="en-US" sz="400" dirty="0" smtClean="0">
              <a:solidFill>
                <a:prstClr val="black"/>
              </a:solidFill>
            </a:endParaRPr>
          </a:p>
          <a:p>
            <a:r>
              <a:rPr lang="en-US" sz="2400" b="1" dirty="0" smtClean="0">
                <a:solidFill>
                  <a:prstClr val="black"/>
                </a:solidFill>
              </a:rPr>
              <a:t>SDNT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1200" dirty="0" smtClean="0">
                <a:solidFill>
                  <a:prstClr val="black"/>
                </a:solidFill>
              </a:rPr>
              <a:t>Side-Dress Soil Nitrate Test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20" name="Picture 15" descr="Fig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9593"/>
            <a:ext cx="1903904" cy="1257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78" y="4662703"/>
            <a:ext cx="1289032" cy="1572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35" y="5897016"/>
            <a:ext cx="1481826" cy="80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8905" y="205802"/>
            <a:ext cx="2664576" cy="430887"/>
          </a:xfrm>
          <a:prstGeom prst="rect">
            <a:avLst/>
          </a:prstGeom>
          <a:solidFill>
            <a:schemeClr val="accent3">
              <a:lumMod val="75000"/>
              <a:alpha val="4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prstClr val="black"/>
                </a:solidFill>
                <a:latin typeface="Cambria"/>
              </a:rPr>
              <a:t>Crop Growth Models</a:t>
            </a:r>
            <a:endParaRPr lang="en-US" sz="2200" dirty="0">
              <a:solidFill>
                <a:prstClr val="black"/>
              </a:solidFill>
              <a:latin typeface="Cambri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8057" y="580780"/>
            <a:ext cx="3108543" cy="430887"/>
          </a:xfrm>
          <a:prstGeom prst="rect">
            <a:avLst/>
          </a:prstGeom>
          <a:solidFill>
            <a:schemeClr val="accent3">
              <a:lumMod val="75000"/>
              <a:alpha val="4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prstClr val="black"/>
                </a:solidFill>
                <a:latin typeface="Cambria"/>
              </a:rPr>
              <a:t>Empirical-Based Models</a:t>
            </a:r>
            <a:endParaRPr lang="en-US" sz="2200" dirty="0">
              <a:solidFill>
                <a:prstClr val="black"/>
              </a:solidFill>
              <a:latin typeface="Cambri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262" y="4228706"/>
            <a:ext cx="3221266" cy="430887"/>
          </a:xfrm>
          <a:prstGeom prst="rect">
            <a:avLst/>
          </a:prstGeom>
          <a:solidFill>
            <a:schemeClr val="accent3">
              <a:lumMod val="75000"/>
              <a:alpha val="4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prstClr val="black"/>
                </a:solidFill>
                <a:latin typeface="Cambria"/>
              </a:rPr>
              <a:t>Proximal Canopy Sensing</a:t>
            </a:r>
            <a:endParaRPr lang="en-US" sz="2200" dirty="0">
              <a:solidFill>
                <a:prstClr val="black"/>
              </a:solidFill>
              <a:latin typeface="Cambri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18905" y="4228705"/>
            <a:ext cx="1312732" cy="430887"/>
          </a:xfrm>
          <a:prstGeom prst="rect">
            <a:avLst/>
          </a:prstGeom>
          <a:solidFill>
            <a:schemeClr val="accent3">
              <a:lumMod val="75000"/>
              <a:alpha val="4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prstClr val="black"/>
                </a:solidFill>
                <a:latin typeface="Cambria"/>
              </a:rPr>
              <a:t>Soil Tests</a:t>
            </a:r>
            <a:endParaRPr lang="en-US" sz="2200" dirty="0">
              <a:solidFill>
                <a:prstClr val="black"/>
              </a:solidFill>
              <a:latin typeface="Cambri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43510" y="685800"/>
            <a:ext cx="2990691" cy="1569660"/>
          </a:xfrm>
          <a:prstGeom prst="rect">
            <a:avLst/>
          </a:prstGeom>
          <a:solidFill>
            <a:schemeClr val="tx2">
              <a:lumMod val="60000"/>
              <a:lumOff val="40000"/>
              <a:alpha val="87000"/>
            </a:schemeClr>
          </a:solidFill>
          <a:ln w="15875">
            <a:solidFill>
              <a:srgbClr val="339933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Encira</a:t>
            </a:r>
          </a:p>
          <a:p>
            <a:r>
              <a:rPr lang="en-US" sz="2400" b="1" dirty="0" smtClean="0">
                <a:solidFill>
                  <a:prstClr val="black"/>
                </a:solidFill>
              </a:rPr>
              <a:t>Maize-N</a:t>
            </a:r>
          </a:p>
          <a:p>
            <a:r>
              <a:rPr lang="en-US" sz="2400" b="1" dirty="0" smtClean="0">
                <a:solidFill>
                  <a:prstClr val="black"/>
                </a:solidFill>
              </a:rPr>
              <a:t>Climate: </a:t>
            </a:r>
            <a:r>
              <a:rPr lang="en-US" b="1" dirty="0" smtClean="0">
                <a:solidFill>
                  <a:prstClr val="black"/>
                </a:solidFill>
              </a:rPr>
              <a:t>Nitrogen Advisor</a:t>
            </a:r>
          </a:p>
          <a:p>
            <a:r>
              <a:rPr lang="en-US" sz="2400" b="1" dirty="0" smtClean="0">
                <a:solidFill>
                  <a:prstClr val="black"/>
                </a:solidFill>
              </a:rPr>
              <a:t>Adapt-N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" name="Quad Arrow Callout 2"/>
          <p:cNvSpPr/>
          <p:nvPr/>
        </p:nvSpPr>
        <p:spPr>
          <a:xfrm rot="18691374">
            <a:off x="2852176" y="1467960"/>
            <a:ext cx="2943667" cy="3244870"/>
          </a:xfrm>
          <a:prstGeom prst="quadArrowCallout">
            <a:avLst>
              <a:gd name="adj1" fmla="val 7513"/>
              <a:gd name="adj2" fmla="val 9878"/>
              <a:gd name="adj3" fmla="val 20307"/>
              <a:gd name="adj4" fmla="val 48123"/>
            </a:avLst>
          </a:prstGeom>
          <a:gradFill>
            <a:gsLst>
              <a:gs pos="0">
                <a:srgbClr val="339933"/>
              </a:gs>
              <a:gs pos="100000">
                <a:srgbClr val="92D05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2514600"/>
            <a:ext cx="13688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Cambria"/>
              </a:rPr>
              <a:t>Tool</a:t>
            </a:r>
          </a:p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Cambria"/>
              </a:rPr>
              <a:t>Fusion</a:t>
            </a:r>
          </a:p>
        </p:txBody>
      </p:sp>
    </p:spTree>
    <p:extLst>
      <p:ext uri="{BB962C8B-B14F-4D97-AF65-F5344CB8AC3E}">
        <p14:creationId xmlns:p14="http://schemas.microsoft.com/office/powerpoint/2010/main" val="355090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4328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2250638"/>
            <a:ext cx="7232942" cy="258532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/>
              <a:t>Might the word</a:t>
            </a:r>
          </a:p>
          <a:p>
            <a:pPr algn="ctr"/>
            <a:r>
              <a:rPr lang="en-US" sz="5400" dirty="0" smtClean="0"/>
              <a:t>“Algorithm”</a:t>
            </a:r>
          </a:p>
          <a:p>
            <a:pPr algn="ctr"/>
            <a:r>
              <a:rPr lang="en-US" sz="5400" dirty="0"/>
              <a:t>b</a:t>
            </a:r>
            <a:r>
              <a:rPr lang="en-US" sz="5400" dirty="0" smtClean="0"/>
              <a:t>e a barrier to adoption?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502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512125"/>
            <a:ext cx="8686800" cy="2895600"/>
          </a:xfrm>
          <a:prstGeom prst="rect">
            <a:avLst/>
          </a:prstGeom>
          <a:gradFill flip="none" rotWithShape="1">
            <a:gsLst>
              <a:gs pos="0">
                <a:srgbClr val="236B23"/>
              </a:gs>
              <a:gs pos="100000">
                <a:srgbClr val="37A73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69525" y="2128928"/>
            <a:ext cx="5315675" cy="1846659"/>
          </a:xfrm>
          <a:prstGeom prst="rect">
            <a:avLst/>
          </a:prstGeom>
          <a:solidFill>
            <a:schemeClr val="bg1">
              <a:alpha val="12000"/>
            </a:schemeClr>
          </a:solidFill>
          <a:effectLst>
            <a:glow rad="63500">
              <a:schemeClr val="bg1">
                <a:alpha val="40000"/>
              </a:schemeClr>
            </a:glow>
            <a:outerShdw dist="25400" dir="1800000" algn="tl" rotWithShape="0">
              <a:schemeClr val="bg1"/>
            </a:outerShdw>
          </a:effectLst>
        </p:spPr>
        <p:txBody>
          <a:bodyPr wrap="square" lIns="137160" tIns="91440" rIns="137160" bIns="91440" rtlCol="0">
            <a:spAutoFit/>
          </a:bodyPr>
          <a:lstStyle/>
          <a:p>
            <a:r>
              <a:rPr lang="en-US" sz="3600" dirty="0"/>
              <a:t>Improving Canopy Sensor Algorithms with Soil and Weather Information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43" t="22336" r="15636" b="35598"/>
          <a:stretch/>
        </p:blipFill>
        <p:spPr bwMode="auto">
          <a:xfrm>
            <a:off x="487679" y="1512125"/>
            <a:ext cx="2592729" cy="2895600"/>
          </a:xfrm>
          <a:prstGeom prst="rect">
            <a:avLst/>
          </a:prstGeom>
          <a:effectLst>
            <a:glow rad="101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6249" y="4407725"/>
            <a:ext cx="2604159" cy="2450275"/>
          </a:xfrm>
          <a:prstGeom prst="rect">
            <a:avLst/>
          </a:prstGeom>
          <a:blipFill dpi="0" rotWithShape="1">
            <a:blip r:embed="rId5">
              <a:alphaModFix amt="6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71124" y="4562669"/>
            <a:ext cx="5214076" cy="2123658"/>
          </a:xfrm>
          <a:prstGeom prst="rect">
            <a:avLst/>
          </a:prstGeom>
        </p:spPr>
        <p:txBody>
          <a:bodyPr wrap="square" lIns="137160" tIns="137160" rIns="137160" bIns="137160">
            <a:spAutoFit/>
          </a:bodyPr>
          <a:lstStyle/>
          <a:p>
            <a:r>
              <a:rPr lang="en-US" sz="2400" dirty="0" smtClean="0">
                <a:latin typeface="Elevation" pitchFamily="2" charset="0"/>
              </a:rPr>
              <a:t>Newell R</a:t>
            </a:r>
            <a:r>
              <a:rPr lang="en-US" sz="2400" dirty="0">
                <a:latin typeface="Elevation" pitchFamily="2" charset="0"/>
              </a:rPr>
              <a:t>. </a:t>
            </a:r>
            <a:r>
              <a:rPr lang="en-US" sz="2400" dirty="0" smtClean="0">
                <a:latin typeface="Elevation" pitchFamily="2" charset="0"/>
              </a:rPr>
              <a:t>Kitchen, </a:t>
            </a:r>
            <a:r>
              <a:rPr lang="en-US" dirty="0" smtClean="0">
                <a:latin typeface="Elevation" pitchFamily="2" charset="0"/>
              </a:rPr>
              <a:t>USDA-ARS</a:t>
            </a:r>
          </a:p>
          <a:p>
            <a:r>
              <a:rPr lang="en-US" sz="2400" dirty="0">
                <a:latin typeface="Elevation" pitchFamily="2" charset="0"/>
              </a:rPr>
              <a:t>G. Mac Bean, </a:t>
            </a:r>
            <a:r>
              <a:rPr lang="en-US" dirty="0">
                <a:latin typeface="Elevation" pitchFamily="2" charset="0"/>
              </a:rPr>
              <a:t>University of Missouri</a:t>
            </a:r>
          </a:p>
          <a:p>
            <a:r>
              <a:rPr lang="en-US" sz="2400" dirty="0" smtClean="0">
                <a:latin typeface="Elevation" pitchFamily="2" charset="0"/>
              </a:rPr>
              <a:t>Ken </a:t>
            </a:r>
            <a:r>
              <a:rPr lang="en-US" sz="2400" dirty="0">
                <a:latin typeface="Elevation" pitchFamily="2" charset="0"/>
              </a:rPr>
              <a:t>A. Sudduth, </a:t>
            </a:r>
            <a:r>
              <a:rPr lang="en-US" dirty="0" smtClean="0">
                <a:latin typeface="Elevation" pitchFamily="2" charset="0"/>
              </a:rPr>
              <a:t>USDA-ARS</a:t>
            </a:r>
          </a:p>
          <a:p>
            <a:r>
              <a:rPr lang="en-US" sz="2400" dirty="0" smtClean="0">
                <a:latin typeface="Elevation" pitchFamily="2" charset="0"/>
              </a:rPr>
              <a:t>Scott </a:t>
            </a:r>
            <a:r>
              <a:rPr lang="en-US" sz="2400" dirty="0">
                <a:latin typeface="Elevation" pitchFamily="2" charset="0"/>
              </a:rPr>
              <a:t>T. Drummond, </a:t>
            </a:r>
            <a:r>
              <a:rPr lang="en-US" dirty="0" smtClean="0">
                <a:latin typeface="Elevation" pitchFamily="2" charset="0"/>
              </a:rPr>
              <a:t>USDA-ARS</a:t>
            </a:r>
          </a:p>
          <a:p>
            <a:r>
              <a:rPr lang="en-US" sz="2400" dirty="0">
                <a:latin typeface="Elevation" pitchFamily="2" charset="0"/>
              </a:rPr>
              <a:t>Matt A. Yost, </a:t>
            </a:r>
            <a:r>
              <a:rPr lang="en-US" dirty="0" smtClean="0">
                <a:latin typeface="Elevation" pitchFamily="2" charset="0"/>
              </a:rPr>
              <a:t>USDA-ARS</a:t>
            </a:r>
            <a:endParaRPr lang="en-US" dirty="0">
              <a:latin typeface="Elevatio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6722" y="-88530"/>
            <a:ext cx="2801083" cy="1600655"/>
          </a:xfrm>
          <a:prstGeom prst="rect">
            <a:avLst/>
          </a:prstGeom>
          <a:blipFill dpi="0" rotWithShape="1">
            <a:blip r:embed="rId6">
              <a:alphaModFix amt="65000"/>
            </a:blip>
            <a:srcRect/>
            <a:stretch>
              <a:fillRect t="2" b="-1149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78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:\CSWQR Public\Photos and Videos\PRNT\2015 Troth\June 23\DJI_0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4800" y="1516320"/>
            <a:ext cx="85344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63500" dist="50800" dir="2400000" algn="l" rotWithShape="0">
                    <a:schemeClr val="tx1"/>
                  </a:outerShdw>
                </a:effectLst>
              </a:rPr>
              <a:t>University of Missouri (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63500" dist="50800" dir="2400000" algn="l" rotWithShape="0">
                    <a:schemeClr val="tx1"/>
                  </a:outerShdw>
                </a:effectLst>
              </a:rPr>
              <a:t>MU)</a:t>
            </a:r>
          </a:p>
          <a:p>
            <a:pPr algn="ctr"/>
            <a:r>
              <a:rPr lang="en-US" sz="3200" dirty="0" err="1" smtClean="0"/>
              <a:t>Nrec</a:t>
            </a:r>
            <a:r>
              <a:rPr lang="en-US" sz="3200" dirty="0" smtClean="0"/>
              <a:t> = 250 </a:t>
            </a:r>
            <a:r>
              <a:rPr lang="en-US" sz="3200" dirty="0"/>
              <a:t>* </a:t>
            </a:r>
            <a:r>
              <a:rPr lang="en-US" sz="3200" dirty="0" smtClean="0"/>
              <a:t>(</a:t>
            </a:r>
            <a:r>
              <a:rPr lang="en-US" sz="3200" dirty="0" err="1" smtClean="0"/>
              <a:t>ISR</a:t>
            </a:r>
            <a:r>
              <a:rPr lang="en-US" sz="3200" baseline="-25000" dirty="0" err="1" smtClean="0"/>
              <a:t>target</a:t>
            </a:r>
            <a:r>
              <a:rPr lang="en-US" sz="3200" dirty="0" smtClean="0"/>
              <a:t> </a:t>
            </a:r>
            <a:r>
              <a:rPr lang="en-US" sz="3200" dirty="0"/>
              <a:t>/ </a:t>
            </a:r>
            <a:r>
              <a:rPr lang="en-US" sz="3200" dirty="0" err="1" smtClean="0"/>
              <a:t>ISR</a:t>
            </a:r>
            <a:r>
              <a:rPr lang="en-US" sz="3200" baseline="-25000" dirty="0" err="1" smtClean="0"/>
              <a:t>reference</a:t>
            </a:r>
            <a:r>
              <a:rPr lang="en-US" sz="3200" dirty="0"/>
              <a:t>) - 200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2735520"/>
            <a:ext cx="8534399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effectLst>
                  <a:outerShdw blurRad="63500" dist="50800" dir="2400000" algn="l" rotWithShape="0">
                    <a:schemeClr val="tx1"/>
                  </a:outerShdw>
                </a:effectLst>
              </a:rPr>
              <a:t>Holland Scientific (HS</a:t>
            </a:r>
            <a:r>
              <a:rPr lang="en-US" sz="3200" b="1" dirty="0" smtClean="0">
                <a:solidFill>
                  <a:srgbClr val="00B050"/>
                </a:solidFill>
                <a:effectLst>
                  <a:outerShdw blurRad="63500" dist="50800" dir="2400000" algn="l" rotWithShape="0">
                    <a:schemeClr val="tx1"/>
                  </a:outerShdw>
                </a:effectLst>
              </a:rPr>
              <a:t>)</a:t>
            </a:r>
          </a:p>
          <a:p>
            <a:pPr algn="ctr"/>
            <a:r>
              <a:rPr lang="en-US" sz="3200" dirty="0" err="1" smtClean="0"/>
              <a:t>Nrec</a:t>
            </a:r>
            <a:r>
              <a:rPr lang="en-US" sz="3200" dirty="0" smtClean="0"/>
              <a:t> = (N </a:t>
            </a:r>
            <a:r>
              <a:rPr lang="en-US" sz="3200" dirty="0"/>
              <a:t>opt - N cred) * SQRT((1 - SI)/∆SI)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3954720"/>
            <a:ext cx="8534399" cy="23698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9900"/>
                </a:solidFill>
                <a:effectLst>
                  <a:outerShdw blurRad="63500" dist="50800" dir="2400000" algn="l" rotWithShape="0">
                    <a:schemeClr val="tx1"/>
                  </a:outerShdw>
                </a:effectLst>
              </a:rPr>
              <a:t>Oklahoma State Univ. (OSU)</a:t>
            </a:r>
            <a:endParaRPr lang="en-US" sz="3000" b="1" dirty="0">
              <a:solidFill>
                <a:srgbClr val="FF9900"/>
              </a:solidFill>
              <a:effectLst>
                <a:outerShdw blurRad="63500" dist="50800" dir="2400000" algn="l" rotWithShape="0">
                  <a:schemeClr val="tx1"/>
                </a:outerShdw>
              </a:effectLst>
            </a:endParaRPr>
          </a:p>
          <a:p>
            <a:r>
              <a:rPr lang="en-US" sz="3200" dirty="0" smtClean="0"/>
              <a:t>	</a:t>
            </a:r>
            <a:r>
              <a:rPr lang="en-US" sz="2600" b="1" dirty="0" smtClean="0"/>
              <a:t>YP</a:t>
            </a:r>
            <a:r>
              <a:rPr lang="en-US" sz="2600" b="1" baseline="-25000" dirty="0" smtClean="0"/>
              <a:t>0 </a:t>
            </a:r>
            <a:r>
              <a:rPr lang="en-US" sz="2600" dirty="0"/>
              <a:t>= 1.291*(EXP(NDVI/Sum of GDD * 2649.9</a:t>
            </a:r>
            <a:r>
              <a:rPr lang="en-US" sz="2600" dirty="0" smtClean="0"/>
              <a:t>))</a:t>
            </a:r>
            <a:endParaRPr lang="en-US" sz="2600" dirty="0"/>
          </a:p>
          <a:p>
            <a:r>
              <a:rPr lang="en-US" sz="2600" b="1" dirty="0"/>
              <a:t>	 RI</a:t>
            </a:r>
            <a:r>
              <a:rPr lang="en-US" sz="2600" dirty="0"/>
              <a:t> = NDVI</a:t>
            </a:r>
            <a:r>
              <a:rPr lang="en-US" sz="2600" baseline="-25000" dirty="0"/>
              <a:t>N-rich</a:t>
            </a:r>
            <a:r>
              <a:rPr lang="en-US" sz="2600" dirty="0"/>
              <a:t>/</a:t>
            </a:r>
            <a:r>
              <a:rPr lang="en-US" sz="2600" dirty="0" err="1"/>
              <a:t>NDVI</a:t>
            </a:r>
            <a:r>
              <a:rPr lang="en-US" sz="2600" baseline="-25000" dirty="0" err="1"/>
              <a:t>Target</a:t>
            </a:r>
            <a:endParaRPr lang="en-US" sz="2600" dirty="0"/>
          </a:p>
          <a:p>
            <a:r>
              <a:rPr lang="en-US" sz="2600" b="1" dirty="0"/>
              <a:t>	 YP</a:t>
            </a:r>
            <a:r>
              <a:rPr lang="en-US" sz="2600" b="1" baseline="-25000" dirty="0"/>
              <a:t>N</a:t>
            </a:r>
            <a:r>
              <a:rPr lang="en-US" sz="2600" b="1" dirty="0"/>
              <a:t> </a:t>
            </a:r>
            <a:r>
              <a:rPr lang="en-US" sz="2600" dirty="0"/>
              <a:t>= YP</a:t>
            </a:r>
            <a:r>
              <a:rPr lang="en-US" sz="2600" baseline="-25000" dirty="0"/>
              <a:t>0</a:t>
            </a:r>
            <a:r>
              <a:rPr lang="en-US" sz="2600" dirty="0"/>
              <a:t> * RI</a:t>
            </a:r>
            <a:endParaRPr lang="en-US" sz="3500" dirty="0"/>
          </a:p>
          <a:p>
            <a:pPr marL="411480" lvl="1" indent="0" algn="ctr">
              <a:buNone/>
            </a:pPr>
            <a:r>
              <a:rPr lang="en-US" sz="3200" dirty="0"/>
              <a:t> </a:t>
            </a:r>
            <a:r>
              <a:rPr lang="en-US" sz="3200" dirty="0" err="1" smtClean="0"/>
              <a:t>Nrec</a:t>
            </a:r>
            <a:r>
              <a:rPr lang="en-US" sz="3200" dirty="0" smtClean="0"/>
              <a:t> = ((</a:t>
            </a:r>
            <a:r>
              <a:rPr lang="en-US" sz="3200" dirty="0"/>
              <a:t>YPN - YP0)* 0.0125)/expected NUE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9282" y="786825"/>
            <a:ext cx="85344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Several canopy sensor algorithms are available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462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6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 descr="C:\Users\tremblayna\Documents\~Data\Articles scientifiques\Soumis\NARCT (USA)\Soumission à Agronomy Journal\Version 1 - 23 mai 2012\Figures_51studies\Fig1_51studies.tif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57875" y="912475"/>
            <a:ext cx="8940800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itre 1"/>
          <p:cNvSpPr>
            <a:spLocks noGrp="1"/>
          </p:cNvSpPr>
          <p:nvPr>
            <p:ph type="title"/>
          </p:nvPr>
        </p:nvSpPr>
        <p:spPr>
          <a:xfrm>
            <a:off x="304800" y="69450"/>
            <a:ext cx="8229600" cy="76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CA" sz="4400" dirty="0" smtClean="0"/>
              <a:t>National/International NUE Project</a:t>
            </a:r>
            <a:r>
              <a:rPr lang="fr-CA" sz="4400" dirty="0"/>
              <a:t/>
            </a:r>
            <a:br>
              <a:rPr lang="fr-CA" sz="4400" dirty="0"/>
            </a:br>
            <a:r>
              <a:rPr lang="fr-CA" sz="2200" dirty="0" smtClean="0"/>
              <a:t>(Tremblay et al., 2012)</a:t>
            </a:r>
            <a:endParaRPr lang="en-CA" sz="22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0" y="1143000"/>
            <a:ext cx="5384800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667000"/>
            <a:ext cx="48768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36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"/>
            <a:ext cx="5929313" cy="629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145280" y="4578724"/>
            <a:ext cx="4732891" cy="1943582"/>
            <a:chOff x="4145280" y="4670164"/>
            <a:chExt cx="4732891" cy="1943582"/>
          </a:xfrm>
        </p:grpSpPr>
        <p:pic>
          <p:nvPicPr>
            <p:cNvPr id="1639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6336" y="4670164"/>
              <a:ext cx="1921835" cy="194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1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5280" y="4670164"/>
              <a:ext cx="2811056" cy="194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4145278" y="2438400"/>
            <a:ext cx="4942323" cy="1890924"/>
            <a:chOff x="4145278" y="2438400"/>
            <a:chExt cx="4942323" cy="1890924"/>
          </a:xfrm>
        </p:grpSpPr>
        <p:pic>
          <p:nvPicPr>
            <p:cNvPr id="16388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" t="3863" r="2654" b="5647"/>
            <a:stretch/>
          </p:blipFill>
          <p:spPr bwMode="auto">
            <a:xfrm>
              <a:off x="4145278" y="2438400"/>
              <a:ext cx="2636521" cy="1890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2" name="Picture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703" t="-16125" r="-6705" b="-16043"/>
            <a:stretch/>
          </p:blipFill>
          <p:spPr bwMode="auto">
            <a:xfrm>
              <a:off x="6629400" y="2438400"/>
              <a:ext cx="2458201" cy="1890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4145280" y="551261"/>
            <a:ext cx="4968240" cy="1631303"/>
            <a:chOff x="4145280" y="581741"/>
            <a:chExt cx="4968240" cy="1631303"/>
          </a:xfrm>
        </p:grpSpPr>
        <p:pic>
          <p:nvPicPr>
            <p:cNvPr id="1638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5280" y="589361"/>
              <a:ext cx="3336120" cy="1611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3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2217" y="581741"/>
              <a:ext cx="1631303" cy="1631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266700" y="739140"/>
            <a:ext cx="3840480" cy="5303520"/>
            <a:chOff x="304800" y="685800"/>
            <a:chExt cx="3840480" cy="5303520"/>
          </a:xfrm>
        </p:grpSpPr>
        <p:pic>
          <p:nvPicPr>
            <p:cNvPr id="16387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05" t="-11684" r="48751" b="1575"/>
            <a:stretch/>
          </p:blipFill>
          <p:spPr bwMode="auto">
            <a:xfrm>
              <a:off x="304800" y="685800"/>
              <a:ext cx="3840480" cy="5303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456874" y="688360"/>
              <a:ext cx="35210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</a:rPr>
                <a:t>Crop Growth Modeling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76221" y="1057691"/>
              <a:ext cx="206813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black"/>
                  </a:solidFill>
                </a:rPr>
                <a:t>Courtesy of DuPont Pioneer</a:t>
              </a:r>
              <a:endParaRPr lang="en-US" sz="13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667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620000" cy="4800600"/>
          </a:xfrm>
        </p:spPr>
        <p:txBody>
          <a:bodyPr>
            <a:normAutofit/>
          </a:bodyPr>
          <a:lstStyle/>
          <a:p>
            <a:pPr marL="628650" indent="-514350">
              <a:buAutoNum type="arabicPeriod"/>
            </a:pPr>
            <a:r>
              <a:rPr lang="en-US" sz="2800" dirty="0" smtClean="0"/>
              <a:t>Evaluate the performance of the University of Missouri corn algorithm</a:t>
            </a:r>
          </a:p>
          <a:p>
            <a:pPr marL="628650" indent="-514350">
              <a:buFont typeface="+mj-lt"/>
              <a:buAutoNum type="arabicPeriod"/>
            </a:pPr>
            <a:r>
              <a:rPr lang="en-US" sz="2800" dirty="0" smtClean="0"/>
              <a:t>Use soil and weather information to improve  in-season algorithm recommendations</a:t>
            </a:r>
          </a:p>
          <a:p>
            <a:pPr marL="628650" indent="-514350">
              <a:buFont typeface="+mj-lt"/>
              <a:buAutoNum type="arabicPeriod"/>
            </a:pPr>
            <a:r>
              <a:rPr lang="en-US" sz="2800" dirty="0" smtClean="0"/>
              <a:t>Test with an independent dataset</a:t>
            </a:r>
            <a:endParaRPr lang="en-US" sz="28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267" y="4485996"/>
            <a:ext cx="1657350" cy="153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82319" y="4937647"/>
            <a:ext cx="45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=</a:t>
            </a:r>
            <a:endParaRPr lang="en-US" sz="5400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52" y="4420287"/>
            <a:ext cx="1600200" cy="1663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0" y="4920852"/>
            <a:ext cx="45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+</a:t>
            </a:r>
            <a:endParaRPr lang="en-US" sz="5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733800"/>
            <a:ext cx="2743200" cy="27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42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encrypted-tbn0.gstatic.com/images?q=tbn:ANd9GcTtLT2mDBwwbvBT7uwA1QPeukdahJLwXZK4ReALua03P8xPW5L3y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2817150"/>
            <a:ext cx="790575" cy="57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62" y="3731953"/>
            <a:ext cx="472052" cy="44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337" y="4521732"/>
            <a:ext cx="656475" cy="4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https://encrypted-tbn2.gstatic.com/images?q=tbn:ANd9GcQWgi0LmprwcF61QWp68IBNjmiua2vJ2Bu_v6vdqo-Lgb62bjQ2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771" y="5268141"/>
            <a:ext cx="564129" cy="54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134" y="3499290"/>
            <a:ext cx="588491" cy="42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https://encrypted-tbn3.gstatic.com/images?q=tbn:ANd9GcSpKQ2Z0WHwfby7ZKA8BaXELRn8gRoTMnL_QadK-uzA_8J3W6w-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71" y="2788058"/>
            <a:ext cx="720722" cy="57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809" y="4281173"/>
            <a:ext cx="531607" cy="55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943603" y="5274093"/>
            <a:ext cx="1900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James Camberato </a:t>
            </a:r>
            <a:endParaRPr lang="en-US" dirty="0" smtClean="0"/>
          </a:p>
          <a:p>
            <a:r>
              <a:rPr lang="en-US" dirty="0" smtClean="0"/>
              <a:t>Purdue University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11812" y="4459902"/>
            <a:ext cx="2025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Emerson Nafziger</a:t>
            </a:r>
          </a:p>
          <a:p>
            <a:r>
              <a:rPr lang="en-US" dirty="0" smtClean="0"/>
              <a:t>University of Illinois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976493" y="3547599"/>
            <a:ext cx="2374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Carrie Laboski</a:t>
            </a:r>
          </a:p>
          <a:p>
            <a:r>
              <a:rPr lang="en-US" dirty="0" smtClean="0"/>
              <a:t>University of Wisconsin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437421" y="2237854"/>
            <a:ext cx="2427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Fabián </a:t>
            </a:r>
            <a:r>
              <a:rPr lang="en-US" dirty="0" smtClean="0"/>
              <a:t>Fernández</a:t>
            </a:r>
          </a:p>
          <a:p>
            <a:r>
              <a:rPr lang="en-US" dirty="0" smtClean="0"/>
              <a:t>University of Minnesota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97" y="5317291"/>
            <a:ext cx="800106" cy="43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28076" y="2227969"/>
            <a:ext cx="2729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David Franzen</a:t>
            </a:r>
          </a:p>
          <a:p>
            <a:r>
              <a:rPr lang="en-US" dirty="0"/>
              <a:t>North Dakota </a:t>
            </a:r>
            <a:r>
              <a:rPr lang="en-US" dirty="0" smtClean="0"/>
              <a:t>St. University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71717" y="3547599"/>
            <a:ext cx="2160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Sawyer</a:t>
            </a:r>
            <a:endParaRPr lang="en-US" dirty="0"/>
          </a:p>
          <a:p>
            <a:r>
              <a:rPr lang="en-US" dirty="0" smtClean="0"/>
              <a:t>Iowa State University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79006" y="4459903"/>
            <a:ext cx="2295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Richard Ferguson</a:t>
            </a:r>
          </a:p>
          <a:p>
            <a:r>
              <a:rPr lang="en-US" dirty="0" smtClean="0"/>
              <a:t>University of Nebraska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05025" y="5317291"/>
            <a:ext cx="2228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Newell Kitchen</a:t>
            </a:r>
          </a:p>
          <a:p>
            <a:r>
              <a:rPr lang="en-US" dirty="0" smtClean="0"/>
              <a:t>USDA-ARS</a:t>
            </a:r>
          </a:p>
          <a:p>
            <a:r>
              <a:rPr lang="en-US" dirty="0" smtClean="0"/>
              <a:t>University of Missouri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242310" y="5527496"/>
            <a:ext cx="1943100" cy="1031419"/>
            <a:chOff x="3276600" y="5778956"/>
            <a:chExt cx="1943100" cy="1031419"/>
          </a:xfrm>
        </p:grpSpPr>
        <p:sp>
          <p:nvSpPr>
            <p:cNvPr id="15" name="Rectangle 14"/>
            <p:cNvSpPr/>
            <p:nvPr/>
          </p:nvSpPr>
          <p:spPr>
            <a:xfrm>
              <a:off x="3276600" y="5778956"/>
              <a:ext cx="1943100" cy="1031419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341" y="5961807"/>
              <a:ext cx="1561204" cy="706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24" name="Straight Connector 23"/>
          <p:cNvCxnSpPr/>
          <p:nvPr/>
        </p:nvCxnSpPr>
        <p:spPr>
          <a:xfrm>
            <a:off x="183003" y="1981200"/>
            <a:ext cx="8216018" cy="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9761" y="3185215"/>
            <a:ext cx="2278542" cy="2105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74314" y="6488668"/>
            <a:ext cx="1457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Paul R. Carter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4065814" y="6488668"/>
            <a:ext cx="1601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John Shanahan</a:t>
            </a:r>
          </a:p>
        </p:txBody>
      </p:sp>
      <p:sp>
        <p:nvSpPr>
          <p:cNvPr id="27" name="Title 3"/>
          <p:cNvSpPr txBox="1">
            <a:spLocks/>
          </p:cNvSpPr>
          <p:nvPr/>
        </p:nvSpPr>
        <p:spPr>
          <a:xfrm>
            <a:off x="916779" y="457200"/>
            <a:ext cx="8453436" cy="1295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700"/>
              </a:lnSpc>
            </a:pPr>
            <a:r>
              <a:rPr lang="en-US" sz="4000" i="1" dirty="0" smtClean="0"/>
              <a:t>Performance and Refinement of </a:t>
            </a:r>
            <a:br>
              <a:rPr lang="en-US" sz="4000" i="1" dirty="0" smtClean="0"/>
            </a:br>
            <a:r>
              <a:rPr lang="en-US" sz="4000" i="1" dirty="0" smtClean="0"/>
              <a:t>In-season Corn Nitrogen</a:t>
            </a:r>
            <a:br>
              <a:rPr lang="en-US" sz="4000" i="1" dirty="0" smtClean="0"/>
            </a:br>
            <a:r>
              <a:rPr lang="en-US" sz="4000" i="1" dirty="0" smtClean="0"/>
              <a:t>Fertilization Tools</a:t>
            </a:r>
            <a:endParaRPr 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38349"/>
            <a:ext cx="8447025" cy="512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24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nimated_title_moves_behind_pi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Elevation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Elevation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nimated_title_moves_behind_pi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Elevation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DCFF468-0091-4D9C-8AAE-6B71FFFD253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Animated_title_moves_behind_picture</Template>
  <TotalTime>20182</TotalTime>
  <Words>2801</Words>
  <Application>Microsoft Office PowerPoint</Application>
  <PresentationFormat>On-screen Show (4:3)</PresentationFormat>
  <Paragraphs>242</Paragraphs>
  <Slides>31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Animated_title_moves_behind_picture</vt:lpstr>
      <vt:lpstr>Custom Design</vt:lpstr>
      <vt:lpstr>1_Animated_title_moves_behind_picture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National/International NUE Project (Tremblay et al., 2012)</vt:lpstr>
      <vt:lpstr>PowerPoint Presentation</vt:lpstr>
      <vt:lpstr>Objectives</vt:lpstr>
      <vt:lpstr>PowerPoint Presentation</vt:lpstr>
      <vt:lpstr>Materials and Methods</vt:lpstr>
      <vt:lpstr>Soil Information </vt:lpstr>
      <vt:lpstr>Weather Information </vt:lpstr>
      <vt:lpstr>Results </vt:lpstr>
      <vt:lpstr>University of Missouri  </vt:lpstr>
      <vt:lpstr>45 kg N ha-1 </vt:lpstr>
      <vt:lpstr>PowerPoint Presentation</vt:lpstr>
      <vt:lpstr>Test with independent dataset</vt:lpstr>
      <vt:lpstr>PowerPoint Presentation</vt:lpstr>
      <vt:lpstr>Nitrogen Recommendation vs EONR By Each Response Block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Conclusions (cont.)</vt:lpstr>
      <vt:lpstr>Tool’s Strengths are at  Different Scales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519</dc:creator>
  <cp:lastModifiedBy>519</cp:lastModifiedBy>
  <cp:revision>77</cp:revision>
  <dcterms:created xsi:type="dcterms:W3CDTF">2016-07-15T15:31:11Z</dcterms:created>
  <dcterms:modified xsi:type="dcterms:W3CDTF">2016-08-09T15:57:22Z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TC018814149991</vt:lpwstr>
  </property>
</Properties>
</file>