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2" r:id="rId3"/>
    <p:sldId id="258" r:id="rId4"/>
    <p:sldId id="259" r:id="rId5"/>
    <p:sldId id="264" r:id="rId6"/>
    <p:sldId id="260" r:id="rId7"/>
    <p:sldId id="261" r:id="rId8"/>
    <p:sldId id="26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65" r:id="rId17"/>
    <p:sldId id="266" r:id="rId18"/>
    <p:sldId id="267" r:id="rId19"/>
    <p:sldId id="268" r:id="rId20"/>
    <p:sldId id="281" r:id="rId21"/>
    <p:sldId id="282" r:id="rId22"/>
    <p:sldId id="270" r:id="rId23"/>
    <p:sldId id="271" r:id="rId24"/>
    <p:sldId id="283" r:id="rId25"/>
  </p:sldIdLst>
  <p:sldSz cx="9144000" cy="6858000" type="screen4x3"/>
  <p:notesSz cx="6858000" cy="9144000"/>
  <p:embeddedFontLst>
    <p:embeddedFont>
      <p:font typeface="Trebuchet MS" pitchFamily="34" charset="0"/>
      <p:regular r:id="rId28"/>
      <p:bold r:id="rId29"/>
      <p:italic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99FF66"/>
    <a:srgbClr val="99CCFF"/>
    <a:srgbClr val="990099"/>
    <a:srgbClr val="CC3300"/>
    <a:srgbClr val="FF33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2D3C12-2241-4204-B04E-E6751518D22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B8D8C-2478-4E9F-A3A1-55A33081E299}" type="datetimeFigureOut">
              <a:rPr lang="en-US" smtClean="0"/>
              <a:t>1/27/2009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6931E-A31C-47AC-9515-620C7B50D2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931E-A31C-47AC-9515-620C7B50D21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931E-A31C-47AC-9515-620C7B50D21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931E-A31C-47AC-9515-620C7B50D21D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931E-A31C-47AC-9515-620C7B50D21D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931E-A31C-47AC-9515-620C7B50D21D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931E-A31C-47AC-9515-620C7B50D21D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931E-A31C-47AC-9515-620C7B50D21D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931E-A31C-47AC-9515-620C7B50D21D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931E-A31C-47AC-9515-620C7B50D21D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931E-A31C-47AC-9515-620C7B50D21D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931E-A31C-47AC-9515-620C7B50D21D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931E-A31C-47AC-9515-620C7B50D21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931E-A31C-47AC-9515-620C7B50D21D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931E-A31C-47AC-9515-620C7B50D21D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931E-A31C-47AC-9515-620C7B50D21D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931E-A31C-47AC-9515-620C7B50D21D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931E-A31C-47AC-9515-620C7B50D21D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931E-A31C-47AC-9515-620C7B50D21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931E-A31C-47AC-9515-620C7B50D21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931E-A31C-47AC-9515-620C7B50D21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931E-A31C-47AC-9515-620C7B50D21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931E-A31C-47AC-9515-620C7B50D21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931E-A31C-47AC-9515-620C7B50D21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931E-A31C-47AC-9515-620C7B50D21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EF61F-E787-4359-AE4D-F0A3FBCDE9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C39C6-A1D5-4417-8FBC-33EEF797F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6D266-AFC0-4419-8C47-7744883927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83542-3151-46EE-AC73-94C1A71422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C8579-42CE-4C94-89C1-8DFC7361CB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2541F-154A-4D9B-92F4-F533C24CBA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75370-AB08-41F4-BE44-976D3E9137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4E865-E09B-4D0D-A32F-1658140D15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16122-B96B-48A8-980C-C95F5B1D95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DF4E1-13AD-44AD-A69F-A5543C5CF1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1A2DB-16F0-4A5F-98F1-0351E5B1EE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C47280-1292-42DF-8495-20F8DE23EF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" y="0"/>
            <a:ext cx="9132109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914400"/>
          </a:xfrm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rebuchet MS" pitchFamily="34" charset="0"/>
              </a:rPr>
              <a:t>Agronomic </a:t>
            </a:r>
            <a:r>
              <a:rPr lang="en-US" sz="5400" b="1" dirty="0" err="1">
                <a:solidFill>
                  <a:schemeClr val="bg1"/>
                </a:solidFill>
                <a:latin typeface="Trebuchet MS" pitchFamily="34" charset="0"/>
              </a:rPr>
              <a:t>Mythbusters</a:t>
            </a:r>
            <a:endParaRPr lang="en-US" sz="5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Jeff Edwards</a:t>
            </a:r>
          </a:p>
          <a:p>
            <a:r>
              <a:rPr lang="en-US" dirty="0">
                <a:solidFill>
                  <a:schemeClr val="bg1"/>
                </a:solidFill>
              </a:rPr>
              <a:t>Small Grains Extension </a:t>
            </a:r>
            <a:r>
              <a:rPr lang="en-US" dirty="0" smtClean="0">
                <a:solidFill>
                  <a:schemeClr val="bg1"/>
                </a:solidFill>
              </a:rPr>
              <a:t>Specialist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Presented By: Jacob P. </a:t>
            </a:r>
            <a:r>
              <a:rPr lang="en-US" dirty="0" err="1" smtClean="0">
                <a:solidFill>
                  <a:schemeClr val="bg1"/>
                </a:solidFill>
              </a:rPr>
              <a:t>Vossenkemper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0" name="Picture 4" descr="MT8654"/>
          <p:cNvPicPr>
            <a:picLocks noChangeAspect="1" noChangeArrowheads="1"/>
          </p:cNvPicPr>
          <p:nvPr/>
        </p:nvPicPr>
        <p:blipFill>
          <a:blip r:embed="rId3"/>
          <a:srcRect l="3969"/>
          <a:stretch>
            <a:fillRect/>
          </a:stretch>
        </p:blipFill>
        <p:spPr bwMode="auto">
          <a:xfrm>
            <a:off x="0" y="0"/>
            <a:ext cx="9220200" cy="6875463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52400" y="4800600"/>
            <a:ext cx="8839200" cy="1474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/>
              <a:t>Most yield </a:t>
            </a:r>
            <a:r>
              <a:rPr lang="en-US" sz="3600" b="1" i="1"/>
              <a:t>potential</a:t>
            </a:r>
            <a:r>
              <a:rPr lang="en-US" sz="3600" b="1"/>
              <a:t> is lost at sowing</a:t>
            </a:r>
          </a:p>
          <a:p>
            <a:pPr algn="ctr">
              <a:spcBef>
                <a:spcPct val="50000"/>
              </a:spcBef>
            </a:pPr>
            <a:r>
              <a:rPr lang="en-US" sz="3600" b="1" i="1"/>
              <a:t>potential</a:t>
            </a:r>
            <a:r>
              <a:rPr lang="en-US" sz="3600" b="1"/>
              <a:t> is now 45-110 bu/ac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4" descr="IMG_1614"/>
          <p:cNvPicPr>
            <a:picLocks noChangeAspect="1" noChangeArrowheads="1"/>
          </p:cNvPicPr>
          <p:nvPr/>
        </p:nvPicPr>
        <p:blipFill>
          <a:blip r:embed="rId3" cstate="print"/>
          <a:srcRect l="32089" t="10025" r="14429" b="15790"/>
          <a:stretch>
            <a:fillRect/>
          </a:stretch>
        </p:blipFill>
        <p:spPr bwMode="auto">
          <a:xfrm>
            <a:off x="5410200" y="3810000"/>
            <a:ext cx="3048000" cy="2819400"/>
          </a:xfrm>
          <a:prstGeom prst="rect">
            <a:avLst/>
          </a:prstGeom>
          <a:noFill/>
        </p:spPr>
      </p:pic>
      <p:pic>
        <p:nvPicPr>
          <p:cNvPr id="25605" name="Picture 5" descr="fall armywor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04800"/>
            <a:ext cx="3962400" cy="2641600"/>
          </a:xfrm>
          <a:prstGeom prst="rect">
            <a:avLst/>
          </a:prstGeom>
          <a:noFill/>
        </p:spPr>
      </p:pic>
      <p:pic>
        <p:nvPicPr>
          <p:cNvPr id="25606" name="Picture 6" descr="Greenbugs Mvc-016x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28600"/>
            <a:ext cx="3695700" cy="2768600"/>
          </a:xfrm>
          <a:prstGeom prst="rect">
            <a:avLst/>
          </a:prstGeom>
          <a:noFill/>
        </p:spPr>
      </p:pic>
      <p:pic>
        <p:nvPicPr>
          <p:cNvPr id="25607" name="Picture 7" descr="hessian fly flaxse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810000"/>
            <a:ext cx="4191000" cy="2771775"/>
          </a:xfrm>
          <a:prstGeom prst="rect">
            <a:avLst/>
          </a:prstGeom>
          <a:noFill/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52400" y="3124200"/>
            <a:ext cx="88392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Insects and seedling diseases = more yield potential lost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8" name="Picture 4" descr="WPRU 04-05 (1)"/>
          <p:cNvPicPr>
            <a:picLocks noChangeAspect="1" noChangeArrowheads="1"/>
          </p:cNvPicPr>
          <p:nvPr/>
        </p:nvPicPr>
        <p:blipFill>
          <a:blip r:embed="rId3" cstate="print"/>
          <a:srcRect l="26561" t="28029"/>
          <a:stretch>
            <a:fillRect/>
          </a:stretch>
        </p:blipFill>
        <p:spPr bwMode="auto">
          <a:xfrm>
            <a:off x="-15875" y="0"/>
            <a:ext cx="9159875" cy="5984875"/>
          </a:xfrm>
          <a:prstGeom prst="rect">
            <a:avLst/>
          </a:prstGeom>
          <a:noFill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52400" y="6096000"/>
            <a:ext cx="88392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/>
              <a:t>Grazing reduces yield potential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5" name="Picture 7" descr="MVC-517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52400" y="6096000"/>
            <a:ext cx="88392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/>
              <a:t>Yield potential losses due to weeds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28676" name="Picture 4" descr="IMG_0007_2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8600"/>
            <a:ext cx="3962400" cy="296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7" name="Picture 5" descr="IMG_0006_1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31775"/>
            <a:ext cx="3962400" cy="296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514600" y="3886200"/>
            <a:ext cx="4114800" cy="2051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Sensor readings occur after many of these yield potential reducing factors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Rust@Marshall Jagalene 10-28-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"/>
            <a:ext cx="3352800" cy="2514600"/>
          </a:xfrm>
          <a:prstGeom prst="rect">
            <a:avLst/>
          </a:prstGeom>
          <a:noFill/>
        </p:spPr>
      </p:pic>
      <p:pic>
        <p:nvPicPr>
          <p:cNvPr id="29701" name="Picture 5" descr="IMG_2906"/>
          <p:cNvPicPr>
            <a:picLocks noChangeAspect="1" noChangeArrowheads="1"/>
          </p:cNvPicPr>
          <p:nvPr/>
        </p:nvPicPr>
        <p:blipFill>
          <a:blip r:embed="rId4" cstate="print"/>
          <a:srcRect l="18718" t="18713" r="14429" b="14410"/>
          <a:stretch>
            <a:fillRect/>
          </a:stretch>
        </p:blipFill>
        <p:spPr bwMode="auto">
          <a:xfrm>
            <a:off x="4876800" y="76200"/>
            <a:ext cx="3810000" cy="2541588"/>
          </a:xfrm>
          <a:prstGeom prst="rect">
            <a:avLst/>
          </a:prstGeom>
          <a:noFill/>
        </p:spPr>
      </p:pic>
      <p:pic>
        <p:nvPicPr>
          <p:cNvPr id="29702" name="Picture 6" descr="Figure 1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429000"/>
            <a:ext cx="2413000" cy="3217863"/>
          </a:xfrm>
          <a:prstGeom prst="rect">
            <a:avLst/>
          </a:prstGeom>
          <a:noFill/>
        </p:spPr>
      </p:pic>
      <p:pic>
        <p:nvPicPr>
          <p:cNvPr id="29703" name="Picture 7" descr="IMG_007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733800"/>
            <a:ext cx="3251200" cy="2438400"/>
          </a:xfrm>
          <a:prstGeom prst="rect">
            <a:avLst/>
          </a:prstGeom>
          <a:noFill/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52400" y="2819400"/>
            <a:ext cx="883920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Whether or not yield potential = actual yield depends on environment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49475"/>
            <a:ext cx="7772400" cy="1431925"/>
          </a:xfrm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rebuchet MS" pitchFamily="34" charset="0"/>
              </a:rPr>
              <a:t>Myth #3: The system is perfect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175"/>
            <a:ext cx="8229600" cy="1431925"/>
          </a:xfrm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rebuchet MS" pitchFamily="34" charset="0"/>
              </a:rPr>
              <a:t>Accuracy of nitrogen recommendations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03438"/>
            <a:ext cx="8229600" cy="4525962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>
                <a:latin typeface="Trebuchet MS" pitchFamily="34" charset="0"/>
              </a:rPr>
              <a:t>SBNR (blackjack)</a:t>
            </a:r>
            <a:br>
              <a:rPr lang="en-US">
                <a:latin typeface="Trebuchet MS" pitchFamily="34" charset="0"/>
              </a:rPr>
            </a:br>
            <a:endParaRPr lang="en-US">
              <a:latin typeface="Trebuchet MS" pitchFamily="34" charset="0"/>
            </a:endParaRPr>
          </a:p>
          <a:p>
            <a:pPr marL="609600" indent="-609600">
              <a:buFontTx/>
              <a:buAutoNum type="arabicPeriod"/>
            </a:pPr>
            <a:r>
              <a:rPr lang="en-US">
                <a:latin typeface="Trebuchet MS" pitchFamily="34" charset="0"/>
              </a:rPr>
              <a:t>Soil testing (roulette)</a:t>
            </a:r>
            <a:br>
              <a:rPr lang="en-US">
                <a:latin typeface="Trebuchet MS" pitchFamily="34" charset="0"/>
              </a:rPr>
            </a:br>
            <a:endParaRPr lang="en-US">
              <a:latin typeface="Trebuchet MS" pitchFamily="34" charset="0"/>
            </a:endParaRPr>
          </a:p>
          <a:p>
            <a:pPr marL="609600" indent="-609600">
              <a:buFontTx/>
              <a:buAutoNum type="arabicPeriod"/>
            </a:pPr>
            <a:r>
              <a:rPr lang="en-US">
                <a:latin typeface="Trebuchet MS" pitchFamily="34" charset="0"/>
              </a:rPr>
              <a:t>Guessing (lottery)</a:t>
            </a:r>
          </a:p>
          <a:p>
            <a:pPr marL="609600" indent="-609600"/>
            <a:endParaRPr lang="en-US">
              <a:latin typeface="Trebuchet MS" pitchFamily="34" charset="0"/>
            </a:endParaRPr>
          </a:p>
        </p:txBody>
      </p:sp>
      <p:pic>
        <p:nvPicPr>
          <p:cNvPr id="12292" name="Picture 4" descr="MPj039926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868488"/>
            <a:ext cx="2495550" cy="312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4975"/>
            <a:ext cx="8229600" cy="823913"/>
          </a:xfrm>
        </p:spPr>
        <p:txBody>
          <a:bodyPr>
            <a:spAutoFit/>
          </a:bodyPr>
          <a:lstStyle/>
          <a:p>
            <a:r>
              <a:rPr lang="en-US" sz="4800">
                <a:solidFill>
                  <a:srgbClr val="000000"/>
                </a:solidFill>
                <a:latin typeface="Trebuchet MS" pitchFamily="34" charset="0"/>
              </a:rPr>
              <a:t>Putting things in perspective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rebuchet MS" pitchFamily="34" charset="0"/>
              </a:rPr>
              <a:t>Its different so people doubt the validity</a:t>
            </a:r>
            <a:br>
              <a:rPr lang="en-US">
                <a:latin typeface="Trebuchet MS" pitchFamily="34" charset="0"/>
              </a:rPr>
            </a:br>
            <a:endParaRPr lang="en-US">
              <a:latin typeface="Trebuchet MS" pitchFamily="34" charset="0"/>
            </a:endParaRPr>
          </a:p>
          <a:p>
            <a:r>
              <a:rPr lang="en-US">
                <a:latin typeface="Trebuchet MS" pitchFamily="34" charset="0"/>
              </a:rPr>
              <a:t>Farmers have gotten fertilizer rates wrong for years and shrugged it off</a:t>
            </a:r>
          </a:p>
          <a:p>
            <a:pPr>
              <a:buFontTx/>
              <a:buNone/>
            </a:pPr>
            <a:endParaRPr lang="en-US">
              <a:latin typeface="Trebuchet MS" pitchFamily="34" charset="0"/>
            </a:endParaRPr>
          </a:p>
          <a:p>
            <a:r>
              <a:rPr lang="en-US">
                <a:latin typeface="Trebuchet MS" pitchFamily="34" charset="0"/>
              </a:rPr>
              <a:t>It is not perfect, but it is much better than what you have been using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49475"/>
            <a:ext cx="7772400" cy="1431925"/>
          </a:xfrm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rebuchet MS" pitchFamily="34" charset="0"/>
              </a:rPr>
              <a:t>Myth #4: all farmers will embrace this new technology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5138"/>
            <a:ext cx="8229600" cy="762000"/>
          </a:xfrm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rebuchet MS" pitchFamily="34" charset="0"/>
              </a:rPr>
              <a:t>Agronomic Myths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rebuchet MS" pitchFamily="34" charset="0"/>
              </a:rPr>
              <a:t>Soil testing is infallible</a:t>
            </a:r>
            <a:br>
              <a:rPr lang="en-US">
                <a:latin typeface="Trebuchet MS" pitchFamily="34" charset="0"/>
              </a:rPr>
            </a:br>
            <a:endParaRPr lang="en-US">
              <a:latin typeface="Trebuchet MS" pitchFamily="34" charset="0"/>
            </a:endParaRPr>
          </a:p>
          <a:p>
            <a:r>
              <a:rPr lang="en-US">
                <a:latin typeface="Trebuchet MS" pitchFamily="34" charset="0"/>
              </a:rPr>
              <a:t>Yield potential is the same as yield</a:t>
            </a:r>
            <a:br>
              <a:rPr lang="en-US">
                <a:latin typeface="Trebuchet MS" pitchFamily="34" charset="0"/>
              </a:rPr>
            </a:br>
            <a:endParaRPr lang="en-US">
              <a:latin typeface="Trebuchet MS" pitchFamily="34" charset="0"/>
            </a:endParaRPr>
          </a:p>
          <a:p>
            <a:r>
              <a:rPr lang="en-US">
                <a:latin typeface="Trebuchet MS" pitchFamily="34" charset="0"/>
              </a:rPr>
              <a:t>The SBNR system is perfect</a:t>
            </a:r>
            <a:br>
              <a:rPr lang="en-US">
                <a:latin typeface="Trebuchet MS" pitchFamily="34" charset="0"/>
              </a:rPr>
            </a:br>
            <a:endParaRPr lang="en-US">
              <a:latin typeface="Trebuchet MS" pitchFamily="34" charset="0"/>
            </a:endParaRPr>
          </a:p>
          <a:p>
            <a:r>
              <a:rPr lang="en-US">
                <a:latin typeface="Trebuchet MS" pitchFamily="34" charset="0"/>
              </a:rPr>
              <a:t>All farmers will embrace new technology</a:t>
            </a:r>
          </a:p>
          <a:p>
            <a:endParaRPr lang="en-US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175"/>
            <a:ext cx="8229600" cy="1431925"/>
          </a:xfrm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rebuchet MS" pitchFamily="34" charset="0"/>
              </a:rPr>
              <a:t>Soil testing has been around for a long time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4525963"/>
          </a:xfrm>
        </p:spPr>
        <p:txBody>
          <a:bodyPr/>
          <a:lstStyle/>
          <a:p>
            <a:r>
              <a:rPr lang="en-US">
                <a:latin typeface="Trebuchet MS" pitchFamily="34" charset="0"/>
              </a:rPr>
              <a:t>11 % every year</a:t>
            </a:r>
          </a:p>
          <a:p>
            <a:r>
              <a:rPr lang="en-US">
                <a:latin typeface="Trebuchet MS" pitchFamily="34" charset="0"/>
              </a:rPr>
              <a:t>17 % every 2 yr</a:t>
            </a:r>
          </a:p>
          <a:p>
            <a:r>
              <a:rPr lang="en-US">
                <a:latin typeface="Trebuchet MS" pitchFamily="34" charset="0"/>
              </a:rPr>
              <a:t>32% every 3 yr</a:t>
            </a:r>
          </a:p>
          <a:p>
            <a:r>
              <a:rPr lang="en-US">
                <a:latin typeface="Trebuchet MS" pitchFamily="34" charset="0"/>
              </a:rPr>
              <a:t>37 % never</a:t>
            </a:r>
          </a:p>
          <a:p>
            <a:endParaRPr lang="en-US">
              <a:latin typeface="Trebuchet MS" pitchFamily="34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 r="34900"/>
          <a:stretch>
            <a:fillRect/>
          </a:stretch>
        </p:blipFill>
        <p:spPr bwMode="auto">
          <a:xfrm>
            <a:off x="5181600" y="2667000"/>
            <a:ext cx="2970213" cy="3452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Where the rubber meets the road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/>
              <a:t>For those who are really serious about curbing nitrogen costs….this is the way</a:t>
            </a:r>
            <a:br>
              <a:rPr lang="en-US" dirty="0"/>
            </a:br>
            <a:endParaRPr lang="en-US" dirty="0"/>
          </a:p>
          <a:p>
            <a:r>
              <a:rPr lang="en-US" dirty="0"/>
              <a:t>No other prospects on the horizon</a:t>
            </a:r>
          </a:p>
          <a:p>
            <a:pPr lvl="1"/>
            <a:r>
              <a:rPr lang="en-US" dirty="0"/>
              <a:t>oil prices remain high</a:t>
            </a:r>
          </a:p>
          <a:p>
            <a:pPr lvl="1"/>
            <a:r>
              <a:rPr lang="en-US" dirty="0"/>
              <a:t>biotech will not solve the problem</a:t>
            </a:r>
          </a:p>
          <a:p>
            <a:pPr lvl="1"/>
            <a:r>
              <a:rPr lang="en-US" dirty="0"/>
              <a:t>legume crops have limited use</a:t>
            </a:r>
          </a:p>
          <a:p>
            <a:pPr lvl="2"/>
            <a:r>
              <a:rPr lang="en-US" dirty="0" smtClean="0"/>
              <a:t>N </a:t>
            </a:r>
            <a:r>
              <a:rPr lang="en-US" dirty="0"/>
              <a:t>is dependent on biomass production</a:t>
            </a:r>
          </a:p>
          <a:p>
            <a:pPr lvl="2"/>
            <a:r>
              <a:rPr lang="en-US" dirty="0"/>
              <a:t>must leave everything in the field (i.e. don’t harvest grain or hay)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1412119FBxWoH_f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4600" y="228600"/>
            <a:ext cx="36471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u="sng" dirty="0">
                <a:solidFill>
                  <a:schemeClr val="bg1"/>
                </a:solidFill>
                <a:latin typeface="Trebuchet MS" pitchFamily="34" charset="0"/>
              </a:rPr>
              <a:t>Summary</a:t>
            </a:r>
            <a:endParaRPr lang="en-US" sz="6600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5138"/>
            <a:ext cx="8229600" cy="762000"/>
          </a:xfrm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rebuchet MS" pitchFamily="34" charset="0"/>
              </a:rPr>
              <a:t>Check results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rebuchet MS" pitchFamily="34" charset="0"/>
              </a:rPr>
              <a:t>Have an open mind and give the SBNR program a fair chance</a:t>
            </a:r>
            <a:br>
              <a:rPr lang="en-US" sz="2400" dirty="0">
                <a:latin typeface="Trebuchet MS" pitchFamily="34" charset="0"/>
              </a:rPr>
            </a:br>
            <a:r>
              <a:rPr lang="en-US" sz="2400" dirty="0">
                <a:latin typeface="Trebuchet MS" pitchFamily="34" charset="0"/>
              </a:rPr>
              <a:t/>
            </a:r>
            <a:br>
              <a:rPr lang="en-US" sz="2400" dirty="0">
                <a:latin typeface="Trebuchet MS" pitchFamily="34" charset="0"/>
              </a:rPr>
            </a:br>
            <a:endParaRPr lang="en-US" sz="2400" dirty="0"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Trebuchet MS" pitchFamily="34" charset="0"/>
              </a:rPr>
              <a:t>Focus on profit rather than yield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Trebuchet MS" pitchFamily="34" charset="0"/>
              </a:rPr>
              <a:t>Compare to what you would normally do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rebuchet MS" pitchFamily="34" charset="0"/>
              </a:rPr>
              <a:t>make comparisons fair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rebuchet MS" pitchFamily="34" charset="0"/>
              </a:rPr>
              <a:t>strips work better than ½ by ½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rebuchet MS" pitchFamily="34" charset="0"/>
              </a:rPr>
              <a:t>field vs. field or year vs. year are not valid comparisons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rebuchet MS" pitchFamily="34" charset="0"/>
              </a:rPr>
              <a:t>Think about results </a:t>
            </a:r>
            <a:endParaRPr lang="en-US" sz="2400" dirty="0"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8" name="Picture 4" descr="IMG_85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822325" y="188913"/>
            <a:ext cx="7788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b="1"/>
              <a:t>Questions and Discussion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49475"/>
            <a:ext cx="7772400" cy="1431925"/>
          </a:xfrm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rebuchet MS" pitchFamily="34" charset="0"/>
              </a:rPr>
              <a:t>Myth #1: Infallibility of soil 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5138"/>
            <a:ext cx="8229600" cy="762000"/>
          </a:xfrm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rebuchet MS" pitchFamily="34" charset="0"/>
              </a:rPr>
              <a:t>Variation in soil testing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rebuchet MS" pitchFamily="34" charset="0"/>
              </a:rPr>
              <a:t>Almost infinite spatial variation</a:t>
            </a:r>
          </a:p>
          <a:p>
            <a:r>
              <a:rPr lang="en-US">
                <a:latin typeface="Trebuchet MS" pitchFamily="34" charset="0"/>
              </a:rPr>
              <a:t>Manage for the average</a:t>
            </a:r>
          </a:p>
          <a:p>
            <a:endParaRPr lang="en-US">
              <a:latin typeface="Trebuchet MS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 r="34900"/>
          <a:stretch>
            <a:fillRect/>
          </a:stretch>
        </p:blipFill>
        <p:spPr bwMode="auto">
          <a:xfrm>
            <a:off x="839788" y="2971800"/>
            <a:ext cx="2970212" cy="3452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5127" name="Group 7"/>
          <p:cNvGrpSpPr>
            <a:grpSpLocks/>
          </p:cNvGrpSpPr>
          <p:nvPr/>
        </p:nvGrpSpPr>
        <p:grpSpPr bwMode="auto">
          <a:xfrm>
            <a:off x="4953000" y="2971800"/>
            <a:ext cx="3848100" cy="3471863"/>
            <a:chOff x="3120" y="1872"/>
            <a:chExt cx="2424" cy="2187"/>
          </a:xfrm>
        </p:grpSpPr>
        <p:pic>
          <p:nvPicPr>
            <p:cNvPr id="5124" name="Picture 4" descr="Profitmap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20" y="1872"/>
              <a:ext cx="2424" cy="21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4080" y="1911"/>
              <a:ext cx="1440" cy="3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rebuchet MS" pitchFamily="34" charset="0"/>
              </a:rPr>
              <a:t>Spatial variation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522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Trebuchet MS" pitchFamily="34" charset="0"/>
              </a:rPr>
              <a:t>management may or may not be profitable</a:t>
            </a:r>
          </a:p>
          <a:p>
            <a:pPr>
              <a:lnSpc>
                <a:spcPct val="90000"/>
              </a:lnSpc>
            </a:pPr>
            <a:r>
              <a:rPr lang="en-US">
                <a:latin typeface="Trebuchet MS" pitchFamily="34" charset="0"/>
              </a:rPr>
              <a:t>does added accuracy result in increased profit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rebuchet MS" pitchFamily="34" charset="0"/>
              </a:rPr>
              <a:t>ability to measure 1 m</a:t>
            </a:r>
            <a:r>
              <a:rPr lang="en-US" baseline="30000">
                <a:latin typeface="Trebuchet MS" pitchFamily="34" charset="0"/>
              </a:rPr>
              <a:t>2</a:t>
            </a:r>
            <a:r>
              <a:rPr lang="en-US">
                <a:latin typeface="Trebuchet MS" pitchFamily="34" charset="0"/>
              </a:rPr>
              <a:t> or less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rebuchet MS" pitchFamily="34" charset="0"/>
              </a:rPr>
              <a:t>where is good enough?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rebuchet MS" pitchFamily="34" charset="0"/>
              </a:rPr>
              <a:t>new car example</a:t>
            </a:r>
          </a:p>
          <a:p>
            <a:pPr lvl="2">
              <a:lnSpc>
                <a:spcPct val="90000"/>
              </a:lnSpc>
            </a:pPr>
            <a:r>
              <a:rPr lang="en-US">
                <a:latin typeface="Trebuchet MS" pitchFamily="34" charset="0"/>
              </a:rPr>
              <a:t>add on for $1,000 will increase fuel economy 60%</a:t>
            </a:r>
          </a:p>
          <a:p>
            <a:pPr lvl="2">
              <a:lnSpc>
                <a:spcPct val="90000"/>
              </a:lnSpc>
            </a:pPr>
            <a:r>
              <a:rPr lang="en-US">
                <a:latin typeface="Trebuchet MS" pitchFamily="34" charset="0"/>
              </a:rPr>
              <a:t>add on for $5,000 will increase fuel economy 5%</a:t>
            </a:r>
          </a:p>
          <a:p>
            <a:pPr>
              <a:lnSpc>
                <a:spcPct val="90000"/>
              </a:lnSpc>
            </a:pPr>
            <a:endParaRPr lang="en-US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5138"/>
            <a:ext cx="8229600" cy="762000"/>
          </a:xfrm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rebuchet MS" pitchFamily="34" charset="0"/>
              </a:rPr>
              <a:t>Temporal Variation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rebuchet MS" pitchFamily="34" charset="0"/>
              </a:rPr>
              <a:t>Variation between sampling dates</a:t>
            </a:r>
          </a:p>
          <a:p>
            <a:r>
              <a:rPr lang="en-US">
                <a:latin typeface="Trebuchet MS" pitchFamily="34" charset="0"/>
              </a:rPr>
              <a:t>Lab variation</a:t>
            </a:r>
          </a:p>
          <a:p>
            <a:pPr lvl="1"/>
            <a:r>
              <a:rPr lang="en-US">
                <a:latin typeface="Trebuchet MS" pitchFamily="34" charset="0"/>
              </a:rPr>
              <a:t>small amt. of soil used</a:t>
            </a:r>
          </a:p>
          <a:p>
            <a:pPr lvl="1"/>
            <a:r>
              <a:rPr lang="en-US">
                <a:latin typeface="Trebuchet MS" pitchFamily="34" charset="0"/>
              </a:rPr>
              <a:t>still the best we have</a:t>
            </a:r>
          </a:p>
          <a:p>
            <a:endParaRPr lang="en-US">
              <a:latin typeface="Trebuchet MS" pitchFamily="34" charset="0"/>
            </a:endParaRPr>
          </a:p>
        </p:txBody>
      </p:sp>
      <p:pic>
        <p:nvPicPr>
          <p:cNvPr id="6148" name="Picture 4" descr="DSCF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810000"/>
            <a:ext cx="34544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175"/>
            <a:ext cx="8229600" cy="1431925"/>
          </a:xfrm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rebuchet MS" pitchFamily="34" charset="0"/>
              </a:rPr>
              <a:t>Soil testing only works if a test is taken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4525963"/>
          </a:xfrm>
        </p:spPr>
        <p:txBody>
          <a:bodyPr/>
          <a:lstStyle/>
          <a:p>
            <a:r>
              <a:rPr lang="en-US">
                <a:latin typeface="Trebuchet MS" pitchFamily="34" charset="0"/>
              </a:rPr>
              <a:t>11 % every year</a:t>
            </a:r>
          </a:p>
          <a:p>
            <a:r>
              <a:rPr lang="en-US">
                <a:latin typeface="Trebuchet MS" pitchFamily="34" charset="0"/>
              </a:rPr>
              <a:t>17 % every 2 yr</a:t>
            </a:r>
          </a:p>
          <a:p>
            <a:r>
              <a:rPr lang="en-US">
                <a:latin typeface="Trebuchet MS" pitchFamily="34" charset="0"/>
              </a:rPr>
              <a:t>32% every 3 yr</a:t>
            </a:r>
          </a:p>
          <a:p>
            <a:r>
              <a:rPr lang="en-US">
                <a:latin typeface="Trebuchet MS" pitchFamily="34" charset="0"/>
              </a:rPr>
              <a:t>37 % never</a:t>
            </a:r>
          </a:p>
          <a:p>
            <a:endParaRPr lang="en-US">
              <a:latin typeface="Trebuchet MS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r="34900"/>
          <a:stretch>
            <a:fillRect/>
          </a:stretch>
        </p:blipFill>
        <p:spPr bwMode="auto">
          <a:xfrm>
            <a:off x="5181600" y="2667000"/>
            <a:ext cx="2970213" cy="3452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479550"/>
            <a:ext cx="8610600" cy="2771775"/>
          </a:xfrm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rebuchet MS" pitchFamily="34" charset="0"/>
              </a:rPr>
              <a:t>Myth #2: Yield potential is the same as yield, or that thing said I would make 55 bu and I only made 45!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4" descr="IMG_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0238" y="-471488"/>
            <a:ext cx="10404476" cy="7802563"/>
          </a:xfrm>
          <a:prstGeom prst="rect">
            <a:avLst/>
          </a:prstGeom>
          <a:noFill/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048000" y="5383213"/>
            <a:ext cx="5943600" cy="14747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/>
              <a:t>Maximum yield </a:t>
            </a:r>
            <a:r>
              <a:rPr lang="en-US" sz="3600" b="1" i="1" u="sng"/>
              <a:t>potential</a:t>
            </a:r>
          </a:p>
          <a:p>
            <a:pPr algn="ctr">
              <a:spcBef>
                <a:spcPct val="50000"/>
              </a:spcBef>
            </a:pPr>
            <a:r>
              <a:rPr lang="en-US" sz="3600" b="1"/>
              <a:t>150 bu/ac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H="1" flipV="1">
            <a:off x="3733800" y="3429000"/>
            <a:ext cx="1524000" cy="198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351</Words>
  <Application>Microsoft Office PowerPoint</Application>
  <PresentationFormat>On-screen Show (4:3)</PresentationFormat>
  <Paragraphs>101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Calibri</vt:lpstr>
      <vt:lpstr>Default Design</vt:lpstr>
      <vt:lpstr>Agronomic Mythbusters</vt:lpstr>
      <vt:lpstr>Agronomic Myths</vt:lpstr>
      <vt:lpstr>Myth #1: Infallibility of soil testing</vt:lpstr>
      <vt:lpstr>Variation in soil testing</vt:lpstr>
      <vt:lpstr>Spatial variation</vt:lpstr>
      <vt:lpstr>Temporal Variation</vt:lpstr>
      <vt:lpstr>Soil testing only works if a test is taken</vt:lpstr>
      <vt:lpstr>Myth #2: Yield potential is the same as yield, or that thing said I would make 55 bu and I only made 45!</vt:lpstr>
      <vt:lpstr>Slide 9</vt:lpstr>
      <vt:lpstr>Slide 10</vt:lpstr>
      <vt:lpstr>Slide 11</vt:lpstr>
      <vt:lpstr>Slide 12</vt:lpstr>
      <vt:lpstr>Slide 13</vt:lpstr>
      <vt:lpstr>Slide 14</vt:lpstr>
      <vt:lpstr>Slide 15</vt:lpstr>
      <vt:lpstr>Myth #3: The system is perfect</vt:lpstr>
      <vt:lpstr>Accuracy of nitrogen recommendations</vt:lpstr>
      <vt:lpstr>Putting things in perspective</vt:lpstr>
      <vt:lpstr>Myth #4: all farmers will embrace this new technology</vt:lpstr>
      <vt:lpstr>Soil testing has been around for a long time</vt:lpstr>
      <vt:lpstr>Where the rubber meets the road</vt:lpstr>
      <vt:lpstr>Slide 22</vt:lpstr>
      <vt:lpstr>Check results</vt:lpstr>
      <vt:lpstr>Slide 24</vt:lpstr>
    </vt:vector>
  </TitlesOfParts>
  <Company>Oklahoma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Agronomic Mythbusters</dc:title>
  <dc:creator>Jeff Edwards</dc:creator>
  <cp:lastModifiedBy> </cp:lastModifiedBy>
  <cp:revision>5</cp:revision>
  <dcterms:created xsi:type="dcterms:W3CDTF">2006-01-18T13:32:25Z</dcterms:created>
  <dcterms:modified xsi:type="dcterms:W3CDTF">2009-01-27T22:19:31Z</dcterms:modified>
</cp:coreProperties>
</file>