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311" r:id="rId2"/>
    <p:sldId id="312" r:id="rId3"/>
    <p:sldId id="319" r:id="rId4"/>
    <p:sldId id="313" r:id="rId5"/>
    <p:sldId id="321" r:id="rId6"/>
    <p:sldId id="323" r:id="rId7"/>
    <p:sldId id="324" r:id="rId8"/>
    <p:sldId id="325" r:id="rId9"/>
    <p:sldId id="326" r:id="rId10"/>
    <p:sldId id="327" r:id="rId11"/>
    <p:sldId id="334" r:id="rId12"/>
    <p:sldId id="332" r:id="rId13"/>
    <p:sldId id="317" r:id="rId14"/>
    <p:sldId id="335" r:id="rId15"/>
    <p:sldId id="316" r:id="rId16"/>
    <p:sldId id="331" r:id="rId17"/>
    <p:sldId id="320" r:id="rId18"/>
    <p:sldId id="318" r:id="rId19"/>
    <p:sldId id="33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2E20E"/>
    <a:srgbClr val="DBE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87389" autoAdjust="0"/>
  </p:normalViewPr>
  <p:slideViewPr>
    <p:cSldViewPr>
      <p:cViewPr varScale="1">
        <p:scale>
          <a:sx n="113" d="100"/>
          <a:sy n="113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423AD-823F-4C0C-924A-353ED7A261FA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E0431-CE50-4832-8DBC-CD0EDADE30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66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0431-CE50-4832-8DBC-CD0EDADE309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08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0431-CE50-4832-8DBC-CD0EDADE309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57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0431-CE50-4832-8DBC-CD0EDADE309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46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F64F97D-0208-4245-A697-FC45B43868C5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4F97D-0208-4245-A697-FC45B43868C5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4F97D-0208-4245-A697-FC45B43868C5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4F97D-0208-4245-A697-FC45B43868C5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4F97D-0208-4245-A697-FC45B43868C5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4F97D-0208-4245-A697-FC45B43868C5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4F97D-0208-4245-A697-FC45B43868C5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4F97D-0208-4245-A697-FC45B43868C5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4F97D-0208-4245-A697-FC45B43868C5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F64F97D-0208-4245-A697-FC45B43868C5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F64F97D-0208-4245-A697-FC45B43868C5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F64F97D-0208-4245-A697-FC45B43868C5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92D18DB-FF0D-4174-BF01-8D9BF8C0D7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272095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effectLst/>
              </a:rPr>
              <a:t>Maximizing the Value of a Ph.D.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105400"/>
            <a:ext cx="1828800" cy="1611278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9600" y="3330555"/>
            <a:ext cx="7924800" cy="882293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None/>
            </a:pPr>
            <a:r>
              <a:rPr lang="en-US" sz="2400" dirty="0" smtClean="0"/>
              <a:t>Graduate </a:t>
            </a:r>
            <a:r>
              <a:rPr lang="en-US" sz="2400" dirty="0" smtClean="0"/>
              <a:t>Seminar</a:t>
            </a:r>
          </a:p>
          <a:p>
            <a:pPr marL="109728" indent="0" algn="ctr">
              <a:buNone/>
            </a:pPr>
            <a:r>
              <a:rPr lang="en-US" sz="2400" dirty="0" smtClean="0"/>
              <a:t>September 8</a:t>
            </a:r>
            <a:r>
              <a:rPr lang="en-US" sz="2400" baseline="30000" dirty="0" smtClean="0"/>
              <a:t>th</a:t>
            </a:r>
            <a:r>
              <a:rPr lang="en-US" sz="2400" dirty="0"/>
              <a:t>,</a:t>
            </a:r>
            <a:r>
              <a:rPr lang="en-US" sz="2400" dirty="0" smtClean="0"/>
              <a:t> 2014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08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706004"/>
          </a:xfrm>
        </p:spPr>
        <p:txBody>
          <a:bodyPr>
            <a:normAutofit/>
          </a:bodyPr>
          <a:lstStyle/>
          <a:p>
            <a:r>
              <a:rPr lang="en-US" dirty="0" smtClean="0"/>
              <a:t>Presentations</a:t>
            </a:r>
          </a:p>
          <a:p>
            <a:pPr lvl="1"/>
            <a:r>
              <a:rPr lang="en-US" dirty="0" smtClean="0"/>
              <a:t>Meetings/conferences</a:t>
            </a:r>
          </a:p>
          <a:p>
            <a:pPr lvl="1"/>
            <a:r>
              <a:rPr lang="en-US" dirty="0" smtClean="0"/>
              <a:t>Field days</a:t>
            </a:r>
            <a:endParaRPr lang="en-US" dirty="0"/>
          </a:p>
          <a:p>
            <a:endParaRPr lang="en-US" sz="1200" dirty="0"/>
          </a:p>
          <a:p>
            <a:r>
              <a:rPr lang="en-US" dirty="0" smtClean="0"/>
              <a:t>Publications</a:t>
            </a:r>
          </a:p>
          <a:p>
            <a:pPr lvl="1"/>
            <a:r>
              <a:rPr lang="en-US" dirty="0" smtClean="0"/>
              <a:t>Peer-reviewed</a:t>
            </a:r>
          </a:p>
          <a:p>
            <a:pPr lvl="1"/>
            <a:r>
              <a:rPr lang="en-US" dirty="0" smtClean="0"/>
              <a:t>Fact sheets</a:t>
            </a:r>
          </a:p>
          <a:p>
            <a:endParaRPr lang="en-US" sz="1200" dirty="0"/>
          </a:p>
          <a:p>
            <a:r>
              <a:rPr lang="en-US" dirty="0" smtClean="0"/>
              <a:t>ASA </a:t>
            </a:r>
            <a:r>
              <a:rPr lang="en-US" dirty="0"/>
              <a:t>e</a:t>
            </a:r>
            <a:r>
              <a:rPr lang="en-US" dirty="0" smtClean="0"/>
              <a:t>vents</a:t>
            </a:r>
          </a:p>
          <a:p>
            <a:pPr lvl="1"/>
            <a:r>
              <a:rPr lang="en-US" dirty="0" smtClean="0"/>
              <a:t>Graduate school forum</a:t>
            </a:r>
          </a:p>
          <a:p>
            <a:pPr lvl="1"/>
            <a:r>
              <a:rPr lang="en-US" dirty="0" smtClean="0"/>
              <a:t>Career center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Formal marketing:</a:t>
            </a:r>
            <a:br>
              <a:rPr lang="en-US" dirty="0" smtClean="0"/>
            </a:br>
            <a:r>
              <a:rPr lang="en-US" dirty="0" smtClean="0"/>
              <a:t>Research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876800"/>
            <a:ext cx="3291840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oil fertility\Desktop\bx0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33600"/>
            <a:ext cx="3171825" cy="238125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68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886200"/>
          </a:xfrm>
        </p:spPr>
        <p:txBody>
          <a:bodyPr/>
          <a:lstStyle/>
          <a:p>
            <a:r>
              <a:rPr lang="en-US" dirty="0" smtClean="0"/>
              <a:t>LinkedIn/Twitter/Facebook</a:t>
            </a:r>
          </a:p>
          <a:p>
            <a:endParaRPr lang="en-US" sz="1200" dirty="0" smtClean="0"/>
          </a:p>
          <a:p>
            <a:r>
              <a:rPr lang="en-US" dirty="0" smtClean="0"/>
              <a:t>CV/resume and cover letter</a:t>
            </a:r>
          </a:p>
          <a:p>
            <a:endParaRPr lang="en-US" sz="1200" dirty="0"/>
          </a:p>
          <a:p>
            <a:r>
              <a:rPr lang="en-US" dirty="0" smtClean="0"/>
              <a:t>Blogs/websites</a:t>
            </a:r>
            <a:endParaRPr lang="en-US" dirty="0"/>
          </a:p>
          <a:p>
            <a:endParaRPr lang="en-US" sz="1200" dirty="0"/>
          </a:p>
          <a:p>
            <a:r>
              <a:rPr lang="en-US" dirty="0"/>
              <a:t>Company website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databases</a:t>
            </a:r>
          </a:p>
          <a:p>
            <a:pPr marL="109728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Formal marketing:</a:t>
            </a:r>
            <a:br>
              <a:rPr lang="en-US" dirty="0"/>
            </a:br>
            <a:r>
              <a:rPr lang="en-US" dirty="0" smtClean="0"/>
              <a:t>Media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33600"/>
            <a:ext cx="2065361" cy="154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179" y="4371568"/>
            <a:ext cx="45016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2338" y="6647636"/>
            <a:ext cx="45016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http://1.bp.blogspot.com/-bJbtJJuV4Rk/UbyYYErD7PI/AAAAAAAAFoQ/OiJ_Y0I7GCc/s1600/twitter.jpg</a:t>
            </a:r>
          </a:p>
        </p:txBody>
      </p:sp>
    </p:spTree>
    <p:extLst>
      <p:ext uri="{BB962C8B-B14F-4D97-AF65-F5344CB8AC3E}">
        <p14:creationId xmlns:p14="http://schemas.microsoft.com/office/powerpoint/2010/main" val="4596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0226"/>
            <a:ext cx="8229600" cy="1554162"/>
          </a:xfrm>
        </p:spPr>
        <p:txBody>
          <a:bodyPr/>
          <a:lstStyle/>
          <a:p>
            <a:pPr algn="ctr"/>
            <a:r>
              <a:rPr lang="en-US" dirty="0" smtClean="0"/>
              <a:t>CASNR career fair:</a:t>
            </a:r>
            <a:br>
              <a:rPr lang="en-US" dirty="0" smtClean="0"/>
            </a:br>
            <a:r>
              <a:rPr lang="en-US" dirty="0" smtClean="0"/>
              <a:t>Tomorrow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0" t="8216" r="17730" b="7467"/>
          <a:stretch/>
        </p:blipFill>
        <p:spPr bwMode="auto">
          <a:xfrm>
            <a:off x="903516" y="1573634"/>
            <a:ext cx="7315200" cy="528629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6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549206"/>
            <a:ext cx="2743200" cy="3503066"/>
          </a:xfrm>
          <a:ln w="19050"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Business cards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97604" y="2045732"/>
            <a:ext cx="2823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&lt;$10 @ ‘X’ Store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r="51697"/>
          <a:stretch/>
        </p:blipFill>
        <p:spPr bwMode="auto">
          <a:xfrm>
            <a:off x="79830" y="1871562"/>
            <a:ext cx="5943600" cy="477126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48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916" y="1295400"/>
            <a:ext cx="5486400" cy="457931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800682" y="820807"/>
            <a:ext cx="5513832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Impact" panose="020B0806030902050204" pitchFamily="34" charset="0"/>
              </a:rPr>
              <a:t>WHAT DO YOU STUDY?</a:t>
            </a:r>
            <a:endParaRPr lang="en-US" sz="4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41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3243072"/>
          </a:xfrm>
        </p:spPr>
        <p:txBody>
          <a:bodyPr>
            <a:normAutofit/>
          </a:bodyPr>
          <a:lstStyle/>
          <a:p>
            <a:r>
              <a:rPr lang="en-US" dirty="0" smtClean="0"/>
              <a:t>Why are you a good investment for the tax payers?</a:t>
            </a:r>
          </a:p>
          <a:p>
            <a:endParaRPr lang="en-US" sz="1300" dirty="0" smtClean="0"/>
          </a:p>
          <a:p>
            <a:r>
              <a:rPr lang="en-US" dirty="0" smtClean="0"/>
              <a:t>Three Minute Thesis (3MT)</a:t>
            </a:r>
          </a:p>
          <a:p>
            <a:pPr lvl="1"/>
            <a:r>
              <a:rPr lang="en-US" dirty="0" smtClean="0"/>
              <a:t>Thesis/dissertation topic and significance in 3 minutes using one slide</a:t>
            </a:r>
          </a:p>
          <a:p>
            <a:pPr lvl="2" fontAlgn="base"/>
            <a:r>
              <a:rPr lang="en-US" dirty="0" smtClean="0"/>
              <a:t>OSU Final Competition: &gt;$2500 in prizes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your research so important?</a:t>
            </a:r>
            <a:endParaRPr lang="en-US" dirty="0"/>
          </a:p>
        </p:txBody>
      </p:sp>
      <p:pic>
        <p:nvPicPr>
          <p:cNvPr id="1026" name="Picture 2" descr="J:\OSU\Fall 2014\SOIL 5020\Seminar material\3mt_v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71" y="4417320"/>
            <a:ext cx="6400800" cy="242163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64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02291"/>
          </a:xfrm>
        </p:spPr>
        <p:txBody>
          <a:bodyPr/>
          <a:lstStyle/>
          <a:p>
            <a:r>
              <a:rPr lang="en-US" dirty="0" smtClean="0"/>
              <a:t>Nationally recognized leader in Business</a:t>
            </a:r>
          </a:p>
          <a:p>
            <a:endParaRPr lang="en-US" dirty="0" smtClean="0"/>
          </a:p>
          <a:p>
            <a:r>
              <a:rPr lang="en-US" dirty="0" smtClean="0"/>
              <a:t>Interview questions and appropriate responses</a:t>
            </a:r>
          </a:p>
          <a:p>
            <a:endParaRPr lang="en-US" sz="1200" dirty="0" smtClean="0"/>
          </a:p>
          <a:p>
            <a:r>
              <a:rPr lang="en-US" dirty="0" smtClean="0"/>
              <a:t>Branding yourself</a:t>
            </a:r>
          </a:p>
          <a:p>
            <a:endParaRPr lang="en-US" sz="1200" dirty="0" smtClean="0"/>
          </a:p>
          <a:p>
            <a:r>
              <a:rPr lang="en-US" dirty="0" smtClean="0"/>
              <a:t>Networking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Career development:</a:t>
            </a:r>
            <a:br>
              <a:rPr lang="en-US" dirty="0" smtClean="0"/>
            </a:br>
            <a:r>
              <a:rPr lang="en-US" dirty="0" smtClean="0"/>
              <a:t>Forbes</a:t>
            </a:r>
            <a:endParaRPr lang="en-US" dirty="0"/>
          </a:p>
        </p:txBody>
      </p:sp>
      <p:pic>
        <p:nvPicPr>
          <p:cNvPr id="4" name="Picture 3" descr="G:\OSU\Fall 2014\SOIL 5020\Seminar material\Forbes-Logo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105400"/>
            <a:ext cx="4572000" cy="17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09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Career development is everywhere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53009" y="1752600"/>
            <a:ext cx="8226531" cy="4762500"/>
            <a:chOff x="307869" y="1752600"/>
            <a:chExt cx="8226531" cy="4762500"/>
          </a:xfrm>
        </p:grpSpPr>
        <p:grpSp>
          <p:nvGrpSpPr>
            <p:cNvPr id="11" name="Group 10"/>
            <p:cNvGrpSpPr/>
            <p:nvPr/>
          </p:nvGrpSpPr>
          <p:grpSpPr>
            <a:xfrm>
              <a:off x="307869" y="1752600"/>
              <a:ext cx="8048837" cy="4762500"/>
              <a:chOff x="152400" y="1752600"/>
              <a:chExt cx="8048837" cy="476250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592" t="27431" r="37573" b="23979"/>
              <a:stretch/>
            </p:blipFill>
            <p:spPr bwMode="auto">
              <a:xfrm>
                <a:off x="152400" y="1752600"/>
                <a:ext cx="2243326" cy="27432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grpSp>
            <p:nvGrpSpPr>
              <p:cNvPr id="4" name="Group 3"/>
              <p:cNvGrpSpPr/>
              <p:nvPr/>
            </p:nvGrpSpPr>
            <p:grpSpPr>
              <a:xfrm>
                <a:off x="2400300" y="1752600"/>
                <a:ext cx="5800937" cy="4762500"/>
                <a:chOff x="-1524000" y="1981200"/>
                <a:chExt cx="5800937" cy="4762500"/>
              </a:xfrm>
            </p:grpSpPr>
            <p:pic>
              <p:nvPicPr>
                <p:cNvPr id="1027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036" t="15032" r="31492" b="13596"/>
                <a:stretch/>
              </p:blipFill>
              <p:spPr bwMode="auto">
                <a:xfrm>
                  <a:off x="-1524000" y="1981200"/>
                  <a:ext cx="3893820" cy="47625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pic>
              <p:nvPicPr>
                <p:cNvPr id="1028" name="Picture 4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575" t="19059" r="31610" b="37378"/>
                <a:stretch/>
              </p:blipFill>
              <p:spPr bwMode="auto">
                <a:xfrm>
                  <a:off x="2387177" y="3855720"/>
                  <a:ext cx="1889760" cy="288798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5" name="Rectangle 4"/>
            <p:cNvSpPr/>
            <p:nvPr/>
          </p:nvSpPr>
          <p:spPr>
            <a:xfrm>
              <a:off x="4531253" y="3633793"/>
              <a:ext cx="1872616" cy="409570"/>
            </a:xfrm>
            <a:prstGeom prst="rect">
              <a:avLst/>
            </a:prstGeom>
            <a:noFill/>
            <a:ln w="15875" cmpd="sng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692477" y="2133600"/>
              <a:ext cx="18419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Letter of intent</a:t>
              </a:r>
              <a:br>
                <a:rPr lang="en-US" dirty="0" smtClean="0"/>
              </a:br>
              <a:r>
                <a:rPr lang="en-US" dirty="0" smtClean="0"/>
                <a:t>    -academia</a:t>
              </a:r>
            </a:p>
            <a:p>
              <a:r>
                <a:rPr lang="en-US" dirty="0" smtClean="0"/>
                <a:t>Cover letter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 -industry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6413819" y="3200400"/>
              <a:ext cx="371050" cy="433394"/>
            </a:xfrm>
            <a:prstGeom prst="straightConnector1">
              <a:avLst/>
            </a:prstGeom>
            <a:ln w="158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855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432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“Philosophy”</a:t>
            </a:r>
          </a:p>
          <a:p>
            <a:pPr lvl="1"/>
            <a:r>
              <a:rPr lang="en-US" dirty="0" smtClean="0"/>
              <a:t>A particular set of ideas about knowledge, truth, the nature, and the meaning of life, etc. </a:t>
            </a:r>
            <a:br>
              <a:rPr lang="en-US" dirty="0" smtClean="0"/>
            </a:br>
            <a:r>
              <a:rPr lang="en-US" dirty="0" smtClean="0"/>
              <a:t>	Merriam-Webster dictionary</a:t>
            </a:r>
          </a:p>
          <a:p>
            <a:pPr lvl="2"/>
            <a:endParaRPr lang="en-US" sz="1300" dirty="0" smtClean="0"/>
          </a:p>
          <a:p>
            <a:r>
              <a:rPr lang="en-US" dirty="0" smtClean="0"/>
              <a:t>How will someone from a different perspective view your research?</a:t>
            </a:r>
          </a:p>
          <a:p>
            <a:pPr marL="109728" indent="0">
              <a:buNone/>
            </a:pPr>
            <a:endParaRPr lang="en-US" sz="1300" dirty="0" smtClean="0"/>
          </a:p>
          <a:p>
            <a:r>
              <a:rPr lang="en-US" dirty="0" smtClean="0"/>
              <a:t>Think through the issue at hand</a:t>
            </a:r>
          </a:p>
          <a:p>
            <a:pPr lvl="1"/>
            <a:r>
              <a:rPr lang="en-US" dirty="0"/>
              <a:t>Big </a:t>
            </a:r>
            <a:r>
              <a:rPr lang="en-US" dirty="0" smtClean="0"/>
              <a:t>picture/make it relate</a:t>
            </a:r>
            <a:endParaRPr lang="en-US" dirty="0"/>
          </a:p>
          <a:p>
            <a:endParaRPr lang="en-US" sz="1300" b="1" dirty="0"/>
          </a:p>
          <a:p>
            <a:r>
              <a:rPr lang="en-US" dirty="0"/>
              <a:t>Training provides you with a license to practice research</a:t>
            </a:r>
          </a:p>
          <a:p>
            <a:endParaRPr lang="en-US" b="1" dirty="0" smtClean="0"/>
          </a:p>
          <a:p>
            <a:pPr lvl="2"/>
            <a:endParaRPr lang="en-US" dirty="0"/>
          </a:p>
          <a:p>
            <a:pPr marL="630936" lvl="2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Doctor of Philosophy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69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645091"/>
          </a:xfrm>
        </p:spPr>
        <p:txBody>
          <a:bodyPr/>
          <a:lstStyle/>
          <a:p>
            <a:r>
              <a:rPr lang="en-US" dirty="0" smtClean="0"/>
              <a:t>Goal: seamless employment transition</a:t>
            </a:r>
          </a:p>
          <a:p>
            <a:endParaRPr lang="en-US" dirty="0"/>
          </a:p>
          <a:p>
            <a:r>
              <a:rPr lang="en-US" dirty="0" smtClean="0"/>
              <a:t>Get out there and </a:t>
            </a:r>
            <a:br>
              <a:rPr lang="en-US" dirty="0" smtClean="0"/>
            </a:br>
            <a:r>
              <a:rPr lang="en-US" dirty="0" smtClean="0"/>
              <a:t>make OSU look good!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00400" y="274638"/>
            <a:ext cx="2743200" cy="2011362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 smtClean="0"/>
              <a:t>Ph.</a:t>
            </a:r>
            <a:r>
              <a:rPr lang="en-US" dirty="0" err="1" smtClean="0"/>
              <a:t>inally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4800" dirty="0" smtClean="0"/>
              <a:t>D.</a:t>
            </a:r>
            <a:r>
              <a:rPr lang="en-US" dirty="0" smtClean="0"/>
              <a:t>one!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69" y="3062922"/>
            <a:ext cx="2286000" cy="376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5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Intent is to inform students and faculty </a:t>
            </a:r>
          </a:p>
          <a:p>
            <a:pPr lvl="1"/>
            <a:r>
              <a:rPr lang="en-US" dirty="0" smtClean="0"/>
              <a:t>Examples of my recent experiences</a:t>
            </a:r>
          </a:p>
          <a:p>
            <a:pPr lvl="1"/>
            <a:r>
              <a:rPr lang="en-US" dirty="0" smtClean="0"/>
              <a:t>Capitalize on what I have learned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Disclaimer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64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pursue a terminal degree?</a:t>
            </a:r>
            <a:endParaRPr lang="en-US" dirty="0"/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463953" y="1447800"/>
            <a:ext cx="8238909" cy="2168221"/>
            <a:chOff x="2438400" y="4495800"/>
            <a:chExt cx="6538823" cy="172081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37" t="25297" r="40008" b="59648"/>
            <a:stretch/>
          </p:blipFill>
          <p:spPr bwMode="auto">
            <a:xfrm>
              <a:off x="2438400" y="4495800"/>
              <a:ext cx="6538823" cy="1720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2514601" y="4953000"/>
              <a:ext cx="6320125" cy="594360"/>
              <a:chOff x="2514601" y="4953000"/>
              <a:chExt cx="6320125" cy="59436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2521744" y="4953000"/>
                <a:ext cx="0" cy="594360"/>
              </a:xfrm>
              <a:prstGeom prst="line">
                <a:avLst/>
              </a:prstGeom>
              <a:ln w="158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2514601" y="5537836"/>
                <a:ext cx="1737360" cy="0"/>
              </a:xfrm>
              <a:prstGeom prst="line">
                <a:avLst/>
              </a:prstGeom>
              <a:ln w="158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242436" y="5356205"/>
                <a:ext cx="0" cy="182880"/>
              </a:xfrm>
              <a:prstGeom prst="line">
                <a:avLst/>
              </a:prstGeom>
              <a:ln w="158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514601" y="4955380"/>
                <a:ext cx="6309360" cy="0"/>
              </a:xfrm>
              <a:prstGeom prst="line">
                <a:avLst/>
              </a:prstGeom>
              <a:ln w="158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235294" y="5349062"/>
                <a:ext cx="4599432" cy="0"/>
              </a:xfrm>
              <a:prstGeom prst="line">
                <a:avLst/>
              </a:prstGeom>
              <a:ln w="158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8831107" y="4953000"/>
                <a:ext cx="0" cy="402336"/>
              </a:xfrm>
              <a:prstGeom prst="line">
                <a:avLst/>
              </a:prstGeom>
              <a:ln w="158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TextBox 16"/>
          <p:cNvSpPr txBox="1"/>
          <p:nvPr/>
        </p:nvSpPr>
        <p:spPr>
          <a:xfrm>
            <a:off x="1905000" y="4800600"/>
            <a:ext cx="48670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700" dirty="0" smtClean="0"/>
              <a:t>‘Commitment to improve’</a:t>
            </a:r>
          </a:p>
          <a:p>
            <a:pPr marL="342900" indent="-342900">
              <a:buAutoNum type="arabicPeriod"/>
            </a:pPr>
            <a:r>
              <a:rPr lang="en-US" sz="2700" dirty="0" smtClean="0"/>
              <a:t>‘Desire to learn’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0" y="3616021"/>
            <a:ext cx="60484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smtClean="0"/>
              <a:t>Why am I here?</a:t>
            </a:r>
          </a:p>
          <a:p>
            <a:r>
              <a:rPr lang="en-US" sz="2700" dirty="0" smtClean="0"/>
              <a:t>Why are you interviewing a Ph.D.?</a:t>
            </a:r>
          </a:p>
        </p:txBody>
      </p:sp>
    </p:spTree>
    <p:extLst>
      <p:ext uri="{BB962C8B-B14F-4D97-AF65-F5344CB8AC3E}">
        <p14:creationId xmlns:p14="http://schemas.microsoft.com/office/powerpoint/2010/main" val="271431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Figure out what </a:t>
            </a:r>
            <a:r>
              <a:rPr lang="en-US" b="1" dirty="0" smtClean="0"/>
              <a:t>‘it’</a:t>
            </a:r>
            <a:r>
              <a:rPr lang="en-US" dirty="0" smtClean="0"/>
              <a:t> is you want</a:t>
            </a:r>
          </a:p>
          <a:p>
            <a:endParaRPr lang="en-US" sz="2000" dirty="0" smtClean="0"/>
          </a:p>
          <a:p>
            <a:pPr lvl="1"/>
            <a:r>
              <a:rPr lang="en-US" dirty="0"/>
              <a:t>Crop/Discipline</a:t>
            </a:r>
          </a:p>
          <a:p>
            <a:pPr lvl="1"/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Lab/Faculty</a:t>
            </a:r>
          </a:p>
          <a:p>
            <a:pPr lvl="1"/>
            <a:r>
              <a:rPr lang="en-US" dirty="0" smtClean="0"/>
              <a:t>Funding</a:t>
            </a:r>
          </a:p>
          <a:p>
            <a:pPr lvl="1"/>
            <a:r>
              <a:rPr lang="en-US" dirty="0" smtClean="0"/>
              <a:t>Reputation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Making your selection</a:t>
            </a: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5488689" y="4541520"/>
            <a:ext cx="3584083" cy="2286000"/>
            <a:chOff x="4572000" y="4029076"/>
            <a:chExt cx="4572000" cy="291611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4029076"/>
              <a:ext cx="4572000" cy="282892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065857" y="6775913"/>
              <a:ext cx="3371435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dirty="0"/>
                <a:t>http://collegeuniversitytoday.blogspot.com/2013/05/university-college-london-football-teams.html</a:t>
              </a:r>
            </a:p>
          </p:txBody>
        </p:sp>
      </p:grpSp>
      <p:sp>
        <p:nvSpPr>
          <p:cNvPr id="8" name="Down Arrow 7"/>
          <p:cNvSpPr/>
          <p:nvPr/>
        </p:nvSpPr>
        <p:spPr>
          <a:xfrm rot="16200000">
            <a:off x="4133088" y="278927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42827" y="2609065"/>
            <a:ext cx="323127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Diversify yourself as a scientist and </a:t>
            </a:r>
            <a:r>
              <a:rPr lang="en-US" sz="2700" dirty="0" smtClean="0"/>
              <a:t>academic</a:t>
            </a:r>
            <a:endParaRPr lang="en-US" sz="27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775" y="4683140"/>
            <a:ext cx="1508760" cy="20116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692665"/>
            <a:ext cx="2682240" cy="20116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791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26091"/>
          </a:xfrm>
        </p:spPr>
        <p:txBody>
          <a:bodyPr/>
          <a:lstStyle/>
          <a:p>
            <a:r>
              <a:rPr lang="en-US" dirty="0" smtClean="0"/>
              <a:t>Define clear objectives before any experiment is established</a:t>
            </a:r>
          </a:p>
          <a:p>
            <a:r>
              <a:rPr lang="en-US" dirty="0"/>
              <a:t>Be goal oriented</a:t>
            </a:r>
          </a:p>
          <a:p>
            <a:r>
              <a:rPr lang="en-US" dirty="0" smtClean="0"/>
              <a:t>No superfluous data collection</a:t>
            </a:r>
            <a:endParaRPr lang="en-US" dirty="0"/>
          </a:p>
          <a:p>
            <a:r>
              <a:rPr lang="en-US" dirty="0" smtClean="0"/>
              <a:t>Writing will be much easier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064" y="274638"/>
            <a:ext cx="8991600" cy="15541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Designing your research:</a:t>
            </a:r>
            <a:br>
              <a:rPr lang="en-US" dirty="0" smtClean="0"/>
            </a:br>
            <a:r>
              <a:rPr lang="en-US" dirty="0" smtClean="0"/>
              <a:t>Objectives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72000"/>
            <a:ext cx="7315200" cy="227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26091"/>
          </a:xfrm>
        </p:spPr>
        <p:txBody>
          <a:bodyPr/>
          <a:lstStyle/>
          <a:p>
            <a:r>
              <a:rPr lang="en-US" dirty="0"/>
              <a:t>Support and reinforce research</a:t>
            </a:r>
          </a:p>
          <a:p>
            <a:r>
              <a:rPr lang="en-US" dirty="0"/>
              <a:t>Develop you as a scholar in your </a:t>
            </a:r>
            <a:r>
              <a:rPr lang="en-US" dirty="0" smtClean="0"/>
              <a:t>discipline</a:t>
            </a:r>
          </a:p>
          <a:p>
            <a:r>
              <a:rPr lang="en-US" dirty="0" smtClean="0"/>
              <a:t>‘Bond’ with/impress committee members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064" y="274638"/>
            <a:ext cx="8991600" cy="15541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Designing your research:</a:t>
            </a:r>
            <a:br>
              <a:rPr lang="en-US" dirty="0" smtClean="0"/>
            </a:br>
            <a:r>
              <a:rPr lang="en-US" dirty="0" smtClean="0"/>
              <a:t>Classwork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89" y="3522388"/>
            <a:ext cx="4176712" cy="331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79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26091"/>
          </a:xfrm>
        </p:spPr>
        <p:txBody>
          <a:bodyPr/>
          <a:lstStyle/>
          <a:p>
            <a:r>
              <a:rPr lang="en-US" dirty="0"/>
              <a:t>Naturally evolve within your lab group or research focus</a:t>
            </a:r>
          </a:p>
          <a:p>
            <a:r>
              <a:rPr lang="en-US" dirty="0"/>
              <a:t>Support,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direction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reliability</a:t>
            </a:r>
            <a:endParaRPr lang="en-US" dirty="0"/>
          </a:p>
          <a:p>
            <a:r>
              <a:rPr lang="en-US" dirty="0"/>
              <a:t>Independence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064" y="274638"/>
            <a:ext cx="8991600" cy="15541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Designing your research:</a:t>
            </a:r>
            <a:br>
              <a:rPr lang="en-US" dirty="0" smtClean="0"/>
            </a:br>
            <a:r>
              <a:rPr lang="en-US" dirty="0" smtClean="0"/>
              <a:t>Committee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0" y="2704592"/>
            <a:ext cx="5120640" cy="415340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1279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Branding yourself</a:t>
            </a:r>
          </a:p>
          <a:p>
            <a:pPr lvl="1"/>
            <a:r>
              <a:rPr lang="en-US" dirty="0" smtClean="0"/>
              <a:t>Differentiate yourself (the product) in the market</a:t>
            </a:r>
          </a:p>
          <a:p>
            <a:pPr marL="109728" lvl="1" indent="0">
              <a:spcBef>
                <a:spcPts val="400"/>
              </a:spcBef>
              <a:buSzPct val="68000"/>
              <a:buNone/>
            </a:pPr>
            <a:endParaRPr lang="en-US" sz="1200" dirty="0" smtClean="0"/>
          </a:p>
          <a:p>
            <a:r>
              <a:rPr lang="en-US" dirty="0" smtClean="0"/>
              <a:t>Identify where you excel/</a:t>
            </a:r>
            <a:br>
              <a:rPr lang="en-US" dirty="0" smtClean="0"/>
            </a:br>
            <a:r>
              <a:rPr lang="en-US" dirty="0" smtClean="0"/>
              <a:t>brand attributes</a:t>
            </a:r>
          </a:p>
          <a:p>
            <a:endParaRPr lang="en-US" sz="1200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700" dirty="0"/>
              <a:t>Define your </a:t>
            </a:r>
            <a:r>
              <a:rPr lang="en-US" sz="2700" dirty="0" smtClean="0"/>
              <a:t>aspirations</a:t>
            </a:r>
            <a:endParaRPr lang="en-US" dirty="0" smtClean="0"/>
          </a:p>
          <a:p>
            <a:pPr lvl="1"/>
            <a:endParaRPr lang="en-US" sz="1200" dirty="0" smtClean="0"/>
          </a:p>
          <a:p>
            <a:r>
              <a:rPr lang="en-US" dirty="0" smtClean="0"/>
              <a:t>Managing your brand</a:t>
            </a:r>
          </a:p>
          <a:p>
            <a:pPr lvl="1"/>
            <a:r>
              <a:rPr lang="en-US" dirty="0" smtClean="0"/>
              <a:t>Informal marketing</a:t>
            </a:r>
          </a:p>
          <a:p>
            <a:pPr lvl="1"/>
            <a:r>
              <a:rPr lang="en-US" dirty="0" smtClean="0"/>
              <a:t>Formal marketing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Public relations and marketing</a:t>
            </a:r>
            <a:endParaRPr lang="en-US" dirty="0"/>
          </a:p>
        </p:txBody>
      </p:sp>
      <p:pic>
        <p:nvPicPr>
          <p:cNvPr id="1028" name="Picture 4" descr="G:\OSU\Fall 2014\SOIL 5020\Seminar material\why-personal-brand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2895600"/>
            <a:ext cx="3840480" cy="375938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10200" y="6654800"/>
            <a:ext cx="357341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http://www.powerofpersonalbranding.com/brand-yourself-now/why-personal-branding/</a:t>
            </a:r>
          </a:p>
        </p:txBody>
      </p:sp>
    </p:spTree>
    <p:extLst>
      <p:ext uri="{BB962C8B-B14F-4D97-AF65-F5344CB8AC3E}">
        <p14:creationId xmlns:p14="http://schemas.microsoft.com/office/powerpoint/2010/main" val="391354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Develop, manage, nurture your network</a:t>
            </a:r>
          </a:p>
          <a:p>
            <a:pPr lvl="1"/>
            <a:r>
              <a:rPr lang="en-US" dirty="0" smtClean="0"/>
              <a:t>Master the casual circle-back</a:t>
            </a:r>
          </a:p>
          <a:p>
            <a:endParaRPr lang="en-US" sz="1200" dirty="0" smtClean="0"/>
          </a:p>
          <a:p>
            <a:r>
              <a:rPr lang="en-US" dirty="0" smtClean="0"/>
              <a:t>Constantly interviewing</a:t>
            </a:r>
          </a:p>
          <a:p>
            <a:pPr lvl="1"/>
            <a:r>
              <a:rPr lang="en-US" dirty="0" smtClean="0"/>
              <a:t>Every interaction with someone is a short </a:t>
            </a:r>
            <a:br>
              <a:rPr lang="en-US" dirty="0" smtClean="0"/>
            </a:br>
            <a:r>
              <a:rPr lang="en-US" dirty="0" smtClean="0"/>
              <a:t>interview</a:t>
            </a:r>
          </a:p>
          <a:p>
            <a:endParaRPr lang="en-US" sz="1200" dirty="0" smtClean="0"/>
          </a:p>
          <a:p>
            <a:r>
              <a:rPr lang="en-US" dirty="0" smtClean="0"/>
              <a:t>Keep an open mind</a:t>
            </a:r>
          </a:p>
          <a:p>
            <a:pPr lvl="1"/>
            <a:r>
              <a:rPr lang="en-US" dirty="0" smtClean="0"/>
              <a:t>Opportunities can always arise</a:t>
            </a:r>
          </a:p>
          <a:p>
            <a:endParaRPr lang="en-US" sz="1200" dirty="0" smtClean="0"/>
          </a:p>
          <a:p>
            <a:r>
              <a:rPr lang="en-US" dirty="0" smtClean="0"/>
              <a:t>ASA graduate student social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Informal </a:t>
            </a:r>
            <a:r>
              <a:rPr lang="en-US" dirty="0"/>
              <a:t>marketing:</a:t>
            </a:r>
            <a:br>
              <a:rPr lang="en-US" dirty="0"/>
            </a:br>
            <a:r>
              <a:rPr lang="en-US" dirty="0" smtClean="0"/>
              <a:t>Socially</a:t>
            </a:r>
            <a:endParaRPr lang="en-US" dirty="0"/>
          </a:p>
        </p:txBody>
      </p:sp>
      <p:pic>
        <p:nvPicPr>
          <p:cNvPr id="1030" name="Picture 6" descr="C:\Users\Eric\AppData\Local\Microsoft\Windows\Temporary Internet Files\Content.IE5\4A9FARJT\MC90012730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24400"/>
            <a:ext cx="3017520" cy="177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63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Personalizado 2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FF8119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10051</TotalTime>
  <Words>352</Words>
  <Application>Microsoft Office PowerPoint</Application>
  <PresentationFormat>On-screen Show (4:3)</PresentationFormat>
  <Paragraphs>121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Concurrencia</vt:lpstr>
      <vt:lpstr>Maximizing the Value of a Ph.D.</vt:lpstr>
      <vt:lpstr>Disclaimer</vt:lpstr>
      <vt:lpstr>Why pursue a terminal degree?</vt:lpstr>
      <vt:lpstr>Making your selection</vt:lpstr>
      <vt:lpstr>Designing your research: Objectives</vt:lpstr>
      <vt:lpstr>Designing your research: Classwork</vt:lpstr>
      <vt:lpstr>Designing your research: Committee</vt:lpstr>
      <vt:lpstr>Public relations and marketing</vt:lpstr>
      <vt:lpstr>Informal marketing: Socially</vt:lpstr>
      <vt:lpstr>Formal marketing: Research</vt:lpstr>
      <vt:lpstr>Formal marketing: Media</vt:lpstr>
      <vt:lpstr>CASNR career fair: Tomorrow</vt:lpstr>
      <vt:lpstr>Business cards</vt:lpstr>
      <vt:lpstr>PowerPoint Presentation</vt:lpstr>
      <vt:lpstr>Why is your research so important?</vt:lpstr>
      <vt:lpstr>Career development: Forbes</vt:lpstr>
      <vt:lpstr>Career development is everywhere</vt:lpstr>
      <vt:lpstr>Doctor of Philosophy</vt:lpstr>
      <vt:lpstr>Ph.inally  D.one!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Sensing Corn Stalk Diameter as a Predictor of Grain Yield</dc:title>
  <dc:creator>Jorge</dc:creator>
  <cp:lastModifiedBy>soil fertility</cp:lastModifiedBy>
  <cp:revision>622</cp:revision>
  <dcterms:created xsi:type="dcterms:W3CDTF">2012-03-11T21:35:28Z</dcterms:created>
  <dcterms:modified xsi:type="dcterms:W3CDTF">2014-09-09T12:37:06Z</dcterms:modified>
</cp:coreProperties>
</file>