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27"/>
  </p:notesMasterIdLst>
  <p:sldIdLst>
    <p:sldId id="284" r:id="rId2"/>
    <p:sldId id="326" r:id="rId3"/>
    <p:sldId id="328" r:id="rId4"/>
    <p:sldId id="325" r:id="rId5"/>
    <p:sldId id="315" r:id="rId6"/>
    <p:sldId id="319" r:id="rId7"/>
    <p:sldId id="314" r:id="rId8"/>
    <p:sldId id="300" r:id="rId9"/>
    <p:sldId id="313" r:id="rId10"/>
    <p:sldId id="285" r:id="rId11"/>
    <p:sldId id="286" r:id="rId12"/>
    <p:sldId id="316" r:id="rId13"/>
    <p:sldId id="322" r:id="rId14"/>
    <p:sldId id="331" r:id="rId15"/>
    <p:sldId id="279" r:id="rId16"/>
    <p:sldId id="320" r:id="rId17"/>
    <p:sldId id="257" r:id="rId18"/>
    <p:sldId id="339" r:id="rId19"/>
    <p:sldId id="294" r:id="rId20"/>
    <p:sldId id="296" r:id="rId21"/>
    <p:sldId id="270" r:id="rId22"/>
    <p:sldId id="304" r:id="rId23"/>
    <p:sldId id="321" r:id="rId24"/>
    <p:sldId id="337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98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615" autoAdjust="0"/>
    <p:restoredTop sz="86534" autoAdjust="0"/>
  </p:normalViewPr>
  <p:slideViewPr>
    <p:cSldViewPr>
      <p:cViewPr>
        <p:scale>
          <a:sx n="75" d="100"/>
          <a:sy n="75" d="100"/>
        </p:scale>
        <p:origin x="-924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012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B7189-03E0-4B17-B24D-B410A549FC98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0A2A4-2A42-4D2E-AB7D-3946959D181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Here is the optical sensor we used. It’s mounted on a John Deere tractor. It measures both solar irradiance and plant surface reflectance.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AC16FC-D30A-4268-B2DB-5CE8C0B6A5C8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D28F77-673C-456B-BAD7-B6DD2954CD43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8EB73-F012-4093-B06F-7CE03881084B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55310B-9E3B-4518-88F6-ABA6A356CA2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189862-8F01-4D35-8107-50C35015BE7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B69E3C-C68E-43DA-B492-62342F88B537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8A8666-9D56-4741-B218-DEA84090B12F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41F2FD-0B28-4C89-896C-80474982BE35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 eaLnBrk="1" hangingPunct="1"/>
            <a:r>
              <a:rPr lang="en-US" smtClean="0"/>
              <a:t>Economists:  Profit is directly proportional to risk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/>
          <p:nvPr/>
        </p:nvGrpSpPr>
        <p:grpSpPr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16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vert="horz" lIns="91440" tIns="45720" rIns="91440" bIns="45720" rtlCol="0"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B4CBB831-E610-42FF-8699-D378A45198B5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1553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076" y="6553200"/>
            <a:ext cx="762000" cy="228600"/>
          </a:xfrm>
          <a:noFill/>
          <a:ln>
            <a:noFill/>
          </a:ln>
          <a:effectLst/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/>
          <p:nvPr/>
        </p:nvGrpSpPr>
        <p:grpSpPr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18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1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152" y="6556248"/>
            <a:ext cx="1673352" cy="228600"/>
          </a:xfrm>
        </p:spPr>
        <p:txBody>
          <a:bodyPr/>
          <a:lstStyle/>
          <a:p>
            <a:fld id="{B4CBB831-E610-42FF-8699-D378A45198B5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808" y="6556248"/>
            <a:ext cx="1673352" cy="2286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656" y="6556248"/>
            <a:ext cx="762000" cy="228600"/>
          </a:xfrm>
          <a:noFill/>
          <a:ln>
            <a:noFill/>
          </a:ln>
          <a:effectLst/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"/>
          <p:cNvGrpSpPr/>
          <p:nvPr/>
        </p:nvGrpSpPr>
        <p:grpSpPr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9"/>
          <p:cNvGrpSpPr/>
          <p:nvPr/>
        </p:nvGrpSpPr>
        <p:grpSpPr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8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50000"/>
              </a:lnSpc>
              <a:spcBef>
                <a:spcPts val="1800"/>
              </a:spcBef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BB831-E610-42FF-8699-D378A45198B5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86000"/>
            <a:ext cx="6248400" cy="3840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49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B4CBB831-E610-42FF-8699-D378A45198B5}" type="datetimeFigureOut">
              <a:rPr lang="en-US" smtClean="0"/>
              <a:pPr/>
              <a:t>9/23/2010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C12A16C0-57C3-4252-8258-2DDCC4327D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 cap="small" spc="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1800"/>
        </a:spcBef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800"/>
        </a:spcBef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200"/>
        </a:spcBef>
        <a:buClr>
          <a:schemeClr val="accent3"/>
        </a:buClr>
        <a:buSzPct val="80000"/>
        <a:buFont typeface="Wingdings" pitchFamily="2" charset="2"/>
        <a:buChar char="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200"/>
        </a:spcBef>
        <a:buClr>
          <a:schemeClr val="accent4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200"/>
        </a:spcBef>
        <a:buClr>
          <a:schemeClr val="accent5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hyperlink" Target="http://www.nue.okstate.edu/cimmyt_visit_2001.htm" TargetMode="Externa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2.gif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5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" y="5943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Lightner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Conrad, Montana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6019800"/>
            <a:ext cx="809625" cy="536313"/>
          </a:xfrm>
          <a:prstGeom prst="rect">
            <a:avLst/>
          </a:prstGeom>
          <a:noFill/>
        </p:spPr>
      </p:pic>
      <p:pic>
        <p:nvPicPr>
          <p:cNvPr id="7" name="Picture 21" descr="cimmy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5915025"/>
            <a:ext cx="2543175" cy="638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many May 2010 Ted 014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rmany May 2010 Ted 009.jpg"/>
          <p:cNvPicPr>
            <a:picLocks noGrp="1" noChangeAspect="1"/>
          </p:cNvPicPr>
          <p:nvPr isPhoto="1"/>
        </p:nvPicPr>
        <p:blipFill>
          <a:blip r:embed="rId2" cstate="email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47800" y="5715000"/>
            <a:ext cx="3581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Intimidation of Precision Agriculture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p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5000"/>
          </a:blip>
          <a:stretch>
            <a:fillRect/>
          </a:stretch>
        </p:blipFill>
        <p:spPr>
          <a:xfrm>
            <a:off x="914400" y="1066800"/>
            <a:ext cx="7315200" cy="548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6962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GreenSeeker sensing technology endorsed by Dr. Norman E. Borlaug, April 2007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20484" name="Picture 4" descr="P1010057"/>
          <p:cNvPicPr>
            <a:picLocks noChangeAspect="1" noChangeArrowheads="1"/>
          </p:cNvPicPr>
          <p:nvPr/>
        </p:nvPicPr>
        <p:blipFill>
          <a:blip r:embed="rId3" cstate="print">
            <a:lum bright="16000"/>
          </a:blip>
          <a:srcRect/>
          <a:stretch>
            <a:fillRect/>
          </a:stretch>
        </p:blipFill>
        <p:spPr bwMode="auto">
          <a:xfrm>
            <a:off x="4800600" y="3581400"/>
            <a:ext cx="4267200" cy="3200400"/>
          </a:xfrm>
          <a:prstGeom prst="rect">
            <a:avLst/>
          </a:prstGeom>
          <a:noFill/>
          <a:ln w="57150">
            <a:solidFill>
              <a:srgbClr val="CCCC00"/>
            </a:solidFill>
            <a:miter lim="800000"/>
            <a:headEnd/>
            <a:tailEnd/>
          </a:ln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876800" y="5410200"/>
            <a:ext cx="3810000" cy="3667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</a:rPr>
              <a:t>Modipuram, India</a:t>
            </a:r>
          </a:p>
        </p:txBody>
      </p:sp>
      <p:pic>
        <p:nvPicPr>
          <p:cNvPr id="20486" name="Picture 6" descr="India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495800"/>
            <a:ext cx="2495550" cy="1784350"/>
          </a:xfrm>
          <a:prstGeom prst="rect">
            <a:avLst/>
          </a:prstGeom>
          <a:noFill/>
          <a:ln w="57150">
            <a:solidFill>
              <a:srgbClr val="CCCC00"/>
            </a:solidFill>
            <a:miter lim="800000"/>
            <a:headEnd/>
            <a:tailEnd/>
          </a:ln>
        </p:spPr>
      </p:pic>
      <p:pic>
        <p:nvPicPr>
          <p:cNvPr id="20487" name="Picture 8" descr="P10100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52400"/>
            <a:ext cx="5410200" cy="4044950"/>
          </a:xfrm>
          <a:prstGeom prst="rect">
            <a:avLst/>
          </a:prstGeom>
          <a:noFill/>
          <a:ln w="57150">
            <a:solidFill>
              <a:srgbClr val="CCCC00"/>
            </a:solidFill>
            <a:miter lim="800000"/>
            <a:headEnd/>
            <a:tailEnd/>
          </a:ln>
        </p:spPr>
      </p:pic>
      <p:sp>
        <p:nvSpPr>
          <p:cNvPr id="46089" name="Text Box 9"/>
          <p:cNvSpPr txBox="1">
            <a:spLocks noChangeArrowheads="1"/>
          </p:cNvSpPr>
          <p:nvPr/>
        </p:nvSpPr>
        <p:spPr bwMode="auto">
          <a:xfrm>
            <a:off x="1447800" y="3048000"/>
            <a:ext cx="3810000" cy="3667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bg1"/>
                </a:solidFill>
              </a:rPr>
              <a:t>Ciudad Obregon, Mexico</a:t>
            </a:r>
          </a:p>
        </p:txBody>
      </p:sp>
      <p:pic>
        <p:nvPicPr>
          <p:cNvPr id="20489" name="Picture 10" descr="Ciudad%20Obregon%20134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62200" y="3657600"/>
            <a:ext cx="2362200" cy="3124200"/>
          </a:xfrm>
          <a:prstGeom prst="rect">
            <a:avLst/>
          </a:prstGeom>
          <a:noFill/>
          <a:ln w="57150">
            <a:solidFill>
              <a:srgbClr val="CCCC00"/>
            </a:solidFill>
            <a:miter lim="800000"/>
            <a:headEnd/>
            <a:tailEnd/>
          </a:ln>
        </p:spPr>
      </p:pic>
      <p:pic>
        <p:nvPicPr>
          <p:cNvPr id="10" name="Picture 1525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381000"/>
            <a:ext cx="3760130" cy="28209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nue.okstate.edu/Response_Index/P1010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007193" cy="52810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457200"/>
            <a:ext cx="6248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Visual </a:t>
            </a:r>
            <a:r>
              <a:rPr lang="en-US" dirty="0" smtClean="0"/>
              <a:t>Confirmation</a:t>
            </a:r>
            <a:br>
              <a:rPr lang="en-US" dirty="0" smtClean="0"/>
            </a:br>
            <a:r>
              <a:rPr lang="en-US" dirty="0" smtClean="0"/>
              <a:t>N Ramp</a:t>
            </a:r>
            <a:endParaRPr lang="en-US" dirty="0"/>
          </a:p>
        </p:txBody>
      </p:sp>
      <p:pic>
        <p:nvPicPr>
          <p:cNvPr id="4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54102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Nitrogen Ramp Calibration Strip applied in Winter Whe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19200"/>
            <a:ext cx="7086600" cy="53829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28600"/>
            <a:ext cx="6248400" cy="38401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N Rich Strip, RAMP</a:t>
            </a:r>
          </a:p>
        </p:txBody>
      </p:sp>
      <p:pic>
        <p:nvPicPr>
          <p:cNvPr id="6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382000" cy="4953000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>
              <a:buFontTx/>
              <a:buNone/>
              <a:tabLst>
                <a:tab pos="3543300" algn="l"/>
                <a:tab pos="6464300" algn="l"/>
              </a:tabLst>
              <a:defRPr/>
            </a:pPr>
            <a:r>
              <a:rPr lang="en-US" sz="2800" dirty="0" smtClean="0"/>
              <a:t>	</a:t>
            </a:r>
            <a:r>
              <a:rPr lang="en-US" sz="8000" b="1" u="sng" dirty="0" smtClean="0"/>
              <a:t>Sub-Saharan Africa	USA</a:t>
            </a:r>
            <a:r>
              <a:rPr lang="en-US" sz="8000" dirty="0" smtClean="0"/>
              <a:t>	</a:t>
            </a:r>
          </a:p>
          <a:p>
            <a:pPr marL="0" indent="0" eaLnBrk="1" hangingPunct="1">
              <a:tabLst>
                <a:tab pos="3543300" algn="l"/>
                <a:tab pos="6464300" algn="l"/>
              </a:tabLst>
              <a:defRPr/>
            </a:pPr>
            <a:r>
              <a:rPr lang="en-US" sz="8000" dirty="0" smtClean="0"/>
              <a:t>Population, million	700	300</a:t>
            </a:r>
          </a:p>
          <a:p>
            <a:pPr marL="0" indent="0" eaLnBrk="1" hangingPunct="1">
              <a:tabLst>
                <a:tab pos="3543300" algn="l"/>
                <a:tab pos="6464300" algn="l"/>
              </a:tabLst>
              <a:defRPr/>
            </a:pPr>
            <a:r>
              <a:rPr lang="en-US" sz="8000" dirty="0" smtClean="0"/>
              <a:t>Cereals, million ha  	88	56</a:t>
            </a:r>
          </a:p>
          <a:p>
            <a:pPr marL="0" indent="0" eaLnBrk="1" hangingPunct="1">
              <a:tabLst>
                <a:tab pos="3543300" algn="l"/>
                <a:tab pos="6464300" algn="l"/>
              </a:tabLst>
              <a:defRPr/>
            </a:pPr>
            <a:r>
              <a:rPr lang="en-US" sz="8000" dirty="0" smtClean="0"/>
              <a:t>Production, million tons	97	364</a:t>
            </a:r>
          </a:p>
          <a:p>
            <a:pPr marL="0" indent="0" eaLnBrk="1" hangingPunct="1">
              <a:tabLst>
                <a:tab pos="3543300" algn="l"/>
                <a:tab pos="6464300" algn="l"/>
              </a:tabLst>
              <a:defRPr/>
            </a:pPr>
            <a:r>
              <a:rPr lang="en-US" sz="8000" dirty="0" smtClean="0"/>
              <a:t>Yield, tons/ha	1.1	6.5</a:t>
            </a:r>
          </a:p>
          <a:p>
            <a:pPr marL="0" indent="0" eaLnBrk="1" hangingPunct="1">
              <a:tabLst>
                <a:tab pos="3543300" algn="l"/>
                <a:tab pos="6464300" algn="l"/>
              </a:tabLst>
              <a:defRPr/>
            </a:pPr>
            <a:r>
              <a:rPr lang="en-US" sz="8000" dirty="0" smtClean="0"/>
              <a:t>Fertilizer N, million tons	1.3	</a:t>
            </a:r>
            <a:r>
              <a:rPr lang="en-US" sz="8000" dirty="0" smtClean="0"/>
              <a:t>10.9</a:t>
            </a:r>
            <a:br>
              <a:rPr lang="en-US" sz="8000" dirty="0" smtClean="0"/>
            </a:br>
            <a:r>
              <a:rPr lang="en-US" sz="8000" dirty="0" smtClean="0"/>
              <a:t>    at $1.00/kg N, 46%N	$598,000,000	$5,059,999,540</a:t>
            </a:r>
            <a:endParaRPr lang="en-US" sz="8000" dirty="0" smtClean="0"/>
          </a:p>
          <a:p>
            <a:pPr marL="0" indent="0" eaLnBrk="1" hangingPunct="1">
              <a:tabLst>
                <a:tab pos="3543300" algn="l"/>
                <a:tab pos="6464300" algn="l"/>
              </a:tabLst>
              <a:defRPr/>
            </a:pPr>
            <a:r>
              <a:rPr lang="en-US" sz="8000" dirty="0" smtClean="0"/>
              <a:t>Avg. N rate, kg/ha	4	52</a:t>
            </a:r>
          </a:p>
          <a:p>
            <a:pPr marL="0" indent="0" eaLnBrk="1" hangingPunct="1">
              <a:tabLst>
                <a:tab pos="3543300" algn="l"/>
                <a:tab pos="6464300" algn="l"/>
              </a:tabLst>
              <a:defRPr/>
            </a:pPr>
            <a:r>
              <a:rPr lang="en-US" sz="8000" dirty="0" smtClean="0"/>
              <a:t>NUE	&gt;100*	35</a:t>
            </a:r>
          </a:p>
          <a:p>
            <a:pPr marL="0" indent="0" eaLnBrk="1" hangingPunct="1">
              <a:tabLst>
                <a:tab pos="3543300" algn="l"/>
                <a:tab pos="6464300" algn="l"/>
              </a:tabLst>
              <a:defRPr/>
            </a:pPr>
            <a:r>
              <a:rPr lang="en-US" sz="8000" dirty="0" smtClean="0"/>
              <a:t>% of world N consumed	1.4	13</a:t>
            </a:r>
          </a:p>
          <a:p>
            <a:pPr marL="0" indent="0" eaLnBrk="1" hangingPunct="1">
              <a:tabLst>
                <a:tab pos="3543300" algn="l"/>
                <a:tab pos="6464300" algn="l"/>
              </a:tabLst>
              <a:defRPr/>
            </a:pPr>
            <a:r>
              <a:rPr lang="en-US" sz="8000" dirty="0" smtClean="0"/>
              <a:t>% of world population	10	4	</a:t>
            </a:r>
          </a:p>
          <a:p>
            <a:pPr marL="0" indent="0" eaLnBrk="1" hangingPunct="1">
              <a:tabLst>
                <a:tab pos="3543300" algn="l"/>
                <a:tab pos="6464300" algn="l"/>
              </a:tabLst>
              <a:defRPr/>
            </a:pPr>
            <a:r>
              <a:rPr lang="en-US" sz="8000" dirty="0" smtClean="0"/>
              <a:t>1 billon dollars in excess N flowing down the Mississippi River, annually **</a:t>
            </a:r>
          </a:p>
          <a:p>
            <a:pPr marL="0" indent="0" eaLnBrk="1" hangingPunct="1">
              <a:tabLst>
                <a:tab pos="4232275" algn="l"/>
                <a:tab pos="6224588" algn="l"/>
              </a:tabLst>
              <a:defRPr/>
            </a:pPr>
            <a:endParaRPr lang="en-US" sz="8000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 descr="corn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2590800"/>
            <a:ext cx="7781925" cy="3663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2396" name="Picture 12" descr="100_09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81000"/>
            <a:ext cx="3733800" cy="28003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9" descr="International Maize and Wheat Improvement Center (CIMMYT) in Mexico City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5486400"/>
            <a:ext cx="1857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Primary Mar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48200" y="91440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Corn Research 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By-Plant N Management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20" name="Picture 4" descr="100_08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8038" y="1371600"/>
            <a:ext cx="4297362" cy="3505200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  <p:pic>
        <p:nvPicPr>
          <p:cNvPr id="9221" name="Picture 5" descr="HPIM01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0"/>
            <a:ext cx="4343400" cy="3505200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457200" y="1752600"/>
            <a:ext cx="2971800" cy="5191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bg1"/>
                </a:solidFill>
                <a:cs typeface="+mn-cs"/>
              </a:rPr>
              <a:t>IOWA</a:t>
            </a:r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4800600" y="1676400"/>
            <a:ext cx="2971800" cy="519113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  <a:effectLst>
            <a:outerShdw dist="53882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chemeClr val="bg1"/>
                </a:solidFill>
                <a:cs typeface="+mn-cs"/>
              </a:rPr>
              <a:t>OKLAHOMA</a:t>
            </a:r>
          </a:p>
        </p:txBody>
      </p:sp>
      <p:pic>
        <p:nvPicPr>
          <p:cNvPr id="116745" name="Picture 9" descr="bypl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00400"/>
            <a:ext cx="7372350" cy="3381375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4983163"/>
            <a:ext cx="8183562" cy="1052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503238" y="530225"/>
            <a:ext cx="8183562" cy="418782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4" name="Picture 2154" descr="bike and shaft encoder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304800" y="457200"/>
            <a:ext cx="8610600" cy="577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Sensor_bottom2view.jpg (43938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2800" y="228600"/>
            <a:ext cx="7518400" cy="63388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914400" y="3048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Passive Sensor Accounting for Incident Light</a:t>
            </a:r>
            <a:endParaRPr lang="en-US" sz="3200" b="1" dirty="0"/>
          </a:p>
        </p:txBody>
      </p:sp>
      <p:pic>
        <p:nvPicPr>
          <p:cNvPr id="4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23622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1994</a:t>
            </a:r>
            <a:endParaRPr lang="en-US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410200"/>
            <a:ext cx="8183563" cy="1050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8000"/>
                    <a:satMod val="150000"/>
                  </a:schemeClr>
                </a:solidFill>
              </a:rPr>
              <a:t>5-Plant Sequence</a:t>
            </a:r>
            <a:endParaRPr lang="en-US" dirty="0">
              <a:solidFill>
                <a:schemeClr val="accent1">
                  <a:tint val="88000"/>
                  <a:satMod val="150000"/>
                </a:schemeClr>
              </a:solidFill>
            </a:endParaRPr>
          </a:p>
        </p:txBody>
      </p:sp>
      <p:pic>
        <p:nvPicPr>
          <p:cNvPr id="27651" name="Picture 217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1200" y="533400"/>
            <a:ext cx="5486400" cy="475615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satMod val="150000"/>
                  </a:schemeClr>
                </a:solidFill>
              </a:rPr>
              <a:t>Extension/Training </a:t>
            </a:r>
          </a:p>
        </p:txBody>
      </p:sp>
      <p:pic>
        <p:nvPicPr>
          <p:cNvPr id="45059" name="Picture 4" descr="P10100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934200" cy="5189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1447800" y="5638800"/>
            <a:ext cx="6096000" cy="369887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Farmer training, Ciudad Obregon, Mexico, January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8" name="Picture 4" descr="http://nue.okstate.edu/NRich/DSC05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200400"/>
            <a:ext cx="4876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495800" cy="3429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nrichcorn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0400" y="2514600"/>
            <a:ext cx="594360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7586" name="Picture 2" descr="http://nue.okstate.edu/NRich/Hollis,%20Heath%20Beanland%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0"/>
            <a:ext cx="4876800" cy="3657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22437"/>
            <a:ext cx="5105400" cy="4525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Optical Pocket Sensor</a:t>
            </a:r>
          </a:p>
          <a:p>
            <a:pPr lvl="1" eaLnBrk="1" hangingPunct="1">
              <a:defRPr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world</a:t>
            </a:r>
          </a:p>
          <a:p>
            <a:pPr lvl="1" eaLnBrk="1" hangingPunct="1">
              <a:defRPr/>
            </a:pPr>
            <a:r>
              <a:rPr lang="en-US" dirty="0" smtClean="0"/>
              <a:t>Common Farmer Tool</a:t>
            </a:r>
          </a:p>
        </p:txBody>
      </p:sp>
      <p:pic>
        <p:nvPicPr>
          <p:cNvPr id="23556" name="Picture 4" descr="cl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533400"/>
            <a:ext cx="3795712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46482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Current Work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715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Pocket Sensor</a:t>
            </a:r>
            <a:endParaRPr lang="en-US" dirty="0"/>
          </a:p>
        </p:txBody>
      </p:sp>
      <p:pic>
        <p:nvPicPr>
          <p:cNvPr id="9" name="Picture 8" descr="a1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3505200"/>
            <a:ext cx="3664393" cy="31127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2" descr="Primary M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3962400"/>
            <a:ext cx="809625" cy="536313"/>
          </a:xfrm>
          <a:prstGeom prst="rect">
            <a:avLst/>
          </a:prstGeom>
          <a:noFill/>
        </p:spPr>
      </p:pic>
      <p:pic>
        <p:nvPicPr>
          <p:cNvPr id="10" name="Picture 9" descr="nrich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86600" y="4572000"/>
            <a:ext cx="1363721" cy="21050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Work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eft_righ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609600"/>
            <a:ext cx="3679327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362200"/>
            <a:ext cx="4953000" cy="3531198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Influence of seed placement on leaf orientation, increased light interception</a:t>
            </a:r>
          </a:p>
          <a:p>
            <a:r>
              <a:rPr lang="en-US" sz="2800" dirty="0" smtClean="0"/>
              <a:t>Better prediction of yield potential using the MESONET</a:t>
            </a:r>
          </a:p>
          <a:p>
            <a:r>
              <a:rPr lang="en-US" sz="2800" dirty="0" smtClean="0"/>
              <a:t>Use of soil profile moisture at sensing for improved prediction of yield</a:t>
            </a:r>
          </a:p>
        </p:txBody>
      </p:sp>
      <p:pic>
        <p:nvPicPr>
          <p:cNvPr id="7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4958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3075" cy="702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52400" y="457200"/>
            <a:ext cx="3250833" cy="24384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81000"/>
            <a:ext cx="7382933" cy="6196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Primary Ma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533400"/>
            <a:ext cx="7731478" cy="5791200"/>
            <a:chOff x="646" y="144"/>
            <a:chExt cx="5479" cy="4080"/>
          </a:xfrm>
        </p:grpSpPr>
        <p:pic>
          <p:nvPicPr>
            <p:cNvPr id="197635" name="Picture 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2" y="144"/>
              <a:ext cx="5467" cy="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7636" name="Freeform 4"/>
            <p:cNvSpPr>
              <a:spLocks/>
            </p:cNvSpPr>
            <p:nvPr/>
          </p:nvSpPr>
          <p:spPr bwMode="auto">
            <a:xfrm>
              <a:off x="2616" y="3408"/>
              <a:ext cx="1921" cy="529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1056" y="528"/>
                </a:cxn>
                <a:cxn ang="0">
                  <a:pos x="1920" y="396"/>
                </a:cxn>
                <a:cxn ang="0">
                  <a:pos x="864" y="0"/>
                </a:cxn>
                <a:cxn ang="0">
                  <a:pos x="48" y="88"/>
                </a:cxn>
              </a:cxnLst>
              <a:rect l="0" t="0" r="r" b="b"/>
              <a:pathLst>
                <a:path w="1921" h="529">
                  <a:moveTo>
                    <a:pt x="0" y="88"/>
                  </a:moveTo>
                  <a:lnTo>
                    <a:pt x="1056" y="528"/>
                  </a:lnTo>
                  <a:lnTo>
                    <a:pt x="1920" y="396"/>
                  </a:lnTo>
                  <a:lnTo>
                    <a:pt x="864" y="0"/>
                  </a:lnTo>
                  <a:lnTo>
                    <a:pt x="48" y="88"/>
                  </a:lnTo>
                </a:path>
              </a:pathLst>
            </a:custGeom>
            <a:noFill/>
            <a:ln w="25400" cap="rnd" cmpd="sng">
              <a:solidFill>
                <a:srgbClr val="FF33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97637" name="Line 5"/>
            <p:cNvSpPr>
              <a:spLocks noChangeShapeType="1"/>
            </p:cNvSpPr>
            <p:nvPr/>
          </p:nvSpPr>
          <p:spPr bwMode="auto">
            <a:xfrm flipH="1">
              <a:off x="3066" y="2424"/>
              <a:ext cx="504" cy="126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38" name="Line 6"/>
            <p:cNvSpPr>
              <a:spLocks noChangeShapeType="1"/>
            </p:cNvSpPr>
            <p:nvPr/>
          </p:nvSpPr>
          <p:spPr bwMode="auto">
            <a:xfrm>
              <a:off x="3666" y="2424"/>
              <a:ext cx="246" cy="114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39" name="Line 7"/>
            <p:cNvSpPr>
              <a:spLocks noChangeShapeType="1"/>
            </p:cNvSpPr>
            <p:nvPr/>
          </p:nvSpPr>
          <p:spPr bwMode="auto">
            <a:xfrm flipV="1">
              <a:off x="3576" y="3750"/>
              <a:ext cx="846" cy="138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0" name="Line 8"/>
            <p:cNvSpPr>
              <a:spLocks noChangeShapeType="1"/>
            </p:cNvSpPr>
            <p:nvPr/>
          </p:nvSpPr>
          <p:spPr bwMode="auto">
            <a:xfrm flipV="1">
              <a:off x="3480" y="3708"/>
              <a:ext cx="810" cy="132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1" name="Line 9"/>
            <p:cNvSpPr>
              <a:spLocks noChangeShapeType="1"/>
            </p:cNvSpPr>
            <p:nvPr/>
          </p:nvSpPr>
          <p:spPr bwMode="auto">
            <a:xfrm flipV="1">
              <a:off x="3384" y="3660"/>
              <a:ext cx="786" cy="132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2" name="Line 10"/>
            <p:cNvSpPr>
              <a:spLocks noChangeShapeType="1"/>
            </p:cNvSpPr>
            <p:nvPr/>
          </p:nvSpPr>
          <p:spPr bwMode="auto">
            <a:xfrm>
              <a:off x="1512" y="1410"/>
              <a:ext cx="150" cy="516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 type="none" w="sm" len="sm"/>
              <a:tailEnd type="stealth" w="med" len="lg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3" name="Line 11"/>
            <p:cNvSpPr>
              <a:spLocks noChangeShapeType="1"/>
            </p:cNvSpPr>
            <p:nvPr/>
          </p:nvSpPr>
          <p:spPr bwMode="auto">
            <a:xfrm flipV="1">
              <a:off x="2070" y="2358"/>
              <a:ext cx="1446" cy="534"/>
            </a:xfrm>
            <a:prstGeom prst="line">
              <a:avLst/>
            </a:prstGeom>
            <a:noFill/>
            <a:ln w="25400">
              <a:solidFill>
                <a:srgbClr val="FF3300"/>
              </a:solidFill>
              <a:round/>
              <a:headEnd type="none" w="sm" len="sm"/>
              <a:tailEnd type="stealth" w="med" len="lg"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644" name="Rectangle 12"/>
            <p:cNvSpPr>
              <a:spLocks noChangeArrowheads="1"/>
            </p:cNvSpPr>
            <p:nvPr/>
          </p:nvSpPr>
          <p:spPr bwMode="auto">
            <a:xfrm>
              <a:off x="1304" y="2875"/>
              <a:ext cx="1387" cy="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Sensor assembly</a:t>
              </a:r>
            </a:p>
          </p:txBody>
        </p:sp>
        <p:sp>
          <p:nvSpPr>
            <p:cNvPr id="197645" name="Rectangle 13"/>
            <p:cNvSpPr>
              <a:spLocks noChangeArrowheads="1"/>
            </p:cNvSpPr>
            <p:nvPr/>
          </p:nvSpPr>
          <p:spPr bwMode="auto">
            <a:xfrm>
              <a:off x="1929" y="3595"/>
              <a:ext cx="1176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Sensed area</a:t>
              </a:r>
            </a:p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(treated area)</a:t>
              </a:r>
            </a:p>
          </p:txBody>
        </p:sp>
        <p:sp>
          <p:nvSpPr>
            <p:cNvPr id="197646" name="Rectangle 14"/>
            <p:cNvSpPr>
              <a:spLocks noChangeArrowheads="1"/>
            </p:cNvSpPr>
            <p:nvPr/>
          </p:nvSpPr>
          <p:spPr bwMode="auto">
            <a:xfrm>
              <a:off x="1155" y="997"/>
              <a:ext cx="1094" cy="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28398" dir="1593903" algn="ctr" rotWithShape="0">
                <a:srgbClr val="000000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Variable rate</a:t>
              </a:r>
            </a:p>
            <a:p>
              <a:r>
                <a:rPr lang="en-US" sz="20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spray nozzle</a:t>
              </a:r>
            </a:p>
          </p:txBody>
        </p:sp>
        <p:sp>
          <p:nvSpPr>
            <p:cNvPr id="197647" name="Rectangle 15"/>
            <p:cNvSpPr>
              <a:spLocks noChangeArrowheads="1"/>
            </p:cNvSpPr>
            <p:nvPr/>
          </p:nvSpPr>
          <p:spPr bwMode="auto">
            <a:xfrm>
              <a:off x="646" y="149"/>
              <a:ext cx="5479" cy="4058"/>
            </a:xfrm>
            <a:prstGeom prst="rect">
              <a:avLst/>
            </a:prstGeom>
            <a:noFill/>
            <a:ln w="508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486400"/>
            <a:ext cx="809625" cy="53631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1676400" y="9144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1996</a:t>
            </a:r>
            <a:endParaRPr lang="en-US" sz="24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p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609600"/>
            <a:ext cx="7772400" cy="582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143000" y="4800600"/>
            <a:ext cx="662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On the go sensing and fertilization</a:t>
            </a:r>
            <a:endParaRPr lang="en-US" sz="4000" b="1" dirty="0"/>
          </a:p>
        </p:txBody>
      </p:sp>
      <p:pic>
        <p:nvPicPr>
          <p:cNvPr id="6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55626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8" name="Picture 28" descr="temp2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228600" y="228600"/>
            <a:ext cx="8686800" cy="640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3886200" y="5867400"/>
            <a:ext cx="3657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FF6600"/>
                </a:solidFill>
                <a:latin typeface="Impact" pitchFamily="34" charset="0"/>
              </a:rPr>
              <a:t>precision SENSING</a:t>
            </a:r>
          </a:p>
        </p:txBody>
      </p:sp>
      <p:pic>
        <p:nvPicPr>
          <p:cNvPr id="30741" name="Picture 21" descr="cimmy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5915025"/>
            <a:ext cx="2543175" cy="638175"/>
          </a:xfrm>
          <a:prstGeom prst="rect">
            <a:avLst/>
          </a:prstGeom>
          <a:noFill/>
        </p:spPr>
      </p:pic>
      <p:pic>
        <p:nvPicPr>
          <p:cNvPr id="30742" name="Picture 22" descr="ntec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5867400"/>
            <a:ext cx="1314450" cy="638175"/>
          </a:xfrm>
          <a:prstGeom prst="rect">
            <a:avLst/>
          </a:prstGeom>
          <a:noFill/>
        </p:spPr>
      </p:pic>
      <p:pic>
        <p:nvPicPr>
          <p:cNvPr id="10" name="Picture 2" descr="Primary Mar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5943600"/>
            <a:ext cx="809625" cy="536313"/>
          </a:xfrm>
          <a:prstGeom prst="rect">
            <a:avLst/>
          </a:prstGeom>
          <a:noFill/>
        </p:spPr>
      </p:pic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304800" y="838200"/>
            <a:ext cx="6553200" cy="609600"/>
          </a:xfrm>
        </p:spPr>
        <p:txBody>
          <a:bodyPr/>
          <a:lstStyle/>
          <a:p>
            <a:r>
              <a:rPr lang="en-US" dirty="0" smtClean="0"/>
              <a:t>Active sensing/fertilizing</a:t>
            </a:r>
            <a:br>
              <a:rPr lang="en-US" dirty="0" smtClean="0"/>
            </a:br>
            <a:r>
              <a:rPr lang="en-US" dirty="0" smtClean="0"/>
              <a:t>2001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73152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Sense and Fertilize by-plant</a:t>
            </a:r>
            <a:br>
              <a:rPr lang="en-US" dirty="0" smtClean="0"/>
            </a:br>
            <a:r>
              <a:rPr lang="en-US" dirty="0" smtClean="0"/>
              <a:t>2006</a:t>
            </a:r>
            <a:endParaRPr lang="en-US" dirty="0"/>
          </a:p>
        </p:txBody>
      </p:sp>
      <p:pic>
        <p:nvPicPr>
          <p:cNvPr id="4" name="Content Placeholder 3" descr="ap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8213365" cy="464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5105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 descr="C:\Pictures\Irrigation\100_1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14290"/>
            <a:ext cx="4484688" cy="6726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58674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p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362200"/>
            <a:ext cx="8674126" cy="3733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Primary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5257800"/>
            <a:ext cx="809625" cy="5363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</Template>
  <TotalTime>8349</TotalTime>
  <Words>175</Words>
  <Application>Microsoft Office PowerPoint</Application>
  <PresentationFormat>On-screen Show (4:3)</PresentationFormat>
  <Paragraphs>56</Paragraphs>
  <Slides>25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Mod</vt:lpstr>
      <vt:lpstr>Slide 1</vt:lpstr>
      <vt:lpstr>Slide 2</vt:lpstr>
      <vt:lpstr>Slide 3</vt:lpstr>
      <vt:lpstr>Slide 4</vt:lpstr>
      <vt:lpstr>Slide 5</vt:lpstr>
      <vt:lpstr>Active sensing/fertilizing 2001</vt:lpstr>
      <vt:lpstr>Sense and Fertilize by-plant 2006</vt:lpstr>
      <vt:lpstr>Slide 8</vt:lpstr>
      <vt:lpstr>Slide 9</vt:lpstr>
      <vt:lpstr>Slide 10</vt:lpstr>
      <vt:lpstr>Slide 11</vt:lpstr>
      <vt:lpstr>GreenSeeker sensing technology endorsed by Dr. Norman E. Borlaug, April 2007</vt:lpstr>
      <vt:lpstr>Slide 13</vt:lpstr>
      <vt:lpstr>Visual Confirmation N Ramp</vt:lpstr>
      <vt:lpstr>Slide 15</vt:lpstr>
      <vt:lpstr>Slide 16</vt:lpstr>
      <vt:lpstr>Slide 17</vt:lpstr>
      <vt:lpstr>By-Plant N Management</vt:lpstr>
      <vt:lpstr>Slide 19</vt:lpstr>
      <vt:lpstr>5-Plant Sequence</vt:lpstr>
      <vt:lpstr>Extension/Training </vt:lpstr>
      <vt:lpstr>Slide 22</vt:lpstr>
      <vt:lpstr>Current Work</vt:lpstr>
      <vt:lpstr>Current Work</vt:lpstr>
      <vt:lpstr>Slide 25</vt:lpstr>
    </vt:vector>
  </TitlesOfParts>
  <Company>Oklahoma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William Raun</dc:creator>
  <cp:lastModifiedBy>Bill Raun</cp:lastModifiedBy>
  <cp:revision>260</cp:revision>
  <dcterms:created xsi:type="dcterms:W3CDTF">2009-09-09T21:04:31Z</dcterms:created>
  <dcterms:modified xsi:type="dcterms:W3CDTF">2010-09-23T18:37:09Z</dcterms:modified>
</cp:coreProperties>
</file>