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351" r:id="rId2"/>
    <p:sldId id="344" r:id="rId3"/>
    <p:sldId id="287" r:id="rId4"/>
    <p:sldId id="336" r:id="rId5"/>
    <p:sldId id="333" r:id="rId6"/>
    <p:sldId id="309" r:id="rId7"/>
    <p:sldId id="308" r:id="rId8"/>
    <p:sldId id="329" r:id="rId9"/>
    <p:sldId id="347" r:id="rId10"/>
    <p:sldId id="356" r:id="rId11"/>
    <p:sldId id="355" r:id="rId12"/>
    <p:sldId id="354" r:id="rId13"/>
    <p:sldId id="350" r:id="rId14"/>
    <p:sldId id="292" r:id="rId15"/>
    <p:sldId id="297" r:id="rId16"/>
    <p:sldId id="348" r:id="rId17"/>
    <p:sldId id="295" r:id="rId18"/>
    <p:sldId id="357" r:id="rId19"/>
    <p:sldId id="34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4" autoAdjust="0"/>
    <p:restoredTop sz="94660"/>
  </p:normalViewPr>
  <p:slideViewPr>
    <p:cSldViewPr>
      <p:cViewPr>
        <p:scale>
          <a:sx n="125" d="100"/>
          <a:sy n="125" d="100"/>
        </p:scale>
        <p:origin x="-1140"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19655026100541"/>
          <c:y val="3.8400398269119791E-2"/>
          <c:w val="0.79724000852170263"/>
          <c:h val="0.77603380712216519"/>
        </c:manualLayout>
      </c:layout>
      <c:barChart>
        <c:barDir val="col"/>
        <c:grouping val="stacked"/>
        <c:varyColors val="0"/>
        <c:ser>
          <c:idx val="0"/>
          <c:order val="0"/>
          <c:tx>
            <c:strRef>
              <c:f>'Current Field Trial'!$M$3</c:f>
              <c:strCache>
                <c:ptCount val="1"/>
                <c:pt idx="0">
                  <c:v>Singles</c:v>
                </c:pt>
              </c:strCache>
            </c:strRef>
          </c:tx>
          <c:spPr>
            <a:solidFill>
              <a:srgbClr val="283138"/>
            </a:solidFill>
          </c:spPr>
          <c:invertIfNegative val="0"/>
          <c:cat>
            <c:strRef>
              <c:f>'Current Field Trial'!$G$21:$G$33</c:f>
              <c:strCache>
                <c:ptCount val="13"/>
                <c:pt idx="0">
                  <c:v>H1st 450s 3572</c:v>
                </c:pt>
                <c:pt idx="1">
                  <c:v>H1st 450s 3263</c:v>
                </c:pt>
                <c:pt idx="2">
                  <c:v>H1st 450s 2652</c:v>
                </c:pt>
                <c:pt idx="3">
                  <c:v>H1st 450b 3572</c:v>
                </c:pt>
                <c:pt idx="4">
                  <c:v>H1st 450b 3263</c:v>
                </c:pt>
                <c:pt idx="5">
                  <c:v>H1st 450b 2652</c:v>
                </c:pt>
                <c:pt idx="6">
                  <c:v>H1so 450s 3572</c:v>
                </c:pt>
                <c:pt idx="7">
                  <c:v>H1so 450s 3263</c:v>
                </c:pt>
                <c:pt idx="8">
                  <c:v>H1so 450s 2652</c:v>
                </c:pt>
                <c:pt idx="9">
                  <c:v>H1so 450b 3572</c:v>
                </c:pt>
                <c:pt idx="10">
                  <c:v>H1so 450b 3263</c:v>
                </c:pt>
                <c:pt idx="11">
                  <c:v>H1so 450b 2652</c:v>
                </c:pt>
                <c:pt idx="12">
                  <c:v>check 3263</c:v>
                </c:pt>
              </c:strCache>
            </c:strRef>
          </c:cat>
          <c:val>
            <c:numRef>
              <c:f>'Current Field Trial'!$M$4:$M$16</c:f>
              <c:numCache>
                <c:formatCode>0</c:formatCode>
                <c:ptCount val="13"/>
                <c:pt idx="0">
                  <c:v>65</c:v>
                </c:pt>
                <c:pt idx="1">
                  <c:v>63.333333333333321</c:v>
                </c:pt>
                <c:pt idx="2">
                  <c:v>74.999999999999986</c:v>
                </c:pt>
                <c:pt idx="3">
                  <c:v>55.000000000000007</c:v>
                </c:pt>
                <c:pt idx="4">
                  <c:v>55.000000000000007</c:v>
                </c:pt>
                <c:pt idx="5">
                  <c:v>70</c:v>
                </c:pt>
                <c:pt idx="6">
                  <c:v>78.333333333333329</c:v>
                </c:pt>
                <c:pt idx="7">
                  <c:v>85</c:v>
                </c:pt>
                <c:pt idx="8">
                  <c:v>85</c:v>
                </c:pt>
                <c:pt idx="9">
                  <c:v>71.666666666666686</c:v>
                </c:pt>
                <c:pt idx="10">
                  <c:v>80</c:v>
                </c:pt>
                <c:pt idx="11">
                  <c:v>86.666666666666657</c:v>
                </c:pt>
                <c:pt idx="12">
                  <c:v>98.333333333333343</c:v>
                </c:pt>
              </c:numCache>
            </c:numRef>
          </c:val>
        </c:ser>
        <c:ser>
          <c:idx val="1"/>
          <c:order val="1"/>
          <c:tx>
            <c:strRef>
              <c:f>'Current Field Trial'!$N$3</c:f>
              <c:strCache>
                <c:ptCount val="1"/>
                <c:pt idx="0">
                  <c:v>Doubles</c:v>
                </c:pt>
              </c:strCache>
            </c:strRef>
          </c:tx>
          <c:spPr>
            <a:solidFill>
              <a:srgbClr val="FF8600"/>
            </a:solidFill>
          </c:spPr>
          <c:invertIfNegative val="0"/>
          <c:cat>
            <c:strRef>
              <c:f>'Current Field Trial'!$G$21:$G$33</c:f>
              <c:strCache>
                <c:ptCount val="13"/>
                <c:pt idx="0">
                  <c:v>H1st 450s 3572</c:v>
                </c:pt>
                <c:pt idx="1">
                  <c:v>H1st 450s 3263</c:v>
                </c:pt>
                <c:pt idx="2">
                  <c:v>H1st 450s 2652</c:v>
                </c:pt>
                <c:pt idx="3">
                  <c:v>H1st 450b 3572</c:v>
                </c:pt>
                <c:pt idx="4">
                  <c:v>H1st 450b 3263</c:v>
                </c:pt>
                <c:pt idx="5">
                  <c:v>H1st 450b 2652</c:v>
                </c:pt>
                <c:pt idx="6">
                  <c:v>H1so 450s 3572</c:v>
                </c:pt>
                <c:pt idx="7">
                  <c:v>H1so 450s 3263</c:v>
                </c:pt>
                <c:pt idx="8">
                  <c:v>H1so 450s 2652</c:v>
                </c:pt>
                <c:pt idx="9">
                  <c:v>H1so 450b 3572</c:v>
                </c:pt>
                <c:pt idx="10">
                  <c:v>H1so 450b 3263</c:v>
                </c:pt>
                <c:pt idx="11">
                  <c:v>H1so 450b 2652</c:v>
                </c:pt>
                <c:pt idx="12">
                  <c:v>check 3263</c:v>
                </c:pt>
              </c:strCache>
            </c:strRef>
          </c:cat>
          <c:val>
            <c:numRef>
              <c:f>'Current Field Trial'!$N$4:$N$16</c:f>
              <c:numCache>
                <c:formatCode>0</c:formatCode>
                <c:ptCount val="13"/>
                <c:pt idx="0">
                  <c:v>31.666666666666664</c:v>
                </c:pt>
                <c:pt idx="1">
                  <c:v>28.333333333333332</c:v>
                </c:pt>
                <c:pt idx="2">
                  <c:v>16.666666666666668</c:v>
                </c:pt>
                <c:pt idx="3">
                  <c:v>38.333333333333336</c:v>
                </c:pt>
                <c:pt idx="4">
                  <c:v>43.333333333333329</c:v>
                </c:pt>
                <c:pt idx="5">
                  <c:v>26.666666666666668</c:v>
                </c:pt>
                <c:pt idx="6">
                  <c:v>8.3333333333333339</c:v>
                </c:pt>
                <c:pt idx="7">
                  <c:v>8.3333333333333339</c:v>
                </c:pt>
                <c:pt idx="8">
                  <c:v>3.3333333333333335</c:v>
                </c:pt>
                <c:pt idx="9">
                  <c:v>21.666666666666664</c:v>
                </c:pt>
                <c:pt idx="10">
                  <c:v>16.666666666666668</c:v>
                </c:pt>
                <c:pt idx="11">
                  <c:v>5</c:v>
                </c:pt>
                <c:pt idx="12">
                  <c:v>0</c:v>
                </c:pt>
              </c:numCache>
            </c:numRef>
          </c:val>
        </c:ser>
        <c:dLbls>
          <c:showLegendKey val="0"/>
          <c:showVal val="0"/>
          <c:showCatName val="0"/>
          <c:showSerName val="0"/>
          <c:showPercent val="0"/>
          <c:showBubbleSize val="0"/>
        </c:dLbls>
        <c:gapWidth val="150"/>
        <c:overlap val="100"/>
        <c:axId val="35804160"/>
        <c:axId val="109013248"/>
      </c:barChart>
      <c:catAx>
        <c:axId val="35804160"/>
        <c:scaling>
          <c:orientation val="minMax"/>
        </c:scaling>
        <c:delete val="0"/>
        <c:axPos val="b"/>
        <c:title>
          <c:tx>
            <c:rich>
              <a:bodyPr/>
              <a:lstStyle/>
              <a:p>
                <a:pPr>
                  <a:defRPr sz="1400"/>
                </a:pPr>
                <a:r>
                  <a:rPr lang="en-US" sz="1400"/>
                  <a:t>Housing, Brush, Drum, Seed Size</a:t>
                </a:r>
              </a:p>
            </c:rich>
          </c:tx>
          <c:layout/>
          <c:overlay val="0"/>
        </c:title>
        <c:numFmt formatCode="General" sourceLinked="1"/>
        <c:majorTickMark val="out"/>
        <c:minorTickMark val="none"/>
        <c:tickLblPos val="nextTo"/>
        <c:crossAx val="109013248"/>
        <c:crosses val="autoZero"/>
        <c:auto val="0"/>
        <c:lblAlgn val="ctr"/>
        <c:lblOffset val="100"/>
        <c:noMultiLvlLbl val="0"/>
      </c:catAx>
      <c:valAx>
        <c:axId val="109013248"/>
        <c:scaling>
          <c:orientation val="minMax"/>
          <c:max val="100"/>
          <c:min val="0"/>
        </c:scaling>
        <c:delete val="0"/>
        <c:axPos val="l"/>
        <c:title>
          <c:tx>
            <c:rich>
              <a:bodyPr rot="-5400000" vert="horz"/>
              <a:lstStyle/>
              <a:p>
                <a:pPr>
                  <a:defRPr sz="1600"/>
                </a:pPr>
                <a:r>
                  <a:rPr lang="en-US" sz="1600"/>
                  <a:t>Maize emergence, %</a:t>
                </a:r>
              </a:p>
            </c:rich>
          </c:tx>
          <c:layout/>
          <c:overlay val="0"/>
        </c:title>
        <c:numFmt formatCode="0" sourceLinked="1"/>
        <c:majorTickMark val="out"/>
        <c:minorTickMark val="none"/>
        <c:tickLblPos val="nextTo"/>
        <c:txPr>
          <a:bodyPr/>
          <a:lstStyle/>
          <a:p>
            <a:pPr>
              <a:defRPr sz="1600"/>
            </a:pPr>
            <a:endParaRPr lang="en-US"/>
          </a:p>
        </c:txPr>
        <c:crossAx val="35804160"/>
        <c:crosses val="autoZero"/>
        <c:crossBetween val="between"/>
        <c:majorUnit val="20"/>
      </c:valAx>
    </c:plotArea>
    <c:legend>
      <c:legendPos val="r"/>
      <c:layout>
        <c:manualLayout>
          <c:xMode val="edge"/>
          <c:yMode val="edge"/>
          <c:x val="0.8869750233030449"/>
          <c:y val="0.40286920437954415"/>
          <c:w val="0.10276856809714224"/>
          <c:h val="0.12508711456146959"/>
        </c:manualLayout>
      </c:layout>
      <c:overlay val="0"/>
      <c:txPr>
        <a:bodyPr/>
        <a:lstStyle/>
        <a:p>
          <a:pPr>
            <a:defRPr sz="1400"/>
          </a:pPr>
          <a:endParaRPr lang="en-US"/>
        </a:p>
      </c:txPr>
    </c:legend>
    <c:plotVisOnly val="1"/>
    <c:dispBlanksAs val="gap"/>
    <c:showDLblsOverMax val="0"/>
  </c:chart>
  <c:spPr>
    <a:solidFill>
      <a:sysClr val="window" lastClr="FFFFFF">
        <a:lumMod val="95000"/>
      </a:sysClr>
    </a:solidFill>
    <a:ln>
      <a:solidFill>
        <a:srgbClr val="FF8600"/>
      </a:solidFill>
    </a:ln>
  </c:spPr>
  <c:txPr>
    <a:bodyPr/>
    <a:lstStyle/>
    <a:p>
      <a:pPr>
        <a:defRPr sz="105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4E6B8B-F488-4D18-9C30-1D4FBAAD8BA1}" type="datetimeFigureOut">
              <a:rPr lang="en-US" smtClean="0"/>
              <a:t>6/19/2014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6F707-0AF5-409F-BD13-5DDC88CEDD83}" type="slidenum">
              <a:rPr lang="en-US" smtClean="0"/>
              <a:t>‹#›</a:t>
            </a:fld>
            <a:endParaRPr lang="en-US"/>
          </a:p>
        </p:txBody>
      </p:sp>
    </p:spTree>
    <p:extLst>
      <p:ext uri="{BB962C8B-B14F-4D97-AF65-F5344CB8AC3E}">
        <p14:creationId xmlns:p14="http://schemas.microsoft.com/office/powerpoint/2010/main" val="404778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E61FB-787D-40F8-ACEE-EE420219A1A0}" type="slidenum">
              <a:rPr lang="en-US" altLang="en-US"/>
              <a:pPr/>
              <a:t>5</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D532C194-F326-4239-B6EB-A308EFF81318}" type="datetimeFigureOut">
              <a:rPr lang="en-US" smtClean="0"/>
              <a:t>6/19/2014</a:t>
            </a:fld>
            <a:endParaRPr lang="en-US"/>
          </a:p>
        </p:txBody>
      </p:sp>
      <p:sp>
        <p:nvSpPr>
          <p:cNvPr id="23" name="Slide Number Placeholder 22"/>
          <p:cNvSpPr>
            <a:spLocks noGrp="1"/>
          </p:cNvSpPr>
          <p:nvPr>
            <p:ph type="sldNum" sz="quarter" idx="11"/>
          </p:nvPr>
        </p:nvSpPr>
        <p:spPr/>
        <p:txBody>
          <a:bodyPr/>
          <a:lstStyle/>
          <a:p>
            <a:fld id="{284CFE50-DCB8-476E-9292-4EC0D4098C0E}"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2C194-F326-4239-B6EB-A308EFF81318}"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CFE50-DCB8-476E-9292-4EC0D4098C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2C194-F326-4239-B6EB-A308EFF81318}"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CFE50-DCB8-476E-9292-4EC0D4098C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D532C194-F326-4239-B6EB-A308EFF81318}" type="datetimeFigureOut">
              <a:rPr lang="en-US" smtClean="0"/>
              <a:t>6/19/2014</a:t>
            </a:fld>
            <a:endParaRPr lang="en-US"/>
          </a:p>
        </p:txBody>
      </p:sp>
      <p:sp>
        <p:nvSpPr>
          <p:cNvPr id="19" name="Slide Number Placeholder 18"/>
          <p:cNvSpPr>
            <a:spLocks noGrp="1"/>
          </p:cNvSpPr>
          <p:nvPr>
            <p:ph type="sldNum" sz="quarter" idx="15"/>
          </p:nvPr>
        </p:nvSpPr>
        <p:spPr/>
        <p:txBody>
          <a:bodyPr/>
          <a:lstStyle/>
          <a:p>
            <a:fld id="{284CFE50-DCB8-476E-9292-4EC0D4098C0E}"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D532C194-F326-4239-B6EB-A308EFF81318}" type="datetimeFigureOut">
              <a:rPr lang="en-US" smtClean="0"/>
              <a:t>6/19/2014</a:t>
            </a:fld>
            <a:endParaRPr lang="en-US"/>
          </a:p>
        </p:txBody>
      </p:sp>
      <p:sp>
        <p:nvSpPr>
          <p:cNvPr id="20" name="Slide Number Placeholder 19"/>
          <p:cNvSpPr>
            <a:spLocks noGrp="1"/>
          </p:cNvSpPr>
          <p:nvPr>
            <p:ph type="sldNum" sz="quarter" idx="11"/>
          </p:nvPr>
        </p:nvSpPr>
        <p:spPr/>
        <p:txBody>
          <a:bodyPr/>
          <a:lstStyle/>
          <a:p>
            <a:fld id="{284CFE50-DCB8-476E-9292-4EC0D4098C0E}"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D532C194-F326-4239-B6EB-A308EFF81318}" type="datetimeFigureOut">
              <a:rPr lang="en-US" smtClean="0"/>
              <a:t>6/19/2014</a:t>
            </a:fld>
            <a:endParaRPr lang="en-US"/>
          </a:p>
        </p:txBody>
      </p:sp>
      <p:sp>
        <p:nvSpPr>
          <p:cNvPr id="25" name="Slide Number Placeholder 24"/>
          <p:cNvSpPr>
            <a:spLocks noGrp="1"/>
          </p:cNvSpPr>
          <p:nvPr>
            <p:ph type="sldNum" sz="quarter" idx="16"/>
          </p:nvPr>
        </p:nvSpPr>
        <p:spPr/>
        <p:txBody>
          <a:bodyPr/>
          <a:lstStyle/>
          <a:p>
            <a:fld id="{284CFE50-DCB8-476E-9292-4EC0D4098C0E}"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D532C194-F326-4239-B6EB-A308EFF81318}" type="datetimeFigureOut">
              <a:rPr lang="en-US" smtClean="0"/>
              <a:t>6/19/2014</a:t>
            </a:fld>
            <a:endParaRPr lang="en-US"/>
          </a:p>
        </p:txBody>
      </p:sp>
      <p:sp>
        <p:nvSpPr>
          <p:cNvPr id="24" name="Slide Number Placeholder 23"/>
          <p:cNvSpPr>
            <a:spLocks noGrp="1"/>
          </p:cNvSpPr>
          <p:nvPr>
            <p:ph type="sldNum" sz="quarter" idx="17"/>
          </p:nvPr>
        </p:nvSpPr>
        <p:spPr/>
        <p:txBody>
          <a:bodyPr/>
          <a:lstStyle/>
          <a:p>
            <a:fld id="{284CFE50-DCB8-476E-9292-4EC0D4098C0E}"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D532C194-F326-4239-B6EB-A308EFF81318}" type="datetimeFigureOut">
              <a:rPr lang="en-US" smtClean="0"/>
              <a:t>6/19/2014</a:t>
            </a:fld>
            <a:endParaRPr lang="en-US"/>
          </a:p>
        </p:txBody>
      </p:sp>
      <p:sp>
        <p:nvSpPr>
          <p:cNvPr id="14" name="Slide Number Placeholder 13"/>
          <p:cNvSpPr>
            <a:spLocks noGrp="1"/>
          </p:cNvSpPr>
          <p:nvPr>
            <p:ph type="sldNum" sz="quarter" idx="11"/>
          </p:nvPr>
        </p:nvSpPr>
        <p:spPr/>
        <p:txBody>
          <a:bodyPr/>
          <a:lstStyle/>
          <a:p>
            <a:fld id="{284CFE50-DCB8-476E-9292-4EC0D4098C0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532C194-F326-4239-B6EB-A308EFF81318}" type="datetimeFigureOut">
              <a:rPr lang="en-US" smtClean="0"/>
              <a:t>6/19/2014</a:t>
            </a:fld>
            <a:endParaRPr lang="en-US"/>
          </a:p>
        </p:txBody>
      </p:sp>
      <p:sp>
        <p:nvSpPr>
          <p:cNvPr id="12" name="Slide Number Placeholder 11"/>
          <p:cNvSpPr>
            <a:spLocks noGrp="1"/>
          </p:cNvSpPr>
          <p:nvPr>
            <p:ph type="sldNum" sz="quarter" idx="11"/>
          </p:nvPr>
        </p:nvSpPr>
        <p:spPr/>
        <p:txBody>
          <a:bodyPr/>
          <a:lstStyle/>
          <a:p>
            <a:fld id="{284CFE50-DCB8-476E-9292-4EC0D4098C0E}"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D532C194-F326-4239-B6EB-A308EFF81318}" type="datetimeFigureOut">
              <a:rPr lang="en-US" smtClean="0"/>
              <a:t>6/19/2014</a:t>
            </a:fld>
            <a:endParaRPr lang="en-US"/>
          </a:p>
        </p:txBody>
      </p:sp>
      <p:sp>
        <p:nvSpPr>
          <p:cNvPr id="18" name="Slide Number Placeholder 17"/>
          <p:cNvSpPr>
            <a:spLocks noGrp="1"/>
          </p:cNvSpPr>
          <p:nvPr>
            <p:ph type="sldNum" sz="quarter" idx="16"/>
          </p:nvPr>
        </p:nvSpPr>
        <p:spPr/>
        <p:txBody>
          <a:bodyPr/>
          <a:lstStyle/>
          <a:p>
            <a:fld id="{284CFE50-DCB8-476E-9292-4EC0D4098C0E}"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D532C194-F326-4239-B6EB-A308EFF81318}" type="datetimeFigureOut">
              <a:rPr lang="en-US" smtClean="0"/>
              <a:t>6/19/2014</a:t>
            </a:fld>
            <a:endParaRPr lang="en-US"/>
          </a:p>
        </p:txBody>
      </p:sp>
      <p:sp>
        <p:nvSpPr>
          <p:cNvPr id="20" name="Slide Number Placeholder 19"/>
          <p:cNvSpPr>
            <a:spLocks noGrp="1"/>
          </p:cNvSpPr>
          <p:nvPr>
            <p:ph type="sldNum" sz="quarter" idx="15"/>
          </p:nvPr>
        </p:nvSpPr>
        <p:spPr/>
        <p:txBody>
          <a:bodyPr/>
          <a:lstStyle/>
          <a:p>
            <a:fld id="{284CFE50-DCB8-476E-9292-4EC0D4098C0E}"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D532C194-F326-4239-B6EB-A308EFF81318}" type="datetimeFigureOut">
              <a:rPr lang="en-US" smtClean="0"/>
              <a:t>6/19/2014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84CFE50-DCB8-476E-9292-4EC0D4098C0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nue.okstate.edu/Hand_Planter/osu_hand_planter_workshop.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kstate.edu/"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Hand_Planter\plan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4343400" cy="34654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and_Planter\hpx2x.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90600" y="647487"/>
            <a:ext cx="226695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739140"/>
            <a:ext cx="2971800" cy="1200329"/>
          </a:xfrm>
          <a:prstGeom prst="rect">
            <a:avLst/>
          </a:prstGeom>
          <a:noFill/>
        </p:spPr>
        <p:txBody>
          <a:bodyPr wrap="square" rtlCol="0">
            <a:spAutoFit/>
          </a:bodyPr>
          <a:lstStyle/>
          <a:p>
            <a:r>
              <a:rPr lang="en-US" dirty="0" smtClean="0"/>
              <a:t>Randy Taylor</a:t>
            </a:r>
            <a:br>
              <a:rPr lang="en-US" dirty="0" smtClean="0"/>
            </a:br>
            <a:r>
              <a:rPr lang="en-US" dirty="0"/>
              <a:t>Bill Raun </a:t>
            </a:r>
            <a:endParaRPr lang="en-US" dirty="0" smtClean="0"/>
          </a:p>
          <a:p>
            <a:r>
              <a:rPr lang="en-US" dirty="0" smtClean="0"/>
              <a:t>Nyle Wollenhaupt</a:t>
            </a:r>
            <a:br>
              <a:rPr lang="en-US" dirty="0" smtClean="0"/>
            </a:br>
            <a:r>
              <a:rPr lang="en-US" dirty="0" smtClean="0"/>
              <a:t>Adrian Koller</a:t>
            </a:r>
            <a:endParaRPr lang="en-US" dirty="0"/>
          </a:p>
        </p:txBody>
      </p:sp>
    </p:spTree>
    <p:extLst>
      <p:ext uri="{BB962C8B-B14F-4D97-AF65-F5344CB8AC3E}">
        <p14:creationId xmlns:p14="http://schemas.microsoft.com/office/powerpoint/2010/main" val="274598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0" y="0"/>
            <a:ext cx="152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p:cNvSpPr txBox="1">
            <a:spLocks/>
          </p:cNvSpPr>
          <p:nvPr/>
        </p:nvSpPr>
        <p:spPr>
          <a:xfrm>
            <a:off x="152400" y="1447800"/>
            <a:ext cx="7467600" cy="1752600"/>
          </a:xfrm>
          <a:prstGeom prst="rect">
            <a:avLst/>
          </a:prstGeom>
        </p:spPr>
        <p:txBody>
          <a:bodyPr>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buClr>
                <a:srgbClr val="FF6600"/>
              </a:buClr>
            </a:pPr>
            <a:endParaRPr lang="en-US"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9600"/>
            <a:ext cx="1143000" cy="539461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normAutofit fontScale="90000"/>
          </a:bodyPr>
          <a:lstStyle/>
          <a:p>
            <a:r>
              <a:rPr lang="en-US" b="1" u="sng" smtClean="0"/>
              <a:t>Technology to be Commercialized (OSU Hand Planter)</a:t>
            </a:r>
            <a:endParaRPr lang="en-US" dirty="0"/>
          </a:p>
        </p:txBody>
      </p:sp>
      <p:sp>
        <p:nvSpPr>
          <p:cNvPr id="6" name="Content Placeholder 5"/>
          <p:cNvSpPr>
            <a:spLocks noGrp="1"/>
          </p:cNvSpPr>
          <p:nvPr>
            <p:ph sz="quarter" idx="13"/>
          </p:nvPr>
        </p:nvSpPr>
        <p:spPr/>
        <p:txBody>
          <a:bodyPr>
            <a:normAutofit/>
          </a:bodyPr>
          <a:lstStyle/>
          <a:p>
            <a:pPr marL="342900" indent="-342900">
              <a:buClr>
                <a:srgbClr val="FF6600"/>
              </a:buClr>
              <a:buFont typeface="Arial" pitchFamily="34" charset="0"/>
              <a:buChar char="•"/>
            </a:pPr>
            <a:r>
              <a:rPr lang="en-US" sz="2400" dirty="0" smtClean="0"/>
              <a:t>Remove chemically treated seed from the hands of producers</a:t>
            </a:r>
          </a:p>
          <a:p>
            <a:pPr marL="342900" indent="-342900">
              <a:buClr>
                <a:srgbClr val="FF6600"/>
              </a:buClr>
              <a:buFont typeface="Arial" pitchFamily="34" charset="0"/>
              <a:buChar char="•"/>
            </a:pPr>
            <a:r>
              <a:rPr lang="en-US" sz="2400" dirty="0" smtClean="0"/>
              <a:t>Decrease soil erosion via improved plant spacing </a:t>
            </a:r>
          </a:p>
          <a:p>
            <a:pPr marL="342900" indent="-342900">
              <a:buClr>
                <a:srgbClr val="FF6600"/>
              </a:buClr>
              <a:buFont typeface="Arial" pitchFamily="34" charset="0"/>
              <a:buChar char="•"/>
            </a:pPr>
            <a:r>
              <a:rPr lang="en-US" sz="2400" dirty="0" smtClean="0"/>
              <a:t>Accommodate mid-season application of urea-N </a:t>
            </a:r>
          </a:p>
          <a:p>
            <a:pPr marL="342900" indent="-342900">
              <a:buClr>
                <a:srgbClr val="FF6600"/>
              </a:buClr>
              <a:buFont typeface="Arial" pitchFamily="34" charset="0"/>
              <a:buChar char="•"/>
            </a:pPr>
            <a:r>
              <a:rPr lang="en-US" sz="2400" dirty="0" smtClean="0"/>
              <a:t>Place urea below the surface reducing NH</a:t>
            </a:r>
            <a:r>
              <a:rPr lang="en-US" sz="2400" baseline="-25000" dirty="0" smtClean="0"/>
              <a:t>3</a:t>
            </a:r>
            <a:r>
              <a:rPr lang="en-US" sz="2400" dirty="0" smtClean="0"/>
              <a:t> losses </a:t>
            </a:r>
          </a:p>
          <a:p>
            <a:pPr marL="342900" indent="-342900">
              <a:buClr>
                <a:srgbClr val="FF6600"/>
              </a:buClr>
              <a:buFont typeface="Arial" pitchFamily="34" charset="0"/>
              <a:buChar char="•"/>
            </a:pPr>
            <a:r>
              <a:rPr lang="en-US" sz="2400" dirty="0" smtClean="0"/>
              <a:t>Increase corn production and NUE</a:t>
            </a:r>
            <a:endParaRPr lang="en-US" sz="2400" dirty="0"/>
          </a:p>
        </p:txBody>
      </p:sp>
    </p:spTree>
    <p:extLst>
      <p:ext uri="{BB962C8B-B14F-4D97-AF65-F5344CB8AC3E}">
        <p14:creationId xmlns:p14="http://schemas.microsoft.com/office/powerpoint/2010/main" val="375840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457200" y="1481328"/>
            <a:ext cx="4038600" cy="4525963"/>
          </a:xfrm>
          <a:prstGeom prst="rect">
            <a:avLst/>
          </a:prstGeom>
        </p:spPr>
        <p:txBody>
          <a:bodyPr>
            <a:normAutofit/>
          </a:bodyPr>
          <a:lstStyle/>
          <a:p>
            <a:pPr marL="342900" indent="-342900">
              <a:buFont typeface="Arial" panose="020B0604020202020204" pitchFamily="34" charset="0"/>
              <a:buChar char="•"/>
            </a:pPr>
            <a:r>
              <a:rPr lang="en-US" sz="2400" dirty="0" smtClean="0"/>
              <a:t>The planter is pressed down and compresses the internal spring.</a:t>
            </a:r>
          </a:p>
          <a:p>
            <a:pPr marL="342900" indent="-342900">
              <a:buFont typeface="Arial" panose="020B0604020202020204" pitchFamily="34" charset="0"/>
              <a:buChar char="•"/>
            </a:pPr>
            <a:r>
              <a:rPr lang="en-US" sz="2400" dirty="0" smtClean="0"/>
              <a:t>Singulation drum rotates and seed is released on the down stroke.</a:t>
            </a:r>
          </a:p>
          <a:p>
            <a:pPr marL="342900" indent="-342900">
              <a:buFont typeface="Arial" panose="020B0604020202020204" pitchFamily="34" charset="0"/>
              <a:buChar char="•"/>
            </a:pPr>
            <a:r>
              <a:rPr lang="en-US" sz="2400" dirty="0" smtClean="0"/>
              <a:t>The planter is ‘relaxed’ and the spring returns it to the initial position.</a:t>
            </a:r>
            <a:endParaRPr lang="en-US" sz="2400" dirty="0"/>
          </a:p>
        </p:txBody>
      </p:sp>
      <p:sp>
        <p:nvSpPr>
          <p:cNvPr id="2" name="Title 1"/>
          <p:cNvSpPr>
            <a:spLocks noGrp="1"/>
          </p:cNvSpPr>
          <p:nvPr>
            <p:ph type="title"/>
          </p:nvPr>
        </p:nvSpPr>
        <p:spPr/>
        <p:txBody>
          <a:bodyPr/>
          <a:lstStyle/>
          <a:p>
            <a:r>
              <a:rPr lang="en-US" dirty="0" smtClean="0"/>
              <a:t>Planter Action</a:t>
            </a:r>
            <a:endParaRPr lang="en-US" dirty="0"/>
          </a:p>
        </p:txBody>
      </p:sp>
      <p:pic>
        <p:nvPicPr>
          <p:cNvPr id="8"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4319" r="22359"/>
          <a:stretch/>
        </p:blipFill>
        <p:spPr>
          <a:xfrm>
            <a:off x="6324600" y="2834400"/>
            <a:ext cx="1749600" cy="302981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211" r="38102" b="24179"/>
          <a:stretch/>
        </p:blipFill>
        <p:spPr>
          <a:xfrm>
            <a:off x="4495800" y="1447800"/>
            <a:ext cx="2325600" cy="2773200"/>
          </a:xfrm>
          <a:prstGeom prst="rect">
            <a:avLst/>
          </a:prstGeom>
        </p:spPr>
      </p:pic>
    </p:spTree>
    <p:extLst>
      <p:ext uri="{BB962C8B-B14F-4D97-AF65-F5344CB8AC3E}">
        <p14:creationId xmlns:p14="http://schemas.microsoft.com/office/powerpoint/2010/main" val="161349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481328"/>
            <a:ext cx="8229600" cy="4525963"/>
          </a:xfrm>
          <a:prstGeom prst="rect">
            <a:avLst/>
          </a:prstGeom>
        </p:spPr>
        <p:txBody>
          <a:bodyPr/>
          <a:lstStyle/>
          <a:p>
            <a:r>
              <a:rPr lang="en-US" dirty="0" smtClean="0"/>
              <a:t>Design has gravitated to a reciprocating drum with brush</a:t>
            </a:r>
            <a:endParaRPr lang="en-US" dirty="0"/>
          </a:p>
        </p:txBody>
      </p:sp>
      <p:sp>
        <p:nvSpPr>
          <p:cNvPr id="3" name="Title 2"/>
          <p:cNvSpPr>
            <a:spLocks noGrp="1"/>
          </p:cNvSpPr>
          <p:nvPr>
            <p:ph type="title"/>
          </p:nvPr>
        </p:nvSpPr>
        <p:spPr/>
        <p:txBody>
          <a:bodyPr/>
          <a:lstStyle/>
          <a:p>
            <a:r>
              <a:rPr lang="en-US" dirty="0" smtClean="0"/>
              <a:t>Metering System</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884" t="5420" r="28437"/>
          <a:stretch/>
        </p:blipFill>
        <p:spPr>
          <a:xfrm>
            <a:off x="3025698" y="3810000"/>
            <a:ext cx="1999786" cy="259451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832" t="13347" r="15940"/>
          <a:stretch/>
        </p:blipFill>
        <p:spPr>
          <a:xfrm>
            <a:off x="304800" y="2432824"/>
            <a:ext cx="2735766" cy="237706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975" r="34431"/>
          <a:stretch/>
        </p:blipFill>
        <p:spPr>
          <a:xfrm>
            <a:off x="6172200" y="2133600"/>
            <a:ext cx="1965268" cy="4343400"/>
          </a:xfrm>
          <a:prstGeom prst="rect">
            <a:avLst/>
          </a:prstGeom>
        </p:spPr>
      </p:pic>
    </p:spTree>
    <p:extLst>
      <p:ext uri="{BB962C8B-B14F-4D97-AF65-F5344CB8AC3E}">
        <p14:creationId xmlns:p14="http://schemas.microsoft.com/office/powerpoint/2010/main" val="821677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9775"/>
            <a:ext cx="7315200" cy="1154097"/>
          </a:xfrm>
        </p:spPr>
        <p:txBody>
          <a:bodyPr/>
          <a:lstStyle/>
          <a:p>
            <a:r>
              <a:rPr lang="en-US" dirty="0" smtClean="0"/>
              <a:t>Reciprocating Drum Action</a:t>
            </a:r>
            <a:endParaRPr lang="en-US" dirty="0"/>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353" t="12930" r="13706" b="2902"/>
          <a:stretch/>
        </p:blipFill>
        <p:spPr bwMode="auto">
          <a:xfrm>
            <a:off x="228600" y="1752600"/>
            <a:ext cx="2819400" cy="255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60" t="14252" r="2879" b="4000"/>
          <a:stretch/>
        </p:blipFill>
        <p:spPr bwMode="auto">
          <a:xfrm>
            <a:off x="3275383" y="2968626"/>
            <a:ext cx="2593233" cy="175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899" t="13019" r="10588" b="5770"/>
          <a:stretch/>
        </p:blipFill>
        <p:spPr bwMode="auto">
          <a:xfrm>
            <a:off x="6250961" y="3171403"/>
            <a:ext cx="2620895" cy="216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4495800"/>
            <a:ext cx="2819400" cy="646331"/>
          </a:xfrm>
          <a:prstGeom prst="rect">
            <a:avLst/>
          </a:prstGeom>
          <a:noFill/>
        </p:spPr>
        <p:txBody>
          <a:bodyPr wrap="square" rtlCol="0">
            <a:spAutoFit/>
          </a:bodyPr>
          <a:lstStyle/>
          <a:p>
            <a:pPr algn="ctr"/>
            <a:r>
              <a:rPr lang="en-US" dirty="0" smtClean="0"/>
              <a:t>Drum position when planter is relaxed.</a:t>
            </a:r>
            <a:endParaRPr lang="en-US" dirty="0"/>
          </a:p>
        </p:txBody>
      </p:sp>
      <p:sp>
        <p:nvSpPr>
          <p:cNvPr id="4" name="TextBox 3"/>
          <p:cNvSpPr txBox="1"/>
          <p:nvPr/>
        </p:nvSpPr>
        <p:spPr>
          <a:xfrm>
            <a:off x="3275383" y="1524000"/>
            <a:ext cx="2593233" cy="1477328"/>
          </a:xfrm>
          <a:prstGeom prst="rect">
            <a:avLst/>
          </a:prstGeom>
          <a:noFill/>
        </p:spPr>
        <p:txBody>
          <a:bodyPr wrap="square" rtlCol="0">
            <a:spAutoFit/>
          </a:bodyPr>
          <a:lstStyle/>
          <a:p>
            <a:pPr algn="ctr"/>
            <a:r>
              <a:rPr lang="en-US" dirty="0" smtClean="0"/>
              <a:t>Drum rotates with the cavity moving back into the seed hopper as the spring is compressed.</a:t>
            </a:r>
            <a:endParaRPr lang="en-US" dirty="0"/>
          </a:p>
        </p:txBody>
      </p:sp>
      <p:sp>
        <p:nvSpPr>
          <p:cNvPr id="5" name="TextBox 4"/>
          <p:cNvSpPr txBox="1"/>
          <p:nvPr/>
        </p:nvSpPr>
        <p:spPr>
          <a:xfrm>
            <a:off x="6250961" y="1676400"/>
            <a:ext cx="2620896" cy="1477328"/>
          </a:xfrm>
          <a:prstGeom prst="rect">
            <a:avLst/>
          </a:prstGeom>
          <a:noFill/>
        </p:spPr>
        <p:txBody>
          <a:bodyPr wrap="square" rtlCol="0">
            <a:spAutoFit/>
          </a:bodyPr>
          <a:lstStyle/>
          <a:p>
            <a:pPr algn="ctr"/>
            <a:r>
              <a:rPr lang="en-US" dirty="0" smtClean="0"/>
              <a:t>Spring is fully compressed and the singulation drum cavity is exposed to seed in the hopper</a:t>
            </a:r>
            <a:endParaRPr lang="en-US" dirty="0"/>
          </a:p>
        </p:txBody>
      </p:sp>
      <p:sp>
        <p:nvSpPr>
          <p:cNvPr id="6" name="TextBox 5"/>
          <p:cNvSpPr txBox="1"/>
          <p:nvPr/>
        </p:nvSpPr>
        <p:spPr>
          <a:xfrm>
            <a:off x="3581400" y="5562600"/>
            <a:ext cx="5290457" cy="923330"/>
          </a:xfrm>
          <a:prstGeom prst="rect">
            <a:avLst/>
          </a:prstGeom>
          <a:noFill/>
        </p:spPr>
        <p:txBody>
          <a:bodyPr wrap="square" rtlCol="0">
            <a:spAutoFit/>
          </a:bodyPr>
          <a:lstStyle/>
          <a:p>
            <a:r>
              <a:rPr lang="en-US" dirty="0" smtClean="0"/>
              <a:t>As the force on the spring is released, the singulation drum rotates back to the initial ‘relaxed’ position and the seed is dropped.</a:t>
            </a:r>
            <a:endParaRPr lang="en-US" dirty="0"/>
          </a:p>
        </p:txBody>
      </p:sp>
    </p:spTree>
    <p:extLst>
      <p:ext uri="{BB962C8B-B14F-4D97-AF65-F5344CB8AC3E}">
        <p14:creationId xmlns:p14="http://schemas.microsoft.com/office/powerpoint/2010/main" val="2474183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143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1670851" y="2890051"/>
            <a:ext cx="4419601" cy="773097"/>
          </a:xfrm>
        </p:spPr>
        <p:txBody>
          <a:bodyPr>
            <a:normAutofit/>
          </a:bodyPr>
          <a:lstStyle/>
          <a:p>
            <a:pPr algn="l"/>
            <a:r>
              <a:rPr lang="en-US" dirty="0" smtClean="0">
                <a:solidFill>
                  <a:schemeClr val="bg1"/>
                </a:solidFill>
              </a:rPr>
              <a:t>INTERNAL DRUM</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92268863"/>
              </p:ext>
            </p:extLst>
          </p:nvPr>
        </p:nvGraphicFramePr>
        <p:xfrm>
          <a:off x="1593850" y="3232159"/>
          <a:ext cx="4114800" cy="3048002"/>
        </p:xfrm>
        <a:graphic>
          <a:graphicData uri="http://schemas.openxmlformats.org/drawingml/2006/table">
            <a:tbl>
              <a:tblPr firstRow="1" firstCol="1" bandRow="1">
                <a:tableStyleId>{5C22544A-7EE6-4342-B048-85BDC9FD1C3A}</a:tableStyleId>
              </a:tblPr>
              <a:tblGrid>
                <a:gridCol w="1120626"/>
                <a:gridCol w="1313234"/>
                <a:gridCol w="1680940"/>
              </a:tblGrid>
              <a:tr h="539102">
                <a:tc>
                  <a:txBody>
                    <a:bodyPr/>
                    <a:lstStyle/>
                    <a:p>
                      <a:pPr marL="0" marR="0" algn="l">
                        <a:spcBef>
                          <a:spcPts val="0"/>
                        </a:spcBef>
                        <a:spcAft>
                          <a:spcPts val="0"/>
                        </a:spcAft>
                      </a:pPr>
                      <a:r>
                        <a:rPr lang="en-US" sz="1800" dirty="0">
                          <a:solidFill>
                            <a:schemeClr val="bg1"/>
                          </a:solidFill>
                          <a:effectLst/>
                        </a:rPr>
                        <a:t>Drum</a:t>
                      </a:r>
                      <a:endParaRPr lang="en-US" sz="1800" dirty="0">
                        <a:solidFill>
                          <a:schemeClr val="bg1"/>
                        </a:solidFill>
                        <a:effectLst/>
                        <a:latin typeface="Times New Roman"/>
                        <a:ea typeface="Calibri"/>
                      </a:endParaRPr>
                    </a:p>
                  </a:txBody>
                  <a:tcPr marL="68580" marR="68580" marT="0" marB="0" anchor="b">
                    <a:solidFill>
                      <a:schemeClr val="tx1"/>
                    </a:solidFill>
                  </a:tcPr>
                </a:tc>
                <a:tc>
                  <a:txBody>
                    <a:bodyPr/>
                    <a:lstStyle/>
                    <a:p>
                      <a:pPr marL="0" marR="0" algn="l">
                        <a:spcBef>
                          <a:spcPts val="0"/>
                        </a:spcBef>
                        <a:spcAft>
                          <a:spcPts val="0"/>
                        </a:spcAft>
                      </a:pPr>
                      <a:r>
                        <a:rPr lang="en-US" sz="1800" dirty="0">
                          <a:solidFill>
                            <a:schemeClr val="bg1"/>
                          </a:solidFill>
                          <a:effectLst/>
                        </a:rPr>
                        <a:t>Mass (g)</a:t>
                      </a:r>
                      <a:endParaRPr lang="en-US" sz="1800" dirty="0">
                        <a:solidFill>
                          <a:schemeClr val="bg1"/>
                        </a:solidFill>
                        <a:effectLst/>
                        <a:latin typeface="Times New Roman"/>
                        <a:ea typeface="Calibri"/>
                      </a:endParaRPr>
                    </a:p>
                  </a:txBody>
                  <a:tcPr marL="68580" marR="68580" marT="0" marB="0" anchor="b">
                    <a:solidFill>
                      <a:schemeClr val="tx1"/>
                    </a:solidFill>
                  </a:tcPr>
                </a:tc>
                <a:tc>
                  <a:txBody>
                    <a:bodyPr/>
                    <a:lstStyle/>
                    <a:p>
                      <a:pPr marL="0" marR="0" algn="l">
                        <a:spcBef>
                          <a:spcPts val="0"/>
                        </a:spcBef>
                        <a:spcAft>
                          <a:spcPts val="0"/>
                        </a:spcAft>
                      </a:pPr>
                      <a:r>
                        <a:rPr lang="en-US" sz="1800" dirty="0">
                          <a:solidFill>
                            <a:schemeClr val="bg1"/>
                          </a:solidFill>
                          <a:effectLst/>
                        </a:rPr>
                        <a:t>Volume (cm</a:t>
                      </a:r>
                      <a:r>
                        <a:rPr lang="en-US" sz="1800" baseline="30000" dirty="0">
                          <a:solidFill>
                            <a:schemeClr val="bg1"/>
                          </a:solidFill>
                          <a:effectLst/>
                        </a:rPr>
                        <a:t>3</a:t>
                      </a:r>
                      <a:r>
                        <a:rPr lang="en-US" sz="1800" dirty="0">
                          <a:solidFill>
                            <a:schemeClr val="bg1"/>
                          </a:solidFill>
                          <a:effectLst/>
                        </a:rPr>
                        <a:t>)</a:t>
                      </a:r>
                      <a:endParaRPr lang="en-US" sz="1800" dirty="0">
                        <a:solidFill>
                          <a:schemeClr val="bg1"/>
                        </a:solidFill>
                        <a:effectLst/>
                        <a:latin typeface="Times New Roman"/>
                        <a:ea typeface="Calibri"/>
                      </a:endParaRPr>
                    </a:p>
                  </a:txBody>
                  <a:tcPr marL="68580" marR="68580" marT="0" marB="0" anchor="b">
                    <a:solidFill>
                      <a:schemeClr val="tx1"/>
                    </a:solidFill>
                  </a:tcPr>
                </a:tc>
              </a:tr>
              <a:tr h="497633">
                <a:tc>
                  <a:txBody>
                    <a:bodyPr/>
                    <a:lstStyle/>
                    <a:p>
                      <a:pPr marL="0" marR="0" algn="l">
                        <a:spcBef>
                          <a:spcPts val="0"/>
                        </a:spcBef>
                        <a:spcAft>
                          <a:spcPts val="0"/>
                        </a:spcAft>
                      </a:pPr>
                      <a:r>
                        <a:rPr lang="en-US" sz="1800" dirty="0">
                          <a:solidFill>
                            <a:schemeClr val="bg1"/>
                          </a:solidFill>
                          <a:effectLst/>
                        </a:rPr>
                        <a:t>A</a:t>
                      </a:r>
                      <a:endParaRPr lang="en-US" sz="1800" dirty="0">
                        <a:solidFill>
                          <a:schemeClr val="bg1"/>
                        </a:solidFill>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0.69</a:t>
                      </a:r>
                      <a:endParaRPr lang="en-US" sz="1800" dirty="0">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0.507</a:t>
                      </a:r>
                      <a:endParaRPr lang="en-US" sz="1800" dirty="0">
                        <a:effectLst/>
                        <a:latin typeface="Times New Roman"/>
                        <a:ea typeface="Calibri"/>
                      </a:endParaRPr>
                    </a:p>
                  </a:txBody>
                  <a:tcPr marL="68580" marR="68580" marT="0" marB="0">
                    <a:solidFill>
                      <a:schemeClr val="tx1"/>
                    </a:solidFill>
                  </a:tcPr>
                </a:tc>
              </a:tr>
              <a:tr h="497633">
                <a:tc>
                  <a:txBody>
                    <a:bodyPr/>
                    <a:lstStyle/>
                    <a:p>
                      <a:pPr marL="0" marR="0" algn="l">
                        <a:spcBef>
                          <a:spcPts val="0"/>
                        </a:spcBef>
                        <a:spcAft>
                          <a:spcPts val="0"/>
                        </a:spcAft>
                      </a:pPr>
                      <a:r>
                        <a:rPr lang="en-US" sz="1800" dirty="0">
                          <a:solidFill>
                            <a:schemeClr val="bg1"/>
                          </a:solidFill>
                          <a:effectLst/>
                        </a:rPr>
                        <a:t>B</a:t>
                      </a:r>
                      <a:endParaRPr lang="en-US" sz="1800" dirty="0">
                        <a:solidFill>
                          <a:schemeClr val="bg1"/>
                        </a:solidFill>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0.71</a:t>
                      </a:r>
                      <a:endParaRPr lang="en-US" sz="1800" dirty="0">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0.521</a:t>
                      </a:r>
                      <a:endParaRPr lang="en-US" sz="1800" dirty="0">
                        <a:effectLst/>
                        <a:latin typeface="Times New Roman"/>
                        <a:ea typeface="Calibri"/>
                      </a:endParaRPr>
                    </a:p>
                  </a:txBody>
                  <a:tcPr marL="68580" marR="68580" marT="0" marB="0">
                    <a:solidFill>
                      <a:schemeClr val="tx1"/>
                    </a:solidFill>
                  </a:tcPr>
                </a:tc>
              </a:tr>
              <a:tr h="497633">
                <a:tc>
                  <a:txBody>
                    <a:bodyPr/>
                    <a:lstStyle/>
                    <a:p>
                      <a:pPr marL="0" marR="0" algn="l">
                        <a:spcBef>
                          <a:spcPts val="0"/>
                        </a:spcBef>
                        <a:spcAft>
                          <a:spcPts val="0"/>
                        </a:spcAft>
                      </a:pPr>
                      <a:r>
                        <a:rPr lang="en-US" sz="1800" dirty="0">
                          <a:solidFill>
                            <a:schemeClr val="bg1"/>
                          </a:solidFill>
                          <a:effectLst/>
                        </a:rPr>
                        <a:t>OS</a:t>
                      </a:r>
                      <a:endParaRPr lang="en-US" sz="1800" dirty="0">
                        <a:solidFill>
                          <a:schemeClr val="bg1"/>
                        </a:solidFill>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0.88</a:t>
                      </a:r>
                      <a:endParaRPr lang="en-US" sz="1800" dirty="0">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0.646</a:t>
                      </a:r>
                      <a:endParaRPr lang="en-US" sz="1800" dirty="0">
                        <a:effectLst/>
                        <a:latin typeface="Times New Roman"/>
                        <a:ea typeface="Calibri"/>
                      </a:endParaRPr>
                    </a:p>
                  </a:txBody>
                  <a:tcPr marL="68580" marR="68580" marT="0" marB="0">
                    <a:solidFill>
                      <a:schemeClr val="tx1"/>
                    </a:solidFill>
                  </a:tcPr>
                </a:tc>
              </a:tr>
              <a:tr h="497633">
                <a:tc>
                  <a:txBody>
                    <a:bodyPr/>
                    <a:lstStyle/>
                    <a:p>
                      <a:pPr marL="0" marR="0" algn="l">
                        <a:spcBef>
                          <a:spcPts val="0"/>
                        </a:spcBef>
                        <a:spcAft>
                          <a:spcPts val="0"/>
                        </a:spcAft>
                      </a:pPr>
                      <a:r>
                        <a:rPr lang="en-US" sz="1800" dirty="0">
                          <a:solidFill>
                            <a:schemeClr val="bg1"/>
                          </a:solidFill>
                          <a:effectLst/>
                        </a:rPr>
                        <a:t>OM</a:t>
                      </a:r>
                      <a:endParaRPr lang="en-US" sz="1800" dirty="0">
                        <a:solidFill>
                          <a:schemeClr val="bg1"/>
                        </a:solidFill>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3.36</a:t>
                      </a:r>
                      <a:endParaRPr lang="en-US" sz="1800" dirty="0">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2.468</a:t>
                      </a:r>
                      <a:endParaRPr lang="en-US" sz="1800" dirty="0">
                        <a:effectLst/>
                        <a:latin typeface="Times New Roman"/>
                        <a:ea typeface="Calibri"/>
                      </a:endParaRPr>
                    </a:p>
                  </a:txBody>
                  <a:tcPr marL="68580" marR="68580" marT="0" marB="0">
                    <a:solidFill>
                      <a:schemeClr val="tx1"/>
                    </a:solidFill>
                  </a:tcPr>
                </a:tc>
              </a:tr>
              <a:tr h="518368">
                <a:tc>
                  <a:txBody>
                    <a:bodyPr/>
                    <a:lstStyle/>
                    <a:p>
                      <a:pPr marL="0" marR="0" algn="l">
                        <a:spcBef>
                          <a:spcPts val="0"/>
                        </a:spcBef>
                        <a:spcAft>
                          <a:spcPts val="0"/>
                        </a:spcAft>
                      </a:pPr>
                      <a:r>
                        <a:rPr lang="en-US" sz="1800" dirty="0">
                          <a:solidFill>
                            <a:schemeClr val="bg1"/>
                          </a:solidFill>
                          <a:effectLst/>
                        </a:rPr>
                        <a:t>OC</a:t>
                      </a:r>
                      <a:endParaRPr lang="en-US" sz="1800" dirty="0">
                        <a:solidFill>
                          <a:schemeClr val="bg1"/>
                        </a:solidFill>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3.38</a:t>
                      </a:r>
                      <a:endParaRPr lang="en-US" sz="1800" dirty="0">
                        <a:effectLst/>
                        <a:latin typeface="Times New Roman"/>
                        <a:ea typeface="Calibri"/>
                      </a:endParaRPr>
                    </a:p>
                  </a:txBody>
                  <a:tcPr marL="68580" marR="68580" marT="0" marB="0">
                    <a:solidFill>
                      <a:schemeClr val="tx1"/>
                    </a:solidFill>
                  </a:tcPr>
                </a:tc>
                <a:tc>
                  <a:txBody>
                    <a:bodyPr/>
                    <a:lstStyle/>
                    <a:p>
                      <a:pPr marL="0" marR="0" algn="l">
                        <a:spcBef>
                          <a:spcPts val="0"/>
                        </a:spcBef>
                        <a:spcAft>
                          <a:spcPts val="0"/>
                        </a:spcAft>
                      </a:pPr>
                      <a:r>
                        <a:rPr lang="en-US" sz="1800" dirty="0">
                          <a:effectLst/>
                        </a:rPr>
                        <a:t>2.482</a:t>
                      </a:r>
                      <a:endParaRPr lang="en-US" sz="1800" dirty="0">
                        <a:effectLst/>
                        <a:latin typeface="Times New Roman"/>
                        <a:ea typeface="Calibri"/>
                      </a:endParaRPr>
                    </a:p>
                  </a:txBody>
                  <a:tcPr marL="68580" marR="68580" marT="0" marB="0">
                    <a:solidFill>
                      <a:schemeClr val="tx1"/>
                    </a:solidFill>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533400"/>
            <a:ext cx="1885950" cy="2514600"/>
          </a:xfrm>
          <a:prstGeom prst="rect">
            <a:avLst/>
          </a:prstGeom>
          <a:ln w="28575">
            <a:solidFill>
              <a:schemeClr val="tx2"/>
            </a:solidFill>
          </a:ln>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13000" contrast="-62000"/>
                    </a14:imgEffect>
                  </a14:imgLayer>
                </a14:imgProps>
              </a:ext>
              <a:ext uri="{28A0092B-C50C-407E-A947-70E740481C1C}">
                <a14:useLocalDpi xmlns:a14="http://schemas.microsoft.com/office/drawing/2010/main" val="0"/>
              </a:ext>
            </a:extLst>
          </a:blip>
          <a:stretch>
            <a:fillRect/>
          </a:stretch>
        </p:blipFill>
        <p:spPr>
          <a:xfrm>
            <a:off x="5867400" y="533400"/>
            <a:ext cx="2711489" cy="5753119"/>
          </a:xfrm>
          <a:prstGeom prst="rect">
            <a:avLst/>
          </a:prstGeom>
          <a:ln>
            <a:solidFill>
              <a:schemeClr val="tx1"/>
            </a:solidFill>
          </a:ln>
        </p:spPr>
      </p:pic>
    </p:spTree>
    <p:extLst>
      <p:ext uri="{BB962C8B-B14F-4D97-AF65-F5344CB8AC3E}">
        <p14:creationId xmlns:p14="http://schemas.microsoft.com/office/powerpoint/2010/main" val="92795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Pictures\Hand_Planter\IMG_08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64782" cy="6845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01000" y="0"/>
            <a:ext cx="1163782"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nue.okstate.edu/Hand_Planter/agc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637463" y="3843338"/>
            <a:ext cx="1905000" cy="619125"/>
          </a:xfrm>
          <a:prstGeom prst="rect">
            <a:avLst/>
          </a:prstGeom>
          <a:noFill/>
          <a:ln w="19050">
            <a:solidFill>
              <a:schemeClr val="bg2"/>
            </a:solidFill>
          </a:ln>
          <a:extLst>
            <a:ext uri="{909E8E84-426E-40DD-AFC4-6F175D3DCCD1}">
              <a14:hiddenFill xmlns:a14="http://schemas.microsoft.com/office/drawing/2010/main">
                <a:solidFill>
                  <a:srgbClr val="FFFFFF"/>
                </a:solidFill>
              </a14:hiddenFill>
            </a:ext>
          </a:extLst>
        </p:spPr>
      </p:pic>
      <p:pic>
        <p:nvPicPr>
          <p:cNvPr id="2052" name="Picture 4" descr="Mosa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59014" y="5672138"/>
            <a:ext cx="1085850" cy="638175"/>
          </a:xfrm>
          <a:prstGeom prst="rect">
            <a:avLst/>
          </a:prstGeom>
          <a:noFill/>
          <a:ln w="1905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7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635699207"/>
              </p:ext>
            </p:extLst>
          </p:nvPr>
        </p:nvGraphicFramePr>
        <p:xfrm>
          <a:off x="609600" y="1219200"/>
          <a:ext cx="7848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733800" y="609600"/>
            <a:ext cx="4495800" cy="369332"/>
          </a:xfrm>
          <a:prstGeom prst="rect">
            <a:avLst/>
          </a:prstGeom>
          <a:noFill/>
        </p:spPr>
        <p:txBody>
          <a:bodyPr wrap="square" rtlCol="0">
            <a:spAutoFit/>
          </a:bodyPr>
          <a:lstStyle/>
          <a:p>
            <a:r>
              <a:rPr lang="en-US" dirty="0" smtClean="0"/>
              <a:t>Nov 13, 2013</a:t>
            </a:r>
            <a:endParaRPr lang="en-US" dirty="0"/>
          </a:p>
        </p:txBody>
      </p:sp>
      <p:sp>
        <p:nvSpPr>
          <p:cNvPr id="6" name="TextBox 5"/>
          <p:cNvSpPr txBox="1"/>
          <p:nvPr/>
        </p:nvSpPr>
        <p:spPr>
          <a:xfrm>
            <a:off x="4038600" y="1263134"/>
            <a:ext cx="1371600" cy="307777"/>
          </a:xfrm>
          <a:prstGeom prst="rect">
            <a:avLst/>
          </a:prstGeom>
          <a:noFill/>
        </p:spPr>
        <p:txBody>
          <a:bodyPr wrap="square" rtlCol="0">
            <a:spAutoFit/>
          </a:bodyPr>
          <a:lstStyle/>
          <a:p>
            <a:r>
              <a:rPr lang="en-US" sz="1400" b="1" dirty="0" smtClean="0">
                <a:solidFill>
                  <a:schemeClr val="bg1"/>
                </a:solidFill>
              </a:rPr>
              <a:t>SED = 8.6</a:t>
            </a:r>
            <a:endParaRPr lang="en-US" sz="1400" b="1" dirty="0">
              <a:solidFill>
                <a:schemeClr val="bg1"/>
              </a:solidFill>
            </a:endParaRPr>
          </a:p>
        </p:txBody>
      </p:sp>
      <p:sp>
        <p:nvSpPr>
          <p:cNvPr id="2" name="Rectangle 1"/>
          <p:cNvSpPr/>
          <p:nvPr/>
        </p:nvSpPr>
        <p:spPr>
          <a:xfrm>
            <a:off x="990600" y="6192798"/>
            <a:ext cx="7543800" cy="369332"/>
          </a:xfrm>
          <a:prstGeom prst="rect">
            <a:avLst/>
          </a:prstGeom>
        </p:spPr>
        <p:txBody>
          <a:bodyPr wrap="square">
            <a:spAutoFit/>
          </a:bodyPr>
          <a:lstStyle/>
          <a:p>
            <a:pPr>
              <a:buClr>
                <a:srgbClr val="FF6600"/>
              </a:buClr>
            </a:pPr>
            <a:r>
              <a:rPr lang="en-US" dirty="0"/>
              <a:t>works well over a range of seed sizes (1200 to 2000 seeds/</a:t>
            </a:r>
            <a:r>
              <a:rPr lang="en-US" dirty="0" err="1"/>
              <a:t>lb</a:t>
            </a:r>
            <a:r>
              <a:rPr lang="en-US" dirty="0"/>
              <a:t>)</a:t>
            </a:r>
            <a:endParaRPr lang="en-US" dirty="0"/>
          </a:p>
        </p:txBody>
      </p:sp>
    </p:spTree>
    <p:extLst>
      <p:ext uri="{BB962C8B-B14F-4D97-AF65-F5344CB8AC3E}">
        <p14:creationId xmlns:p14="http://schemas.microsoft.com/office/powerpoint/2010/main" val="377508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381000"/>
            <a:ext cx="3251200" cy="2438400"/>
          </a:xfrm>
          <a:prstGeom prst="rect">
            <a:avLst/>
          </a:prstGeom>
          <a:noFill/>
          <a:ln w="28575">
            <a:solidFill>
              <a:schemeClr val="tx1"/>
            </a:solidFill>
            <a:miter lim="800000"/>
            <a:headEnd/>
            <a:tailEnd/>
          </a:ln>
          <a:effectLst/>
        </p:spPr>
      </p:pic>
      <p:sp>
        <p:nvSpPr>
          <p:cNvPr id="43015" name="TextBox 7"/>
          <p:cNvSpPr txBox="1">
            <a:spLocks noChangeArrowheads="1"/>
          </p:cNvSpPr>
          <p:nvPr/>
        </p:nvSpPr>
        <p:spPr bwMode="auto">
          <a:xfrm>
            <a:off x="5410200" y="3200400"/>
            <a:ext cx="2590800" cy="1754188"/>
          </a:xfrm>
          <a:prstGeom prst="rect">
            <a:avLst/>
          </a:prstGeom>
          <a:noFill/>
          <a:ln w="9525">
            <a:noFill/>
            <a:miter lim="800000"/>
            <a:headEnd/>
            <a:tailEnd/>
          </a:ln>
        </p:spPr>
        <p:txBody>
          <a:bodyPr>
            <a:spAutoFit/>
          </a:bodyPr>
          <a:lstStyle/>
          <a:p>
            <a:r>
              <a:rPr lang="en-US">
                <a:latin typeface="Calibri" pitchFamily="34" charset="0"/>
              </a:rPr>
              <a:t>1,000,000 cycles</a:t>
            </a:r>
          </a:p>
          <a:p>
            <a:r>
              <a:rPr lang="en-US">
                <a:latin typeface="Calibri" pitchFamily="34" charset="0"/>
              </a:rPr>
              <a:t>0.29g/seed</a:t>
            </a:r>
          </a:p>
          <a:p>
            <a:r>
              <a:rPr lang="en-US">
                <a:latin typeface="Calibri" pitchFamily="34" charset="0"/>
              </a:rPr>
              <a:t>60,000 seeds/ha</a:t>
            </a:r>
          </a:p>
          <a:p>
            <a:r>
              <a:rPr lang="en-US">
                <a:latin typeface="Calibri" pitchFamily="34" charset="0"/>
              </a:rPr>
              <a:t>3443 seeds/kg</a:t>
            </a:r>
          </a:p>
          <a:p>
            <a:r>
              <a:rPr lang="en-US">
                <a:latin typeface="Calibri" pitchFamily="34" charset="0"/>
              </a:rPr>
              <a:t>1.0 kg hopper </a:t>
            </a:r>
          </a:p>
          <a:p>
            <a:r>
              <a:rPr lang="en-US">
                <a:latin typeface="Calibri" pitchFamily="34" charset="0"/>
              </a:rPr>
              <a:t>17 times refill</a:t>
            </a:r>
          </a:p>
        </p:txBody>
      </p:sp>
      <p:pic>
        <p:nvPicPr>
          <p:cNvPr id="4098" name="Picture 2" descr="http://nue.okstate.edu/Hand_Planter/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810000" y="2141538"/>
            <a:ext cx="5181600" cy="38700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6" name="Content Placeholder 5" descr="tip.jpg"/>
          <p:cNvPicPr>
            <a:picLocks noGrp="1" noChangeAspect="1"/>
          </p:cNvPicPr>
          <p:nvPr>
            <p:ph sz="quarter" idx="13"/>
          </p:nvPr>
        </p:nvPicPr>
        <p:blipFill>
          <a:blip r:embed="rId4" cstate="print"/>
          <a:stretch>
            <a:fillRect/>
          </a:stretch>
        </p:blipFill>
        <p:spPr>
          <a:xfrm>
            <a:off x="1168400" y="3086100"/>
            <a:ext cx="1485900" cy="1638300"/>
          </a:xfrm>
          <a:ln w="19050">
            <a:solidFill>
              <a:schemeClr val="tx1"/>
            </a:solidFill>
          </a:ln>
        </p:spPr>
      </p:pic>
      <p:sp>
        <p:nvSpPr>
          <p:cNvPr id="3" name="TextBox 2"/>
          <p:cNvSpPr txBox="1"/>
          <p:nvPr/>
        </p:nvSpPr>
        <p:spPr>
          <a:xfrm>
            <a:off x="4648200" y="533400"/>
            <a:ext cx="4191000" cy="1200329"/>
          </a:xfrm>
          <a:prstGeom prst="rect">
            <a:avLst/>
          </a:prstGeom>
          <a:noFill/>
        </p:spPr>
        <p:txBody>
          <a:bodyPr wrap="square" rtlCol="0">
            <a:spAutoFit/>
          </a:bodyPr>
          <a:lstStyle/>
          <a:p>
            <a:r>
              <a:rPr lang="en-US" sz="2400" dirty="0" smtClean="0"/>
              <a:t>seed size (2653-4344 seeds/kg)</a:t>
            </a:r>
            <a:br>
              <a:rPr lang="en-US" sz="2400" dirty="0" smtClean="0"/>
            </a:br>
            <a:r>
              <a:rPr lang="en-US" sz="2400" dirty="0" smtClean="0"/>
              <a:t>seed type, shape</a:t>
            </a:r>
          </a:p>
          <a:p>
            <a:r>
              <a:rPr lang="en-US" sz="2400" dirty="0" smtClean="0"/>
              <a:t>fertilizer </a:t>
            </a:r>
            <a:endParaRPr lang="en-US" sz="2400" dirty="0"/>
          </a:p>
        </p:txBody>
      </p:sp>
      <p:sp>
        <p:nvSpPr>
          <p:cNvPr id="43014" name="TextBox 6"/>
          <p:cNvSpPr txBox="1">
            <a:spLocks noChangeArrowheads="1"/>
          </p:cNvSpPr>
          <p:nvPr/>
        </p:nvSpPr>
        <p:spPr bwMode="auto">
          <a:xfrm>
            <a:off x="0" y="6324600"/>
            <a:ext cx="6019800" cy="369888"/>
          </a:xfrm>
          <a:prstGeom prst="rect">
            <a:avLst/>
          </a:prstGeom>
          <a:noFill/>
          <a:ln w="9525">
            <a:noFill/>
            <a:miter lim="800000"/>
            <a:headEnd/>
            <a:tailEnd/>
          </a:ln>
        </p:spPr>
        <p:txBody>
          <a:bodyPr>
            <a:spAutoFit/>
          </a:bodyPr>
          <a:lstStyle/>
          <a:p>
            <a:r>
              <a:rPr lang="en-US" dirty="0">
                <a:solidFill>
                  <a:schemeClr val="bg1"/>
                </a:solidFill>
                <a:latin typeface="Calibri" pitchFamily="34" charset="0"/>
              </a:rPr>
              <a:t>http://nue.okstate.edu/Hand_Planter.htm</a:t>
            </a:r>
          </a:p>
        </p:txBody>
      </p:sp>
      <p:sp>
        <p:nvSpPr>
          <p:cNvPr id="8" name="TextBox 7"/>
          <p:cNvSpPr txBox="1"/>
          <p:nvPr/>
        </p:nvSpPr>
        <p:spPr>
          <a:xfrm>
            <a:off x="990600" y="6183868"/>
            <a:ext cx="6934200" cy="369332"/>
          </a:xfrm>
          <a:prstGeom prst="rect">
            <a:avLst/>
          </a:prstGeom>
          <a:noFill/>
        </p:spPr>
        <p:txBody>
          <a:bodyPr wrap="square" rtlCol="0">
            <a:spAutoFit/>
          </a:bodyPr>
          <a:lstStyle/>
          <a:p>
            <a:r>
              <a:rPr lang="en-US" dirty="0" smtClean="0"/>
              <a:t>Regional Trials: El Salvador, Thailand, Colombia, Uganda, Zambia</a:t>
            </a:r>
            <a:endParaRPr lang="en-US" dirty="0"/>
          </a:p>
        </p:txBody>
      </p:sp>
    </p:spTree>
    <p:extLst>
      <p:ext uri="{BB962C8B-B14F-4D97-AF65-F5344CB8AC3E}">
        <p14:creationId xmlns:p14="http://schemas.microsoft.com/office/powerpoint/2010/main" val="397373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buFont typeface="+mj-lt"/>
              <a:buAutoNum type="arabicPeriod"/>
            </a:pPr>
            <a:r>
              <a:rPr lang="en-US" dirty="0" smtClean="0"/>
              <a:t>Negotiate </a:t>
            </a:r>
            <a:r>
              <a:rPr lang="en-US" dirty="0"/>
              <a:t>with a major, worldwide company to pay a set fee per planter to have all planters ‘branded.’ Planters could be dual branded for an additional fee by a second company, but all planters would have the primary brand. The company holding the primary brand could exclude other competitors from dual branding. The primary brand could negotiate other arrangements with other companies. All manufacturing and management would reside with a third party (not OSU or primary sponsor).</a:t>
            </a:r>
          </a:p>
          <a:p>
            <a:pPr marL="342900" indent="-342900">
              <a:buFont typeface="+mj-lt"/>
              <a:buAutoNum type="arabicPeriod"/>
            </a:pPr>
            <a:r>
              <a:rPr lang="en-US" dirty="0" smtClean="0"/>
              <a:t>Find </a:t>
            </a:r>
            <a:r>
              <a:rPr lang="en-US" dirty="0"/>
              <a:t>a company to license the technology and assume the management and manufacturing. Sub-contract with OSU for R&amp;D. The licensing would be per unit and the sub-contract would be annual with a renewable three year commitment.</a:t>
            </a:r>
          </a:p>
          <a:p>
            <a:pPr marL="342900" indent="-342900">
              <a:buFont typeface="+mj-lt"/>
              <a:buAutoNum type="arabicPeriod"/>
            </a:pPr>
            <a:r>
              <a:rPr lang="en-US" dirty="0" smtClean="0"/>
              <a:t>Find </a:t>
            </a:r>
            <a:r>
              <a:rPr lang="en-US" dirty="0"/>
              <a:t>a company to license the technology and be solely responsible for management, manufacturing, and R&amp;D.</a:t>
            </a:r>
          </a:p>
          <a:p>
            <a:pPr marL="342900" indent="-342900">
              <a:buFont typeface="+mj-lt"/>
              <a:buAutoNum type="arabicPeriod"/>
            </a:pPr>
            <a:endParaRPr lang="en-US" dirty="0"/>
          </a:p>
        </p:txBody>
      </p:sp>
      <p:sp>
        <p:nvSpPr>
          <p:cNvPr id="3" name="Title 2"/>
          <p:cNvSpPr>
            <a:spLocks noGrp="1"/>
          </p:cNvSpPr>
          <p:nvPr>
            <p:ph type="title"/>
          </p:nvPr>
        </p:nvSpPr>
        <p:spPr/>
        <p:txBody>
          <a:bodyPr/>
          <a:lstStyle/>
          <a:p>
            <a:r>
              <a:rPr lang="en-US" dirty="0" smtClean="0"/>
              <a:t>Options </a:t>
            </a:r>
            <a:endParaRPr lang="en-US" dirty="0"/>
          </a:p>
        </p:txBody>
      </p:sp>
    </p:spTree>
    <p:extLst>
      <p:ext uri="{BB962C8B-B14F-4D97-AF65-F5344CB8AC3E}">
        <p14:creationId xmlns:p14="http://schemas.microsoft.com/office/powerpoint/2010/main" val="338731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1"/>
            <a:ext cx="4572000" cy="4893647"/>
          </a:xfrm>
          <a:prstGeom prst="rect">
            <a:avLst/>
          </a:prstGeom>
          <a:noFill/>
        </p:spPr>
        <p:txBody>
          <a:bodyPr wrap="square" rtlCol="0">
            <a:spAutoFit/>
          </a:bodyPr>
          <a:lstStyle/>
          <a:p>
            <a:r>
              <a:rPr lang="en-US" sz="2400" dirty="0" smtClean="0"/>
              <a:t>Grain production is vital because worldwide people get 48% of their calories from eating grain directly. As incomes rise, the percent drops dramatically as diets change to include more meat, milk, eggs and other foods that require more grain to produce. About 48% of grains are eaten directly, 35% fed to animals, and 17% for ethanol and other fuels.</a:t>
            </a:r>
            <a:endParaRPr lang="en-US" sz="2000" dirty="0" smtClean="0"/>
          </a:p>
          <a:p>
            <a:endParaRPr lang="en-US" sz="2000" dirty="0"/>
          </a:p>
          <a:p>
            <a:r>
              <a:rPr lang="en-US" sz="2000" dirty="0" err="1" smtClean="0"/>
              <a:t>Worldwatch</a:t>
            </a:r>
            <a:r>
              <a:rPr lang="en-US" sz="2000" dirty="0" smtClean="0"/>
              <a:t> Institute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063642"/>
            <a:ext cx="3810000" cy="4676398"/>
          </a:xfrm>
          <a:prstGeom prst="rect">
            <a:avLst/>
          </a:prstGeom>
        </p:spPr>
      </p:pic>
    </p:spTree>
    <p:extLst>
      <p:ext uri="{BB962C8B-B14F-4D97-AF65-F5344CB8AC3E}">
        <p14:creationId xmlns:p14="http://schemas.microsoft.com/office/powerpoint/2010/main" val="2258403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85800"/>
            <a:ext cx="7772400" cy="5016758"/>
          </a:xfrm>
          <a:prstGeom prst="rect">
            <a:avLst/>
          </a:prstGeom>
        </p:spPr>
        <p:txBody>
          <a:bodyPr>
            <a:noAutofit/>
          </a:bodyPr>
          <a:lstStyle>
            <a:defPPr>
              <a:defRPr lang="en-US"/>
            </a:defPPr>
            <a:lvl1pPr indent="0">
              <a:spcBef>
                <a:spcPts val="1200"/>
              </a:spcBef>
              <a:spcAft>
                <a:spcPts val="0"/>
              </a:spcAft>
              <a:buClr>
                <a:schemeClr val="accent5"/>
              </a:buClr>
              <a:buFont typeface="Arial" pitchFamily="34" charset="0"/>
              <a:buNone/>
              <a:defRPr sz="2000" b="1" i="0" u="sng" cap="none" spc="30" baseline="0">
                <a:cs typeface="Tahoma" pitchFamily="34" charset="0"/>
              </a:defRPr>
            </a:lvl1pPr>
            <a:lvl2pPr marL="171450" indent="-171450">
              <a:spcBef>
                <a:spcPts val="600"/>
              </a:spcBef>
              <a:buClr>
                <a:schemeClr val="accent1"/>
              </a:buClr>
              <a:buFont typeface="Arial" pitchFamily="34" charset="0"/>
              <a:buChar char="•"/>
              <a:defRPr sz="1600">
                <a:cs typeface="Tahoma" pitchFamily="34" charset="0"/>
              </a:defRPr>
            </a:lvl2pPr>
            <a:lvl3pPr marL="344488" indent="-165100">
              <a:spcBef>
                <a:spcPts val="600"/>
              </a:spcBef>
              <a:buClr>
                <a:schemeClr val="accent1"/>
              </a:buClr>
              <a:buFont typeface="Arial" pitchFamily="34" charset="0"/>
              <a:buChar char="•"/>
              <a:defRPr sz="1600">
                <a:cs typeface="Tahoma" pitchFamily="34" charset="0"/>
              </a:defRPr>
            </a:lvl3pPr>
            <a:lvl4pPr marL="517525" indent="-169863">
              <a:spcBef>
                <a:spcPts val="600"/>
              </a:spcBef>
              <a:buClr>
                <a:schemeClr val="accent1"/>
              </a:buClr>
              <a:buFont typeface="Arial" pitchFamily="34" charset="0"/>
              <a:buChar char="•"/>
              <a:defRPr sz="1600">
                <a:cs typeface="Tahoma" pitchFamily="34" charset="0"/>
              </a:defRPr>
            </a:lvl4pPr>
            <a:lvl5pPr marL="688975" indent="-173038">
              <a:spcBef>
                <a:spcPts val="600"/>
              </a:spcBef>
              <a:buClr>
                <a:schemeClr val="accent1"/>
              </a:buClr>
              <a:buFont typeface="Arial" pitchFamily="34" charset="0"/>
              <a:buChar char="•"/>
              <a:defRPr sz="1600">
                <a:cs typeface="Tahoma" pitchFamily="34" charset="0"/>
              </a:defRPr>
            </a:lvl5pPr>
            <a:lvl6pPr marL="868680" indent="-173736">
              <a:spcBef>
                <a:spcPts val="600"/>
              </a:spcBef>
              <a:buClr>
                <a:schemeClr val="accent1"/>
              </a:buClr>
              <a:buFont typeface="Arial" pitchFamily="34" charset="0"/>
              <a:buChar char="•"/>
              <a:defRPr sz="1600"/>
            </a:lvl6pPr>
            <a:lvl7pPr marL="1069848" indent="-173736">
              <a:spcBef>
                <a:spcPts val="600"/>
              </a:spcBef>
              <a:buClr>
                <a:schemeClr val="accent1"/>
              </a:buClr>
              <a:buFont typeface="Arial" pitchFamily="34" charset="0"/>
              <a:buChar char="•"/>
              <a:defRPr sz="1600"/>
            </a:lvl7pPr>
            <a:lvl8pPr marL="1243584" indent="-173736">
              <a:spcBef>
                <a:spcPts val="600"/>
              </a:spcBef>
              <a:buClr>
                <a:schemeClr val="accent1"/>
              </a:buClr>
              <a:buFont typeface="Arial" pitchFamily="34" charset="0"/>
              <a:buChar char="•"/>
              <a:defRPr sz="1600"/>
            </a:lvl8pPr>
            <a:lvl9pPr marL="1408176" indent="-173736">
              <a:spcBef>
                <a:spcPts val="600"/>
              </a:spcBef>
              <a:buClr>
                <a:schemeClr val="accent1"/>
              </a:buClr>
              <a:buFont typeface="Arial" pitchFamily="34" charset="0"/>
              <a:buChar char="•"/>
              <a:defRPr sz="1600"/>
            </a:lvl9pPr>
          </a:lstStyle>
          <a:p>
            <a:pPr>
              <a:buClr>
                <a:srgbClr val="FF6600"/>
              </a:buClr>
            </a:pPr>
            <a:endParaRPr lang="en-US" sz="1800" b="0" u="none" dirty="0"/>
          </a:p>
        </p:txBody>
      </p:sp>
      <p:sp>
        <p:nvSpPr>
          <p:cNvPr id="2" name="Title 1"/>
          <p:cNvSpPr>
            <a:spLocks noGrp="1"/>
          </p:cNvSpPr>
          <p:nvPr>
            <p:ph type="title"/>
          </p:nvPr>
        </p:nvSpPr>
        <p:spPr/>
        <p:txBody>
          <a:bodyPr>
            <a:normAutofit/>
          </a:bodyPr>
          <a:lstStyle/>
          <a:p>
            <a:r>
              <a:rPr lang="en-US" dirty="0"/>
              <a:t>Current </a:t>
            </a:r>
            <a:r>
              <a:rPr lang="en-US" dirty="0" smtClean="0"/>
              <a:t>Situation</a:t>
            </a:r>
            <a:endParaRPr lang="en-US" dirty="0"/>
          </a:p>
        </p:txBody>
      </p:sp>
      <p:sp>
        <p:nvSpPr>
          <p:cNvPr id="5" name="Content Placeholder 4"/>
          <p:cNvSpPr>
            <a:spLocks noGrp="1"/>
          </p:cNvSpPr>
          <p:nvPr>
            <p:ph sz="quarter" idx="13"/>
          </p:nvPr>
        </p:nvSpPr>
        <p:spPr/>
        <p:txBody>
          <a:bodyPr/>
          <a:lstStyle/>
          <a:p>
            <a:pPr marL="342900" indent="-342900">
              <a:buClr>
                <a:srgbClr val="FF6600"/>
              </a:buClr>
              <a:buFont typeface="Arial" panose="020B0604020202020204" pitchFamily="34" charset="0"/>
              <a:buChar char="•"/>
            </a:pPr>
            <a:r>
              <a:rPr lang="en-US" dirty="0" smtClean="0"/>
              <a:t>80,000,000 </a:t>
            </a:r>
            <a:r>
              <a:rPr lang="en-US" dirty="0"/>
              <a:t>ac’s of corn planted, weeded, hoed, and harvested by hand</a:t>
            </a:r>
          </a:p>
          <a:p>
            <a:pPr marL="342900" indent="-342900">
              <a:buClr>
                <a:srgbClr val="FF6600"/>
              </a:buClr>
              <a:buFont typeface="Arial" panose="020B0604020202020204" pitchFamily="34" charset="0"/>
              <a:buChar char="•"/>
            </a:pPr>
            <a:r>
              <a:rPr lang="en-US" dirty="0"/>
              <a:t>World area planted by hand = corn area in the USA</a:t>
            </a:r>
          </a:p>
          <a:p>
            <a:pPr marL="342900" indent="-342900">
              <a:buClr>
                <a:srgbClr val="FF6600"/>
              </a:buClr>
              <a:buFont typeface="Arial" panose="020B0604020202020204" pitchFamily="34" charset="0"/>
              <a:buChar char="•"/>
            </a:pPr>
            <a:r>
              <a:rPr lang="en-US" dirty="0"/>
              <a:t>average farm sizes are 2 ac’s</a:t>
            </a:r>
          </a:p>
          <a:p>
            <a:pPr marL="342900" indent="-342900">
              <a:buClr>
                <a:srgbClr val="FF6600"/>
              </a:buClr>
              <a:buFont typeface="Arial" panose="020B0604020202020204" pitchFamily="34" charset="0"/>
              <a:buChar char="•"/>
            </a:pPr>
            <a:r>
              <a:rPr lang="en-US" dirty="0"/>
              <a:t>NGO support, interaction, and ultimate subsidizing of this work is expected</a:t>
            </a:r>
          </a:p>
          <a:p>
            <a:pPr marL="342900" indent="-342900">
              <a:buClr>
                <a:srgbClr val="FF6600"/>
              </a:buClr>
              <a:buFont typeface="Arial" panose="020B0604020202020204" pitchFamily="34" charset="0"/>
              <a:buChar char="•"/>
            </a:pPr>
            <a:r>
              <a:rPr lang="en-US" dirty="0"/>
              <a:t>January 2014, conducted an international hand planter workshop whereby on-line-internet attendees included locations in Africa, Asia, Latin America, and the USA</a:t>
            </a:r>
            <a:br>
              <a:rPr lang="en-US" dirty="0"/>
            </a:br>
            <a:r>
              <a:rPr lang="en-US" dirty="0"/>
              <a:t> </a:t>
            </a:r>
          </a:p>
          <a:p>
            <a:pPr>
              <a:buClr>
                <a:srgbClr val="FF6600"/>
              </a:buClr>
            </a:pPr>
            <a:r>
              <a:rPr lang="en-US" dirty="0">
                <a:solidFill>
                  <a:srgbClr val="FF6600"/>
                </a:solidFill>
                <a:hlinkClick r:id="rId2"/>
              </a:rPr>
              <a:t>http://nue.okstate.edu/Hand_Planter/osu_hand_planter_workshop.html</a:t>
            </a:r>
            <a:endParaRPr lang="en-US" dirty="0">
              <a:solidFill>
                <a:srgbClr val="FF6600"/>
              </a:solidFill>
            </a:endParaRPr>
          </a:p>
          <a:p>
            <a:pPr>
              <a:buClr>
                <a:srgbClr val="FF6600"/>
              </a:buClr>
            </a:pPr>
            <a:endParaRPr lang="en-US" dirty="0"/>
          </a:p>
          <a:p>
            <a:endParaRPr lang="en-US" dirty="0"/>
          </a:p>
        </p:txBody>
      </p:sp>
    </p:spTree>
    <p:extLst>
      <p:ext uri="{BB962C8B-B14F-4D97-AF65-F5344CB8AC3E}">
        <p14:creationId xmlns:p14="http://schemas.microsoft.com/office/powerpoint/2010/main" val="415104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nue.okstate.edu/Hand_Planter/img21.jpg"/>
          <p:cNvPicPr>
            <a:picLocks noChangeAspect="1" noChangeArrowheads="1"/>
          </p:cNvPicPr>
          <p:nvPr/>
        </p:nvPicPr>
        <p:blipFill>
          <a:blip r:embed="rId2" cstate="print"/>
          <a:srcRect/>
          <a:stretch>
            <a:fillRect/>
          </a:stretch>
        </p:blipFill>
        <p:spPr bwMode="auto">
          <a:xfrm>
            <a:off x="0" y="0"/>
            <a:ext cx="9135428" cy="6858000"/>
          </a:xfrm>
          <a:prstGeom prst="rect">
            <a:avLst/>
          </a:prstGeom>
          <a:noFill/>
          <a:ln w="9525">
            <a:noFill/>
            <a:miter lim="800000"/>
            <a:headEnd/>
            <a:tailEnd/>
          </a:ln>
        </p:spPr>
      </p:pic>
      <p:sp>
        <p:nvSpPr>
          <p:cNvPr id="2" name="Rectangle 1"/>
          <p:cNvSpPr/>
          <p:nvPr/>
        </p:nvSpPr>
        <p:spPr>
          <a:xfrm>
            <a:off x="0" y="0"/>
            <a:ext cx="1143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klahoma State University">
            <a:hlinkClick r:id="rId3" tooltip="&quot;Oklahoma State University&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62488" y="5161027"/>
            <a:ext cx="1467976" cy="889000"/>
          </a:xfrm>
          <a:prstGeom prst="rect">
            <a:avLst/>
          </a:prstGeom>
          <a:noFill/>
          <a:ln>
            <a:noFill/>
          </a:ln>
        </p:spPr>
      </p:pic>
      <p:pic>
        <p:nvPicPr>
          <p:cNvPr id="5" name="Picture 4"/>
          <p:cNvPicPr/>
          <p:nvPr/>
        </p:nvPicPr>
        <p:blipFill rotWithShape="1">
          <a:blip r:embed="rId5" cstate="print">
            <a:extLst>
              <a:ext uri="{28A0092B-C50C-407E-A947-70E740481C1C}">
                <a14:useLocalDpi xmlns:a14="http://schemas.microsoft.com/office/drawing/2010/main" val="0"/>
              </a:ext>
            </a:extLst>
          </a:blip>
          <a:srcRect l="70718" t="10293"/>
          <a:stretch/>
        </p:blipFill>
        <p:spPr bwMode="auto">
          <a:xfrm rot="16200000">
            <a:off x="-495301" y="774701"/>
            <a:ext cx="2133602" cy="889002"/>
          </a:xfrm>
          <a:prstGeom prst="roundRect">
            <a:avLst>
              <a:gd name="adj" fmla="val 8594"/>
            </a:avLst>
          </a:prstGeom>
          <a:solidFill>
            <a:srgbClr val="FFFFFF">
              <a:shade val="85000"/>
            </a:srgbClr>
          </a:solidFill>
          <a:ln w="22225">
            <a:solidFill>
              <a:schemeClr val="bg1"/>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3871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3" descr="C:\Pictures\Field\El_Salvador2.jpg"/>
          <p:cNvPicPr>
            <a:picLocks noChangeAspect="1" noChangeArrowheads="1"/>
          </p:cNvPicPr>
          <p:nvPr/>
        </p:nvPicPr>
        <p:blipFill>
          <a:blip r:embed="rId2" cstate="print"/>
          <a:srcRect/>
          <a:stretch>
            <a:fillRect/>
          </a:stretch>
        </p:blipFill>
        <p:spPr bwMode="auto">
          <a:xfrm>
            <a:off x="7621" y="30480"/>
            <a:ext cx="9136380" cy="6827520"/>
          </a:xfrm>
          <a:prstGeom prst="rect">
            <a:avLst/>
          </a:prstGeom>
          <a:noFill/>
          <a:ln w="9525">
            <a:noFill/>
            <a:miter lim="800000"/>
            <a:headEnd/>
            <a:tailEnd/>
          </a:ln>
        </p:spPr>
      </p:pic>
      <p:sp>
        <p:nvSpPr>
          <p:cNvPr id="2" name="Rectangle 1"/>
          <p:cNvSpPr/>
          <p:nvPr/>
        </p:nvSpPr>
        <p:spPr>
          <a:xfrm>
            <a:off x="1" y="0"/>
            <a:ext cx="11430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763644" y="2427355"/>
            <a:ext cx="4648200" cy="707886"/>
          </a:xfrm>
          <a:prstGeom prst="rect">
            <a:avLst/>
          </a:prstGeom>
          <a:noFill/>
        </p:spPr>
        <p:txBody>
          <a:bodyPr wrap="square" rtlCol="0">
            <a:sp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EL SALVADOR</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446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925097-R1-9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5400"/>
            <a:ext cx="8128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2389258" y="3075055"/>
            <a:ext cx="5791203" cy="707886"/>
          </a:xfrm>
          <a:prstGeom prst="rect">
            <a:avLst/>
          </a:prstGeom>
          <a:noFill/>
        </p:spPr>
        <p:txBody>
          <a:bodyPr wrap="square" rtlCol="0">
            <a:spAutoFit/>
          </a:bodyPr>
          <a:lstStyle/>
          <a:p>
            <a:pPr algn="ctr"/>
            <a:r>
              <a:rPr lang="en-US" sz="4000" dirty="0" smtClean="0">
                <a:latin typeface="Verdana" panose="020B0604030504040204" pitchFamily="34" charset="0"/>
                <a:ea typeface="Verdana" panose="020B0604030504040204" pitchFamily="34" charset="0"/>
                <a:cs typeface="Verdana" panose="020B0604030504040204" pitchFamily="34" charset="0"/>
              </a:rPr>
              <a:t>GUATEMALA</a:t>
            </a:r>
          </a:p>
        </p:txBody>
      </p:sp>
    </p:spTree>
    <p:extLst>
      <p:ext uri="{BB962C8B-B14F-4D97-AF65-F5344CB8AC3E}">
        <p14:creationId xmlns:p14="http://schemas.microsoft.com/office/powerpoint/2010/main" val="3711656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ue.okstate.edu/Kenya/DSCN125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25400" y="0"/>
            <a:ext cx="9169400"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00" y="0"/>
            <a:ext cx="93979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627256" y="2236857"/>
            <a:ext cx="4114800" cy="707886"/>
          </a:xfrm>
          <a:prstGeom prst="rect">
            <a:avLst/>
          </a:prstGeom>
          <a:noFill/>
        </p:spPr>
        <p:txBody>
          <a:bodyPr wrap="square" rtlCol="0">
            <a:spAutoFit/>
          </a:bodyPr>
          <a:lstStyle>
            <a:defPPr>
              <a:defRPr lang="en-US"/>
            </a:defPPr>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US" dirty="0"/>
              <a:t>ZIMBABWE</a:t>
            </a:r>
          </a:p>
        </p:txBody>
      </p:sp>
    </p:spTree>
    <p:extLst>
      <p:ext uri="{BB962C8B-B14F-4D97-AF65-F5344CB8AC3E}">
        <p14:creationId xmlns:p14="http://schemas.microsoft.com/office/powerpoint/2010/main" val="3574361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Pictures\Central_America\925097-R1-29-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1280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Pictures\Central_America\925097-R1-3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14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52400"/>
            <a:ext cx="4419600" cy="707886"/>
          </a:xfrm>
          <a:prstGeom prst="rect">
            <a:avLst/>
          </a:prstGeom>
          <a:noFill/>
        </p:spPr>
        <p:txBody>
          <a:bodyPr wrap="square" rtlCol="0">
            <a:sp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HONDURAS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606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UGANDA</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C:\Hand_Planter\Uganda_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400"/>
            <a:ext cx="5994399" cy="685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18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35349"/>
            <a:ext cx="3840163" cy="2878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889375" cy="292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6200000">
            <a:off x="5187950" y="2901950"/>
            <a:ext cx="68453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El Salvador, Hand Planter Trials, June, 2014</a:t>
            </a:r>
            <a:endParaRPr lang="en-US" sz="2800" b="1" dirty="0">
              <a:solidFill>
                <a:schemeClr val="bg1"/>
              </a:solidFill>
            </a:endParaRPr>
          </a:p>
        </p:txBody>
      </p:sp>
    </p:spTree>
    <p:extLst>
      <p:ext uri="{BB962C8B-B14F-4D97-AF65-F5344CB8AC3E}">
        <p14:creationId xmlns:p14="http://schemas.microsoft.com/office/powerpoint/2010/main" val="1948303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22089</TotalTime>
  <Words>567</Words>
  <Application>Microsoft Office PowerPoint</Application>
  <PresentationFormat>On-screen Show (4:3)</PresentationFormat>
  <Paragraphs>74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Mylar</vt:lpstr>
      <vt:lpstr>PowerPoint Presentation</vt:lpstr>
      <vt:lpstr>Current Situation</vt:lpstr>
      <vt:lpstr>PowerPoint Presentation</vt:lpstr>
      <vt:lpstr>PowerPoint Presentation</vt:lpstr>
      <vt:lpstr>PowerPoint Presentation</vt:lpstr>
      <vt:lpstr>PowerPoint Presentation</vt:lpstr>
      <vt:lpstr>PowerPoint Presentation</vt:lpstr>
      <vt:lpstr>UGANDA</vt:lpstr>
      <vt:lpstr>PowerPoint Presentation</vt:lpstr>
      <vt:lpstr>Technology to be Commercialized (OSU Hand Planter)</vt:lpstr>
      <vt:lpstr>Planter Action</vt:lpstr>
      <vt:lpstr>Metering System</vt:lpstr>
      <vt:lpstr>Reciprocating Drum Action</vt:lpstr>
      <vt:lpstr>INTERNAL DRUM</vt:lpstr>
      <vt:lpstr>PowerPoint Presentation</vt:lpstr>
      <vt:lpstr>PowerPoint Presentation</vt:lpstr>
      <vt:lpstr>PowerPoint Presentation</vt:lpstr>
      <vt:lpstr>Options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Raun, Bill</dc:creator>
  <cp:lastModifiedBy>Randy Taylor</cp:lastModifiedBy>
  <cp:revision>165</cp:revision>
  <dcterms:created xsi:type="dcterms:W3CDTF">2014-01-28T19:35:39Z</dcterms:created>
  <dcterms:modified xsi:type="dcterms:W3CDTF">2014-06-19T14:23:24Z</dcterms:modified>
</cp:coreProperties>
</file>