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60"/>
  </p:notesMasterIdLst>
  <p:handoutMasterIdLst>
    <p:handoutMasterId r:id="rId61"/>
  </p:handoutMasterIdLst>
  <p:sldIdLst>
    <p:sldId id="256" r:id="rId2"/>
    <p:sldId id="351" r:id="rId3"/>
    <p:sldId id="348" r:id="rId4"/>
    <p:sldId id="287" r:id="rId5"/>
    <p:sldId id="324" r:id="rId6"/>
    <p:sldId id="291" r:id="rId7"/>
    <p:sldId id="290" r:id="rId8"/>
    <p:sldId id="330" r:id="rId9"/>
    <p:sldId id="289" r:id="rId10"/>
    <p:sldId id="329" r:id="rId11"/>
    <p:sldId id="328" r:id="rId12"/>
    <p:sldId id="342" r:id="rId13"/>
    <p:sldId id="344" r:id="rId14"/>
    <p:sldId id="325" r:id="rId15"/>
    <p:sldId id="326" r:id="rId16"/>
    <p:sldId id="327" r:id="rId17"/>
    <p:sldId id="331" r:id="rId18"/>
    <p:sldId id="343" r:id="rId19"/>
    <p:sldId id="365" r:id="rId20"/>
    <p:sldId id="364" r:id="rId21"/>
    <p:sldId id="317" r:id="rId22"/>
    <p:sldId id="347" r:id="rId23"/>
    <p:sldId id="340" r:id="rId24"/>
    <p:sldId id="341" r:id="rId25"/>
    <p:sldId id="362" r:id="rId26"/>
    <p:sldId id="363" r:id="rId27"/>
    <p:sldId id="361" r:id="rId28"/>
    <p:sldId id="360" r:id="rId29"/>
    <p:sldId id="297" r:id="rId30"/>
    <p:sldId id="316" r:id="rId31"/>
    <p:sldId id="335" r:id="rId32"/>
    <p:sldId id="337" r:id="rId33"/>
    <p:sldId id="346" r:id="rId34"/>
    <p:sldId id="354" r:id="rId35"/>
    <p:sldId id="353" r:id="rId36"/>
    <p:sldId id="358" r:id="rId37"/>
    <p:sldId id="359" r:id="rId38"/>
    <p:sldId id="357" r:id="rId39"/>
    <p:sldId id="355" r:id="rId40"/>
    <p:sldId id="356" r:id="rId41"/>
    <p:sldId id="288" r:id="rId42"/>
    <p:sldId id="366" r:id="rId43"/>
    <p:sldId id="336" r:id="rId44"/>
    <p:sldId id="334" r:id="rId45"/>
    <p:sldId id="339" r:id="rId46"/>
    <p:sldId id="307" r:id="rId47"/>
    <p:sldId id="345" r:id="rId48"/>
    <p:sldId id="338" r:id="rId49"/>
    <p:sldId id="313" r:id="rId50"/>
    <p:sldId id="318" r:id="rId51"/>
    <p:sldId id="352" r:id="rId52"/>
    <p:sldId id="323" r:id="rId53"/>
    <p:sldId id="296" r:id="rId54"/>
    <p:sldId id="332" r:id="rId55"/>
    <p:sldId id="349" r:id="rId56"/>
    <p:sldId id="350" r:id="rId57"/>
    <p:sldId id="309" r:id="rId58"/>
    <p:sldId id="333" r:id="rId59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84" autoAdjust="0"/>
  </p:normalViewPr>
  <p:slideViewPr>
    <p:cSldViewPr>
      <p:cViewPr>
        <p:scale>
          <a:sx n="121" d="100"/>
          <a:sy n="121" d="100"/>
        </p:scale>
        <p:origin x="-11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13194"/>
    </p:cViewPr>
  </p:sorterViewPr>
  <p:notesViewPr>
    <p:cSldViewPr>
      <p:cViewPr varScale="1">
        <p:scale>
          <a:sx n="99" d="100"/>
          <a:sy n="99" d="100"/>
        </p:scale>
        <p:origin x="-3090" y="-10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October 8, 2013</a:t>
            </a:r>
          </a:p>
        </c:rich>
      </c:tx>
      <c:layout>
        <c:manualLayout>
          <c:xMode val="edge"/>
          <c:yMode val="edge"/>
          <c:x val="0.47378477690288712"/>
          <c:y val="1.12517564257570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58712050757435"/>
          <c:y val="2.2888021693150132E-2"/>
          <c:w val="0.7495211523756381"/>
          <c:h val="0.669519966404204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Sheet1!$P$2</c:f>
              <c:strCache>
                <c:ptCount val="1"/>
                <c:pt idx="0">
                  <c:v>Singles</c:v>
                </c:pt>
              </c:strCache>
            </c:strRef>
          </c:tx>
          <c:invertIfNegative val="0"/>
          <c:cat>
            <c:strRef>
              <c:f>Sheet1!$N$3:$N$15</c:f>
              <c:strCache>
                <c:ptCount val="13"/>
                <c:pt idx="0">
                  <c:v>450_s 3572 H1</c:v>
                </c:pt>
                <c:pt idx="1">
                  <c:v>450_s 3263 H1</c:v>
                </c:pt>
                <c:pt idx="2">
                  <c:v>450_s 2652 H1</c:v>
                </c:pt>
                <c:pt idx="3">
                  <c:v>450_b 3572 H1</c:v>
                </c:pt>
                <c:pt idx="4">
                  <c:v>450_b 3263 H1</c:v>
                </c:pt>
                <c:pt idx="5">
                  <c:v>450_b 2652 H1</c:v>
                </c:pt>
                <c:pt idx="6">
                  <c:v>450_s 3572 H2</c:v>
                </c:pt>
                <c:pt idx="7">
                  <c:v>450_s 3263 H2</c:v>
                </c:pt>
                <c:pt idx="8">
                  <c:v>450_s 2652 H2</c:v>
                </c:pt>
                <c:pt idx="9">
                  <c:v>450_b 3572 H2</c:v>
                </c:pt>
                <c:pt idx="10">
                  <c:v>450_b 3263 H2</c:v>
                </c:pt>
                <c:pt idx="11">
                  <c:v>450_b 2652 H2</c:v>
                </c:pt>
                <c:pt idx="12">
                  <c:v>check</c:v>
                </c:pt>
              </c:strCache>
            </c:strRef>
          </c:cat>
          <c:val>
            <c:numRef>
              <c:f>Sheet1!$P$3:$P$15</c:f>
              <c:numCache>
                <c:formatCode>0</c:formatCode>
                <c:ptCount val="13"/>
                <c:pt idx="0">
                  <c:v>55.000000000000007</c:v>
                </c:pt>
                <c:pt idx="1">
                  <c:v>55.000000000000007</c:v>
                </c:pt>
                <c:pt idx="2">
                  <c:v>71.666666666666671</c:v>
                </c:pt>
                <c:pt idx="3">
                  <c:v>56.666666666666664</c:v>
                </c:pt>
                <c:pt idx="4">
                  <c:v>51.666666666666671</c:v>
                </c:pt>
                <c:pt idx="5">
                  <c:v>73.333333333333329</c:v>
                </c:pt>
                <c:pt idx="6">
                  <c:v>70</c:v>
                </c:pt>
                <c:pt idx="7">
                  <c:v>80</c:v>
                </c:pt>
                <c:pt idx="8">
                  <c:v>68.333333333333329</c:v>
                </c:pt>
                <c:pt idx="9">
                  <c:v>60</c:v>
                </c:pt>
                <c:pt idx="10">
                  <c:v>73.333333333333329</c:v>
                </c:pt>
                <c:pt idx="11">
                  <c:v>70</c:v>
                </c:pt>
                <c:pt idx="12">
                  <c:v>88.333333333333343</c:v>
                </c:pt>
              </c:numCache>
            </c:numRef>
          </c:val>
        </c:ser>
        <c:ser>
          <c:idx val="1"/>
          <c:order val="1"/>
          <c:tx>
            <c:strRef>
              <c:f>Sheet1!$Q$2</c:f>
              <c:strCache>
                <c:ptCount val="1"/>
                <c:pt idx="0">
                  <c:v>Doubles</c:v>
                </c:pt>
              </c:strCache>
            </c:strRef>
          </c:tx>
          <c:invertIfNegative val="0"/>
          <c:cat>
            <c:strRef>
              <c:f>Sheet1!$N$3:$N$15</c:f>
              <c:strCache>
                <c:ptCount val="13"/>
                <c:pt idx="0">
                  <c:v>450_s 3572 H1</c:v>
                </c:pt>
                <c:pt idx="1">
                  <c:v>450_s 3263 H1</c:v>
                </c:pt>
                <c:pt idx="2">
                  <c:v>450_s 2652 H1</c:v>
                </c:pt>
                <c:pt idx="3">
                  <c:v>450_b 3572 H1</c:v>
                </c:pt>
                <c:pt idx="4">
                  <c:v>450_b 3263 H1</c:v>
                </c:pt>
                <c:pt idx="5">
                  <c:v>450_b 2652 H1</c:v>
                </c:pt>
                <c:pt idx="6">
                  <c:v>450_s 3572 H2</c:v>
                </c:pt>
                <c:pt idx="7">
                  <c:v>450_s 3263 H2</c:v>
                </c:pt>
                <c:pt idx="8">
                  <c:v>450_s 2652 H2</c:v>
                </c:pt>
                <c:pt idx="9">
                  <c:v>450_b 3572 H2</c:v>
                </c:pt>
                <c:pt idx="10">
                  <c:v>450_b 3263 H2</c:v>
                </c:pt>
                <c:pt idx="11">
                  <c:v>450_b 2652 H2</c:v>
                </c:pt>
                <c:pt idx="12">
                  <c:v>check</c:v>
                </c:pt>
              </c:strCache>
            </c:strRef>
          </c:cat>
          <c:val>
            <c:numRef>
              <c:f>Sheet1!$Q$3:$Q$15</c:f>
              <c:numCache>
                <c:formatCode>0</c:formatCode>
                <c:ptCount val="13"/>
                <c:pt idx="0">
                  <c:v>30</c:v>
                </c:pt>
                <c:pt idx="1">
                  <c:v>25</c:v>
                </c:pt>
                <c:pt idx="2">
                  <c:v>18.333333333333332</c:v>
                </c:pt>
                <c:pt idx="3">
                  <c:v>38.333333333333336</c:v>
                </c:pt>
                <c:pt idx="4">
                  <c:v>43.333333333333329</c:v>
                </c:pt>
                <c:pt idx="5">
                  <c:v>26.666666666666668</c:v>
                </c:pt>
                <c:pt idx="6">
                  <c:v>8.3333333333333339</c:v>
                </c:pt>
                <c:pt idx="7">
                  <c:v>8.3333333333333339</c:v>
                </c:pt>
                <c:pt idx="8">
                  <c:v>3.3333333333333335</c:v>
                </c:pt>
                <c:pt idx="9">
                  <c:v>21.666666666666664</c:v>
                </c:pt>
                <c:pt idx="10">
                  <c:v>16.666666666666668</c:v>
                </c:pt>
                <c:pt idx="11">
                  <c:v>5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538368"/>
        <c:axId val="132540288"/>
      </c:barChart>
      <c:catAx>
        <c:axId val="132538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Housing,</a:t>
                </a:r>
                <a:r>
                  <a:rPr lang="en-US" sz="1600" baseline="0" dirty="0" smtClean="0"/>
                  <a:t> Brush, Drum, Seed Size</a:t>
                </a:r>
                <a:endParaRPr lang="en-US" sz="1600" dirty="0"/>
              </a:p>
            </c:rich>
          </c:tx>
          <c:overlay val="0"/>
        </c:title>
        <c:majorTickMark val="out"/>
        <c:minorTickMark val="none"/>
        <c:tickLblPos val="nextTo"/>
        <c:txPr>
          <a:bodyPr rot="-5400000" vert="horz"/>
          <a:lstStyle/>
          <a:p>
            <a:pPr>
              <a:defRPr sz="1400"/>
            </a:pPr>
            <a:endParaRPr lang="en-US"/>
          </a:p>
        </c:txPr>
        <c:crossAx val="132540288"/>
        <c:crosses val="autoZero"/>
        <c:auto val="0"/>
        <c:lblAlgn val="ctr"/>
        <c:lblOffset val="100"/>
        <c:noMultiLvlLbl val="0"/>
      </c:catAx>
      <c:valAx>
        <c:axId val="132540288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Emergence, %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1325383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19655026100541"/>
          <c:y val="3.8400398269119791E-2"/>
          <c:w val="0.79724000852170263"/>
          <c:h val="0.776033807122165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'Current Field Trial'!$M$3</c:f>
              <c:strCache>
                <c:ptCount val="1"/>
                <c:pt idx="0">
                  <c:v>Singles</c:v>
                </c:pt>
              </c:strCache>
            </c:strRef>
          </c:tx>
          <c:spPr>
            <a:solidFill>
              <a:srgbClr val="283138"/>
            </a:solidFill>
          </c:spPr>
          <c:invertIfNegative val="0"/>
          <c:cat>
            <c:strRef>
              <c:f>'Current Field Trial'!$G$21:$G$33</c:f>
              <c:strCache>
                <c:ptCount val="13"/>
                <c:pt idx="0">
                  <c:v>H1st 450s 3572</c:v>
                </c:pt>
                <c:pt idx="1">
                  <c:v>H1st 450s 3263</c:v>
                </c:pt>
                <c:pt idx="2">
                  <c:v>H1st 450s 2652</c:v>
                </c:pt>
                <c:pt idx="3">
                  <c:v>H1st 450b 3572</c:v>
                </c:pt>
                <c:pt idx="4">
                  <c:v>H1st 450b 3263</c:v>
                </c:pt>
                <c:pt idx="5">
                  <c:v>H1st 450b 2652</c:v>
                </c:pt>
                <c:pt idx="6">
                  <c:v>H1so 450s 3572</c:v>
                </c:pt>
                <c:pt idx="7">
                  <c:v>H1so 450s 3263</c:v>
                </c:pt>
                <c:pt idx="8">
                  <c:v>H1so 450s 2652</c:v>
                </c:pt>
                <c:pt idx="9">
                  <c:v>H1so 450b 3572</c:v>
                </c:pt>
                <c:pt idx="10">
                  <c:v>H1so 450b 3263</c:v>
                </c:pt>
                <c:pt idx="11">
                  <c:v>H1so 450b 2652</c:v>
                </c:pt>
                <c:pt idx="12">
                  <c:v>check 3263</c:v>
                </c:pt>
              </c:strCache>
            </c:strRef>
          </c:cat>
          <c:val>
            <c:numRef>
              <c:f>'Current Field Trial'!$M$4:$M$16</c:f>
              <c:numCache>
                <c:formatCode>0</c:formatCode>
                <c:ptCount val="13"/>
                <c:pt idx="0">
                  <c:v>65</c:v>
                </c:pt>
                <c:pt idx="1">
                  <c:v>63.333333333333321</c:v>
                </c:pt>
                <c:pt idx="2">
                  <c:v>74.999999999999986</c:v>
                </c:pt>
                <c:pt idx="3">
                  <c:v>55.000000000000007</c:v>
                </c:pt>
                <c:pt idx="4">
                  <c:v>55.000000000000007</c:v>
                </c:pt>
                <c:pt idx="5">
                  <c:v>70</c:v>
                </c:pt>
                <c:pt idx="6">
                  <c:v>78.333333333333329</c:v>
                </c:pt>
                <c:pt idx="7">
                  <c:v>85</c:v>
                </c:pt>
                <c:pt idx="8">
                  <c:v>85</c:v>
                </c:pt>
                <c:pt idx="9">
                  <c:v>71.666666666666686</c:v>
                </c:pt>
                <c:pt idx="10">
                  <c:v>80</c:v>
                </c:pt>
                <c:pt idx="11">
                  <c:v>86.666666666666657</c:v>
                </c:pt>
                <c:pt idx="12">
                  <c:v>98.333333333333343</c:v>
                </c:pt>
              </c:numCache>
            </c:numRef>
          </c:val>
        </c:ser>
        <c:ser>
          <c:idx val="1"/>
          <c:order val="1"/>
          <c:tx>
            <c:strRef>
              <c:f>'Current Field Trial'!$N$3</c:f>
              <c:strCache>
                <c:ptCount val="1"/>
                <c:pt idx="0">
                  <c:v>Doubles</c:v>
                </c:pt>
              </c:strCache>
            </c:strRef>
          </c:tx>
          <c:spPr>
            <a:solidFill>
              <a:srgbClr val="FF8600"/>
            </a:solidFill>
          </c:spPr>
          <c:invertIfNegative val="0"/>
          <c:cat>
            <c:strRef>
              <c:f>'Current Field Trial'!$G$21:$G$33</c:f>
              <c:strCache>
                <c:ptCount val="13"/>
                <c:pt idx="0">
                  <c:v>H1st 450s 3572</c:v>
                </c:pt>
                <c:pt idx="1">
                  <c:v>H1st 450s 3263</c:v>
                </c:pt>
                <c:pt idx="2">
                  <c:v>H1st 450s 2652</c:v>
                </c:pt>
                <c:pt idx="3">
                  <c:v>H1st 450b 3572</c:v>
                </c:pt>
                <c:pt idx="4">
                  <c:v>H1st 450b 3263</c:v>
                </c:pt>
                <c:pt idx="5">
                  <c:v>H1st 450b 2652</c:v>
                </c:pt>
                <c:pt idx="6">
                  <c:v>H1so 450s 3572</c:v>
                </c:pt>
                <c:pt idx="7">
                  <c:v>H1so 450s 3263</c:v>
                </c:pt>
                <c:pt idx="8">
                  <c:v>H1so 450s 2652</c:v>
                </c:pt>
                <c:pt idx="9">
                  <c:v>H1so 450b 3572</c:v>
                </c:pt>
                <c:pt idx="10">
                  <c:v>H1so 450b 3263</c:v>
                </c:pt>
                <c:pt idx="11">
                  <c:v>H1so 450b 2652</c:v>
                </c:pt>
                <c:pt idx="12">
                  <c:v>check 3263</c:v>
                </c:pt>
              </c:strCache>
            </c:strRef>
          </c:cat>
          <c:val>
            <c:numRef>
              <c:f>'Current Field Trial'!$N$4:$N$16</c:f>
              <c:numCache>
                <c:formatCode>0</c:formatCode>
                <c:ptCount val="13"/>
                <c:pt idx="0">
                  <c:v>31.666666666666664</c:v>
                </c:pt>
                <c:pt idx="1">
                  <c:v>28.333333333333332</c:v>
                </c:pt>
                <c:pt idx="2">
                  <c:v>16.666666666666668</c:v>
                </c:pt>
                <c:pt idx="3">
                  <c:v>38.333333333333336</c:v>
                </c:pt>
                <c:pt idx="4">
                  <c:v>43.333333333333329</c:v>
                </c:pt>
                <c:pt idx="5">
                  <c:v>26.666666666666668</c:v>
                </c:pt>
                <c:pt idx="6">
                  <c:v>8.3333333333333339</c:v>
                </c:pt>
                <c:pt idx="7">
                  <c:v>8.3333333333333339</c:v>
                </c:pt>
                <c:pt idx="8">
                  <c:v>3.3333333333333335</c:v>
                </c:pt>
                <c:pt idx="9">
                  <c:v>21.666666666666664</c:v>
                </c:pt>
                <c:pt idx="10">
                  <c:v>16.666666666666668</c:v>
                </c:pt>
                <c:pt idx="11">
                  <c:v>5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175936"/>
        <c:axId val="132572672"/>
      </c:barChart>
      <c:catAx>
        <c:axId val="113175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Housing, Brush, Drum, Seed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2572672"/>
        <c:crosses val="autoZero"/>
        <c:auto val="0"/>
        <c:lblAlgn val="ctr"/>
        <c:lblOffset val="100"/>
        <c:noMultiLvlLbl val="0"/>
      </c:catAx>
      <c:valAx>
        <c:axId val="13257267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Maize emergence, %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3175936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8869750233030449"/>
          <c:y val="0.40286920437954415"/>
          <c:w val="0.10276856809714224"/>
          <c:h val="0.1250871145614695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>
        <a:lumMod val="95000"/>
      </a:sysClr>
    </a:solidFill>
    <a:ln>
      <a:solidFill>
        <a:srgbClr val="FF8600"/>
      </a:solidFill>
    </a:ln>
  </c:spPr>
  <c:txPr>
    <a:bodyPr/>
    <a:lstStyle/>
    <a:p>
      <a:pPr>
        <a:defRPr sz="105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079248C-A743-4980-975B-286C4D92168C}" type="datetimeFigureOut">
              <a:rPr lang="en-US" smtClean="0"/>
              <a:t>1/16/2014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69F9EC4-C020-47C4-B04D-EF42C3CC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4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7A5FB9A9-DD17-4615-8C4A-F55CAEA338ED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33F93B2-0E12-4795-921C-64ED0EA20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9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521700" y="660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OSU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353300" y="649740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tx1"/>
                </a:solidFill>
              </a:rPr>
              <a:t>nue.okstate.edu</a:t>
            </a:r>
            <a:endParaRPr lang="en-US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21700" y="660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OSU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eather.com/outdoors/agriculture/growing-degree-days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95400"/>
            <a:ext cx="7772400" cy="2003425"/>
          </a:xfrm>
        </p:spPr>
        <p:txBody>
          <a:bodyPr>
            <a:noAutofit/>
          </a:bodyPr>
          <a:lstStyle/>
          <a:p>
            <a:r>
              <a:rPr lang="en-US" cap="none" dirty="0" smtClean="0">
                <a:latin typeface="Calibri" panose="020F0502020204030204" pitchFamily="34" charset="0"/>
              </a:rPr>
              <a:t>Hand Planter Workshop</a:t>
            </a:r>
            <a:endParaRPr lang="en-US" cap="none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6400800" cy="1473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Oklahoma State University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CIMMYT, AGCO, Drexel University</a:t>
            </a:r>
          </a:p>
          <a:p>
            <a:r>
              <a:rPr lang="en-US" dirty="0" smtClean="0"/>
              <a:t>January 16, 2013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Thursday</a:t>
            </a:r>
            <a:r>
              <a:rPr lang="en-US" sz="2400" smtClean="0">
                <a:solidFill>
                  <a:schemeClr val="tx1"/>
                </a:solidFill>
              </a:rPr>
              <a:t>, 8:15 – 8:45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O State 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62650"/>
            <a:ext cx="1152307" cy="7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524000" y="5943600"/>
            <a:ext cx="2028825" cy="744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800" y="633800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nue.okstate.edu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745313"/>
            <a:ext cx="932180" cy="9620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6324600" y="5916211"/>
            <a:ext cx="751205" cy="7994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4" descr="Mosa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15" y="6034401"/>
            <a:ext cx="1085850" cy="638175"/>
          </a:xfrm>
          <a:prstGeom prst="rect">
            <a:avLst/>
          </a:prstGeo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Pictures\Central_America\925097-R1-0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128000" cy="54864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6959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El Salvador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812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87121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Honduras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575"/>
            <a:ext cx="890270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4799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Zimbabwe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Pictures\Central_America\925097-R1-00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4200"/>
            <a:ext cx="8183033" cy="552354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7620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Dominican Republic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Pictures\Central_America\925097-R1-48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8128000" cy="54864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Pictures\Picture 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8900"/>
            <a:ext cx="5381626" cy="355282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Pictures\Central_America\925097-R1-56-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482600"/>
            <a:ext cx="4114800" cy="60960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Pictures\Central_America\925097-R1-50-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82600"/>
            <a:ext cx="4114800" cy="60960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C:\Pictures\Central_America\925097-R1-45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28000" cy="59436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6959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Guatemala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136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CIMMYT/925097-R1-52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902222" cy="53340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5400" y="304800"/>
            <a:ext cx="3733800" cy="773097"/>
          </a:xfrm>
        </p:spPr>
        <p:txBody>
          <a:bodyPr>
            <a:normAutofit/>
          </a:bodyPr>
          <a:lstStyle/>
          <a:p>
            <a:pPr eaLnBrk="1" hangingPunct="1"/>
            <a:r>
              <a:rPr lang="en-US" cap="none" dirty="0" smtClean="0"/>
              <a:t>Alternatives</a:t>
            </a:r>
          </a:p>
        </p:txBody>
      </p:sp>
    </p:spTree>
    <p:extLst>
      <p:ext uri="{BB962C8B-B14F-4D97-AF65-F5344CB8AC3E}">
        <p14:creationId xmlns:p14="http://schemas.microsoft.com/office/powerpoint/2010/main" val="7889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Pictures\Central_America\925097-R1-20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44500"/>
            <a:ext cx="8940800" cy="603504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58929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Guatemala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315200" cy="849297"/>
          </a:xfrm>
        </p:spPr>
        <p:txBody>
          <a:bodyPr/>
          <a:lstStyle/>
          <a:p>
            <a:r>
              <a:rPr lang="en-US" dirty="0" smtClean="0"/>
              <a:t>Maize Production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458200" cy="4465397"/>
          </a:xfrm>
          <a:ln w="12700">
            <a:solidFill>
              <a:schemeClr val="accent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43200" y="6019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Institute on the Environment</a:t>
            </a:r>
            <a:endParaRPr lang="en-US" dirty="0"/>
          </a:p>
        </p:txBody>
      </p:sp>
      <p:pic>
        <p:nvPicPr>
          <p:cNvPr id="1026" name="Picture 2" descr="http://soil4213.okstate.edu/EAR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458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816276"/>
              </p:ext>
            </p:extLst>
          </p:nvPr>
        </p:nvGraphicFramePr>
        <p:xfrm>
          <a:off x="304800" y="457200"/>
          <a:ext cx="3124200" cy="3412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Bangladesh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Burundi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Belize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Brazil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Colombia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 Salvador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Ethiopia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Guatemala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India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Kenya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Malawi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99200" y="1524000"/>
            <a:ext cx="2667000" cy="1569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spcBef>
                <a:spcPct val="0"/>
              </a:spcBef>
              <a:buNone/>
              <a:defRPr sz="4800" cap="none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Attending Today</a:t>
            </a: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752230"/>
              </p:ext>
            </p:extLst>
          </p:nvPr>
        </p:nvGraphicFramePr>
        <p:xfrm>
          <a:off x="3733800" y="3200400"/>
          <a:ext cx="3124200" cy="3412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Mexico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Mozambique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Sierra Leone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Nepal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Philippines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Tanzania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Togo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Uganda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USA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indent="-171450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Zambia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0243">
                <a:tc>
                  <a:txBody>
                    <a:bodyPr/>
                    <a:lstStyle/>
                    <a:p>
                      <a:pPr marL="171450" marR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Zimbabwe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-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://nue.okstate.edu/Hand_Planter/Gansu%20-%20March%2029%20-%202008%2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0" y="2819400"/>
            <a:ext cx="2740660" cy="2055495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 descr="http://nue.okstate.edu/Hand_Planter/Gansu%20-%20March%2029%20-%202008%2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2438400" cy="182880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nue.okstate.edu/Hand_Planter/planter3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6257"/>
            <a:ext cx="2336800" cy="175260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nue.okstate.edu/Hand_Planter/planter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597343"/>
            <a:ext cx="1928813" cy="257175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nue.okstate.edu/Hand_Planter/BARI%20&amp;%20BRRI%20-%20May%2028%202008%2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2215444" cy="295275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nue.okstate.edu/Hand_Planter/IMG_09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2625091" cy="1968818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nue.okstate.edu/Hand_Planter/DSCN12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2603500" cy="1952625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85800"/>
            <a:ext cx="2895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075" y="2590801"/>
            <a:ext cx="1685925" cy="609600"/>
          </a:xfrm>
        </p:spPr>
        <p:txBody>
          <a:bodyPr/>
          <a:lstStyle/>
          <a:p>
            <a:r>
              <a:rPr lang="en-US" dirty="0" smtClean="0"/>
              <a:t>$139</a:t>
            </a:r>
            <a:endParaRPr lang="en-US" dirty="0"/>
          </a:p>
        </p:txBody>
      </p:sp>
      <p:pic>
        <p:nvPicPr>
          <p:cNvPr id="1026" name="Picture 2" descr="Easy-Plant Jab-Type Pla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619500" cy="378142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hnny's Selected Se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25500"/>
            <a:ext cx="24288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500" y="278368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www.johnnyseeds.com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5943600"/>
            <a:ext cx="521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“Easy-Plant </a:t>
            </a:r>
            <a:r>
              <a:rPr lang="en-US" b="1" dirty="0"/>
              <a:t>Jab-Type </a:t>
            </a:r>
            <a:r>
              <a:rPr lang="en-US" b="1" dirty="0" smtClean="0"/>
              <a:t>Planter”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nue.okstate.edu/Hand_Planter/clip_image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23416"/>
            <a:ext cx="2038026" cy="378678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nue.okstate.edu/Hand_Planter/clip_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6116"/>
            <a:ext cx="2057400" cy="377408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91133"/>
            <a:ext cx="2895600" cy="44640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28800" y="511314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Early OSU Prototype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ue.okstate.edu/Hand_Planter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800600" cy="6200775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1447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Kyle </a:t>
            </a:r>
            <a:r>
              <a:rPr lang="en-US" sz="2400" dirty="0" err="1" smtClean="0"/>
              <a:t>Hiner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Adrian </a:t>
            </a:r>
            <a:r>
              <a:rPr lang="en-US" sz="2400" dirty="0" err="1" smtClean="0"/>
              <a:t>Koller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Jorge </a:t>
            </a:r>
            <a:r>
              <a:rPr lang="en-US" sz="2400" dirty="0" err="1" smtClean="0"/>
              <a:t>Rascon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39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Concept</a:t>
            </a:r>
            <a:endParaRPr lang="en-US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914400" y="2769833"/>
            <a:ext cx="5334000" cy="3539527"/>
          </a:xfrm>
        </p:spPr>
        <p:txBody>
          <a:bodyPr>
            <a:normAutofit/>
          </a:bodyPr>
          <a:lstStyle/>
          <a:p>
            <a:r>
              <a:rPr lang="en-US" dirty="0" smtClean="0"/>
              <a:t>PVC pipe as hopper</a:t>
            </a:r>
          </a:p>
          <a:p>
            <a:r>
              <a:rPr lang="en-US" dirty="0" smtClean="0"/>
              <a:t>Al-square tube as slider</a:t>
            </a:r>
          </a:p>
          <a:p>
            <a:r>
              <a:rPr lang="en-US" dirty="0" smtClean="0"/>
              <a:t>reciprocating action, rotates a horizontal singulation drum</a:t>
            </a:r>
          </a:p>
          <a:p>
            <a:pPr lvl="1"/>
            <a:r>
              <a:rPr lang="en-US" dirty="0" smtClean="0"/>
              <a:t>180</a:t>
            </a:r>
            <a:r>
              <a:rPr lang="de-CH" dirty="0" smtClean="0"/>
              <a:t>° off set </a:t>
            </a:r>
            <a:r>
              <a:rPr lang="de-CH" dirty="0" smtClean="0">
                <a:sym typeface="Wingdings" pitchFamily="2" charset="2"/>
              </a:rPr>
              <a:t> cutout for urea despensing</a:t>
            </a:r>
          </a:p>
          <a:p>
            <a:pPr lvl="1"/>
            <a:r>
              <a:rPr lang="de-CH" dirty="0" smtClean="0">
                <a:sym typeface="Wingdings" pitchFamily="2" charset="2"/>
              </a:rPr>
              <a:t>seed/fertilizer release on up-stroke</a:t>
            </a:r>
            <a:endParaRPr lang="en-US" dirty="0" smtClean="0"/>
          </a:p>
          <a:p>
            <a:r>
              <a:rPr lang="en-US" dirty="0" smtClean="0"/>
              <a:t>extension springs provide restoring force</a:t>
            </a:r>
          </a:p>
          <a:p>
            <a:r>
              <a:rPr lang="en-US" dirty="0" smtClean="0"/>
              <a:t>steel shovel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1" t="21978" r="39515" b="7260"/>
          <a:stretch/>
        </p:blipFill>
        <p:spPr bwMode="auto">
          <a:xfrm>
            <a:off x="6096000" y="1524000"/>
            <a:ext cx="197382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22253"/>
            <a:ext cx="7315200" cy="1154097"/>
          </a:xfrm>
        </p:spPr>
        <p:txBody>
          <a:bodyPr/>
          <a:lstStyle/>
          <a:p>
            <a:r>
              <a:rPr lang="en-US" dirty="0" err="1" smtClean="0"/>
              <a:t>Singulator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6350"/>
            <a:ext cx="6096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4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Test Results: circa July, 2012</a:t>
            </a:r>
            <a:endParaRPr lang="en-US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762000" y="2743200"/>
            <a:ext cx="76200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Empty mass 1.5kg (3.3 lbs), holds  0.9kg of seeds, weight feels comfortable</a:t>
            </a:r>
          </a:p>
          <a:p>
            <a:r>
              <a:rPr lang="en-US" sz="2400" dirty="0" smtClean="0"/>
              <a:t>Actuation force by operators required to be much higher (80 to 100 N</a:t>
            </a:r>
            <a:r>
              <a:rPr lang="en-US" sz="2400" dirty="0"/>
              <a:t> </a:t>
            </a:r>
            <a:r>
              <a:rPr lang="en-US" sz="2400" dirty="0" smtClean="0"/>
              <a:t>[18-22 lbs])</a:t>
            </a:r>
          </a:p>
          <a:p>
            <a:r>
              <a:rPr lang="en-US" sz="2400" dirty="0" smtClean="0"/>
              <a:t>Shovel needs redesign…</a:t>
            </a:r>
          </a:p>
          <a:p>
            <a:r>
              <a:rPr lang="en-US" sz="2400" dirty="0" smtClean="0"/>
              <a:t>Around 12’000 actuations to date, several rounds of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5598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9992"/>
            <a:ext cx="4038600" cy="302825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Challenges with metering drum alignment.</a:t>
            </a:r>
          </a:p>
          <a:p>
            <a:r>
              <a:rPr lang="en-US" dirty="0" smtClean="0"/>
              <a:t>Testing with AGCO in Zambia revealed several design flaws.</a:t>
            </a:r>
          </a:p>
          <a:p>
            <a:r>
              <a:rPr lang="en-US" dirty="0" smtClean="0"/>
              <a:t>Moved towards a round design with the internal spring.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381000"/>
            <a:ext cx="7315200" cy="1154097"/>
          </a:xfrm>
        </p:spPr>
        <p:txBody>
          <a:bodyPr/>
          <a:lstStyle/>
          <a:p>
            <a:r>
              <a:rPr lang="en-US" dirty="0" smtClean="0"/>
              <a:t>Early Prototype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"/>
            <a:ext cx="6019800" cy="451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958615"/>
            <a:ext cx="798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Marv Stone        John Solie	   Randy Taylor    R.L. Westerman</a:t>
            </a:r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99341"/>
            <a:ext cx="1451998" cy="1959274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98" y="996465"/>
            <a:ext cx="1451998" cy="1959274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96" y="996465"/>
            <a:ext cx="1451998" cy="1959274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99" y="1529874"/>
            <a:ext cx="1363974" cy="884872"/>
          </a:xfrm>
          <a:prstGeom prst="rect">
            <a:avLst/>
          </a:prstGeom>
          <a:noFill/>
          <a:ln w="2857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64" y="3816641"/>
            <a:ext cx="1908423" cy="189835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6" name="Picture 16" descr="art-klatt-sma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15" y="3810000"/>
            <a:ext cx="1428750" cy="19050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781800" y="4372912"/>
            <a:ext cx="2028825" cy="744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81" y="3816640"/>
            <a:ext cx="1347223" cy="189835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63500" y="5671499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Ivan Ortiz-</a:t>
            </a:r>
            <a:r>
              <a:rPr lang="en-US" sz="1600" dirty="0" err="1" smtClean="0"/>
              <a:t>Monasterio</a:t>
            </a:r>
            <a:r>
              <a:rPr lang="en-US" sz="1600" dirty="0" smtClean="0"/>
              <a:t>  Art Klatt                Ken Sayre         Ron Cantrell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1516485" cy="189835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34" y="995998"/>
            <a:ext cx="1362075" cy="1952625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646111" y="6324600"/>
            <a:ext cx="216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nue.okstate.edu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1299" y="2566591"/>
            <a:ext cx="174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Adrian </a:t>
            </a:r>
            <a:r>
              <a:rPr lang="en-US" dirty="0" err="1"/>
              <a:t>Koller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nue.okstate.edu/Hand_Planter/IMG_0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467600" cy="5577653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" y="6019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Thailand		Mexico		Zambia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El Salvador	Guatemala	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315200" cy="849297"/>
          </a:xfrm>
        </p:spPr>
        <p:txBody>
          <a:bodyPr/>
          <a:lstStyle/>
          <a:p>
            <a:r>
              <a:rPr lang="en-US" dirty="0" smtClean="0"/>
              <a:t>Variables Evaluated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315200" cy="3539527"/>
          </a:xfrm>
        </p:spPr>
        <p:txBody>
          <a:bodyPr/>
          <a:lstStyle/>
          <a:p>
            <a:r>
              <a:rPr lang="en-US" dirty="0" smtClean="0"/>
              <a:t>Brush size, location, stiffness</a:t>
            </a:r>
          </a:p>
          <a:p>
            <a:r>
              <a:rPr lang="en-US" dirty="0" smtClean="0"/>
              <a:t>Drum orientation</a:t>
            </a:r>
          </a:p>
          <a:p>
            <a:r>
              <a:rPr lang="en-US" dirty="0" smtClean="0"/>
              <a:t>Drum cavity size</a:t>
            </a:r>
          </a:p>
          <a:p>
            <a:r>
              <a:rPr lang="en-US" dirty="0" smtClean="0"/>
              <a:t>Drum angle </a:t>
            </a:r>
          </a:p>
          <a:p>
            <a:r>
              <a:rPr lang="en-US" dirty="0" smtClean="0"/>
              <a:t>Internal Housing (1, 2, 3) (brush position)</a:t>
            </a:r>
          </a:p>
          <a:p>
            <a:r>
              <a:rPr lang="en-US" dirty="0" smtClean="0"/>
              <a:t>Seed size, shape (range from 2652 to 4344 seeds/kg)</a:t>
            </a:r>
          </a:p>
          <a:p>
            <a:r>
              <a:rPr lang="en-US" dirty="0" smtClean="0"/>
              <a:t>Operator (3)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Rotating Drum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464674"/>
              </p:ext>
            </p:extLst>
          </p:nvPr>
        </p:nvGraphicFramePr>
        <p:xfrm>
          <a:off x="1219200" y="3124200"/>
          <a:ext cx="3810001" cy="2869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617"/>
                <a:gridCol w="1215958"/>
                <a:gridCol w="1556426"/>
              </a:tblGrid>
              <a:tr h="49866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Drum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Mass (g)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Volume (cm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603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0.69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0.507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603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0.71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0.521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603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0.88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0.646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603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OM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3.36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2.468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794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OC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3.38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2.482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1885950" cy="25146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81000"/>
            <a:ext cx="2711489" cy="575311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097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nue.okstate.edu/Hand_Planter/dru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57151" cy="472122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5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1154097"/>
          </a:xfrm>
        </p:spPr>
        <p:txBody>
          <a:bodyPr/>
          <a:lstStyle/>
          <a:p>
            <a:r>
              <a:rPr lang="en-US" dirty="0" smtClean="0"/>
              <a:t>Metering Drum Housing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4400" y="5562600"/>
            <a:ext cx="3364992" cy="62179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Brush mounting is incorporated into the housing. Brush is radially aligned with the singulation drum.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5181600" y="5410200"/>
            <a:ext cx="3362062" cy="62179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Requires a separate brush mount. Brush is oriented vertically.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0" y="1444625"/>
            <a:ext cx="2957227" cy="394176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51" y="1444625"/>
            <a:ext cx="2956322" cy="39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315200" cy="1154097"/>
          </a:xfrm>
        </p:spPr>
        <p:txBody>
          <a:bodyPr/>
          <a:lstStyle/>
          <a:p>
            <a:r>
              <a:rPr lang="en-US" dirty="0" smtClean="0"/>
              <a:t>Brush Mounting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181600"/>
            <a:ext cx="4038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New style – Brush location is fixed. Brush stiffness could be changed if desired.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000" y="5181600"/>
            <a:ext cx="4038600" cy="129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Old Style – Brush location can be changed with the brush mount as well, brush stiffness can be changed.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040188" cy="303014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4041775" cy="30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00799"/>
            <a:ext cx="7315200" cy="3539527"/>
          </a:xfrm>
        </p:spPr>
        <p:txBody>
          <a:bodyPr/>
          <a:lstStyle/>
          <a:p>
            <a:r>
              <a:rPr lang="en-US" dirty="0" smtClean="0"/>
              <a:t>Design has gravitated to a reciprocating drum with brush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1154097"/>
          </a:xfrm>
        </p:spPr>
        <p:txBody>
          <a:bodyPr/>
          <a:lstStyle/>
          <a:p>
            <a:r>
              <a:rPr lang="en-US" dirty="0" smtClean="0"/>
              <a:t>Metering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5420" r="28437"/>
          <a:stretch/>
        </p:blipFill>
        <p:spPr>
          <a:xfrm>
            <a:off x="3025698" y="3810000"/>
            <a:ext cx="1999786" cy="2594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13347" r="15940"/>
          <a:stretch/>
        </p:blipFill>
        <p:spPr>
          <a:xfrm>
            <a:off x="304800" y="2432824"/>
            <a:ext cx="2735766" cy="2377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 r="34431"/>
          <a:stretch/>
        </p:blipFill>
        <p:spPr>
          <a:xfrm>
            <a:off x="6172200" y="2133600"/>
            <a:ext cx="196526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The planter is pressed down and compresses the internal spring.</a:t>
            </a:r>
          </a:p>
          <a:p>
            <a:r>
              <a:rPr lang="en-US" dirty="0" smtClean="0"/>
              <a:t>Singulation drum rotates and seed is released on the down stroke.</a:t>
            </a:r>
          </a:p>
          <a:p>
            <a:r>
              <a:rPr lang="en-US" dirty="0" smtClean="0"/>
              <a:t>The planter is ‘relaxed’ and the spring returns it to the initial position.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91" y="293703"/>
            <a:ext cx="7315200" cy="1154097"/>
          </a:xfrm>
        </p:spPr>
        <p:txBody>
          <a:bodyPr/>
          <a:lstStyle/>
          <a:p>
            <a:r>
              <a:rPr lang="en-US" dirty="0" smtClean="0"/>
              <a:t>Planter Action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9" r="22359"/>
          <a:stretch/>
        </p:blipFill>
        <p:spPr>
          <a:xfrm>
            <a:off x="6692186" y="3086100"/>
            <a:ext cx="1991614" cy="344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38102" b="24179"/>
          <a:stretch/>
        </p:blipFill>
        <p:spPr>
          <a:xfrm>
            <a:off x="4495800" y="1447800"/>
            <a:ext cx="27477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7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9775"/>
            <a:ext cx="7315200" cy="1154097"/>
          </a:xfrm>
        </p:spPr>
        <p:txBody>
          <a:bodyPr/>
          <a:lstStyle/>
          <a:p>
            <a:r>
              <a:rPr lang="en-US" dirty="0" smtClean="0"/>
              <a:t>Reciprocating Drum Action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t="12930" r="13706" b="2902"/>
          <a:stretch/>
        </p:blipFill>
        <p:spPr bwMode="auto">
          <a:xfrm>
            <a:off x="228600" y="1752600"/>
            <a:ext cx="2819400" cy="25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t="14252" r="2879" b="4000"/>
          <a:stretch/>
        </p:blipFill>
        <p:spPr bwMode="auto">
          <a:xfrm>
            <a:off x="3275383" y="2968626"/>
            <a:ext cx="2593233" cy="17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13019" r="10588" b="5770"/>
          <a:stretch/>
        </p:blipFill>
        <p:spPr bwMode="auto">
          <a:xfrm>
            <a:off x="6250961" y="3171403"/>
            <a:ext cx="2620895" cy="216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495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Drum position when planter is relaxed.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5383" y="1524000"/>
            <a:ext cx="2593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Drum rotates with the cavity moving back into the seed hopper as the spring is compressed.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0961" y="1676400"/>
            <a:ext cx="2620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 is fully compressed and the singulation drum cavity is exposed to seed in the hopper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5562600"/>
            <a:ext cx="529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the force on the spring is released, the singulation drum rotates back to the initial ‘relaxed’ position and the seed is dropped.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133601"/>
            <a:ext cx="7315200" cy="4175760"/>
          </a:xfrm>
        </p:spPr>
        <p:txBody>
          <a:bodyPr>
            <a:normAutofit/>
          </a:bodyPr>
          <a:lstStyle/>
          <a:p>
            <a:r>
              <a:rPr lang="en-US" dirty="0" smtClean="0"/>
              <a:t>Release seed on up stroke after hole is formed</a:t>
            </a:r>
          </a:p>
          <a:p>
            <a:pPr lvl="1"/>
            <a:r>
              <a:rPr lang="en-US" dirty="0" smtClean="0"/>
              <a:t>Our metering results are better when releasing the seed on the up stroke (greater than 85% singulation and less than 5% skips)</a:t>
            </a:r>
          </a:p>
          <a:p>
            <a:pPr lvl="1"/>
            <a:r>
              <a:rPr lang="en-US" dirty="0" smtClean="0"/>
              <a:t>It’s harder to hit the hole with the seed</a:t>
            </a:r>
          </a:p>
          <a:p>
            <a:r>
              <a:rPr lang="en-US" dirty="0" smtClean="0"/>
              <a:t>Release seed on the down stroke as the hole is formed</a:t>
            </a:r>
          </a:p>
          <a:p>
            <a:pPr lvl="1"/>
            <a:r>
              <a:rPr lang="en-US" dirty="0" smtClean="0"/>
              <a:t>All of our metering has focused on releasing the seed on the up stroke, thus we need some improvement here</a:t>
            </a:r>
          </a:p>
          <a:p>
            <a:pPr lvl="1"/>
            <a:r>
              <a:rPr lang="en-US" dirty="0" smtClean="0"/>
              <a:t>We feel we can make a hole that is easier to hit if we can get the timing correct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382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Timing of Seed Release and Hole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21368"/>
            <a:ext cx="19050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477000" y="57150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59552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Edgar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Ascencio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(CARE, CENTA)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6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0498" y="457200"/>
            <a:ext cx="7315200" cy="1154097"/>
          </a:xfrm>
        </p:spPr>
        <p:txBody>
          <a:bodyPr/>
          <a:lstStyle/>
          <a:p>
            <a:r>
              <a:rPr lang="en-US" dirty="0" smtClean="0"/>
              <a:t>Test Results: circa Fall, 2013</a:t>
            </a:r>
            <a:endParaRPr lang="en-U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57200" y="1752600"/>
            <a:ext cx="76200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Empty mass 1.6 kg (3.5 lbs), holds  0.9 kg of seeds, weight feels comfortable, it will likely be lighter with other material.</a:t>
            </a:r>
          </a:p>
          <a:p>
            <a:r>
              <a:rPr lang="en-US" sz="2400" dirty="0" smtClean="0"/>
              <a:t>Actuation force </a:t>
            </a:r>
            <a:r>
              <a:rPr lang="en-US" sz="2400" dirty="0"/>
              <a:t>required by </a:t>
            </a:r>
            <a:r>
              <a:rPr lang="en-US" sz="2400" dirty="0" smtClean="0"/>
              <a:t>operators (55 to 115 N [12.5-25 lbs]) depending on the spring.</a:t>
            </a:r>
          </a:p>
          <a:p>
            <a:r>
              <a:rPr lang="en-US" sz="2400" dirty="0" smtClean="0"/>
              <a:t>Shovel design has settled on what we call the ‘Thai Tip’</a:t>
            </a:r>
          </a:p>
          <a:p>
            <a:r>
              <a:rPr lang="en-US" sz="2400" dirty="0" smtClean="0"/>
              <a:t>Around tens of thousands of actuations to date on several components, though we recognize that final production materials will be different than current prototypes.</a:t>
            </a:r>
          </a:p>
          <a:p>
            <a:r>
              <a:rPr lang="en-US" sz="2400" dirty="0" smtClean="0"/>
              <a:t>Several rounds of modifications, but the design has reached a very stable point.</a:t>
            </a:r>
          </a:p>
        </p:txBody>
      </p:sp>
    </p:spTree>
    <p:extLst>
      <p:ext uri="{BB962C8B-B14F-4D97-AF65-F5344CB8AC3E}">
        <p14:creationId xmlns:p14="http://schemas.microsoft.com/office/powerpoint/2010/main" val="31120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3251200" cy="24384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5410200" y="32004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1,000,000 cycles</a:t>
            </a:r>
          </a:p>
          <a:p>
            <a:r>
              <a:rPr lang="en-US">
                <a:latin typeface="Calibri" pitchFamily="34" charset="0"/>
              </a:rPr>
              <a:t>0.29g/seed</a:t>
            </a:r>
          </a:p>
          <a:p>
            <a:r>
              <a:rPr lang="en-US">
                <a:latin typeface="Calibri" pitchFamily="34" charset="0"/>
              </a:rPr>
              <a:t>60,000 seeds/ha</a:t>
            </a:r>
          </a:p>
          <a:p>
            <a:r>
              <a:rPr lang="en-US">
                <a:latin typeface="Calibri" pitchFamily="34" charset="0"/>
              </a:rPr>
              <a:t>3443 seeds/kg</a:t>
            </a:r>
          </a:p>
          <a:p>
            <a:r>
              <a:rPr lang="en-US">
                <a:latin typeface="Calibri" pitchFamily="34" charset="0"/>
              </a:rPr>
              <a:t>1.0 kg hopper </a:t>
            </a:r>
          </a:p>
          <a:p>
            <a:r>
              <a:rPr lang="en-US">
                <a:latin typeface="Calibri" pitchFamily="34" charset="0"/>
              </a:rPr>
              <a:t>17 times refill</a:t>
            </a:r>
          </a:p>
        </p:txBody>
      </p:sp>
      <p:pic>
        <p:nvPicPr>
          <p:cNvPr id="4098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5600" y="2141538"/>
            <a:ext cx="6096000" cy="45529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ti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539240"/>
            <a:ext cx="1485900" cy="1638300"/>
          </a:xfrm>
          <a:ln w="190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530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 size (2653-4344 seeds/kg)</a:t>
            </a:r>
            <a:br>
              <a:rPr lang="en-US" dirty="0" smtClean="0"/>
            </a:br>
            <a:r>
              <a:rPr lang="en-US" dirty="0" smtClean="0"/>
              <a:t>seed type, shape</a:t>
            </a:r>
          </a:p>
          <a:p>
            <a:r>
              <a:rPr lang="en-US" dirty="0" smtClean="0"/>
              <a:t>fertilizer </a:t>
            </a:r>
            <a:endParaRPr lang="en-US" dirty="0"/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0" y="63246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17516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Agronomic Evaluation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315200" cy="849297"/>
          </a:xfrm>
        </p:spPr>
        <p:txBody>
          <a:bodyPr>
            <a:normAutofit/>
          </a:bodyPr>
          <a:lstStyle/>
          <a:p>
            <a:r>
              <a:rPr lang="en-US" dirty="0" smtClean="0"/>
              <a:t>Variables Measured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315200" cy="3539527"/>
          </a:xfrm>
        </p:spPr>
        <p:txBody>
          <a:bodyPr>
            <a:noAutofit/>
          </a:bodyPr>
          <a:lstStyle/>
          <a:p>
            <a:r>
              <a:rPr lang="en-US" dirty="0" smtClean="0"/>
              <a:t>Singles</a:t>
            </a:r>
          </a:p>
          <a:p>
            <a:r>
              <a:rPr lang="en-US" dirty="0" smtClean="0"/>
              <a:t>Multiples (more than 1)</a:t>
            </a:r>
          </a:p>
          <a:p>
            <a:r>
              <a:rPr lang="en-US" dirty="0" smtClean="0"/>
              <a:t>Blanks/Misses</a:t>
            </a:r>
          </a:p>
          <a:p>
            <a:r>
              <a:rPr lang="en-US" dirty="0" smtClean="0"/>
              <a:t>Emergence</a:t>
            </a:r>
          </a:p>
          <a:p>
            <a:endParaRPr lang="en-US" dirty="0" smtClean="0"/>
          </a:p>
          <a:p>
            <a:pPr marL="45720" indent="0">
              <a:buNone/>
            </a:pPr>
            <a:r>
              <a:rPr lang="en-US" b="1" u="sng" dirty="0" smtClean="0"/>
              <a:t>Planter Weight</a:t>
            </a:r>
          </a:p>
          <a:p>
            <a:pPr marL="45720" indent="0">
              <a:buNone/>
              <a:tabLst>
                <a:tab pos="1485900" algn="l"/>
              </a:tabLst>
            </a:pPr>
            <a:r>
              <a:rPr lang="en-US" dirty="0"/>
              <a:t>El Salvador</a:t>
            </a:r>
            <a:r>
              <a:rPr lang="en-US" dirty="0" smtClean="0"/>
              <a:t>:	1.3 </a:t>
            </a:r>
            <a:r>
              <a:rPr lang="en-US" dirty="0"/>
              <a:t>kg (range 1 – 1.5)</a:t>
            </a:r>
          </a:p>
          <a:p>
            <a:pPr marL="45720" indent="0">
              <a:buNone/>
              <a:tabLst>
                <a:tab pos="1485900" algn="l"/>
              </a:tabLst>
            </a:pPr>
            <a:endParaRPr lang="en-US" dirty="0" smtClean="0"/>
          </a:p>
          <a:p>
            <a:pPr marL="45720" indent="0">
              <a:buNone/>
              <a:tabLst>
                <a:tab pos="1485900" algn="l"/>
              </a:tabLst>
            </a:pPr>
            <a:r>
              <a:rPr lang="en-US" dirty="0" smtClean="0"/>
              <a:t>Metering:	1.1 kg </a:t>
            </a:r>
            <a:br>
              <a:rPr lang="en-US" dirty="0" smtClean="0"/>
            </a:br>
            <a:r>
              <a:rPr lang="en-US" dirty="0" smtClean="0"/>
              <a:t>PVC shaft:	0.5 kg (capacity ≈ &gt;5000 seeds)</a:t>
            </a:r>
          </a:p>
          <a:p>
            <a:pPr marL="45720" indent="0">
              <a:buNone/>
              <a:tabLst>
                <a:tab pos="1485900" algn="l"/>
              </a:tabLst>
            </a:pPr>
            <a:r>
              <a:rPr lang="en-US" dirty="0" smtClean="0"/>
              <a:t>Seed:	1.0 kg (≈3500 seeds, range 2800-4000)</a:t>
            </a:r>
            <a:br>
              <a:rPr lang="en-US" dirty="0" smtClean="0"/>
            </a:br>
            <a:r>
              <a:rPr lang="en-US" dirty="0" smtClean="0"/>
              <a:t>Total: 	2.6 kg  = 5.7 </a:t>
            </a:r>
            <a:r>
              <a:rPr lang="en-US" dirty="0" err="1" smtClean="0"/>
              <a:t>lb</a:t>
            </a:r>
            <a:endParaRPr lang="en-US" dirty="0" smtClean="0"/>
          </a:p>
          <a:p>
            <a:pPr marL="45720" indent="0">
              <a:buNone/>
              <a:tabLst>
                <a:tab pos="1485900" algn="l"/>
              </a:tabLst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Pop:	70,000 </a:t>
            </a:r>
            <a:r>
              <a:rPr lang="en-US" dirty="0"/>
              <a:t>≈ </a:t>
            </a:r>
            <a:r>
              <a:rPr lang="en-US" dirty="0" smtClean="0"/>
              <a:t> 20 refills/ha</a:t>
            </a:r>
          </a:p>
          <a:p>
            <a:pPr marL="45720" indent="0">
              <a:buNone/>
              <a:tabLst>
                <a:tab pos="1485900" algn="l"/>
              </a:tabLst>
            </a:pPr>
            <a:r>
              <a:rPr lang="en-US" dirty="0" smtClean="0"/>
              <a:t>Ergonomics: gender/weight</a:t>
            </a:r>
          </a:p>
          <a:p>
            <a:pPr marL="45720" indent="0">
              <a:buNone/>
              <a:tabLst>
                <a:tab pos="1485900" algn="l"/>
              </a:tabLs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57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nue.okstate.edu/Hand_Planter/IMG_1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061"/>
            <a:ext cx="8153400" cy="623448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400" y="304800"/>
            <a:ext cx="601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Seed Release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Up stroke (US)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Down stroke (DS)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Cavity Size (260, 450)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nue.okstate.edu/Hand_Planter/IMG_0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115"/>
            <a:ext cx="8102600" cy="640108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5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Pictures\Hand_Planter\IMG_0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8"/>
            <a:ext cx="8775595" cy="65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nue.okstate.edu/Hand_Planter/agc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67400"/>
            <a:ext cx="1905000" cy="619125"/>
          </a:xfrm>
          <a:prstGeom prst="rect">
            <a:avLst/>
          </a:prstGeo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sa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48350"/>
            <a:ext cx="1085850" cy="638175"/>
          </a:xfrm>
          <a:prstGeom prst="rect">
            <a:avLst/>
          </a:prstGeo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tash Cor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881687"/>
            <a:ext cx="1981200" cy="571500"/>
          </a:xfrm>
          <a:prstGeom prst="rect">
            <a:avLst/>
          </a:prstGeo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rogress, Hand Pla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22640" cy="40386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400" y="304800"/>
            <a:ext cx="601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 Release</a:t>
            </a:r>
            <a:br>
              <a:rPr lang="en-US" dirty="0" smtClean="0"/>
            </a:br>
            <a:r>
              <a:rPr lang="en-US" dirty="0" smtClean="0"/>
              <a:t>Up stroke (US)</a:t>
            </a:r>
            <a:br>
              <a:rPr lang="en-US" dirty="0" smtClean="0"/>
            </a:br>
            <a:r>
              <a:rPr lang="en-US" dirty="0" smtClean="0"/>
              <a:t>Down stroke (DS)</a:t>
            </a:r>
          </a:p>
          <a:p>
            <a:r>
              <a:rPr lang="en-US" dirty="0" smtClean="0"/>
              <a:t>Cavity Size (260, 450)</a:t>
            </a:r>
          </a:p>
          <a:p>
            <a:r>
              <a:rPr lang="en-US" dirty="0" smtClean="0"/>
              <a:t>RCBD, 3 reps</a:t>
            </a:r>
            <a:br>
              <a:rPr lang="en-US" dirty="0" smtClean="0"/>
            </a:br>
            <a:r>
              <a:rPr lang="en-US" dirty="0" smtClean="0"/>
              <a:t>10ft plots, 6 “ spacing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99" y="2095500"/>
            <a:ext cx="621105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4343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SED=3.5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" y="5105399"/>
            <a:ext cx="7772400" cy="1143001"/>
          </a:xfrm>
        </p:spPr>
        <p:txBody>
          <a:bodyPr>
            <a:normAutofit/>
          </a:bodyPr>
          <a:lstStyle/>
          <a:p>
            <a:r>
              <a:rPr lang="en-US" dirty="0" smtClean="0"/>
              <a:t>0.76m Row Spacing</a:t>
            </a:r>
          </a:p>
          <a:p>
            <a:r>
              <a:rPr lang="en-US" dirty="0"/>
              <a:t>Heterogeneity in plant spacing, and plant stands reduce yields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1997, Nielsen, Purdue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85" y="1828799"/>
            <a:ext cx="534035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315200" cy="849297"/>
          </a:xfrm>
        </p:spPr>
        <p:txBody>
          <a:bodyPr>
            <a:normAutofit/>
          </a:bodyPr>
          <a:lstStyle/>
          <a:p>
            <a:r>
              <a:rPr lang="en-US" dirty="0" smtClean="0"/>
              <a:t>Importance of </a:t>
            </a:r>
            <a:r>
              <a:rPr lang="en-US" dirty="0" err="1" smtClean="0"/>
              <a:t>Singulation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447800"/>
            <a:ext cx="8750300" cy="3539527"/>
          </a:xfrm>
        </p:spPr>
        <p:txBody>
          <a:bodyPr/>
          <a:lstStyle/>
          <a:p>
            <a:pPr marL="0" lvl="1" indent="0">
              <a:buNone/>
              <a:tabLst>
                <a:tab pos="2006600" algn="l"/>
                <a:tab pos="3771900" algn="l"/>
                <a:tab pos="5435600" algn="l"/>
                <a:tab pos="6578600" algn="l"/>
              </a:tabLst>
            </a:pPr>
            <a:r>
              <a:rPr lang="en-US" dirty="0" smtClean="0"/>
              <a:t>	Area, ha’s	Production	Avg. Yield</a:t>
            </a:r>
          </a:p>
          <a:p>
            <a:pPr marL="0" lvl="2" indent="0">
              <a:buNone/>
              <a:tabLst>
                <a:tab pos="2006600" algn="l"/>
                <a:tab pos="3771900" algn="l"/>
                <a:tab pos="5435600" algn="l"/>
                <a:tab pos="6578600" algn="l"/>
              </a:tabLst>
            </a:pPr>
            <a:r>
              <a:rPr lang="en-US" dirty="0" smtClean="0"/>
              <a:t>			Mg/ha</a:t>
            </a:r>
          </a:p>
          <a:p>
            <a:pPr marL="0" indent="0">
              <a:tabLst>
                <a:tab pos="2006600" algn="l"/>
                <a:tab pos="3771900" algn="l"/>
                <a:tab pos="5435600" algn="l"/>
                <a:tab pos="6578600" algn="l"/>
              </a:tabLst>
            </a:pPr>
            <a:r>
              <a:rPr lang="en-US" dirty="0" smtClean="0"/>
              <a:t>Maize	159,531,000	817,000,000	5.13	USA 41%</a:t>
            </a:r>
          </a:p>
          <a:p>
            <a:pPr marL="0" indent="0">
              <a:tabLst>
                <a:tab pos="2006600" algn="l"/>
                <a:tab pos="3771900" algn="l"/>
                <a:tab pos="5435600" algn="l"/>
                <a:tab pos="6578600" algn="l"/>
              </a:tabLst>
            </a:pPr>
            <a:r>
              <a:rPr lang="en-US" dirty="0" smtClean="0"/>
              <a:t>Rice	161,421,000	678,000,000	4.21	India 19%</a:t>
            </a:r>
          </a:p>
          <a:p>
            <a:pPr marL="0" indent="0">
              <a:tabLst>
                <a:tab pos="2006600" algn="l"/>
                <a:tab pos="3771900" algn="l"/>
                <a:tab pos="5435600" algn="l"/>
                <a:tab pos="6578600" algn="l"/>
              </a:tabLst>
            </a:pPr>
            <a:r>
              <a:rPr lang="en-US" dirty="0" smtClean="0"/>
              <a:t>Wheat	225,437,000	681,000,000	3.02	China 17%</a:t>
            </a:r>
          </a:p>
          <a:p>
            <a:pPr marL="0" indent="0">
              <a:tabLst>
                <a:tab pos="2006600" algn="l"/>
                <a:tab pos="3771900" algn="l"/>
                <a:tab pos="5435600" algn="l"/>
                <a:tab pos="6578600" algn="l"/>
              </a:tabLst>
            </a:pPr>
            <a:r>
              <a:rPr lang="en-US" dirty="0" smtClean="0"/>
              <a:t>Sorghum	42,341,816	58,583,460	1.4	India 17%</a:t>
            </a:r>
            <a:endParaRPr lang="en-US" dirty="0"/>
          </a:p>
        </p:txBody>
      </p:sp>
      <p:pic>
        <p:nvPicPr>
          <p:cNvPr id="3074" name="Picture 2" descr="C:\Pictures\Picture 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119963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2009</a:t>
            </a:r>
            <a:endParaRPr lang="en-US" sz="3200" dirty="0"/>
          </a:p>
        </p:txBody>
      </p:sp>
      <p:pic>
        <p:nvPicPr>
          <p:cNvPr id="5" name="Picture 2" descr="FAOS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89600"/>
            <a:ext cx="161925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84626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7620000" cy="609601"/>
          </a:xfrm>
        </p:spPr>
        <p:txBody>
          <a:bodyPr>
            <a:normAutofit fontScale="90000"/>
          </a:bodyPr>
          <a:lstStyle/>
          <a:p>
            <a:r>
              <a:rPr lang="en-US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 Season Fertilizer N</a:t>
            </a:r>
            <a:endParaRPr lang="en-US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395757"/>
              </p:ext>
            </p:extLst>
          </p:nvPr>
        </p:nvGraphicFramePr>
        <p:xfrm>
          <a:off x="2743200" y="1485900"/>
          <a:ext cx="5410201" cy="461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7303"/>
                <a:gridCol w="1400536"/>
                <a:gridCol w="1542362"/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Combined, </a:t>
                      </a:r>
                      <a:r>
                        <a:rPr lang="en-US" sz="1600" u="none" strike="noStrike" dirty="0" err="1">
                          <a:effectLst/>
                        </a:rPr>
                        <a:t>Efaw</a:t>
                      </a:r>
                      <a:r>
                        <a:rPr lang="en-US" sz="1600" u="none" strike="noStrike" dirty="0">
                          <a:effectLst/>
                        </a:rPr>
                        <a:t> and Perkins, 2013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6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Topdress</a:t>
                      </a:r>
                      <a:r>
                        <a:rPr lang="en-US" sz="1600" u="none" strike="noStrike" dirty="0">
                          <a:effectLst/>
                        </a:rPr>
                        <a:t> N, Corn, V12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(70,000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s/ha)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Methods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N, kg/ha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Mg/ha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Check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Hand planter </a:t>
                      </a:r>
                      <a:r>
                        <a:rPr lang="en-US" sz="1400" u="none" strike="noStrike" dirty="0" smtClean="0">
                          <a:effectLst/>
                        </a:rPr>
                        <a:t>(0.9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g/plant)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11.2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Hand </a:t>
                      </a:r>
                      <a:r>
                        <a:rPr lang="en-US" sz="1400" u="none" strike="noStrike" dirty="0" smtClean="0">
                          <a:effectLst/>
                        </a:rPr>
                        <a:t>planter (1.8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g/plant)</a:t>
                      </a:r>
                      <a:r>
                        <a:rPr lang="en-US" sz="1400" u="none" strike="noStrike" dirty="0" smtClean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Broadcast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Broadcast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Dribble urea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9.3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Dribble urea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Dribble UAN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Dribble UAN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10.4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SED = 1.81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073" name="Picture 1" descr="C:\Hand_Planter\hp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1199988" cy="49911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32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513732"/>
              </p:ext>
            </p:extLst>
          </p:nvPr>
        </p:nvGraphicFramePr>
        <p:xfrm>
          <a:off x="838200" y="685800"/>
          <a:ext cx="7696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30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5924715"/>
              </p:ext>
            </p:extLst>
          </p:nvPr>
        </p:nvGraphicFramePr>
        <p:xfrm>
          <a:off x="609600" y="1219200"/>
          <a:ext cx="7848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33800" y="609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 13,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1263134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SED = 8.6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066800"/>
            <a:ext cx="7315200" cy="1752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Benefits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Remove chemically treated seeds from the hands of small farmers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Decrease </a:t>
            </a:r>
            <a:r>
              <a:rPr lang="en-US" sz="2400" dirty="0">
                <a:solidFill>
                  <a:schemeClr val="tx1"/>
                </a:solidFill>
              </a:rPr>
              <a:t>soil erosion </a:t>
            </a:r>
            <a:r>
              <a:rPr lang="en-US" sz="2400" dirty="0" smtClean="0">
                <a:solidFill>
                  <a:schemeClr val="tx1"/>
                </a:solidFill>
              </a:rPr>
              <a:t>via improved </a:t>
            </a:r>
            <a:r>
              <a:rPr lang="en-US" sz="2400" dirty="0">
                <a:solidFill>
                  <a:schemeClr val="tx1"/>
                </a:solidFill>
              </a:rPr>
              <a:t>plant spacing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Accommodate </a:t>
            </a:r>
            <a:r>
              <a:rPr lang="en-US" sz="2400" dirty="0">
                <a:solidFill>
                  <a:schemeClr val="tx1"/>
                </a:solidFill>
              </a:rPr>
              <a:t>mid-season </a:t>
            </a:r>
            <a:r>
              <a:rPr lang="en-US" sz="2400" dirty="0" smtClean="0">
                <a:solidFill>
                  <a:schemeClr val="tx1"/>
                </a:solidFill>
              </a:rPr>
              <a:t>application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dirty="0" smtClean="0">
                <a:solidFill>
                  <a:schemeClr val="tx1"/>
                </a:solidFill>
              </a:rPr>
              <a:t>urea-N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Place </a:t>
            </a:r>
            <a:r>
              <a:rPr lang="en-US" sz="2400" dirty="0">
                <a:solidFill>
                  <a:schemeClr val="tx1"/>
                </a:solidFill>
              </a:rPr>
              <a:t>urea below the surface reducing NH3 losses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Potential </a:t>
            </a:r>
            <a:r>
              <a:rPr lang="en-US" sz="2400" dirty="0">
                <a:solidFill>
                  <a:schemeClr val="tx1"/>
                </a:solidFill>
              </a:rPr>
              <a:t>to </a:t>
            </a:r>
            <a:r>
              <a:rPr lang="en-US" sz="2400" dirty="0" smtClean="0">
                <a:solidFill>
                  <a:schemeClr val="tx1"/>
                </a:solidFill>
              </a:rPr>
              <a:t>increase third-world maize production and NUE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1143000" cy="539461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/>
              <a:t>NGO-OSU model for distribution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209800"/>
            <a:ext cx="7315200" cy="3539527"/>
          </a:xfrm>
        </p:spPr>
        <p:txBody>
          <a:bodyPr/>
          <a:lstStyle/>
          <a:p>
            <a:r>
              <a:rPr lang="en-US" dirty="0" smtClean="0"/>
              <a:t>On-farm-research</a:t>
            </a:r>
          </a:p>
          <a:p>
            <a:pPr lvl="1"/>
            <a:r>
              <a:rPr lang="en-US" dirty="0" smtClean="0"/>
              <a:t>National Programs</a:t>
            </a:r>
          </a:p>
          <a:p>
            <a:pPr lvl="2"/>
            <a:r>
              <a:rPr lang="en-US" dirty="0" smtClean="0"/>
              <a:t>Simple Treatment Structure- need regional check</a:t>
            </a:r>
          </a:p>
          <a:p>
            <a:pPr lvl="2"/>
            <a:r>
              <a:rPr lang="en-US" dirty="0" smtClean="0"/>
              <a:t>Hand Planter Treatment Structure (need several “fixed” treatments)</a:t>
            </a:r>
          </a:p>
          <a:p>
            <a:endParaRPr lang="en-US" dirty="0" smtClean="0"/>
          </a:p>
          <a:p>
            <a:r>
              <a:rPr lang="en-US" dirty="0" smtClean="0"/>
              <a:t>Social concerns (neighbors, not receiving planters)</a:t>
            </a:r>
          </a:p>
          <a:p>
            <a:r>
              <a:rPr lang="en-US" dirty="0" smtClean="0"/>
              <a:t>Regional Trials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202267"/>
              </p:ext>
            </p:extLst>
          </p:nvPr>
        </p:nvGraphicFramePr>
        <p:xfrm>
          <a:off x="304800" y="228600"/>
          <a:ext cx="7924799" cy="312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1103"/>
                <a:gridCol w="1229222"/>
                <a:gridCol w="1192886"/>
                <a:gridCol w="850794"/>
                <a:gridCol w="850794"/>
              </a:tblGrid>
              <a:tr h="26035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Regional Trials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Replications: 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Treatments: 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</a:rPr>
                        <a:t>10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Sites per hand planter: 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Target plant population/ha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76,000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Plot length, m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Rows per plot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Row width: 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70-100cm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Fertilizer application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preplant, surface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Added fertilizer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 per soil test recommendations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Maize seed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determined by location/region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Singulation estimate (pre plant)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53261"/>
              </p:ext>
            </p:extLst>
          </p:nvPr>
        </p:nvGraphicFramePr>
        <p:xfrm>
          <a:off x="228600" y="3581400"/>
          <a:ext cx="8763000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3143"/>
                <a:gridCol w="1359235"/>
                <a:gridCol w="1319056"/>
                <a:gridCol w="940783"/>
                <a:gridCol w="940783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Treatment Structure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Preplant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Distance between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Planter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N </a:t>
                      </a:r>
                      <a:r>
                        <a:rPr lang="en-US" sz="1600" u="sng" dirty="0" smtClean="0">
                          <a:effectLst/>
                        </a:rPr>
                        <a:t>rate kg/ha 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seeds, cm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Farmer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farmer practice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Farmer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farmer practice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Farmer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farmer practice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OSU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OSU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OSU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OSU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OSU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OSU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r>
                        <a:rPr lang="en-US" sz="1600" dirty="0" smtClean="0"/>
                        <a:t>Determined</a:t>
                      </a:r>
                      <a:r>
                        <a:rPr lang="en-US" sz="1600" baseline="0" dirty="0" smtClean="0"/>
                        <a:t> in -country</a:t>
                      </a:r>
                      <a:endParaRPr lang="en-US" sz="1600" dirty="0"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9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440828"/>
              </p:ext>
            </p:extLst>
          </p:nvPr>
        </p:nvGraphicFramePr>
        <p:xfrm>
          <a:off x="685800" y="1752600"/>
          <a:ext cx="7924800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5988277"/>
                <a:gridCol w="1936523"/>
              </a:tblGrid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</a:rPr>
                        <a:t>Post Trial Data Needed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WE HAVE TO GET THE PLANTER BACK:  (engineering wear and tear)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Grain yield by plot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Row width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Planting date (A)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Harvest date (B)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Estimate of rainfall (A to B)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Average temperature (A through B)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Times New Roman"/>
                          <a:hlinkClick r:id="rId2"/>
                        </a:rPr>
                        <a:t>www.weather.com/outdoors/agriculture/growing-degree-days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Maize hybrid used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Estimate of planting population (farmer practice)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Row spacing employed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Common fertilizer N rate for the area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+mn-cs"/>
                        </a:rPr>
                        <a:t>Planter operator: weight, gender, health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5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315200" cy="6549815"/>
          </a:xfrm>
          <a:ln w="28575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6599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ers.usda.gov/ImageGen.ashx?image=/media/107021/cornplantedacresandyield.jpg&amp;width=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781800" cy="56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315200" cy="1154097"/>
          </a:xfrm>
        </p:spPr>
        <p:txBody>
          <a:bodyPr/>
          <a:lstStyle/>
          <a:p>
            <a:pPr eaLnBrk="1" hangingPunct="1"/>
            <a:r>
              <a:rPr lang="en-US" cap="none" dirty="0" smtClean="0"/>
              <a:t>World Maize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315200" cy="3539527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176,000,000 ha’s of maize in 2012 (</a:t>
            </a:r>
            <a:r>
              <a:rPr lang="en-US" sz="3200" dirty="0" err="1" smtClean="0"/>
              <a:t>FAOstat</a:t>
            </a:r>
            <a:r>
              <a:rPr lang="en-US" sz="3200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875,000,000 Mg, produced, 4.9 Mg/ha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48,370,000 ha’s in the developing world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60% planted by hand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≈ 29,000,000 hectares or 12% of the total maize area in the world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25</a:t>
            </a:r>
            <a:r>
              <a:rPr lang="en-US" sz="2000" dirty="0"/>
              <a:t>% </a:t>
            </a:r>
            <a:r>
              <a:rPr lang="en-US" sz="2000" dirty="0" smtClean="0"/>
              <a:t>yield increase </a:t>
            </a:r>
            <a:r>
              <a:rPr lang="en-US" sz="2000" dirty="0"/>
              <a:t>on world hand planted corn ($0.23/kg or $6.00/</a:t>
            </a:r>
            <a:r>
              <a:rPr lang="en-US" sz="2000" dirty="0" err="1"/>
              <a:t>bu</a:t>
            </a:r>
            <a:r>
              <a:rPr lang="en-US" sz="2000" dirty="0"/>
              <a:t>) </a:t>
            </a:r>
            <a:r>
              <a:rPr lang="en-US" sz="2000" dirty="0" smtClean="0"/>
              <a:t>29,000,000</a:t>
            </a:r>
            <a:r>
              <a:rPr lang="en-US" sz="2000" dirty="0"/>
              <a:t>* (2000kg/ha*0.25%)*0.23$/kg*0.6% of the land= $2,002,518,000</a:t>
            </a:r>
            <a:endParaRPr lang="en-US" sz="2000" dirty="0" smtClean="0"/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marL="0" lvl="2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2921000" algn="l"/>
              </a:tabLst>
              <a:defRPr/>
            </a:pPr>
            <a:endParaRPr lang="en-US" sz="2000" dirty="0" smtClean="0"/>
          </a:p>
        </p:txBody>
      </p:sp>
      <p:pic>
        <p:nvPicPr>
          <p:cNvPr id="3074" name="Picture 2" descr="FAOST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0"/>
            <a:ext cx="161925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478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632200" y="25400"/>
            <a:ext cx="7315200" cy="1154097"/>
          </a:xfrm>
        </p:spPr>
        <p:txBody>
          <a:bodyPr/>
          <a:lstStyle/>
          <a:p>
            <a:pPr eaLnBrk="1" hangingPunct="1"/>
            <a:r>
              <a:rPr lang="en-US" cap="none" dirty="0" smtClean="0"/>
              <a:t>Hand Planter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525963"/>
          </a:xfrm>
        </p:spPr>
        <p:txBody>
          <a:bodyPr rtlCol="0"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Methods which homogenize maize plant stands and emergence can decrease plant-to-plant variation and increase grain yields (Martin et al., 2005)</a:t>
            </a:r>
          </a:p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Maize emergence delayed by as little as four days, resulted in a yield depression of 15 percent (</a:t>
            </a:r>
            <a:r>
              <a:rPr lang="en-US" sz="2400" dirty="0" err="1" smtClean="0"/>
              <a:t>Hodgen</a:t>
            </a:r>
            <a:r>
              <a:rPr lang="en-US" sz="2400" dirty="0" smtClean="0"/>
              <a:t> et al., 2007)</a:t>
            </a:r>
          </a:p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 Third world maize yields hover near 2.0 Mg/ha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Dowswell</a:t>
            </a:r>
            <a:r>
              <a:rPr lang="en-US" sz="2400" dirty="0" smtClean="0"/>
              <a:t>, et al., 1996)</a:t>
            </a:r>
          </a:p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" y="4874383"/>
            <a:ext cx="1114425" cy="397502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81200" y="487438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“OSU Hand Planter”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315200" cy="773097"/>
          </a:xfrm>
        </p:spPr>
        <p:txBody>
          <a:bodyPr>
            <a:normAutofit/>
          </a:bodyPr>
          <a:lstStyle/>
          <a:p>
            <a:r>
              <a:rPr lang="en-US" b="1" dirty="0"/>
              <a:t>Hand Planter </a:t>
            </a:r>
            <a:r>
              <a:rPr lang="en-US" b="1" dirty="0" smtClean="0"/>
              <a:t>Plan 2009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3539527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Objective:</a:t>
            </a:r>
            <a:r>
              <a:rPr lang="en-US" sz="1600" b="1" dirty="0" smtClean="0"/>
              <a:t> </a:t>
            </a:r>
            <a:r>
              <a:rPr lang="en-US" sz="1600" dirty="0" smtClean="0"/>
              <a:t>Develop, test, and deliver 50 functional, durable, and affordable hand planters for use in planting maize in the third world within two years. </a:t>
            </a:r>
          </a:p>
          <a:p>
            <a:pPr marL="45720" indent="0">
              <a:buNone/>
            </a:pPr>
            <a:endParaRPr lang="en-US" sz="1600" dirty="0" smtClean="0"/>
          </a:p>
          <a:p>
            <a:r>
              <a:rPr lang="en-US" sz="1600" b="1" dirty="0" smtClean="0">
                <a:solidFill>
                  <a:schemeClr val="tx2"/>
                </a:solidFill>
              </a:rPr>
              <a:t>Phase I</a:t>
            </a:r>
          </a:p>
          <a:p>
            <a:r>
              <a:rPr lang="en-US" sz="1600" dirty="0" smtClean="0"/>
              <a:t>1</a:t>
            </a:r>
            <a:r>
              <a:rPr lang="en-US" sz="1600" dirty="0"/>
              <a:t>. Discover and discuss, 20 potential planter ideas that should be pursued. Present pro’s and con’s of each idea.</a:t>
            </a:r>
          </a:p>
          <a:p>
            <a:r>
              <a:rPr lang="en-US" sz="1600" dirty="0"/>
              <a:t>2.  Select 5 of 20 potential ideas that should be taken to full scale prototype assembly</a:t>
            </a:r>
          </a:p>
          <a:p>
            <a:r>
              <a:rPr lang="en-US" sz="1600" dirty="0"/>
              <a:t>3.  Put </a:t>
            </a:r>
            <a:r>
              <a:rPr lang="en-US" sz="1600" dirty="0" smtClean="0"/>
              <a:t>5 </a:t>
            </a:r>
            <a:r>
              <a:rPr lang="en-US" sz="1600" dirty="0"/>
              <a:t>selected prototypes through various planting tests using different seed, soil moisture, soil texture, and surface residue.  Record success/failure of each prototype</a:t>
            </a:r>
          </a:p>
          <a:p>
            <a:r>
              <a:rPr lang="en-US" sz="1600" dirty="0"/>
              <a:t>4.  Select two </a:t>
            </a:r>
            <a:r>
              <a:rPr lang="en-US" sz="1600" dirty="0" smtClean="0"/>
              <a:t>prototypes </a:t>
            </a:r>
            <a:r>
              <a:rPr lang="en-US" sz="1600" dirty="0"/>
              <a:t>for assembly/construction analysis (need consulting engineer, outside evaluation)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chemeClr val="tx2"/>
                </a:solidFill>
              </a:rPr>
              <a:t>Phase II</a:t>
            </a:r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1600" dirty="0"/>
              <a:t>Planter selected in Phase I needs to be sent out to various manufacturers to determine cost of production and alternative costs if produced in volume.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Phase </a:t>
            </a:r>
            <a:r>
              <a:rPr lang="en-US" sz="1600" b="1" dirty="0" smtClean="0">
                <a:solidFill>
                  <a:schemeClr val="tx2"/>
                </a:solidFill>
              </a:rPr>
              <a:t>III</a:t>
            </a:r>
            <a:endParaRPr lang="en-US" sz="1600" dirty="0"/>
          </a:p>
          <a:p>
            <a:r>
              <a:rPr lang="en-US" sz="1600" dirty="0"/>
              <a:t>Select specific regions in Africa, Central America, and South America where the first prototype will be released.  </a:t>
            </a:r>
          </a:p>
          <a:p>
            <a:pPr marL="4572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26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4800" y="34799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Opico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Quezaltepeque</a:t>
            </a:r>
            <a:r>
              <a:rPr lang="en-US" sz="2800" b="1" dirty="0" smtClean="0">
                <a:solidFill>
                  <a:schemeClr val="bg1"/>
                </a:solidFill>
              </a:rPr>
              <a:t>,  El Salvador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3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41419</TotalTime>
  <Words>1427</Words>
  <Application>Microsoft Office PowerPoint</Application>
  <PresentationFormat>On-screen Show (4:3)</PresentationFormat>
  <Paragraphs>368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Perspective</vt:lpstr>
      <vt:lpstr>Hand Planter Workshop</vt:lpstr>
      <vt:lpstr>PowerPoint Presentation</vt:lpstr>
      <vt:lpstr>PowerPoint Presentation</vt:lpstr>
      <vt:lpstr>PowerPoint Presentation</vt:lpstr>
      <vt:lpstr>PowerPoint Presentation</vt:lpstr>
      <vt:lpstr>World Maize</vt:lpstr>
      <vt:lpstr>Hand Planter Need</vt:lpstr>
      <vt:lpstr>Hand Planter Plan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Alternatives</vt:lpstr>
      <vt:lpstr>PowerPoint Presentation</vt:lpstr>
      <vt:lpstr>Maize Production </vt:lpstr>
      <vt:lpstr>Engineering - Design</vt:lpstr>
      <vt:lpstr>PowerPoint Presentation</vt:lpstr>
      <vt:lpstr>PowerPoint Presentation</vt:lpstr>
      <vt:lpstr>PowerPoint Presentation</vt:lpstr>
      <vt:lpstr>PowerPoint Presentation</vt:lpstr>
      <vt:lpstr>Design Concept</vt:lpstr>
      <vt:lpstr>Singulator Design</vt:lpstr>
      <vt:lpstr>Test Results: circa July, 2012</vt:lpstr>
      <vt:lpstr>Early Prototype</vt:lpstr>
      <vt:lpstr>PowerPoint Presentation</vt:lpstr>
      <vt:lpstr>PowerPoint Presentation</vt:lpstr>
      <vt:lpstr>Variables Evaluated </vt:lpstr>
      <vt:lpstr> Rotating Drum</vt:lpstr>
      <vt:lpstr>PowerPoint Presentation</vt:lpstr>
      <vt:lpstr>Metering Drum Housing</vt:lpstr>
      <vt:lpstr>Brush Mounting</vt:lpstr>
      <vt:lpstr>Metering System</vt:lpstr>
      <vt:lpstr>Planter Action</vt:lpstr>
      <vt:lpstr>Reciprocating Drum Action</vt:lpstr>
      <vt:lpstr>Timing of Seed Release and Hole Formation</vt:lpstr>
      <vt:lpstr>Test Results: circa Fall, 2013</vt:lpstr>
      <vt:lpstr>PowerPoint Presentation</vt:lpstr>
      <vt:lpstr>Agronomic Evaluation</vt:lpstr>
      <vt:lpstr>Variables Measured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Singulation </vt:lpstr>
      <vt:lpstr>Mid Season Fertilizer N</vt:lpstr>
      <vt:lpstr>PowerPoint Presentation</vt:lpstr>
      <vt:lpstr>PowerPoint Presentation</vt:lpstr>
      <vt:lpstr>PowerPoint Presentation</vt:lpstr>
      <vt:lpstr>NGO-OSU model for distribution and Training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Mating Behavior of Switchgrass and Its Use in Genetic Improvement</dc:title>
  <dc:creator>Yanqi Wu</dc:creator>
  <cp:lastModifiedBy>Raun, Bill</cp:lastModifiedBy>
  <cp:revision>311</cp:revision>
  <cp:lastPrinted>2014-01-14T14:17:57Z</cp:lastPrinted>
  <dcterms:created xsi:type="dcterms:W3CDTF">2006-08-16T00:00:00Z</dcterms:created>
  <dcterms:modified xsi:type="dcterms:W3CDTF">2014-01-16T12:55:04Z</dcterms:modified>
</cp:coreProperties>
</file>