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59" r:id="rId6"/>
    <p:sldId id="264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SS-052" initials="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lochana\Documents\planter\HP_testing_fal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ulochana\Documents\planter\HP_testing_fal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Calibri" pitchFamily="34" charset="0"/>
                <a:cs typeface="Calibri" pitchFamily="34" charset="0"/>
              </a:defRPr>
            </a:pPr>
            <a:r>
              <a:rPr lang="en-US" sz="1800" dirty="0">
                <a:latin typeface="Calibri" pitchFamily="34" charset="0"/>
                <a:cs typeface="Calibri" pitchFamily="34" charset="0"/>
              </a:rPr>
              <a:t>Singles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766180505845861"/>
          <c:y val="0.13010428941972621"/>
          <c:w val="0.68244929611071381"/>
          <c:h val="0.70763966842608861"/>
        </c:manualLayout>
      </c:layout>
      <c:scatterChart>
        <c:scatterStyle val="lineMarker"/>
        <c:varyColors val="0"/>
        <c:ser>
          <c:idx val="0"/>
          <c:order val="0"/>
          <c:tx>
            <c:v> Singles</c:v>
          </c:tx>
          <c:spPr>
            <a:ln w="28575">
              <a:noFill/>
            </a:ln>
          </c:spPr>
          <c:xVal>
            <c:numRef>
              <c:f>'HP_testing July 2012'!$C$39:$C$47</c:f>
              <c:numCache>
                <c:formatCode>d\-mmm\-yy</c:formatCode>
                <c:ptCount val="9"/>
                <c:pt idx="0">
                  <c:v>41145</c:v>
                </c:pt>
                <c:pt idx="1">
                  <c:v>41145</c:v>
                </c:pt>
                <c:pt idx="2">
                  <c:v>41145</c:v>
                </c:pt>
                <c:pt idx="3">
                  <c:v>41163</c:v>
                </c:pt>
                <c:pt idx="4">
                  <c:v>41163</c:v>
                </c:pt>
                <c:pt idx="5">
                  <c:v>41163</c:v>
                </c:pt>
                <c:pt idx="6">
                  <c:v>41173</c:v>
                </c:pt>
                <c:pt idx="7">
                  <c:v>41173</c:v>
                </c:pt>
                <c:pt idx="8">
                  <c:v>41175</c:v>
                </c:pt>
              </c:numCache>
            </c:numRef>
          </c:xVal>
          <c:yVal>
            <c:numRef>
              <c:f>'HP_testing July 2012'!$E$39:$E$47</c:f>
              <c:numCache>
                <c:formatCode>General</c:formatCode>
                <c:ptCount val="9"/>
                <c:pt idx="0">
                  <c:v>82</c:v>
                </c:pt>
                <c:pt idx="1">
                  <c:v>76</c:v>
                </c:pt>
                <c:pt idx="2">
                  <c:v>67.5</c:v>
                </c:pt>
                <c:pt idx="3">
                  <c:v>83</c:v>
                </c:pt>
                <c:pt idx="4">
                  <c:v>59</c:v>
                </c:pt>
                <c:pt idx="5">
                  <c:v>58</c:v>
                </c:pt>
                <c:pt idx="6">
                  <c:v>77</c:v>
                </c:pt>
                <c:pt idx="7">
                  <c:v>70.5</c:v>
                </c:pt>
                <c:pt idx="8">
                  <c:v>70</c:v>
                </c:pt>
              </c:numCache>
            </c:numRef>
          </c:yVal>
          <c:smooth val="0"/>
        </c:ser>
        <c:ser>
          <c:idx val="1"/>
          <c:order val="1"/>
          <c:tx>
            <c:v>Blanks</c:v>
          </c:tx>
          <c:spPr>
            <a:ln w="28575">
              <a:noFill/>
            </a:ln>
          </c:spPr>
          <c:xVal>
            <c:numRef>
              <c:f>'HP_testing July 2012'!$C$39:$C$47</c:f>
              <c:numCache>
                <c:formatCode>d\-mmm\-yy</c:formatCode>
                <c:ptCount val="9"/>
                <c:pt idx="0">
                  <c:v>41145</c:v>
                </c:pt>
                <c:pt idx="1">
                  <c:v>41145</c:v>
                </c:pt>
                <c:pt idx="2">
                  <c:v>41145</c:v>
                </c:pt>
                <c:pt idx="3">
                  <c:v>41163</c:v>
                </c:pt>
                <c:pt idx="4">
                  <c:v>41163</c:v>
                </c:pt>
                <c:pt idx="5">
                  <c:v>41163</c:v>
                </c:pt>
                <c:pt idx="6">
                  <c:v>41173</c:v>
                </c:pt>
                <c:pt idx="7">
                  <c:v>41173</c:v>
                </c:pt>
                <c:pt idx="8">
                  <c:v>41175</c:v>
                </c:pt>
              </c:numCache>
            </c:numRef>
          </c:xVal>
          <c:yVal>
            <c:numRef>
              <c:f>'HP_testing July 2012'!$F$39:$F$47</c:f>
              <c:numCache>
                <c:formatCode>General</c:formatCode>
                <c:ptCount val="9"/>
                <c:pt idx="0">
                  <c:v>17</c:v>
                </c:pt>
                <c:pt idx="1">
                  <c:v>16</c:v>
                </c:pt>
                <c:pt idx="2">
                  <c:v>21</c:v>
                </c:pt>
                <c:pt idx="3">
                  <c:v>8</c:v>
                </c:pt>
                <c:pt idx="4">
                  <c:v>6</c:v>
                </c:pt>
                <c:pt idx="5">
                  <c:v>8.5</c:v>
                </c:pt>
                <c:pt idx="6">
                  <c:v>6.5</c:v>
                </c:pt>
                <c:pt idx="7">
                  <c:v>8</c:v>
                </c:pt>
                <c:pt idx="8">
                  <c:v>5.5</c:v>
                </c:pt>
              </c:numCache>
            </c:numRef>
          </c:yVal>
          <c:smooth val="0"/>
        </c:ser>
        <c:ser>
          <c:idx val="2"/>
          <c:order val="2"/>
          <c:tx>
            <c:v>Doubles</c:v>
          </c:tx>
          <c:spPr>
            <a:ln w="28575">
              <a:noFill/>
            </a:ln>
          </c:spPr>
          <c:xVal>
            <c:numRef>
              <c:f>'HP_testing July 2012'!$C$39:$C$47</c:f>
              <c:numCache>
                <c:formatCode>d\-mmm\-yy</c:formatCode>
                <c:ptCount val="9"/>
                <c:pt idx="0">
                  <c:v>41145</c:v>
                </c:pt>
                <c:pt idx="1">
                  <c:v>41145</c:v>
                </c:pt>
                <c:pt idx="2">
                  <c:v>41145</c:v>
                </c:pt>
                <c:pt idx="3">
                  <c:v>41163</c:v>
                </c:pt>
                <c:pt idx="4">
                  <c:v>41163</c:v>
                </c:pt>
                <c:pt idx="5">
                  <c:v>41163</c:v>
                </c:pt>
                <c:pt idx="6">
                  <c:v>41173</c:v>
                </c:pt>
                <c:pt idx="7">
                  <c:v>41173</c:v>
                </c:pt>
                <c:pt idx="8">
                  <c:v>41175</c:v>
                </c:pt>
              </c:numCache>
            </c:numRef>
          </c:xVal>
          <c:yVal>
            <c:numRef>
              <c:f>'HP_testing July 2012'!$G$39:$G$47</c:f>
              <c:numCache>
                <c:formatCode>General</c:formatCode>
                <c:ptCount val="9"/>
                <c:pt idx="0">
                  <c:v>7</c:v>
                </c:pt>
                <c:pt idx="1">
                  <c:v>13</c:v>
                </c:pt>
                <c:pt idx="2">
                  <c:v>11.5</c:v>
                </c:pt>
                <c:pt idx="3">
                  <c:v>8</c:v>
                </c:pt>
                <c:pt idx="4">
                  <c:v>31</c:v>
                </c:pt>
                <c:pt idx="5">
                  <c:v>4</c:v>
                </c:pt>
                <c:pt idx="6">
                  <c:v>16</c:v>
                </c:pt>
                <c:pt idx="7">
                  <c:v>19.5</c:v>
                </c:pt>
                <c:pt idx="8">
                  <c:v>23</c:v>
                </c:pt>
              </c:numCache>
            </c:numRef>
          </c:yVal>
          <c:smooth val="0"/>
        </c:ser>
        <c:ser>
          <c:idx val="3"/>
          <c:order val="3"/>
          <c:tx>
            <c:v>Triples</c:v>
          </c:tx>
          <c:spPr>
            <a:ln w="28575">
              <a:noFill/>
            </a:ln>
          </c:spPr>
          <c:marker>
            <c:symbol val="circle"/>
            <c:size val="7"/>
          </c:marker>
          <c:xVal>
            <c:numRef>
              <c:f>'HP_testing July 2012'!$C$39:$C$47</c:f>
              <c:numCache>
                <c:formatCode>d\-mmm\-yy</c:formatCode>
                <c:ptCount val="9"/>
                <c:pt idx="0">
                  <c:v>41145</c:v>
                </c:pt>
                <c:pt idx="1">
                  <c:v>41145</c:v>
                </c:pt>
                <c:pt idx="2">
                  <c:v>41145</c:v>
                </c:pt>
                <c:pt idx="3">
                  <c:v>41163</c:v>
                </c:pt>
                <c:pt idx="4">
                  <c:v>41163</c:v>
                </c:pt>
                <c:pt idx="5">
                  <c:v>41163</c:v>
                </c:pt>
                <c:pt idx="6">
                  <c:v>41173</c:v>
                </c:pt>
                <c:pt idx="7">
                  <c:v>41173</c:v>
                </c:pt>
                <c:pt idx="8">
                  <c:v>41175</c:v>
                </c:pt>
              </c:numCache>
            </c:numRef>
          </c:xVal>
          <c:yVal>
            <c:numRef>
              <c:f>'HP_testing July 2012'!$H$39:$H$47</c:f>
              <c:numCache>
                <c:formatCode>General</c:formatCode>
                <c:ptCount val="9"/>
                <c:pt idx="0">
                  <c:v>0</c:v>
                </c:pt>
                <c:pt idx="1">
                  <c:v>0.5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2.75</c:v>
                </c:pt>
                <c:pt idx="6">
                  <c:v>0.5</c:v>
                </c:pt>
                <c:pt idx="7">
                  <c:v>2</c:v>
                </c:pt>
                <c:pt idx="8">
                  <c:v>1.5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229440"/>
        <c:axId val="77239808"/>
      </c:scatterChart>
      <c:valAx>
        <c:axId val="77229440"/>
        <c:scaling>
          <c:orientation val="minMax"/>
          <c:min val="41140"/>
        </c:scaling>
        <c:delete val="0"/>
        <c:axPos val="b"/>
        <c:title>
          <c:tx>
            <c:rich>
              <a:bodyPr/>
              <a:lstStyle/>
              <a:p>
                <a:pPr>
                  <a:defRPr sz="1400" b="1">
                    <a:latin typeface="Century" pitchFamily="18" charset="0"/>
                  </a:defRPr>
                </a:pPr>
                <a:r>
                  <a:rPr lang="en-US" sz="1400" b="1" dirty="0" smtClean="0">
                    <a:latin typeface="Century" pitchFamily="18" charset="0"/>
                  </a:rPr>
                  <a:t>Date</a:t>
                </a:r>
                <a:endParaRPr lang="en-US" sz="1400" b="1" dirty="0">
                  <a:latin typeface="Century" pitchFamily="18" charset="0"/>
                </a:endParaRPr>
              </a:p>
            </c:rich>
          </c:tx>
          <c:layout/>
          <c:overlay val="0"/>
        </c:title>
        <c:numFmt formatCode="d\-mmm\-yy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7239808"/>
        <c:crosses val="autoZero"/>
        <c:crossBetween val="midCat"/>
      </c:valAx>
      <c:valAx>
        <c:axId val="77239808"/>
        <c:scaling>
          <c:orientation val="minMax"/>
        </c:scaling>
        <c:delete val="0"/>
        <c:axPos val="l"/>
        <c:majorGridlines>
          <c:spPr>
            <a:ln>
              <a:noFill/>
            </a:ln>
            <a:effectLst>
              <a:glow rad="127000">
                <a:schemeClr val="bg1"/>
              </a:glow>
            </a:effectLst>
          </c:spPr>
        </c:majorGridlines>
        <c:title>
          <c:tx>
            <c:rich>
              <a:bodyPr rot="-5400000" vert="horz"/>
              <a:lstStyle/>
              <a:p>
                <a:pPr>
                  <a:defRPr sz="1600" b="1">
                    <a:latin typeface="Calibri" pitchFamily="34" charset="0"/>
                    <a:cs typeface="Calibri" pitchFamily="34" charset="0"/>
                  </a:defRPr>
                </a:pPr>
                <a:r>
                  <a:rPr lang="en-US" sz="1600" b="1" baseline="0" dirty="0" smtClean="0">
                    <a:latin typeface="Calibri" pitchFamily="34" charset="0"/>
                    <a:cs typeface="Calibri" pitchFamily="34" charset="0"/>
                  </a:rPr>
                  <a:t>Singles  %</a:t>
                </a:r>
                <a:endParaRPr lang="en-US" sz="1600" b="1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72294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4515654293213349"/>
          <c:y val="0.14091359101284984"/>
          <c:w val="0.11232645026514546"/>
          <c:h val="0.1865765215830106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Calibri" pitchFamily="34" charset="0"/>
                <a:cs typeface="Calibri" pitchFamily="34" charset="0"/>
              </a:defRPr>
            </a:pPr>
            <a:r>
              <a:rPr lang="en-US" baseline="0" dirty="0">
                <a:latin typeface="Calibri" pitchFamily="34" charset="0"/>
                <a:cs typeface="Calibri" pitchFamily="34" charset="0"/>
              </a:rPr>
              <a:t>Percent </a:t>
            </a:r>
            <a:r>
              <a:rPr lang="en-US" baseline="0" dirty="0" smtClean="0">
                <a:latin typeface="Calibri" pitchFamily="34" charset="0"/>
                <a:cs typeface="Calibri" pitchFamily="34" charset="0"/>
              </a:rPr>
              <a:t>singles Per </a:t>
            </a:r>
            <a:r>
              <a:rPr lang="en-US" baseline="0" dirty="0">
                <a:latin typeface="Calibri" pitchFamily="34" charset="0"/>
                <a:cs typeface="Calibri" pitchFamily="34" charset="0"/>
              </a:rPr>
              <a:t>Seed Sizes</a:t>
            </a:r>
            <a:endParaRPr lang="en-US" dirty="0">
              <a:latin typeface="Calibri" pitchFamily="34" charset="0"/>
              <a:cs typeface="Calibri" pitchFamily="34" charset="0"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9.4353501864898465E-2"/>
          <c:y val="0.11337264985857649"/>
          <c:w val="0.8517342174333471"/>
          <c:h val="0.74671949994839637"/>
        </c:manualLayout>
      </c:layout>
      <c:scatterChart>
        <c:scatterStyle val="lineMarker"/>
        <c:varyColors val="0"/>
        <c:ser>
          <c:idx val="0"/>
          <c:order val="0"/>
          <c:tx>
            <c:strRef>
              <c:f>'HP_testing July 2012'!$R$33</c:f>
              <c:strCache>
                <c:ptCount val="1"/>
                <c:pt idx="0">
                  <c:v>LR</c:v>
                </c:pt>
              </c:strCache>
            </c:strRef>
          </c:tx>
          <c:xVal>
            <c:numRef>
              <c:f>'HP_testing July 2012'!$Q$34:$Q$38</c:f>
              <c:numCache>
                <c:formatCode>d\-mmm\-yy</c:formatCode>
                <c:ptCount val="5"/>
                <c:pt idx="0">
                  <c:v>41145</c:v>
                </c:pt>
                <c:pt idx="1">
                  <c:v>41163</c:v>
                </c:pt>
                <c:pt idx="2">
                  <c:v>41173</c:v>
                </c:pt>
                <c:pt idx="3">
                  <c:v>41173</c:v>
                </c:pt>
                <c:pt idx="4">
                  <c:v>41175</c:v>
                </c:pt>
              </c:numCache>
            </c:numRef>
          </c:xVal>
          <c:yVal>
            <c:numRef>
              <c:f>'HP_testing July 2012'!$R$34:$R$38</c:f>
              <c:numCache>
                <c:formatCode>General</c:formatCode>
                <c:ptCount val="5"/>
                <c:pt idx="0">
                  <c:v>82</c:v>
                </c:pt>
                <c:pt idx="1">
                  <c:v>83</c:v>
                </c:pt>
                <c:pt idx="2">
                  <c:v>77</c:v>
                </c:pt>
                <c:pt idx="3">
                  <c:v>70.5</c:v>
                </c:pt>
                <c:pt idx="4">
                  <c:v>70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'HP_testing July 2012'!$S$33</c:f>
              <c:strCache>
                <c:ptCount val="1"/>
                <c:pt idx="0">
                  <c:v>MF</c:v>
                </c:pt>
              </c:strCache>
            </c:strRef>
          </c:tx>
          <c:xVal>
            <c:numRef>
              <c:f>'HP_testing July 2012'!$Q$34:$Q$38</c:f>
              <c:numCache>
                <c:formatCode>d\-mmm\-yy</c:formatCode>
                <c:ptCount val="5"/>
                <c:pt idx="0">
                  <c:v>41145</c:v>
                </c:pt>
                <c:pt idx="1">
                  <c:v>41163</c:v>
                </c:pt>
                <c:pt idx="2">
                  <c:v>41173</c:v>
                </c:pt>
                <c:pt idx="3">
                  <c:v>41173</c:v>
                </c:pt>
                <c:pt idx="4">
                  <c:v>41175</c:v>
                </c:pt>
              </c:numCache>
            </c:numRef>
          </c:xVal>
          <c:yVal>
            <c:numRef>
              <c:f>'HP_testing July 2012'!$S$34:$S$38</c:f>
              <c:numCache>
                <c:formatCode>General</c:formatCode>
                <c:ptCount val="5"/>
                <c:pt idx="0">
                  <c:v>67.5</c:v>
                </c:pt>
                <c:pt idx="1">
                  <c:v>58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'HP_testing July 2012'!$T$33</c:f>
              <c:strCache>
                <c:ptCount val="1"/>
                <c:pt idx="0">
                  <c:v>MR</c:v>
                </c:pt>
              </c:strCache>
            </c:strRef>
          </c:tx>
          <c:xVal>
            <c:numRef>
              <c:f>'HP_testing July 2012'!$Q$34:$Q$38</c:f>
              <c:numCache>
                <c:formatCode>d\-mmm\-yy</c:formatCode>
                <c:ptCount val="5"/>
                <c:pt idx="0">
                  <c:v>41145</c:v>
                </c:pt>
                <c:pt idx="1">
                  <c:v>41163</c:v>
                </c:pt>
                <c:pt idx="2">
                  <c:v>41173</c:v>
                </c:pt>
                <c:pt idx="3">
                  <c:v>41173</c:v>
                </c:pt>
                <c:pt idx="4">
                  <c:v>41175</c:v>
                </c:pt>
              </c:numCache>
            </c:numRef>
          </c:xVal>
          <c:yVal>
            <c:numRef>
              <c:f>'HP_testing July 2012'!$T$34:$T$38</c:f>
              <c:numCache>
                <c:formatCode>General</c:formatCode>
                <c:ptCount val="5"/>
                <c:pt idx="0">
                  <c:v>76</c:v>
                </c:pt>
                <c:pt idx="1">
                  <c:v>59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407168"/>
        <c:axId val="78409088"/>
      </c:scatterChart>
      <c:valAx>
        <c:axId val="78407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Calibri" pitchFamily="34" charset="0"/>
                    <a:cs typeface="Calibri" pitchFamily="34" charset="0"/>
                  </a:defRPr>
                </a:pPr>
                <a:r>
                  <a:rPr lang="en-US" sz="1400">
                    <a:latin typeface="Calibri" pitchFamily="34" charset="0"/>
                    <a:cs typeface="Calibri" pitchFamily="34" charset="0"/>
                  </a:rPr>
                  <a:t>Date</a:t>
                </a:r>
              </a:p>
            </c:rich>
          </c:tx>
          <c:layout/>
          <c:overlay val="0"/>
        </c:title>
        <c:numFmt formatCode="d\-mmm\-yy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8409088"/>
        <c:crosses val="autoZero"/>
        <c:crossBetween val="midCat"/>
      </c:valAx>
      <c:valAx>
        <c:axId val="78409088"/>
        <c:scaling>
          <c:orientation val="minMax"/>
          <c:max val="90"/>
          <c:min val="3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1">
                    <a:latin typeface="Calibri" pitchFamily="34" charset="0"/>
                    <a:cs typeface="Calibri" pitchFamily="34" charset="0"/>
                  </a:defRPr>
                </a:pPr>
                <a:r>
                  <a:rPr lang="en-US" sz="1400" b="1" dirty="0">
                    <a:latin typeface="Calibri" pitchFamily="34" charset="0"/>
                    <a:cs typeface="Calibri" pitchFamily="34" charset="0"/>
                  </a:rPr>
                  <a:t>Singles</a:t>
                </a:r>
                <a:r>
                  <a:rPr lang="en-US" sz="1400" b="1" baseline="0" dirty="0">
                    <a:latin typeface="Calibri" pitchFamily="34" charset="0"/>
                    <a:cs typeface="Calibri" pitchFamily="34" charset="0"/>
                  </a:rPr>
                  <a:t> %</a:t>
                </a:r>
                <a:endParaRPr lang="en-US" sz="1400" b="1" dirty="0">
                  <a:latin typeface="Calibri" pitchFamily="34" charset="0"/>
                  <a:cs typeface="Calibri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itchFamily="34" charset="0"/>
                <a:cs typeface="Calibri" pitchFamily="34" charset="0"/>
              </a:defRPr>
            </a:pPr>
            <a:endParaRPr lang="en-US"/>
          </a:p>
        </c:txPr>
        <c:crossAx val="78407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7954385964912276"/>
          <c:y val="0.44456744669586479"/>
          <c:w val="8.1859649122807021E-2"/>
          <c:h val="0.1427691877406298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03T11:33:37.919" idx="1">
    <p:pos x="4148" y="593"/>
    <p:text>I woul put a picture of the handplanter on the title slide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03T11:34:58.004" idx="2">
    <p:pos x="2659" y="1321"/>
    <p:text>Since this is already on the title slide and this is what we are doing you can remove these words "develop hand planter"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5EF85-BE3C-4E06-AF47-E7BF65CD75AF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38A54-7A19-4A9A-9C30-C06B18DEF3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38A54-7A19-4A9A-9C30-C06B18DEF36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38A54-7A19-4A9A-9C30-C06B18DEF36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08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38A54-7A19-4A9A-9C30-C06B18DEF3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88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38A54-7A19-4A9A-9C30-C06B18DEF36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3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38A54-7A19-4A9A-9C30-C06B18DEF36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7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38A54-7A19-4A9A-9C30-C06B18DEF3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47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38A54-7A19-4A9A-9C30-C06B18DEF36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4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001000" cy="1066799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Hand</a:t>
            </a:r>
            <a:r>
              <a:rPr lang="en-US" dirty="0" smtClean="0">
                <a:latin typeface="Arial Rounded MT Bold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Planter Testing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027" name="Picture 3" descr="C:\Users\Sulochana\Documents\planter\O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599" cy="1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1845"/>
            <a:ext cx="56388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Objective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2050" name="Picture 2" descr="C:\Users\Sulochana\Documents\planter\oksta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0"/>
            <a:ext cx="985837" cy="5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1447800"/>
            <a:ext cx="601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Capable of delivering 95% (singles or doubles) (no triples, no blanks)</a:t>
            </a:r>
          </a:p>
          <a:p>
            <a:pPr lvl="0" algn="just"/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Consistence with seeds ranging in size from 0.175cm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to 0.225cm</a:t>
            </a:r>
            <a:r>
              <a:rPr lang="en-US" sz="28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and that includes medium round, medium flat, and large round grading.</a:t>
            </a:r>
          </a:p>
          <a:p>
            <a:endParaRPr lang="en-US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6" r="5639" b="10361"/>
          <a:stretch/>
        </p:blipFill>
        <p:spPr bwMode="auto">
          <a:xfrm>
            <a:off x="123629" y="3226558"/>
            <a:ext cx="3991171" cy="363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ulochana\Documents\planter\peter p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173" y="3226558"/>
            <a:ext cx="4593932" cy="363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ulochana\Documents\planter\rec p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9" y="0"/>
            <a:ext cx="3991171" cy="32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ulochana\Documents\planter\pl group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6"/>
          <a:stretch/>
        </p:blipFill>
        <p:spPr bwMode="auto">
          <a:xfrm>
            <a:off x="4191000" y="0"/>
            <a:ext cx="4495801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45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629400" cy="121920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means 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for 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singles, blanks, doubles and triples per 100 strike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2" descr="C:\Users\Sulochana\Documents\planter\oksta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0"/>
            <a:ext cx="985837" cy="5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34537672"/>
              </p:ext>
            </p:extLst>
          </p:nvPr>
        </p:nvGraphicFramePr>
        <p:xfrm>
          <a:off x="609600" y="1791269"/>
          <a:ext cx="6934199" cy="36397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00954"/>
                <a:gridCol w="682516"/>
                <a:gridCol w="789190"/>
                <a:gridCol w="752370"/>
                <a:gridCol w="846413"/>
                <a:gridCol w="752370"/>
                <a:gridCol w="1810386"/>
              </a:tblGrid>
              <a:tr h="543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Date</a:t>
                      </a:r>
                      <a:endParaRPr lang="en-US" sz="16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Seed Size</a:t>
                      </a:r>
                      <a:endParaRPr lang="en-US" sz="16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Singles</a:t>
                      </a:r>
                      <a:endParaRPr lang="en-US" sz="16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Blanks</a:t>
                      </a:r>
                      <a:endParaRPr lang="en-US" sz="16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Doubles</a:t>
                      </a:r>
                      <a:endParaRPr lang="en-US" sz="16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Triples</a:t>
                      </a:r>
                      <a:endParaRPr lang="en-US" sz="16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Adjustments</a:t>
                      </a:r>
                      <a:endParaRPr lang="en-US" sz="16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8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24-Aug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LR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82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light </a:t>
                      </a: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spring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MR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76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light and  lighter spring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MF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67.5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976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11-Sep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LR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83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Light spring,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welding  done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MR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59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31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1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MF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58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2.75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968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21-Sep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LR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77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6.5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Hard spring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70.5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19.5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lighter spring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3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23-Sep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LR 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70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5.5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1.5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friction problem fixed, Light spring</a:t>
                      </a:r>
                      <a:endParaRPr lang="en-US" sz="16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95400" y="5410199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Drum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and Brush were not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changed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Dimensions :	Light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spring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(l=2.1cm,d=1.2cm)    </a:t>
            </a:r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	Lighter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spring (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l=2.9cm,d=0.9cm)</a:t>
            </a:r>
          </a:p>
          <a:p>
            <a:r>
              <a:rPr lang="en-US" sz="12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Hard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Spring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l=1.5 cm, d=1.5cm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 smtClean="0"/>
          </a:p>
          <a:p>
            <a:r>
              <a:rPr lang="en-US" sz="1200" dirty="0" smtClean="0">
                <a:latin typeface="Calibri" pitchFamily="34" charset="0"/>
                <a:cs typeface="Calibri" pitchFamily="34" charset="0"/>
              </a:rPr>
              <a:t>           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086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Percent of Singles, Doubles, Triples, Blanks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2" descr="C:\Users\Sulochana\Documents\planter\oksta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0"/>
            <a:ext cx="985837" cy="5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67624034"/>
              </p:ext>
            </p:extLst>
          </p:nvPr>
        </p:nvGraphicFramePr>
        <p:xfrm>
          <a:off x="838200" y="1600200"/>
          <a:ext cx="6705600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45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629400" cy="1143000"/>
          </a:xfrm>
        </p:spPr>
        <p:txBody>
          <a:bodyPr>
            <a:normAutofit/>
          </a:bodyPr>
          <a:lstStyle/>
          <a:p>
            <a:pPr algn="ctr"/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Singles Vs. Seed Size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2" descr="C:\Users\Sulochana\Documents\planter\oksta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3" y="0"/>
            <a:ext cx="985837" cy="5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3243735"/>
              </p:ext>
            </p:extLst>
          </p:nvPr>
        </p:nvGraphicFramePr>
        <p:xfrm>
          <a:off x="1143000" y="1676400"/>
          <a:ext cx="7239000" cy="4776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03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1143000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Calibri" pitchFamily="34" charset="0"/>
              </a:rPr>
              <a:t>Where we 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Average is around 70 Percent singles, which is not size specific.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The combination of large round seeds and use of light springs resulted in the highest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singulation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(83% singles)though not consistent.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Used different spring sizes.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Need more brush types and different drum cavity sizes to be tested.</a:t>
            </a: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C:\Users\Sulochana\Documents\planter\okstat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63" y="0"/>
            <a:ext cx="985837" cy="5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6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784</TotalTime>
  <Words>233</Words>
  <Application>Microsoft Office PowerPoint</Application>
  <PresentationFormat>On-screen Show (4:3)</PresentationFormat>
  <Paragraphs>98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Hand Planter Testing </vt:lpstr>
      <vt:lpstr>Objective</vt:lpstr>
      <vt:lpstr>PowerPoint Presentation</vt:lpstr>
      <vt:lpstr>means for singles, blanks, doubles and triples per 100 strike </vt:lpstr>
      <vt:lpstr>Percent of Singles, Doubles, Triples, Blanks</vt:lpstr>
      <vt:lpstr>Singles Vs. Seed Size</vt:lpstr>
      <vt:lpstr>Where we 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Planter Testing</dc:title>
  <dc:creator>Sulochana</dc:creator>
  <cp:lastModifiedBy>Sulochana</cp:lastModifiedBy>
  <cp:revision>28</cp:revision>
  <dcterms:created xsi:type="dcterms:W3CDTF">2006-08-16T00:00:00Z</dcterms:created>
  <dcterms:modified xsi:type="dcterms:W3CDTF">2012-10-03T20:29:30Z</dcterms:modified>
</cp:coreProperties>
</file>