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Default Extension="mp4" ContentType="video/mp4"/>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92" r:id="rId2"/>
    <p:sldId id="281" r:id="rId3"/>
    <p:sldId id="259" r:id="rId4"/>
    <p:sldId id="276" r:id="rId5"/>
    <p:sldId id="298" r:id="rId6"/>
    <p:sldId id="291" r:id="rId7"/>
    <p:sldId id="277" r:id="rId8"/>
    <p:sldId id="279" r:id="rId9"/>
    <p:sldId id="260" r:id="rId10"/>
    <p:sldId id="264" r:id="rId11"/>
    <p:sldId id="286" r:id="rId12"/>
    <p:sldId id="261" r:id="rId13"/>
    <p:sldId id="262" r:id="rId14"/>
    <p:sldId id="268" r:id="rId15"/>
    <p:sldId id="269" r:id="rId16"/>
    <p:sldId id="295" r:id="rId17"/>
    <p:sldId id="285" r:id="rId18"/>
    <p:sldId id="282" r:id="rId19"/>
    <p:sldId id="272" r:id="rId20"/>
    <p:sldId id="293" r:id="rId21"/>
    <p:sldId id="283" r:id="rId22"/>
    <p:sldId id="290" r:id="rId23"/>
    <p:sldId id="273" r:id="rId24"/>
    <p:sldId id="296" r:id="rId25"/>
    <p:sldId id="294" r:id="rId26"/>
  </p:sldIdLst>
  <p:sldSz cx="12192000" cy="6858000"/>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521415D9-36F7-43E2-AB2F-B90AF26B5E84}">
      <p14:sectionLst xmlns:p14="http://schemas.microsoft.com/office/powerpoint/2010/main">
        <p14:section name="planter" id="{2E26C0E5-CC4A-4D68-A074-3454EC86C486}">
          <p14:sldIdLst>
            <p14:sldId id="292"/>
            <p14:sldId id="281"/>
            <p14:sldId id="259"/>
            <p14:sldId id="276"/>
            <p14:sldId id="298"/>
            <p14:sldId id="291"/>
            <p14:sldId id="277"/>
            <p14:sldId id="279"/>
            <p14:sldId id="260"/>
            <p14:sldId id="264"/>
            <p14:sldId id="286"/>
            <p14:sldId id="261"/>
            <p14:sldId id="262"/>
            <p14:sldId id="268"/>
            <p14:sldId id="269"/>
            <p14:sldId id="295"/>
            <p14:sldId id="285"/>
            <p14:sldId id="282"/>
            <p14:sldId id="272"/>
            <p14:sldId id="293"/>
            <p14:sldId id="283"/>
            <p14:sldId id="290"/>
            <p14:sldId id="273"/>
            <p14:sldId id="296"/>
            <p14:sldId id="294"/>
          </p14:sldIdLst>
        </p14:section>
      </p14:sectionLst>
    </p:ex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8767" autoAdjust="0"/>
    <p:restoredTop sz="94660"/>
  </p:normalViewPr>
  <p:slideViewPr>
    <p:cSldViewPr snapToGrid="0">
      <p:cViewPr>
        <p:scale>
          <a:sx n="150" d="100"/>
          <a:sy n="150" d="100"/>
        </p:scale>
        <p:origin x="-1440" y="-222"/>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smtClean="0"/>
              <a:t>Click to edit Master title style</a:t>
            </a:r>
            <a:endParaRPr lang="en-US"/>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fld id="{932BAFF1-A49A-4846-BF94-7E89D48CF6A2}" type="datetimeFigureOut">
              <a:rPr lang="en-US" smtClean="0"/>
              <a:t>8/27/2015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1202485963"/>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BAFF1-A49A-4846-BF94-7E89D48CF6A2}" type="datetimeFigureOut">
              <a:rPr lang="en-US" smtClean="0"/>
              <a:t>8/27/2015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1360159769"/>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smtClean="0"/>
              <a:t>Click to edit Master title style</a:t>
            </a:r>
            <a:endParaRPr lang="en-US"/>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932BAFF1-A49A-4846-BF94-7E89D48CF6A2}" type="datetimeFigureOut">
              <a:rPr lang="en-US" smtClean="0"/>
              <a:t>8/27/2015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230375153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838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6172200" y="1825625"/>
            <a:ext cx="5181600" cy="435133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fld id="{932BAFF1-A49A-4846-BF94-7E89D48CF6A2}" type="datetimeFigureOut">
              <a:rPr lang="en-US" smtClean="0"/>
              <a:t>8/27/2015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165127417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smtClean="0"/>
              <a:t>Click to edit Master title style</a:t>
            </a:r>
            <a:endParaRPr lang="en-US"/>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fld id="{932BAFF1-A49A-4846-BF94-7E89D48CF6A2}" type="datetimeFigureOut">
              <a:rPr lang="en-US" smtClean="0"/>
              <a:t>8/27/2015</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185376538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fld id="{932BAFF1-A49A-4846-BF94-7E89D48CF6A2}" type="datetimeFigureOut">
              <a:rPr lang="en-US" smtClean="0"/>
              <a:t>8/27/2015</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288329923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32BAFF1-A49A-4846-BF94-7E89D48CF6A2}" type="datetimeFigureOut">
              <a:rPr lang="en-US" smtClean="0"/>
              <a:t>8/27/2015</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2209915605"/>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32BAFF1-A49A-4846-BF94-7E89D48CF6A2}" type="datetimeFigureOut">
              <a:rPr lang="en-US" smtClean="0"/>
              <a:t>8/27/2015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7453287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smtClean="0"/>
              <a:t>Click to edit Master title style</a:t>
            </a:r>
            <a:endParaRPr lang="en-US"/>
          </a:p>
        </p:txBody>
      </p:sp>
      <p:sp>
        <p:nvSpPr>
          <p:cNvPr id="3" name="Picture Placeholder 2"/>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932BAFF1-A49A-4846-BF94-7E89D48CF6A2}" type="datetimeFigureOut">
              <a:rPr lang="en-US" smtClean="0"/>
              <a:t>8/27/2015</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185460953"/>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BAFF1-A49A-4846-BF94-7E89D48CF6A2}" type="datetimeFigureOut">
              <a:rPr lang="en-US" smtClean="0"/>
              <a:t>8/27/2015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407399028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fld id="{932BAFF1-A49A-4846-BF94-7E89D48CF6A2}" type="datetimeFigureOut">
              <a:rPr lang="en-US" smtClean="0"/>
              <a:t>8/27/2015</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534D6A0-9A6D-43AE-A217-8F0FC6D594CB}" type="slidenum">
              <a:rPr lang="en-US" smtClean="0"/>
              <a:t>‹#›</a:t>
            </a:fld>
            <a:endParaRPr lang="en-US"/>
          </a:p>
        </p:txBody>
      </p:sp>
    </p:spTree>
    <p:extLst>
      <p:ext uri="{BB962C8B-B14F-4D97-AF65-F5344CB8AC3E}">
        <p14:creationId xmlns:p14="http://schemas.microsoft.com/office/powerpoint/2010/main" val="313510309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32BAFF1-A49A-4846-BF94-7E89D48CF6A2}" type="datetimeFigureOut">
              <a:rPr lang="en-US" smtClean="0"/>
              <a:t>8/27/2015</a:t>
            </a:fld>
            <a:endParaRPr lang="en-US"/>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F534D6A0-9A6D-43AE-A217-8F0FC6D594CB}" type="slidenum">
              <a:rPr lang="en-US" smtClean="0"/>
              <a:t>‹#›</a:t>
            </a:fld>
            <a:endParaRPr lang="en-US"/>
          </a:p>
        </p:txBody>
      </p:sp>
    </p:spTree>
    <p:extLst>
      <p:ext uri="{BB962C8B-B14F-4D97-AF65-F5344CB8AC3E}">
        <p14:creationId xmlns:p14="http://schemas.microsoft.com/office/powerpoint/2010/main" val="581187813"/>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image" Target="../media/image2.jpeg"/><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2" Type="http://schemas.openxmlformats.org/officeDocument/2006/relationships/image" Target="../media/image4.jpe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5.JP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6.JP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2" Type="http://schemas.openxmlformats.org/officeDocument/2006/relationships/image" Target="../media/image7.JP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8.JP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image" Target="../media/image9.JP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10.jpe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image" Target="../media/image11.jpeg"/><Relationship Id="rId1" Type="http://schemas.openxmlformats.org/officeDocument/2006/relationships/slideLayout" Target="../slideLayouts/slideLayout7.xml"/><Relationship Id="rId4" Type="http://schemas.openxmlformats.org/officeDocument/2006/relationships/image" Target="../media/image12.jpeg"/></Relationships>
</file>

<file path=ppt/slides/_rels/slide11.xml.rels><?xml version="1.0" encoding="UTF-8" standalone="yes"?>
<Relationships xmlns="http://schemas.openxmlformats.org/package/2006/relationships"><Relationship Id="rId2" Type="http://schemas.openxmlformats.org/officeDocument/2006/relationships/image" Target="../media/image13.jpe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14.jpe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16.jpe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2" Type="http://schemas.openxmlformats.org/officeDocument/2006/relationships/image" Target="../media/image17.jpeg"/><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1.mp4"/><Relationship Id="rId1" Type="http://schemas.microsoft.com/office/2007/relationships/media" Target="../media/media1.mp4"/><Relationship Id="rId4" Type="http://schemas.openxmlformats.org/officeDocument/2006/relationships/image" Target="../media/image18.png"/></Relationships>
</file>

<file path=ppt/slides/_rels/slide17.xml.rels><?xml version="1.0" encoding="UTF-8" standalone="yes"?>
<Relationships xmlns="http://schemas.openxmlformats.org/package/2006/relationships"><Relationship Id="rId2" Type="http://schemas.openxmlformats.org/officeDocument/2006/relationships/image" Target="../media/image19.jpeg"/><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2" Type="http://schemas.openxmlformats.org/officeDocument/2006/relationships/image" Target="../media/image20.jpeg"/><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2" Type="http://schemas.openxmlformats.org/officeDocument/2006/relationships/image" Target="../media/image21.jpe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2" Type="http://schemas.openxmlformats.org/officeDocument/2006/relationships/image" Target="../media/image22.jpeg"/><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2" Type="http://schemas.openxmlformats.org/officeDocument/2006/relationships/image" Target="../media/image23.jpeg"/><Relationship Id="rId1" Type="http://schemas.openxmlformats.org/officeDocument/2006/relationships/slideLayout" Target="../slideLayouts/slideLayout7.xml"/></Relationships>
</file>

<file path=ppt/slides/_rels/slide22.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slideLayout" Target="../slideLayouts/slideLayout7.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26.png"/></Relationships>
</file>

<file path=ppt/slides/_rels/slide25.xml.rels><?xml version="1.0" encoding="UTF-8" standalone="yes"?>
<Relationships xmlns="http://schemas.openxmlformats.org/package/2006/relationships"><Relationship Id="rId2" Type="http://schemas.openxmlformats.org/officeDocument/2006/relationships/image" Target="../media/image27.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cstate="print">
            <a:extLst>
              <a:ext uri="{28A0092B-C50C-407E-A947-70E740481C1C}">
                <a14:useLocalDpi xmlns:a14="http://schemas.microsoft.com/office/drawing/2010/main" val="0"/>
              </a:ext>
            </a:extLst>
          </a:blip>
          <a:srcRect r="25974"/>
          <a:stretch/>
        </p:blipFill>
        <p:spPr>
          <a:xfrm>
            <a:off x="0" y="4129859"/>
            <a:ext cx="12192000" cy="2728141"/>
          </a:xfrm>
          <a:prstGeom prst="rect">
            <a:avLst/>
          </a:prstGeom>
        </p:spPr>
      </p:pic>
      <p:sp>
        <p:nvSpPr>
          <p:cNvPr id="3" name="Rectangle 2"/>
          <p:cNvSpPr/>
          <p:nvPr/>
        </p:nvSpPr>
        <p:spPr>
          <a:xfrm>
            <a:off x="1150772" y="0"/>
            <a:ext cx="9890449" cy="2123658"/>
          </a:xfrm>
          <a:prstGeom prst="rect">
            <a:avLst/>
          </a:prstGeom>
        </p:spPr>
        <p:txBody>
          <a:bodyPr wrap="square">
            <a:spAutoFit/>
          </a:bodyPr>
          <a:lstStyle/>
          <a:p>
            <a:pPr algn="ctr"/>
            <a:r>
              <a:rPr lang="en-US" sz="6000" b="1" dirty="0" err="1" smtClean="0"/>
              <a:t>FARM</a:t>
            </a:r>
            <a:r>
              <a:rPr lang="en-US" sz="1600" b="1" dirty="0" err="1" smtClean="0"/>
              <a:t>“ing</a:t>
            </a:r>
            <a:r>
              <a:rPr lang="en-US" sz="1600" b="1" dirty="0" smtClean="0"/>
              <a:t>”</a:t>
            </a:r>
            <a:r>
              <a:rPr lang="en-US" b="1" dirty="0" smtClean="0"/>
              <a:t> </a:t>
            </a:r>
            <a:r>
              <a:rPr lang="en-US" b="1" dirty="0" err="1" smtClean="0"/>
              <a:t>in</a:t>
            </a:r>
            <a:r>
              <a:rPr lang="en-US" sz="6000" b="1" dirty="0" err="1" smtClean="0"/>
              <a:t>Guatemala</a:t>
            </a:r>
            <a:r>
              <a:rPr lang="en-US" sz="6000" b="1" dirty="0" smtClean="0"/>
              <a:t> </a:t>
            </a:r>
            <a:endParaRPr lang="en-US" b="1" dirty="0" smtClean="0"/>
          </a:p>
          <a:p>
            <a:pPr algn="ctr"/>
            <a:r>
              <a:rPr lang="en-US" sz="2400" b="1" dirty="0" smtClean="0"/>
              <a:t>Building Relationships</a:t>
            </a:r>
            <a:r>
              <a:rPr lang="en-US" sz="2400" dirty="0"/>
              <a:t/>
            </a:r>
            <a:br>
              <a:rPr lang="en-US" sz="2400" dirty="0"/>
            </a:br>
            <a:r>
              <a:rPr lang="en-US" sz="2400" dirty="0"/>
              <a:t>August 2015</a:t>
            </a:r>
            <a:br>
              <a:rPr lang="en-US" sz="2400" dirty="0"/>
            </a:br>
            <a:endParaRPr lang="en-US" sz="2400" dirty="0"/>
          </a:p>
        </p:txBody>
      </p:sp>
      <p:sp>
        <p:nvSpPr>
          <p:cNvPr id="4" name="Rectangle 3"/>
          <p:cNvSpPr/>
          <p:nvPr/>
        </p:nvSpPr>
        <p:spPr>
          <a:xfrm>
            <a:off x="544283" y="1581716"/>
            <a:ext cx="11103425" cy="2431435"/>
          </a:xfrm>
          <a:prstGeom prst="rect">
            <a:avLst/>
          </a:prstGeom>
        </p:spPr>
        <p:txBody>
          <a:bodyPr wrap="square">
            <a:spAutoFit/>
          </a:bodyPr>
          <a:lstStyle/>
          <a:p>
            <a:pPr algn="ctr"/>
            <a:r>
              <a:rPr lang="en-US" sz="2400" dirty="0"/>
              <a:t>Introducing the </a:t>
            </a:r>
            <a:r>
              <a:rPr lang="en-US" sz="2400" dirty="0" err="1" smtClean="0"/>
              <a:t>GreenSeeder</a:t>
            </a:r>
            <a:r>
              <a:rPr lang="en-US" sz="2400" dirty="0" smtClean="0"/>
              <a:t> planter engineered at Oklahoma State University </a:t>
            </a:r>
          </a:p>
          <a:p>
            <a:pPr algn="ctr"/>
            <a:r>
              <a:rPr lang="en-US" sz="2400" dirty="0" smtClean="0"/>
              <a:t>to </a:t>
            </a:r>
            <a:r>
              <a:rPr lang="en-US" sz="2400" dirty="0"/>
              <a:t>the </a:t>
            </a:r>
            <a:r>
              <a:rPr lang="en-US" sz="2400" dirty="0" smtClean="0"/>
              <a:t>farmers </a:t>
            </a:r>
            <a:r>
              <a:rPr lang="en-US" sz="2400" dirty="0"/>
              <a:t>of </a:t>
            </a:r>
            <a:r>
              <a:rPr lang="en-US" sz="2400" dirty="0" smtClean="0"/>
              <a:t>Guatemala </a:t>
            </a:r>
          </a:p>
          <a:p>
            <a:pPr algn="ctr"/>
            <a:r>
              <a:rPr lang="en-US" sz="2400" dirty="0" smtClean="0"/>
              <a:t>from farmers of Kansas and students from Kansas State University </a:t>
            </a:r>
            <a:endParaRPr lang="en-US" sz="2400" dirty="0"/>
          </a:p>
          <a:p>
            <a:pPr algn="ctr"/>
            <a:r>
              <a:rPr lang="en-US" sz="2000" dirty="0"/>
              <a:t>Joe and Geena Kejr</a:t>
            </a:r>
          </a:p>
          <a:p>
            <a:pPr algn="ctr"/>
            <a:r>
              <a:rPr lang="en-US" sz="2000" dirty="0"/>
              <a:t>Josh Kejr</a:t>
            </a:r>
          </a:p>
          <a:p>
            <a:pPr algn="ctr"/>
            <a:r>
              <a:rPr lang="en-US" sz="2000" dirty="0"/>
              <a:t>Justin </a:t>
            </a:r>
            <a:r>
              <a:rPr lang="en-US" sz="2000" dirty="0" err="1"/>
              <a:t>Schmutz</a:t>
            </a:r>
            <a:endParaRPr lang="en-US" sz="2000" dirty="0"/>
          </a:p>
          <a:p>
            <a:pPr algn="ctr"/>
            <a:r>
              <a:rPr lang="en-US" sz="2000" dirty="0"/>
              <a:t>Andrew and Jonathon </a:t>
            </a:r>
            <a:r>
              <a:rPr lang="en-US" sz="2000" dirty="0" err="1" smtClean="0"/>
              <a:t>Peuchen</a:t>
            </a:r>
            <a:r>
              <a:rPr lang="en-US" sz="2000" dirty="0" smtClean="0"/>
              <a:t> </a:t>
            </a:r>
            <a:endParaRPr lang="en-US" sz="2000" dirty="0"/>
          </a:p>
        </p:txBody>
      </p:sp>
    </p:spTree>
    <p:extLst>
      <p:ext uri="{BB962C8B-B14F-4D97-AF65-F5344CB8AC3E}">
        <p14:creationId xmlns:p14="http://schemas.microsoft.com/office/powerpoint/2010/main" val="3034651592"/>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5123" y="78446"/>
            <a:ext cx="11980028" cy="1996751"/>
          </a:xfrm>
        </p:spPr>
        <p:txBody>
          <a:bodyPr>
            <a:noAutofit/>
          </a:bodyPr>
          <a:lstStyle/>
          <a:p>
            <a:pPr algn="ctr"/>
            <a:r>
              <a:rPr lang="en-US" sz="3600" dirty="0" smtClean="0"/>
              <a:t>Demonstration in Salina</a:t>
            </a:r>
            <a:r>
              <a:rPr lang="en-US" sz="3600" dirty="0"/>
              <a:t>,</a:t>
            </a:r>
            <a:r>
              <a:rPr lang="en-US" sz="3600" dirty="0" smtClean="0"/>
              <a:t/>
            </a:r>
            <a:br>
              <a:rPr lang="en-US" sz="3600" dirty="0" smtClean="0"/>
            </a:br>
            <a:r>
              <a:rPr lang="en-US" sz="3600" dirty="0" smtClean="0"/>
              <a:t>prior to our trip to Guatemala, to representatives from</a:t>
            </a:r>
            <a:br>
              <a:rPr lang="en-US" sz="3600" dirty="0" smtClean="0"/>
            </a:br>
            <a:r>
              <a:rPr lang="en-US" sz="3600" dirty="0" smtClean="0"/>
              <a:t> </a:t>
            </a:r>
            <a:r>
              <a:rPr lang="en-US" sz="3600" dirty="0" err="1" smtClean="0"/>
              <a:t>Veris</a:t>
            </a:r>
            <a:r>
              <a:rPr lang="en-US" sz="3600" dirty="0" smtClean="0"/>
              <a:t> Technologies, </a:t>
            </a:r>
            <a:r>
              <a:rPr lang="en-US" sz="3600" dirty="0" err="1" smtClean="0"/>
              <a:t>Geoprobe</a:t>
            </a:r>
            <a:r>
              <a:rPr lang="en-US" sz="3600" dirty="0" smtClean="0"/>
              <a:t> Systems, </a:t>
            </a:r>
            <a:br>
              <a:rPr lang="en-US" sz="3600" dirty="0" smtClean="0"/>
            </a:br>
            <a:r>
              <a:rPr lang="en-US" sz="3600" dirty="0" smtClean="0"/>
              <a:t>Great Plains Manufacturing and Kejr Farms</a:t>
            </a:r>
            <a:endParaRPr lang="en-US" sz="3600" dirty="0"/>
          </a:p>
        </p:txBody>
      </p:sp>
      <p:sp>
        <p:nvSpPr>
          <p:cNvPr id="3" name="Text Placeholder 2"/>
          <p:cNvSpPr>
            <a:spLocks noGrp="1"/>
          </p:cNvSpPr>
          <p:nvPr>
            <p:ph type="body" idx="1"/>
          </p:nvPr>
        </p:nvSpPr>
        <p:spPr>
          <a:xfrm flipH="1" flipV="1">
            <a:off x="-1213503" y="1635443"/>
            <a:ext cx="598206" cy="45719"/>
          </a:xfrm>
        </p:spPr>
        <p:txBody>
          <a:bodyPr>
            <a:normAutofit fontScale="25000" lnSpcReduction="20000"/>
          </a:bodyPr>
          <a:lstStyle/>
          <a:p>
            <a:endParaRPr lang="en-US" dirty="0"/>
          </a:p>
        </p:txBody>
      </p:sp>
      <p:pic>
        <p:nvPicPr>
          <p:cNvPr id="7" name="Content Placeholder 6"/>
          <p:cNvPicPr>
            <a:picLocks noGrp="1" noChangeAspect="1"/>
          </p:cNvPicPr>
          <p:nvPr>
            <p:ph sz="half" idx="2"/>
          </p:nvPr>
        </p:nvPicPr>
        <p:blipFill>
          <a:blip r:embed="rId2" cstate="print">
            <a:extLst>
              <a:ext uri="{28A0092B-C50C-407E-A947-70E740481C1C}">
                <a14:useLocalDpi xmlns:a14="http://schemas.microsoft.com/office/drawing/2010/main" val="0"/>
              </a:ext>
            </a:extLst>
          </a:blip>
          <a:stretch>
            <a:fillRect/>
          </a:stretch>
        </p:blipFill>
        <p:spPr>
          <a:xfrm>
            <a:off x="75123" y="2259660"/>
            <a:ext cx="5837273" cy="4508501"/>
          </a:xfrm>
        </p:spPr>
      </p:pic>
      <p:sp>
        <p:nvSpPr>
          <p:cNvPr id="5" name="Text Placeholder 4"/>
          <p:cNvSpPr>
            <a:spLocks noGrp="1"/>
          </p:cNvSpPr>
          <p:nvPr>
            <p:ph type="body" sz="quarter" idx="3"/>
          </p:nvPr>
        </p:nvSpPr>
        <p:spPr>
          <a:xfrm flipV="1">
            <a:off x="-5544085" y="1076822"/>
            <a:ext cx="5183188" cy="134374"/>
          </a:xfrm>
        </p:spPr>
        <p:txBody>
          <a:bodyPr>
            <a:normAutofit fontScale="25000" lnSpcReduction="20000"/>
          </a:bodyPr>
          <a:lstStyle/>
          <a:p>
            <a:endParaRPr lang="en-US" dirty="0"/>
          </a:p>
        </p:txBody>
      </p:sp>
      <p:pic>
        <p:nvPicPr>
          <p:cNvPr id="8" name="Content Placeholder 7"/>
          <p:cNvPicPr>
            <a:picLocks noGrp="1" noChangeAspect="1"/>
          </p:cNvPicPr>
          <p:nvPr>
            <p:ph sz="quarter" idx="4"/>
          </p:nvPr>
        </p:nvPicPr>
        <p:blipFill>
          <a:blip r:embed="rId3" cstate="print">
            <a:extLst>
              <a:ext uri="{28A0092B-C50C-407E-A947-70E740481C1C}">
                <a14:useLocalDpi xmlns:a14="http://schemas.microsoft.com/office/drawing/2010/main" val="0"/>
              </a:ext>
            </a:extLst>
          </a:blip>
          <a:stretch>
            <a:fillRect/>
          </a:stretch>
        </p:blipFill>
        <p:spPr>
          <a:xfrm>
            <a:off x="6180666" y="2259659"/>
            <a:ext cx="6011334" cy="4508501"/>
          </a:xfrm>
        </p:spPr>
      </p:pic>
    </p:spTree>
    <p:extLst>
      <p:ext uri="{BB962C8B-B14F-4D97-AF65-F5344CB8AC3E}">
        <p14:creationId xmlns:p14="http://schemas.microsoft.com/office/powerpoint/2010/main" val="1505513246"/>
      </p:ext>
    </p:extLst>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
        <p:nvSpPr>
          <p:cNvPr id="3" name="TextBox 2"/>
          <p:cNvSpPr txBox="1"/>
          <p:nvPr/>
        </p:nvSpPr>
        <p:spPr>
          <a:xfrm>
            <a:off x="2153540" y="4495088"/>
            <a:ext cx="8041593" cy="2246769"/>
          </a:xfrm>
          <a:prstGeom prst="rect">
            <a:avLst/>
          </a:prstGeom>
          <a:noFill/>
        </p:spPr>
        <p:txBody>
          <a:bodyPr wrap="square" rtlCol="0">
            <a:spAutoFit/>
          </a:bodyPr>
          <a:lstStyle/>
          <a:p>
            <a:pPr algn="ctr"/>
            <a:r>
              <a:rPr lang="en-US" sz="2800" b="1" dirty="0" smtClean="0"/>
              <a:t>Standing in a rice field with area farmers </a:t>
            </a:r>
          </a:p>
          <a:p>
            <a:pPr algn="ctr"/>
            <a:r>
              <a:rPr lang="en-US" sz="2800" b="1" dirty="0" smtClean="0"/>
              <a:t>from the El </a:t>
            </a:r>
            <a:r>
              <a:rPr lang="en-US" sz="2800" b="1" dirty="0" err="1" smtClean="0"/>
              <a:t>Cuje</a:t>
            </a:r>
            <a:r>
              <a:rPr lang="en-US" sz="2800" b="1" dirty="0" smtClean="0"/>
              <a:t> community, </a:t>
            </a:r>
          </a:p>
          <a:p>
            <a:pPr algn="ctr"/>
            <a:r>
              <a:rPr lang="en-US" sz="2800" b="1" dirty="0" smtClean="0"/>
              <a:t>about 4 hours southeast of Guatemala City,</a:t>
            </a:r>
          </a:p>
          <a:p>
            <a:pPr algn="ctr"/>
            <a:r>
              <a:rPr lang="en-US" sz="2800" b="1" dirty="0" smtClean="0"/>
              <a:t> (or </a:t>
            </a:r>
            <a:r>
              <a:rPr lang="en-US" sz="2800" b="1" dirty="0"/>
              <a:t>6</a:t>
            </a:r>
            <a:r>
              <a:rPr lang="en-US" sz="2800" b="1" dirty="0" smtClean="0"/>
              <a:t> hours when the bus breaks down)</a:t>
            </a:r>
          </a:p>
          <a:p>
            <a:pPr algn="ctr"/>
            <a:endParaRPr lang="en-US" sz="2800" b="1" dirty="0"/>
          </a:p>
        </p:txBody>
      </p:sp>
    </p:spTree>
    <p:extLst>
      <p:ext uri="{BB962C8B-B14F-4D97-AF65-F5344CB8AC3E}">
        <p14:creationId xmlns:p14="http://schemas.microsoft.com/office/powerpoint/2010/main" val="2768452155"/>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676400" y="0"/>
            <a:ext cx="9144000" cy="6858000"/>
          </a:xfrm>
          <a:prstGeom prst="rect">
            <a:avLst/>
          </a:prstGeom>
        </p:spPr>
      </p:pic>
      <p:sp>
        <p:nvSpPr>
          <p:cNvPr id="3" name="TextBox 2"/>
          <p:cNvSpPr txBox="1"/>
          <p:nvPr/>
        </p:nvSpPr>
        <p:spPr>
          <a:xfrm>
            <a:off x="2743199" y="317240"/>
            <a:ext cx="7203233" cy="1200329"/>
          </a:xfrm>
          <a:prstGeom prst="rect">
            <a:avLst/>
          </a:prstGeom>
          <a:noFill/>
        </p:spPr>
        <p:txBody>
          <a:bodyPr wrap="square" rtlCol="0">
            <a:spAutoFit/>
          </a:bodyPr>
          <a:lstStyle/>
          <a:p>
            <a:pPr algn="ctr"/>
            <a:r>
              <a:rPr lang="en-US" sz="2400" b="1" dirty="0" smtClean="0">
                <a:solidFill>
                  <a:schemeClr val="bg1"/>
                </a:solidFill>
              </a:rPr>
              <a:t>Showing the different benefits of the </a:t>
            </a:r>
            <a:r>
              <a:rPr lang="en-US" sz="2400" b="1" dirty="0" err="1" smtClean="0">
                <a:solidFill>
                  <a:schemeClr val="bg1"/>
                </a:solidFill>
              </a:rPr>
              <a:t>GreenSeeder</a:t>
            </a:r>
            <a:r>
              <a:rPr lang="en-US" sz="2400" b="1" dirty="0" smtClean="0">
                <a:solidFill>
                  <a:schemeClr val="bg1"/>
                </a:solidFill>
              </a:rPr>
              <a:t>. They got excited about seeing how easy incorporating the fertilizer would be.</a:t>
            </a:r>
            <a:endParaRPr lang="en-US" sz="2400" b="1" dirty="0">
              <a:solidFill>
                <a:schemeClr val="bg1"/>
              </a:solidFill>
            </a:endParaRPr>
          </a:p>
        </p:txBody>
      </p:sp>
    </p:spTree>
    <p:extLst>
      <p:ext uri="{BB962C8B-B14F-4D97-AF65-F5344CB8AC3E}">
        <p14:creationId xmlns:p14="http://schemas.microsoft.com/office/powerpoint/2010/main" val="2760894054"/>
      </p:ext>
    </p:extLst>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3324638955"/>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2502909352"/>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320436392"/>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530655715"/>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rot="5400000">
            <a:off x="1515455" y="-632389"/>
            <a:ext cx="9144000" cy="6858000"/>
          </a:xfrm>
          <a:prstGeom prst="rect">
            <a:avLst/>
          </a:prstGeom>
        </p:spPr>
      </p:pic>
    </p:spTree>
    <p:extLst>
      <p:ext uri="{BB962C8B-B14F-4D97-AF65-F5344CB8AC3E}">
        <p14:creationId xmlns:p14="http://schemas.microsoft.com/office/powerpoint/2010/main" val="1378162990"/>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pic>
        <p:nvPicPr>
          <p:cNvPr id="3" name="Picture 2"/>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pic>
        <p:nvPicPr>
          <p:cNvPr id="4" name="Picture 3"/>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3430349775"/>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rot="10800000">
            <a:off x="508000" y="-371475"/>
            <a:ext cx="12192000" cy="6858000"/>
          </a:xfrm>
          <a:prstGeom prst="rect">
            <a:avLst/>
          </a:prstGeom>
        </p:spPr>
      </p:pic>
      <p:sp>
        <p:nvSpPr>
          <p:cNvPr id="3" name="TextBox 2"/>
          <p:cNvSpPr txBox="1"/>
          <p:nvPr/>
        </p:nvSpPr>
        <p:spPr>
          <a:xfrm>
            <a:off x="6221338" y="6064898"/>
            <a:ext cx="5768499" cy="461665"/>
          </a:xfrm>
          <a:prstGeom prst="rect">
            <a:avLst/>
          </a:prstGeom>
          <a:noFill/>
        </p:spPr>
        <p:txBody>
          <a:bodyPr wrap="square" rtlCol="0">
            <a:spAutoFit/>
          </a:bodyPr>
          <a:lstStyle/>
          <a:p>
            <a:r>
              <a:rPr lang="en-US" sz="2400" dirty="0" smtClean="0">
                <a:solidFill>
                  <a:schemeClr val="bg1"/>
                </a:solidFill>
              </a:rPr>
              <a:t>Another group of Farmers in the El </a:t>
            </a:r>
            <a:r>
              <a:rPr lang="en-US" sz="2400" dirty="0" err="1" smtClean="0">
                <a:solidFill>
                  <a:schemeClr val="bg1"/>
                </a:solidFill>
              </a:rPr>
              <a:t>Cuje</a:t>
            </a:r>
            <a:r>
              <a:rPr lang="en-US" sz="2400" dirty="0" smtClean="0">
                <a:solidFill>
                  <a:schemeClr val="bg1"/>
                </a:solidFill>
              </a:rPr>
              <a:t> area </a:t>
            </a:r>
            <a:endParaRPr lang="en-US" sz="2400" dirty="0">
              <a:solidFill>
                <a:schemeClr val="bg1"/>
              </a:solidFill>
            </a:endParaRPr>
          </a:p>
        </p:txBody>
      </p:sp>
    </p:spTree>
    <p:extLst>
      <p:ext uri="{BB962C8B-B14F-4D97-AF65-F5344CB8AC3E}">
        <p14:creationId xmlns:p14="http://schemas.microsoft.com/office/powerpoint/2010/main" val="209817692"/>
      </p:ext>
    </p:extLst>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1585300150"/>
      </p:ext>
    </p:extLst>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rot="5400000">
            <a:off x="-1656183" y="1796143"/>
            <a:ext cx="8210939" cy="4618653"/>
          </a:xfrm>
          <a:prstGeom prst="rect">
            <a:avLst/>
          </a:prstGeom>
        </p:spPr>
      </p:pic>
      <p:sp>
        <p:nvSpPr>
          <p:cNvPr id="3" name="TextBox 2"/>
          <p:cNvSpPr txBox="1"/>
          <p:nvPr/>
        </p:nvSpPr>
        <p:spPr>
          <a:xfrm>
            <a:off x="5477069" y="251926"/>
            <a:ext cx="6195526" cy="6186309"/>
          </a:xfrm>
          <a:prstGeom prst="rect">
            <a:avLst/>
          </a:prstGeom>
          <a:noFill/>
        </p:spPr>
        <p:txBody>
          <a:bodyPr wrap="square" rtlCol="0">
            <a:spAutoFit/>
          </a:bodyPr>
          <a:lstStyle/>
          <a:p>
            <a:r>
              <a:rPr lang="en-US" sz="3600" dirty="0" err="1" smtClean="0"/>
              <a:t>Benedicto</a:t>
            </a:r>
            <a:r>
              <a:rPr lang="en-US" sz="3600" dirty="0" smtClean="0"/>
              <a:t>, who went along on the first day of demonstration  was so excited to try </a:t>
            </a:r>
            <a:r>
              <a:rPr lang="en-US" sz="3600" dirty="0" err="1" smtClean="0"/>
              <a:t>interseeding</a:t>
            </a:r>
            <a:r>
              <a:rPr lang="en-US" sz="3600" dirty="0" smtClean="0"/>
              <a:t> beans in his corn field the next day. He was showing his injured arm from 10 years ago when it was caught in a printing press. He has returned to the farm community and sees benefit for using this type of seeder.</a:t>
            </a:r>
            <a:endParaRPr lang="en-US" sz="3600" dirty="0"/>
          </a:p>
        </p:txBody>
      </p:sp>
    </p:spTree>
    <p:extLst>
      <p:ext uri="{BB962C8B-B14F-4D97-AF65-F5344CB8AC3E}">
        <p14:creationId xmlns:p14="http://schemas.microsoft.com/office/powerpoint/2010/main" val="779228084"/>
      </p:ext>
    </p:extLst>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rot="5400000">
            <a:off x="4089918" y="-223935"/>
            <a:ext cx="9144000" cy="6858000"/>
          </a:xfrm>
          <a:prstGeom prst="rect">
            <a:avLst/>
          </a:prstGeom>
        </p:spPr>
      </p:pic>
      <p:sp>
        <p:nvSpPr>
          <p:cNvPr id="3" name="TextBox 2"/>
          <p:cNvSpPr txBox="1"/>
          <p:nvPr/>
        </p:nvSpPr>
        <p:spPr>
          <a:xfrm>
            <a:off x="299365" y="341832"/>
            <a:ext cx="4842588" cy="6093976"/>
          </a:xfrm>
          <a:prstGeom prst="rect">
            <a:avLst/>
          </a:prstGeom>
          <a:noFill/>
        </p:spPr>
        <p:txBody>
          <a:bodyPr wrap="square" rtlCol="0">
            <a:spAutoFit/>
          </a:bodyPr>
          <a:lstStyle/>
          <a:p>
            <a:r>
              <a:rPr lang="en-US" sz="3000" dirty="0" smtClean="0"/>
              <a:t>Preparing between the rows by chopping the leaves of corn and weeds to plant the beans. Other uses these farmers thought would be beneficial are…</a:t>
            </a:r>
          </a:p>
          <a:p>
            <a:r>
              <a:rPr lang="en-US" sz="3000" dirty="0" smtClean="0"/>
              <a:t>1. Planting corn and rice the other staple crops of the area.</a:t>
            </a:r>
          </a:p>
          <a:p>
            <a:r>
              <a:rPr lang="en-US" sz="3000" dirty="0" smtClean="0"/>
              <a:t>2. Using it for fertilizer application to incorporate it into the ground.</a:t>
            </a:r>
          </a:p>
          <a:p>
            <a:r>
              <a:rPr lang="en-US" sz="3000" dirty="0" smtClean="0"/>
              <a:t>3. Keeping hands clean from treated seed.</a:t>
            </a:r>
            <a:endParaRPr lang="en-US" sz="3000" dirty="0"/>
          </a:p>
        </p:txBody>
      </p:sp>
    </p:spTree>
    <p:extLst>
      <p:ext uri="{BB962C8B-B14F-4D97-AF65-F5344CB8AC3E}">
        <p14:creationId xmlns:p14="http://schemas.microsoft.com/office/powerpoint/2010/main" val="2868902997"/>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2055942096"/>
      </p:ext>
    </p:extLst>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20150811_115905[1]">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739472" y="0"/>
            <a:ext cx="10613877" cy="5970306"/>
          </a:xfrm>
          <a:prstGeom prst="rect">
            <a:avLst/>
          </a:prstGeom>
        </p:spPr>
      </p:pic>
      <p:sp>
        <p:nvSpPr>
          <p:cNvPr id="3" name="TextBox 2"/>
          <p:cNvSpPr txBox="1"/>
          <p:nvPr/>
        </p:nvSpPr>
        <p:spPr>
          <a:xfrm>
            <a:off x="1946435" y="6488668"/>
            <a:ext cx="9526555" cy="369332"/>
          </a:xfrm>
          <a:prstGeom prst="rect">
            <a:avLst/>
          </a:prstGeom>
          <a:noFill/>
        </p:spPr>
        <p:txBody>
          <a:bodyPr wrap="square" rtlCol="0">
            <a:spAutoFit/>
          </a:bodyPr>
          <a:lstStyle/>
          <a:p>
            <a:r>
              <a:rPr lang="en-US" dirty="0" smtClean="0"/>
              <a:t>This is a video to see the </a:t>
            </a:r>
            <a:r>
              <a:rPr lang="en-US" dirty="0" err="1" smtClean="0"/>
              <a:t>GreenSeeder</a:t>
            </a:r>
            <a:r>
              <a:rPr lang="en-US" dirty="0" smtClean="0"/>
              <a:t> in action.</a:t>
            </a:r>
            <a:endParaRPr lang="en-US" dirty="0"/>
          </a:p>
        </p:txBody>
      </p:sp>
    </p:spTree>
    <p:extLst>
      <p:ext uri="{BB962C8B-B14F-4D97-AF65-F5344CB8AC3E}">
        <p14:creationId xmlns:p14="http://schemas.microsoft.com/office/powerpoint/2010/main" val="117001880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4" name="TextBox 3"/>
          <p:cNvSpPr txBox="1"/>
          <p:nvPr/>
        </p:nvSpPr>
        <p:spPr>
          <a:xfrm>
            <a:off x="197861" y="4993534"/>
            <a:ext cx="4823927" cy="1569660"/>
          </a:xfrm>
          <a:prstGeom prst="rect">
            <a:avLst/>
          </a:prstGeom>
          <a:noFill/>
        </p:spPr>
        <p:txBody>
          <a:bodyPr wrap="square" rtlCol="0">
            <a:spAutoFit/>
          </a:bodyPr>
          <a:lstStyle/>
          <a:p>
            <a:r>
              <a:rPr lang="en-US" sz="2400" b="1" dirty="0" smtClean="0">
                <a:solidFill>
                  <a:schemeClr val="bg1"/>
                </a:solidFill>
              </a:rPr>
              <a:t>Comparing the </a:t>
            </a:r>
            <a:r>
              <a:rPr lang="en-US" sz="2400" b="1" dirty="0" err="1" smtClean="0">
                <a:solidFill>
                  <a:schemeClr val="bg1"/>
                </a:solidFill>
              </a:rPr>
              <a:t>GreenSeeder</a:t>
            </a:r>
            <a:r>
              <a:rPr lang="en-US" sz="2400" b="1" dirty="0" smtClean="0">
                <a:solidFill>
                  <a:schemeClr val="bg1"/>
                </a:solidFill>
              </a:rPr>
              <a:t> tip to their hand planting tool. Different tip sizes for different conditions could be beneficial to them.</a:t>
            </a:r>
            <a:endParaRPr lang="en-US" sz="2400" b="1" dirty="0">
              <a:solidFill>
                <a:schemeClr val="bg1"/>
              </a:solidFill>
            </a:endParaRPr>
          </a:p>
        </p:txBody>
      </p:sp>
    </p:spTree>
    <p:extLst>
      <p:ext uri="{BB962C8B-B14F-4D97-AF65-F5344CB8AC3E}">
        <p14:creationId xmlns:p14="http://schemas.microsoft.com/office/powerpoint/2010/main" val="44129721"/>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 name="TextBox 2"/>
          <p:cNvSpPr txBox="1"/>
          <p:nvPr/>
        </p:nvSpPr>
        <p:spPr>
          <a:xfrm>
            <a:off x="2827175" y="102636"/>
            <a:ext cx="7763070" cy="584775"/>
          </a:xfrm>
          <a:prstGeom prst="rect">
            <a:avLst/>
          </a:prstGeom>
          <a:noFill/>
        </p:spPr>
        <p:txBody>
          <a:bodyPr wrap="square" rtlCol="0">
            <a:spAutoFit/>
          </a:bodyPr>
          <a:lstStyle/>
          <a:p>
            <a:r>
              <a:rPr lang="en-US" sz="3200" b="1" dirty="0" smtClean="0"/>
              <a:t>Visiting the Vegetable farms of </a:t>
            </a:r>
            <a:r>
              <a:rPr lang="en-US" sz="3200" b="1" dirty="0" err="1" smtClean="0"/>
              <a:t>Patzicia</a:t>
            </a:r>
            <a:endParaRPr lang="en-US" sz="3200" b="1" dirty="0"/>
          </a:p>
        </p:txBody>
      </p:sp>
    </p:spTree>
    <p:extLst>
      <p:ext uri="{BB962C8B-B14F-4D97-AF65-F5344CB8AC3E}">
        <p14:creationId xmlns:p14="http://schemas.microsoft.com/office/powerpoint/2010/main" val="1357255754"/>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rotWithShape="1">
          <a:blip r:embed="rId2" cstate="print">
            <a:extLst>
              <a:ext uri="{28A0092B-C50C-407E-A947-70E740481C1C}">
                <a14:useLocalDpi xmlns:a14="http://schemas.microsoft.com/office/drawing/2010/main" val="0"/>
              </a:ext>
            </a:extLst>
          </a:blip>
          <a:srcRect l="-1335" t="534" r="8451" b="-534"/>
          <a:stretch/>
        </p:blipFill>
        <p:spPr>
          <a:xfrm rot="5400000">
            <a:off x="-401215" y="793105"/>
            <a:ext cx="6494107" cy="5243804"/>
          </a:xfrm>
          <a:prstGeom prst="rect">
            <a:avLst/>
          </a:prstGeom>
        </p:spPr>
      </p:pic>
      <p:sp>
        <p:nvSpPr>
          <p:cNvPr id="3" name="TextBox 2"/>
          <p:cNvSpPr txBox="1"/>
          <p:nvPr/>
        </p:nvSpPr>
        <p:spPr>
          <a:xfrm>
            <a:off x="5747658" y="167953"/>
            <a:ext cx="6092890" cy="6001643"/>
          </a:xfrm>
          <a:prstGeom prst="rect">
            <a:avLst/>
          </a:prstGeom>
          <a:noFill/>
        </p:spPr>
        <p:txBody>
          <a:bodyPr wrap="square" rtlCol="0">
            <a:spAutoFit/>
          </a:bodyPr>
          <a:lstStyle/>
          <a:p>
            <a:r>
              <a:rPr lang="en-US" sz="3200" dirty="0" smtClean="0"/>
              <a:t>The vegetable farmer in the </a:t>
            </a:r>
            <a:r>
              <a:rPr lang="en-US" sz="3200" dirty="0" err="1" smtClean="0"/>
              <a:t>Patzicia</a:t>
            </a:r>
            <a:r>
              <a:rPr lang="en-US" sz="3200" dirty="0" smtClean="0"/>
              <a:t> community west of Guatemala City was excited for the potential he saw with fertilizing and applying chemical to their vegetable crops. They have very fertile and mellow ground. He uses different rates of fertilizer for his different crops so being able to adjust this would be beneficial. They make applications up to 4 times a month with some type of fertilizer or chemical.</a:t>
            </a:r>
            <a:endParaRPr lang="en-US" sz="3200" dirty="0"/>
          </a:p>
        </p:txBody>
      </p:sp>
    </p:spTree>
    <p:extLst>
      <p:ext uri="{BB962C8B-B14F-4D97-AF65-F5344CB8AC3E}">
        <p14:creationId xmlns:p14="http://schemas.microsoft.com/office/powerpoint/2010/main" val="249864199"/>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Tree>
    <p:extLst>
      <p:ext uri="{BB962C8B-B14F-4D97-AF65-F5344CB8AC3E}">
        <p14:creationId xmlns:p14="http://schemas.microsoft.com/office/powerpoint/2010/main" val="3510802159"/>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3" name="TextBox 2"/>
          <p:cNvSpPr txBox="1"/>
          <p:nvPr/>
        </p:nvSpPr>
        <p:spPr>
          <a:xfrm>
            <a:off x="466531" y="5803641"/>
            <a:ext cx="5906277" cy="830997"/>
          </a:xfrm>
          <a:prstGeom prst="rect">
            <a:avLst/>
          </a:prstGeom>
          <a:noFill/>
        </p:spPr>
        <p:txBody>
          <a:bodyPr wrap="square" rtlCol="0">
            <a:spAutoFit/>
          </a:bodyPr>
          <a:lstStyle/>
          <a:p>
            <a:r>
              <a:rPr lang="en-US" sz="2400" b="1" dirty="0" smtClean="0">
                <a:solidFill>
                  <a:schemeClr val="bg1"/>
                </a:solidFill>
              </a:rPr>
              <a:t>Showing how much fertilizer he wanted to incorporate near each plant.</a:t>
            </a:r>
            <a:endParaRPr lang="en-US" sz="2400" b="1" dirty="0">
              <a:solidFill>
                <a:schemeClr val="bg1"/>
              </a:solidFill>
            </a:endParaRPr>
          </a:p>
        </p:txBody>
      </p:sp>
    </p:spTree>
    <p:extLst>
      <p:ext uri="{BB962C8B-B14F-4D97-AF65-F5344CB8AC3E}">
        <p14:creationId xmlns:p14="http://schemas.microsoft.com/office/powerpoint/2010/main" val="4061689126"/>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1524000" y="0"/>
            <a:ext cx="9144000" cy="6858000"/>
          </a:xfrm>
          <a:prstGeom prst="rect">
            <a:avLst/>
          </a:prstGeom>
        </p:spPr>
      </p:pic>
    </p:spTree>
    <p:extLst>
      <p:ext uri="{BB962C8B-B14F-4D97-AF65-F5344CB8AC3E}">
        <p14:creationId xmlns:p14="http://schemas.microsoft.com/office/powerpoint/2010/main" val="1561873867"/>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rot="5400000">
            <a:off x="1524000" y="0"/>
            <a:ext cx="9144000" cy="6858000"/>
          </a:xfrm>
          <a:prstGeom prst="rect">
            <a:avLst/>
          </a:prstGeom>
        </p:spPr>
      </p:pic>
    </p:spTree>
    <p:extLst>
      <p:ext uri="{BB962C8B-B14F-4D97-AF65-F5344CB8AC3E}">
        <p14:creationId xmlns:p14="http://schemas.microsoft.com/office/powerpoint/2010/main" val="3729781628"/>
      </p:ext>
    </p:extLst>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20150812_134613[1]">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615820" y="0"/>
            <a:ext cx="10972800" cy="6172200"/>
          </a:xfrm>
          <a:prstGeom prst="rect">
            <a:avLst/>
          </a:prstGeom>
        </p:spPr>
      </p:pic>
      <p:sp>
        <p:nvSpPr>
          <p:cNvPr id="3" name="TextBox 2"/>
          <p:cNvSpPr txBox="1"/>
          <p:nvPr/>
        </p:nvSpPr>
        <p:spPr>
          <a:xfrm>
            <a:off x="718457" y="6326155"/>
            <a:ext cx="9321281" cy="400110"/>
          </a:xfrm>
          <a:prstGeom prst="rect">
            <a:avLst/>
          </a:prstGeom>
          <a:noFill/>
        </p:spPr>
        <p:txBody>
          <a:bodyPr wrap="square" rtlCol="0">
            <a:spAutoFit/>
          </a:bodyPr>
          <a:lstStyle/>
          <a:p>
            <a:r>
              <a:rPr lang="en-US" sz="2000" dirty="0" smtClean="0"/>
              <a:t>Another video to watch it in action.</a:t>
            </a:r>
            <a:endParaRPr lang="en-US" sz="2000" dirty="0"/>
          </a:p>
        </p:txBody>
      </p:sp>
    </p:spTree>
    <p:extLst>
      <p:ext uri="{BB962C8B-B14F-4D97-AF65-F5344CB8AC3E}">
        <p14:creationId xmlns:p14="http://schemas.microsoft.com/office/powerpoint/2010/main" val="1846071316"/>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2"/>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2"/>
                                        </p:tgtEl>
                                      </p:cBhvr>
                                    </p:cmd>
                                  </p:childTnLst>
                                </p:cTn>
                              </p:par>
                            </p:childTnLst>
                          </p:cTn>
                        </p:par>
                      </p:childTnLst>
                    </p:cTn>
                  </p:par>
                </p:childTnLst>
              </p:cTn>
              <p:nextCondLst>
                <p:cond evt="onClick" delay="0">
                  <p:tgtEl>
                    <p:spTgt spid="2"/>
                  </p:tgtEl>
                </p:cond>
              </p:nextCondLst>
            </p:seq>
            <p:video>
              <p:cMediaNode vol="80000">
                <p:cTn id="7" fill="hold" display="0">
                  <p:stCondLst>
                    <p:cond delay="indefinite"/>
                  </p:stCondLst>
                </p:cTn>
                <p:tgtEl>
                  <p:spTgt spid="2"/>
                </p:tgtEl>
              </p:cMediaNode>
            </p:video>
          </p:childTnLst>
        </p:cTn>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Picture 2"/>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0" y="0"/>
            <a:ext cx="12192000" cy="6858000"/>
          </a:xfrm>
          <a:prstGeom prst="rect">
            <a:avLst/>
          </a:prstGeom>
        </p:spPr>
      </p:pic>
      <p:sp>
        <p:nvSpPr>
          <p:cNvPr id="2" name="TextBox 1"/>
          <p:cNvSpPr txBox="1"/>
          <p:nvPr/>
        </p:nvSpPr>
        <p:spPr>
          <a:xfrm>
            <a:off x="1743342" y="5272755"/>
            <a:ext cx="9366191" cy="1200329"/>
          </a:xfrm>
          <a:prstGeom prst="rect">
            <a:avLst/>
          </a:prstGeom>
          <a:noFill/>
        </p:spPr>
        <p:txBody>
          <a:bodyPr wrap="square" rtlCol="0">
            <a:spAutoFit/>
          </a:bodyPr>
          <a:lstStyle/>
          <a:p>
            <a:pPr algn="ctr"/>
            <a:r>
              <a:rPr lang="en-US" sz="2400" b="1" dirty="0" smtClean="0">
                <a:solidFill>
                  <a:schemeClr val="bg1"/>
                </a:solidFill>
              </a:rPr>
              <a:t>We wish to thank OSU for providing the </a:t>
            </a:r>
            <a:r>
              <a:rPr lang="en-US" sz="2400" b="1" dirty="0" err="1" smtClean="0">
                <a:solidFill>
                  <a:schemeClr val="bg1"/>
                </a:solidFill>
              </a:rPr>
              <a:t>GreenSeeder</a:t>
            </a:r>
            <a:r>
              <a:rPr lang="en-US" sz="2400" b="1" dirty="0" smtClean="0">
                <a:solidFill>
                  <a:schemeClr val="bg1"/>
                </a:solidFill>
              </a:rPr>
              <a:t> planter for us to </a:t>
            </a:r>
            <a:r>
              <a:rPr lang="en-US" sz="2400" b="1" smtClean="0">
                <a:solidFill>
                  <a:schemeClr val="bg1"/>
                </a:solidFill>
              </a:rPr>
              <a:t>share with </a:t>
            </a:r>
            <a:r>
              <a:rPr lang="en-US" sz="2400" b="1" dirty="0" smtClean="0">
                <a:solidFill>
                  <a:schemeClr val="bg1"/>
                </a:solidFill>
              </a:rPr>
              <a:t>these two communities. May the partnership continue to grow to make a difference here and other places around the world. </a:t>
            </a:r>
            <a:endParaRPr lang="en-US" sz="2400" b="1" dirty="0">
              <a:solidFill>
                <a:schemeClr val="bg1"/>
              </a:solidFill>
            </a:endParaRPr>
          </a:p>
        </p:txBody>
      </p:sp>
    </p:spTree>
    <p:extLst>
      <p:ext uri="{BB962C8B-B14F-4D97-AF65-F5344CB8AC3E}">
        <p14:creationId xmlns:p14="http://schemas.microsoft.com/office/powerpoint/2010/main" val="728077184"/>
      </p:ext>
    </p:extLst>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9971</TotalTime>
  <Words>403</Words>
  <Application>Microsoft Office PowerPoint</Application>
  <PresentationFormat>Widescreen</PresentationFormat>
  <Paragraphs>28</Paragraphs>
  <Slides>25</Slides>
  <Notes>0</Notes>
  <HiddenSlides>0</HiddenSlides>
  <MMClips>2</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25</vt:i4>
      </vt:variant>
    </vt:vector>
  </HeadingPairs>
  <TitlesOfParts>
    <vt:vector size="29" baseType="lpstr">
      <vt:lpstr>Arial</vt:lpstr>
      <vt:lpstr>Calibri</vt:lpstr>
      <vt:lpstr>Calibri Light</vt:lpstr>
      <vt:lpstr>Office Theme</vt:lpstr>
      <vt:lpstr>PowerPoint Presentation</vt:lpstr>
      <vt:lpstr>Demonstration in Salina, prior to our trip to Guatemala, to representatives from  Veris Technologies, Geoprobe Systems,  Great Plains Manufacturing and Kejr Farms</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Merge FARM Guatemala 2015</dc:title>
  <dc:creator>Geena Kejr</dc:creator>
  <cp:lastModifiedBy>bill raun</cp:lastModifiedBy>
  <cp:revision>39</cp:revision>
  <dcterms:created xsi:type="dcterms:W3CDTF">2015-08-18T11:56:03Z</dcterms:created>
  <dcterms:modified xsi:type="dcterms:W3CDTF">2015-08-27T18:18:54Z</dcterms:modified>
</cp:coreProperties>
</file>