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4.xml" ContentType="application/vnd.openxmlformats-officedocument.presentationml.notesSlide+xml"/>
  <Override PartName="/ppt/charts/chart2.xml" ContentType="application/vnd.openxmlformats-officedocument.drawingml.chart+xml"/>
  <Override PartName="/ppt/theme/themeOverride2.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44"/>
  </p:notesMasterIdLst>
  <p:sldIdLst>
    <p:sldId id="272" r:id="rId2"/>
    <p:sldId id="287" r:id="rId3"/>
    <p:sldId id="330" r:id="rId4"/>
    <p:sldId id="336" r:id="rId5"/>
    <p:sldId id="331" r:id="rId6"/>
    <p:sldId id="333" r:id="rId7"/>
    <p:sldId id="341" r:id="rId8"/>
    <p:sldId id="329" r:id="rId9"/>
    <p:sldId id="288" r:id="rId10"/>
    <p:sldId id="322" r:id="rId11"/>
    <p:sldId id="324" r:id="rId12"/>
    <p:sldId id="321" r:id="rId13"/>
    <p:sldId id="327" r:id="rId14"/>
    <p:sldId id="308" r:id="rId15"/>
    <p:sldId id="309" r:id="rId16"/>
    <p:sldId id="310" r:id="rId17"/>
    <p:sldId id="311" r:id="rId18"/>
    <p:sldId id="306" r:id="rId19"/>
    <p:sldId id="297" r:id="rId20"/>
    <p:sldId id="340" r:id="rId21"/>
    <p:sldId id="312" r:id="rId22"/>
    <p:sldId id="291" r:id="rId23"/>
    <p:sldId id="317" r:id="rId24"/>
    <p:sldId id="292" r:id="rId25"/>
    <p:sldId id="316" r:id="rId26"/>
    <p:sldId id="294" r:id="rId27"/>
    <p:sldId id="295" r:id="rId28"/>
    <p:sldId id="296" r:id="rId29"/>
    <p:sldId id="298" r:id="rId30"/>
    <p:sldId id="300" r:id="rId31"/>
    <p:sldId id="320" r:id="rId32"/>
    <p:sldId id="299" r:id="rId33"/>
    <p:sldId id="318" r:id="rId34"/>
    <p:sldId id="290" r:id="rId35"/>
    <p:sldId id="267" r:id="rId36"/>
    <p:sldId id="302" r:id="rId37"/>
    <p:sldId id="328" r:id="rId38"/>
    <p:sldId id="337" r:id="rId39"/>
    <p:sldId id="339" r:id="rId40"/>
    <p:sldId id="314" r:id="rId41"/>
    <p:sldId id="284" r:id="rId42"/>
    <p:sldId id="265" r:id="rId4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00"/>
    <a:srgbClr val="FF99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124" autoAdjust="0"/>
    <p:restoredTop sz="94660"/>
  </p:normalViewPr>
  <p:slideViewPr>
    <p:cSldViewPr>
      <p:cViewPr>
        <p:scale>
          <a:sx n="75" d="100"/>
          <a:sy n="75" d="100"/>
        </p:scale>
        <p:origin x="-1062" y="-1086"/>
      </p:cViewPr>
      <p:guideLst>
        <p:guide orient="horz" pos="2160"/>
        <p:guide pos="2880"/>
      </p:guideLst>
    </p:cSldViewPr>
  </p:slideViewPr>
  <p:notesTextViewPr>
    <p:cViewPr>
      <p:scale>
        <a:sx n="1" d="1"/>
        <a:sy n="1" d="1"/>
      </p:scale>
      <p:origin x="0" y="0"/>
    </p:cViewPr>
  </p:notesTextViewPr>
  <p:sorterViewPr>
    <p:cViewPr>
      <p:scale>
        <a:sx n="100" d="100"/>
        <a:sy n="100" d="100"/>
      </p:scale>
      <p:origin x="0" y="4572"/>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themeOverride" Target="../theme/themeOverride2.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0819655026100541"/>
          <c:y val="3.8400398269119791E-2"/>
          <c:w val="0.79724000852170263"/>
          <c:h val="0.77603380712216519"/>
        </c:manualLayout>
      </c:layout>
      <c:barChart>
        <c:barDir val="col"/>
        <c:grouping val="stacked"/>
        <c:varyColors val="0"/>
        <c:ser>
          <c:idx val="0"/>
          <c:order val="0"/>
          <c:tx>
            <c:strRef>
              <c:f>'Current Field Trial'!$M$3</c:f>
              <c:strCache>
                <c:ptCount val="1"/>
                <c:pt idx="0">
                  <c:v>Singles</c:v>
                </c:pt>
              </c:strCache>
            </c:strRef>
          </c:tx>
          <c:spPr>
            <a:solidFill>
              <a:srgbClr val="283138"/>
            </a:solidFill>
          </c:spPr>
          <c:invertIfNegative val="0"/>
          <c:cat>
            <c:strRef>
              <c:f>'Current Field Trial'!$G$21:$G$33</c:f>
              <c:strCache>
                <c:ptCount val="13"/>
                <c:pt idx="0">
                  <c:v>H1st 450s 3572</c:v>
                </c:pt>
                <c:pt idx="1">
                  <c:v>H1st 450s 3263</c:v>
                </c:pt>
                <c:pt idx="2">
                  <c:v>H1st 450s 2652</c:v>
                </c:pt>
                <c:pt idx="3">
                  <c:v>H1st 450b 3572</c:v>
                </c:pt>
                <c:pt idx="4">
                  <c:v>H1st 450b 3263</c:v>
                </c:pt>
                <c:pt idx="5">
                  <c:v>H1st 450b 2652</c:v>
                </c:pt>
                <c:pt idx="6">
                  <c:v>H1so 450s 3572</c:v>
                </c:pt>
                <c:pt idx="7">
                  <c:v>H1so 450s 3263</c:v>
                </c:pt>
                <c:pt idx="8">
                  <c:v>H1so 450s 2652</c:v>
                </c:pt>
                <c:pt idx="9">
                  <c:v>H1so 450b 3572</c:v>
                </c:pt>
                <c:pt idx="10">
                  <c:v>H1so 450b 3263</c:v>
                </c:pt>
                <c:pt idx="11">
                  <c:v>H1so 450b 2652</c:v>
                </c:pt>
                <c:pt idx="12">
                  <c:v>check 3263</c:v>
                </c:pt>
              </c:strCache>
            </c:strRef>
          </c:cat>
          <c:val>
            <c:numRef>
              <c:f>'Current Field Trial'!$M$4:$M$16</c:f>
              <c:numCache>
                <c:formatCode>0</c:formatCode>
                <c:ptCount val="13"/>
                <c:pt idx="0">
                  <c:v>65</c:v>
                </c:pt>
                <c:pt idx="1">
                  <c:v>63.333333333333321</c:v>
                </c:pt>
                <c:pt idx="2">
                  <c:v>74.999999999999986</c:v>
                </c:pt>
                <c:pt idx="3">
                  <c:v>55.000000000000007</c:v>
                </c:pt>
                <c:pt idx="4">
                  <c:v>55.000000000000007</c:v>
                </c:pt>
                <c:pt idx="5">
                  <c:v>70</c:v>
                </c:pt>
                <c:pt idx="6">
                  <c:v>78.333333333333329</c:v>
                </c:pt>
                <c:pt idx="7">
                  <c:v>85</c:v>
                </c:pt>
                <c:pt idx="8">
                  <c:v>85</c:v>
                </c:pt>
                <c:pt idx="9">
                  <c:v>71.666666666666686</c:v>
                </c:pt>
                <c:pt idx="10">
                  <c:v>80</c:v>
                </c:pt>
                <c:pt idx="11">
                  <c:v>86.666666666666657</c:v>
                </c:pt>
                <c:pt idx="12">
                  <c:v>98.333333333333343</c:v>
                </c:pt>
              </c:numCache>
            </c:numRef>
          </c:val>
        </c:ser>
        <c:ser>
          <c:idx val="1"/>
          <c:order val="1"/>
          <c:tx>
            <c:strRef>
              <c:f>'Current Field Trial'!$N$3</c:f>
              <c:strCache>
                <c:ptCount val="1"/>
                <c:pt idx="0">
                  <c:v>Doubles</c:v>
                </c:pt>
              </c:strCache>
            </c:strRef>
          </c:tx>
          <c:spPr>
            <a:solidFill>
              <a:srgbClr val="FF8600"/>
            </a:solidFill>
          </c:spPr>
          <c:invertIfNegative val="0"/>
          <c:cat>
            <c:strRef>
              <c:f>'Current Field Trial'!$G$21:$G$33</c:f>
              <c:strCache>
                <c:ptCount val="13"/>
                <c:pt idx="0">
                  <c:v>H1st 450s 3572</c:v>
                </c:pt>
                <c:pt idx="1">
                  <c:v>H1st 450s 3263</c:v>
                </c:pt>
                <c:pt idx="2">
                  <c:v>H1st 450s 2652</c:v>
                </c:pt>
                <c:pt idx="3">
                  <c:v>H1st 450b 3572</c:v>
                </c:pt>
                <c:pt idx="4">
                  <c:v>H1st 450b 3263</c:v>
                </c:pt>
                <c:pt idx="5">
                  <c:v>H1st 450b 2652</c:v>
                </c:pt>
                <c:pt idx="6">
                  <c:v>H1so 450s 3572</c:v>
                </c:pt>
                <c:pt idx="7">
                  <c:v>H1so 450s 3263</c:v>
                </c:pt>
                <c:pt idx="8">
                  <c:v>H1so 450s 2652</c:v>
                </c:pt>
                <c:pt idx="9">
                  <c:v>H1so 450b 3572</c:v>
                </c:pt>
                <c:pt idx="10">
                  <c:v>H1so 450b 3263</c:v>
                </c:pt>
                <c:pt idx="11">
                  <c:v>H1so 450b 2652</c:v>
                </c:pt>
                <c:pt idx="12">
                  <c:v>check 3263</c:v>
                </c:pt>
              </c:strCache>
            </c:strRef>
          </c:cat>
          <c:val>
            <c:numRef>
              <c:f>'Current Field Trial'!$N$4:$N$16</c:f>
              <c:numCache>
                <c:formatCode>0</c:formatCode>
                <c:ptCount val="13"/>
                <c:pt idx="0">
                  <c:v>31.666666666666664</c:v>
                </c:pt>
                <c:pt idx="1">
                  <c:v>28.333333333333332</c:v>
                </c:pt>
                <c:pt idx="2">
                  <c:v>16.666666666666668</c:v>
                </c:pt>
                <c:pt idx="3">
                  <c:v>38.333333333333336</c:v>
                </c:pt>
                <c:pt idx="4">
                  <c:v>43.333333333333329</c:v>
                </c:pt>
                <c:pt idx="5">
                  <c:v>26.666666666666668</c:v>
                </c:pt>
                <c:pt idx="6">
                  <c:v>8.3333333333333339</c:v>
                </c:pt>
                <c:pt idx="7">
                  <c:v>8.3333333333333339</c:v>
                </c:pt>
                <c:pt idx="8">
                  <c:v>3.3333333333333335</c:v>
                </c:pt>
                <c:pt idx="9">
                  <c:v>21.666666666666664</c:v>
                </c:pt>
                <c:pt idx="10">
                  <c:v>16.666666666666668</c:v>
                </c:pt>
                <c:pt idx="11">
                  <c:v>5</c:v>
                </c:pt>
                <c:pt idx="12">
                  <c:v>0</c:v>
                </c:pt>
              </c:numCache>
            </c:numRef>
          </c:val>
        </c:ser>
        <c:dLbls>
          <c:showLegendKey val="0"/>
          <c:showVal val="0"/>
          <c:showCatName val="0"/>
          <c:showSerName val="0"/>
          <c:showPercent val="0"/>
          <c:showBubbleSize val="0"/>
        </c:dLbls>
        <c:gapWidth val="150"/>
        <c:overlap val="100"/>
        <c:axId val="121567488"/>
        <c:axId val="121901440"/>
      </c:barChart>
      <c:catAx>
        <c:axId val="121567488"/>
        <c:scaling>
          <c:orientation val="minMax"/>
        </c:scaling>
        <c:delete val="0"/>
        <c:axPos val="b"/>
        <c:title>
          <c:tx>
            <c:rich>
              <a:bodyPr/>
              <a:lstStyle/>
              <a:p>
                <a:pPr>
                  <a:defRPr sz="1400"/>
                </a:pPr>
                <a:r>
                  <a:rPr lang="en-US" sz="1400"/>
                  <a:t>Housing, Brush, Drum, Seed Size</a:t>
                </a:r>
              </a:p>
            </c:rich>
          </c:tx>
          <c:layout/>
          <c:overlay val="0"/>
        </c:title>
        <c:numFmt formatCode="General" sourceLinked="1"/>
        <c:majorTickMark val="out"/>
        <c:minorTickMark val="none"/>
        <c:tickLblPos val="nextTo"/>
        <c:crossAx val="121901440"/>
        <c:crosses val="autoZero"/>
        <c:auto val="0"/>
        <c:lblAlgn val="ctr"/>
        <c:lblOffset val="100"/>
        <c:noMultiLvlLbl val="0"/>
      </c:catAx>
      <c:valAx>
        <c:axId val="121901440"/>
        <c:scaling>
          <c:orientation val="minMax"/>
          <c:max val="100"/>
          <c:min val="0"/>
        </c:scaling>
        <c:delete val="0"/>
        <c:axPos val="l"/>
        <c:title>
          <c:tx>
            <c:rich>
              <a:bodyPr rot="-5400000" vert="horz"/>
              <a:lstStyle/>
              <a:p>
                <a:pPr>
                  <a:defRPr sz="1600"/>
                </a:pPr>
                <a:r>
                  <a:rPr lang="en-US" sz="1600"/>
                  <a:t>Maize emergence, %</a:t>
                </a:r>
              </a:p>
            </c:rich>
          </c:tx>
          <c:layout/>
          <c:overlay val="0"/>
        </c:title>
        <c:numFmt formatCode="0" sourceLinked="1"/>
        <c:majorTickMark val="out"/>
        <c:minorTickMark val="none"/>
        <c:tickLblPos val="nextTo"/>
        <c:txPr>
          <a:bodyPr/>
          <a:lstStyle/>
          <a:p>
            <a:pPr>
              <a:defRPr sz="1600"/>
            </a:pPr>
            <a:endParaRPr lang="en-US"/>
          </a:p>
        </c:txPr>
        <c:crossAx val="121567488"/>
        <c:crosses val="autoZero"/>
        <c:crossBetween val="between"/>
        <c:majorUnit val="20"/>
      </c:valAx>
      <c:spPr>
        <a:ln>
          <a:solidFill>
            <a:srgbClr val="FFFFFF"/>
          </a:solidFill>
        </a:ln>
      </c:spPr>
    </c:plotArea>
    <c:legend>
      <c:legendPos val="r"/>
      <c:layout>
        <c:manualLayout>
          <c:xMode val="edge"/>
          <c:yMode val="edge"/>
          <c:x val="0.8869750233030449"/>
          <c:y val="0.40286920437954415"/>
          <c:w val="0.10276856809714224"/>
          <c:h val="0.12508711456146959"/>
        </c:manualLayout>
      </c:layout>
      <c:overlay val="0"/>
      <c:txPr>
        <a:bodyPr/>
        <a:lstStyle/>
        <a:p>
          <a:pPr>
            <a:defRPr sz="1400"/>
          </a:pPr>
          <a:endParaRPr lang="en-US"/>
        </a:p>
      </c:txPr>
    </c:legend>
    <c:plotVisOnly val="1"/>
    <c:dispBlanksAs val="gap"/>
    <c:showDLblsOverMax val="0"/>
  </c:chart>
  <c:spPr>
    <a:solidFill>
      <a:sysClr val="window" lastClr="FFFFFF">
        <a:lumMod val="95000"/>
      </a:sysClr>
    </a:solidFill>
    <a:ln>
      <a:solidFill>
        <a:srgbClr val="FFFFFF"/>
      </a:solidFill>
    </a:ln>
  </c:spPr>
  <c:txPr>
    <a:bodyPr/>
    <a:lstStyle/>
    <a:p>
      <a:pPr>
        <a:defRPr sz="1050"/>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0819655026100541"/>
          <c:y val="3.8400398269119791E-2"/>
          <c:w val="0.79724000852170263"/>
          <c:h val="0.77603380712216519"/>
        </c:manualLayout>
      </c:layout>
      <c:barChart>
        <c:barDir val="col"/>
        <c:grouping val="stacked"/>
        <c:varyColors val="0"/>
        <c:ser>
          <c:idx val="0"/>
          <c:order val="0"/>
          <c:tx>
            <c:strRef>
              <c:f>'Current Field Trial'!$M$3</c:f>
              <c:strCache>
                <c:ptCount val="1"/>
                <c:pt idx="0">
                  <c:v>Singles</c:v>
                </c:pt>
              </c:strCache>
            </c:strRef>
          </c:tx>
          <c:spPr>
            <a:solidFill>
              <a:srgbClr val="283138"/>
            </a:solidFill>
          </c:spPr>
          <c:invertIfNegative val="0"/>
          <c:cat>
            <c:strRef>
              <c:f>'Current Field Trial'!$G$21:$G$33</c:f>
              <c:strCache>
                <c:ptCount val="13"/>
                <c:pt idx="0">
                  <c:v>H1st 450s 3572</c:v>
                </c:pt>
                <c:pt idx="1">
                  <c:v>H1st 450s 3263</c:v>
                </c:pt>
                <c:pt idx="2">
                  <c:v>H1st 450s 2652</c:v>
                </c:pt>
                <c:pt idx="3">
                  <c:v>H1st 450b 3572</c:v>
                </c:pt>
                <c:pt idx="4">
                  <c:v>H1st 450b 3263</c:v>
                </c:pt>
                <c:pt idx="5">
                  <c:v>H1st 450b 2652</c:v>
                </c:pt>
                <c:pt idx="6">
                  <c:v>H1so 450s 3572</c:v>
                </c:pt>
                <c:pt idx="7">
                  <c:v>H1so 450s 3263</c:v>
                </c:pt>
                <c:pt idx="8">
                  <c:v>H1so 450s 2652</c:v>
                </c:pt>
                <c:pt idx="9">
                  <c:v>H1so 450b 3572</c:v>
                </c:pt>
                <c:pt idx="10">
                  <c:v>H1so 450b 3263</c:v>
                </c:pt>
                <c:pt idx="11">
                  <c:v>H1so 450b 2652</c:v>
                </c:pt>
                <c:pt idx="12">
                  <c:v>check 3263</c:v>
                </c:pt>
              </c:strCache>
            </c:strRef>
          </c:cat>
          <c:val>
            <c:numRef>
              <c:f>'Current Field Trial'!$M$4:$M$16</c:f>
              <c:numCache>
                <c:formatCode>0</c:formatCode>
                <c:ptCount val="13"/>
                <c:pt idx="0">
                  <c:v>65</c:v>
                </c:pt>
                <c:pt idx="1">
                  <c:v>63.333333333333321</c:v>
                </c:pt>
                <c:pt idx="2">
                  <c:v>74.999999999999986</c:v>
                </c:pt>
                <c:pt idx="3">
                  <c:v>55.000000000000007</c:v>
                </c:pt>
                <c:pt idx="4">
                  <c:v>55.000000000000007</c:v>
                </c:pt>
                <c:pt idx="5">
                  <c:v>70</c:v>
                </c:pt>
                <c:pt idx="6">
                  <c:v>78.333333333333329</c:v>
                </c:pt>
                <c:pt idx="7">
                  <c:v>85</c:v>
                </c:pt>
                <c:pt idx="8">
                  <c:v>85</c:v>
                </c:pt>
                <c:pt idx="9">
                  <c:v>71.666666666666686</c:v>
                </c:pt>
                <c:pt idx="10">
                  <c:v>80</c:v>
                </c:pt>
                <c:pt idx="11">
                  <c:v>86.666666666666657</c:v>
                </c:pt>
                <c:pt idx="12">
                  <c:v>98.333333333333343</c:v>
                </c:pt>
              </c:numCache>
            </c:numRef>
          </c:val>
        </c:ser>
        <c:ser>
          <c:idx val="1"/>
          <c:order val="1"/>
          <c:tx>
            <c:strRef>
              <c:f>'Current Field Trial'!$N$3</c:f>
              <c:strCache>
                <c:ptCount val="1"/>
                <c:pt idx="0">
                  <c:v>Doubles</c:v>
                </c:pt>
              </c:strCache>
            </c:strRef>
          </c:tx>
          <c:spPr>
            <a:solidFill>
              <a:srgbClr val="FF8600"/>
            </a:solidFill>
          </c:spPr>
          <c:invertIfNegative val="0"/>
          <c:cat>
            <c:strRef>
              <c:f>'Current Field Trial'!$G$21:$G$33</c:f>
              <c:strCache>
                <c:ptCount val="13"/>
                <c:pt idx="0">
                  <c:v>H1st 450s 3572</c:v>
                </c:pt>
                <c:pt idx="1">
                  <c:v>H1st 450s 3263</c:v>
                </c:pt>
                <c:pt idx="2">
                  <c:v>H1st 450s 2652</c:v>
                </c:pt>
                <c:pt idx="3">
                  <c:v>H1st 450b 3572</c:v>
                </c:pt>
                <c:pt idx="4">
                  <c:v>H1st 450b 3263</c:v>
                </c:pt>
                <c:pt idx="5">
                  <c:v>H1st 450b 2652</c:v>
                </c:pt>
                <c:pt idx="6">
                  <c:v>H1so 450s 3572</c:v>
                </c:pt>
                <c:pt idx="7">
                  <c:v>H1so 450s 3263</c:v>
                </c:pt>
                <c:pt idx="8">
                  <c:v>H1so 450s 2652</c:v>
                </c:pt>
                <c:pt idx="9">
                  <c:v>H1so 450b 3572</c:v>
                </c:pt>
                <c:pt idx="10">
                  <c:v>H1so 450b 3263</c:v>
                </c:pt>
                <c:pt idx="11">
                  <c:v>H1so 450b 2652</c:v>
                </c:pt>
                <c:pt idx="12">
                  <c:v>check 3263</c:v>
                </c:pt>
              </c:strCache>
            </c:strRef>
          </c:cat>
          <c:val>
            <c:numRef>
              <c:f>'Current Field Trial'!$N$4:$N$16</c:f>
              <c:numCache>
                <c:formatCode>0</c:formatCode>
                <c:ptCount val="13"/>
                <c:pt idx="0">
                  <c:v>31.666666666666664</c:v>
                </c:pt>
                <c:pt idx="1">
                  <c:v>28.333333333333332</c:v>
                </c:pt>
                <c:pt idx="2">
                  <c:v>16.666666666666668</c:v>
                </c:pt>
                <c:pt idx="3">
                  <c:v>38.333333333333336</c:v>
                </c:pt>
                <c:pt idx="4">
                  <c:v>43.333333333333329</c:v>
                </c:pt>
                <c:pt idx="5">
                  <c:v>26.666666666666668</c:v>
                </c:pt>
                <c:pt idx="6">
                  <c:v>8.3333333333333339</c:v>
                </c:pt>
                <c:pt idx="7">
                  <c:v>8.3333333333333339</c:v>
                </c:pt>
                <c:pt idx="8">
                  <c:v>3.3333333333333335</c:v>
                </c:pt>
                <c:pt idx="9">
                  <c:v>21.666666666666664</c:v>
                </c:pt>
                <c:pt idx="10">
                  <c:v>16.666666666666668</c:v>
                </c:pt>
                <c:pt idx="11">
                  <c:v>5</c:v>
                </c:pt>
                <c:pt idx="12">
                  <c:v>0</c:v>
                </c:pt>
              </c:numCache>
            </c:numRef>
          </c:val>
        </c:ser>
        <c:dLbls>
          <c:showLegendKey val="0"/>
          <c:showVal val="0"/>
          <c:showCatName val="0"/>
          <c:showSerName val="0"/>
          <c:showPercent val="0"/>
          <c:showBubbleSize val="0"/>
        </c:dLbls>
        <c:gapWidth val="150"/>
        <c:overlap val="100"/>
        <c:axId val="122421248"/>
        <c:axId val="122423168"/>
      </c:barChart>
      <c:catAx>
        <c:axId val="122421248"/>
        <c:scaling>
          <c:orientation val="minMax"/>
        </c:scaling>
        <c:delete val="0"/>
        <c:axPos val="b"/>
        <c:title>
          <c:tx>
            <c:rich>
              <a:bodyPr/>
              <a:lstStyle/>
              <a:p>
                <a:pPr>
                  <a:defRPr sz="1400"/>
                </a:pPr>
                <a:r>
                  <a:rPr lang="en-US" sz="1400"/>
                  <a:t>Housing, Brush, Drum, Seed Size</a:t>
                </a:r>
              </a:p>
            </c:rich>
          </c:tx>
          <c:layout/>
          <c:overlay val="0"/>
        </c:title>
        <c:numFmt formatCode="General" sourceLinked="1"/>
        <c:majorTickMark val="out"/>
        <c:minorTickMark val="none"/>
        <c:tickLblPos val="nextTo"/>
        <c:crossAx val="122423168"/>
        <c:crosses val="autoZero"/>
        <c:auto val="0"/>
        <c:lblAlgn val="ctr"/>
        <c:lblOffset val="100"/>
        <c:noMultiLvlLbl val="0"/>
      </c:catAx>
      <c:valAx>
        <c:axId val="122423168"/>
        <c:scaling>
          <c:orientation val="minMax"/>
          <c:max val="100"/>
          <c:min val="0"/>
        </c:scaling>
        <c:delete val="0"/>
        <c:axPos val="l"/>
        <c:title>
          <c:tx>
            <c:rich>
              <a:bodyPr rot="-5400000" vert="horz"/>
              <a:lstStyle/>
              <a:p>
                <a:pPr>
                  <a:defRPr sz="1600"/>
                </a:pPr>
                <a:r>
                  <a:rPr lang="en-US" sz="1600"/>
                  <a:t>Maize emergence, %</a:t>
                </a:r>
              </a:p>
            </c:rich>
          </c:tx>
          <c:layout/>
          <c:overlay val="0"/>
        </c:title>
        <c:numFmt formatCode="0" sourceLinked="1"/>
        <c:majorTickMark val="out"/>
        <c:minorTickMark val="none"/>
        <c:tickLblPos val="nextTo"/>
        <c:txPr>
          <a:bodyPr/>
          <a:lstStyle/>
          <a:p>
            <a:pPr>
              <a:defRPr sz="1600"/>
            </a:pPr>
            <a:endParaRPr lang="en-US"/>
          </a:p>
        </c:txPr>
        <c:crossAx val="122421248"/>
        <c:crosses val="autoZero"/>
        <c:crossBetween val="between"/>
        <c:majorUnit val="20"/>
      </c:valAx>
    </c:plotArea>
    <c:legend>
      <c:legendPos val="r"/>
      <c:layout>
        <c:manualLayout>
          <c:xMode val="edge"/>
          <c:yMode val="edge"/>
          <c:x val="0.8869750233030449"/>
          <c:y val="0.40286920437954415"/>
          <c:w val="0.10276856809714224"/>
          <c:h val="0.12508711456146959"/>
        </c:manualLayout>
      </c:layout>
      <c:overlay val="0"/>
      <c:txPr>
        <a:bodyPr/>
        <a:lstStyle/>
        <a:p>
          <a:pPr>
            <a:defRPr sz="1400"/>
          </a:pPr>
          <a:endParaRPr lang="en-US"/>
        </a:p>
      </c:txPr>
    </c:legend>
    <c:plotVisOnly val="1"/>
    <c:dispBlanksAs val="gap"/>
    <c:showDLblsOverMax val="0"/>
  </c:chart>
  <c:spPr>
    <a:solidFill>
      <a:sysClr val="window" lastClr="FFFFFF">
        <a:lumMod val="95000"/>
      </a:sysClr>
    </a:solidFill>
    <a:ln>
      <a:solidFill>
        <a:srgbClr val="FF8600"/>
      </a:solidFill>
    </a:ln>
  </c:spPr>
  <c:txPr>
    <a:bodyPr/>
    <a:lstStyle/>
    <a:p>
      <a:pPr>
        <a:defRPr sz="1050"/>
      </a:pPr>
      <a:endParaRPr lang="en-US"/>
    </a:p>
  </c:txPr>
  <c:externalData r:id="rId2">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D4E6B8B-F488-4D18-9C30-1D4FBAAD8BA1}" type="datetimeFigureOut">
              <a:rPr lang="en-US" smtClean="0"/>
              <a:t>5/9/2014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296F707-0AF5-409F-BD13-5DDC88CEDD83}" type="slidenum">
              <a:rPr lang="en-US" smtClean="0"/>
              <a:t>‹#›</a:t>
            </a:fld>
            <a:endParaRPr lang="en-US"/>
          </a:p>
        </p:txBody>
      </p:sp>
    </p:spTree>
    <p:extLst>
      <p:ext uri="{BB962C8B-B14F-4D97-AF65-F5344CB8AC3E}">
        <p14:creationId xmlns:p14="http://schemas.microsoft.com/office/powerpoint/2010/main" val="40477820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6849C2B-B0D7-4FA7-8097-20B9C146F663}" type="slidenum">
              <a:rPr lang="en-US" altLang="en-US"/>
              <a:pPr/>
              <a:t>3</a:t>
            </a:fld>
            <a:endParaRPr lang="en-US" altLang="en-US"/>
          </a:p>
        </p:txBody>
      </p:sp>
      <p:sp>
        <p:nvSpPr>
          <p:cNvPr id="75778" name="Rectangle 2"/>
          <p:cNvSpPr>
            <a:spLocks noGrp="1" noRot="1" noChangeAspect="1" noChangeArrowheads="1" noTextEdit="1"/>
          </p:cNvSpPr>
          <p:nvPr>
            <p:ph type="sldImg"/>
          </p:nvPr>
        </p:nvSpPr>
        <p:spPr>
          <a:ln/>
        </p:spPr>
      </p:sp>
      <p:sp>
        <p:nvSpPr>
          <p:cNvPr id="75779"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4D394DC-CCB8-4286-A0A2-DD7E5212D46D}" type="slidenum">
              <a:rPr lang="en-US" altLang="en-US"/>
              <a:pPr/>
              <a:t>5</a:t>
            </a:fld>
            <a:endParaRPr lang="en-US" altLang="en-US"/>
          </a:p>
        </p:txBody>
      </p:sp>
      <p:sp>
        <p:nvSpPr>
          <p:cNvPr id="79874" name="Rectangle 2"/>
          <p:cNvSpPr>
            <a:spLocks noGrp="1" noRot="1" noChangeAspect="1" noChangeArrowheads="1" noTextEdit="1"/>
          </p:cNvSpPr>
          <p:nvPr>
            <p:ph type="sldImg"/>
          </p:nvPr>
        </p:nvSpPr>
        <p:spPr>
          <a:ln/>
        </p:spPr>
      </p:sp>
      <p:sp>
        <p:nvSpPr>
          <p:cNvPr id="79875"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FEE61FB-787D-40F8-ACEE-EE420219A1A0}" type="slidenum">
              <a:rPr lang="en-US" altLang="en-US"/>
              <a:pPr/>
              <a:t>6</a:t>
            </a:fld>
            <a:endParaRPr lang="en-US" altLang="en-US"/>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5A7A703-B282-4FAB-97C4-5B4276D69F20}" type="slidenum">
              <a:rPr lang="en-US"/>
              <a:pPr/>
              <a:t>35</a:t>
            </a:fld>
            <a:endParaRPr lang="en-US"/>
          </a:p>
        </p:txBody>
      </p:sp>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52426" y="2895600"/>
            <a:ext cx="4572000" cy="1368798"/>
          </a:xfrm>
        </p:spPr>
        <p:txBody>
          <a:bodyPr>
            <a:normAutofit/>
          </a:bodyPr>
          <a:lstStyle>
            <a:lvl1pPr marL="0" indent="0" algn="l">
              <a:buNone/>
              <a:defRPr sz="2000" b="0" i="1" cap="none" spc="120"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5" name="Rectangle 14"/>
          <p:cNvSpPr/>
          <p:nvPr/>
        </p:nvSpPr>
        <p:spPr>
          <a:xfrm>
            <a:off x="0" y="4743451"/>
            <a:ext cx="9144000" cy="2114550"/>
          </a:xfrm>
          <a:prstGeom prst="rect">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p:cNvCxnSpPr/>
          <p:nvPr/>
        </p:nvCxnSpPr>
        <p:spPr>
          <a:xfrm>
            <a:off x="0" y="4714875"/>
            <a:ext cx="9144000" cy="158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Date Placeholder 21"/>
          <p:cNvSpPr>
            <a:spLocks noGrp="1"/>
          </p:cNvSpPr>
          <p:nvPr>
            <p:ph type="dt" sz="half" idx="10"/>
          </p:nvPr>
        </p:nvSpPr>
        <p:spPr/>
        <p:txBody>
          <a:bodyPr/>
          <a:lstStyle/>
          <a:p>
            <a:fld id="{D532C194-F326-4239-B6EB-A308EFF81318}" type="datetimeFigureOut">
              <a:rPr lang="en-US" smtClean="0"/>
              <a:t>5/9/2014</a:t>
            </a:fld>
            <a:endParaRPr lang="en-US"/>
          </a:p>
        </p:txBody>
      </p:sp>
      <p:sp>
        <p:nvSpPr>
          <p:cNvPr id="23" name="Slide Number Placeholder 22"/>
          <p:cNvSpPr>
            <a:spLocks noGrp="1"/>
          </p:cNvSpPr>
          <p:nvPr>
            <p:ph type="sldNum" sz="quarter" idx="11"/>
          </p:nvPr>
        </p:nvSpPr>
        <p:spPr/>
        <p:txBody>
          <a:bodyPr/>
          <a:lstStyle/>
          <a:p>
            <a:fld id="{284CFE50-DCB8-476E-9292-4EC0D4098C0E}" type="slidenum">
              <a:rPr lang="en-US" smtClean="0"/>
              <a:t>‹#›</a:t>
            </a:fld>
            <a:endParaRPr lang="en-US"/>
          </a:p>
        </p:txBody>
      </p:sp>
      <p:sp>
        <p:nvSpPr>
          <p:cNvPr id="24" name="Footer Placeholder 23"/>
          <p:cNvSpPr>
            <a:spLocks noGrp="1"/>
          </p:cNvSpPr>
          <p:nvPr>
            <p:ph type="ftr" sz="quarter" idx="12"/>
          </p:nvPr>
        </p:nvSpPr>
        <p:spPr/>
        <p:txBody>
          <a:bodyPr/>
          <a:lstStyle/>
          <a:p>
            <a:endParaRPr lang="en-US"/>
          </a:p>
        </p:txBody>
      </p:sp>
      <p:sp>
        <p:nvSpPr>
          <p:cNvPr id="12" name="Title 11"/>
          <p:cNvSpPr>
            <a:spLocks noGrp="1"/>
          </p:cNvSpPr>
          <p:nvPr>
            <p:ph type="title"/>
          </p:nvPr>
        </p:nvSpPr>
        <p:spPr>
          <a:xfrm>
            <a:off x="352426" y="457200"/>
            <a:ext cx="7680960" cy="2438399"/>
          </a:xfrm>
        </p:spPr>
        <p:txBody>
          <a:bodyPr>
            <a:normAutofit/>
          </a:bodyPr>
          <a:lstStyle>
            <a:lvl1pPr>
              <a:spcBef>
                <a:spcPts val="0"/>
              </a:spcBef>
              <a:defRPr kumimoji="0" lang="en-US" sz="6000" b="1" i="0" u="none" strike="noStrike" kern="1200" cap="none" spc="0" normalizeH="0" baseline="0" noProof="0" smtClean="0">
                <a:ln>
                  <a:noFill/>
                </a:ln>
                <a:gradFill>
                  <a:gsLst>
                    <a:gs pos="0">
                      <a:schemeClr val="tx1">
                        <a:alpha val="92000"/>
                      </a:schemeClr>
                    </a:gs>
                    <a:gs pos="45000">
                      <a:schemeClr val="tx1">
                        <a:alpha val="51000"/>
                      </a:schemeClr>
                    </a:gs>
                    <a:gs pos="100000">
                      <a:schemeClr val="tx1"/>
                    </a:gs>
                  </a:gsLst>
                  <a:lin ang="3600000" scaled="0"/>
                </a:gradFill>
                <a:effectLst/>
                <a:uLnTx/>
                <a:uFillTx/>
                <a:latin typeface="+mj-lt"/>
                <a:ea typeface="+mj-ea"/>
                <a:cs typeface="Tunga" pitchFamily="2"/>
              </a:defRPr>
            </a:lvl1pPr>
          </a:lstStyle>
          <a:p>
            <a:r>
              <a:rPr lang="en-US" smtClean="0"/>
              <a:t>Click to edit Master title style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532C194-F326-4239-B6EB-A308EFF81318}" type="datetimeFigureOut">
              <a:rPr lang="en-US" smtClean="0"/>
              <a:t>5/9/2014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4CFE50-DCB8-476E-9292-4EC0D4098C0E}"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532C194-F326-4239-B6EB-A308EFF81318}" type="datetimeFigureOut">
              <a:rPr lang="en-US" smtClean="0"/>
              <a:t>5/9/2014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4CFE50-DCB8-476E-9292-4EC0D4098C0E}"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Content Placeholder 30"/>
          <p:cNvSpPr>
            <a:spLocks noGrp="1"/>
          </p:cNvSpPr>
          <p:nvPr>
            <p:ph sz="quarter" idx="13"/>
          </p:nvPr>
        </p:nvSpPr>
        <p:spPr>
          <a:xfrm>
            <a:off x="352426" y="1463040"/>
            <a:ext cx="7680960" cy="472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Date Placeholder 11"/>
          <p:cNvSpPr>
            <a:spLocks noGrp="1"/>
          </p:cNvSpPr>
          <p:nvPr>
            <p:ph type="dt" sz="half" idx="14"/>
          </p:nvPr>
        </p:nvSpPr>
        <p:spPr/>
        <p:txBody>
          <a:bodyPr/>
          <a:lstStyle/>
          <a:p>
            <a:fld id="{D532C194-F326-4239-B6EB-A308EFF81318}" type="datetimeFigureOut">
              <a:rPr lang="en-US" smtClean="0"/>
              <a:t>5/9/2014</a:t>
            </a:fld>
            <a:endParaRPr lang="en-US"/>
          </a:p>
        </p:txBody>
      </p:sp>
      <p:sp>
        <p:nvSpPr>
          <p:cNvPr id="19" name="Slide Number Placeholder 18"/>
          <p:cNvSpPr>
            <a:spLocks noGrp="1"/>
          </p:cNvSpPr>
          <p:nvPr>
            <p:ph type="sldNum" sz="quarter" idx="15"/>
          </p:nvPr>
        </p:nvSpPr>
        <p:spPr/>
        <p:txBody>
          <a:bodyPr/>
          <a:lstStyle/>
          <a:p>
            <a:fld id="{284CFE50-DCB8-476E-9292-4EC0D4098C0E}" type="slidenum">
              <a:rPr lang="en-US" smtClean="0"/>
              <a:t>‹#›</a:t>
            </a:fld>
            <a:endParaRPr lang="en-US"/>
          </a:p>
        </p:txBody>
      </p:sp>
      <p:sp>
        <p:nvSpPr>
          <p:cNvPr id="21" name="Footer Placeholder 20"/>
          <p:cNvSpPr>
            <a:spLocks noGrp="1"/>
          </p:cNvSpPr>
          <p:nvPr>
            <p:ph type="ftr" sz="quarter" idx="16"/>
          </p:nvPr>
        </p:nvSpPr>
        <p:spPr/>
        <p:txBody>
          <a:bodyPr/>
          <a:lstStyle/>
          <a:p>
            <a:endParaRPr lang="en-US"/>
          </a:p>
        </p:txBody>
      </p:sp>
      <p:sp>
        <p:nvSpPr>
          <p:cNvPr id="8" name="Title 7"/>
          <p:cNvSpPr>
            <a:spLocks noGrp="1"/>
          </p:cNvSpPr>
          <p:nvPr>
            <p:ph type="title"/>
          </p:nvPr>
        </p:nvSpPr>
        <p:spPr/>
        <p:txBody>
          <a:bodyPr/>
          <a:lstStyle/>
          <a:p>
            <a:r>
              <a:rPr lang="en-US" smtClean="0"/>
              <a:t>Click to edit Master title style</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2" name="Rectangle 11"/>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ubtitle 2"/>
          <p:cNvSpPr>
            <a:spLocks noGrp="1"/>
          </p:cNvSpPr>
          <p:nvPr>
            <p:ph type="subTitle" idx="1"/>
          </p:nvPr>
        </p:nvSpPr>
        <p:spPr>
          <a:xfrm>
            <a:off x="352426" y="4003302"/>
            <a:ext cx="4572000" cy="1178298"/>
          </a:xfrm>
        </p:spPr>
        <p:txBody>
          <a:bodyPr>
            <a:normAutofit/>
          </a:bodyPr>
          <a:lstStyle>
            <a:lvl1pPr marL="0" indent="0" algn="l">
              <a:buNone/>
              <a:defRPr sz="2000" b="0" i="1" cap="none" spc="120"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6" name="Date Placeholder 15"/>
          <p:cNvSpPr>
            <a:spLocks noGrp="1"/>
          </p:cNvSpPr>
          <p:nvPr>
            <p:ph type="dt" sz="half" idx="10"/>
          </p:nvPr>
        </p:nvSpPr>
        <p:spPr/>
        <p:txBody>
          <a:bodyPr/>
          <a:lstStyle/>
          <a:p>
            <a:fld id="{D532C194-F326-4239-B6EB-A308EFF81318}" type="datetimeFigureOut">
              <a:rPr lang="en-US" smtClean="0"/>
              <a:t>5/9/2014</a:t>
            </a:fld>
            <a:endParaRPr lang="en-US"/>
          </a:p>
        </p:txBody>
      </p:sp>
      <p:sp>
        <p:nvSpPr>
          <p:cNvPr id="20" name="Slide Number Placeholder 19"/>
          <p:cNvSpPr>
            <a:spLocks noGrp="1"/>
          </p:cNvSpPr>
          <p:nvPr>
            <p:ph type="sldNum" sz="quarter" idx="11"/>
          </p:nvPr>
        </p:nvSpPr>
        <p:spPr/>
        <p:txBody>
          <a:bodyPr/>
          <a:lstStyle/>
          <a:p>
            <a:fld id="{284CFE50-DCB8-476E-9292-4EC0D4098C0E}" type="slidenum">
              <a:rPr lang="en-US" smtClean="0"/>
              <a:t>‹#›</a:t>
            </a:fld>
            <a:endParaRPr lang="en-US"/>
          </a:p>
        </p:txBody>
      </p:sp>
      <p:sp>
        <p:nvSpPr>
          <p:cNvPr id="21" name="Footer Placeholder 20"/>
          <p:cNvSpPr>
            <a:spLocks noGrp="1"/>
          </p:cNvSpPr>
          <p:nvPr>
            <p:ph type="ftr" sz="quarter" idx="12"/>
          </p:nvPr>
        </p:nvSpPr>
        <p:spPr/>
        <p:txBody>
          <a:bodyPr/>
          <a:lstStyle/>
          <a:p>
            <a:endParaRPr lang="en-US"/>
          </a:p>
        </p:txBody>
      </p:sp>
      <p:sp>
        <p:nvSpPr>
          <p:cNvPr id="13" name="Rectangle 12"/>
          <p:cNvSpPr/>
          <p:nvPr/>
        </p:nvSpPr>
        <p:spPr>
          <a:xfrm>
            <a:off x="0" y="0"/>
            <a:ext cx="9144000" cy="1828800"/>
          </a:xfrm>
          <a:prstGeom prst="rect">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p:cNvCxnSpPr/>
          <p:nvPr/>
        </p:nvCxnSpPr>
        <p:spPr>
          <a:xfrm>
            <a:off x="-4439" y="1828800"/>
            <a:ext cx="9144000" cy="158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itle 13"/>
          <p:cNvSpPr>
            <a:spLocks noGrp="1"/>
          </p:cNvSpPr>
          <p:nvPr>
            <p:ph type="title"/>
          </p:nvPr>
        </p:nvSpPr>
        <p:spPr>
          <a:xfrm>
            <a:off x="354366" y="1990078"/>
            <a:ext cx="8439912" cy="1984248"/>
          </a:xfrm>
        </p:spPr>
        <p:txBody>
          <a:bodyPr>
            <a:noAutofit/>
          </a:bodyPr>
          <a:lstStyle>
            <a:lvl1pPr>
              <a:defRPr kumimoji="0" lang="en-US" sz="6000" b="1" i="0" u="none" strike="noStrike" kern="1200" cap="none" spc="0" normalizeH="0" baseline="0" noProof="0" dirty="0" smtClean="0">
                <a:ln>
                  <a:noFill/>
                </a:ln>
                <a:gradFill>
                  <a:gsLst>
                    <a:gs pos="0">
                      <a:schemeClr val="tx1">
                        <a:alpha val="92000"/>
                      </a:schemeClr>
                    </a:gs>
                    <a:gs pos="45000">
                      <a:schemeClr val="tx1">
                        <a:alpha val="51000"/>
                      </a:schemeClr>
                    </a:gs>
                    <a:gs pos="100000">
                      <a:schemeClr val="tx1"/>
                    </a:gs>
                  </a:gsLst>
                  <a:lin ang="3600000" scaled="0"/>
                </a:gradFill>
                <a:effectLst/>
                <a:uLnTx/>
                <a:uFillTx/>
                <a:latin typeface="+mj-lt"/>
                <a:ea typeface="+mj-ea"/>
                <a:cs typeface="Tunga" pitchFamily="2"/>
              </a:defRPr>
            </a:lvl1pPr>
          </a:lstStyle>
          <a:p>
            <a:pPr marL="0" marR="0" lvl="0" indent="0" algn="l" defTabSz="914400" rtl="0" eaLnBrk="1" fontAlgn="auto" latinLnBrk="0" hangingPunct="1">
              <a:lnSpc>
                <a:spcPct val="100000"/>
              </a:lnSpc>
              <a:spcBef>
                <a:spcPts val="400"/>
              </a:spcBef>
              <a:spcAft>
                <a:spcPts val="0"/>
              </a:spcAft>
              <a:buClrTx/>
              <a:buSzTx/>
              <a:buFontTx/>
              <a:buNone/>
              <a:tabLst/>
              <a:defRPr/>
            </a:pPr>
            <a:r>
              <a:rPr lang="en-US" smtClean="0"/>
              <a:t>Click to edit Master title style</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0" name="Rectangle 9"/>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ontent Placeholder 11"/>
          <p:cNvSpPr>
            <a:spLocks noGrp="1"/>
          </p:cNvSpPr>
          <p:nvPr>
            <p:ph sz="quarter" idx="14"/>
          </p:nvPr>
        </p:nvSpPr>
        <p:spPr>
          <a:xfrm>
            <a:off x="4901184" y="1463040"/>
            <a:ext cx="3886200" cy="4288536"/>
          </a:xfrm>
        </p:spPr>
        <p:txBody>
          <a:bodyPr>
            <a:normAutofit/>
          </a:bodyPr>
          <a:lstStyle>
            <a:lvl1pPr>
              <a:defRPr sz="1600"/>
            </a:lvl1pPr>
            <a:lvl2pPr>
              <a:defRPr sz="1600"/>
            </a:lvl2pPr>
            <a:lvl3pPr>
              <a:defRPr sz="16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8" name="Content Placeholder 30"/>
          <p:cNvSpPr>
            <a:spLocks noGrp="1"/>
          </p:cNvSpPr>
          <p:nvPr>
            <p:ph sz="quarter" idx="13"/>
          </p:nvPr>
        </p:nvSpPr>
        <p:spPr>
          <a:xfrm>
            <a:off x="352426" y="1463040"/>
            <a:ext cx="3886200" cy="4288536"/>
          </a:xfrm>
        </p:spPr>
        <p:txBody>
          <a:bodyPr>
            <a:normAutofit/>
          </a:bodyPr>
          <a:lstStyle>
            <a:lvl1pPr>
              <a:defRPr sz="1600"/>
            </a:lvl1pPr>
            <a:lvl2pPr>
              <a:defRPr sz="1600"/>
            </a:lvl2pPr>
            <a:lvl3pPr>
              <a:defRPr sz="16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7" name="Title 26"/>
          <p:cNvSpPr>
            <a:spLocks noGrp="1"/>
          </p:cNvSpPr>
          <p:nvPr>
            <p:ph type="title"/>
          </p:nvPr>
        </p:nvSpPr>
        <p:spPr/>
        <p:txBody>
          <a:bodyPr/>
          <a:lstStyle/>
          <a:p>
            <a:r>
              <a:rPr lang="en-US" smtClean="0"/>
              <a:t>Click to edit Master title style</a:t>
            </a:r>
            <a:endParaRPr lang="en-US" dirty="0"/>
          </a:p>
        </p:txBody>
      </p:sp>
      <p:sp>
        <p:nvSpPr>
          <p:cNvPr id="20" name="Date Placeholder 19"/>
          <p:cNvSpPr>
            <a:spLocks noGrp="1"/>
          </p:cNvSpPr>
          <p:nvPr>
            <p:ph type="dt" sz="half" idx="15"/>
          </p:nvPr>
        </p:nvSpPr>
        <p:spPr/>
        <p:txBody>
          <a:bodyPr/>
          <a:lstStyle/>
          <a:p>
            <a:fld id="{D532C194-F326-4239-B6EB-A308EFF81318}" type="datetimeFigureOut">
              <a:rPr lang="en-US" smtClean="0"/>
              <a:t>5/9/2014</a:t>
            </a:fld>
            <a:endParaRPr lang="en-US"/>
          </a:p>
        </p:txBody>
      </p:sp>
      <p:sp>
        <p:nvSpPr>
          <p:cNvPr id="25" name="Slide Number Placeholder 24"/>
          <p:cNvSpPr>
            <a:spLocks noGrp="1"/>
          </p:cNvSpPr>
          <p:nvPr>
            <p:ph type="sldNum" sz="quarter" idx="16"/>
          </p:nvPr>
        </p:nvSpPr>
        <p:spPr/>
        <p:txBody>
          <a:bodyPr/>
          <a:lstStyle/>
          <a:p>
            <a:fld id="{284CFE50-DCB8-476E-9292-4EC0D4098C0E}" type="slidenum">
              <a:rPr lang="en-US" smtClean="0"/>
              <a:t>‹#›</a:t>
            </a:fld>
            <a:endParaRPr lang="en-US"/>
          </a:p>
        </p:txBody>
      </p:sp>
      <p:sp>
        <p:nvSpPr>
          <p:cNvPr id="26" name="Footer Placeholder 25"/>
          <p:cNvSpPr>
            <a:spLocks noGrp="1"/>
          </p:cNvSpPr>
          <p:nvPr>
            <p:ph type="ftr" sz="quarter" idx="17"/>
          </p:nvPr>
        </p:nvSpPr>
        <p:spPr/>
        <p:txBody>
          <a:bodyPr/>
          <a:lstStyle/>
          <a:p>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3" name="Rectangle 12"/>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3"/>
          <p:cNvSpPr>
            <a:spLocks noGrp="1"/>
          </p:cNvSpPr>
          <p:nvPr>
            <p:ph type="body" sz="half" idx="2"/>
          </p:nvPr>
        </p:nvSpPr>
        <p:spPr>
          <a:xfrm>
            <a:off x="352426" y="1463040"/>
            <a:ext cx="3886200" cy="509587"/>
          </a:xfrm>
        </p:spPr>
        <p:txBody>
          <a:bodyPr>
            <a:normAutofit/>
          </a:bodyPr>
          <a:lstStyle>
            <a:lvl1pPr marL="0" indent="0">
              <a:buNone/>
              <a:defRPr sz="2000" b="0" i="1" spc="0" baseline="0">
                <a:solidFill>
                  <a:schemeClr val="tx1"/>
                </a:solidFill>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9" name="Text Placeholder 3"/>
          <p:cNvSpPr>
            <a:spLocks noGrp="1"/>
          </p:cNvSpPr>
          <p:nvPr>
            <p:ph type="body" sz="half" idx="15"/>
          </p:nvPr>
        </p:nvSpPr>
        <p:spPr>
          <a:xfrm>
            <a:off x="4900613" y="1463040"/>
            <a:ext cx="3886200" cy="509587"/>
          </a:xfrm>
        </p:spPr>
        <p:txBody>
          <a:bodyPr>
            <a:normAutofit/>
          </a:bodyPr>
          <a:lstStyle>
            <a:lvl1pPr marL="0" indent="0">
              <a:buNone/>
              <a:defRPr sz="2000" b="0" i="1" spc="0" baseline="0">
                <a:solidFill>
                  <a:schemeClr val="tx1"/>
                </a:solidFill>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Content Placeholder 11"/>
          <p:cNvSpPr>
            <a:spLocks noGrp="1"/>
          </p:cNvSpPr>
          <p:nvPr>
            <p:ph sz="quarter" idx="14"/>
          </p:nvPr>
        </p:nvSpPr>
        <p:spPr>
          <a:xfrm>
            <a:off x="4900613" y="2011680"/>
            <a:ext cx="3886200" cy="3736848"/>
          </a:xfrm>
        </p:spPr>
        <p:txBody>
          <a:bodyPr>
            <a:normAutofit/>
          </a:bodyPr>
          <a:lstStyle>
            <a:lvl1pPr>
              <a:defRPr sz="1600"/>
            </a:lvl1pPr>
            <a:lvl2pPr>
              <a:defRPr sz="1600"/>
            </a:lvl2pPr>
            <a:lvl3pPr>
              <a:defRPr sz="16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8" name="Content Placeholder 30"/>
          <p:cNvSpPr>
            <a:spLocks noGrp="1"/>
          </p:cNvSpPr>
          <p:nvPr>
            <p:ph sz="quarter" idx="13"/>
          </p:nvPr>
        </p:nvSpPr>
        <p:spPr>
          <a:xfrm>
            <a:off x="352426" y="2011680"/>
            <a:ext cx="3886200" cy="3736848"/>
          </a:xfrm>
        </p:spPr>
        <p:txBody>
          <a:bodyPr>
            <a:normAutofit/>
          </a:bodyPr>
          <a:lstStyle>
            <a:lvl1pPr>
              <a:defRPr sz="1600"/>
            </a:lvl1pPr>
            <a:lvl2pPr>
              <a:defRPr sz="1600"/>
            </a:lvl2pPr>
            <a:lvl3pPr>
              <a:defRPr sz="16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30" name="Title 29"/>
          <p:cNvSpPr>
            <a:spLocks noGrp="1"/>
          </p:cNvSpPr>
          <p:nvPr>
            <p:ph type="title"/>
          </p:nvPr>
        </p:nvSpPr>
        <p:spPr/>
        <p:txBody>
          <a:bodyPr/>
          <a:lstStyle/>
          <a:p>
            <a:r>
              <a:rPr lang="en-US" smtClean="0"/>
              <a:t>Click to edit Master title style</a:t>
            </a:r>
            <a:endParaRPr lang="en-US"/>
          </a:p>
        </p:txBody>
      </p:sp>
      <p:sp>
        <p:nvSpPr>
          <p:cNvPr id="20" name="Date Placeholder 19"/>
          <p:cNvSpPr>
            <a:spLocks noGrp="1"/>
          </p:cNvSpPr>
          <p:nvPr>
            <p:ph type="dt" sz="half" idx="16"/>
          </p:nvPr>
        </p:nvSpPr>
        <p:spPr/>
        <p:txBody>
          <a:bodyPr/>
          <a:lstStyle/>
          <a:p>
            <a:fld id="{D532C194-F326-4239-B6EB-A308EFF81318}" type="datetimeFigureOut">
              <a:rPr lang="en-US" smtClean="0"/>
              <a:t>5/9/2014</a:t>
            </a:fld>
            <a:endParaRPr lang="en-US"/>
          </a:p>
        </p:txBody>
      </p:sp>
      <p:sp>
        <p:nvSpPr>
          <p:cNvPr id="24" name="Slide Number Placeholder 23"/>
          <p:cNvSpPr>
            <a:spLocks noGrp="1"/>
          </p:cNvSpPr>
          <p:nvPr>
            <p:ph type="sldNum" sz="quarter" idx="17"/>
          </p:nvPr>
        </p:nvSpPr>
        <p:spPr/>
        <p:txBody>
          <a:bodyPr/>
          <a:lstStyle/>
          <a:p>
            <a:fld id="{284CFE50-DCB8-476E-9292-4EC0D4098C0E}" type="slidenum">
              <a:rPr lang="en-US" smtClean="0"/>
              <a:t>‹#›</a:t>
            </a:fld>
            <a:endParaRPr lang="en-US"/>
          </a:p>
        </p:txBody>
      </p:sp>
      <p:sp>
        <p:nvSpPr>
          <p:cNvPr id="29" name="Footer Placeholder 28"/>
          <p:cNvSpPr>
            <a:spLocks noGrp="1"/>
          </p:cNvSpPr>
          <p:nvPr>
            <p:ph type="ftr" sz="quarter" idx="18"/>
          </p:nvPr>
        </p:nvSpPr>
        <p:spPr/>
        <p:txBody>
          <a:bodyPr/>
          <a:lstStyle/>
          <a:p>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2" name="Rectangle 11"/>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Date Placeholder 10"/>
          <p:cNvSpPr>
            <a:spLocks noGrp="1"/>
          </p:cNvSpPr>
          <p:nvPr>
            <p:ph type="dt" sz="half" idx="10"/>
          </p:nvPr>
        </p:nvSpPr>
        <p:spPr/>
        <p:txBody>
          <a:bodyPr/>
          <a:lstStyle/>
          <a:p>
            <a:fld id="{D532C194-F326-4239-B6EB-A308EFF81318}" type="datetimeFigureOut">
              <a:rPr lang="en-US" smtClean="0"/>
              <a:t>5/9/2014</a:t>
            </a:fld>
            <a:endParaRPr lang="en-US"/>
          </a:p>
        </p:txBody>
      </p:sp>
      <p:sp>
        <p:nvSpPr>
          <p:cNvPr id="14" name="Slide Number Placeholder 13"/>
          <p:cNvSpPr>
            <a:spLocks noGrp="1"/>
          </p:cNvSpPr>
          <p:nvPr>
            <p:ph type="sldNum" sz="quarter" idx="11"/>
          </p:nvPr>
        </p:nvSpPr>
        <p:spPr/>
        <p:txBody>
          <a:bodyPr/>
          <a:lstStyle/>
          <a:p>
            <a:fld id="{284CFE50-DCB8-476E-9292-4EC0D4098C0E}" type="slidenum">
              <a:rPr lang="en-US" smtClean="0"/>
              <a:t>‹#›</a:t>
            </a:fld>
            <a:endParaRPr lang="en-US"/>
          </a:p>
        </p:txBody>
      </p:sp>
      <p:sp>
        <p:nvSpPr>
          <p:cNvPr id="18" name="Footer Placeholder 17"/>
          <p:cNvSpPr>
            <a:spLocks noGrp="1"/>
          </p:cNvSpPr>
          <p:nvPr>
            <p:ph type="ftr" sz="quarter" idx="12"/>
          </p:nvPr>
        </p:nvSpPr>
        <p:spPr/>
        <p:txBody>
          <a:bodyPr/>
          <a:lstStyle/>
          <a:p>
            <a:endParaRPr lang="en-US"/>
          </a:p>
        </p:txBody>
      </p:sp>
      <p:sp>
        <p:nvSpPr>
          <p:cNvPr id="15" name="Title 14"/>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ate Placeholder 6"/>
          <p:cNvSpPr>
            <a:spLocks noGrp="1"/>
          </p:cNvSpPr>
          <p:nvPr>
            <p:ph type="dt" sz="half" idx="10"/>
          </p:nvPr>
        </p:nvSpPr>
        <p:spPr/>
        <p:txBody>
          <a:bodyPr/>
          <a:lstStyle/>
          <a:p>
            <a:fld id="{D532C194-F326-4239-B6EB-A308EFF81318}" type="datetimeFigureOut">
              <a:rPr lang="en-US" smtClean="0"/>
              <a:t>5/9/2014</a:t>
            </a:fld>
            <a:endParaRPr lang="en-US"/>
          </a:p>
        </p:txBody>
      </p:sp>
      <p:sp>
        <p:nvSpPr>
          <p:cNvPr id="12" name="Slide Number Placeholder 11"/>
          <p:cNvSpPr>
            <a:spLocks noGrp="1"/>
          </p:cNvSpPr>
          <p:nvPr>
            <p:ph type="sldNum" sz="quarter" idx="11"/>
          </p:nvPr>
        </p:nvSpPr>
        <p:spPr/>
        <p:txBody>
          <a:bodyPr/>
          <a:lstStyle/>
          <a:p>
            <a:fld id="{284CFE50-DCB8-476E-9292-4EC0D4098C0E}" type="slidenum">
              <a:rPr lang="en-US" smtClean="0"/>
              <a:t>‹#›</a:t>
            </a:fld>
            <a:endParaRPr lang="en-US"/>
          </a:p>
        </p:txBody>
      </p:sp>
      <p:sp>
        <p:nvSpPr>
          <p:cNvPr id="13" name="Footer Placeholder 12"/>
          <p:cNvSpPr>
            <a:spLocks noGrp="1"/>
          </p:cNvSpPr>
          <p:nvPr>
            <p:ph type="ftr" sz="quarter" idx="12"/>
          </p:nvPr>
        </p:nvSpPr>
        <p:spPr/>
        <p:txBody>
          <a:bodyPr/>
          <a:lstStyle/>
          <a:p>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2" name="Rectangle 11"/>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0" y="5734050"/>
            <a:ext cx="9144000" cy="1123950"/>
          </a:xfrm>
          <a:prstGeom prst="rect">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p:cNvCxnSpPr/>
          <p:nvPr/>
        </p:nvCxnSpPr>
        <p:spPr>
          <a:xfrm>
            <a:off x="0" y="5695950"/>
            <a:ext cx="9144000" cy="158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Title 23"/>
          <p:cNvSpPr>
            <a:spLocks noGrp="1"/>
          </p:cNvSpPr>
          <p:nvPr>
            <p:ph type="title"/>
          </p:nvPr>
        </p:nvSpPr>
        <p:spPr/>
        <p:txBody>
          <a:bodyPr/>
          <a:lstStyle/>
          <a:p>
            <a:r>
              <a:rPr lang="en-US" smtClean="0"/>
              <a:t>Click to edit Master title style</a:t>
            </a:r>
            <a:endParaRPr lang="en-US"/>
          </a:p>
        </p:txBody>
      </p:sp>
      <p:sp>
        <p:nvSpPr>
          <p:cNvPr id="11" name="Text Placeholder 3"/>
          <p:cNvSpPr>
            <a:spLocks noGrp="1"/>
          </p:cNvSpPr>
          <p:nvPr>
            <p:ph type="body" sz="half" idx="2"/>
          </p:nvPr>
        </p:nvSpPr>
        <p:spPr>
          <a:xfrm>
            <a:off x="352426" y="1463040"/>
            <a:ext cx="3381375" cy="3967162"/>
          </a:xfrm>
        </p:spPr>
        <p:txBody>
          <a:bodyPr>
            <a:normAutofit/>
          </a:bodyPr>
          <a:lstStyle>
            <a:lvl1pPr marL="0" indent="0">
              <a:lnSpc>
                <a:spcPct val="150000"/>
              </a:lnSpc>
              <a:buNone/>
              <a:defRPr sz="1600" b="0" i="1" spc="0" baseline="0">
                <a:solidFill>
                  <a:schemeClr val="tx2"/>
                </a:solidFill>
                <a:latin typeface="+mn-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6" name="Content Placeholder 11"/>
          <p:cNvSpPr>
            <a:spLocks noGrp="1"/>
          </p:cNvSpPr>
          <p:nvPr>
            <p:ph sz="quarter" idx="14"/>
          </p:nvPr>
        </p:nvSpPr>
        <p:spPr>
          <a:xfrm>
            <a:off x="4105275" y="1463040"/>
            <a:ext cx="4681538" cy="3968496"/>
          </a:xfrm>
        </p:spPr>
        <p:txBody>
          <a:bodyPr>
            <a:normAutofit/>
          </a:bodyPr>
          <a:lstStyle>
            <a:lvl1pPr>
              <a:defRPr sz="1600"/>
            </a:lvl1pPr>
            <a:lvl2pPr>
              <a:defRPr sz="1600"/>
            </a:lvl2pPr>
            <a:lvl3pPr>
              <a:defRPr sz="16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Date Placeholder 12"/>
          <p:cNvSpPr>
            <a:spLocks noGrp="1"/>
          </p:cNvSpPr>
          <p:nvPr>
            <p:ph type="dt" sz="half" idx="15"/>
          </p:nvPr>
        </p:nvSpPr>
        <p:spPr/>
        <p:txBody>
          <a:bodyPr/>
          <a:lstStyle/>
          <a:p>
            <a:fld id="{D532C194-F326-4239-B6EB-A308EFF81318}" type="datetimeFigureOut">
              <a:rPr lang="en-US" smtClean="0"/>
              <a:t>5/9/2014</a:t>
            </a:fld>
            <a:endParaRPr lang="en-US"/>
          </a:p>
        </p:txBody>
      </p:sp>
      <p:sp>
        <p:nvSpPr>
          <p:cNvPr id="18" name="Slide Number Placeholder 17"/>
          <p:cNvSpPr>
            <a:spLocks noGrp="1"/>
          </p:cNvSpPr>
          <p:nvPr>
            <p:ph type="sldNum" sz="quarter" idx="16"/>
          </p:nvPr>
        </p:nvSpPr>
        <p:spPr/>
        <p:txBody>
          <a:bodyPr/>
          <a:lstStyle/>
          <a:p>
            <a:fld id="{284CFE50-DCB8-476E-9292-4EC0D4098C0E}" type="slidenum">
              <a:rPr lang="en-US" smtClean="0"/>
              <a:t>‹#›</a:t>
            </a:fld>
            <a:endParaRPr lang="en-US"/>
          </a:p>
        </p:txBody>
      </p:sp>
      <p:sp>
        <p:nvSpPr>
          <p:cNvPr id="20" name="Footer Placeholder 19"/>
          <p:cNvSpPr>
            <a:spLocks noGrp="1"/>
          </p:cNvSpPr>
          <p:nvPr>
            <p:ph type="ftr" sz="quarter" idx="17"/>
          </p:nvPr>
        </p:nvSpPr>
        <p:spPr/>
        <p:txBody>
          <a:bodyPr/>
          <a:lstStyle/>
          <a:p>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0" name="Rectangle 9"/>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5229224" y="0"/>
            <a:ext cx="3914775" cy="5657850"/>
          </a:xfrm>
        </p:spPr>
        <p:txBody>
          <a:bodyPr anchor="ctr" anchorCtr="0"/>
          <a:lstStyle>
            <a:lvl1pPr marL="0" indent="0" algn="ctr">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25" name="Text Placeholder 24"/>
          <p:cNvSpPr>
            <a:spLocks noGrp="1"/>
          </p:cNvSpPr>
          <p:nvPr>
            <p:ph type="body" sz="quarter" idx="13"/>
          </p:nvPr>
        </p:nvSpPr>
        <p:spPr>
          <a:xfrm>
            <a:off x="352426" y="1600199"/>
            <a:ext cx="4572000" cy="3593237"/>
          </a:xfrm>
        </p:spPr>
        <p:txBody>
          <a:bodyPr>
            <a:normAutofit/>
          </a:bodyPr>
          <a:lstStyle>
            <a:lvl1pPr marL="0" indent="0">
              <a:lnSpc>
                <a:spcPct val="150000"/>
              </a:lnSpc>
              <a:spcBef>
                <a:spcPts val="0"/>
              </a:spcBef>
              <a:buNone/>
              <a:defRPr sz="1600" i="1">
                <a:solidFill>
                  <a:schemeClr val="tx1"/>
                </a:solidFill>
              </a:defRPr>
            </a:lvl1pPr>
            <a:lvl2pPr marL="171450" indent="1588">
              <a:buNone/>
              <a:defRPr>
                <a:solidFill>
                  <a:schemeClr val="bg2"/>
                </a:solidFill>
              </a:defRPr>
            </a:lvl2pPr>
            <a:lvl3pPr marL="344488" indent="6350">
              <a:buNone/>
              <a:defRPr>
                <a:solidFill>
                  <a:schemeClr val="bg2"/>
                </a:solidFill>
              </a:defRPr>
            </a:lvl3pPr>
            <a:lvl4pPr marL="515938" indent="3175">
              <a:buNone/>
              <a:defRPr>
                <a:solidFill>
                  <a:schemeClr val="bg2"/>
                </a:solidFill>
              </a:defRPr>
            </a:lvl4pPr>
            <a:lvl5pPr marL="688975" indent="-1588">
              <a:buNone/>
              <a:defRPr>
                <a:solidFill>
                  <a:schemeClr val="bg2"/>
                </a:solidFill>
              </a:defRPr>
            </a:lvl5pPr>
          </a:lstStyle>
          <a:p>
            <a:pPr lvl="0"/>
            <a:r>
              <a:rPr lang="en-US" smtClean="0"/>
              <a:t>Click to edit Master text styles</a:t>
            </a:r>
          </a:p>
        </p:txBody>
      </p:sp>
      <p:sp>
        <p:nvSpPr>
          <p:cNvPr id="11" name="Rectangle 10"/>
          <p:cNvSpPr/>
          <p:nvPr/>
        </p:nvSpPr>
        <p:spPr>
          <a:xfrm>
            <a:off x="0" y="5734050"/>
            <a:ext cx="9144000" cy="1123950"/>
          </a:xfrm>
          <a:prstGeom prst="rect">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p:cNvCxnSpPr/>
          <p:nvPr/>
        </p:nvCxnSpPr>
        <p:spPr>
          <a:xfrm>
            <a:off x="0" y="5695950"/>
            <a:ext cx="9144000" cy="158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itle Placeholder 1"/>
          <p:cNvSpPr>
            <a:spLocks noGrp="1"/>
          </p:cNvSpPr>
          <p:nvPr>
            <p:ph type="title"/>
          </p:nvPr>
        </p:nvSpPr>
        <p:spPr>
          <a:xfrm>
            <a:off x="352425" y="275208"/>
            <a:ext cx="4572000" cy="1324992"/>
          </a:xfrm>
          <a:prstGeom prst="rect">
            <a:avLst/>
          </a:prstGeom>
        </p:spPr>
        <p:txBody>
          <a:bodyPr vert="horz" lIns="91440" tIns="45720" rIns="91440" bIns="45720" rtlCol="0" anchor="b" anchorCtr="0">
            <a:normAutofit/>
          </a:bodyPr>
          <a:lstStyle/>
          <a:p>
            <a:r>
              <a:rPr lang="en-US" smtClean="0"/>
              <a:t>Click to edit Master title style</a:t>
            </a:r>
            <a:endParaRPr lang="en-US" dirty="0"/>
          </a:p>
        </p:txBody>
      </p:sp>
      <p:sp>
        <p:nvSpPr>
          <p:cNvPr id="13" name="Date Placeholder 12"/>
          <p:cNvSpPr>
            <a:spLocks noGrp="1"/>
          </p:cNvSpPr>
          <p:nvPr>
            <p:ph type="dt" sz="half" idx="14"/>
          </p:nvPr>
        </p:nvSpPr>
        <p:spPr/>
        <p:txBody>
          <a:bodyPr/>
          <a:lstStyle/>
          <a:p>
            <a:fld id="{D532C194-F326-4239-B6EB-A308EFF81318}" type="datetimeFigureOut">
              <a:rPr lang="en-US" smtClean="0"/>
              <a:t>5/9/2014</a:t>
            </a:fld>
            <a:endParaRPr lang="en-US"/>
          </a:p>
        </p:txBody>
      </p:sp>
      <p:sp>
        <p:nvSpPr>
          <p:cNvPr id="20" name="Slide Number Placeholder 19"/>
          <p:cNvSpPr>
            <a:spLocks noGrp="1"/>
          </p:cNvSpPr>
          <p:nvPr>
            <p:ph type="sldNum" sz="quarter" idx="15"/>
          </p:nvPr>
        </p:nvSpPr>
        <p:spPr/>
        <p:txBody>
          <a:bodyPr/>
          <a:lstStyle/>
          <a:p>
            <a:fld id="{284CFE50-DCB8-476E-9292-4EC0D4098C0E}" type="slidenum">
              <a:rPr lang="en-US" smtClean="0"/>
              <a:t>‹#›</a:t>
            </a:fld>
            <a:endParaRPr lang="en-US"/>
          </a:p>
        </p:txBody>
      </p:sp>
      <p:sp>
        <p:nvSpPr>
          <p:cNvPr id="21" name="Footer Placeholder 20"/>
          <p:cNvSpPr>
            <a:spLocks noGrp="1"/>
          </p:cNvSpPr>
          <p:nvPr>
            <p:ph type="ftr" sz="quarter" idx="16"/>
          </p:nvPr>
        </p:nvSpPr>
        <p:spPr/>
        <p:txBody>
          <a:bodyPr/>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52426" y="228600"/>
            <a:ext cx="7680960" cy="1066800"/>
          </a:xfrm>
          <a:prstGeom prst="rect">
            <a:avLst/>
          </a:prstGeom>
        </p:spPr>
        <p:txBody>
          <a:bodyPr vert="horz" lIns="91440" tIns="45720" rIns="91440" bIns="45720" rtlCol="0" anchor="b" anchorCtr="0">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352426" y="1463040"/>
            <a:ext cx="7680960" cy="43434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352426" y="6543676"/>
            <a:ext cx="1466850" cy="247650"/>
          </a:xfrm>
          <a:prstGeom prst="rect">
            <a:avLst/>
          </a:prstGeom>
        </p:spPr>
        <p:txBody>
          <a:bodyPr vert="horz" lIns="91440" tIns="45720" rIns="91440" bIns="45720" rtlCol="0" anchor="ctr">
            <a:normAutofit/>
          </a:bodyPr>
          <a:lstStyle>
            <a:lvl1pPr algn="l">
              <a:defRPr sz="1000" b="1">
                <a:solidFill>
                  <a:schemeClr val="tx1">
                    <a:alpha val="65000"/>
                  </a:schemeClr>
                </a:solidFill>
              </a:defRPr>
            </a:lvl1pPr>
          </a:lstStyle>
          <a:p>
            <a:fld id="{D532C194-F326-4239-B6EB-A308EFF81318}" type="datetimeFigureOut">
              <a:rPr lang="en-US" smtClean="0"/>
              <a:t>5/9/2014</a:t>
            </a:fld>
            <a:endParaRPr lang="en-US"/>
          </a:p>
        </p:txBody>
      </p:sp>
      <p:sp>
        <p:nvSpPr>
          <p:cNvPr id="5" name="Footer Placeholder 4"/>
          <p:cNvSpPr>
            <a:spLocks noGrp="1"/>
          </p:cNvSpPr>
          <p:nvPr>
            <p:ph type="ftr" sz="quarter" idx="3"/>
          </p:nvPr>
        </p:nvSpPr>
        <p:spPr>
          <a:xfrm>
            <a:off x="1809749" y="6543676"/>
            <a:ext cx="4086225" cy="247650"/>
          </a:xfrm>
          <a:prstGeom prst="rect">
            <a:avLst/>
          </a:prstGeom>
        </p:spPr>
        <p:txBody>
          <a:bodyPr vert="horz" lIns="91440" tIns="45720" rIns="91440" bIns="45720" rtlCol="0" anchor="ctr">
            <a:normAutofit/>
          </a:bodyPr>
          <a:lstStyle>
            <a:lvl1pPr algn="l">
              <a:defRPr sz="1000" b="1" i="1">
                <a:solidFill>
                  <a:schemeClr val="tx1">
                    <a:alpha val="65000"/>
                  </a:schemeClr>
                </a:solidFill>
              </a:defRPr>
            </a:lvl1pPr>
          </a:lstStyle>
          <a:p>
            <a:endParaRPr lang="en-US"/>
          </a:p>
        </p:txBody>
      </p:sp>
      <p:sp>
        <p:nvSpPr>
          <p:cNvPr id="6" name="Slide Number Placeholder 5"/>
          <p:cNvSpPr>
            <a:spLocks noGrp="1"/>
          </p:cNvSpPr>
          <p:nvPr>
            <p:ph type="sldNum" sz="quarter" idx="4"/>
          </p:nvPr>
        </p:nvSpPr>
        <p:spPr>
          <a:xfrm>
            <a:off x="7886700" y="6543676"/>
            <a:ext cx="876300" cy="247650"/>
          </a:xfrm>
          <a:prstGeom prst="rect">
            <a:avLst/>
          </a:prstGeom>
        </p:spPr>
        <p:txBody>
          <a:bodyPr vert="horz" lIns="91440" tIns="45720" rIns="91440" bIns="45720" rtlCol="0" anchor="ctr">
            <a:normAutofit/>
          </a:bodyPr>
          <a:lstStyle>
            <a:lvl1pPr algn="r">
              <a:defRPr sz="1000" b="1">
                <a:solidFill>
                  <a:schemeClr val="tx1">
                    <a:alpha val="65000"/>
                  </a:schemeClr>
                </a:solidFill>
              </a:defRPr>
            </a:lvl1pPr>
          </a:lstStyle>
          <a:p>
            <a:fld id="{284CFE50-DCB8-476E-9292-4EC0D4098C0E}" type="slidenum">
              <a:rPr lang="en-US" smtClean="0"/>
              <a:t>‹#›</a:t>
            </a:fld>
            <a:endParaRPr lang="en-US"/>
          </a:p>
        </p:txBody>
      </p:sp>
    </p:spTree>
  </p:cSld>
  <p:clrMap bg1="dk1" tx1="lt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spcBef>
          <a:spcPts val="400"/>
        </a:spcBef>
        <a:buNone/>
        <a:defRPr sz="4000" b="0" kern="1200" cap="none" spc="0" baseline="0">
          <a:solidFill>
            <a:schemeClr val="tx1"/>
          </a:solidFill>
          <a:latin typeface="+mj-lt"/>
          <a:ea typeface="+mj-ea"/>
          <a:cs typeface="Tunga" pitchFamily="2"/>
        </a:defRPr>
      </a:lvl1pPr>
    </p:titleStyle>
    <p:bodyStyle>
      <a:lvl1pPr marL="0" indent="0" algn="l" defTabSz="914400" rtl="0" eaLnBrk="1" latinLnBrk="0" hangingPunct="1">
        <a:spcBef>
          <a:spcPts val="1200"/>
        </a:spcBef>
        <a:spcAft>
          <a:spcPts val="0"/>
        </a:spcAft>
        <a:buClr>
          <a:schemeClr val="accent5"/>
        </a:buClr>
        <a:buFont typeface="Arial" pitchFamily="34" charset="0"/>
        <a:buNone/>
        <a:defRPr sz="1800" b="0" i="0" kern="1200" cap="none" spc="30" baseline="0">
          <a:solidFill>
            <a:schemeClr val="tx1"/>
          </a:solidFill>
          <a:latin typeface="+mn-lt"/>
          <a:ea typeface="+mn-ea"/>
          <a:cs typeface="Tahoma" pitchFamily="34" charset="0"/>
        </a:defRPr>
      </a:lvl1pPr>
      <a:lvl2pPr marL="171450" indent="-171450"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2pPr>
      <a:lvl3pPr marL="344488" indent="-165100"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3pPr>
      <a:lvl4pPr marL="517525" indent="-169863"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4pPr>
      <a:lvl5pPr marL="688975" indent="-173038"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5pPr>
      <a:lvl6pPr marL="8686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06984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24358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40817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okstate.edu/" TargetMode="Externa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2.xml.rels><?xml version="1.0" encoding="UTF-8" standalone="yes"?>
<Relationships xmlns="http://schemas.openxmlformats.org/package/2006/relationships"><Relationship Id="rId3" Type="http://schemas.openxmlformats.org/officeDocument/2006/relationships/hyperlink" Target="http://okstate.edu/" TargetMode="External"/><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image" Target="../media/image26.jpeg"/><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2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 Id="rId4" Type="http://schemas.microsoft.com/office/2007/relationships/hdphoto" Target="../media/hdphoto3.wdp"/></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2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okstate.edu/" TargetMode="External"/><Relationship Id="rId2" Type="http://schemas.openxmlformats.org/officeDocument/2006/relationships/image" Target="../media/image49.jpe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7696200" y="0"/>
            <a:ext cx="14478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Oklahoma State University">
            <a:hlinkClick r:id="rId2" tooltip="&quot;Oklahoma State University&quo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8200" y="5294571"/>
            <a:ext cx="1752600" cy="981075"/>
          </a:xfrm>
          <a:prstGeom prst="rect">
            <a:avLst/>
          </a:prstGeom>
          <a:noFill/>
          <a:ln>
            <a:noFill/>
          </a:ln>
        </p:spPr>
      </p:pic>
      <p:sp>
        <p:nvSpPr>
          <p:cNvPr id="6" name="TextBox 5"/>
          <p:cNvSpPr txBox="1"/>
          <p:nvPr/>
        </p:nvSpPr>
        <p:spPr>
          <a:xfrm rot="16200000">
            <a:off x="5210517" y="2809354"/>
            <a:ext cx="6514237" cy="1200329"/>
          </a:xfrm>
          <a:prstGeom prst="rect">
            <a:avLst/>
          </a:prstGeom>
          <a:noFill/>
        </p:spPr>
        <p:txBody>
          <a:bodyPr wrap="square" rtlCol="0">
            <a:spAutoFit/>
          </a:bodyPr>
          <a:lstStyle/>
          <a:p>
            <a:r>
              <a:rPr lang="en-US" dirty="0">
                <a:solidFill>
                  <a:schemeClr val="bg1"/>
                </a:solidFill>
                <a:latin typeface="Verdana" panose="020B0604030504040204" pitchFamily="34" charset="0"/>
                <a:ea typeface="Verdana" panose="020B0604030504040204" pitchFamily="34" charset="0"/>
                <a:cs typeface="Verdana" panose="020B0604030504040204" pitchFamily="34" charset="0"/>
              </a:rPr>
              <a:t>The Empowering Aspiring Entrepreneurs for </a:t>
            </a:r>
            <a:r>
              <a:rPr lang="en-US" dirty="0" smtClean="0">
                <a:solidFill>
                  <a:schemeClr val="bg1"/>
                </a:solidFill>
                <a:latin typeface="Verdana" panose="020B0604030504040204" pitchFamily="34" charset="0"/>
                <a:ea typeface="Verdana" panose="020B0604030504040204" pitchFamily="34" charset="0"/>
                <a:cs typeface="Verdana" panose="020B0604030504040204" pitchFamily="34" charset="0"/>
              </a:rPr>
              <a:t/>
            </a:r>
            <a:br>
              <a:rPr lang="en-US" dirty="0" smtClean="0">
                <a:solidFill>
                  <a:schemeClr val="bg1"/>
                </a:solidFill>
                <a:latin typeface="Verdana" panose="020B0604030504040204" pitchFamily="34" charset="0"/>
                <a:ea typeface="Verdana" panose="020B0604030504040204" pitchFamily="34" charset="0"/>
                <a:cs typeface="Verdana" panose="020B0604030504040204" pitchFamily="34" charset="0"/>
              </a:rPr>
            </a:br>
            <a:r>
              <a:rPr lang="en-US" dirty="0" smtClean="0">
                <a:solidFill>
                  <a:schemeClr val="bg1"/>
                </a:solidFill>
                <a:latin typeface="Verdana" panose="020B0604030504040204" pitchFamily="34" charset="0"/>
                <a:ea typeface="Verdana" panose="020B0604030504040204" pitchFamily="34" charset="0"/>
                <a:cs typeface="Verdana" panose="020B0604030504040204" pitchFamily="34" charset="0"/>
              </a:rPr>
              <a:t>Economic </a:t>
            </a:r>
            <a:r>
              <a:rPr lang="en-US" dirty="0">
                <a:solidFill>
                  <a:schemeClr val="bg1"/>
                </a:solidFill>
                <a:latin typeface="Verdana" panose="020B0604030504040204" pitchFamily="34" charset="0"/>
                <a:ea typeface="Verdana" panose="020B0604030504040204" pitchFamily="34" charset="0"/>
                <a:cs typeface="Verdana" panose="020B0604030504040204" pitchFamily="34" charset="0"/>
              </a:rPr>
              <a:t>Success </a:t>
            </a:r>
            <a:br>
              <a:rPr lang="en-US" dirty="0">
                <a:solidFill>
                  <a:schemeClr val="bg1"/>
                </a:solidFill>
                <a:latin typeface="Verdana" panose="020B0604030504040204" pitchFamily="34" charset="0"/>
                <a:ea typeface="Verdana" panose="020B0604030504040204" pitchFamily="34" charset="0"/>
                <a:cs typeface="Verdana" panose="020B0604030504040204" pitchFamily="34" charset="0"/>
              </a:rPr>
            </a:br>
            <a:r>
              <a:rPr lang="en-US" dirty="0">
                <a:solidFill>
                  <a:schemeClr val="bg1"/>
                </a:solidFill>
                <a:latin typeface="Verdana" panose="020B0604030504040204" pitchFamily="34" charset="0"/>
                <a:ea typeface="Verdana" panose="020B0604030504040204" pitchFamily="34" charset="0"/>
                <a:cs typeface="Verdana" panose="020B0604030504040204" pitchFamily="34" charset="0"/>
              </a:rPr>
              <a:t>May 9, 2014</a:t>
            </a:r>
            <a:br>
              <a:rPr lang="en-US" dirty="0">
                <a:solidFill>
                  <a:schemeClr val="bg1"/>
                </a:solidFill>
                <a:latin typeface="Verdana" panose="020B0604030504040204" pitchFamily="34" charset="0"/>
                <a:ea typeface="Verdana" panose="020B0604030504040204" pitchFamily="34" charset="0"/>
                <a:cs typeface="Verdana" panose="020B0604030504040204" pitchFamily="34" charset="0"/>
              </a:rPr>
            </a:br>
            <a:endParaRPr lang="en-US" dirty="0">
              <a:solidFill>
                <a:schemeClr val="bg1"/>
              </a:solidFill>
            </a:endParaRPr>
          </a:p>
        </p:txBody>
      </p:sp>
      <p:sp>
        <p:nvSpPr>
          <p:cNvPr id="9" name="TextBox 8"/>
          <p:cNvSpPr txBox="1"/>
          <p:nvPr/>
        </p:nvSpPr>
        <p:spPr>
          <a:xfrm>
            <a:off x="685800" y="685800"/>
            <a:ext cx="5410200" cy="1815882"/>
          </a:xfrm>
          <a:prstGeom prst="rect">
            <a:avLst/>
          </a:prstGeom>
          <a:noFill/>
        </p:spPr>
        <p:txBody>
          <a:bodyPr wrap="square" rtlCol="0">
            <a:spAutoFit/>
          </a:bodyPr>
          <a:lstStyle/>
          <a:p>
            <a:r>
              <a:rPr lang="en-US" sz="2800" dirty="0">
                <a:latin typeface="Verdana" panose="020B0604030504040204" pitchFamily="34" charset="0"/>
                <a:ea typeface="Verdana" panose="020B0604030504040204" pitchFamily="34" charset="0"/>
                <a:cs typeface="Verdana" panose="020B0604030504040204" pitchFamily="34" charset="0"/>
              </a:rPr>
              <a:t>Dr. Shelly Sitton</a:t>
            </a:r>
            <a:br>
              <a:rPr lang="en-US" sz="2800" dirty="0">
                <a:latin typeface="Verdana" panose="020B0604030504040204" pitchFamily="34" charset="0"/>
                <a:ea typeface="Verdana" panose="020B0604030504040204" pitchFamily="34" charset="0"/>
                <a:cs typeface="Verdana" panose="020B0604030504040204" pitchFamily="34" charset="0"/>
              </a:rPr>
            </a:br>
            <a:r>
              <a:rPr lang="en-US" sz="2800" dirty="0">
                <a:latin typeface="Verdana" panose="020B0604030504040204" pitchFamily="34" charset="0"/>
                <a:ea typeface="Verdana" panose="020B0604030504040204" pitchFamily="34" charset="0"/>
                <a:cs typeface="Verdana" panose="020B0604030504040204" pitchFamily="34" charset="0"/>
              </a:rPr>
              <a:t>Dr. Craig Edwards</a:t>
            </a:r>
            <a:br>
              <a:rPr lang="en-US" sz="2800" dirty="0">
                <a:latin typeface="Verdana" panose="020B0604030504040204" pitchFamily="34" charset="0"/>
                <a:ea typeface="Verdana" panose="020B0604030504040204" pitchFamily="34" charset="0"/>
                <a:cs typeface="Verdana" panose="020B0604030504040204" pitchFamily="34" charset="0"/>
              </a:rPr>
            </a:br>
            <a:r>
              <a:rPr lang="en-US" sz="2800" dirty="0">
                <a:latin typeface="Verdana" panose="020B0604030504040204" pitchFamily="34" charset="0"/>
                <a:ea typeface="Verdana" panose="020B0604030504040204" pitchFamily="34" charset="0"/>
                <a:cs typeface="Verdana" panose="020B0604030504040204" pitchFamily="34" charset="0"/>
              </a:rPr>
              <a:t>Dr. Lisa Taylor</a:t>
            </a:r>
            <a:br>
              <a:rPr lang="en-US" sz="2800" dirty="0">
                <a:latin typeface="Verdana" panose="020B0604030504040204" pitchFamily="34" charset="0"/>
                <a:ea typeface="Verdana" panose="020B0604030504040204" pitchFamily="34" charset="0"/>
                <a:cs typeface="Verdana" panose="020B0604030504040204" pitchFamily="34" charset="0"/>
              </a:rPr>
            </a:br>
            <a:endParaRPr lang="en-US" sz="2800" dirty="0"/>
          </a:p>
        </p:txBody>
      </p:sp>
    </p:spTree>
    <p:extLst>
      <p:ext uri="{BB962C8B-B14F-4D97-AF65-F5344CB8AC3E}">
        <p14:creationId xmlns:p14="http://schemas.microsoft.com/office/powerpoint/2010/main" val="180529354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12954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a:xfrm>
            <a:off x="152400" y="152400"/>
            <a:ext cx="6781800" cy="1066800"/>
          </a:xfrm>
        </p:spPr>
        <p:txBody>
          <a:bodyPr>
            <a:normAutofit fontScale="90000"/>
          </a:bodyPr>
          <a:lstStyle/>
          <a:p>
            <a:r>
              <a:rPr lang="en-US" dirty="0" smtClean="0">
                <a:solidFill>
                  <a:schemeClr val="bg1"/>
                </a:solidFill>
                <a:latin typeface="Verdana" panose="020B0604030504040204" pitchFamily="34" charset="0"/>
                <a:ea typeface="Verdana" panose="020B0604030504040204" pitchFamily="34" charset="0"/>
                <a:cs typeface="Verdana" panose="020B0604030504040204" pitchFamily="34" charset="0"/>
              </a:rPr>
              <a:t>35,359,000 </a:t>
            </a:r>
            <a:r>
              <a:rPr lang="en-US" dirty="0" smtClean="0">
                <a:solidFill>
                  <a:schemeClr val="bg1"/>
                </a:solidFill>
                <a:latin typeface="Verdana" panose="020B0604030504040204" pitchFamily="34" charset="0"/>
                <a:ea typeface="Verdana" panose="020B0604030504040204" pitchFamily="34" charset="0"/>
                <a:cs typeface="Verdana" panose="020B0604030504040204" pitchFamily="34" charset="0"/>
              </a:rPr>
              <a:t>ha’s maize USA</a:t>
            </a:r>
            <a:br>
              <a:rPr lang="en-US" dirty="0" smtClean="0">
                <a:solidFill>
                  <a:schemeClr val="bg1"/>
                </a:solidFill>
                <a:latin typeface="Verdana" panose="020B0604030504040204" pitchFamily="34" charset="0"/>
                <a:ea typeface="Verdana" panose="020B0604030504040204" pitchFamily="34" charset="0"/>
                <a:cs typeface="Verdana" panose="020B0604030504040204" pitchFamily="34" charset="0"/>
              </a:rPr>
            </a:br>
            <a:r>
              <a:rPr lang="en-US" sz="27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(88,000,000 </a:t>
            </a:r>
            <a:r>
              <a:rPr lang="en-US" sz="27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acres)</a:t>
            </a:r>
            <a:endParaRPr lang="en-US" sz="27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1524000"/>
            <a:ext cx="6553200" cy="50609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002148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212750" y="216932"/>
            <a:ext cx="8016850" cy="4812268"/>
          </a:xfrm>
          <a:ln w="19050">
            <a:solidFill>
              <a:schemeClr val="bg1"/>
            </a:solidFill>
          </a:ln>
        </p:spPr>
      </p:pic>
      <p:sp>
        <p:nvSpPr>
          <p:cNvPr id="3" name="Title 2"/>
          <p:cNvSpPr>
            <a:spLocks noGrp="1"/>
          </p:cNvSpPr>
          <p:nvPr>
            <p:ph type="title"/>
          </p:nvPr>
        </p:nvSpPr>
        <p:spPr>
          <a:xfrm rot="16200000">
            <a:off x="5753100" y="1181100"/>
            <a:ext cx="5715000" cy="762000"/>
          </a:xfrm>
        </p:spPr>
        <p:txBody>
          <a:bodyPr>
            <a:normAutofit/>
          </a:bodyPr>
          <a:lstStyle/>
          <a:p>
            <a:r>
              <a:rPr lang="en-US" sz="3600" dirty="0" smtClean="0">
                <a:latin typeface="Verdana" panose="020B0604030504040204" pitchFamily="34" charset="0"/>
                <a:ea typeface="Verdana" panose="020B0604030504040204" pitchFamily="34" charset="0"/>
                <a:cs typeface="Verdana" panose="020B0604030504040204" pitchFamily="34" charset="0"/>
              </a:rPr>
              <a:t>WORLD MAIZE</a:t>
            </a:r>
            <a:endParaRPr lang="en-US" sz="3600" dirty="0">
              <a:latin typeface="Verdana" panose="020B0604030504040204" pitchFamily="34" charset="0"/>
              <a:ea typeface="Verdana" panose="020B0604030504040204" pitchFamily="34" charset="0"/>
              <a:cs typeface="Verdana" panose="020B0604030504040204" pitchFamily="34" charset="0"/>
            </a:endParaRPr>
          </a:p>
        </p:txBody>
      </p:sp>
      <p:sp>
        <p:nvSpPr>
          <p:cNvPr id="5" name="TextBox 4"/>
          <p:cNvSpPr txBox="1"/>
          <p:nvPr/>
        </p:nvSpPr>
        <p:spPr>
          <a:xfrm>
            <a:off x="355600" y="5181600"/>
            <a:ext cx="7848600" cy="369332"/>
          </a:xfrm>
          <a:prstGeom prst="rect">
            <a:avLst/>
          </a:prstGeom>
          <a:noFill/>
        </p:spPr>
        <p:txBody>
          <a:bodyPr wrap="square" rtlCol="0">
            <a:spAutoFit/>
          </a:bodyPr>
          <a:lstStyle/>
          <a:p>
            <a:r>
              <a:rPr lang="en-US" dirty="0"/>
              <a:t>Global Biogeochemical Cycles 22: GB1022. doi:10.1029/2007GB002947</a:t>
            </a:r>
          </a:p>
        </p:txBody>
      </p:sp>
    </p:spTree>
    <p:extLst>
      <p:ext uri="{BB962C8B-B14F-4D97-AF65-F5344CB8AC3E}">
        <p14:creationId xmlns:p14="http://schemas.microsoft.com/office/powerpoint/2010/main" val="140353063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rot="16200000">
            <a:off x="5187950" y="2901950"/>
            <a:ext cx="6845300" cy="10668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sz="quarter" idx="13"/>
          </p:nvPr>
        </p:nvSpPr>
        <p:spPr>
          <a:xfrm>
            <a:off x="304800" y="958849"/>
            <a:ext cx="7162800" cy="4953000"/>
          </a:xfrm>
          <a:prstGeom prst="rect">
            <a:avLst/>
          </a:prstGeom>
        </p:spPr>
        <p:txBody>
          <a:bodyPr rtlCol="0">
            <a:normAutofit fontScale="92500" lnSpcReduction="10000"/>
          </a:bodyPr>
          <a:lstStyle/>
          <a:p>
            <a:pPr marL="420624" indent="-384048" eaLnBrk="1" fontAlgn="auto" hangingPunct="1">
              <a:spcAft>
                <a:spcPts val="0"/>
              </a:spcAft>
              <a:buFont typeface="Arial" pitchFamily="34" charset="0"/>
              <a:buChar char="•"/>
              <a:defRPr/>
            </a:pPr>
            <a:r>
              <a:rPr lang="en-US" sz="2800" dirty="0" smtClean="0">
                <a:latin typeface="Verdana" panose="020B0604030504040204" pitchFamily="34" charset="0"/>
                <a:ea typeface="Verdana" panose="020B0604030504040204" pitchFamily="34" charset="0"/>
                <a:cs typeface="Verdana" panose="020B0604030504040204" pitchFamily="34" charset="0"/>
              </a:rPr>
              <a:t>Homogeneity of plant stands and emergence, decrease plant-to-plant variation and increase grain yields (Martin et al., 2005</a:t>
            </a:r>
            <a:r>
              <a:rPr lang="en-US" sz="2800" dirty="0" smtClean="0">
                <a:latin typeface="Verdana" panose="020B0604030504040204" pitchFamily="34" charset="0"/>
                <a:ea typeface="Verdana" panose="020B0604030504040204" pitchFamily="34" charset="0"/>
                <a:cs typeface="Verdana" panose="020B0604030504040204" pitchFamily="34" charset="0"/>
              </a:rPr>
              <a:t>)</a:t>
            </a:r>
            <a:br>
              <a:rPr lang="en-US" sz="2800" dirty="0" smtClean="0">
                <a:latin typeface="Verdana" panose="020B0604030504040204" pitchFamily="34" charset="0"/>
                <a:ea typeface="Verdana" panose="020B0604030504040204" pitchFamily="34" charset="0"/>
                <a:cs typeface="Verdana" panose="020B0604030504040204" pitchFamily="34" charset="0"/>
              </a:rPr>
            </a:br>
            <a:endParaRPr lang="en-US" sz="2800" dirty="0" smtClean="0">
              <a:latin typeface="Verdana" panose="020B0604030504040204" pitchFamily="34" charset="0"/>
              <a:ea typeface="Verdana" panose="020B0604030504040204" pitchFamily="34" charset="0"/>
              <a:cs typeface="Verdana" panose="020B0604030504040204" pitchFamily="34" charset="0"/>
            </a:endParaRPr>
          </a:p>
          <a:p>
            <a:pPr marL="420624" indent="-384048" eaLnBrk="1" fontAlgn="auto" hangingPunct="1">
              <a:spcAft>
                <a:spcPts val="0"/>
              </a:spcAft>
              <a:buFont typeface="Arial" pitchFamily="34" charset="0"/>
              <a:buChar char="•"/>
              <a:defRPr/>
            </a:pPr>
            <a:r>
              <a:rPr lang="en-US" sz="2800" dirty="0" smtClean="0">
                <a:latin typeface="Verdana" panose="020B0604030504040204" pitchFamily="34" charset="0"/>
                <a:ea typeface="Verdana" panose="020B0604030504040204" pitchFamily="34" charset="0"/>
                <a:cs typeface="Verdana" panose="020B0604030504040204" pitchFamily="34" charset="0"/>
              </a:rPr>
              <a:t>Maize emergence delayed by as little as four days, resulted in a yield depression of 15 percent (</a:t>
            </a:r>
            <a:r>
              <a:rPr lang="en-US" sz="2800" dirty="0" err="1" smtClean="0">
                <a:latin typeface="Verdana" panose="020B0604030504040204" pitchFamily="34" charset="0"/>
                <a:ea typeface="Verdana" panose="020B0604030504040204" pitchFamily="34" charset="0"/>
                <a:cs typeface="Verdana" panose="020B0604030504040204" pitchFamily="34" charset="0"/>
              </a:rPr>
              <a:t>Hodgen</a:t>
            </a:r>
            <a:r>
              <a:rPr lang="en-US" sz="2800" dirty="0" smtClean="0">
                <a:latin typeface="Verdana" panose="020B0604030504040204" pitchFamily="34" charset="0"/>
                <a:ea typeface="Verdana" panose="020B0604030504040204" pitchFamily="34" charset="0"/>
                <a:cs typeface="Verdana" panose="020B0604030504040204" pitchFamily="34" charset="0"/>
              </a:rPr>
              <a:t> et al., 2007</a:t>
            </a:r>
            <a:r>
              <a:rPr lang="en-US" sz="2800" dirty="0" smtClean="0">
                <a:latin typeface="Verdana" panose="020B0604030504040204" pitchFamily="34" charset="0"/>
                <a:ea typeface="Verdana" panose="020B0604030504040204" pitchFamily="34" charset="0"/>
                <a:cs typeface="Verdana" panose="020B0604030504040204" pitchFamily="34" charset="0"/>
              </a:rPr>
              <a:t>)</a:t>
            </a:r>
            <a:br>
              <a:rPr lang="en-US" sz="2800" dirty="0" smtClean="0">
                <a:latin typeface="Verdana" panose="020B0604030504040204" pitchFamily="34" charset="0"/>
                <a:ea typeface="Verdana" panose="020B0604030504040204" pitchFamily="34" charset="0"/>
                <a:cs typeface="Verdana" panose="020B0604030504040204" pitchFamily="34" charset="0"/>
              </a:rPr>
            </a:br>
            <a:endParaRPr lang="en-US" sz="2800" dirty="0" smtClean="0">
              <a:latin typeface="Verdana" panose="020B0604030504040204" pitchFamily="34" charset="0"/>
              <a:ea typeface="Verdana" panose="020B0604030504040204" pitchFamily="34" charset="0"/>
              <a:cs typeface="Verdana" panose="020B0604030504040204" pitchFamily="34" charset="0"/>
            </a:endParaRPr>
          </a:p>
          <a:p>
            <a:pPr marL="420624" indent="-384048" eaLnBrk="1" fontAlgn="auto" hangingPunct="1">
              <a:spcAft>
                <a:spcPts val="0"/>
              </a:spcAft>
              <a:buFont typeface="Arial" pitchFamily="34" charset="0"/>
              <a:buChar char="•"/>
              <a:defRPr/>
            </a:pPr>
            <a:r>
              <a:rPr lang="en-US" sz="2800" dirty="0" smtClean="0">
                <a:latin typeface="Verdana" panose="020B0604030504040204" pitchFamily="34" charset="0"/>
                <a:ea typeface="Verdana" panose="020B0604030504040204" pitchFamily="34" charset="0"/>
                <a:cs typeface="Verdana" panose="020B0604030504040204" pitchFamily="34" charset="0"/>
              </a:rPr>
              <a:t>Third world maize yields hover near 2.0 Mg/ha (</a:t>
            </a:r>
            <a:r>
              <a:rPr lang="en-US" sz="2800" dirty="0" err="1" smtClean="0">
                <a:latin typeface="Verdana" panose="020B0604030504040204" pitchFamily="34" charset="0"/>
                <a:ea typeface="Verdana" panose="020B0604030504040204" pitchFamily="34" charset="0"/>
                <a:cs typeface="Verdana" panose="020B0604030504040204" pitchFamily="34" charset="0"/>
              </a:rPr>
              <a:t>Dowswell</a:t>
            </a:r>
            <a:r>
              <a:rPr lang="en-US" sz="2800" dirty="0" smtClean="0">
                <a:latin typeface="Verdana" panose="020B0604030504040204" pitchFamily="34" charset="0"/>
                <a:ea typeface="Verdana" panose="020B0604030504040204" pitchFamily="34" charset="0"/>
                <a:cs typeface="Verdana" panose="020B0604030504040204" pitchFamily="34" charset="0"/>
              </a:rPr>
              <a:t>, et al., 1996)</a:t>
            </a:r>
          </a:p>
          <a:p>
            <a:pPr marL="420624" indent="-384048" eaLnBrk="1" fontAlgn="auto" hangingPunct="1">
              <a:spcAft>
                <a:spcPts val="0"/>
              </a:spcAft>
              <a:buFont typeface="Arial" pitchFamily="34" charset="0"/>
              <a:buChar char="•"/>
              <a:defRPr/>
            </a:pPr>
            <a:endParaRPr lang="en-US" sz="2800" dirty="0">
              <a:latin typeface="Verdana" panose="020B0604030504040204" pitchFamily="34" charset="0"/>
              <a:ea typeface="Verdana" panose="020B0604030504040204" pitchFamily="34" charset="0"/>
              <a:cs typeface="Verdana" panose="020B0604030504040204" pitchFamily="34" charset="0"/>
            </a:endParaRPr>
          </a:p>
        </p:txBody>
      </p:sp>
      <p:sp>
        <p:nvSpPr>
          <p:cNvPr id="36866" name="Title 1"/>
          <p:cNvSpPr>
            <a:spLocks noGrp="1"/>
          </p:cNvSpPr>
          <p:nvPr>
            <p:ph type="title"/>
          </p:nvPr>
        </p:nvSpPr>
        <p:spPr>
          <a:xfrm rot="16200000">
            <a:off x="6266649" y="3029752"/>
            <a:ext cx="4571999" cy="798497"/>
          </a:xfrm>
        </p:spPr>
        <p:txBody>
          <a:bodyPr/>
          <a:lstStyle/>
          <a:p>
            <a:pPr algn="r" eaLnBrk="1" hangingPunct="1"/>
            <a:r>
              <a:rPr lang="en-US" cap="none" dirty="0" smtClean="0">
                <a:solidFill>
                  <a:schemeClr val="bg1"/>
                </a:solidFill>
              </a:rPr>
              <a:t>Hand Planter Need</a:t>
            </a:r>
          </a:p>
        </p:txBody>
      </p:sp>
    </p:spTree>
    <p:extLst>
      <p:ext uri="{BB962C8B-B14F-4D97-AF65-F5344CB8AC3E}">
        <p14:creationId xmlns:p14="http://schemas.microsoft.com/office/powerpoint/2010/main" val="10336699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rot="16200000">
            <a:off x="5187950" y="2901950"/>
            <a:ext cx="6845300" cy="10668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6200000">
            <a:off x="7901716" y="5661884"/>
            <a:ext cx="1447800" cy="487232"/>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7" name="TextBox 6"/>
          <p:cNvSpPr txBox="1"/>
          <p:nvPr/>
        </p:nvSpPr>
        <p:spPr>
          <a:xfrm rot="16200000">
            <a:off x="5943600" y="1841214"/>
            <a:ext cx="5334001" cy="584775"/>
          </a:xfrm>
          <a:prstGeom prst="rect">
            <a:avLst/>
          </a:prstGeom>
          <a:noFill/>
        </p:spPr>
        <p:txBody>
          <a:bodyPr wrap="square" rtlCol="0">
            <a:spAutoFit/>
          </a:bodyPr>
          <a:lstStyle/>
          <a:p>
            <a:r>
              <a:rPr lang="en-US" sz="32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OSU </a:t>
            </a:r>
            <a:r>
              <a:rPr lang="en-US" sz="32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Hand </a:t>
            </a:r>
            <a:r>
              <a:rPr lang="en-US" sz="32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Planter</a:t>
            </a:r>
            <a:endParaRPr lang="en-US" sz="32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0200" y="241300"/>
            <a:ext cx="5152838" cy="6324600"/>
          </a:xfrm>
          <a:prstGeom prst="rect">
            <a:avLst/>
          </a:prstGeom>
        </p:spPr>
      </p:pic>
    </p:spTree>
    <p:extLst>
      <p:ext uri="{BB962C8B-B14F-4D97-AF65-F5344CB8AC3E}">
        <p14:creationId xmlns:p14="http://schemas.microsoft.com/office/powerpoint/2010/main" val="117368300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Pictures\Central_America\925097-R1-29-2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90600"/>
            <a:ext cx="8128000" cy="5867400"/>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C:\Pictures\Central_America\925097-R1-30-3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0"/>
            <a:ext cx="41148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62000" y="152400"/>
            <a:ext cx="4419600" cy="707886"/>
          </a:xfrm>
          <a:prstGeom prst="rect">
            <a:avLst/>
          </a:prstGeom>
          <a:noFill/>
        </p:spPr>
        <p:txBody>
          <a:bodyPr wrap="square" rtlCol="0">
            <a:spAutoFit/>
          </a:bodyPr>
          <a:lstStyle/>
          <a:p>
            <a:r>
              <a:rPr lang="en-US" sz="4000" dirty="0" smtClean="0">
                <a:latin typeface="Verdana" panose="020B0604030504040204" pitchFamily="34" charset="0"/>
                <a:ea typeface="Verdana" panose="020B0604030504040204" pitchFamily="34" charset="0"/>
                <a:cs typeface="Verdana" panose="020B0604030504040204" pitchFamily="34" charset="0"/>
              </a:rPr>
              <a:t>HONDURAS</a:t>
            </a:r>
            <a:endParaRPr lang="en-US" sz="40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0560698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nue.okstate.edu/Kenya/DSCN1251.JPG"/>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23000"/>
                    </a14:imgEffect>
                  </a14:imgLayer>
                </a14:imgProps>
              </a:ext>
              <a:ext uri="{28A0092B-C50C-407E-A947-70E740481C1C}">
                <a14:useLocalDpi xmlns:a14="http://schemas.microsoft.com/office/drawing/2010/main" val="0"/>
              </a:ext>
            </a:extLst>
          </a:blip>
          <a:srcRect/>
          <a:stretch>
            <a:fillRect/>
          </a:stretch>
        </p:blipFill>
        <p:spPr bwMode="auto">
          <a:xfrm>
            <a:off x="-25400" y="0"/>
            <a:ext cx="9169400" cy="687705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5400" y="0"/>
            <a:ext cx="939799"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rot="16200000">
            <a:off x="-1627256" y="2236857"/>
            <a:ext cx="4114800" cy="707886"/>
          </a:xfrm>
          <a:prstGeom prst="rect">
            <a:avLst/>
          </a:prstGeom>
          <a:noFill/>
        </p:spPr>
        <p:txBody>
          <a:bodyPr wrap="square" rtlCol="0">
            <a:spAutoFit/>
          </a:bodyPr>
          <a:lstStyle>
            <a:defPPr>
              <a:defRPr lang="en-US"/>
            </a:defPPr>
            <a:lvl1pPr>
              <a:defRPr sz="4000">
                <a:latin typeface="Verdana" panose="020B0604030504040204" pitchFamily="34" charset="0"/>
                <a:ea typeface="Verdana" panose="020B0604030504040204" pitchFamily="34" charset="0"/>
                <a:cs typeface="Verdana" panose="020B0604030504040204" pitchFamily="34" charset="0"/>
              </a:defRPr>
            </a:lvl1pPr>
          </a:lstStyle>
          <a:p>
            <a:r>
              <a:rPr lang="en-US" dirty="0"/>
              <a:t>ZIMBABWE</a:t>
            </a:r>
            <a:endParaRPr lang="en-US" dirty="0"/>
          </a:p>
        </p:txBody>
      </p:sp>
    </p:spTree>
    <p:extLst>
      <p:ext uri="{BB962C8B-B14F-4D97-AF65-F5344CB8AC3E}">
        <p14:creationId xmlns:p14="http://schemas.microsoft.com/office/powerpoint/2010/main" val="357436173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C:\Pictures\Central_America\925097-R1-00-0.JPG"/>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88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12700" y="609600"/>
            <a:ext cx="9256891" cy="6248400"/>
          </a:xfrm>
          <a:prstGeom prst="rect">
            <a:avLst/>
          </a:prstGeom>
          <a:noFill/>
          <a:ln>
            <a:noFill/>
          </a:ln>
          <a:scene3d>
            <a:camera prst="orthographicFront">
              <a:rot lat="0" lon="10800000" rev="0"/>
            </a:camera>
            <a:lightRig rig="threePt" dir="t"/>
          </a:scene3d>
          <a:extLst>
            <a:ext uri="{909E8E84-426E-40DD-AFC4-6F175D3DCCD1}">
              <a14:hiddenFill xmlns:a14="http://schemas.microsoft.com/office/drawing/2010/main">
                <a:solidFill>
                  <a:srgbClr val="FFFFFF"/>
                </a:solidFill>
              </a14:hiddenFill>
            </a:ext>
          </a:extLst>
        </p:spPr>
      </p:pic>
      <p:sp>
        <p:nvSpPr>
          <p:cNvPr id="7" name="Rectangle 6"/>
          <p:cNvSpPr/>
          <p:nvPr/>
        </p:nvSpPr>
        <p:spPr>
          <a:xfrm>
            <a:off x="8153400" y="30480"/>
            <a:ext cx="1079500" cy="68275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rot="16200000">
            <a:off x="5189210" y="2655957"/>
            <a:ext cx="7086600" cy="707886"/>
          </a:xfrm>
          <a:prstGeom prst="rect">
            <a:avLst/>
          </a:prstGeom>
          <a:noFill/>
        </p:spPr>
        <p:txBody>
          <a:bodyPr wrap="square" rtlCol="0">
            <a:spAutoFit/>
          </a:bodyPr>
          <a:lstStyle>
            <a:defPPr>
              <a:defRPr lang="en-US"/>
            </a:defPPr>
            <a:lvl1pPr>
              <a:defRPr sz="4000">
                <a:latin typeface="Verdana" panose="020B0604030504040204" pitchFamily="34" charset="0"/>
                <a:ea typeface="Verdana" panose="020B0604030504040204" pitchFamily="34" charset="0"/>
                <a:cs typeface="Verdana" panose="020B0604030504040204" pitchFamily="34" charset="0"/>
              </a:defRPr>
            </a:lvl1pPr>
          </a:lstStyle>
          <a:p>
            <a:r>
              <a:rPr lang="en-US" dirty="0"/>
              <a:t>DOMINICAN REPUBLIC</a:t>
            </a:r>
            <a:endParaRPr lang="en-US" dirty="0"/>
          </a:p>
        </p:txBody>
      </p:sp>
    </p:spTree>
    <p:extLst>
      <p:ext uri="{BB962C8B-B14F-4D97-AF65-F5344CB8AC3E}">
        <p14:creationId xmlns:p14="http://schemas.microsoft.com/office/powerpoint/2010/main" val="180618513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nue.okstate.edu/CIMMYT/925097-R1-52-5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0" y="0"/>
            <a:ext cx="9350963" cy="685800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4" name="Rectangle 3"/>
          <p:cNvSpPr/>
          <p:nvPr/>
        </p:nvSpPr>
        <p:spPr>
          <a:xfrm>
            <a:off x="0" y="17780"/>
            <a:ext cx="990600" cy="68275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p:cNvSpPr>
            <a:spLocks noGrp="1"/>
          </p:cNvSpPr>
          <p:nvPr>
            <p:ph type="title"/>
          </p:nvPr>
        </p:nvSpPr>
        <p:spPr>
          <a:xfrm rot="16200000">
            <a:off x="-1441696" y="2203697"/>
            <a:ext cx="3733800" cy="850407"/>
          </a:xfrm>
        </p:spPr>
        <p:txBody>
          <a:bodyPr>
            <a:normAutofit/>
          </a:bodyPr>
          <a:lstStyle/>
          <a:p>
            <a:pPr eaLnBrk="1" hangingPunct="1"/>
            <a:r>
              <a:rPr lang="en-US" dirty="0" smtClean="0"/>
              <a:t>COFFEE</a:t>
            </a:r>
            <a:endParaRPr lang="en-US" cap="none" dirty="0" smtClean="0"/>
          </a:p>
        </p:txBody>
      </p:sp>
    </p:spTree>
    <p:extLst>
      <p:ext uri="{BB962C8B-B14F-4D97-AF65-F5344CB8AC3E}">
        <p14:creationId xmlns:p14="http://schemas.microsoft.com/office/powerpoint/2010/main" val="221047919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sz="quarter" idx="13"/>
            <p:extLst>
              <p:ext uri="{D42A27DB-BD31-4B8C-83A1-F6EECF244321}">
                <p14:modId xmlns:p14="http://schemas.microsoft.com/office/powerpoint/2010/main" val="1230174251"/>
              </p:ext>
            </p:extLst>
          </p:nvPr>
        </p:nvGraphicFramePr>
        <p:xfrm>
          <a:off x="304800" y="300263"/>
          <a:ext cx="3124200" cy="3412673"/>
        </p:xfrm>
        <a:graphic>
          <a:graphicData uri="http://schemas.openxmlformats.org/drawingml/2006/table">
            <a:tbl>
              <a:tblPr>
                <a:tableStyleId>{5C22544A-7EE6-4342-B048-85BDC9FD1C3A}</a:tableStyleId>
              </a:tblPr>
              <a:tblGrid>
                <a:gridCol w="3124200"/>
              </a:tblGrid>
              <a:tr h="310243">
                <a:tc>
                  <a:txBody>
                    <a:bodyPr/>
                    <a:lstStyle/>
                    <a:p>
                      <a:pPr marL="171450" indent="-171450" algn="l" fontAlgn="b">
                        <a:buFont typeface="Arial" panose="020B0604020202020204" pitchFamily="34" charset="0"/>
                        <a:buChar char="•"/>
                      </a:pPr>
                      <a:r>
                        <a:rPr lang="en-US" sz="1600" b="1" u="none" strike="noStrike" dirty="0">
                          <a:effectLst/>
                          <a:latin typeface="Verdana" panose="020B0604030504040204" pitchFamily="34" charset="0"/>
                          <a:ea typeface="Verdana" panose="020B0604030504040204" pitchFamily="34" charset="0"/>
                          <a:cs typeface="Verdana" panose="020B0604030504040204" pitchFamily="34" charset="0"/>
                        </a:rPr>
                        <a:t>Bangladesh</a:t>
                      </a:r>
                      <a:endParaRPr lang="en-US" sz="16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solidFill>
                      <a:schemeClr val="tx1"/>
                    </a:solidFill>
                  </a:tcPr>
                </a:tc>
              </a:tr>
              <a:tr h="310243">
                <a:tc>
                  <a:txBody>
                    <a:bodyPr/>
                    <a:lstStyle/>
                    <a:p>
                      <a:pPr marL="171450" indent="-171450" algn="l" fontAlgn="b">
                        <a:buFont typeface="Arial" panose="020B0604020202020204" pitchFamily="34" charset="0"/>
                        <a:buChar char="•"/>
                      </a:pPr>
                      <a:r>
                        <a:rPr lang="en-US" sz="1600" b="1" u="none" strike="noStrike" dirty="0">
                          <a:solidFill>
                            <a:srgbClr val="00B050"/>
                          </a:solidFill>
                          <a:effectLst/>
                          <a:latin typeface="Verdana" panose="020B0604030504040204" pitchFamily="34" charset="0"/>
                          <a:ea typeface="Verdana" panose="020B0604030504040204" pitchFamily="34" charset="0"/>
                          <a:cs typeface="Verdana" panose="020B0604030504040204" pitchFamily="34" charset="0"/>
                        </a:rPr>
                        <a:t>Burundi</a:t>
                      </a:r>
                      <a:endParaRPr lang="en-US" sz="1600" b="1" i="0" u="none" strike="noStrike" dirty="0">
                        <a:solidFill>
                          <a:srgbClr val="00B05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solidFill>
                      <a:schemeClr val="tx1"/>
                    </a:solidFill>
                  </a:tcPr>
                </a:tc>
              </a:tr>
              <a:tr h="310243">
                <a:tc>
                  <a:txBody>
                    <a:bodyPr/>
                    <a:lstStyle/>
                    <a:p>
                      <a:pPr marL="171450" indent="-171450" algn="l" fontAlgn="b">
                        <a:buFont typeface="Arial" panose="020B0604020202020204" pitchFamily="34" charset="0"/>
                        <a:buChar char="•"/>
                      </a:pPr>
                      <a:r>
                        <a:rPr lang="en-US" sz="1600" b="1" i="0" u="none" strike="noStrike" dirty="0" smtClean="0">
                          <a:solidFill>
                            <a:srgbClr val="000000"/>
                          </a:solidFill>
                          <a:effectLst/>
                          <a:latin typeface="Verdana" panose="020B0604030504040204" pitchFamily="34" charset="0"/>
                          <a:ea typeface="Verdana" panose="020B0604030504040204" pitchFamily="34" charset="0"/>
                          <a:cs typeface="Verdana" panose="020B0604030504040204" pitchFamily="34" charset="0"/>
                        </a:rPr>
                        <a:t>Belize</a:t>
                      </a:r>
                    </a:p>
                  </a:txBody>
                  <a:tcPr marL="9525" marR="9525" marT="9525" marB="0" anchor="b">
                    <a:solidFill>
                      <a:schemeClr val="tx1"/>
                    </a:solidFill>
                  </a:tcPr>
                </a:tc>
              </a:tr>
              <a:tr h="310243">
                <a:tc>
                  <a:txBody>
                    <a:bodyPr/>
                    <a:lstStyle/>
                    <a:p>
                      <a:pPr marL="171450" indent="-171450" algn="l" fontAlgn="b">
                        <a:buFont typeface="Arial" panose="020B0604020202020204" pitchFamily="34" charset="0"/>
                        <a:buChar char="•"/>
                      </a:pPr>
                      <a:r>
                        <a:rPr lang="en-US" sz="1600" b="1" i="0" u="none" strike="noStrike" dirty="0" smtClean="0">
                          <a:solidFill>
                            <a:srgbClr val="000000"/>
                          </a:solidFill>
                          <a:effectLst/>
                          <a:latin typeface="Verdana" panose="020B0604030504040204" pitchFamily="34" charset="0"/>
                          <a:ea typeface="Verdana" panose="020B0604030504040204" pitchFamily="34" charset="0"/>
                          <a:cs typeface="Verdana" panose="020B0604030504040204" pitchFamily="34" charset="0"/>
                        </a:rPr>
                        <a:t>Brazil</a:t>
                      </a:r>
                      <a:endParaRPr lang="en-US" sz="16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solidFill>
                      <a:schemeClr val="tx1"/>
                    </a:solidFill>
                  </a:tcPr>
                </a:tc>
              </a:tr>
              <a:tr h="310243">
                <a:tc>
                  <a:txBody>
                    <a:bodyPr/>
                    <a:lstStyle/>
                    <a:p>
                      <a:pPr marL="171450" indent="-171450" algn="l" fontAlgn="b">
                        <a:buFont typeface="Arial" panose="020B0604020202020204" pitchFamily="34" charset="0"/>
                        <a:buChar char="•"/>
                      </a:pPr>
                      <a:r>
                        <a:rPr lang="en-US" sz="1600" b="1" i="0" u="none" strike="noStrike" dirty="0" smtClean="0">
                          <a:solidFill>
                            <a:srgbClr val="000000"/>
                          </a:solidFill>
                          <a:effectLst/>
                          <a:latin typeface="Verdana" panose="020B0604030504040204" pitchFamily="34" charset="0"/>
                          <a:ea typeface="Verdana" panose="020B0604030504040204" pitchFamily="34" charset="0"/>
                          <a:cs typeface="Verdana" panose="020B0604030504040204" pitchFamily="34" charset="0"/>
                        </a:rPr>
                        <a:t>Colombia</a:t>
                      </a:r>
                      <a:endParaRPr lang="en-US" sz="16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solidFill>
                      <a:schemeClr val="tx1"/>
                    </a:solidFill>
                  </a:tcPr>
                </a:tc>
              </a:tr>
              <a:tr h="310243">
                <a:tc>
                  <a:txBody>
                    <a:bodyPr/>
                    <a:lstStyle/>
                    <a:p>
                      <a:pPr marL="171450" indent="-171450" algn="l" fontAlgn="b">
                        <a:buFont typeface="Arial" panose="020B0604020202020204" pitchFamily="34" charset="0"/>
                        <a:buChar char="•"/>
                      </a:pPr>
                      <a:r>
                        <a:rPr lang="en-US" sz="1600" b="1" i="0" u="none" strike="noStrike" dirty="0" smtClean="0">
                          <a:solidFill>
                            <a:srgbClr val="00B050"/>
                          </a:solidFill>
                          <a:effectLst/>
                          <a:latin typeface="Verdana" panose="020B0604030504040204" pitchFamily="34" charset="0"/>
                          <a:ea typeface="Verdana" panose="020B0604030504040204" pitchFamily="34" charset="0"/>
                          <a:cs typeface="Verdana" panose="020B0604030504040204" pitchFamily="34" charset="0"/>
                        </a:rPr>
                        <a:t>El Salvador</a:t>
                      </a:r>
                      <a:endParaRPr lang="en-US" sz="1600" b="1" i="0" u="none" strike="noStrike" dirty="0">
                        <a:solidFill>
                          <a:srgbClr val="00B05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solidFill>
                      <a:schemeClr val="tx1"/>
                    </a:solidFill>
                  </a:tcPr>
                </a:tc>
              </a:tr>
              <a:tr h="310243">
                <a:tc>
                  <a:txBody>
                    <a:bodyPr/>
                    <a:lstStyle/>
                    <a:p>
                      <a:pPr marL="171450" indent="-171450" algn="l" fontAlgn="b">
                        <a:buFont typeface="Arial" panose="020B0604020202020204" pitchFamily="34" charset="0"/>
                        <a:buChar char="•"/>
                      </a:pPr>
                      <a:r>
                        <a:rPr lang="en-US" sz="1600" b="1" u="none" strike="noStrike" dirty="0">
                          <a:effectLst/>
                          <a:latin typeface="Verdana" panose="020B0604030504040204" pitchFamily="34" charset="0"/>
                          <a:ea typeface="Verdana" panose="020B0604030504040204" pitchFamily="34" charset="0"/>
                          <a:cs typeface="Verdana" panose="020B0604030504040204" pitchFamily="34" charset="0"/>
                        </a:rPr>
                        <a:t>Ethiopia</a:t>
                      </a:r>
                      <a:endParaRPr lang="en-US" sz="16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solidFill>
                      <a:schemeClr val="tx1"/>
                    </a:solidFill>
                  </a:tcPr>
                </a:tc>
              </a:tr>
              <a:tr h="310243">
                <a:tc>
                  <a:txBody>
                    <a:bodyPr/>
                    <a:lstStyle/>
                    <a:p>
                      <a:pPr marL="171450" indent="-171450" algn="l" fontAlgn="b">
                        <a:buFont typeface="Arial" panose="020B0604020202020204" pitchFamily="34" charset="0"/>
                        <a:buChar char="•"/>
                      </a:pPr>
                      <a:r>
                        <a:rPr lang="en-US" sz="1600" b="1" u="none" strike="noStrike" dirty="0">
                          <a:solidFill>
                            <a:srgbClr val="00B050"/>
                          </a:solidFill>
                          <a:effectLst/>
                          <a:latin typeface="Verdana" panose="020B0604030504040204" pitchFamily="34" charset="0"/>
                          <a:ea typeface="Verdana" panose="020B0604030504040204" pitchFamily="34" charset="0"/>
                          <a:cs typeface="Verdana" panose="020B0604030504040204" pitchFamily="34" charset="0"/>
                        </a:rPr>
                        <a:t>Guatemala</a:t>
                      </a:r>
                      <a:endParaRPr lang="en-US" sz="1600" b="1" i="0" u="none" strike="noStrike" dirty="0">
                        <a:solidFill>
                          <a:srgbClr val="00B05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solidFill>
                      <a:schemeClr val="tx1"/>
                    </a:solidFill>
                  </a:tcPr>
                </a:tc>
              </a:tr>
              <a:tr h="310243">
                <a:tc>
                  <a:txBody>
                    <a:bodyPr/>
                    <a:lstStyle/>
                    <a:p>
                      <a:pPr marL="171450" indent="-171450" algn="l" fontAlgn="b">
                        <a:buFont typeface="Arial" panose="020B0604020202020204" pitchFamily="34" charset="0"/>
                        <a:buChar char="•"/>
                      </a:pPr>
                      <a:r>
                        <a:rPr lang="en-US" sz="1600" b="1" i="0" u="none" strike="noStrike" dirty="0" smtClean="0">
                          <a:solidFill>
                            <a:schemeClr val="dk1"/>
                          </a:solidFill>
                          <a:effectLst/>
                          <a:latin typeface="Verdana" panose="020B0604030504040204" pitchFamily="34" charset="0"/>
                          <a:ea typeface="Verdana" panose="020B0604030504040204" pitchFamily="34" charset="0"/>
                          <a:cs typeface="Verdana" panose="020B0604030504040204" pitchFamily="34" charset="0"/>
                        </a:rPr>
                        <a:t>India</a:t>
                      </a:r>
                      <a:endParaRPr lang="en-US" sz="16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solidFill>
                      <a:schemeClr val="tx1"/>
                    </a:solidFill>
                  </a:tcPr>
                </a:tc>
              </a:tr>
              <a:tr h="310243">
                <a:tc>
                  <a:txBody>
                    <a:bodyPr/>
                    <a:lstStyle/>
                    <a:p>
                      <a:pPr marL="171450" indent="-171450" algn="l" fontAlgn="b">
                        <a:buFont typeface="Arial" panose="020B0604020202020204" pitchFamily="34" charset="0"/>
                        <a:buChar char="•"/>
                      </a:pPr>
                      <a:r>
                        <a:rPr lang="en-US" sz="1600" b="1" i="0" u="none" strike="noStrike" dirty="0" smtClean="0">
                          <a:solidFill>
                            <a:srgbClr val="000000"/>
                          </a:solidFill>
                          <a:effectLst/>
                          <a:latin typeface="Verdana" panose="020B0604030504040204" pitchFamily="34" charset="0"/>
                          <a:ea typeface="Verdana" panose="020B0604030504040204" pitchFamily="34" charset="0"/>
                          <a:cs typeface="Verdana" panose="020B0604030504040204" pitchFamily="34" charset="0"/>
                        </a:rPr>
                        <a:t>Kenya</a:t>
                      </a:r>
                      <a:endParaRPr lang="en-US" sz="16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solidFill>
                      <a:schemeClr val="tx1"/>
                    </a:solidFill>
                  </a:tcPr>
                </a:tc>
              </a:tr>
              <a:tr h="310243">
                <a:tc>
                  <a:txBody>
                    <a:bodyPr/>
                    <a:lstStyle/>
                    <a:p>
                      <a:pPr marL="171450" indent="-171450" algn="l" fontAlgn="b">
                        <a:buFont typeface="Arial" panose="020B0604020202020204" pitchFamily="34" charset="0"/>
                        <a:buChar char="•"/>
                      </a:pPr>
                      <a:r>
                        <a:rPr lang="en-US" sz="1600" b="1" u="none" strike="noStrike" dirty="0">
                          <a:effectLst/>
                          <a:latin typeface="Verdana" panose="020B0604030504040204" pitchFamily="34" charset="0"/>
                          <a:ea typeface="Verdana" panose="020B0604030504040204" pitchFamily="34" charset="0"/>
                          <a:cs typeface="Verdana" panose="020B0604030504040204" pitchFamily="34" charset="0"/>
                        </a:rPr>
                        <a:t>Malawi</a:t>
                      </a:r>
                      <a:endParaRPr lang="en-US" sz="16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solidFill>
                      <a:schemeClr val="tx1"/>
                    </a:solidFill>
                  </a:tcPr>
                </a:tc>
              </a:tr>
            </a:tbl>
          </a:graphicData>
        </a:graphic>
      </p:graphicFrame>
      <p:sp>
        <p:nvSpPr>
          <p:cNvPr id="6" name="TextBox 5"/>
          <p:cNvSpPr txBox="1"/>
          <p:nvPr/>
        </p:nvSpPr>
        <p:spPr>
          <a:xfrm>
            <a:off x="3810000" y="1450370"/>
            <a:ext cx="5003800" cy="1112460"/>
          </a:xfrm>
          <a:prstGeom prst="rect">
            <a:avLst/>
          </a:prstGeom>
        </p:spPr>
        <p:txBody>
          <a:bodyPr vert="horz" lIns="91440" tIns="45720" rIns="91440" bIns="45720" rtlCol="0" anchor="b">
            <a:noAutofit/>
          </a:bodyPr>
          <a:lstStyle>
            <a:lvl1pPr>
              <a:spcBef>
                <a:spcPct val="0"/>
              </a:spcBef>
              <a:buNone/>
              <a:defRPr sz="4800" cap="none">
                <a:solidFill>
                  <a:schemeClr val="tx2"/>
                </a:solidFill>
                <a:latin typeface="Calibri" panose="020F0502020204030204" pitchFamily="34" charset="0"/>
                <a:ea typeface="+mj-ea"/>
                <a:cs typeface="+mj-c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en-US" sz="2400" dirty="0"/>
              <a:t>http://nue.okstate.edu/Hand_Planter/osu_hand_planter_workshop.html</a:t>
            </a:r>
          </a:p>
        </p:txBody>
      </p:sp>
      <p:graphicFrame>
        <p:nvGraphicFramePr>
          <p:cNvPr id="7" name="Content Placeholder 4"/>
          <p:cNvGraphicFramePr>
            <a:graphicFrameLocks/>
          </p:cNvGraphicFramePr>
          <p:nvPr>
            <p:extLst>
              <p:ext uri="{D42A27DB-BD31-4B8C-83A1-F6EECF244321}">
                <p14:modId xmlns:p14="http://schemas.microsoft.com/office/powerpoint/2010/main" val="1524873523"/>
              </p:ext>
            </p:extLst>
          </p:nvPr>
        </p:nvGraphicFramePr>
        <p:xfrm>
          <a:off x="5689600" y="3200400"/>
          <a:ext cx="3124200" cy="3412673"/>
        </p:xfrm>
        <a:graphic>
          <a:graphicData uri="http://schemas.openxmlformats.org/drawingml/2006/table">
            <a:tbl>
              <a:tblPr>
                <a:tableStyleId>{5C22544A-7EE6-4342-B048-85BDC9FD1C3A}</a:tableStyleId>
              </a:tblPr>
              <a:tblGrid>
                <a:gridCol w="3124200"/>
              </a:tblGrid>
              <a:tr h="310243">
                <a:tc>
                  <a:txBody>
                    <a:bodyPr/>
                    <a:lstStyle/>
                    <a:p>
                      <a:pPr marL="171450" indent="-171450" fontAlgn="b">
                        <a:buFont typeface="Arial" panose="020B0604020202020204" pitchFamily="34" charset="0"/>
                        <a:buChar char="•"/>
                      </a:pPr>
                      <a:r>
                        <a:rPr lang="en-US" sz="1600" b="1" dirty="0" smtClean="0">
                          <a:latin typeface="Verdana" panose="020B0604030504040204" pitchFamily="34" charset="0"/>
                          <a:ea typeface="Verdana" panose="020B0604030504040204" pitchFamily="34" charset="0"/>
                          <a:cs typeface="Verdana" panose="020B0604030504040204" pitchFamily="34" charset="0"/>
                        </a:rPr>
                        <a:t>Mexico</a:t>
                      </a:r>
                    </a:p>
                  </a:txBody>
                  <a:tcPr marL="9525" marR="9525" marT="9525" marB="0" anchor="b">
                    <a:solidFill>
                      <a:schemeClr val="tx1"/>
                    </a:solidFill>
                  </a:tcPr>
                </a:tc>
              </a:tr>
              <a:tr h="310243">
                <a:tc>
                  <a:txBody>
                    <a:bodyPr/>
                    <a:lstStyle/>
                    <a:p>
                      <a:pPr marL="171450" indent="-171450" fontAlgn="b">
                        <a:buFont typeface="Arial" panose="020B0604020202020204" pitchFamily="34" charset="0"/>
                        <a:buChar char="•"/>
                      </a:pPr>
                      <a:r>
                        <a:rPr lang="en-US" sz="1600" b="1" dirty="0" smtClean="0">
                          <a:latin typeface="Verdana" panose="020B0604030504040204" pitchFamily="34" charset="0"/>
                          <a:ea typeface="Verdana" panose="020B0604030504040204" pitchFamily="34" charset="0"/>
                          <a:cs typeface="Verdana" panose="020B0604030504040204" pitchFamily="34" charset="0"/>
                        </a:rPr>
                        <a:t>Mozambique</a:t>
                      </a:r>
                    </a:p>
                  </a:txBody>
                  <a:tcPr marL="9525" marR="9525" marT="9525" marB="0" anchor="b">
                    <a:solidFill>
                      <a:schemeClr val="tx1"/>
                    </a:solidFill>
                  </a:tcPr>
                </a:tc>
              </a:tr>
              <a:tr h="310243">
                <a:tc>
                  <a:txBody>
                    <a:bodyPr/>
                    <a:lstStyle/>
                    <a:p>
                      <a:pPr marL="171450" indent="-171450" fontAlgn="b">
                        <a:buFont typeface="Arial" panose="020B0604020202020204" pitchFamily="34" charset="0"/>
                        <a:buChar char="•"/>
                      </a:pPr>
                      <a:r>
                        <a:rPr lang="en-US" sz="1600" b="1" dirty="0" smtClean="0">
                          <a:latin typeface="Verdana" panose="020B0604030504040204" pitchFamily="34" charset="0"/>
                          <a:ea typeface="Verdana" panose="020B0604030504040204" pitchFamily="34" charset="0"/>
                          <a:cs typeface="Verdana" panose="020B0604030504040204" pitchFamily="34" charset="0"/>
                        </a:rPr>
                        <a:t>Sierra Leone</a:t>
                      </a:r>
                    </a:p>
                  </a:txBody>
                  <a:tcPr marL="9525" marR="9525" marT="9525" marB="0" anchor="b">
                    <a:solidFill>
                      <a:schemeClr val="tx1"/>
                    </a:solidFill>
                  </a:tcPr>
                </a:tc>
              </a:tr>
              <a:tr h="310243">
                <a:tc>
                  <a:txBody>
                    <a:bodyPr/>
                    <a:lstStyle/>
                    <a:p>
                      <a:pPr marL="171450" indent="-171450" fontAlgn="b">
                        <a:buFont typeface="Arial" panose="020B0604020202020204" pitchFamily="34" charset="0"/>
                        <a:buChar char="•"/>
                      </a:pPr>
                      <a:r>
                        <a:rPr lang="en-US" sz="1600" b="1" dirty="0" smtClean="0">
                          <a:latin typeface="Verdana" panose="020B0604030504040204" pitchFamily="34" charset="0"/>
                          <a:ea typeface="Verdana" panose="020B0604030504040204" pitchFamily="34" charset="0"/>
                          <a:cs typeface="Verdana" panose="020B0604030504040204" pitchFamily="34" charset="0"/>
                        </a:rPr>
                        <a:t>Nepal</a:t>
                      </a:r>
                    </a:p>
                  </a:txBody>
                  <a:tcPr marL="9525" marR="9525" marT="9525" marB="0" anchor="b">
                    <a:solidFill>
                      <a:schemeClr val="tx1"/>
                    </a:solidFill>
                  </a:tcPr>
                </a:tc>
              </a:tr>
              <a:tr h="310243">
                <a:tc>
                  <a:txBody>
                    <a:bodyPr/>
                    <a:lstStyle/>
                    <a:p>
                      <a:pPr marL="171450" indent="-171450" fontAlgn="b">
                        <a:buFont typeface="Arial" panose="020B0604020202020204" pitchFamily="34" charset="0"/>
                        <a:buChar char="•"/>
                      </a:pPr>
                      <a:r>
                        <a:rPr lang="en-US" sz="1600" b="1" dirty="0" smtClean="0">
                          <a:latin typeface="Verdana" panose="020B0604030504040204" pitchFamily="34" charset="0"/>
                          <a:ea typeface="Verdana" panose="020B0604030504040204" pitchFamily="34" charset="0"/>
                          <a:cs typeface="Verdana" panose="020B0604030504040204" pitchFamily="34" charset="0"/>
                        </a:rPr>
                        <a:t>Philippines</a:t>
                      </a:r>
                      <a:endParaRPr lang="en-US" sz="16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solidFill>
                      <a:schemeClr val="tx1"/>
                    </a:solidFill>
                  </a:tcPr>
                </a:tc>
              </a:tr>
              <a:tr h="310243">
                <a:tc>
                  <a:txBody>
                    <a:bodyPr/>
                    <a:lstStyle/>
                    <a:p>
                      <a:pPr marL="171450" indent="-171450" fontAlgn="b">
                        <a:buFont typeface="Arial" panose="020B0604020202020204" pitchFamily="34" charset="0"/>
                        <a:buChar char="•"/>
                      </a:pPr>
                      <a:r>
                        <a:rPr lang="en-US" sz="1600" b="1" dirty="0" smtClean="0">
                          <a:latin typeface="Verdana" panose="020B0604030504040204" pitchFamily="34" charset="0"/>
                          <a:ea typeface="Verdana" panose="020B0604030504040204" pitchFamily="34" charset="0"/>
                          <a:cs typeface="Verdana" panose="020B0604030504040204" pitchFamily="34" charset="0"/>
                        </a:rPr>
                        <a:t>Tanzania</a:t>
                      </a:r>
                    </a:p>
                  </a:txBody>
                  <a:tcPr marL="9525" marR="9525" marT="9525" marB="0" anchor="b">
                    <a:solidFill>
                      <a:schemeClr val="tx1"/>
                    </a:solidFill>
                  </a:tcPr>
                </a:tc>
              </a:tr>
              <a:tr h="310243">
                <a:tc>
                  <a:txBody>
                    <a:bodyPr/>
                    <a:lstStyle/>
                    <a:p>
                      <a:pPr marL="171450" indent="-171450" fontAlgn="b">
                        <a:buFont typeface="Arial" panose="020B0604020202020204" pitchFamily="34" charset="0"/>
                        <a:buChar char="•"/>
                      </a:pPr>
                      <a:r>
                        <a:rPr lang="en-US" sz="1600" b="1" dirty="0" smtClean="0">
                          <a:latin typeface="Verdana" panose="020B0604030504040204" pitchFamily="34" charset="0"/>
                          <a:ea typeface="Verdana" panose="020B0604030504040204" pitchFamily="34" charset="0"/>
                          <a:cs typeface="Verdana" panose="020B0604030504040204" pitchFamily="34" charset="0"/>
                        </a:rPr>
                        <a:t>Togo</a:t>
                      </a:r>
                    </a:p>
                  </a:txBody>
                  <a:tcPr marL="9525" marR="9525" marT="9525" marB="0" anchor="b">
                    <a:solidFill>
                      <a:schemeClr val="tx1"/>
                    </a:solidFill>
                  </a:tcPr>
                </a:tc>
              </a:tr>
              <a:tr h="310243">
                <a:tc>
                  <a:txBody>
                    <a:bodyPr/>
                    <a:lstStyle/>
                    <a:p>
                      <a:pPr marL="171450" indent="-171450" fontAlgn="b">
                        <a:buFont typeface="Arial" panose="020B0604020202020204" pitchFamily="34" charset="0"/>
                        <a:buChar char="•"/>
                      </a:pPr>
                      <a:r>
                        <a:rPr lang="en-US" sz="1600" b="1" dirty="0" smtClean="0">
                          <a:solidFill>
                            <a:srgbClr val="00B050"/>
                          </a:solidFill>
                          <a:latin typeface="Verdana" panose="020B0604030504040204" pitchFamily="34" charset="0"/>
                          <a:ea typeface="Verdana" panose="020B0604030504040204" pitchFamily="34" charset="0"/>
                          <a:cs typeface="Verdana" panose="020B0604030504040204" pitchFamily="34" charset="0"/>
                        </a:rPr>
                        <a:t>Uganda</a:t>
                      </a:r>
                    </a:p>
                  </a:txBody>
                  <a:tcPr marL="9525" marR="9525" marT="9525" marB="0" anchor="b">
                    <a:solidFill>
                      <a:schemeClr val="tx1"/>
                    </a:solidFill>
                  </a:tcPr>
                </a:tc>
              </a:tr>
              <a:tr h="310243">
                <a:tc>
                  <a:txBody>
                    <a:bodyPr/>
                    <a:lstStyle/>
                    <a:p>
                      <a:pPr marL="171450" indent="-171450" fontAlgn="b">
                        <a:buFont typeface="Arial" panose="020B0604020202020204" pitchFamily="34" charset="0"/>
                        <a:buChar char="•"/>
                      </a:pPr>
                      <a:r>
                        <a:rPr lang="en-US" sz="1600" b="1" dirty="0" smtClean="0">
                          <a:latin typeface="Verdana" panose="020B0604030504040204" pitchFamily="34" charset="0"/>
                          <a:ea typeface="Verdana" panose="020B0604030504040204" pitchFamily="34" charset="0"/>
                          <a:cs typeface="Verdana" panose="020B0604030504040204" pitchFamily="34" charset="0"/>
                        </a:rPr>
                        <a:t>USA</a:t>
                      </a:r>
                      <a:endParaRPr lang="en-US" sz="1600" b="1" i="0" u="none" strike="noStrike" dirty="0" smtClean="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solidFill>
                      <a:schemeClr val="tx1"/>
                    </a:solidFill>
                  </a:tcPr>
                </a:tc>
              </a:tr>
              <a:tr h="310243">
                <a:tc>
                  <a:txBody>
                    <a:bodyPr/>
                    <a:lstStyle/>
                    <a:p>
                      <a:pPr marL="171450" indent="-171450" fontAlgn="b">
                        <a:buFont typeface="Arial" panose="020B0604020202020204" pitchFamily="34" charset="0"/>
                        <a:buChar char="•"/>
                      </a:pPr>
                      <a:r>
                        <a:rPr lang="en-US" sz="1600" b="1" dirty="0" smtClean="0">
                          <a:solidFill>
                            <a:srgbClr val="00B050"/>
                          </a:solidFill>
                          <a:latin typeface="Verdana" panose="020B0604030504040204" pitchFamily="34" charset="0"/>
                          <a:ea typeface="Verdana" panose="020B0604030504040204" pitchFamily="34" charset="0"/>
                          <a:cs typeface="Verdana" panose="020B0604030504040204" pitchFamily="34" charset="0"/>
                        </a:rPr>
                        <a:t>Zambia</a:t>
                      </a:r>
                    </a:p>
                  </a:txBody>
                  <a:tcPr marL="9525" marR="9525" marT="9525" marB="0" anchor="b">
                    <a:solidFill>
                      <a:schemeClr val="tx1"/>
                    </a:solidFill>
                  </a:tcPr>
                </a:tc>
              </a:tr>
              <a:tr h="310243">
                <a:tc>
                  <a:txBody>
                    <a:bodyPr/>
                    <a:lstStyle/>
                    <a:p>
                      <a:pPr marL="171450" marR="0" indent="-171450" algn="l" defTabSz="914400" rtl="0" eaLnBrk="1" fontAlgn="b" latinLnBrk="0" hangingPunct="1">
                        <a:lnSpc>
                          <a:spcPct val="100000"/>
                        </a:lnSpc>
                        <a:spcBef>
                          <a:spcPts val="0"/>
                        </a:spcBef>
                        <a:spcAft>
                          <a:spcPts val="0"/>
                        </a:spcAft>
                        <a:buClrTx/>
                        <a:buSzTx/>
                        <a:buFont typeface="Arial" panose="020B0604020202020204" pitchFamily="34" charset="0"/>
                        <a:buChar char="•"/>
                        <a:tabLst/>
                        <a:defRPr/>
                      </a:pPr>
                      <a:r>
                        <a:rPr lang="en-US" sz="1600" b="1" dirty="0" smtClean="0">
                          <a:latin typeface="Verdana" panose="020B0604030504040204" pitchFamily="34" charset="0"/>
                          <a:ea typeface="Verdana" panose="020B0604030504040204" pitchFamily="34" charset="0"/>
                          <a:cs typeface="Verdana" panose="020B0604030504040204" pitchFamily="34" charset="0"/>
                        </a:rPr>
                        <a:t>Zimbabwe</a:t>
                      </a:r>
                    </a:p>
                  </a:txBody>
                  <a:tcPr marL="9525" marR="9525" marT="9525" marB="0" anchor="b">
                    <a:solidFill>
                      <a:schemeClr val="tx1"/>
                    </a:solidFill>
                  </a:tcPr>
                </a:tc>
              </a:tr>
            </a:tbl>
          </a:graphicData>
        </a:graphic>
      </p:graphicFrame>
    </p:spTree>
    <p:extLst>
      <p:ext uri="{BB962C8B-B14F-4D97-AF65-F5344CB8AC3E}">
        <p14:creationId xmlns:p14="http://schemas.microsoft.com/office/powerpoint/2010/main" val="153764621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Pictures\Hand_Planter\IMG_089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2700"/>
            <a:ext cx="9164782" cy="68453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8001000" y="0"/>
            <a:ext cx="1163782"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http://nue.okstate.edu/Hand_Planter/agcox.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7637463" y="3843338"/>
            <a:ext cx="1905000" cy="619125"/>
          </a:xfrm>
          <a:prstGeom prst="rect">
            <a:avLst/>
          </a:prstGeom>
          <a:noFill/>
          <a:ln w="19050">
            <a:solidFill>
              <a:schemeClr val="bg2"/>
            </a:solidFill>
          </a:ln>
          <a:extLst>
            <a:ext uri="{909E8E84-426E-40DD-AFC4-6F175D3DCCD1}">
              <a14:hiddenFill xmlns:a14="http://schemas.microsoft.com/office/drawing/2010/main">
                <a:solidFill>
                  <a:srgbClr val="FFFFFF"/>
                </a:solidFill>
              </a14:hiddenFill>
            </a:ext>
          </a:extLst>
        </p:spPr>
      </p:pic>
      <p:pic>
        <p:nvPicPr>
          <p:cNvPr id="2052" name="Picture 4" descr="Mosaic"/>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8059014" y="5672138"/>
            <a:ext cx="1085850" cy="638175"/>
          </a:xfrm>
          <a:prstGeom prst="rect">
            <a:avLst/>
          </a:prstGeom>
          <a:noFill/>
          <a:ln w="19050">
            <a:solidFill>
              <a:schemeClr val="bg2"/>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93779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http://nue.okstate.edu/Hand_Planter/img21.jpg"/>
          <p:cNvPicPr>
            <a:picLocks noChangeAspect="1" noChangeArrowheads="1"/>
          </p:cNvPicPr>
          <p:nvPr/>
        </p:nvPicPr>
        <p:blipFill>
          <a:blip r:embed="rId2" cstate="print"/>
          <a:srcRect/>
          <a:stretch>
            <a:fillRect/>
          </a:stretch>
        </p:blipFill>
        <p:spPr bwMode="auto">
          <a:xfrm>
            <a:off x="0" y="0"/>
            <a:ext cx="9135428" cy="6858000"/>
          </a:xfrm>
          <a:prstGeom prst="rect">
            <a:avLst/>
          </a:prstGeom>
          <a:noFill/>
          <a:ln w="9525">
            <a:noFill/>
            <a:miter lim="800000"/>
            <a:headEnd/>
            <a:tailEnd/>
          </a:ln>
        </p:spPr>
      </p:pic>
      <p:sp>
        <p:nvSpPr>
          <p:cNvPr id="2" name="Rectangle 1"/>
          <p:cNvSpPr/>
          <p:nvPr/>
        </p:nvSpPr>
        <p:spPr>
          <a:xfrm>
            <a:off x="0" y="0"/>
            <a:ext cx="1143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Oklahoma State University">
            <a:hlinkClick r:id="rId3" tooltip="&quot;Oklahoma State University&quo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6200000">
            <a:off x="-162488" y="5161027"/>
            <a:ext cx="1467976" cy="889000"/>
          </a:xfrm>
          <a:prstGeom prst="rect">
            <a:avLst/>
          </a:prstGeom>
          <a:noFill/>
          <a:ln>
            <a:noFill/>
          </a:ln>
        </p:spPr>
      </p:pic>
      <p:pic>
        <p:nvPicPr>
          <p:cNvPr id="5" name="Picture 4"/>
          <p:cNvPicPr/>
          <p:nvPr/>
        </p:nvPicPr>
        <p:blipFill rotWithShape="1">
          <a:blip r:embed="rId5" cstate="print">
            <a:extLst>
              <a:ext uri="{28A0092B-C50C-407E-A947-70E740481C1C}">
                <a14:useLocalDpi xmlns:a14="http://schemas.microsoft.com/office/drawing/2010/main" val="0"/>
              </a:ext>
            </a:extLst>
          </a:blip>
          <a:srcRect l="70718" t="10293"/>
          <a:stretch/>
        </p:blipFill>
        <p:spPr bwMode="auto">
          <a:xfrm rot="16200000">
            <a:off x="-495301" y="774701"/>
            <a:ext cx="2133602" cy="889002"/>
          </a:xfrm>
          <a:prstGeom prst="roundRect">
            <a:avLst>
              <a:gd name="adj" fmla="val 8594"/>
            </a:avLst>
          </a:prstGeom>
          <a:solidFill>
            <a:srgbClr val="FFFFFF">
              <a:shade val="85000"/>
            </a:srgbClr>
          </a:solidFill>
          <a:ln w="22225">
            <a:solidFill>
              <a:schemeClr val="bg1"/>
            </a:solidFill>
          </a:ln>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24387126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304800" y="228600"/>
            <a:ext cx="8534400" cy="4724400"/>
          </a:xfrm>
        </p:spPr>
        <p:txBody>
          <a:bodyPr>
            <a:noAutofit/>
          </a:bodyPr>
          <a:lstStyle/>
          <a:p>
            <a:r>
              <a:rPr lang="en-US" sz="1600" dirty="0"/>
              <a:t>&lt;head&gt;</a:t>
            </a:r>
          </a:p>
          <a:p>
            <a:r>
              <a:rPr lang="en-US" sz="1600" dirty="0"/>
              <a:t>&lt;meta name="GENERATOR" content="Microsoft FrontPage 12.0"&gt;</a:t>
            </a:r>
          </a:p>
          <a:p>
            <a:r>
              <a:rPr lang="en-US" b="1" dirty="0"/>
              <a:t>&lt;title&gt;Nitrogen Use Efficiency, Nitrogen Fertilizers, Wheat Nitrogen Fertilization, Corn Nitrogen Fertilization&lt;/title&gt;</a:t>
            </a:r>
          </a:p>
          <a:p>
            <a:r>
              <a:rPr lang="en-US" b="1" dirty="0"/>
              <a:t>&lt;meta NAME="description" </a:t>
            </a:r>
            <a:r>
              <a:rPr lang="en-US" sz="1600" dirty="0"/>
              <a:t>CONTENT="Nitrogen Use </a:t>
            </a:r>
            <a:r>
              <a:rPr lang="en-US" sz="1600" dirty="0" err="1"/>
              <a:t>Efficiency,Nitrogen</a:t>
            </a:r>
            <a:r>
              <a:rPr lang="en-US" sz="1600" dirty="0"/>
              <a:t> </a:t>
            </a:r>
            <a:r>
              <a:rPr lang="en-US" sz="1600" dirty="0" err="1"/>
              <a:t>Fertilizers,RAMP,N</a:t>
            </a:r>
            <a:r>
              <a:rPr lang="en-US" sz="1600" dirty="0"/>
              <a:t> Rich </a:t>
            </a:r>
            <a:r>
              <a:rPr lang="en-US" sz="1600" dirty="0" err="1"/>
              <a:t>Strip,N</a:t>
            </a:r>
            <a:r>
              <a:rPr lang="en-US" sz="1600" dirty="0"/>
              <a:t> </a:t>
            </a:r>
            <a:r>
              <a:rPr lang="en-US" sz="1600" dirty="0" err="1"/>
              <a:t>deficiency,Nitrogen</a:t>
            </a:r>
            <a:r>
              <a:rPr lang="en-US" sz="1600" dirty="0"/>
              <a:t> </a:t>
            </a:r>
            <a:r>
              <a:rPr lang="en-US" sz="1600" dirty="0" err="1"/>
              <a:t>Management,Wheat</a:t>
            </a:r>
            <a:r>
              <a:rPr lang="en-US" sz="1600" dirty="0"/>
              <a:t> Nitrogen </a:t>
            </a:r>
            <a:r>
              <a:rPr lang="en-US" sz="1600" dirty="0" err="1"/>
              <a:t>Fertilization,Maize,Corn</a:t>
            </a:r>
            <a:r>
              <a:rPr lang="en-US" sz="1600" dirty="0"/>
              <a:t> Nitrogen Fertilization, pocket sensor, </a:t>
            </a:r>
            <a:r>
              <a:rPr lang="en-US" sz="1600" dirty="0" err="1"/>
              <a:t>Greenseeder</a:t>
            </a:r>
            <a:r>
              <a:rPr lang="en-US" sz="1600" dirty="0"/>
              <a:t> Hand Planter"&gt;</a:t>
            </a:r>
          </a:p>
          <a:p>
            <a:r>
              <a:rPr lang="en-US" b="1" dirty="0"/>
              <a:t>&lt;meta NAME="keywords" </a:t>
            </a:r>
            <a:r>
              <a:rPr lang="en-US" sz="1600" dirty="0"/>
              <a:t>CONTENT="nitrogen use </a:t>
            </a:r>
            <a:r>
              <a:rPr lang="en-US" sz="1600" dirty="0" err="1"/>
              <a:t>efficiency,fertilizers,precision</a:t>
            </a:r>
            <a:r>
              <a:rPr lang="en-US" sz="1600" dirty="0"/>
              <a:t> nitrogen </a:t>
            </a:r>
            <a:r>
              <a:rPr lang="en-US" sz="1600" dirty="0" err="1"/>
              <a:t>management,N</a:t>
            </a:r>
            <a:r>
              <a:rPr lang="en-US" sz="1600" dirty="0"/>
              <a:t> Rich </a:t>
            </a:r>
            <a:r>
              <a:rPr lang="en-US" sz="1600" dirty="0" err="1"/>
              <a:t>Strip,N</a:t>
            </a:r>
            <a:r>
              <a:rPr lang="en-US" sz="1600" dirty="0"/>
              <a:t> </a:t>
            </a:r>
            <a:r>
              <a:rPr lang="en-US" sz="1600" dirty="0" err="1"/>
              <a:t>deficiency,ntech</a:t>
            </a:r>
            <a:r>
              <a:rPr lang="en-US" sz="1600" dirty="0"/>
              <a:t>, </a:t>
            </a:r>
            <a:r>
              <a:rPr lang="en-US" sz="1600" dirty="0" err="1"/>
              <a:t>Greenseeker,Greenseeder,Hand</a:t>
            </a:r>
            <a:r>
              <a:rPr lang="en-US" sz="1600" dirty="0"/>
              <a:t> Planter, </a:t>
            </a:r>
            <a:r>
              <a:rPr lang="en-US" sz="1600" dirty="0" err="1"/>
              <a:t>Handplanter</a:t>
            </a:r>
            <a:r>
              <a:rPr lang="en-US" sz="1600" dirty="0"/>
              <a:t>, N use efficiency, </a:t>
            </a:r>
            <a:r>
              <a:rPr lang="en-US" sz="1600" dirty="0" err="1"/>
              <a:t>denitrification</a:t>
            </a:r>
            <a:r>
              <a:rPr lang="en-US" sz="1600" dirty="0"/>
              <a:t>, nitrification, NDVI, yield potential, yield prediction, fertilizer recommendations, immobilization, volatilization, agronomy, soil science, plant science, n rich strip, n rich,  leaching, tillage, rotation, bedded wheat, ridge-till, foliar N, CIMMYT, plant N use efficiency, nutrient use efficiency, variable rate technology, precision agriculture, maximum uptake, nitrogen fertilizers, nitrogen fertilizer, wheat, corn, rice, sorghum, fertilizers, precision agriculture,  crops, sensors, NUE, variable rate technology, Precision Agriculture, Nutrient use efficiency, Nitrogen Sensors, </a:t>
            </a:r>
            <a:r>
              <a:rPr lang="en-US" sz="1600" dirty="0" err="1"/>
              <a:t>eficiencia</a:t>
            </a:r>
            <a:r>
              <a:rPr lang="en-US" sz="1600" dirty="0"/>
              <a:t> del </a:t>
            </a:r>
            <a:r>
              <a:rPr lang="en-US" sz="1600" dirty="0" err="1"/>
              <a:t>uso</a:t>
            </a:r>
            <a:r>
              <a:rPr lang="en-US" sz="1600" dirty="0"/>
              <a:t> de </a:t>
            </a:r>
            <a:r>
              <a:rPr lang="en-US" sz="1600" dirty="0" err="1"/>
              <a:t>nitrógeno</a:t>
            </a:r>
            <a:r>
              <a:rPr lang="en-US" sz="1600" dirty="0"/>
              <a:t> </a:t>
            </a:r>
            <a:r>
              <a:rPr lang="en-US" sz="1600" dirty="0" err="1"/>
              <a:t>eficiencia</a:t>
            </a:r>
            <a:r>
              <a:rPr lang="en-US" sz="1600" dirty="0"/>
              <a:t> del </a:t>
            </a:r>
            <a:r>
              <a:rPr lang="en-US" sz="1600" dirty="0" err="1"/>
              <a:t>nitrógeno</a:t>
            </a:r>
            <a:r>
              <a:rPr lang="en-US" sz="1600" dirty="0"/>
              <a:t>, </a:t>
            </a:r>
            <a:r>
              <a:rPr lang="en-US" sz="1600" dirty="0" err="1"/>
              <a:t>nitrógeno</a:t>
            </a:r>
            <a:r>
              <a:rPr lang="en-US" sz="1600" dirty="0"/>
              <a:t>, </a:t>
            </a:r>
            <a:r>
              <a:rPr lang="en-US" sz="1600" dirty="0" err="1"/>
              <a:t>nitrogeno</a:t>
            </a:r>
            <a:r>
              <a:rPr lang="en-US" sz="1600" dirty="0"/>
              <a:t>, nitrogen </a:t>
            </a:r>
            <a:r>
              <a:rPr lang="en-US" sz="1600" dirty="0" err="1"/>
              <a:t>fertilization,nitrogen</a:t>
            </a:r>
            <a:r>
              <a:rPr lang="en-US" sz="1600" dirty="0"/>
              <a:t> use efficiency </a:t>
            </a:r>
            <a:r>
              <a:rPr lang="en-US" sz="1600" dirty="0" err="1"/>
              <a:t>defined,definition</a:t>
            </a:r>
            <a:r>
              <a:rPr lang="en-US" sz="1600" dirty="0"/>
              <a:t> of nitrogen use </a:t>
            </a:r>
            <a:r>
              <a:rPr lang="en-US" sz="1600" dirty="0" err="1"/>
              <a:t>efficiency,sensor</a:t>
            </a:r>
            <a:r>
              <a:rPr lang="en-US" sz="1600" dirty="0"/>
              <a:t> </a:t>
            </a:r>
            <a:r>
              <a:rPr lang="en-US" sz="1600" dirty="0" err="1"/>
              <a:t>based,sensor</a:t>
            </a:r>
            <a:r>
              <a:rPr lang="en-US" sz="1600" dirty="0"/>
              <a:t> </a:t>
            </a:r>
            <a:r>
              <a:rPr lang="en-US" sz="1600" dirty="0" err="1"/>
              <a:t>VRT,sufficiency,mobility</a:t>
            </a:r>
            <a:r>
              <a:rPr lang="en-US" sz="1600" dirty="0"/>
              <a:t> concept, roger bray, </a:t>
            </a:r>
            <a:r>
              <a:rPr lang="en-US" sz="1600" dirty="0" err="1"/>
              <a:t>liebig's</a:t>
            </a:r>
            <a:r>
              <a:rPr lang="en-US" sz="1600" dirty="0"/>
              <a:t> law of the </a:t>
            </a:r>
            <a:r>
              <a:rPr lang="en-US" sz="1600" dirty="0" err="1"/>
              <a:t>minimum,pocket</a:t>
            </a:r>
            <a:r>
              <a:rPr lang="en-US" sz="1600" dirty="0"/>
              <a:t> </a:t>
            </a:r>
            <a:r>
              <a:rPr lang="en-US" sz="1600" dirty="0" err="1"/>
              <a:t>sensor,Greenseeder</a:t>
            </a:r>
            <a:r>
              <a:rPr lang="en-US" sz="1600" dirty="0"/>
              <a:t> Hand Planter"&gt;</a:t>
            </a:r>
          </a:p>
          <a:p>
            <a:r>
              <a:rPr lang="en-US" sz="1600" dirty="0"/>
              <a:t>&lt;link </a:t>
            </a:r>
            <a:r>
              <a:rPr lang="en-US" sz="1600" dirty="0" err="1"/>
              <a:t>rel</a:t>
            </a:r>
            <a:r>
              <a:rPr lang="en-US" sz="1600" dirty="0"/>
              <a:t>="shortcut icon" </a:t>
            </a:r>
            <a:r>
              <a:rPr lang="en-US" sz="1600" dirty="0" err="1"/>
              <a:t>href</a:t>
            </a:r>
            <a:r>
              <a:rPr lang="en-US" sz="1600" dirty="0"/>
              <a:t>="http://www.nue.okstate.edu/favicon.ico" &gt;</a:t>
            </a:r>
          </a:p>
          <a:p>
            <a:endParaRPr lang="en-US" sz="1600" dirty="0"/>
          </a:p>
        </p:txBody>
      </p:sp>
    </p:spTree>
    <p:extLst>
      <p:ext uri="{BB962C8B-B14F-4D97-AF65-F5344CB8AC3E}">
        <p14:creationId xmlns:p14="http://schemas.microsoft.com/office/powerpoint/2010/main" val="47920458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8" name="Picture 12" descr="http://nue.okstate.edu/Hand_Planter/Gansu%20-%20March%2029%20-%202008%2002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01640" y="2819400"/>
            <a:ext cx="2740660" cy="2055495"/>
          </a:xfrm>
          <a:prstGeom prst="rect">
            <a:avLst/>
          </a:prstGeom>
          <a:noFill/>
          <a:ln w="28575">
            <a:solidFill>
              <a:srgbClr val="FF6600"/>
            </a:solidFill>
          </a:ln>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sz="quarter" idx="13"/>
          </p:nvPr>
        </p:nvSpPr>
        <p:spPr>
          <a:xfrm>
            <a:off x="914400" y="2769833"/>
            <a:ext cx="7315200" cy="3539527"/>
          </a:xfrm>
          <a:prstGeom prst="rect">
            <a:avLst/>
          </a:prstGeom>
        </p:spPr>
        <p:txBody>
          <a:bodyPr/>
          <a:lstStyle/>
          <a:p>
            <a:endParaRPr lang="en-US" dirty="0"/>
          </a:p>
        </p:txBody>
      </p:sp>
      <p:sp>
        <p:nvSpPr>
          <p:cNvPr id="2" name="Title 1"/>
          <p:cNvSpPr>
            <a:spLocks noGrp="1"/>
          </p:cNvSpPr>
          <p:nvPr>
            <p:ph type="title"/>
          </p:nvPr>
        </p:nvSpPr>
        <p:spPr/>
        <p:txBody>
          <a:bodyPr/>
          <a:lstStyle/>
          <a:p>
            <a:endParaRPr lang="en-US" dirty="0"/>
          </a:p>
        </p:txBody>
      </p:sp>
      <p:pic>
        <p:nvPicPr>
          <p:cNvPr id="4100" name="Picture 4" descr="http://nue.okstate.edu/Hand_Planter/Gansu%20-%20March%2029%20-%202008%2000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76600" y="4495800"/>
            <a:ext cx="2438400" cy="1828800"/>
          </a:xfrm>
          <a:prstGeom prst="rect">
            <a:avLst/>
          </a:prstGeom>
          <a:noFill/>
          <a:ln w="28575">
            <a:solidFill>
              <a:srgbClr val="FF6600"/>
            </a:solidFill>
          </a:ln>
          <a:extLst>
            <a:ext uri="{909E8E84-426E-40DD-AFC4-6F175D3DCCD1}">
              <a14:hiddenFill xmlns:a14="http://schemas.microsoft.com/office/drawing/2010/main">
                <a:solidFill>
                  <a:srgbClr val="FFFFFF"/>
                </a:solidFill>
              </a14:hiddenFill>
            </a:ext>
          </a:extLst>
        </p:spPr>
      </p:pic>
      <p:pic>
        <p:nvPicPr>
          <p:cNvPr id="4102" name="Picture 6" descr="http://nue.okstate.edu/Hand_Planter/planter3x.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3000" y="4346257"/>
            <a:ext cx="2336800" cy="1752600"/>
          </a:xfrm>
          <a:prstGeom prst="rect">
            <a:avLst/>
          </a:prstGeom>
          <a:noFill/>
          <a:ln w="28575">
            <a:solidFill>
              <a:srgbClr val="FF6600"/>
            </a:solidFill>
          </a:ln>
          <a:extLst>
            <a:ext uri="{909E8E84-426E-40DD-AFC4-6F175D3DCCD1}">
              <a14:hiddenFill xmlns:a14="http://schemas.microsoft.com/office/drawing/2010/main">
                <a:solidFill>
                  <a:srgbClr val="FFFFFF"/>
                </a:solidFill>
              </a14:hiddenFill>
            </a:ext>
          </a:extLst>
        </p:spPr>
      </p:pic>
      <p:pic>
        <p:nvPicPr>
          <p:cNvPr id="4104" name="Picture 8" descr="http://nue.okstate.edu/Hand_Planter/planter4.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42999" y="1597343"/>
            <a:ext cx="1928813" cy="2571750"/>
          </a:xfrm>
          <a:prstGeom prst="rect">
            <a:avLst/>
          </a:prstGeom>
          <a:noFill/>
          <a:ln w="28575">
            <a:solidFill>
              <a:srgbClr val="FF6600"/>
            </a:solidFill>
          </a:ln>
          <a:extLst>
            <a:ext uri="{909E8E84-426E-40DD-AFC4-6F175D3DCCD1}">
              <a14:hiddenFill xmlns:a14="http://schemas.microsoft.com/office/drawing/2010/main">
                <a:solidFill>
                  <a:srgbClr val="FFFFFF"/>
                </a:solidFill>
              </a14:hiddenFill>
            </a:ext>
          </a:extLst>
        </p:spPr>
      </p:pic>
      <p:pic>
        <p:nvPicPr>
          <p:cNvPr id="4106" name="Picture 10" descr="http://nue.okstate.edu/Hand_Planter/BARI%20&amp;%20BRRI%20-%20May%2028%202008%2001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895600" y="1066800"/>
            <a:ext cx="2215444" cy="2952750"/>
          </a:xfrm>
          <a:prstGeom prst="rect">
            <a:avLst/>
          </a:prstGeom>
          <a:noFill/>
          <a:ln w="28575">
            <a:solidFill>
              <a:srgbClr val="FF6600"/>
            </a:solidFill>
          </a:ln>
          <a:extLst>
            <a:ext uri="{909E8E84-426E-40DD-AFC4-6F175D3DCCD1}">
              <a14:hiddenFill xmlns:a14="http://schemas.microsoft.com/office/drawing/2010/main">
                <a:solidFill>
                  <a:srgbClr val="FFFFFF"/>
                </a:solidFill>
              </a14:hiddenFill>
            </a:ext>
          </a:extLst>
        </p:spPr>
      </p:pic>
      <p:pic>
        <p:nvPicPr>
          <p:cNvPr id="4110" name="Picture 14" descr="http://nue.okstate.edu/Hand_Planter/IMG_0943.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029200" y="914400"/>
            <a:ext cx="2625091" cy="1968818"/>
          </a:xfrm>
          <a:prstGeom prst="rect">
            <a:avLst/>
          </a:prstGeom>
          <a:noFill/>
          <a:ln w="28575">
            <a:solidFill>
              <a:srgbClr val="FF6600"/>
            </a:solidFill>
          </a:ln>
          <a:extLst>
            <a:ext uri="{909E8E84-426E-40DD-AFC4-6F175D3DCCD1}">
              <a14:hiddenFill xmlns:a14="http://schemas.microsoft.com/office/drawing/2010/main">
                <a:solidFill>
                  <a:srgbClr val="FFFFFF"/>
                </a:solidFill>
              </a14:hiddenFill>
            </a:ext>
          </a:extLst>
        </p:spPr>
      </p:pic>
      <p:pic>
        <p:nvPicPr>
          <p:cNvPr id="4098" name="Picture 2" descr="http://nue.okstate.edu/Hand_Planter/DSCN1241.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638800" y="4191000"/>
            <a:ext cx="2603500" cy="1952625"/>
          </a:xfrm>
          <a:prstGeom prst="rect">
            <a:avLst/>
          </a:prstGeom>
          <a:noFill/>
          <a:ln w="28575">
            <a:solidFill>
              <a:srgbClr val="FF66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78296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85800" y="122253"/>
            <a:ext cx="7315200" cy="1154097"/>
          </a:xfrm>
        </p:spPr>
        <p:txBody>
          <a:bodyPr/>
          <a:lstStyle/>
          <a:p>
            <a:r>
              <a:rPr lang="en-US" dirty="0" err="1" smtClean="0"/>
              <a:t>Singulation</a:t>
            </a:r>
            <a:r>
              <a:rPr lang="en-US" dirty="0" smtClean="0"/>
              <a:t> Design</a:t>
            </a:r>
            <a:endParaRPr lang="en-US" dirty="0"/>
          </a:p>
        </p:txBody>
      </p:sp>
      <p:pic>
        <p:nvPicPr>
          <p:cNvPr id="2052" name="Picture 4" descr="D:\personal\adrian\PhDAgroEng\OSU\handplanter\pictures\IMG_488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43200" y="1276350"/>
            <a:ext cx="6096225" cy="457200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D:\personal\adrian\PhDAgroEng\OSU\handplanter\pictures\DSC0080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4191000"/>
            <a:ext cx="3200400" cy="2400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17741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349775"/>
            <a:ext cx="7315200" cy="1154097"/>
          </a:xfrm>
        </p:spPr>
        <p:txBody>
          <a:bodyPr/>
          <a:lstStyle/>
          <a:p>
            <a:r>
              <a:rPr lang="en-US" dirty="0" smtClean="0"/>
              <a:t>Reciprocating Drum Action</a:t>
            </a:r>
            <a:endParaRPr lang="en-US" dirty="0"/>
          </a:p>
        </p:txBody>
      </p:sp>
      <p:pic>
        <p:nvPicPr>
          <p:cNvPr id="1028" name="Picture 4"/>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8353" t="12930" r="13706" b="2902"/>
          <a:stretch/>
        </p:blipFill>
        <p:spPr bwMode="auto">
          <a:xfrm>
            <a:off x="228600" y="1752600"/>
            <a:ext cx="2819400" cy="25597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1660" t="14252" r="2879" b="4000"/>
          <a:stretch/>
        </p:blipFill>
        <p:spPr bwMode="auto">
          <a:xfrm>
            <a:off x="3275383" y="2968626"/>
            <a:ext cx="2593233" cy="17557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7899" t="13019" r="10588" b="5770"/>
          <a:stretch/>
        </p:blipFill>
        <p:spPr bwMode="auto">
          <a:xfrm>
            <a:off x="6250961" y="3171403"/>
            <a:ext cx="2620895" cy="21625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228600" y="4495800"/>
            <a:ext cx="2819400" cy="646331"/>
          </a:xfrm>
          <a:prstGeom prst="rect">
            <a:avLst/>
          </a:prstGeom>
          <a:noFill/>
        </p:spPr>
        <p:txBody>
          <a:bodyPr wrap="square" rtlCol="0">
            <a:spAutoFit/>
          </a:bodyPr>
          <a:lstStyle/>
          <a:p>
            <a:pPr algn="ctr"/>
            <a:r>
              <a:rPr lang="en-US" dirty="0" smtClean="0"/>
              <a:t>Drum position when planter is relaxed.</a:t>
            </a:r>
            <a:endParaRPr lang="en-US" dirty="0"/>
          </a:p>
        </p:txBody>
      </p:sp>
      <p:sp>
        <p:nvSpPr>
          <p:cNvPr id="4" name="TextBox 3"/>
          <p:cNvSpPr txBox="1"/>
          <p:nvPr/>
        </p:nvSpPr>
        <p:spPr>
          <a:xfrm>
            <a:off x="3275383" y="1524000"/>
            <a:ext cx="2593233" cy="1477328"/>
          </a:xfrm>
          <a:prstGeom prst="rect">
            <a:avLst/>
          </a:prstGeom>
          <a:noFill/>
        </p:spPr>
        <p:txBody>
          <a:bodyPr wrap="square" rtlCol="0">
            <a:spAutoFit/>
          </a:bodyPr>
          <a:lstStyle/>
          <a:p>
            <a:pPr algn="ctr"/>
            <a:r>
              <a:rPr lang="en-US" dirty="0" smtClean="0"/>
              <a:t>Drum rotates with the cavity moving back into the seed hopper as the spring is compressed.</a:t>
            </a:r>
            <a:endParaRPr lang="en-US" dirty="0"/>
          </a:p>
        </p:txBody>
      </p:sp>
      <p:sp>
        <p:nvSpPr>
          <p:cNvPr id="5" name="TextBox 4"/>
          <p:cNvSpPr txBox="1"/>
          <p:nvPr/>
        </p:nvSpPr>
        <p:spPr>
          <a:xfrm>
            <a:off x="6250961" y="1676400"/>
            <a:ext cx="2620896" cy="1477328"/>
          </a:xfrm>
          <a:prstGeom prst="rect">
            <a:avLst/>
          </a:prstGeom>
          <a:noFill/>
        </p:spPr>
        <p:txBody>
          <a:bodyPr wrap="square" rtlCol="0">
            <a:spAutoFit/>
          </a:bodyPr>
          <a:lstStyle/>
          <a:p>
            <a:pPr algn="ctr"/>
            <a:r>
              <a:rPr lang="en-US" dirty="0" smtClean="0"/>
              <a:t>Spring is fully compressed and the singulation drum cavity is exposed to seed in the hopper</a:t>
            </a:r>
            <a:endParaRPr lang="en-US" dirty="0"/>
          </a:p>
        </p:txBody>
      </p:sp>
      <p:sp>
        <p:nvSpPr>
          <p:cNvPr id="6" name="TextBox 5"/>
          <p:cNvSpPr txBox="1"/>
          <p:nvPr/>
        </p:nvSpPr>
        <p:spPr>
          <a:xfrm>
            <a:off x="3581400" y="5562600"/>
            <a:ext cx="5290457" cy="923330"/>
          </a:xfrm>
          <a:prstGeom prst="rect">
            <a:avLst/>
          </a:prstGeom>
          <a:noFill/>
        </p:spPr>
        <p:txBody>
          <a:bodyPr wrap="square" rtlCol="0">
            <a:spAutoFit/>
          </a:bodyPr>
          <a:lstStyle/>
          <a:p>
            <a:r>
              <a:rPr lang="en-US" dirty="0" smtClean="0"/>
              <a:t>As the force on the spring is released, the singulation drum rotates back to the initial ‘relaxed’ position and the seed is dropped.</a:t>
            </a:r>
            <a:endParaRPr lang="en-US" dirty="0"/>
          </a:p>
        </p:txBody>
      </p:sp>
    </p:spTree>
    <p:extLst>
      <p:ext uri="{BB962C8B-B14F-4D97-AF65-F5344CB8AC3E}">
        <p14:creationId xmlns:p14="http://schemas.microsoft.com/office/powerpoint/2010/main" val="236760663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143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rot="16200000">
            <a:off x="-1670851" y="2890051"/>
            <a:ext cx="4419601" cy="773097"/>
          </a:xfrm>
        </p:spPr>
        <p:txBody>
          <a:bodyPr>
            <a:normAutofit/>
          </a:bodyPr>
          <a:lstStyle/>
          <a:p>
            <a:pPr algn="l"/>
            <a:r>
              <a:rPr lang="en-US" dirty="0" smtClean="0">
                <a:solidFill>
                  <a:schemeClr val="bg1"/>
                </a:solidFill>
              </a:rPr>
              <a:t>INTERNAL DRUM</a:t>
            </a:r>
            <a:endParaRPr lang="en-US" dirty="0">
              <a:solidFill>
                <a:schemeClr val="bg1"/>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2792268863"/>
              </p:ext>
            </p:extLst>
          </p:nvPr>
        </p:nvGraphicFramePr>
        <p:xfrm>
          <a:off x="1593850" y="3232159"/>
          <a:ext cx="4114800" cy="3048002"/>
        </p:xfrm>
        <a:graphic>
          <a:graphicData uri="http://schemas.openxmlformats.org/drawingml/2006/table">
            <a:tbl>
              <a:tblPr firstRow="1" firstCol="1" bandRow="1">
                <a:tableStyleId>{5C22544A-7EE6-4342-B048-85BDC9FD1C3A}</a:tableStyleId>
              </a:tblPr>
              <a:tblGrid>
                <a:gridCol w="1120626"/>
                <a:gridCol w="1313234"/>
                <a:gridCol w="1680940"/>
              </a:tblGrid>
              <a:tr h="539102">
                <a:tc>
                  <a:txBody>
                    <a:bodyPr/>
                    <a:lstStyle/>
                    <a:p>
                      <a:pPr marL="0" marR="0" algn="l">
                        <a:spcBef>
                          <a:spcPts val="0"/>
                        </a:spcBef>
                        <a:spcAft>
                          <a:spcPts val="0"/>
                        </a:spcAft>
                      </a:pPr>
                      <a:r>
                        <a:rPr lang="en-US" sz="1800" dirty="0">
                          <a:solidFill>
                            <a:schemeClr val="bg1"/>
                          </a:solidFill>
                          <a:effectLst/>
                        </a:rPr>
                        <a:t>Drum</a:t>
                      </a:r>
                      <a:endParaRPr lang="en-US" sz="1800" dirty="0">
                        <a:solidFill>
                          <a:schemeClr val="bg1"/>
                        </a:solidFill>
                        <a:effectLst/>
                        <a:latin typeface="Times New Roman"/>
                        <a:ea typeface="Calibri"/>
                      </a:endParaRPr>
                    </a:p>
                  </a:txBody>
                  <a:tcPr marL="68580" marR="68580" marT="0" marB="0" anchor="b">
                    <a:solidFill>
                      <a:schemeClr val="tx1"/>
                    </a:solidFill>
                  </a:tcPr>
                </a:tc>
                <a:tc>
                  <a:txBody>
                    <a:bodyPr/>
                    <a:lstStyle/>
                    <a:p>
                      <a:pPr marL="0" marR="0" algn="l">
                        <a:spcBef>
                          <a:spcPts val="0"/>
                        </a:spcBef>
                        <a:spcAft>
                          <a:spcPts val="0"/>
                        </a:spcAft>
                      </a:pPr>
                      <a:r>
                        <a:rPr lang="en-US" sz="1800" dirty="0">
                          <a:solidFill>
                            <a:schemeClr val="bg1"/>
                          </a:solidFill>
                          <a:effectLst/>
                        </a:rPr>
                        <a:t>Mass (g)</a:t>
                      </a:r>
                      <a:endParaRPr lang="en-US" sz="1800" dirty="0">
                        <a:solidFill>
                          <a:schemeClr val="bg1"/>
                        </a:solidFill>
                        <a:effectLst/>
                        <a:latin typeface="Times New Roman"/>
                        <a:ea typeface="Calibri"/>
                      </a:endParaRPr>
                    </a:p>
                  </a:txBody>
                  <a:tcPr marL="68580" marR="68580" marT="0" marB="0" anchor="b">
                    <a:solidFill>
                      <a:schemeClr val="tx1"/>
                    </a:solidFill>
                  </a:tcPr>
                </a:tc>
                <a:tc>
                  <a:txBody>
                    <a:bodyPr/>
                    <a:lstStyle/>
                    <a:p>
                      <a:pPr marL="0" marR="0" algn="l">
                        <a:spcBef>
                          <a:spcPts val="0"/>
                        </a:spcBef>
                        <a:spcAft>
                          <a:spcPts val="0"/>
                        </a:spcAft>
                      </a:pPr>
                      <a:r>
                        <a:rPr lang="en-US" sz="1800" dirty="0">
                          <a:solidFill>
                            <a:schemeClr val="bg1"/>
                          </a:solidFill>
                          <a:effectLst/>
                        </a:rPr>
                        <a:t>Volume (cm</a:t>
                      </a:r>
                      <a:r>
                        <a:rPr lang="en-US" sz="1800" baseline="30000" dirty="0">
                          <a:solidFill>
                            <a:schemeClr val="bg1"/>
                          </a:solidFill>
                          <a:effectLst/>
                        </a:rPr>
                        <a:t>3</a:t>
                      </a:r>
                      <a:r>
                        <a:rPr lang="en-US" sz="1800" dirty="0">
                          <a:solidFill>
                            <a:schemeClr val="bg1"/>
                          </a:solidFill>
                          <a:effectLst/>
                        </a:rPr>
                        <a:t>)</a:t>
                      </a:r>
                      <a:endParaRPr lang="en-US" sz="1800" dirty="0">
                        <a:solidFill>
                          <a:schemeClr val="bg1"/>
                        </a:solidFill>
                        <a:effectLst/>
                        <a:latin typeface="Times New Roman"/>
                        <a:ea typeface="Calibri"/>
                      </a:endParaRPr>
                    </a:p>
                  </a:txBody>
                  <a:tcPr marL="68580" marR="68580" marT="0" marB="0" anchor="b">
                    <a:solidFill>
                      <a:schemeClr val="tx1"/>
                    </a:solidFill>
                  </a:tcPr>
                </a:tc>
              </a:tr>
              <a:tr h="497633">
                <a:tc>
                  <a:txBody>
                    <a:bodyPr/>
                    <a:lstStyle/>
                    <a:p>
                      <a:pPr marL="0" marR="0" algn="l">
                        <a:spcBef>
                          <a:spcPts val="0"/>
                        </a:spcBef>
                        <a:spcAft>
                          <a:spcPts val="0"/>
                        </a:spcAft>
                      </a:pPr>
                      <a:r>
                        <a:rPr lang="en-US" sz="1800" dirty="0">
                          <a:solidFill>
                            <a:schemeClr val="bg1"/>
                          </a:solidFill>
                          <a:effectLst/>
                        </a:rPr>
                        <a:t>A</a:t>
                      </a:r>
                      <a:endParaRPr lang="en-US" sz="1800" dirty="0">
                        <a:solidFill>
                          <a:schemeClr val="bg1"/>
                        </a:solidFill>
                        <a:effectLst/>
                        <a:latin typeface="Times New Roman"/>
                        <a:ea typeface="Calibri"/>
                      </a:endParaRPr>
                    </a:p>
                  </a:txBody>
                  <a:tcPr marL="68580" marR="68580" marT="0" marB="0">
                    <a:solidFill>
                      <a:schemeClr val="tx1"/>
                    </a:solidFill>
                  </a:tcPr>
                </a:tc>
                <a:tc>
                  <a:txBody>
                    <a:bodyPr/>
                    <a:lstStyle/>
                    <a:p>
                      <a:pPr marL="0" marR="0" algn="l">
                        <a:spcBef>
                          <a:spcPts val="0"/>
                        </a:spcBef>
                        <a:spcAft>
                          <a:spcPts val="0"/>
                        </a:spcAft>
                      </a:pPr>
                      <a:r>
                        <a:rPr lang="en-US" sz="1800" dirty="0">
                          <a:effectLst/>
                        </a:rPr>
                        <a:t>0.69</a:t>
                      </a:r>
                      <a:endParaRPr lang="en-US" sz="1800" dirty="0">
                        <a:effectLst/>
                        <a:latin typeface="Times New Roman"/>
                        <a:ea typeface="Calibri"/>
                      </a:endParaRPr>
                    </a:p>
                  </a:txBody>
                  <a:tcPr marL="68580" marR="68580" marT="0" marB="0">
                    <a:solidFill>
                      <a:schemeClr val="tx1"/>
                    </a:solidFill>
                  </a:tcPr>
                </a:tc>
                <a:tc>
                  <a:txBody>
                    <a:bodyPr/>
                    <a:lstStyle/>
                    <a:p>
                      <a:pPr marL="0" marR="0" algn="l">
                        <a:spcBef>
                          <a:spcPts val="0"/>
                        </a:spcBef>
                        <a:spcAft>
                          <a:spcPts val="0"/>
                        </a:spcAft>
                      </a:pPr>
                      <a:r>
                        <a:rPr lang="en-US" sz="1800" dirty="0">
                          <a:effectLst/>
                        </a:rPr>
                        <a:t>0.507</a:t>
                      </a:r>
                      <a:endParaRPr lang="en-US" sz="1800" dirty="0">
                        <a:effectLst/>
                        <a:latin typeface="Times New Roman"/>
                        <a:ea typeface="Calibri"/>
                      </a:endParaRPr>
                    </a:p>
                  </a:txBody>
                  <a:tcPr marL="68580" marR="68580" marT="0" marB="0">
                    <a:solidFill>
                      <a:schemeClr val="tx1"/>
                    </a:solidFill>
                  </a:tcPr>
                </a:tc>
              </a:tr>
              <a:tr h="497633">
                <a:tc>
                  <a:txBody>
                    <a:bodyPr/>
                    <a:lstStyle/>
                    <a:p>
                      <a:pPr marL="0" marR="0" algn="l">
                        <a:spcBef>
                          <a:spcPts val="0"/>
                        </a:spcBef>
                        <a:spcAft>
                          <a:spcPts val="0"/>
                        </a:spcAft>
                      </a:pPr>
                      <a:r>
                        <a:rPr lang="en-US" sz="1800" dirty="0">
                          <a:solidFill>
                            <a:schemeClr val="bg1"/>
                          </a:solidFill>
                          <a:effectLst/>
                        </a:rPr>
                        <a:t>B</a:t>
                      </a:r>
                      <a:endParaRPr lang="en-US" sz="1800" dirty="0">
                        <a:solidFill>
                          <a:schemeClr val="bg1"/>
                        </a:solidFill>
                        <a:effectLst/>
                        <a:latin typeface="Times New Roman"/>
                        <a:ea typeface="Calibri"/>
                      </a:endParaRPr>
                    </a:p>
                  </a:txBody>
                  <a:tcPr marL="68580" marR="68580" marT="0" marB="0">
                    <a:solidFill>
                      <a:schemeClr val="tx1"/>
                    </a:solidFill>
                  </a:tcPr>
                </a:tc>
                <a:tc>
                  <a:txBody>
                    <a:bodyPr/>
                    <a:lstStyle/>
                    <a:p>
                      <a:pPr marL="0" marR="0" algn="l">
                        <a:spcBef>
                          <a:spcPts val="0"/>
                        </a:spcBef>
                        <a:spcAft>
                          <a:spcPts val="0"/>
                        </a:spcAft>
                      </a:pPr>
                      <a:r>
                        <a:rPr lang="en-US" sz="1800" dirty="0">
                          <a:effectLst/>
                        </a:rPr>
                        <a:t>0.71</a:t>
                      </a:r>
                      <a:endParaRPr lang="en-US" sz="1800" dirty="0">
                        <a:effectLst/>
                        <a:latin typeface="Times New Roman"/>
                        <a:ea typeface="Calibri"/>
                      </a:endParaRPr>
                    </a:p>
                  </a:txBody>
                  <a:tcPr marL="68580" marR="68580" marT="0" marB="0">
                    <a:solidFill>
                      <a:schemeClr val="tx1"/>
                    </a:solidFill>
                  </a:tcPr>
                </a:tc>
                <a:tc>
                  <a:txBody>
                    <a:bodyPr/>
                    <a:lstStyle/>
                    <a:p>
                      <a:pPr marL="0" marR="0" algn="l">
                        <a:spcBef>
                          <a:spcPts val="0"/>
                        </a:spcBef>
                        <a:spcAft>
                          <a:spcPts val="0"/>
                        </a:spcAft>
                      </a:pPr>
                      <a:r>
                        <a:rPr lang="en-US" sz="1800" dirty="0">
                          <a:effectLst/>
                        </a:rPr>
                        <a:t>0.521</a:t>
                      </a:r>
                      <a:endParaRPr lang="en-US" sz="1800" dirty="0">
                        <a:effectLst/>
                        <a:latin typeface="Times New Roman"/>
                        <a:ea typeface="Calibri"/>
                      </a:endParaRPr>
                    </a:p>
                  </a:txBody>
                  <a:tcPr marL="68580" marR="68580" marT="0" marB="0">
                    <a:solidFill>
                      <a:schemeClr val="tx1"/>
                    </a:solidFill>
                  </a:tcPr>
                </a:tc>
              </a:tr>
              <a:tr h="497633">
                <a:tc>
                  <a:txBody>
                    <a:bodyPr/>
                    <a:lstStyle/>
                    <a:p>
                      <a:pPr marL="0" marR="0" algn="l">
                        <a:spcBef>
                          <a:spcPts val="0"/>
                        </a:spcBef>
                        <a:spcAft>
                          <a:spcPts val="0"/>
                        </a:spcAft>
                      </a:pPr>
                      <a:r>
                        <a:rPr lang="en-US" sz="1800" dirty="0">
                          <a:solidFill>
                            <a:schemeClr val="bg1"/>
                          </a:solidFill>
                          <a:effectLst/>
                        </a:rPr>
                        <a:t>OS</a:t>
                      </a:r>
                      <a:endParaRPr lang="en-US" sz="1800" dirty="0">
                        <a:solidFill>
                          <a:schemeClr val="bg1"/>
                        </a:solidFill>
                        <a:effectLst/>
                        <a:latin typeface="Times New Roman"/>
                        <a:ea typeface="Calibri"/>
                      </a:endParaRPr>
                    </a:p>
                  </a:txBody>
                  <a:tcPr marL="68580" marR="68580" marT="0" marB="0">
                    <a:solidFill>
                      <a:schemeClr val="tx1"/>
                    </a:solidFill>
                  </a:tcPr>
                </a:tc>
                <a:tc>
                  <a:txBody>
                    <a:bodyPr/>
                    <a:lstStyle/>
                    <a:p>
                      <a:pPr marL="0" marR="0" algn="l">
                        <a:spcBef>
                          <a:spcPts val="0"/>
                        </a:spcBef>
                        <a:spcAft>
                          <a:spcPts val="0"/>
                        </a:spcAft>
                      </a:pPr>
                      <a:r>
                        <a:rPr lang="en-US" sz="1800" dirty="0">
                          <a:effectLst/>
                        </a:rPr>
                        <a:t>0.88</a:t>
                      </a:r>
                      <a:endParaRPr lang="en-US" sz="1800" dirty="0">
                        <a:effectLst/>
                        <a:latin typeface="Times New Roman"/>
                        <a:ea typeface="Calibri"/>
                      </a:endParaRPr>
                    </a:p>
                  </a:txBody>
                  <a:tcPr marL="68580" marR="68580" marT="0" marB="0">
                    <a:solidFill>
                      <a:schemeClr val="tx1"/>
                    </a:solidFill>
                  </a:tcPr>
                </a:tc>
                <a:tc>
                  <a:txBody>
                    <a:bodyPr/>
                    <a:lstStyle/>
                    <a:p>
                      <a:pPr marL="0" marR="0" algn="l">
                        <a:spcBef>
                          <a:spcPts val="0"/>
                        </a:spcBef>
                        <a:spcAft>
                          <a:spcPts val="0"/>
                        </a:spcAft>
                      </a:pPr>
                      <a:r>
                        <a:rPr lang="en-US" sz="1800" dirty="0">
                          <a:effectLst/>
                        </a:rPr>
                        <a:t>0.646</a:t>
                      </a:r>
                      <a:endParaRPr lang="en-US" sz="1800" dirty="0">
                        <a:effectLst/>
                        <a:latin typeface="Times New Roman"/>
                        <a:ea typeface="Calibri"/>
                      </a:endParaRPr>
                    </a:p>
                  </a:txBody>
                  <a:tcPr marL="68580" marR="68580" marT="0" marB="0">
                    <a:solidFill>
                      <a:schemeClr val="tx1"/>
                    </a:solidFill>
                  </a:tcPr>
                </a:tc>
              </a:tr>
              <a:tr h="497633">
                <a:tc>
                  <a:txBody>
                    <a:bodyPr/>
                    <a:lstStyle/>
                    <a:p>
                      <a:pPr marL="0" marR="0" algn="l">
                        <a:spcBef>
                          <a:spcPts val="0"/>
                        </a:spcBef>
                        <a:spcAft>
                          <a:spcPts val="0"/>
                        </a:spcAft>
                      </a:pPr>
                      <a:r>
                        <a:rPr lang="en-US" sz="1800" dirty="0">
                          <a:solidFill>
                            <a:schemeClr val="bg1"/>
                          </a:solidFill>
                          <a:effectLst/>
                        </a:rPr>
                        <a:t>OM</a:t>
                      </a:r>
                      <a:endParaRPr lang="en-US" sz="1800" dirty="0">
                        <a:solidFill>
                          <a:schemeClr val="bg1"/>
                        </a:solidFill>
                        <a:effectLst/>
                        <a:latin typeface="Times New Roman"/>
                        <a:ea typeface="Calibri"/>
                      </a:endParaRPr>
                    </a:p>
                  </a:txBody>
                  <a:tcPr marL="68580" marR="68580" marT="0" marB="0">
                    <a:solidFill>
                      <a:schemeClr val="tx1"/>
                    </a:solidFill>
                  </a:tcPr>
                </a:tc>
                <a:tc>
                  <a:txBody>
                    <a:bodyPr/>
                    <a:lstStyle/>
                    <a:p>
                      <a:pPr marL="0" marR="0" algn="l">
                        <a:spcBef>
                          <a:spcPts val="0"/>
                        </a:spcBef>
                        <a:spcAft>
                          <a:spcPts val="0"/>
                        </a:spcAft>
                      </a:pPr>
                      <a:r>
                        <a:rPr lang="en-US" sz="1800" dirty="0">
                          <a:effectLst/>
                        </a:rPr>
                        <a:t>3.36</a:t>
                      </a:r>
                      <a:endParaRPr lang="en-US" sz="1800" dirty="0">
                        <a:effectLst/>
                        <a:latin typeface="Times New Roman"/>
                        <a:ea typeface="Calibri"/>
                      </a:endParaRPr>
                    </a:p>
                  </a:txBody>
                  <a:tcPr marL="68580" marR="68580" marT="0" marB="0">
                    <a:solidFill>
                      <a:schemeClr val="tx1"/>
                    </a:solidFill>
                  </a:tcPr>
                </a:tc>
                <a:tc>
                  <a:txBody>
                    <a:bodyPr/>
                    <a:lstStyle/>
                    <a:p>
                      <a:pPr marL="0" marR="0" algn="l">
                        <a:spcBef>
                          <a:spcPts val="0"/>
                        </a:spcBef>
                        <a:spcAft>
                          <a:spcPts val="0"/>
                        </a:spcAft>
                      </a:pPr>
                      <a:r>
                        <a:rPr lang="en-US" sz="1800" dirty="0">
                          <a:effectLst/>
                        </a:rPr>
                        <a:t>2.468</a:t>
                      </a:r>
                      <a:endParaRPr lang="en-US" sz="1800" dirty="0">
                        <a:effectLst/>
                        <a:latin typeface="Times New Roman"/>
                        <a:ea typeface="Calibri"/>
                      </a:endParaRPr>
                    </a:p>
                  </a:txBody>
                  <a:tcPr marL="68580" marR="68580" marT="0" marB="0">
                    <a:solidFill>
                      <a:schemeClr val="tx1"/>
                    </a:solidFill>
                  </a:tcPr>
                </a:tc>
              </a:tr>
              <a:tr h="518368">
                <a:tc>
                  <a:txBody>
                    <a:bodyPr/>
                    <a:lstStyle/>
                    <a:p>
                      <a:pPr marL="0" marR="0" algn="l">
                        <a:spcBef>
                          <a:spcPts val="0"/>
                        </a:spcBef>
                        <a:spcAft>
                          <a:spcPts val="0"/>
                        </a:spcAft>
                      </a:pPr>
                      <a:r>
                        <a:rPr lang="en-US" sz="1800" dirty="0">
                          <a:solidFill>
                            <a:schemeClr val="bg1"/>
                          </a:solidFill>
                          <a:effectLst/>
                        </a:rPr>
                        <a:t>OC</a:t>
                      </a:r>
                      <a:endParaRPr lang="en-US" sz="1800" dirty="0">
                        <a:solidFill>
                          <a:schemeClr val="bg1"/>
                        </a:solidFill>
                        <a:effectLst/>
                        <a:latin typeface="Times New Roman"/>
                        <a:ea typeface="Calibri"/>
                      </a:endParaRPr>
                    </a:p>
                  </a:txBody>
                  <a:tcPr marL="68580" marR="68580" marT="0" marB="0">
                    <a:solidFill>
                      <a:schemeClr val="tx1"/>
                    </a:solidFill>
                  </a:tcPr>
                </a:tc>
                <a:tc>
                  <a:txBody>
                    <a:bodyPr/>
                    <a:lstStyle/>
                    <a:p>
                      <a:pPr marL="0" marR="0" algn="l">
                        <a:spcBef>
                          <a:spcPts val="0"/>
                        </a:spcBef>
                        <a:spcAft>
                          <a:spcPts val="0"/>
                        </a:spcAft>
                      </a:pPr>
                      <a:r>
                        <a:rPr lang="en-US" sz="1800" dirty="0">
                          <a:effectLst/>
                        </a:rPr>
                        <a:t>3.38</a:t>
                      </a:r>
                      <a:endParaRPr lang="en-US" sz="1800" dirty="0">
                        <a:effectLst/>
                        <a:latin typeface="Times New Roman"/>
                        <a:ea typeface="Calibri"/>
                      </a:endParaRPr>
                    </a:p>
                  </a:txBody>
                  <a:tcPr marL="68580" marR="68580" marT="0" marB="0">
                    <a:solidFill>
                      <a:schemeClr val="tx1"/>
                    </a:solidFill>
                  </a:tcPr>
                </a:tc>
                <a:tc>
                  <a:txBody>
                    <a:bodyPr/>
                    <a:lstStyle/>
                    <a:p>
                      <a:pPr marL="0" marR="0" algn="l">
                        <a:spcBef>
                          <a:spcPts val="0"/>
                        </a:spcBef>
                        <a:spcAft>
                          <a:spcPts val="0"/>
                        </a:spcAft>
                      </a:pPr>
                      <a:r>
                        <a:rPr lang="en-US" sz="1800" dirty="0">
                          <a:effectLst/>
                        </a:rPr>
                        <a:t>2.482</a:t>
                      </a:r>
                      <a:endParaRPr lang="en-US" sz="1800" dirty="0">
                        <a:effectLst/>
                        <a:latin typeface="Times New Roman"/>
                        <a:ea typeface="Calibri"/>
                      </a:endParaRPr>
                    </a:p>
                  </a:txBody>
                  <a:tcPr marL="68580" marR="68580" marT="0" marB="0">
                    <a:solidFill>
                      <a:schemeClr val="tx1"/>
                    </a:solidFill>
                  </a:tcPr>
                </a:tc>
              </a:tr>
            </a:tbl>
          </a:graphicData>
        </a:graphic>
      </p:graphicFrame>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0000" y="533400"/>
            <a:ext cx="1885950" cy="2514600"/>
          </a:xfrm>
          <a:prstGeom prst="rect">
            <a:avLst/>
          </a:prstGeom>
          <a:ln w="28575">
            <a:solidFill>
              <a:schemeClr val="tx2"/>
            </a:solidFill>
          </a:ln>
        </p:spPr>
      </p:pic>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rightnessContrast bright="13000" contrast="-62000"/>
                    </a14:imgEffect>
                  </a14:imgLayer>
                </a14:imgProps>
              </a:ext>
              <a:ext uri="{28A0092B-C50C-407E-A947-70E740481C1C}">
                <a14:useLocalDpi xmlns:a14="http://schemas.microsoft.com/office/drawing/2010/main" val="0"/>
              </a:ext>
            </a:extLst>
          </a:blip>
          <a:stretch>
            <a:fillRect/>
          </a:stretch>
        </p:blipFill>
        <p:spPr>
          <a:xfrm>
            <a:off x="5867400" y="533400"/>
            <a:ext cx="2711489" cy="5753119"/>
          </a:xfrm>
          <a:prstGeom prst="rect">
            <a:avLst/>
          </a:prstGeom>
          <a:ln>
            <a:solidFill>
              <a:schemeClr val="tx1"/>
            </a:solidFill>
          </a:ln>
        </p:spPr>
      </p:pic>
    </p:spTree>
    <p:extLst>
      <p:ext uri="{BB962C8B-B14F-4D97-AF65-F5344CB8AC3E}">
        <p14:creationId xmlns:p14="http://schemas.microsoft.com/office/powerpoint/2010/main" val="92795813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914400" y="2769833"/>
            <a:ext cx="7315200" cy="3539527"/>
          </a:xfrm>
          <a:prstGeom prst="rect">
            <a:avLst/>
          </a:prstGeom>
        </p:spPr>
        <p:txBody>
          <a:bodyPr/>
          <a:lstStyle/>
          <a:p>
            <a:endParaRPr lang="en-US"/>
          </a:p>
        </p:txBody>
      </p:sp>
      <p:sp>
        <p:nvSpPr>
          <p:cNvPr id="2" name="Title 1"/>
          <p:cNvSpPr>
            <a:spLocks noGrp="1"/>
          </p:cNvSpPr>
          <p:nvPr>
            <p:ph type="title"/>
          </p:nvPr>
        </p:nvSpPr>
        <p:spPr/>
        <p:txBody>
          <a:bodyPr/>
          <a:lstStyle/>
          <a:p>
            <a:endParaRPr lang="en-US"/>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9524"/>
            <a:ext cx="9144000" cy="6848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66066" y="177800"/>
            <a:ext cx="5249333" cy="3937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4792719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quarter" idx="13"/>
          </p:nvPr>
        </p:nvSpPr>
        <p:spPr>
          <a:xfrm>
            <a:off x="457200" y="1481328"/>
            <a:ext cx="4038600" cy="4525963"/>
          </a:xfrm>
          <a:prstGeom prst="rect">
            <a:avLst/>
          </a:prstGeom>
        </p:spPr>
        <p:txBody>
          <a:bodyPr>
            <a:normAutofit/>
          </a:bodyPr>
          <a:lstStyle/>
          <a:p>
            <a:r>
              <a:rPr lang="en-US" sz="2400" dirty="0" smtClean="0"/>
              <a:t>The planter is pressed down and compresses the internal spring.</a:t>
            </a:r>
          </a:p>
          <a:p>
            <a:r>
              <a:rPr lang="en-US" sz="2400" dirty="0" smtClean="0"/>
              <a:t>Singulation drum rotates and seed is released on the down stroke.</a:t>
            </a:r>
          </a:p>
          <a:p>
            <a:r>
              <a:rPr lang="en-US" sz="2400" dirty="0" smtClean="0"/>
              <a:t>The planter is ‘relaxed’ and the spring returns it to the initial position.</a:t>
            </a:r>
            <a:endParaRPr lang="en-US" sz="2400" dirty="0"/>
          </a:p>
        </p:txBody>
      </p:sp>
      <p:sp>
        <p:nvSpPr>
          <p:cNvPr id="2" name="Title 1"/>
          <p:cNvSpPr>
            <a:spLocks noGrp="1"/>
          </p:cNvSpPr>
          <p:nvPr>
            <p:ph type="title"/>
          </p:nvPr>
        </p:nvSpPr>
        <p:spPr>
          <a:xfrm>
            <a:off x="777691" y="293703"/>
            <a:ext cx="7315200" cy="1154097"/>
          </a:xfrm>
        </p:spPr>
        <p:txBody>
          <a:bodyPr/>
          <a:lstStyle/>
          <a:p>
            <a:r>
              <a:rPr lang="en-US" dirty="0" smtClean="0"/>
              <a:t>Planter Action</a:t>
            </a:r>
            <a:endParaRPr lang="en-US" dirty="0"/>
          </a:p>
        </p:txBody>
      </p:sp>
      <p:pic>
        <p:nvPicPr>
          <p:cNvPr id="8" name="Content Placeholder 3"/>
          <p:cNvPicPr>
            <a:picLocks noChangeAspect="1"/>
          </p:cNvPicPr>
          <p:nvPr/>
        </p:nvPicPr>
        <p:blipFill rotWithShape="1">
          <a:blip r:embed="rId2" cstate="print">
            <a:extLst>
              <a:ext uri="{28A0092B-C50C-407E-A947-70E740481C1C}">
                <a14:useLocalDpi xmlns:a14="http://schemas.microsoft.com/office/drawing/2010/main" val="0"/>
              </a:ext>
            </a:extLst>
          </a:blip>
          <a:srcRect l="34319" r="22359"/>
          <a:stretch/>
        </p:blipFill>
        <p:spPr>
          <a:xfrm>
            <a:off x="6858000" y="3147060"/>
            <a:ext cx="1991614" cy="3448910"/>
          </a:xfrm>
          <a:prstGeom prst="rect">
            <a:avLst/>
          </a:prstGeom>
          <a:ln>
            <a:noFill/>
          </a:ln>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14211" r="38102" b="24179"/>
          <a:stretch/>
        </p:blipFill>
        <p:spPr>
          <a:xfrm>
            <a:off x="4495800" y="1447800"/>
            <a:ext cx="2747750" cy="3276600"/>
          </a:xfrm>
          <a:prstGeom prst="rect">
            <a:avLst/>
          </a:prstGeom>
          <a:ln>
            <a:noFill/>
          </a:ln>
        </p:spPr>
      </p:pic>
    </p:spTree>
    <p:extLst>
      <p:ext uri="{BB962C8B-B14F-4D97-AF65-F5344CB8AC3E}">
        <p14:creationId xmlns:p14="http://schemas.microsoft.com/office/powerpoint/2010/main" val="328954297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990600" y="381000"/>
            <a:ext cx="3251200" cy="2438400"/>
          </a:xfrm>
          <a:prstGeom prst="rect">
            <a:avLst/>
          </a:prstGeom>
          <a:noFill/>
          <a:ln w="28575">
            <a:solidFill>
              <a:schemeClr val="tx1"/>
            </a:solidFill>
            <a:miter lim="800000"/>
            <a:headEnd/>
            <a:tailEnd/>
          </a:ln>
          <a:effectLst/>
        </p:spPr>
      </p:pic>
      <p:sp>
        <p:nvSpPr>
          <p:cNvPr id="43015" name="TextBox 7"/>
          <p:cNvSpPr txBox="1">
            <a:spLocks noChangeArrowheads="1"/>
          </p:cNvSpPr>
          <p:nvPr/>
        </p:nvSpPr>
        <p:spPr bwMode="auto">
          <a:xfrm>
            <a:off x="5410200" y="3200400"/>
            <a:ext cx="2590800" cy="1754188"/>
          </a:xfrm>
          <a:prstGeom prst="rect">
            <a:avLst/>
          </a:prstGeom>
          <a:noFill/>
          <a:ln w="9525">
            <a:noFill/>
            <a:miter lim="800000"/>
            <a:headEnd/>
            <a:tailEnd/>
          </a:ln>
        </p:spPr>
        <p:txBody>
          <a:bodyPr>
            <a:spAutoFit/>
          </a:bodyPr>
          <a:lstStyle/>
          <a:p>
            <a:r>
              <a:rPr lang="en-US">
                <a:latin typeface="Calibri" pitchFamily="34" charset="0"/>
              </a:rPr>
              <a:t>1,000,000 cycles</a:t>
            </a:r>
          </a:p>
          <a:p>
            <a:r>
              <a:rPr lang="en-US">
                <a:latin typeface="Calibri" pitchFamily="34" charset="0"/>
              </a:rPr>
              <a:t>0.29g/seed</a:t>
            </a:r>
          </a:p>
          <a:p>
            <a:r>
              <a:rPr lang="en-US">
                <a:latin typeface="Calibri" pitchFamily="34" charset="0"/>
              </a:rPr>
              <a:t>60,000 seeds/ha</a:t>
            </a:r>
          </a:p>
          <a:p>
            <a:r>
              <a:rPr lang="en-US">
                <a:latin typeface="Calibri" pitchFamily="34" charset="0"/>
              </a:rPr>
              <a:t>3443 seeds/kg</a:t>
            </a:r>
          </a:p>
          <a:p>
            <a:r>
              <a:rPr lang="en-US">
                <a:latin typeface="Calibri" pitchFamily="34" charset="0"/>
              </a:rPr>
              <a:t>1.0 kg hopper </a:t>
            </a:r>
          </a:p>
          <a:p>
            <a:r>
              <a:rPr lang="en-US">
                <a:latin typeface="Calibri" pitchFamily="34" charset="0"/>
              </a:rPr>
              <a:t>17 times refill</a:t>
            </a:r>
          </a:p>
        </p:txBody>
      </p:sp>
      <p:pic>
        <p:nvPicPr>
          <p:cNvPr id="4098" name="Picture 2" descr="http://nue.okstate.edu/Hand_Planter/image.jpe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a:off x="2895600" y="2141538"/>
            <a:ext cx="6096000" cy="4552950"/>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6" name="Content Placeholder 5" descr="tip.jpg"/>
          <p:cNvPicPr>
            <a:picLocks noGrp="1" noChangeAspect="1"/>
          </p:cNvPicPr>
          <p:nvPr>
            <p:ph sz="quarter" idx="13"/>
          </p:nvPr>
        </p:nvPicPr>
        <p:blipFill>
          <a:blip r:embed="rId4" cstate="print"/>
          <a:stretch>
            <a:fillRect/>
          </a:stretch>
        </p:blipFill>
        <p:spPr>
          <a:xfrm>
            <a:off x="1168400" y="3086100"/>
            <a:ext cx="1485900" cy="1638300"/>
          </a:xfrm>
          <a:ln w="19050">
            <a:solidFill>
              <a:schemeClr val="tx1"/>
            </a:solidFill>
          </a:ln>
        </p:spPr>
      </p:pic>
      <p:sp>
        <p:nvSpPr>
          <p:cNvPr id="3" name="TextBox 2"/>
          <p:cNvSpPr txBox="1"/>
          <p:nvPr/>
        </p:nvSpPr>
        <p:spPr>
          <a:xfrm>
            <a:off x="4648200" y="533400"/>
            <a:ext cx="4191000" cy="1200329"/>
          </a:xfrm>
          <a:prstGeom prst="rect">
            <a:avLst/>
          </a:prstGeom>
          <a:noFill/>
        </p:spPr>
        <p:txBody>
          <a:bodyPr wrap="square" rtlCol="0">
            <a:spAutoFit/>
          </a:bodyPr>
          <a:lstStyle/>
          <a:p>
            <a:r>
              <a:rPr lang="en-US" sz="2400" dirty="0" smtClean="0"/>
              <a:t>seed size (2653-4344 seeds/kg)</a:t>
            </a:r>
            <a:br>
              <a:rPr lang="en-US" sz="2400" dirty="0" smtClean="0"/>
            </a:br>
            <a:r>
              <a:rPr lang="en-US" sz="2400" dirty="0" smtClean="0"/>
              <a:t>seed type, shape</a:t>
            </a:r>
          </a:p>
          <a:p>
            <a:r>
              <a:rPr lang="en-US" sz="2400" dirty="0" smtClean="0"/>
              <a:t>fertilizer </a:t>
            </a:r>
            <a:endParaRPr lang="en-US" sz="2400" dirty="0"/>
          </a:p>
        </p:txBody>
      </p:sp>
      <p:sp>
        <p:nvSpPr>
          <p:cNvPr id="43014" name="TextBox 6"/>
          <p:cNvSpPr txBox="1">
            <a:spLocks noChangeArrowheads="1"/>
          </p:cNvSpPr>
          <p:nvPr/>
        </p:nvSpPr>
        <p:spPr bwMode="auto">
          <a:xfrm>
            <a:off x="0" y="6324600"/>
            <a:ext cx="6019800" cy="369888"/>
          </a:xfrm>
          <a:prstGeom prst="rect">
            <a:avLst/>
          </a:prstGeom>
          <a:noFill/>
          <a:ln w="9525">
            <a:noFill/>
            <a:miter lim="800000"/>
            <a:headEnd/>
            <a:tailEnd/>
          </a:ln>
        </p:spPr>
        <p:txBody>
          <a:bodyPr>
            <a:spAutoFit/>
          </a:bodyPr>
          <a:lstStyle/>
          <a:p>
            <a:r>
              <a:rPr lang="en-US" dirty="0">
                <a:solidFill>
                  <a:schemeClr val="bg1"/>
                </a:solidFill>
                <a:latin typeface="Calibri" pitchFamily="34" charset="0"/>
              </a:rPr>
              <a:t>http://nue.okstate.edu/Hand_Planter.htm</a:t>
            </a:r>
          </a:p>
        </p:txBody>
      </p:sp>
    </p:spTree>
    <p:extLst>
      <p:ext uri="{BB962C8B-B14F-4D97-AF65-F5344CB8AC3E}">
        <p14:creationId xmlns:p14="http://schemas.microsoft.com/office/powerpoint/2010/main" val="39737367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p:txBody>
          <a:bodyPr/>
          <a:lstStyle/>
          <a:p>
            <a:endParaRPr lang="en-US"/>
          </a:p>
        </p:txBody>
      </p:sp>
      <p:sp>
        <p:nvSpPr>
          <p:cNvPr id="2" name="Title 1"/>
          <p:cNvSpPr>
            <a:spLocks noGrp="1"/>
          </p:cNvSpPr>
          <p:nvPr>
            <p:ph type="title"/>
          </p:nvPr>
        </p:nvSpPr>
        <p:spPr/>
        <p:txBody>
          <a:bodyPr/>
          <a:lstStyle/>
          <a:p>
            <a:endParaRPr lang="en-US"/>
          </a:p>
        </p:txBody>
      </p:sp>
      <p:pic>
        <p:nvPicPr>
          <p:cNvPr id="2050" name="Picture 2" descr="http://www.nue.okstate.edu/Hand_Planter/IMG_101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198061"/>
            <a:ext cx="8311187" cy="635513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93841" y="475595"/>
            <a:ext cx="6680200" cy="4401205"/>
          </a:xfrm>
          <a:prstGeom prst="rect">
            <a:avLst/>
          </a:prstGeom>
          <a:noFill/>
        </p:spPr>
        <p:txBody>
          <a:bodyPr wrap="square" rtlCol="0">
            <a:spAutoFit/>
          </a:bodyPr>
          <a:lstStyle/>
          <a:p>
            <a:r>
              <a:rPr lang="en-US" sz="2800" b="1" dirty="0" smtClean="0">
                <a:solidFill>
                  <a:schemeClr val="bg1"/>
                </a:solidFill>
              </a:rPr>
              <a:t>Dr. Randy Taylor</a:t>
            </a:r>
          </a:p>
          <a:p>
            <a:r>
              <a:rPr lang="en-US" sz="2800" b="1" dirty="0" smtClean="0">
                <a:solidFill>
                  <a:schemeClr val="bg1"/>
                </a:solidFill>
              </a:rPr>
              <a:t>Dr. </a:t>
            </a:r>
            <a:r>
              <a:rPr lang="en-US" sz="2800" b="1" dirty="0" err="1" smtClean="0">
                <a:solidFill>
                  <a:schemeClr val="bg1"/>
                </a:solidFill>
              </a:rPr>
              <a:t>Nyle</a:t>
            </a:r>
            <a:r>
              <a:rPr lang="en-US" sz="2800" b="1" dirty="0" smtClean="0">
                <a:solidFill>
                  <a:schemeClr val="bg1"/>
                </a:solidFill>
              </a:rPr>
              <a:t> </a:t>
            </a:r>
            <a:r>
              <a:rPr lang="en-US" sz="2800" b="1" dirty="0" err="1" smtClean="0">
                <a:solidFill>
                  <a:schemeClr val="bg1"/>
                </a:solidFill>
              </a:rPr>
              <a:t>Wollenhaupt</a:t>
            </a:r>
            <a:endParaRPr lang="en-US" sz="2800" b="1" dirty="0" smtClean="0">
              <a:solidFill>
                <a:schemeClr val="bg1"/>
              </a:solidFill>
            </a:endParaRPr>
          </a:p>
          <a:p>
            <a:r>
              <a:rPr lang="en-US" sz="2800" b="1" dirty="0" smtClean="0">
                <a:solidFill>
                  <a:schemeClr val="bg1"/>
                </a:solidFill>
              </a:rPr>
              <a:t/>
            </a:r>
            <a:br>
              <a:rPr lang="en-US" sz="2800" b="1" dirty="0" smtClean="0">
                <a:solidFill>
                  <a:schemeClr val="bg1"/>
                </a:solidFill>
              </a:rPr>
            </a:br>
            <a:r>
              <a:rPr lang="en-US" sz="2800" b="1" dirty="0" smtClean="0"/>
              <a:t>1,000,000 cycles, no failures</a:t>
            </a:r>
            <a:br>
              <a:rPr lang="en-US" sz="2800" b="1" dirty="0" smtClean="0"/>
            </a:br>
            <a:r>
              <a:rPr lang="en-US" sz="2800" b="1" dirty="0" smtClean="0"/>
              <a:t>1 hectare, 100,000 seeds/ha, 10 years</a:t>
            </a:r>
            <a:br>
              <a:rPr lang="en-US" sz="2800" b="1" dirty="0" smtClean="0"/>
            </a:br>
            <a:endParaRPr lang="en-US" sz="2800" b="1" dirty="0" smtClean="0"/>
          </a:p>
          <a:p>
            <a:endParaRPr lang="en-US" sz="2800" b="1" dirty="0">
              <a:solidFill>
                <a:schemeClr val="bg1"/>
              </a:solidFill>
            </a:endParaRPr>
          </a:p>
          <a:p>
            <a:endParaRPr lang="en-US" sz="2800" b="1" dirty="0" smtClean="0">
              <a:solidFill>
                <a:schemeClr val="bg1"/>
              </a:solidFill>
            </a:endParaRPr>
          </a:p>
          <a:p>
            <a:r>
              <a:rPr lang="en-US" sz="2800" b="1" dirty="0" smtClean="0">
                <a:solidFill>
                  <a:schemeClr val="bg1"/>
                </a:solidFill>
              </a:rPr>
              <a:t/>
            </a:r>
            <a:br>
              <a:rPr lang="en-US" sz="2800" b="1" dirty="0" smtClean="0">
                <a:solidFill>
                  <a:schemeClr val="bg1"/>
                </a:solidFill>
              </a:rPr>
            </a:br>
            <a:endParaRPr lang="en-US" sz="2800" b="1" dirty="0">
              <a:solidFill>
                <a:schemeClr val="bg1"/>
              </a:solidFill>
            </a:endParaRPr>
          </a:p>
        </p:txBody>
      </p:sp>
    </p:spTree>
    <p:extLst>
      <p:ext uri="{BB962C8B-B14F-4D97-AF65-F5344CB8AC3E}">
        <p14:creationId xmlns:p14="http://schemas.microsoft.com/office/powerpoint/2010/main" val="318134221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1511300" y="5257800"/>
            <a:ext cx="7772400" cy="1143001"/>
          </a:xfrm>
        </p:spPr>
        <p:txBody>
          <a:bodyPr>
            <a:normAutofit/>
          </a:bodyPr>
          <a:lstStyle/>
          <a:p>
            <a:r>
              <a:rPr lang="en-US" dirty="0" smtClean="0"/>
              <a:t>0.76m Row Spacing</a:t>
            </a:r>
          </a:p>
          <a:p>
            <a:r>
              <a:rPr lang="en-US" dirty="0"/>
              <a:t>Heterogeneity in plant spacing, and plant stands reduce yields </a:t>
            </a:r>
            <a:r>
              <a:rPr lang="en-US" dirty="0" smtClean="0"/>
              <a:t/>
            </a:r>
            <a:br>
              <a:rPr lang="en-US" dirty="0" smtClean="0"/>
            </a:br>
            <a:r>
              <a:rPr lang="en-US" dirty="0" smtClean="0"/>
              <a:t>(</a:t>
            </a:r>
            <a:r>
              <a:rPr lang="en-US" dirty="0"/>
              <a:t>1997, Nielsen, Purdue</a:t>
            </a:r>
            <a:r>
              <a:rPr lang="en-US" dirty="0" smtClean="0"/>
              <a:t>) </a:t>
            </a:r>
            <a:endParaRPr lang="en-US" dirty="0"/>
          </a:p>
        </p:txBody>
      </p:sp>
      <p:sp>
        <p:nvSpPr>
          <p:cNvPr id="4" name="Title 1"/>
          <p:cNvSpPr>
            <a:spLocks noGrp="1"/>
          </p:cNvSpPr>
          <p:nvPr>
            <p:ph type="title"/>
          </p:nvPr>
        </p:nvSpPr>
        <p:spPr>
          <a:xfrm>
            <a:off x="1447800" y="304800"/>
            <a:ext cx="7315200" cy="849297"/>
          </a:xfrm>
        </p:spPr>
        <p:txBody>
          <a:bodyPr>
            <a:normAutofit/>
          </a:bodyPr>
          <a:lstStyle/>
          <a:p>
            <a:r>
              <a:rPr lang="en-US" b="1" dirty="0" smtClean="0"/>
              <a:t>Importance of </a:t>
            </a:r>
            <a:r>
              <a:rPr lang="en-US" b="1" dirty="0" err="1" smtClean="0"/>
              <a:t>Singulation</a:t>
            </a:r>
            <a:r>
              <a:rPr lang="en-US" b="1" dirty="0" smtClean="0"/>
              <a:t>	</a:t>
            </a:r>
            <a:endParaRPr lang="en-US" b="1" dirty="0"/>
          </a:p>
        </p:txBody>
      </p:sp>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0" y="1282700"/>
            <a:ext cx="6405218" cy="3810000"/>
          </a:xfrm>
          <a:prstGeom prst="rect">
            <a:avLst/>
          </a:prstGeom>
          <a:noFill/>
          <a:ln w="9525">
            <a:solidFill>
              <a:srgbClr val="FF993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118745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xfrm rot="16200000">
            <a:off x="6743699" y="2476501"/>
            <a:ext cx="3124201" cy="1066800"/>
          </a:xfrm>
        </p:spPr>
        <p:txBody>
          <a:bodyPr>
            <a:normAutofit fontScale="90000"/>
          </a:bodyPr>
          <a:lstStyle/>
          <a:p>
            <a:r>
              <a:rPr lang="en-US" altLang="en-US" dirty="0" smtClean="0">
                <a:latin typeface="Verdana" panose="020B0604030504040204" pitchFamily="34" charset="0"/>
                <a:ea typeface="Verdana" panose="020B0604030504040204" pitchFamily="34" charset="0"/>
                <a:cs typeface="Verdana" panose="020B0604030504040204" pitchFamily="34" charset="0"/>
              </a:rPr>
              <a:t>GUATEMALA</a:t>
            </a:r>
            <a:endParaRPr lang="en-US" altLang="en-US" dirty="0">
              <a:latin typeface="Verdana" panose="020B0604030504040204" pitchFamily="34" charset="0"/>
              <a:ea typeface="Verdana" panose="020B0604030504040204" pitchFamily="34" charset="0"/>
              <a:cs typeface="Verdana" panose="020B0604030504040204" pitchFamily="34" charset="0"/>
            </a:endParaRPr>
          </a:p>
        </p:txBody>
      </p:sp>
      <p:pic>
        <p:nvPicPr>
          <p:cNvPr id="69636" name="Picture 4" descr="925097-R1-44-4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7924800" cy="6264076"/>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787241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p:txBody>
          <a:bodyPr/>
          <a:lstStyle/>
          <a:p>
            <a:endParaRPr lang="en-US" dirty="0"/>
          </a:p>
        </p:txBody>
      </p:sp>
      <p:sp>
        <p:nvSpPr>
          <p:cNvPr id="2" name="Title 1"/>
          <p:cNvSpPr>
            <a:spLocks noGrp="1"/>
          </p:cNvSpPr>
          <p:nvPr>
            <p:ph type="title"/>
          </p:nvPr>
        </p:nvSpPr>
        <p:spPr>
          <a:xfrm>
            <a:off x="548640" y="1263134"/>
            <a:ext cx="7680960" cy="1066800"/>
          </a:xfrm>
        </p:spPr>
        <p:txBody>
          <a:bodyPr/>
          <a:lstStyle/>
          <a:p>
            <a:endParaRPr lang="en-US" dirty="0">
              <a:solidFill>
                <a:schemeClr val="accent2">
                  <a:lumMod val="75000"/>
                </a:schemeClr>
              </a:solidFill>
            </a:endParaRPr>
          </a:p>
        </p:txBody>
      </p:sp>
      <p:graphicFrame>
        <p:nvGraphicFramePr>
          <p:cNvPr id="5" name="Chart 4"/>
          <p:cNvGraphicFramePr>
            <a:graphicFrameLocks/>
          </p:cNvGraphicFramePr>
          <p:nvPr>
            <p:extLst>
              <p:ext uri="{D42A27DB-BD31-4B8C-83A1-F6EECF244321}">
                <p14:modId xmlns:p14="http://schemas.microsoft.com/office/powerpoint/2010/main" val="2852358632"/>
              </p:ext>
            </p:extLst>
          </p:nvPr>
        </p:nvGraphicFramePr>
        <p:xfrm>
          <a:off x="495300" y="1024354"/>
          <a:ext cx="8458200" cy="5221180"/>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Box 3"/>
          <p:cNvSpPr txBox="1"/>
          <p:nvPr/>
        </p:nvSpPr>
        <p:spPr>
          <a:xfrm>
            <a:off x="3733800" y="609600"/>
            <a:ext cx="4495800" cy="369332"/>
          </a:xfrm>
          <a:prstGeom prst="rect">
            <a:avLst/>
          </a:prstGeom>
          <a:noFill/>
        </p:spPr>
        <p:txBody>
          <a:bodyPr wrap="square" rtlCol="0">
            <a:spAutoFit/>
          </a:bodyPr>
          <a:lstStyle/>
          <a:p>
            <a:r>
              <a:rPr lang="en-US" dirty="0" smtClean="0"/>
              <a:t>Nov 13, 2013</a:t>
            </a:r>
            <a:endParaRPr lang="en-US" dirty="0"/>
          </a:p>
        </p:txBody>
      </p:sp>
      <p:sp>
        <p:nvSpPr>
          <p:cNvPr id="6" name="TextBox 5"/>
          <p:cNvSpPr txBox="1"/>
          <p:nvPr/>
        </p:nvSpPr>
        <p:spPr>
          <a:xfrm>
            <a:off x="4419600" y="1115079"/>
            <a:ext cx="1371600" cy="307777"/>
          </a:xfrm>
          <a:prstGeom prst="rect">
            <a:avLst/>
          </a:prstGeom>
          <a:noFill/>
        </p:spPr>
        <p:txBody>
          <a:bodyPr wrap="square" rtlCol="0">
            <a:spAutoFit/>
          </a:bodyPr>
          <a:lstStyle/>
          <a:p>
            <a:r>
              <a:rPr lang="en-US" sz="1400" b="1" dirty="0" smtClean="0">
                <a:solidFill>
                  <a:schemeClr val="bg1"/>
                </a:solidFill>
              </a:rPr>
              <a:t>SED = 8.6</a:t>
            </a:r>
            <a:endParaRPr lang="en-US" sz="1400" b="1" dirty="0">
              <a:solidFill>
                <a:schemeClr val="bg1"/>
              </a:solidFill>
            </a:endParaRPr>
          </a:p>
        </p:txBody>
      </p:sp>
    </p:spTree>
    <p:extLst>
      <p:ext uri="{BB962C8B-B14F-4D97-AF65-F5344CB8AC3E}">
        <p14:creationId xmlns:p14="http://schemas.microsoft.com/office/powerpoint/2010/main" val="862058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914400" y="2769833"/>
            <a:ext cx="7315200" cy="3539527"/>
          </a:xfrm>
          <a:prstGeom prst="rect">
            <a:avLst/>
          </a:prstGeom>
        </p:spPr>
        <p:txBody>
          <a:bodyPr/>
          <a:lstStyle/>
          <a:p>
            <a:endParaRPr lang="en-US"/>
          </a:p>
        </p:txBody>
      </p:sp>
      <p:sp>
        <p:nvSpPr>
          <p:cNvPr id="2" name="Title 1"/>
          <p:cNvSpPr>
            <a:spLocks noGrp="1"/>
          </p:cNvSpPr>
          <p:nvPr>
            <p:ph type="title"/>
          </p:nvPr>
        </p:nvSpPr>
        <p:spPr/>
        <p:txBody>
          <a:bodyPr/>
          <a:lstStyle/>
          <a:p>
            <a:endParaRPr lang="en-US"/>
          </a:p>
        </p:txBody>
      </p:sp>
      <p:pic>
        <p:nvPicPr>
          <p:cNvPr id="4098" name="Picture 2" descr="http://nue.okstate.edu/Hand_Planter/IMG_097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8000" y="228315"/>
            <a:ext cx="8102600" cy="6401085"/>
          </a:xfrm>
          <a:prstGeom prst="rect">
            <a:avLst/>
          </a:prstGeom>
          <a:noFill/>
          <a:ln>
            <a:solidFill>
              <a:schemeClr val="tx2">
                <a:lumMod val="75000"/>
              </a:schemeClr>
            </a:solidFill>
          </a:ln>
          <a:extLst>
            <a:ext uri="{909E8E84-426E-40DD-AFC4-6F175D3DCCD1}">
              <a14:hiddenFill xmlns:a14="http://schemas.microsoft.com/office/drawing/2010/main">
                <a:solidFill>
                  <a:srgbClr val="FFFFFF"/>
                </a:solidFill>
              </a14:hiddenFill>
            </a:ext>
          </a:extLst>
        </p:spPr>
      </p:pic>
      <p:pic>
        <p:nvPicPr>
          <p:cNvPr id="5" name="Picture 4" descr="Oklahoma State University">
            <a:hlinkClick r:id="rId3" tooltip="&quot;Oklahoma State University&quo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8200" y="5334000"/>
            <a:ext cx="1752600" cy="981075"/>
          </a:xfrm>
          <a:prstGeom prst="rect">
            <a:avLst/>
          </a:prstGeom>
          <a:noFill/>
          <a:ln>
            <a:noFill/>
          </a:ln>
        </p:spPr>
      </p:pic>
    </p:spTree>
    <p:extLst>
      <p:ext uri="{BB962C8B-B14F-4D97-AF65-F5344CB8AC3E}">
        <p14:creationId xmlns:p14="http://schemas.microsoft.com/office/powerpoint/2010/main" val="114266596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sz="quarter" idx="13"/>
            <p:extLst>
              <p:ext uri="{D42A27DB-BD31-4B8C-83A1-F6EECF244321}">
                <p14:modId xmlns:p14="http://schemas.microsoft.com/office/powerpoint/2010/main" val="4029683059"/>
              </p:ext>
            </p:extLst>
          </p:nvPr>
        </p:nvGraphicFramePr>
        <p:xfrm>
          <a:off x="2514600" y="980399"/>
          <a:ext cx="6324600" cy="4645741"/>
        </p:xfrm>
        <a:graphic>
          <a:graphicData uri="http://schemas.openxmlformats.org/drawingml/2006/table">
            <a:tbl>
              <a:tblPr>
                <a:tableStyleId>{5C22544A-7EE6-4342-B048-85BDC9FD1C3A}</a:tableStyleId>
              </a:tblPr>
              <a:tblGrid>
                <a:gridCol w="2884312"/>
                <a:gridCol w="1637246"/>
                <a:gridCol w="1803042"/>
              </a:tblGrid>
              <a:tr h="405098">
                <a:tc gridSpan="3">
                  <a:txBody>
                    <a:bodyPr/>
                    <a:lstStyle/>
                    <a:p>
                      <a:pPr algn="l" fontAlgn="b"/>
                      <a:r>
                        <a:rPr lang="en-US" sz="2000" u="none" strike="noStrike" dirty="0" err="1" smtClean="0">
                          <a:effectLst/>
                        </a:rPr>
                        <a:t>Efaw</a:t>
                      </a:r>
                      <a:r>
                        <a:rPr lang="en-US" sz="2000" u="none" strike="noStrike" dirty="0" smtClean="0">
                          <a:effectLst/>
                        </a:rPr>
                        <a:t> </a:t>
                      </a:r>
                      <a:r>
                        <a:rPr lang="en-US" sz="2000" u="none" strike="noStrike" dirty="0">
                          <a:effectLst/>
                        </a:rPr>
                        <a:t>and Perkins, 2013</a:t>
                      </a:r>
                      <a:endParaRPr lang="en-US" sz="2000" b="1" i="0" u="none" strike="noStrike" dirty="0">
                        <a:solidFill>
                          <a:srgbClr val="000000"/>
                        </a:solidFill>
                        <a:effectLst/>
                        <a:latin typeface="Calibri"/>
                      </a:endParaRPr>
                    </a:p>
                  </a:txBody>
                  <a:tcPr marL="9525" marR="9525" marT="9525" marB="0" anchor="b">
                    <a:solidFill>
                      <a:schemeClr val="tx1"/>
                    </a:solidFill>
                  </a:tcPr>
                </a:tc>
                <a:tc hMerge="1">
                  <a:txBody>
                    <a:bodyPr/>
                    <a:lstStyle/>
                    <a:p>
                      <a:endParaRPr lang="en-US"/>
                    </a:p>
                  </a:txBody>
                  <a:tcPr/>
                </a:tc>
                <a:tc hMerge="1">
                  <a:txBody>
                    <a:bodyPr/>
                    <a:lstStyle/>
                    <a:p>
                      <a:endParaRPr lang="en-US"/>
                    </a:p>
                  </a:txBody>
                  <a:tcPr/>
                </a:tc>
              </a:tr>
              <a:tr h="278684">
                <a:tc gridSpan="2">
                  <a:txBody>
                    <a:bodyPr/>
                    <a:lstStyle/>
                    <a:p>
                      <a:pPr algn="l" fontAlgn="b"/>
                      <a:r>
                        <a:rPr lang="en-US" sz="2000" u="none" strike="noStrike" dirty="0" err="1">
                          <a:effectLst/>
                        </a:rPr>
                        <a:t>Topdress</a:t>
                      </a:r>
                      <a:r>
                        <a:rPr lang="en-US" sz="2000" u="none" strike="noStrike" dirty="0">
                          <a:effectLst/>
                        </a:rPr>
                        <a:t> N, Corn, V12</a:t>
                      </a:r>
                      <a:endParaRPr lang="en-US" sz="2000" b="1" i="0" u="none" strike="noStrike" dirty="0">
                        <a:solidFill>
                          <a:srgbClr val="000000"/>
                        </a:solidFill>
                        <a:effectLst/>
                        <a:latin typeface="Calibri"/>
                      </a:endParaRPr>
                    </a:p>
                  </a:txBody>
                  <a:tcPr marL="9525" marR="9525" marT="9525" marB="0" anchor="b">
                    <a:solidFill>
                      <a:schemeClr val="tx1"/>
                    </a:solidFill>
                  </a:tcPr>
                </a:tc>
                <a:tc hMerge="1">
                  <a:txBody>
                    <a:bodyPr/>
                    <a:lstStyle/>
                    <a:p>
                      <a:endParaRPr lang="en-US"/>
                    </a:p>
                  </a:txBody>
                  <a:tcPr/>
                </a:tc>
                <a:tc>
                  <a:txBody>
                    <a:bodyPr/>
                    <a:lstStyle/>
                    <a:p>
                      <a:pPr algn="l" fontAlgn="b"/>
                      <a:r>
                        <a:rPr lang="en-US" sz="2000" b="0" i="0" u="none" strike="noStrike" dirty="0" smtClean="0">
                          <a:solidFill>
                            <a:srgbClr val="000000"/>
                          </a:solidFill>
                          <a:effectLst/>
                          <a:latin typeface="Calibri"/>
                        </a:rPr>
                        <a:t>(70,000</a:t>
                      </a:r>
                      <a:r>
                        <a:rPr lang="en-US" sz="2000" b="0" i="0" u="none" strike="noStrike" baseline="0" dirty="0" smtClean="0">
                          <a:solidFill>
                            <a:srgbClr val="000000"/>
                          </a:solidFill>
                          <a:effectLst/>
                          <a:latin typeface="Calibri"/>
                        </a:rPr>
                        <a:t> s/ha)</a:t>
                      </a:r>
                      <a:endParaRPr lang="en-US" sz="2000" b="0" i="0" u="none" strike="noStrike" dirty="0">
                        <a:solidFill>
                          <a:srgbClr val="000000"/>
                        </a:solidFill>
                        <a:effectLst/>
                        <a:latin typeface="Calibri"/>
                      </a:endParaRPr>
                    </a:p>
                  </a:txBody>
                  <a:tcPr marL="9525" marR="9525" marT="9525" marB="0" anchor="b">
                    <a:solidFill>
                      <a:schemeClr val="tx1"/>
                    </a:solidFill>
                  </a:tcPr>
                </a:tc>
              </a:tr>
              <a:tr h="356938">
                <a:tc>
                  <a:txBody>
                    <a:bodyPr/>
                    <a:lstStyle/>
                    <a:p>
                      <a:pPr algn="l" fontAlgn="b"/>
                      <a:r>
                        <a:rPr lang="en-US" sz="1800" b="1" u="sng" strike="noStrike" dirty="0">
                          <a:effectLst/>
                        </a:rPr>
                        <a:t>Methods</a:t>
                      </a:r>
                      <a:endParaRPr lang="en-US" sz="1800" b="1" i="0" u="sng" strike="noStrike" dirty="0">
                        <a:solidFill>
                          <a:srgbClr val="000000"/>
                        </a:solidFill>
                        <a:effectLst/>
                        <a:latin typeface="Calibri"/>
                      </a:endParaRPr>
                    </a:p>
                  </a:txBody>
                  <a:tcPr marL="9525" marR="9525" marT="9525" marB="0" anchor="b">
                    <a:solidFill>
                      <a:schemeClr val="tx1"/>
                    </a:solidFill>
                  </a:tcPr>
                </a:tc>
                <a:tc>
                  <a:txBody>
                    <a:bodyPr/>
                    <a:lstStyle/>
                    <a:p>
                      <a:pPr algn="l" fontAlgn="b"/>
                      <a:r>
                        <a:rPr lang="en-US" sz="1800" b="1" u="sng" strike="noStrike" dirty="0">
                          <a:effectLst/>
                        </a:rPr>
                        <a:t>N, kg/ha</a:t>
                      </a:r>
                      <a:endParaRPr lang="en-US" sz="1800" b="1" i="0" u="sng" strike="noStrike" dirty="0">
                        <a:solidFill>
                          <a:srgbClr val="000000"/>
                        </a:solidFill>
                        <a:effectLst/>
                        <a:latin typeface="Calibri"/>
                      </a:endParaRPr>
                    </a:p>
                  </a:txBody>
                  <a:tcPr marL="9525" marR="9525" marT="9525" marB="0" anchor="b">
                    <a:solidFill>
                      <a:schemeClr val="tx1"/>
                    </a:solidFill>
                  </a:tcPr>
                </a:tc>
                <a:tc>
                  <a:txBody>
                    <a:bodyPr/>
                    <a:lstStyle/>
                    <a:p>
                      <a:pPr algn="l" fontAlgn="b"/>
                      <a:r>
                        <a:rPr lang="en-US" sz="1800" b="1" u="sng" strike="noStrike" dirty="0">
                          <a:effectLst/>
                        </a:rPr>
                        <a:t>Mg/ha</a:t>
                      </a:r>
                      <a:endParaRPr lang="en-US" sz="1800" b="1" i="0" u="sng" strike="noStrike" dirty="0">
                        <a:solidFill>
                          <a:srgbClr val="000000"/>
                        </a:solidFill>
                        <a:effectLst/>
                        <a:latin typeface="Calibri"/>
                      </a:endParaRPr>
                    </a:p>
                  </a:txBody>
                  <a:tcPr marL="9525" marR="9525" marT="9525" marB="0" anchor="b">
                    <a:solidFill>
                      <a:schemeClr val="tx1"/>
                    </a:solidFill>
                  </a:tcPr>
                </a:tc>
              </a:tr>
              <a:tr h="356938">
                <a:tc>
                  <a:txBody>
                    <a:bodyPr/>
                    <a:lstStyle/>
                    <a:p>
                      <a:pPr algn="l" fontAlgn="b"/>
                      <a:r>
                        <a:rPr lang="en-US" sz="1800" u="none" strike="noStrike" dirty="0">
                          <a:effectLst/>
                        </a:rPr>
                        <a:t>Check</a:t>
                      </a:r>
                      <a:endParaRPr lang="en-US" sz="1800" b="0" i="0" u="none" strike="noStrike" dirty="0">
                        <a:solidFill>
                          <a:srgbClr val="000000"/>
                        </a:solidFill>
                        <a:effectLst/>
                        <a:latin typeface="Calibri"/>
                      </a:endParaRPr>
                    </a:p>
                  </a:txBody>
                  <a:tcPr marL="9525" marR="9525" marT="9525" marB="0" anchor="b">
                    <a:solidFill>
                      <a:schemeClr val="tx1"/>
                    </a:solidFill>
                  </a:tcPr>
                </a:tc>
                <a:tc>
                  <a:txBody>
                    <a:bodyPr/>
                    <a:lstStyle/>
                    <a:p>
                      <a:pPr algn="l" fontAlgn="b"/>
                      <a:r>
                        <a:rPr lang="en-US" sz="1800" u="none" strike="noStrike">
                          <a:effectLst/>
                        </a:rPr>
                        <a:t>0</a:t>
                      </a:r>
                      <a:endParaRPr lang="en-US" sz="1800" b="0" i="0" u="none" strike="noStrike">
                        <a:solidFill>
                          <a:srgbClr val="000000"/>
                        </a:solidFill>
                        <a:effectLst/>
                        <a:latin typeface="Calibri"/>
                      </a:endParaRPr>
                    </a:p>
                  </a:txBody>
                  <a:tcPr marL="9525" marR="9525" marT="9525" marB="0" anchor="b">
                    <a:solidFill>
                      <a:schemeClr val="tx1"/>
                    </a:solidFill>
                  </a:tcPr>
                </a:tc>
                <a:tc>
                  <a:txBody>
                    <a:bodyPr/>
                    <a:lstStyle/>
                    <a:p>
                      <a:pPr algn="l" fontAlgn="b"/>
                      <a:r>
                        <a:rPr lang="en-US" sz="1800" u="none" strike="noStrike" dirty="0">
                          <a:effectLst/>
                        </a:rPr>
                        <a:t>6.6</a:t>
                      </a:r>
                      <a:endParaRPr lang="en-US" sz="1800" b="0" i="0" u="none" strike="noStrike" dirty="0">
                        <a:solidFill>
                          <a:srgbClr val="000000"/>
                        </a:solidFill>
                        <a:effectLst/>
                        <a:latin typeface="Calibri"/>
                      </a:endParaRPr>
                    </a:p>
                  </a:txBody>
                  <a:tcPr marL="9525" marR="9525" marT="9525" marB="0" anchor="b">
                    <a:solidFill>
                      <a:schemeClr val="tx1"/>
                    </a:solidFill>
                  </a:tcPr>
                </a:tc>
              </a:tr>
              <a:tr h="356938">
                <a:tc>
                  <a:txBody>
                    <a:bodyPr/>
                    <a:lstStyle/>
                    <a:p>
                      <a:pPr algn="l" fontAlgn="b"/>
                      <a:r>
                        <a:rPr lang="en-US" sz="1800" b="1" u="none" strike="noStrike" dirty="0">
                          <a:effectLst/>
                        </a:rPr>
                        <a:t>Hand planter </a:t>
                      </a:r>
                      <a:r>
                        <a:rPr lang="en-US" sz="1800" b="1" u="none" strike="noStrike" dirty="0" smtClean="0">
                          <a:effectLst/>
                        </a:rPr>
                        <a:t>(0.9</a:t>
                      </a:r>
                      <a:r>
                        <a:rPr lang="en-US" sz="1800" b="1" u="none" strike="noStrike" baseline="0" dirty="0" smtClean="0">
                          <a:effectLst/>
                        </a:rPr>
                        <a:t> g/plant)</a:t>
                      </a:r>
                      <a:endParaRPr lang="en-US" sz="1800" b="1" i="0" u="none" strike="noStrike" dirty="0">
                        <a:solidFill>
                          <a:srgbClr val="000000"/>
                        </a:solidFill>
                        <a:effectLst/>
                        <a:latin typeface="Calibri"/>
                      </a:endParaRPr>
                    </a:p>
                  </a:txBody>
                  <a:tcPr marL="9525" marR="9525" marT="9525" marB="0" anchor="b">
                    <a:solidFill>
                      <a:schemeClr val="tx1"/>
                    </a:solidFill>
                  </a:tcPr>
                </a:tc>
                <a:tc>
                  <a:txBody>
                    <a:bodyPr/>
                    <a:lstStyle/>
                    <a:p>
                      <a:pPr algn="l" fontAlgn="b"/>
                      <a:r>
                        <a:rPr lang="en-US" sz="1800" b="1" u="none" strike="noStrike" dirty="0">
                          <a:effectLst/>
                        </a:rPr>
                        <a:t>30</a:t>
                      </a:r>
                      <a:endParaRPr lang="en-US" sz="1800" b="1" i="0" u="none" strike="noStrike" dirty="0">
                        <a:solidFill>
                          <a:srgbClr val="000000"/>
                        </a:solidFill>
                        <a:effectLst/>
                        <a:latin typeface="Calibri"/>
                      </a:endParaRPr>
                    </a:p>
                  </a:txBody>
                  <a:tcPr marL="9525" marR="9525" marT="9525" marB="0" anchor="b">
                    <a:solidFill>
                      <a:schemeClr val="tx1"/>
                    </a:solidFill>
                  </a:tcPr>
                </a:tc>
                <a:tc>
                  <a:txBody>
                    <a:bodyPr/>
                    <a:lstStyle/>
                    <a:p>
                      <a:pPr algn="l" fontAlgn="b"/>
                      <a:r>
                        <a:rPr lang="en-US" sz="1800" b="1" u="none" strike="noStrike" dirty="0">
                          <a:effectLst/>
                        </a:rPr>
                        <a:t>11.2</a:t>
                      </a:r>
                      <a:endParaRPr lang="en-US" sz="1800" b="1" i="0" u="none" strike="noStrike" dirty="0">
                        <a:solidFill>
                          <a:srgbClr val="000000"/>
                        </a:solidFill>
                        <a:effectLst/>
                        <a:latin typeface="Calibri"/>
                      </a:endParaRPr>
                    </a:p>
                  </a:txBody>
                  <a:tcPr marL="9525" marR="9525" marT="9525" marB="0" anchor="b">
                    <a:solidFill>
                      <a:schemeClr val="tx1"/>
                    </a:solidFill>
                  </a:tcPr>
                </a:tc>
              </a:tr>
              <a:tr h="356938">
                <a:tc>
                  <a:txBody>
                    <a:bodyPr/>
                    <a:lstStyle/>
                    <a:p>
                      <a:pPr algn="l" fontAlgn="b"/>
                      <a:r>
                        <a:rPr lang="en-US" sz="1800" u="none" strike="noStrike" dirty="0">
                          <a:effectLst/>
                        </a:rPr>
                        <a:t>Hand </a:t>
                      </a:r>
                      <a:r>
                        <a:rPr lang="en-US" sz="1800" u="none" strike="noStrike" dirty="0" smtClean="0">
                          <a:effectLst/>
                        </a:rPr>
                        <a:t>planter (1.8</a:t>
                      </a:r>
                      <a:r>
                        <a:rPr lang="en-US" sz="1800" u="none" strike="noStrike" baseline="0" dirty="0" smtClean="0">
                          <a:effectLst/>
                        </a:rPr>
                        <a:t> g/plant)</a:t>
                      </a:r>
                      <a:r>
                        <a:rPr lang="en-US" sz="1800" u="none" strike="noStrike" dirty="0" smtClean="0">
                          <a:effectLst/>
                        </a:rPr>
                        <a:t> </a:t>
                      </a:r>
                      <a:endParaRPr lang="en-US" sz="1800" b="0" i="0" u="none" strike="noStrike" dirty="0">
                        <a:solidFill>
                          <a:srgbClr val="000000"/>
                        </a:solidFill>
                        <a:effectLst/>
                        <a:latin typeface="Calibri"/>
                      </a:endParaRPr>
                    </a:p>
                  </a:txBody>
                  <a:tcPr marL="9525" marR="9525" marT="9525" marB="0" anchor="b">
                    <a:solidFill>
                      <a:schemeClr val="tx1"/>
                    </a:solidFill>
                  </a:tcPr>
                </a:tc>
                <a:tc>
                  <a:txBody>
                    <a:bodyPr/>
                    <a:lstStyle/>
                    <a:p>
                      <a:pPr algn="l" fontAlgn="b"/>
                      <a:r>
                        <a:rPr lang="en-US" sz="1800" u="none" strike="noStrike">
                          <a:effectLst/>
                        </a:rPr>
                        <a:t>60</a:t>
                      </a:r>
                      <a:endParaRPr lang="en-US" sz="1800" b="0" i="0" u="none" strike="noStrike">
                        <a:solidFill>
                          <a:srgbClr val="000000"/>
                        </a:solidFill>
                        <a:effectLst/>
                        <a:latin typeface="Calibri"/>
                      </a:endParaRPr>
                    </a:p>
                  </a:txBody>
                  <a:tcPr marL="9525" marR="9525" marT="9525" marB="0" anchor="b">
                    <a:solidFill>
                      <a:schemeClr val="tx1"/>
                    </a:solidFill>
                  </a:tcPr>
                </a:tc>
                <a:tc>
                  <a:txBody>
                    <a:bodyPr/>
                    <a:lstStyle/>
                    <a:p>
                      <a:pPr algn="l" fontAlgn="b"/>
                      <a:r>
                        <a:rPr lang="en-US" sz="1800" u="none" strike="noStrike" dirty="0">
                          <a:effectLst/>
                        </a:rPr>
                        <a:t>10.6</a:t>
                      </a:r>
                      <a:endParaRPr lang="en-US" sz="1800" b="0" i="0" u="none" strike="noStrike" dirty="0">
                        <a:solidFill>
                          <a:srgbClr val="000000"/>
                        </a:solidFill>
                        <a:effectLst/>
                        <a:latin typeface="Calibri"/>
                      </a:endParaRPr>
                    </a:p>
                  </a:txBody>
                  <a:tcPr marL="9525" marR="9525" marT="9525" marB="0" anchor="b">
                    <a:solidFill>
                      <a:schemeClr val="tx1"/>
                    </a:solidFill>
                  </a:tcPr>
                </a:tc>
              </a:tr>
              <a:tr h="356938">
                <a:tc>
                  <a:txBody>
                    <a:bodyPr/>
                    <a:lstStyle/>
                    <a:p>
                      <a:pPr algn="l" fontAlgn="b"/>
                      <a:r>
                        <a:rPr lang="en-US" sz="1800" u="none" strike="noStrike" dirty="0">
                          <a:effectLst/>
                        </a:rPr>
                        <a:t>Broadcast</a:t>
                      </a:r>
                      <a:endParaRPr lang="en-US" sz="1800" b="0" i="0" u="none" strike="noStrike" dirty="0">
                        <a:solidFill>
                          <a:srgbClr val="000000"/>
                        </a:solidFill>
                        <a:effectLst/>
                        <a:latin typeface="Calibri"/>
                      </a:endParaRPr>
                    </a:p>
                  </a:txBody>
                  <a:tcPr marL="9525" marR="9525" marT="9525" marB="0" anchor="b">
                    <a:solidFill>
                      <a:schemeClr val="tx1"/>
                    </a:solidFill>
                  </a:tcPr>
                </a:tc>
                <a:tc>
                  <a:txBody>
                    <a:bodyPr/>
                    <a:lstStyle/>
                    <a:p>
                      <a:pPr algn="l" fontAlgn="b"/>
                      <a:r>
                        <a:rPr lang="en-US" sz="1800" u="none" strike="noStrike" dirty="0">
                          <a:effectLst/>
                        </a:rPr>
                        <a:t>30</a:t>
                      </a:r>
                      <a:endParaRPr lang="en-US" sz="1800" b="0" i="0" u="none" strike="noStrike" dirty="0">
                        <a:solidFill>
                          <a:srgbClr val="000000"/>
                        </a:solidFill>
                        <a:effectLst/>
                        <a:latin typeface="Calibri"/>
                      </a:endParaRPr>
                    </a:p>
                  </a:txBody>
                  <a:tcPr marL="9525" marR="9525" marT="9525" marB="0" anchor="b">
                    <a:solidFill>
                      <a:schemeClr val="tx1"/>
                    </a:solidFill>
                  </a:tcPr>
                </a:tc>
                <a:tc>
                  <a:txBody>
                    <a:bodyPr/>
                    <a:lstStyle/>
                    <a:p>
                      <a:pPr algn="l" fontAlgn="b"/>
                      <a:r>
                        <a:rPr lang="en-US" sz="1800" u="none" strike="noStrike" dirty="0">
                          <a:effectLst/>
                        </a:rPr>
                        <a:t>6.4</a:t>
                      </a:r>
                      <a:endParaRPr lang="en-US" sz="1800" b="0" i="0" u="none" strike="noStrike" dirty="0">
                        <a:solidFill>
                          <a:srgbClr val="000000"/>
                        </a:solidFill>
                        <a:effectLst/>
                        <a:latin typeface="Calibri"/>
                      </a:endParaRPr>
                    </a:p>
                  </a:txBody>
                  <a:tcPr marL="9525" marR="9525" marT="9525" marB="0" anchor="b">
                    <a:solidFill>
                      <a:schemeClr val="tx1"/>
                    </a:solidFill>
                  </a:tcPr>
                </a:tc>
              </a:tr>
              <a:tr h="356938">
                <a:tc>
                  <a:txBody>
                    <a:bodyPr/>
                    <a:lstStyle/>
                    <a:p>
                      <a:pPr algn="l" fontAlgn="b"/>
                      <a:r>
                        <a:rPr lang="en-US" sz="1800" u="none" strike="noStrike" dirty="0">
                          <a:effectLst/>
                        </a:rPr>
                        <a:t>Broadcast</a:t>
                      </a:r>
                      <a:endParaRPr lang="en-US" sz="1800" b="0" i="0" u="none" strike="noStrike" dirty="0">
                        <a:solidFill>
                          <a:srgbClr val="000000"/>
                        </a:solidFill>
                        <a:effectLst/>
                        <a:latin typeface="Calibri"/>
                      </a:endParaRPr>
                    </a:p>
                  </a:txBody>
                  <a:tcPr marL="9525" marR="9525" marT="9525" marB="0" anchor="b">
                    <a:solidFill>
                      <a:schemeClr val="tx1"/>
                    </a:solidFill>
                  </a:tcPr>
                </a:tc>
                <a:tc>
                  <a:txBody>
                    <a:bodyPr/>
                    <a:lstStyle/>
                    <a:p>
                      <a:pPr algn="l" fontAlgn="b"/>
                      <a:r>
                        <a:rPr lang="en-US" sz="1800" u="none" strike="noStrike" dirty="0">
                          <a:effectLst/>
                        </a:rPr>
                        <a:t>60</a:t>
                      </a:r>
                      <a:endParaRPr lang="en-US" sz="1800" b="0" i="0" u="none" strike="noStrike" dirty="0">
                        <a:solidFill>
                          <a:srgbClr val="000000"/>
                        </a:solidFill>
                        <a:effectLst/>
                        <a:latin typeface="Calibri"/>
                      </a:endParaRPr>
                    </a:p>
                  </a:txBody>
                  <a:tcPr marL="9525" marR="9525" marT="9525" marB="0" anchor="b">
                    <a:solidFill>
                      <a:schemeClr val="tx1"/>
                    </a:solidFill>
                  </a:tcPr>
                </a:tc>
                <a:tc>
                  <a:txBody>
                    <a:bodyPr/>
                    <a:lstStyle/>
                    <a:p>
                      <a:pPr algn="l" fontAlgn="b"/>
                      <a:r>
                        <a:rPr lang="en-US" sz="1800" u="none" strike="noStrike" dirty="0">
                          <a:effectLst/>
                        </a:rPr>
                        <a:t>7.0</a:t>
                      </a:r>
                      <a:endParaRPr lang="en-US" sz="1800" b="0" i="0" u="none" strike="noStrike" dirty="0">
                        <a:solidFill>
                          <a:srgbClr val="000000"/>
                        </a:solidFill>
                        <a:effectLst/>
                        <a:latin typeface="Calibri"/>
                      </a:endParaRPr>
                    </a:p>
                  </a:txBody>
                  <a:tcPr marL="9525" marR="9525" marT="9525" marB="0" anchor="b">
                    <a:solidFill>
                      <a:schemeClr val="tx1"/>
                    </a:solidFill>
                  </a:tcPr>
                </a:tc>
              </a:tr>
              <a:tr h="356938">
                <a:tc>
                  <a:txBody>
                    <a:bodyPr/>
                    <a:lstStyle/>
                    <a:p>
                      <a:pPr algn="l" fontAlgn="b"/>
                      <a:r>
                        <a:rPr lang="en-US" sz="1800" u="none" strike="noStrike" dirty="0">
                          <a:effectLst/>
                        </a:rPr>
                        <a:t>Dribble urea</a:t>
                      </a:r>
                      <a:endParaRPr lang="en-US" sz="1800" b="0" i="0" u="none" strike="noStrike" dirty="0">
                        <a:solidFill>
                          <a:srgbClr val="000000"/>
                        </a:solidFill>
                        <a:effectLst/>
                        <a:latin typeface="Calibri"/>
                      </a:endParaRPr>
                    </a:p>
                  </a:txBody>
                  <a:tcPr marL="9525" marR="9525" marT="9525" marB="0" anchor="b">
                    <a:solidFill>
                      <a:schemeClr val="tx1"/>
                    </a:solidFill>
                  </a:tcPr>
                </a:tc>
                <a:tc>
                  <a:txBody>
                    <a:bodyPr/>
                    <a:lstStyle/>
                    <a:p>
                      <a:pPr algn="l" fontAlgn="b"/>
                      <a:r>
                        <a:rPr lang="en-US" sz="1800" u="none" strike="noStrike" dirty="0">
                          <a:effectLst/>
                        </a:rPr>
                        <a:t>30</a:t>
                      </a:r>
                      <a:endParaRPr lang="en-US" sz="1800" b="0" i="0" u="none" strike="noStrike" dirty="0">
                        <a:solidFill>
                          <a:srgbClr val="000000"/>
                        </a:solidFill>
                        <a:effectLst/>
                        <a:latin typeface="Calibri"/>
                      </a:endParaRPr>
                    </a:p>
                  </a:txBody>
                  <a:tcPr marL="9525" marR="9525" marT="9525" marB="0" anchor="b">
                    <a:solidFill>
                      <a:schemeClr val="tx1"/>
                    </a:solidFill>
                  </a:tcPr>
                </a:tc>
                <a:tc>
                  <a:txBody>
                    <a:bodyPr/>
                    <a:lstStyle/>
                    <a:p>
                      <a:pPr algn="l" fontAlgn="b"/>
                      <a:r>
                        <a:rPr lang="en-US" sz="1800" u="none" strike="noStrike" dirty="0">
                          <a:effectLst/>
                        </a:rPr>
                        <a:t>9.3</a:t>
                      </a:r>
                      <a:endParaRPr lang="en-US" sz="1800" b="0" i="0" u="none" strike="noStrike" dirty="0">
                        <a:solidFill>
                          <a:srgbClr val="000000"/>
                        </a:solidFill>
                        <a:effectLst/>
                        <a:latin typeface="Calibri"/>
                      </a:endParaRPr>
                    </a:p>
                  </a:txBody>
                  <a:tcPr marL="9525" marR="9525" marT="9525" marB="0" anchor="b">
                    <a:solidFill>
                      <a:schemeClr val="tx1"/>
                    </a:solidFill>
                  </a:tcPr>
                </a:tc>
              </a:tr>
              <a:tr h="356938">
                <a:tc>
                  <a:txBody>
                    <a:bodyPr/>
                    <a:lstStyle/>
                    <a:p>
                      <a:pPr algn="l" fontAlgn="b"/>
                      <a:r>
                        <a:rPr lang="en-US" sz="1800" u="none" strike="noStrike" dirty="0">
                          <a:effectLst/>
                        </a:rPr>
                        <a:t>Dribble urea</a:t>
                      </a:r>
                      <a:endParaRPr lang="en-US" sz="1800" b="0" i="0" u="none" strike="noStrike" dirty="0">
                        <a:solidFill>
                          <a:srgbClr val="000000"/>
                        </a:solidFill>
                        <a:effectLst/>
                        <a:latin typeface="Calibri"/>
                      </a:endParaRPr>
                    </a:p>
                  </a:txBody>
                  <a:tcPr marL="9525" marR="9525" marT="9525" marB="0" anchor="b">
                    <a:solidFill>
                      <a:schemeClr val="tx1"/>
                    </a:solidFill>
                  </a:tcPr>
                </a:tc>
                <a:tc>
                  <a:txBody>
                    <a:bodyPr/>
                    <a:lstStyle/>
                    <a:p>
                      <a:pPr algn="l" fontAlgn="b"/>
                      <a:r>
                        <a:rPr lang="en-US" sz="1800" u="none" strike="noStrike" dirty="0">
                          <a:effectLst/>
                        </a:rPr>
                        <a:t>60</a:t>
                      </a:r>
                      <a:endParaRPr lang="en-US" sz="1800" b="0" i="0" u="none" strike="noStrike" dirty="0">
                        <a:solidFill>
                          <a:srgbClr val="000000"/>
                        </a:solidFill>
                        <a:effectLst/>
                        <a:latin typeface="Calibri"/>
                      </a:endParaRPr>
                    </a:p>
                  </a:txBody>
                  <a:tcPr marL="9525" marR="9525" marT="9525" marB="0" anchor="b">
                    <a:solidFill>
                      <a:schemeClr val="tx1"/>
                    </a:solidFill>
                  </a:tcPr>
                </a:tc>
                <a:tc>
                  <a:txBody>
                    <a:bodyPr/>
                    <a:lstStyle/>
                    <a:p>
                      <a:pPr algn="l" fontAlgn="b"/>
                      <a:r>
                        <a:rPr lang="en-US" sz="1800" u="none" strike="noStrike" dirty="0">
                          <a:effectLst/>
                        </a:rPr>
                        <a:t>7.8</a:t>
                      </a:r>
                      <a:endParaRPr lang="en-US" sz="1800" b="0" i="0" u="none" strike="noStrike" dirty="0">
                        <a:solidFill>
                          <a:srgbClr val="000000"/>
                        </a:solidFill>
                        <a:effectLst/>
                        <a:latin typeface="Calibri"/>
                      </a:endParaRPr>
                    </a:p>
                  </a:txBody>
                  <a:tcPr marL="9525" marR="9525" marT="9525" marB="0" anchor="b">
                    <a:solidFill>
                      <a:schemeClr val="tx1"/>
                    </a:solidFill>
                  </a:tcPr>
                </a:tc>
              </a:tr>
              <a:tr h="356938">
                <a:tc>
                  <a:txBody>
                    <a:bodyPr/>
                    <a:lstStyle/>
                    <a:p>
                      <a:pPr algn="l" fontAlgn="b"/>
                      <a:r>
                        <a:rPr lang="en-US" sz="1800" u="none" strike="noStrike" dirty="0">
                          <a:effectLst/>
                        </a:rPr>
                        <a:t>Dribble UAN</a:t>
                      </a:r>
                      <a:endParaRPr lang="en-US" sz="1800" b="0" i="0" u="none" strike="noStrike" dirty="0">
                        <a:solidFill>
                          <a:srgbClr val="000000"/>
                        </a:solidFill>
                        <a:effectLst/>
                        <a:latin typeface="Calibri"/>
                      </a:endParaRPr>
                    </a:p>
                  </a:txBody>
                  <a:tcPr marL="9525" marR="9525" marT="9525" marB="0" anchor="b">
                    <a:solidFill>
                      <a:schemeClr val="tx1"/>
                    </a:solidFill>
                  </a:tcPr>
                </a:tc>
                <a:tc>
                  <a:txBody>
                    <a:bodyPr/>
                    <a:lstStyle/>
                    <a:p>
                      <a:pPr algn="l" fontAlgn="b"/>
                      <a:r>
                        <a:rPr lang="en-US" sz="1800" u="none" strike="noStrike" dirty="0">
                          <a:effectLst/>
                        </a:rPr>
                        <a:t>30</a:t>
                      </a:r>
                      <a:endParaRPr lang="en-US" sz="1800" b="0" i="0" u="none" strike="noStrike" dirty="0">
                        <a:solidFill>
                          <a:srgbClr val="000000"/>
                        </a:solidFill>
                        <a:effectLst/>
                        <a:latin typeface="Calibri"/>
                      </a:endParaRPr>
                    </a:p>
                  </a:txBody>
                  <a:tcPr marL="9525" marR="9525" marT="9525" marB="0" anchor="b">
                    <a:solidFill>
                      <a:schemeClr val="tx1"/>
                    </a:solidFill>
                  </a:tcPr>
                </a:tc>
                <a:tc>
                  <a:txBody>
                    <a:bodyPr/>
                    <a:lstStyle/>
                    <a:p>
                      <a:pPr algn="l" fontAlgn="b"/>
                      <a:r>
                        <a:rPr lang="en-US" sz="1800" u="none" strike="noStrike" dirty="0">
                          <a:effectLst/>
                        </a:rPr>
                        <a:t>7.3</a:t>
                      </a:r>
                      <a:endParaRPr lang="en-US" sz="1800" b="0" i="0" u="none" strike="noStrike" dirty="0">
                        <a:solidFill>
                          <a:srgbClr val="000000"/>
                        </a:solidFill>
                        <a:effectLst/>
                        <a:latin typeface="Calibri"/>
                      </a:endParaRPr>
                    </a:p>
                  </a:txBody>
                  <a:tcPr marL="9525" marR="9525" marT="9525" marB="0" anchor="b">
                    <a:solidFill>
                      <a:schemeClr val="tx1"/>
                    </a:solidFill>
                  </a:tcPr>
                </a:tc>
              </a:tr>
              <a:tr h="356938">
                <a:tc>
                  <a:txBody>
                    <a:bodyPr/>
                    <a:lstStyle/>
                    <a:p>
                      <a:pPr algn="l" fontAlgn="b"/>
                      <a:r>
                        <a:rPr lang="en-US" sz="1800" u="none" strike="noStrike" dirty="0">
                          <a:effectLst/>
                        </a:rPr>
                        <a:t>Dribble UAN</a:t>
                      </a:r>
                      <a:endParaRPr lang="en-US" sz="1800" b="0" i="0" u="none" strike="noStrike" dirty="0">
                        <a:solidFill>
                          <a:srgbClr val="000000"/>
                        </a:solidFill>
                        <a:effectLst/>
                        <a:latin typeface="Calibri"/>
                      </a:endParaRPr>
                    </a:p>
                  </a:txBody>
                  <a:tcPr marL="9525" marR="9525" marT="9525" marB="0" anchor="b">
                    <a:solidFill>
                      <a:schemeClr val="tx1"/>
                    </a:solidFill>
                  </a:tcPr>
                </a:tc>
                <a:tc>
                  <a:txBody>
                    <a:bodyPr/>
                    <a:lstStyle/>
                    <a:p>
                      <a:pPr algn="l" fontAlgn="b"/>
                      <a:r>
                        <a:rPr lang="en-US" sz="1800" u="none" strike="noStrike" dirty="0">
                          <a:effectLst/>
                        </a:rPr>
                        <a:t>60</a:t>
                      </a:r>
                      <a:endParaRPr lang="en-US" sz="1800" b="0" i="0" u="none" strike="noStrike" dirty="0">
                        <a:solidFill>
                          <a:srgbClr val="000000"/>
                        </a:solidFill>
                        <a:effectLst/>
                        <a:latin typeface="Calibri"/>
                      </a:endParaRPr>
                    </a:p>
                  </a:txBody>
                  <a:tcPr marL="9525" marR="9525" marT="9525" marB="0" anchor="b">
                    <a:solidFill>
                      <a:schemeClr val="tx1"/>
                    </a:solidFill>
                  </a:tcPr>
                </a:tc>
                <a:tc>
                  <a:txBody>
                    <a:bodyPr/>
                    <a:lstStyle/>
                    <a:p>
                      <a:pPr algn="l" fontAlgn="b"/>
                      <a:r>
                        <a:rPr lang="en-US" sz="1800" u="none" strike="noStrike" dirty="0">
                          <a:effectLst/>
                        </a:rPr>
                        <a:t>10.4</a:t>
                      </a:r>
                      <a:endParaRPr lang="en-US" sz="1800" b="0" i="0" u="none" strike="noStrike" dirty="0">
                        <a:solidFill>
                          <a:srgbClr val="000000"/>
                        </a:solidFill>
                        <a:effectLst/>
                        <a:latin typeface="Calibri"/>
                      </a:endParaRPr>
                    </a:p>
                  </a:txBody>
                  <a:tcPr marL="9525" marR="9525" marT="9525" marB="0" anchor="b">
                    <a:solidFill>
                      <a:schemeClr val="tx1"/>
                    </a:solidFill>
                  </a:tcPr>
                </a:tc>
              </a:tr>
              <a:tr h="356938">
                <a:tc>
                  <a:txBody>
                    <a:bodyPr/>
                    <a:lstStyle/>
                    <a:p>
                      <a:pPr algn="l" fontAlgn="b"/>
                      <a:r>
                        <a:rPr lang="en-US" sz="1800" b="1" u="none" strike="noStrike" dirty="0">
                          <a:effectLst/>
                        </a:rPr>
                        <a:t>SED = 1.81</a:t>
                      </a:r>
                      <a:endParaRPr lang="en-US" sz="1800" b="1" i="0" u="none" strike="noStrike" dirty="0">
                        <a:solidFill>
                          <a:srgbClr val="000000"/>
                        </a:solidFill>
                        <a:effectLst/>
                        <a:latin typeface="Calibri"/>
                      </a:endParaRPr>
                    </a:p>
                  </a:txBody>
                  <a:tcPr marL="9525" marR="9525" marT="9525" marB="0" anchor="b">
                    <a:solidFill>
                      <a:schemeClr val="tx1"/>
                    </a:solidFill>
                  </a:tcPr>
                </a:tc>
                <a:tc>
                  <a:txBody>
                    <a:bodyPr/>
                    <a:lstStyle/>
                    <a:p>
                      <a:pPr algn="l" fontAlgn="b"/>
                      <a:endParaRPr lang="en-US" sz="1800" b="0" i="0" u="none" strike="noStrike" dirty="0">
                        <a:solidFill>
                          <a:srgbClr val="000000"/>
                        </a:solidFill>
                        <a:effectLst/>
                        <a:latin typeface="Calibri"/>
                      </a:endParaRPr>
                    </a:p>
                  </a:txBody>
                  <a:tcPr marL="9525" marR="9525" marT="9525" marB="0" anchor="b">
                    <a:solidFill>
                      <a:schemeClr val="tx1"/>
                    </a:solidFill>
                  </a:tcPr>
                </a:tc>
                <a:tc>
                  <a:txBody>
                    <a:bodyPr/>
                    <a:lstStyle/>
                    <a:p>
                      <a:pPr algn="l" fontAlgn="b"/>
                      <a:endParaRPr lang="en-US" sz="1800" b="0" i="0" u="none" strike="noStrike" dirty="0">
                        <a:solidFill>
                          <a:srgbClr val="000000"/>
                        </a:solidFill>
                        <a:effectLst/>
                        <a:latin typeface="Calibri"/>
                      </a:endParaRPr>
                    </a:p>
                  </a:txBody>
                  <a:tcPr marL="9525" marR="9525" marT="9525" marB="0" anchor="b">
                    <a:solidFill>
                      <a:schemeClr val="tx1"/>
                    </a:solidFill>
                  </a:tcPr>
                </a:tc>
              </a:tr>
            </a:tbl>
          </a:graphicData>
        </a:graphic>
      </p:graphicFrame>
      <p:sp>
        <p:nvSpPr>
          <p:cNvPr id="2" name="Title 1"/>
          <p:cNvSpPr>
            <a:spLocks noGrp="1"/>
          </p:cNvSpPr>
          <p:nvPr>
            <p:ph type="title"/>
          </p:nvPr>
        </p:nvSpPr>
        <p:spPr>
          <a:xfrm rot="16200000">
            <a:off x="-2285999" y="2819400"/>
            <a:ext cx="5638800" cy="609601"/>
          </a:xfrm>
        </p:spPr>
        <p:txBody>
          <a:bodyPr>
            <a:normAutofit fontScale="90000"/>
          </a:bodyPr>
          <a:lstStyle/>
          <a:p>
            <a:r>
              <a:rPr lang="en-US" cap="none" dirty="0" smtClean="0">
                <a:latin typeface="Verdana" panose="020B0604030504040204" pitchFamily="34" charset="0"/>
                <a:ea typeface="Verdana" panose="020B0604030504040204" pitchFamily="34" charset="0"/>
                <a:cs typeface="Verdana" panose="020B0604030504040204" pitchFamily="34" charset="0"/>
              </a:rPr>
              <a:t>Mid Season Fertilizer N</a:t>
            </a:r>
            <a:endParaRPr lang="en-US" cap="none" dirty="0">
              <a:latin typeface="Verdana" panose="020B0604030504040204" pitchFamily="34" charset="0"/>
              <a:ea typeface="Verdana" panose="020B0604030504040204" pitchFamily="34" charset="0"/>
              <a:cs typeface="Verdana" panose="020B0604030504040204" pitchFamily="34" charset="0"/>
            </a:endParaRPr>
          </a:p>
        </p:txBody>
      </p:sp>
      <p:pic>
        <p:nvPicPr>
          <p:cNvPr id="3073" name="Picture 1" descr="C:\Hand_Planter\hp2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54100" y="800100"/>
            <a:ext cx="1199988" cy="49911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74865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914400" y="2769833"/>
            <a:ext cx="7315200" cy="3539527"/>
          </a:xfrm>
          <a:prstGeom prst="rect">
            <a:avLst/>
          </a:prstGeom>
        </p:spPr>
        <p:txBody>
          <a:bodyPr/>
          <a:lstStyle/>
          <a:p>
            <a:endParaRPr lang="en-US"/>
          </a:p>
        </p:txBody>
      </p:sp>
      <p:sp>
        <p:nvSpPr>
          <p:cNvPr id="2" name="Title 1"/>
          <p:cNvSpPr>
            <a:spLocks noGrp="1"/>
          </p:cNvSpPr>
          <p:nvPr>
            <p:ph type="title"/>
          </p:nvPr>
        </p:nvSpPr>
        <p:spPr/>
        <p:txBody>
          <a:bodyPr/>
          <a:lstStyle/>
          <a:p>
            <a:endParaRPr lang="en-US"/>
          </a:p>
        </p:txBody>
      </p:sp>
      <p:pic>
        <p:nvPicPr>
          <p:cNvPr id="1026" name="Picture 2" descr="Progress, Hand Plant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676400"/>
            <a:ext cx="8322640" cy="4038600"/>
          </a:xfrm>
          <a:prstGeom prst="rect">
            <a:avLst/>
          </a:prstGeom>
          <a:noFill/>
          <a:ln>
            <a:solidFill>
              <a:schemeClr val="tx2"/>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556431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nue.okstate.edu/Hand_Planter/IMG_0784.JPG"/>
          <p:cNvPicPr>
            <a:picLocks noGrp="1" noChangeAspect="1" noChangeArrowheads="1"/>
          </p:cNvPicPr>
          <p:nvPr>
            <p:ph sz="quarter" idx="13"/>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442147"/>
            <a:ext cx="7467600" cy="5577653"/>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34340" y="6019800"/>
            <a:ext cx="5791200" cy="646331"/>
          </a:xfrm>
          <a:prstGeom prst="rect">
            <a:avLst/>
          </a:prstGeom>
          <a:noFill/>
        </p:spPr>
        <p:txBody>
          <a:bodyPr wrap="square" rtlCol="0">
            <a:spAutoFit/>
          </a:bodyPr>
          <a:lstStyle/>
          <a:p>
            <a:r>
              <a:rPr lang="en-US" dirty="0" smtClean="0">
                <a:solidFill>
                  <a:schemeClr val="bg1"/>
                </a:solidFill>
              </a:rPr>
              <a:t>Thailand		Mexico		Zambia</a:t>
            </a:r>
            <a:br>
              <a:rPr lang="en-US" dirty="0" smtClean="0">
                <a:solidFill>
                  <a:schemeClr val="bg1"/>
                </a:solidFill>
              </a:rPr>
            </a:br>
            <a:r>
              <a:rPr lang="en-US" dirty="0" smtClean="0">
                <a:solidFill>
                  <a:schemeClr val="bg1"/>
                </a:solidFill>
              </a:rPr>
              <a:t>El Salvador	Guatemala	</a:t>
            </a:r>
            <a:endParaRPr lang="en-US" dirty="0">
              <a:solidFill>
                <a:schemeClr val="bg1"/>
              </a:solidFill>
            </a:endParaRPr>
          </a:p>
        </p:txBody>
      </p:sp>
      <p:sp>
        <p:nvSpPr>
          <p:cNvPr id="3" name="TextBox 2"/>
          <p:cNvSpPr txBox="1"/>
          <p:nvPr/>
        </p:nvSpPr>
        <p:spPr>
          <a:xfrm>
            <a:off x="990600" y="6183868"/>
            <a:ext cx="6934200" cy="369332"/>
          </a:xfrm>
          <a:prstGeom prst="rect">
            <a:avLst/>
          </a:prstGeom>
          <a:noFill/>
        </p:spPr>
        <p:txBody>
          <a:bodyPr wrap="square" rtlCol="0">
            <a:spAutoFit/>
          </a:bodyPr>
          <a:lstStyle/>
          <a:p>
            <a:r>
              <a:rPr lang="en-US" dirty="0" smtClean="0"/>
              <a:t>Regional Trials: El Salvador, Thailand, Colombia, Uganda, Zambia</a:t>
            </a:r>
            <a:endParaRPr lang="en-US" dirty="0"/>
          </a:p>
        </p:txBody>
      </p:sp>
      <p:sp>
        <p:nvSpPr>
          <p:cNvPr id="8" name="Rectangle 7"/>
          <p:cNvSpPr/>
          <p:nvPr/>
        </p:nvSpPr>
        <p:spPr>
          <a:xfrm rot="16200000">
            <a:off x="5187950" y="2901950"/>
            <a:ext cx="6845300" cy="10668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6200000">
            <a:off x="7901716" y="5661884"/>
            <a:ext cx="1447800" cy="487232"/>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10" name="TextBox 9"/>
          <p:cNvSpPr txBox="1"/>
          <p:nvPr/>
        </p:nvSpPr>
        <p:spPr>
          <a:xfrm rot="16200000">
            <a:off x="5943600" y="1841214"/>
            <a:ext cx="5334001" cy="584775"/>
          </a:xfrm>
          <a:prstGeom prst="rect">
            <a:avLst/>
          </a:prstGeom>
          <a:noFill/>
        </p:spPr>
        <p:txBody>
          <a:bodyPr wrap="square" rtlCol="0">
            <a:spAutoFit/>
          </a:bodyPr>
          <a:lstStyle/>
          <a:p>
            <a:r>
              <a:rPr lang="en-US" sz="32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OSU </a:t>
            </a:r>
            <a:r>
              <a:rPr lang="en-US" sz="32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Hand </a:t>
            </a:r>
            <a:r>
              <a:rPr lang="en-US" sz="32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Planter</a:t>
            </a:r>
            <a:endParaRPr lang="en-US" sz="32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41909751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ext Box 2"/>
          <p:cNvSpPr txBox="1">
            <a:spLocks noChangeArrowheads="1"/>
          </p:cNvSpPr>
          <p:nvPr/>
        </p:nvSpPr>
        <p:spPr bwMode="auto">
          <a:xfrm>
            <a:off x="914400" y="838200"/>
            <a:ext cx="8077200" cy="457200"/>
          </a:xfrm>
          <a:prstGeom prst="rect">
            <a:avLst/>
          </a:prstGeom>
          <a:noFill/>
          <a:ln w="9525">
            <a:noFill/>
            <a:miter lim="800000"/>
            <a:headEnd/>
            <a:tailEnd/>
          </a:ln>
          <a:effectLst/>
        </p:spPr>
        <p:txBody>
          <a:bodyPr>
            <a:spAutoFit/>
          </a:bodyPr>
          <a:lstStyle/>
          <a:p>
            <a:pPr>
              <a:spcBef>
                <a:spcPct val="50000"/>
              </a:spcBef>
            </a:pPr>
            <a:endParaRPr lang="en-US" sz="2400">
              <a:latin typeface="Times New Roman" pitchFamily="18" charset="0"/>
            </a:endParaRPr>
          </a:p>
        </p:txBody>
      </p:sp>
      <p:sp>
        <p:nvSpPr>
          <p:cNvPr id="56323" name="Text Box 3"/>
          <p:cNvSpPr txBox="1">
            <a:spLocks noChangeArrowheads="1"/>
          </p:cNvSpPr>
          <p:nvPr/>
        </p:nvSpPr>
        <p:spPr bwMode="auto">
          <a:xfrm>
            <a:off x="152400" y="1676400"/>
            <a:ext cx="7239000" cy="3416320"/>
          </a:xfrm>
          <a:prstGeom prst="rect">
            <a:avLst/>
          </a:prstGeom>
          <a:noFill/>
          <a:ln w="9525">
            <a:noFill/>
            <a:miter lim="800000"/>
            <a:headEnd/>
            <a:tailEnd/>
          </a:ln>
          <a:effectLst/>
        </p:spPr>
        <p:txBody>
          <a:bodyPr wrap="square">
            <a:spAutoFit/>
          </a:bodyPr>
          <a:lstStyle/>
          <a:p>
            <a:pPr>
              <a:spcBef>
                <a:spcPct val="50000"/>
              </a:spcBef>
            </a:pPr>
            <a:r>
              <a:rPr lang="en-US" sz="3600" dirty="0" smtClean="0"/>
              <a:t>Increase </a:t>
            </a:r>
            <a:r>
              <a:rPr lang="en-US" sz="3600" dirty="0" smtClean="0"/>
              <a:t>of 30%</a:t>
            </a:r>
          </a:p>
          <a:p>
            <a:pPr>
              <a:spcBef>
                <a:spcPct val="50000"/>
              </a:spcBef>
            </a:pPr>
            <a:r>
              <a:rPr lang="en-US" sz="3600" dirty="0" smtClean="0"/>
              <a:t>Food production during the same period will have to increase 70%</a:t>
            </a:r>
            <a:endParaRPr lang="en-US" sz="3600" dirty="0"/>
          </a:p>
          <a:p>
            <a:pPr>
              <a:spcBef>
                <a:spcPct val="50000"/>
              </a:spcBef>
            </a:pPr>
            <a:r>
              <a:rPr lang="en-US" sz="3600" dirty="0" smtClean="0"/>
              <a:t>95% of the increased population will be in the developing world</a:t>
            </a:r>
            <a:endParaRPr lang="en-US" sz="3600" dirty="0"/>
          </a:p>
        </p:txBody>
      </p:sp>
      <p:sp>
        <p:nvSpPr>
          <p:cNvPr id="2" name="Rectangle 1"/>
          <p:cNvSpPr/>
          <p:nvPr/>
        </p:nvSpPr>
        <p:spPr>
          <a:xfrm>
            <a:off x="7924800" y="0"/>
            <a:ext cx="12192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rot="16200000">
            <a:off x="5943600" y="2770256"/>
            <a:ext cx="5181602" cy="707886"/>
          </a:xfrm>
          <a:prstGeom prst="rect">
            <a:avLst/>
          </a:prstGeom>
          <a:noFill/>
        </p:spPr>
        <p:txBody>
          <a:bodyPr wrap="square" rtlCol="0">
            <a:spAutoFit/>
          </a:bodyPr>
          <a:lstStyle>
            <a:defPPr>
              <a:defRPr lang="en-US"/>
            </a:defPPr>
            <a:lvl1pPr>
              <a:defRPr sz="4000">
                <a:latin typeface="Verdana" panose="020B0604030504040204" pitchFamily="34" charset="0"/>
                <a:ea typeface="Verdana" panose="020B0604030504040204" pitchFamily="34" charset="0"/>
                <a:cs typeface="Verdana" panose="020B0604030504040204" pitchFamily="34" charset="0"/>
              </a:defRPr>
            </a:lvl1pPr>
          </a:lstStyle>
          <a:p>
            <a:r>
              <a:rPr lang="en-US" dirty="0" smtClean="0">
                <a:solidFill>
                  <a:schemeClr val="bg1"/>
                </a:solidFill>
              </a:rPr>
              <a:t>2050  9.1 Billion</a:t>
            </a:r>
            <a:endParaRPr lang="en-US" dirty="0">
              <a:solidFill>
                <a:schemeClr val="bg1"/>
              </a:solidFill>
            </a:endParaRPr>
          </a:p>
        </p:txBody>
      </p:sp>
    </p:spTree>
    <p:extLst>
      <p:ext uri="{BB962C8B-B14F-4D97-AF65-F5344CB8AC3E}">
        <p14:creationId xmlns:p14="http://schemas.microsoft.com/office/powerpoint/2010/main" val="310645672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838200" y="1600200"/>
            <a:ext cx="7315200" cy="3539527"/>
          </a:xfrm>
        </p:spPr>
        <p:txBody>
          <a:bodyPr>
            <a:noAutofit/>
          </a:bodyPr>
          <a:lstStyle/>
          <a:p>
            <a:r>
              <a:rPr lang="en-US" sz="2800" dirty="0" smtClean="0"/>
              <a:t>Brush size, location, stiffness</a:t>
            </a:r>
          </a:p>
          <a:p>
            <a:r>
              <a:rPr lang="en-US" sz="2800" dirty="0" smtClean="0"/>
              <a:t>Drum orientation</a:t>
            </a:r>
          </a:p>
          <a:p>
            <a:r>
              <a:rPr lang="en-US" sz="2800" dirty="0" smtClean="0"/>
              <a:t>Drum cavity size</a:t>
            </a:r>
          </a:p>
          <a:p>
            <a:r>
              <a:rPr lang="en-US" sz="2800" dirty="0" smtClean="0"/>
              <a:t>Drum angle </a:t>
            </a:r>
          </a:p>
          <a:p>
            <a:r>
              <a:rPr lang="en-US" sz="2800" dirty="0" smtClean="0"/>
              <a:t>Internal Housing (1, 2, 3) (brush position)</a:t>
            </a:r>
          </a:p>
          <a:p>
            <a:r>
              <a:rPr lang="en-US" sz="2800" dirty="0" smtClean="0"/>
              <a:t>Seed size, shape (range from 2652 to 4344 seeds/kg)</a:t>
            </a:r>
          </a:p>
          <a:p>
            <a:r>
              <a:rPr lang="en-US" sz="2800" dirty="0" smtClean="0"/>
              <a:t>Operator (many)</a:t>
            </a:r>
          </a:p>
          <a:p>
            <a:endParaRPr lang="en-US" sz="2800" dirty="0" smtClean="0"/>
          </a:p>
          <a:p>
            <a:endParaRPr lang="en-US" sz="2800" dirty="0"/>
          </a:p>
        </p:txBody>
      </p:sp>
      <p:sp>
        <p:nvSpPr>
          <p:cNvPr id="2" name="Title 1"/>
          <p:cNvSpPr>
            <a:spLocks noGrp="1"/>
          </p:cNvSpPr>
          <p:nvPr>
            <p:ph type="title"/>
          </p:nvPr>
        </p:nvSpPr>
        <p:spPr>
          <a:xfrm>
            <a:off x="990600" y="381000"/>
            <a:ext cx="7315200" cy="849297"/>
          </a:xfrm>
        </p:spPr>
        <p:txBody>
          <a:bodyPr/>
          <a:lstStyle/>
          <a:p>
            <a:r>
              <a:rPr lang="en-US" dirty="0" smtClean="0">
                <a:solidFill>
                  <a:srgbClr val="FF9933"/>
                </a:solidFill>
              </a:rPr>
              <a:t>Variables</a:t>
            </a:r>
            <a:endParaRPr lang="en-US" dirty="0">
              <a:solidFill>
                <a:srgbClr val="FF9933"/>
              </a:solidFill>
            </a:endParaRPr>
          </a:p>
        </p:txBody>
      </p:sp>
    </p:spTree>
    <p:extLst>
      <p:ext uri="{BB962C8B-B14F-4D97-AF65-F5344CB8AC3E}">
        <p14:creationId xmlns:p14="http://schemas.microsoft.com/office/powerpoint/2010/main" val="120683731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p:cNvSpPr txBox="1">
            <a:spLocks/>
          </p:cNvSpPr>
          <p:nvPr/>
        </p:nvSpPr>
        <p:spPr>
          <a:xfrm>
            <a:off x="1447800" y="762000"/>
            <a:ext cx="7620000" cy="1752600"/>
          </a:xfrm>
          <a:prstGeom prst="rect">
            <a:avLst/>
          </a:prstGeom>
        </p:spPr>
        <p:txBody>
          <a:bodyPr>
            <a:noAutofit/>
          </a:bodyPr>
          <a:lstStyle>
            <a:lvl1pPr marL="0" indent="0" algn="l" defTabSz="914400" rtl="0" eaLnBrk="1" latinLnBrk="0" hangingPunct="1">
              <a:spcBef>
                <a:spcPts val="1200"/>
              </a:spcBef>
              <a:spcAft>
                <a:spcPts val="0"/>
              </a:spcAft>
              <a:buClr>
                <a:schemeClr val="accent5"/>
              </a:buClr>
              <a:buFont typeface="Arial" pitchFamily="34" charset="0"/>
              <a:buNone/>
              <a:defRPr sz="1800" b="0" i="0" kern="1200" cap="none" spc="30" baseline="0">
                <a:solidFill>
                  <a:schemeClr val="tx1"/>
                </a:solidFill>
                <a:latin typeface="+mn-lt"/>
                <a:ea typeface="+mn-ea"/>
                <a:cs typeface="Tahoma" pitchFamily="34" charset="0"/>
              </a:defRPr>
            </a:lvl1pPr>
            <a:lvl2pPr marL="171450" indent="-171450"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2pPr>
            <a:lvl3pPr marL="344488" indent="-165100"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3pPr>
            <a:lvl4pPr marL="517525" indent="-169863"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4pPr>
            <a:lvl5pPr marL="688975" indent="-173038"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5pPr>
            <a:lvl6pPr marL="8686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06984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24358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40817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a:lstStyle>
          <a:p>
            <a:r>
              <a:rPr lang="en-US" sz="2400" b="1" dirty="0" smtClean="0"/>
              <a:t>Benefits</a:t>
            </a:r>
            <a:endParaRPr lang="en-US" sz="2400" dirty="0" smtClean="0"/>
          </a:p>
          <a:p>
            <a:pPr marL="342900" indent="-342900">
              <a:buFont typeface="Arial" pitchFamily="34" charset="0"/>
              <a:buChar char="•"/>
            </a:pPr>
            <a:r>
              <a:rPr lang="en-US" sz="2400" dirty="0" smtClean="0"/>
              <a:t>Remove chemically treated seeds from the hands of small farmers </a:t>
            </a:r>
          </a:p>
          <a:p>
            <a:pPr marL="342900" indent="-342900">
              <a:buFont typeface="Arial" pitchFamily="34" charset="0"/>
              <a:buChar char="•"/>
            </a:pPr>
            <a:r>
              <a:rPr lang="en-US" sz="2400" dirty="0" smtClean="0"/>
              <a:t>Decrease soil erosion via improved plant spacing </a:t>
            </a:r>
          </a:p>
          <a:p>
            <a:pPr marL="342900" indent="-342900">
              <a:buFont typeface="Arial" pitchFamily="34" charset="0"/>
              <a:buChar char="•"/>
            </a:pPr>
            <a:r>
              <a:rPr lang="en-US" sz="2400" dirty="0" smtClean="0"/>
              <a:t>Accommodate mid-season application of urea-N </a:t>
            </a:r>
          </a:p>
          <a:p>
            <a:pPr marL="342900" indent="-342900">
              <a:buFont typeface="Arial" pitchFamily="34" charset="0"/>
              <a:buChar char="•"/>
            </a:pPr>
            <a:r>
              <a:rPr lang="en-US" sz="2400" dirty="0" smtClean="0"/>
              <a:t>Place urea below the surface reducing NH3 losses </a:t>
            </a:r>
          </a:p>
          <a:p>
            <a:pPr marL="342900" indent="-342900">
              <a:buFont typeface="Arial" pitchFamily="34" charset="0"/>
              <a:buChar char="•"/>
            </a:pPr>
            <a:r>
              <a:rPr lang="en-US" sz="2400" dirty="0" smtClean="0"/>
              <a:t>Potential to increase maize production and NUE</a:t>
            </a:r>
          </a:p>
          <a:p>
            <a:endParaRPr lang="en-US" sz="2400" dirty="0"/>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 y="457200"/>
            <a:ext cx="1143000" cy="5394614"/>
          </a:xfrm>
          <a:prstGeom prst="rect">
            <a:avLst/>
          </a:prstGeom>
          <a:noFill/>
          <a:ln w="28575">
            <a:solidFill>
              <a:schemeClr val="bg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76894505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599"/>
            <a:ext cx="7620000" cy="609601"/>
          </a:xfrm>
        </p:spPr>
        <p:txBody>
          <a:bodyPr>
            <a:normAutofit fontScale="90000"/>
          </a:bodyPr>
          <a:lstStyle/>
          <a:p>
            <a:r>
              <a:rPr lang="en-US" cap="none" dirty="0" smtClean="0">
                <a:latin typeface="Verdana" panose="020B0604030504040204" pitchFamily="34" charset="0"/>
                <a:ea typeface="Verdana" panose="020B0604030504040204" pitchFamily="34" charset="0"/>
                <a:cs typeface="Verdana" panose="020B0604030504040204" pitchFamily="34" charset="0"/>
              </a:rPr>
              <a:t>Mid Season Fertilizer N</a:t>
            </a:r>
            <a:endParaRPr lang="en-US" cap="none" dirty="0">
              <a:latin typeface="Verdana" panose="020B0604030504040204" pitchFamily="34" charset="0"/>
              <a:ea typeface="Verdana" panose="020B0604030504040204" pitchFamily="34" charset="0"/>
              <a:cs typeface="Verdana" panose="020B0604030504040204" pitchFamily="34" charset="0"/>
            </a:endParaRPr>
          </a:p>
        </p:txBody>
      </p:sp>
      <p:graphicFrame>
        <p:nvGraphicFramePr>
          <p:cNvPr id="4" name="Content Placeholder 3"/>
          <p:cNvGraphicFramePr>
            <a:graphicFrameLocks noGrp="1"/>
          </p:cNvGraphicFramePr>
          <p:nvPr>
            <p:ph idx="4294967295"/>
            <p:extLst>
              <p:ext uri="{D42A27DB-BD31-4B8C-83A1-F6EECF244321}">
                <p14:modId xmlns:p14="http://schemas.microsoft.com/office/powerpoint/2010/main" val="4047255402"/>
              </p:ext>
            </p:extLst>
          </p:nvPr>
        </p:nvGraphicFramePr>
        <p:xfrm>
          <a:off x="2743200" y="1485900"/>
          <a:ext cx="5410201" cy="4610100"/>
        </p:xfrm>
        <a:graphic>
          <a:graphicData uri="http://schemas.openxmlformats.org/drawingml/2006/table">
            <a:tbl>
              <a:tblPr>
                <a:tableStyleId>{5C22544A-7EE6-4342-B048-85BDC9FD1C3A}</a:tableStyleId>
              </a:tblPr>
              <a:tblGrid>
                <a:gridCol w="2467303"/>
                <a:gridCol w="1400536"/>
                <a:gridCol w="1542362"/>
              </a:tblGrid>
              <a:tr h="405098">
                <a:tc gridSpan="3">
                  <a:txBody>
                    <a:bodyPr/>
                    <a:lstStyle/>
                    <a:p>
                      <a:pPr algn="l" fontAlgn="b"/>
                      <a:r>
                        <a:rPr lang="en-US" sz="1600" u="none" strike="noStrike" dirty="0">
                          <a:effectLst/>
                        </a:rPr>
                        <a:t>Combined, </a:t>
                      </a:r>
                      <a:r>
                        <a:rPr lang="en-US" sz="1600" u="none" strike="noStrike" dirty="0" err="1">
                          <a:effectLst/>
                        </a:rPr>
                        <a:t>Efaw</a:t>
                      </a:r>
                      <a:r>
                        <a:rPr lang="en-US" sz="1600" u="none" strike="noStrike" dirty="0">
                          <a:effectLst/>
                        </a:rPr>
                        <a:t> and Perkins, 2013</a:t>
                      </a:r>
                      <a:endParaRPr lang="en-US" sz="1600" b="1" i="0" u="none" strike="noStrike" dirty="0">
                        <a:solidFill>
                          <a:srgbClr val="000000"/>
                        </a:solidFill>
                        <a:effectLst/>
                        <a:latin typeface="Calibri"/>
                      </a:endParaRPr>
                    </a:p>
                  </a:txBody>
                  <a:tcPr marL="9525" marR="9525" marT="9525" marB="0" anchor="b">
                    <a:solidFill>
                      <a:schemeClr val="tx2">
                        <a:lumMod val="60000"/>
                        <a:lumOff val="40000"/>
                      </a:schemeClr>
                    </a:solidFill>
                  </a:tcPr>
                </a:tc>
                <a:tc hMerge="1">
                  <a:txBody>
                    <a:bodyPr/>
                    <a:lstStyle/>
                    <a:p>
                      <a:endParaRPr lang="en-US"/>
                    </a:p>
                  </a:txBody>
                  <a:tcPr/>
                </a:tc>
                <a:tc hMerge="1">
                  <a:txBody>
                    <a:bodyPr/>
                    <a:lstStyle/>
                    <a:p>
                      <a:endParaRPr lang="en-US"/>
                    </a:p>
                  </a:txBody>
                  <a:tcPr/>
                </a:tc>
              </a:tr>
              <a:tr h="278684">
                <a:tc gridSpan="2">
                  <a:txBody>
                    <a:bodyPr/>
                    <a:lstStyle/>
                    <a:p>
                      <a:pPr algn="l" fontAlgn="b"/>
                      <a:r>
                        <a:rPr lang="en-US" sz="1600" u="none" strike="noStrike" dirty="0" err="1">
                          <a:effectLst/>
                        </a:rPr>
                        <a:t>Topdress</a:t>
                      </a:r>
                      <a:r>
                        <a:rPr lang="en-US" sz="1600" u="none" strike="noStrike" dirty="0">
                          <a:effectLst/>
                        </a:rPr>
                        <a:t> N, Corn, V12</a:t>
                      </a:r>
                      <a:endParaRPr lang="en-US" sz="1600" b="1" i="0" u="none" strike="noStrike" dirty="0">
                        <a:solidFill>
                          <a:srgbClr val="000000"/>
                        </a:solidFill>
                        <a:effectLst/>
                        <a:latin typeface="Calibri"/>
                      </a:endParaRPr>
                    </a:p>
                  </a:txBody>
                  <a:tcPr marL="9525" marR="9525" marT="9525" marB="0" anchor="b">
                    <a:solidFill>
                      <a:schemeClr val="tx2">
                        <a:lumMod val="60000"/>
                        <a:lumOff val="40000"/>
                      </a:schemeClr>
                    </a:solidFill>
                  </a:tcPr>
                </a:tc>
                <a:tc hMerge="1">
                  <a:txBody>
                    <a:bodyPr/>
                    <a:lstStyle/>
                    <a:p>
                      <a:endParaRPr lang="en-US"/>
                    </a:p>
                  </a:txBody>
                  <a:tcPr/>
                </a:tc>
                <a:tc>
                  <a:txBody>
                    <a:bodyPr/>
                    <a:lstStyle/>
                    <a:p>
                      <a:pPr algn="l" fontAlgn="b"/>
                      <a:r>
                        <a:rPr lang="en-US" sz="1600" b="0" i="0" u="none" strike="noStrike" dirty="0" smtClean="0">
                          <a:solidFill>
                            <a:srgbClr val="000000"/>
                          </a:solidFill>
                          <a:effectLst/>
                          <a:latin typeface="Calibri"/>
                        </a:rPr>
                        <a:t>(70,000</a:t>
                      </a:r>
                      <a:r>
                        <a:rPr lang="en-US" sz="1600" b="0" i="0" u="none" strike="noStrike" baseline="0" dirty="0" smtClean="0">
                          <a:solidFill>
                            <a:srgbClr val="000000"/>
                          </a:solidFill>
                          <a:effectLst/>
                          <a:latin typeface="Calibri"/>
                        </a:rPr>
                        <a:t> s/ha)</a:t>
                      </a:r>
                      <a:endParaRPr lang="en-US" sz="1600" b="0" i="0" u="none" strike="noStrike" dirty="0">
                        <a:solidFill>
                          <a:srgbClr val="000000"/>
                        </a:solidFill>
                        <a:effectLst/>
                        <a:latin typeface="Calibri"/>
                      </a:endParaRPr>
                    </a:p>
                  </a:txBody>
                  <a:tcPr marL="9525" marR="9525" marT="9525" marB="0" anchor="b">
                    <a:solidFill>
                      <a:schemeClr val="tx2">
                        <a:lumMod val="60000"/>
                        <a:lumOff val="40000"/>
                      </a:schemeClr>
                    </a:solidFill>
                  </a:tcPr>
                </a:tc>
              </a:tr>
              <a:tr h="356938">
                <a:tc>
                  <a:txBody>
                    <a:bodyPr/>
                    <a:lstStyle/>
                    <a:p>
                      <a:pPr algn="l" fontAlgn="b"/>
                      <a:r>
                        <a:rPr lang="en-US" sz="1400" u="none" strike="noStrike" dirty="0">
                          <a:effectLst/>
                        </a:rPr>
                        <a:t>Methods</a:t>
                      </a:r>
                      <a:endParaRPr lang="en-US" sz="1400" b="0" i="0" u="none" strike="noStrike" dirty="0">
                        <a:solidFill>
                          <a:srgbClr val="000000"/>
                        </a:solidFill>
                        <a:effectLst/>
                        <a:latin typeface="Calibri"/>
                      </a:endParaRPr>
                    </a:p>
                  </a:txBody>
                  <a:tcPr marL="9525" marR="9525" marT="9525" marB="0" anchor="b"/>
                </a:tc>
                <a:tc>
                  <a:txBody>
                    <a:bodyPr/>
                    <a:lstStyle/>
                    <a:p>
                      <a:pPr algn="l" fontAlgn="b"/>
                      <a:r>
                        <a:rPr lang="en-US" sz="1400" u="none" strike="noStrike">
                          <a:effectLst/>
                        </a:rPr>
                        <a:t>N, kg/ha</a:t>
                      </a:r>
                      <a:endParaRPr lang="en-US" sz="1400" b="0" i="0" u="none" strike="noStrike">
                        <a:solidFill>
                          <a:srgbClr val="000000"/>
                        </a:solidFill>
                        <a:effectLst/>
                        <a:latin typeface="Calibri"/>
                      </a:endParaRPr>
                    </a:p>
                  </a:txBody>
                  <a:tcPr marL="9525" marR="9525" marT="9525" marB="0" anchor="b"/>
                </a:tc>
                <a:tc>
                  <a:txBody>
                    <a:bodyPr/>
                    <a:lstStyle/>
                    <a:p>
                      <a:pPr algn="l" fontAlgn="b"/>
                      <a:r>
                        <a:rPr lang="en-US" sz="1400" u="none" strike="noStrike">
                          <a:effectLst/>
                        </a:rPr>
                        <a:t>Mg/ha</a:t>
                      </a:r>
                      <a:endParaRPr lang="en-US" sz="1400" b="0" i="0" u="none" strike="noStrike">
                        <a:solidFill>
                          <a:srgbClr val="000000"/>
                        </a:solidFill>
                        <a:effectLst/>
                        <a:latin typeface="Calibri"/>
                      </a:endParaRPr>
                    </a:p>
                  </a:txBody>
                  <a:tcPr marL="9525" marR="9525" marT="9525" marB="0" anchor="b"/>
                </a:tc>
              </a:tr>
              <a:tr h="356938">
                <a:tc>
                  <a:txBody>
                    <a:bodyPr/>
                    <a:lstStyle/>
                    <a:p>
                      <a:pPr algn="l" fontAlgn="b"/>
                      <a:r>
                        <a:rPr lang="en-US" sz="1400" u="none" strike="noStrike" dirty="0">
                          <a:effectLst/>
                        </a:rPr>
                        <a:t>Check</a:t>
                      </a:r>
                      <a:endParaRPr lang="en-US" sz="1400" b="0" i="0" u="none" strike="noStrike" dirty="0">
                        <a:solidFill>
                          <a:srgbClr val="000000"/>
                        </a:solidFill>
                        <a:effectLst/>
                        <a:latin typeface="Calibri"/>
                      </a:endParaRPr>
                    </a:p>
                  </a:txBody>
                  <a:tcPr marL="9525" marR="9525" marT="9525" marB="0" anchor="b"/>
                </a:tc>
                <a:tc>
                  <a:txBody>
                    <a:bodyPr/>
                    <a:lstStyle/>
                    <a:p>
                      <a:pPr algn="l" fontAlgn="b"/>
                      <a:r>
                        <a:rPr lang="en-US" sz="1400" u="none" strike="noStrike">
                          <a:effectLst/>
                        </a:rPr>
                        <a:t>0</a:t>
                      </a:r>
                      <a:endParaRPr lang="en-US" sz="1400" b="0" i="0" u="none" strike="noStrike">
                        <a:solidFill>
                          <a:srgbClr val="000000"/>
                        </a:solidFill>
                        <a:effectLst/>
                        <a:latin typeface="Calibri"/>
                      </a:endParaRPr>
                    </a:p>
                  </a:txBody>
                  <a:tcPr marL="9525" marR="9525" marT="9525" marB="0" anchor="b"/>
                </a:tc>
                <a:tc>
                  <a:txBody>
                    <a:bodyPr/>
                    <a:lstStyle/>
                    <a:p>
                      <a:pPr algn="l" fontAlgn="b"/>
                      <a:r>
                        <a:rPr lang="en-US" sz="1400" u="none" strike="noStrike">
                          <a:effectLst/>
                        </a:rPr>
                        <a:t>6.6</a:t>
                      </a:r>
                      <a:endParaRPr lang="en-US" sz="1400" b="0" i="0" u="none" strike="noStrike">
                        <a:solidFill>
                          <a:srgbClr val="000000"/>
                        </a:solidFill>
                        <a:effectLst/>
                        <a:latin typeface="Calibri"/>
                      </a:endParaRPr>
                    </a:p>
                  </a:txBody>
                  <a:tcPr marL="9525" marR="9525" marT="9525" marB="0" anchor="b"/>
                </a:tc>
              </a:tr>
              <a:tr h="356938">
                <a:tc>
                  <a:txBody>
                    <a:bodyPr/>
                    <a:lstStyle/>
                    <a:p>
                      <a:pPr algn="l" fontAlgn="b"/>
                      <a:r>
                        <a:rPr lang="en-US" sz="1400" u="none" strike="noStrike" dirty="0">
                          <a:effectLst/>
                        </a:rPr>
                        <a:t>Hand planter </a:t>
                      </a:r>
                      <a:r>
                        <a:rPr lang="en-US" sz="1400" u="none" strike="noStrike" dirty="0" smtClean="0">
                          <a:effectLst/>
                        </a:rPr>
                        <a:t>(0.9</a:t>
                      </a:r>
                      <a:r>
                        <a:rPr lang="en-US" sz="1400" u="none" strike="noStrike" baseline="0" dirty="0" smtClean="0">
                          <a:effectLst/>
                        </a:rPr>
                        <a:t> g/plant)</a:t>
                      </a:r>
                      <a:endParaRPr lang="en-US" sz="1400" b="0" i="0" u="none" strike="noStrike" dirty="0">
                        <a:solidFill>
                          <a:srgbClr val="000000"/>
                        </a:solidFill>
                        <a:effectLst/>
                        <a:latin typeface="Calibri"/>
                      </a:endParaRPr>
                    </a:p>
                  </a:txBody>
                  <a:tcPr marL="9525" marR="9525" marT="9525" marB="0" anchor="b"/>
                </a:tc>
                <a:tc>
                  <a:txBody>
                    <a:bodyPr/>
                    <a:lstStyle/>
                    <a:p>
                      <a:pPr algn="l" fontAlgn="b"/>
                      <a:r>
                        <a:rPr lang="en-US" sz="1400" u="none" strike="noStrike" dirty="0">
                          <a:effectLst/>
                        </a:rPr>
                        <a:t>30</a:t>
                      </a:r>
                      <a:endParaRPr lang="en-US" sz="1400" b="0" i="0" u="none" strike="noStrike" dirty="0">
                        <a:solidFill>
                          <a:srgbClr val="000000"/>
                        </a:solidFill>
                        <a:effectLst/>
                        <a:latin typeface="Calibri"/>
                      </a:endParaRPr>
                    </a:p>
                  </a:txBody>
                  <a:tcPr marL="9525" marR="9525" marT="9525" marB="0" anchor="b"/>
                </a:tc>
                <a:tc>
                  <a:txBody>
                    <a:bodyPr/>
                    <a:lstStyle/>
                    <a:p>
                      <a:pPr algn="l" fontAlgn="b"/>
                      <a:r>
                        <a:rPr lang="en-US" sz="1400" u="none" strike="noStrike" dirty="0">
                          <a:effectLst/>
                        </a:rPr>
                        <a:t>11.2</a:t>
                      </a:r>
                      <a:endParaRPr lang="en-US" sz="1400" b="0" i="0" u="none" strike="noStrike" dirty="0">
                        <a:solidFill>
                          <a:srgbClr val="000000"/>
                        </a:solidFill>
                        <a:effectLst/>
                        <a:latin typeface="Calibri"/>
                      </a:endParaRPr>
                    </a:p>
                  </a:txBody>
                  <a:tcPr marL="9525" marR="9525" marT="9525" marB="0" anchor="b"/>
                </a:tc>
              </a:tr>
              <a:tr h="356938">
                <a:tc>
                  <a:txBody>
                    <a:bodyPr/>
                    <a:lstStyle/>
                    <a:p>
                      <a:pPr algn="l" fontAlgn="b"/>
                      <a:r>
                        <a:rPr lang="en-US" sz="1400" u="none" strike="noStrike" dirty="0">
                          <a:effectLst/>
                        </a:rPr>
                        <a:t>Hand </a:t>
                      </a:r>
                      <a:r>
                        <a:rPr lang="en-US" sz="1400" u="none" strike="noStrike" dirty="0" smtClean="0">
                          <a:effectLst/>
                        </a:rPr>
                        <a:t>planter (1.8</a:t>
                      </a:r>
                      <a:r>
                        <a:rPr lang="en-US" sz="1400" u="none" strike="noStrike" baseline="0" dirty="0" smtClean="0">
                          <a:effectLst/>
                        </a:rPr>
                        <a:t> g/plant)</a:t>
                      </a:r>
                      <a:r>
                        <a:rPr lang="en-US" sz="1400" u="none" strike="noStrike" dirty="0" smtClean="0">
                          <a:effectLst/>
                        </a:rPr>
                        <a:t> </a:t>
                      </a:r>
                      <a:endParaRPr lang="en-US" sz="1400" b="0" i="0" u="none" strike="noStrike" dirty="0">
                        <a:solidFill>
                          <a:srgbClr val="000000"/>
                        </a:solidFill>
                        <a:effectLst/>
                        <a:latin typeface="Calibri"/>
                      </a:endParaRPr>
                    </a:p>
                  </a:txBody>
                  <a:tcPr marL="9525" marR="9525" marT="9525" marB="0" anchor="b"/>
                </a:tc>
                <a:tc>
                  <a:txBody>
                    <a:bodyPr/>
                    <a:lstStyle/>
                    <a:p>
                      <a:pPr algn="l" fontAlgn="b"/>
                      <a:r>
                        <a:rPr lang="en-US" sz="1400" u="none" strike="noStrike">
                          <a:effectLst/>
                        </a:rPr>
                        <a:t>60</a:t>
                      </a:r>
                      <a:endParaRPr lang="en-US" sz="1400" b="0" i="0" u="none" strike="noStrike">
                        <a:solidFill>
                          <a:srgbClr val="000000"/>
                        </a:solidFill>
                        <a:effectLst/>
                        <a:latin typeface="Calibri"/>
                      </a:endParaRPr>
                    </a:p>
                  </a:txBody>
                  <a:tcPr marL="9525" marR="9525" marT="9525" marB="0" anchor="b"/>
                </a:tc>
                <a:tc>
                  <a:txBody>
                    <a:bodyPr/>
                    <a:lstStyle/>
                    <a:p>
                      <a:pPr algn="l" fontAlgn="b"/>
                      <a:r>
                        <a:rPr lang="en-US" sz="1400" u="none" strike="noStrike" dirty="0">
                          <a:effectLst/>
                        </a:rPr>
                        <a:t>10.6</a:t>
                      </a:r>
                      <a:endParaRPr lang="en-US" sz="1400" b="0" i="0" u="none" strike="noStrike" dirty="0">
                        <a:solidFill>
                          <a:srgbClr val="000000"/>
                        </a:solidFill>
                        <a:effectLst/>
                        <a:latin typeface="Calibri"/>
                      </a:endParaRPr>
                    </a:p>
                  </a:txBody>
                  <a:tcPr marL="9525" marR="9525" marT="9525" marB="0" anchor="b"/>
                </a:tc>
              </a:tr>
              <a:tr h="356938">
                <a:tc>
                  <a:txBody>
                    <a:bodyPr/>
                    <a:lstStyle/>
                    <a:p>
                      <a:pPr algn="l" fontAlgn="b"/>
                      <a:r>
                        <a:rPr lang="en-US" sz="1400" u="none" strike="noStrike" dirty="0">
                          <a:effectLst/>
                        </a:rPr>
                        <a:t>Broadcast</a:t>
                      </a:r>
                      <a:endParaRPr lang="en-US" sz="1400" b="0" i="0" u="none" strike="noStrike" dirty="0">
                        <a:solidFill>
                          <a:srgbClr val="000000"/>
                        </a:solidFill>
                        <a:effectLst/>
                        <a:latin typeface="Calibri"/>
                      </a:endParaRPr>
                    </a:p>
                  </a:txBody>
                  <a:tcPr marL="9525" marR="9525" marT="9525" marB="0" anchor="b"/>
                </a:tc>
                <a:tc>
                  <a:txBody>
                    <a:bodyPr/>
                    <a:lstStyle/>
                    <a:p>
                      <a:pPr algn="l" fontAlgn="b"/>
                      <a:r>
                        <a:rPr lang="en-US" sz="1400" u="none" strike="noStrike" dirty="0">
                          <a:effectLst/>
                        </a:rPr>
                        <a:t>30</a:t>
                      </a:r>
                      <a:endParaRPr lang="en-US" sz="1400" b="0" i="0" u="none" strike="noStrike" dirty="0">
                        <a:solidFill>
                          <a:srgbClr val="000000"/>
                        </a:solidFill>
                        <a:effectLst/>
                        <a:latin typeface="Calibri"/>
                      </a:endParaRPr>
                    </a:p>
                  </a:txBody>
                  <a:tcPr marL="9525" marR="9525" marT="9525" marB="0" anchor="b"/>
                </a:tc>
                <a:tc>
                  <a:txBody>
                    <a:bodyPr/>
                    <a:lstStyle/>
                    <a:p>
                      <a:pPr algn="l" fontAlgn="b"/>
                      <a:r>
                        <a:rPr lang="en-US" sz="1400" u="none" strike="noStrike">
                          <a:effectLst/>
                        </a:rPr>
                        <a:t>6.4</a:t>
                      </a:r>
                      <a:endParaRPr lang="en-US" sz="1400" b="0" i="0" u="none" strike="noStrike">
                        <a:solidFill>
                          <a:srgbClr val="000000"/>
                        </a:solidFill>
                        <a:effectLst/>
                        <a:latin typeface="Calibri"/>
                      </a:endParaRPr>
                    </a:p>
                  </a:txBody>
                  <a:tcPr marL="9525" marR="9525" marT="9525" marB="0" anchor="b"/>
                </a:tc>
              </a:tr>
              <a:tr h="356938">
                <a:tc>
                  <a:txBody>
                    <a:bodyPr/>
                    <a:lstStyle/>
                    <a:p>
                      <a:pPr algn="l" fontAlgn="b"/>
                      <a:r>
                        <a:rPr lang="en-US" sz="1400" u="none" strike="noStrike">
                          <a:effectLst/>
                        </a:rPr>
                        <a:t>Broadcast</a:t>
                      </a:r>
                      <a:endParaRPr lang="en-US" sz="1400" b="0" i="0" u="none" strike="noStrike">
                        <a:solidFill>
                          <a:srgbClr val="000000"/>
                        </a:solidFill>
                        <a:effectLst/>
                        <a:latin typeface="Calibri"/>
                      </a:endParaRPr>
                    </a:p>
                  </a:txBody>
                  <a:tcPr marL="9525" marR="9525" marT="9525" marB="0" anchor="b"/>
                </a:tc>
                <a:tc>
                  <a:txBody>
                    <a:bodyPr/>
                    <a:lstStyle/>
                    <a:p>
                      <a:pPr algn="l" fontAlgn="b"/>
                      <a:r>
                        <a:rPr lang="en-US" sz="1400" u="none" strike="noStrike" dirty="0">
                          <a:effectLst/>
                        </a:rPr>
                        <a:t>60</a:t>
                      </a:r>
                      <a:endParaRPr lang="en-US" sz="1400" b="0" i="0" u="none" strike="noStrike" dirty="0">
                        <a:solidFill>
                          <a:srgbClr val="000000"/>
                        </a:solidFill>
                        <a:effectLst/>
                        <a:latin typeface="Calibri"/>
                      </a:endParaRPr>
                    </a:p>
                  </a:txBody>
                  <a:tcPr marL="9525" marR="9525" marT="9525" marB="0" anchor="b"/>
                </a:tc>
                <a:tc>
                  <a:txBody>
                    <a:bodyPr/>
                    <a:lstStyle/>
                    <a:p>
                      <a:pPr algn="l" fontAlgn="b"/>
                      <a:r>
                        <a:rPr lang="en-US" sz="1400" u="none" strike="noStrike">
                          <a:effectLst/>
                        </a:rPr>
                        <a:t>7.0</a:t>
                      </a:r>
                      <a:endParaRPr lang="en-US" sz="1400" b="0" i="0" u="none" strike="noStrike">
                        <a:solidFill>
                          <a:srgbClr val="000000"/>
                        </a:solidFill>
                        <a:effectLst/>
                        <a:latin typeface="Calibri"/>
                      </a:endParaRPr>
                    </a:p>
                  </a:txBody>
                  <a:tcPr marL="9525" marR="9525" marT="9525" marB="0" anchor="b"/>
                </a:tc>
              </a:tr>
              <a:tr h="356938">
                <a:tc>
                  <a:txBody>
                    <a:bodyPr/>
                    <a:lstStyle/>
                    <a:p>
                      <a:pPr algn="l" fontAlgn="b"/>
                      <a:r>
                        <a:rPr lang="en-US" sz="1400" u="none" strike="noStrike" dirty="0">
                          <a:effectLst/>
                        </a:rPr>
                        <a:t>Dribble urea</a:t>
                      </a:r>
                      <a:endParaRPr lang="en-US" sz="1400" b="0" i="0" u="none" strike="noStrike" dirty="0">
                        <a:solidFill>
                          <a:srgbClr val="000000"/>
                        </a:solidFill>
                        <a:effectLst/>
                        <a:latin typeface="Calibri"/>
                      </a:endParaRPr>
                    </a:p>
                  </a:txBody>
                  <a:tcPr marL="9525" marR="9525" marT="9525" marB="0" anchor="b"/>
                </a:tc>
                <a:tc>
                  <a:txBody>
                    <a:bodyPr/>
                    <a:lstStyle/>
                    <a:p>
                      <a:pPr algn="l" fontAlgn="b"/>
                      <a:r>
                        <a:rPr lang="en-US" sz="1400" u="none" strike="noStrike" dirty="0">
                          <a:effectLst/>
                        </a:rPr>
                        <a:t>30</a:t>
                      </a:r>
                      <a:endParaRPr lang="en-US" sz="1400" b="0" i="0" u="none" strike="noStrike" dirty="0">
                        <a:solidFill>
                          <a:srgbClr val="000000"/>
                        </a:solidFill>
                        <a:effectLst/>
                        <a:latin typeface="Calibri"/>
                      </a:endParaRPr>
                    </a:p>
                  </a:txBody>
                  <a:tcPr marL="9525" marR="9525" marT="9525" marB="0" anchor="b"/>
                </a:tc>
                <a:tc>
                  <a:txBody>
                    <a:bodyPr/>
                    <a:lstStyle/>
                    <a:p>
                      <a:pPr algn="l" fontAlgn="b"/>
                      <a:r>
                        <a:rPr lang="en-US" sz="1400" u="none" strike="noStrike">
                          <a:effectLst/>
                        </a:rPr>
                        <a:t>9.3</a:t>
                      </a:r>
                      <a:endParaRPr lang="en-US" sz="1400" b="0" i="0" u="none" strike="noStrike">
                        <a:solidFill>
                          <a:srgbClr val="000000"/>
                        </a:solidFill>
                        <a:effectLst/>
                        <a:latin typeface="Calibri"/>
                      </a:endParaRPr>
                    </a:p>
                  </a:txBody>
                  <a:tcPr marL="9525" marR="9525" marT="9525" marB="0" anchor="b"/>
                </a:tc>
              </a:tr>
              <a:tr h="356938">
                <a:tc>
                  <a:txBody>
                    <a:bodyPr/>
                    <a:lstStyle/>
                    <a:p>
                      <a:pPr algn="l" fontAlgn="b"/>
                      <a:r>
                        <a:rPr lang="en-US" sz="1400" u="none" strike="noStrike">
                          <a:effectLst/>
                        </a:rPr>
                        <a:t>Dribble urea</a:t>
                      </a:r>
                      <a:endParaRPr lang="en-US" sz="1400" b="0" i="0" u="none" strike="noStrike">
                        <a:solidFill>
                          <a:srgbClr val="000000"/>
                        </a:solidFill>
                        <a:effectLst/>
                        <a:latin typeface="Calibri"/>
                      </a:endParaRPr>
                    </a:p>
                  </a:txBody>
                  <a:tcPr marL="9525" marR="9525" marT="9525" marB="0" anchor="b"/>
                </a:tc>
                <a:tc>
                  <a:txBody>
                    <a:bodyPr/>
                    <a:lstStyle/>
                    <a:p>
                      <a:pPr algn="l" fontAlgn="b"/>
                      <a:r>
                        <a:rPr lang="en-US" sz="1400" u="none" strike="noStrike" dirty="0">
                          <a:effectLst/>
                        </a:rPr>
                        <a:t>60</a:t>
                      </a:r>
                      <a:endParaRPr lang="en-US" sz="1400" b="0" i="0" u="none" strike="noStrike" dirty="0">
                        <a:solidFill>
                          <a:srgbClr val="000000"/>
                        </a:solidFill>
                        <a:effectLst/>
                        <a:latin typeface="Calibri"/>
                      </a:endParaRPr>
                    </a:p>
                  </a:txBody>
                  <a:tcPr marL="9525" marR="9525" marT="9525" marB="0" anchor="b"/>
                </a:tc>
                <a:tc>
                  <a:txBody>
                    <a:bodyPr/>
                    <a:lstStyle/>
                    <a:p>
                      <a:pPr algn="l" fontAlgn="b"/>
                      <a:r>
                        <a:rPr lang="en-US" sz="1400" u="none" strike="noStrike">
                          <a:effectLst/>
                        </a:rPr>
                        <a:t>7.8</a:t>
                      </a:r>
                      <a:endParaRPr lang="en-US" sz="1400" b="0" i="0" u="none" strike="noStrike">
                        <a:solidFill>
                          <a:srgbClr val="000000"/>
                        </a:solidFill>
                        <a:effectLst/>
                        <a:latin typeface="Calibri"/>
                      </a:endParaRPr>
                    </a:p>
                  </a:txBody>
                  <a:tcPr marL="9525" marR="9525" marT="9525" marB="0" anchor="b"/>
                </a:tc>
              </a:tr>
              <a:tr h="356938">
                <a:tc>
                  <a:txBody>
                    <a:bodyPr/>
                    <a:lstStyle/>
                    <a:p>
                      <a:pPr algn="l" fontAlgn="b"/>
                      <a:r>
                        <a:rPr lang="en-US" sz="1400" u="none" strike="noStrike">
                          <a:effectLst/>
                        </a:rPr>
                        <a:t>Dribble UAN</a:t>
                      </a:r>
                      <a:endParaRPr lang="en-US" sz="1400" b="0" i="0" u="none" strike="noStrike">
                        <a:solidFill>
                          <a:srgbClr val="000000"/>
                        </a:solidFill>
                        <a:effectLst/>
                        <a:latin typeface="Calibri"/>
                      </a:endParaRPr>
                    </a:p>
                  </a:txBody>
                  <a:tcPr marL="9525" marR="9525" marT="9525" marB="0" anchor="b"/>
                </a:tc>
                <a:tc>
                  <a:txBody>
                    <a:bodyPr/>
                    <a:lstStyle/>
                    <a:p>
                      <a:pPr algn="l" fontAlgn="b"/>
                      <a:r>
                        <a:rPr lang="en-US" sz="1400" u="none" strike="noStrike" dirty="0">
                          <a:effectLst/>
                        </a:rPr>
                        <a:t>30</a:t>
                      </a:r>
                      <a:endParaRPr lang="en-US" sz="1400" b="0" i="0" u="none" strike="noStrike" dirty="0">
                        <a:solidFill>
                          <a:srgbClr val="000000"/>
                        </a:solidFill>
                        <a:effectLst/>
                        <a:latin typeface="Calibri"/>
                      </a:endParaRPr>
                    </a:p>
                  </a:txBody>
                  <a:tcPr marL="9525" marR="9525" marT="9525" marB="0" anchor="b"/>
                </a:tc>
                <a:tc>
                  <a:txBody>
                    <a:bodyPr/>
                    <a:lstStyle/>
                    <a:p>
                      <a:pPr algn="l" fontAlgn="b"/>
                      <a:r>
                        <a:rPr lang="en-US" sz="1400" u="none" strike="noStrike">
                          <a:effectLst/>
                        </a:rPr>
                        <a:t>7.3</a:t>
                      </a:r>
                      <a:endParaRPr lang="en-US" sz="1400" b="0" i="0" u="none" strike="noStrike">
                        <a:solidFill>
                          <a:srgbClr val="000000"/>
                        </a:solidFill>
                        <a:effectLst/>
                        <a:latin typeface="Calibri"/>
                      </a:endParaRPr>
                    </a:p>
                  </a:txBody>
                  <a:tcPr marL="9525" marR="9525" marT="9525" marB="0" anchor="b"/>
                </a:tc>
              </a:tr>
              <a:tr h="356938">
                <a:tc>
                  <a:txBody>
                    <a:bodyPr/>
                    <a:lstStyle/>
                    <a:p>
                      <a:pPr algn="l" fontAlgn="b"/>
                      <a:r>
                        <a:rPr lang="en-US" sz="1400" u="none" strike="noStrike">
                          <a:effectLst/>
                        </a:rPr>
                        <a:t>Dribble UAN</a:t>
                      </a:r>
                      <a:endParaRPr lang="en-US" sz="1400" b="0" i="0" u="none" strike="noStrike">
                        <a:solidFill>
                          <a:srgbClr val="000000"/>
                        </a:solidFill>
                        <a:effectLst/>
                        <a:latin typeface="Calibri"/>
                      </a:endParaRPr>
                    </a:p>
                  </a:txBody>
                  <a:tcPr marL="9525" marR="9525" marT="9525" marB="0" anchor="b"/>
                </a:tc>
                <a:tc>
                  <a:txBody>
                    <a:bodyPr/>
                    <a:lstStyle/>
                    <a:p>
                      <a:pPr algn="l" fontAlgn="b"/>
                      <a:r>
                        <a:rPr lang="en-US" sz="1400" u="none" strike="noStrike" dirty="0">
                          <a:effectLst/>
                        </a:rPr>
                        <a:t>60</a:t>
                      </a:r>
                      <a:endParaRPr lang="en-US" sz="1400" b="0" i="0" u="none" strike="noStrike" dirty="0">
                        <a:solidFill>
                          <a:srgbClr val="000000"/>
                        </a:solidFill>
                        <a:effectLst/>
                        <a:latin typeface="Calibri"/>
                      </a:endParaRPr>
                    </a:p>
                  </a:txBody>
                  <a:tcPr marL="9525" marR="9525" marT="9525" marB="0" anchor="b"/>
                </a:tc>
                <a:tc>
                  <a:txBody>
                    <a:bodyPr/>
                    <a:lstStyle/>
                    <a:p>
                      <a:pPr algn="l" fontAlgn="b"/>
                      <a:r>
                        <a:rPr lang="en-US" sz="1400" u="none" strike="noStrike" dirty="0">
                          <a:effectLst/>
                        </a:rPr>
                        <a:t>10.4</a:t>
                      </a:r>
                      <a:endParaRPr lang="en-US" sz="1400" b="0" i="0" u="none" strike="noStrike" dirty="0">
                        <a:solidFill>
                          <a:srgbClr val="000000"/>
                        </a:solidFill>
                        <a:effectLst/>
                        <a:latin typeface="Calibri"/>
                      </a:endParaRPr>
                    </a:p>
                  </a:txBody>
                  <a:tcPr marL="9525" marR="9525" marT="9525" marB="0" anchor="b"/>
                </a:tc>
              </a:tr>
              <a:tr h="356938">
                <a:tc>
                  <a:txBody>
                    <a:bodyPr/>
                    <a:lstStyle/>
                    <a:p>
                      <a:pPr algn="l" fontAlgn="b"/>
                      <a:r>
                        <a:rPr lang="en-US" sz="1400" u="none" strike="noStrike">
                          <a:effectLst/>
                        </a:rPr>
                        <a:t>SED = 1.81</a:t>
                      </a:r>
                      <a:endParaRPr lang="en-US" sz="1400" b="0" i="0" u="none" strike="noStrike">
                        <a:solidFill>
                          <a:srgbClr val="000000"/>
                        </a:solidFill>
                        <a:effectLst/>
                        <a:latin typeface="Calibri"/>
                      </a:endParaRPr>
                    </a:p>
                  </a:txBody>
                  <a:tcPr marL="9525" marR="9525" marT="9525" marB="0" anchor="b"/>
                </a:tc>
                <a:tc>
                  <a:txBody>
                    <a:bodyPr/>
                    <a:lstStyle/>
                    <a:p>
                      <a:pPr algn="l" fontAlgn="b"/>
                      <a:endParaRPr lang="en-US" sz="1400" b="0" i="0" u="none" strike="noStrike">
                        <a:solidFill>
                          <a:srgbClr val="000000"/>
                        </a:solidFill>
                        <a:effectLst/>
                        <a:latin typeface="Calibri"/>
                      </a:endParaRPr>
                    </a:p>
                  </a:txBody>
                  <a:tcPr marL="9525" marR="9525" marT="9525" marB="0" anchor="b"/>
                </a:tc>
                <a:tc>
                  <a:txBody>
                    <a:bodyPr/>
                    <a:lstStyle/>
                    <a:p>
                      <a:pPr algn="l" fontAlgn="b"/>
                      <a:endParaRPr lang="en-US" sz="1400" b="0" i="0" u="none" strike="noStrike" dirty="0">
                        <a:solidFill>
                          <a:srgbClr val="000000"/>
                        </a:solidFill>
                        <a:effectLst/>
                        <a:latin typeface="Calibri"/>
                      </a:endParaRPr>
                    </a:p>
                  </a:txBody>
                  <a:tcPr marL="9525" marR="9525" marT="9525" marB="0" anchor="b"/>
                </a:tc>
              </a:tr>
            </a:tbl>
          </a:graphicData>
        </a:graphic>
      </p:graphicFrame>
      <p:pic>
        <p:nvPicPr>
          <p:cNvPr id="3073" name="Picture 1" descr="C:\Hand_Planter\hp2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66800" y="1447800"/>
            <a:ext cx="1199988" cy="4991100"/>
          </a:xfrm>
          <a:prstGeom prst="rect">
            <a:avLst/>
          </a:prstGeom>
          <a:noFill/>
          <a:ln>
            <a:solidFill>
              <a:schemeClr val="tx2"/>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50747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4294967295"/>
          </p:nvPr>
        </p:nvSpPr>
        <p:spPr>
          <a:xfrm>
            <a:off x="914400" y="2769833"/>
            <a:ext cx="7315200" cy="3539527"/>
          </a:xfrm>
          <a:prstGeom prst="rect">
            <a:avLst/>
          </a:prstGeom>
        </p:spPr>
        <p:txBody>
          <a:bodyPr/>
          <a:lstStyle/>
          <a:p>
            <a:endParaRPr lang="en-US" dirty="0"/>
          </a:p>
        </p:txBody>
      </p:sp>
      <p:graphicFrame>
        <p:nvGraphicFramePr>
          <p:cNvPr id="5" name="Chart 4"/>
          <p:cNvGraphicFramePr>
            <a:graphicFrameLocks/>
          </p:cNvGraphicFramePr>
          <p:nvPr>
            <p:extLst>
              <p:ext uri="{D42A27DB-BD31-4B8C-83A1-F6EECF244321}">
                <p14:modId xmlns:p14="http://schemas.microsoft.com/office/powerpoint/2010/main" val="4265444211"/>
              </p:ext>
            </p:extLst>
          </p:nvPr>
        </p:nvGraphicFramePr>
        <p:xfrm>
          <a:off x="609600" y="1219200"/>
          <a:ext cx="7848600" cy="4724400"/>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Box 3"/>
          <p:cNvSpPr txBox="1"/>
          <p:nvPr/>
        </p:nvSpPr>
        <p:spPr>
          <a:xfrm>
            <a:off x="3733800" y="609600"/>
            <a:ext cx="4495800" cy="369332"/>
          </a:xfrm>
          <a:prstGeom prst="rect">
            <a:avLst/>
          </a:prstGeom>
          <a:noFill/>
        </p:spPr>
        <p:txBody>
          <a:bodyPr wrap="square" rtlCol="0">
            <a:spAutoFit/>
          </a:bodyPr>
          <a:lstStyle/>
          <a:p>
            <a:r>
              <a:rPr lang="en-US" dirty="0" smtClean="0"/>
              <a:t>Nov 13, 2013</a:t>
            </a:r>
            <a:endParaRPr lang="en-US" dirty="0"/>
          </a:p>
        </p:txBody>
      </p:sp>
      <p:sp>
        <p:nvSpPr>
          <p:cNvPr id="6" name="TextBox 5"/>
          <p:cNvSpPr txBox="1"/>
          <p:nvPr/>
        </p:nvSpPr>
        <p:spPr>
          <a:xfrm>
            <a:off x="4038600" y="1263134"/>
            <a:ext cx="1371600" cy="307777"/>
          </a:xfrm>
          <a:prstGeom prst="rect">
            <a:avLst/>
          </a:prstGeom>
          <a:noFill/>
        </p:spPr>
        <p:txBody>
          <a:bodyPr wrap="square" rtlCol="0">
            <a:spAutoFit/>
          </a:bodyPr>
          <a:lstStyle/>
          <a:p>
            <a:r>
              <a:rPr lang="en-US" sz="1400" b="1" dirty="0" smtClean="0">
                <a:solidFill>
                  <a:schemeClr val="bg1"/>
                </a:solidFill>
              </a:rPr>
              <a:t>SED = 8.6</a:t>
            </a:r>
            <a:endParaRPr lang="en-US" sz="1400" b="1" dirty="0">
              <a:solidFill>
                <a:schemeClr val="bg1"/>
              </a:solidFill>
            </a:endParaRPr>
          </a:p>
        </p:txBody>
      </p:sp>
    </p:spTree>
    <p:extLst>
      <p:ext uri="{BB962C8B-B14F-4D97-AF65-F5344CB8AC3E}">
        <p14:creationId xmlns:p14="http://schemas.microsoft.com/office/powerpoint/2010/main" val="30930744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60" name="Picture 3" descr="C:\Pictures\Field\El_Salvador2.jpg"/>
          <p:cNvPicPr>
            <a:picLocks noChangeAspect="1" noChangeArrowheads="1"/>
          </p:cNvPicPr>
          <p:nvPr/>
        </p:nvPicPr>
        <p:blipFill>
          <a:blip r:embed="rId2" cstate="print"/>
          <a:srcRect/>
          <a:stretch>
            <a:fillRect/>
          </a:stretch>
        </p:blipFill>
        <p:spPr bwMode="auto">
          <a:xfrm>
            <a:off x="7621" y="30480"/>
            <a:ext cx="9136380" cy="6827520"/>
          </a:xfrm>
          <a:prstGeom prst="rect">
            <a:avLst/>
          </a:prstGeom>
          <a:noFill/>
          <a:ln w="9525">
            <a:noFill/>
            <a:miter lim="800000"/>
            <a:headEnd/>
            <a:tailEnd/>
          </a:ln>
        </p:spPr>
      </p:pic>
      <p:sp>
        <p:nvSpPr>
          <p:cNvPr id="2" name="Rectangle 1"/>
          <p:cNvSpPr/>
          <p:nvPr/>
        </p:nvSpPr>
        <p:spPr>
          <a:xfrm>
            <a:off x="1" y="0"/>
            <a:ext cx="1143001"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rot="16200000">
            <a:off x="-1763644" y="2427355"/>
            <a:ext cx="4648200" cy="707886"/>
          </a:xfrm>
          <a:prstGeom prst="rect">
            <a:avLst/>
          </a:prstGeom>
          <a:noFill/>
        </p:spPr>
        <p:txBody>
          <a:bodyPr wrap="square" rtlCol="0">
            <a:spAutoFit/>
          </a:bodyPr>
          <a:lstStyle/>
          <a:p>
            <a:r>
              <a:rPr lang="en-US" sz="4000" dirty="0" smtClean="0">
                <a:latin typeface="Verdana" panose="020B0604030504040204" pitchFamily="34" charset="0"/>
                <a:ea typeface="Verdana" panose="020B0604030504040204" pitchFamily="34" charset="0"/>
                <a:cs typeface="Verdana" panose="020B0604030504040204" pitchFamily="34" charset="0"/>
              </a:rPr>
              <a:t>EL SALVADOR</a:t>
            </a:r>
            <a:endParaRPr lang="en-US" sz="40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1044631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0600" y="50800"/>
            <a:ext cx="7264400" cy="6763407"/>
          </a:xfrm>
          <a:prstGeom prst="rect">
            <a:avLst/>
          </a:prstGeom>
          <a:ln w="28575">
            <a:solidFill>
              <a:srgbClr val="FF6600"/>
            </a:solidFill>
          </a:ln>
        </p:spPr>
      </p:pic>
    </p:spTree>
    <p:extLst>
      <p:ext uri="{BB962C8B-B14F-4D97-AF65-F5344CB8AC3E}">
        <p14:creationId xmlns:p14="http://schemas.microsoft.com/office/powerpoint/2010/main" val="12076254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9600" y="1752600"/>
            <a:ext cx="8001000" cy="4401205"/>
          </a:xfrm>
          <a:prstGeom prst="rect">
            <a:avLst/>
          </a:prstGeom>
          <a:noFill/>
        </p:spPr>
        <p:txBody>
          <a:bodyPr wrap="square" rtlCol="0">
            <a:spAutoFit/>
          </a:bodyPr>
          <a:lstStyle/>
          <a:p>
            <a:r>
              <a:rPr lang="en-US" sz="2800" dirty="0" smtClean="0"/>
              <a:t>Food </a:t>
            </a:r>
            <a:r>
              <a:rPr lang="en-US" sz="2800" dirty="0"/>
              <a:t>and Agricultural </a:t>
            </a:r>
            <a:r>
              <a:rPr lang="en-US" sz="2800" dirty="0" smtClean="0"/>
              <a:t>Organization</a:t>
            </a:r>
            <a:r>
              <a:rPr lang="en-US" sz="2800" dirty="0"/>
              <a:t>, </a:t>
            </a:r>
            <a:r>
              <a:rPr lang="en-US" sz="2800" dirty="0" smtClean="0"/>
              <a:t/>
            </a:r>
            <a:br>
              <a:rPr lang="en-US" sz="2800" dirty="0" smtClean="0"/>
            </a:br>
            <a:r>
              <a:rPr lang="en-US" sz="2800" dirty="0" smtClean="0"/>
              <a:t>“Livestock's </a:t>
            </a:r>
            <a:r>
              <a:rPr lang="en-US" sz="2800" dirty="0"/>
              <a:t>Long </a:t>
            </a:r>
            <a:r>
              <a:rPr lang="en-US" sz="2800" dirty="0" smtClean="0"/>
              <a:t>Shadow” surveys damage </a:t>
            </a:r>
            <a:r>
              <a:rPr lang="en-US" sz="2800" dirty="0"/>
              <a:t>done by sheep, chickens, pigs and goats. But in almost every case, the world's 1.5 billion cattle are most to blame. Livestock are responsible for 18 per cent of the greenhouse gases that cause global warming, more than cars, planes and all other forms of transport put together</a:t>
            </a:r>
            <a:r>
              <a:rPr lang="en-US" sz="2800" dirty="0" smtClean="0"/>
              <a:t>.</a:t>
            </a:r>
          </a:p>
          <a:p>
            <a:endParaRPr lang="en-US" sz="2800" dirty="0" smtClean="0"/>
          </a:p>
          <a:p>
            <a:r>
              <a:rPr lang="en-US" sz="2800" dirty="0" smtClean="0"/>
              <a:t>The Independent.co.uk</a:t>
            </a:r>
            <a:endParaRPr lang="en-US" sz="2800" dirty="0"/>
          </a:p>
        </p:txBody>
      </p:sp>
      <p:sp>
        <p:nvSpPr>
          <p:cNvPr id="3" name="TextBox 2"/>
          <p:cNvSpPr txBox="1"/>
          <p:nvPr/>
        </p:nvSpPr>
        <p:spPr>
          <a:xfrm>
            <a:off x="1511300" y="457200"/>
            <a:ext cx="6248400" cy="584775"/>
          </a:xfrm>
          <a:prstGeom prst="rect">
            <a:avLst/>
          </a:prstGeom>
          <a:noFill/>
        </p:spPr>
        <p:txBody>
          <a:bodyPr wrap="square" rtlCol="0">
            <a:spAutoFit/>
          </a:bodyPr>
          <a:lstStyle/>
          <a:p>
            <a:r>
              <a:rPr lang="en-US" sz="3200" b="1" dirty="0" smtClean="0">
                <a:solidFill>
                  <a:srgbClr val="FF9933"/>
                </a:solidFill>
              </a:rPr>
              <a:t>Agriculture and the Environment</a:t>
            </a:r>
            <a:endParaRPr lang="en-US" sz="3200" b="1" dirty="0">
              <a:solidFill>
                <a:srgbClr val="FF9933"/>
              </a:solidFill>
            </a:endParaRPr>
          </a:p>
        </p:txBody>
      </p:sp>
    </p:spTree>
    <p:extLst>
      <p:ext uri="{BB962C8B-B14F-4D97-AF65-F5344CB8AC3E}">
        <p14:creationId xmlns:p14="http://schemas.microsoft.com/office/powerpoint/2010/main" val="192398227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57200" y="457200"/>
            <a:ext cx="8077200" cy="3847207"/>
          </a:xfrm>
          <a:prstGeom prst="rect">
            <a:avLst/>
          </a:prstGeom>
          <a:noFill/>
        </p:spPr>
        <p:txBody>
          <a:bodyPr wrap="square" rtlCol="0">
            <a:spAutoFit/>
          </a:bodyPr>
          <a:lstStyle/>
          <a:p>
            <a:r>
              <a:rPr lang="en-US" sz="2800" dirty="0" smtClean="0"/>
              <a:t>Grain production is vital because worldwide people get 48% of their calories from eating grain directly. As incomes rise, the percent drops dramatically as diets change to include more meat, milk, eggs and other foods that require more grain to produce. About 48% of grains are eaten directly, 35% fed to animals, and 17% for ethanol and other fuels.</a:t>
            </a:r>
            <a:endParaRPr lang="en-US" sz="2400" dirty="0" smtClean="0"/>
          </a:p>
          <a:p>
            <a:endParaRPr lang="en-US" sz="2400" dirty="0"/>
          </a:p>
          <a:p>
            <a:r>
              <a:rPr lang="en-US" sz="2400" dirty="0" err="1" smtClean="0"/>
              <a:t>Worldwatch</a:t>
            </a:r>
            <a:r>
              <a:rPr lang="en-US" sz="2400" dirty="0" smtClean="0"/>
              <a:t> </a:t>
            </a:r>
            <a:r>
              <a:rPr lang="en-US" sz="2400" dirty="0"/>
              <a:t>Institute, August 12, 2011 </a:t>
            </a:r>
            <a:r>
              <a:rPr lang="en-US" sz="2400" dirty="0" smtClean="0"/>
              <a:t>worldwatch.org</a:t>
            </a:r>
            <a:endParaRPr lang="en-US" sz="2800" dirty="0"/>
          </a:p>
        </p:txBody>
      </p:sp>
    </p:spTree>
    <p:extLst>
      <p:ext uri="{BB962C8B-B14F-4D97-AF65-F5344CB8AC3E}">
        <p14:creationId xmlns:p14="http://schemas.microsoft.com/office/powerpoint/2010/main" val="214231307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1" name="Rectangle 3"/>
          <p:cNvSpPr>
            <a:spLocks noGrp="1" noChangeArrowheads="1"/>
          </p:cNvSpPr>
          <p:nvPr>
            <p:ph sz="quarter" idx="13"/>
          </p:nvPr>
        </p:nvSpPr>
        <p:spPr>
          <a:xfrm>
            <a:off x="457200" y="1447800"/>
            <a:ext cx="8229600" cy="4949825"/>
          </a:xfrm>
          <a:prstGeom prst="rect">
            <a:avLst/>
          </a:prstGeom>
        </p:spPr>
        <p:txBody>
          <a:bodyPr/>
          <a:lstStyle/>
          <a:p>
            <a:endParaRPr lang="en-US" altLang="en-US" dirty="0"/>
          </a:p>
        </p:txBody>
      </p:sp>
      <p:sp>
        <p:nvSpPr>
          <p:cNvPr id="73730" name="Rectangle 2"/>
          <p:cNvSpPr>
            <a:spLocks noGrp="1" noChangeArrowheads="1"/>
          </p:cNvSpPr>
          <p:nvPr>
            <p:ph type="title"/>
          </p:nvPr>
        </p:nvSpPr>
        <p:spPr/>
        <p:txBody>
          <a:bodyPr/>
          <a:lstStyle/>
          <a:p>
            <a:endParaRPr lang="en-US" altLang="en-US"/>
          </a:p>
        </p:txBody>
      </p:sp>
      <p:pic>
        <p:nvPicPr>
          <p:cNvPr id="73732" name="Picture 4" descr="925097-R1-84-8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128000" cy="5486400"/>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pic>
      <p:pic>
        <p:nvPicPr>
          <p:cNvPr id="73733" name="Picture 5" descr="925097-R1-34-3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33800" y="3890962"/>
            <a:ext cx="4394200" cy="2967038"/>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pic>
      <p:sp>
        <p:nvSpPr>
          <p:cNvPr id="2" name="Rectangle 1"/>
          <p:cNvSpPr/>
          <p:nvPr/>
        </p:nvSpPr>
        <p:spPr>
          <a:xfrm>
            <a:off x="8128000" y="0"/>
            <a:ext cx="1016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rot="16200000">
            <a:off x="6311900" y="2198757"/>
            <a:ext cx="4648200" cy="707886"/>
          </a:xfrm>
          <a:prstGeom prst="rect">
            <a:avLst/>
          </a:prstGeom>
          <a:noFill/>
        </p:spPr>
        <p:txBody>
          <a:bodyPr wrap="square" rtlCol="0">
            <a:spAutoFit/>
          </a:bodyPr>
          <a:lstStyle/>
          <a:p>
            <a:r>
              <a:rPr lang="en-US" sz="4000" dirty="0" smtClean="0">
                <a:latin typeface="Verdana" panose="020B0604030504040204" pitchFamily="34" charset="0"/>
                <a:ea typeface="Verdana" panose="020B0604030504040204" pitchFamily="34" charset="0"/>
                <a:cs typeface="Verdana" panose="020B0604030504040204" pitchFamily="34" charset="0"/>
              </a:rPr>
              <a:t>GUATEMALA</a:t>
            </a:r>
            <a:endParaRPr lang="en-US" sz="40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99597505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8" name="Picture 4" descr="925097-R1-98-9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8700" y="25400"/>
            <a:ext cx="8128000" cy="6858000"/>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pic>
      <p:sp>
        <p:nvSpPr>
          <p:cNvPr id="2" name="TextBox 1"/>
          <p:cNvSpPr txBox="1"/>
          <p:nvPr/>
        </p:nvSpPr>
        <p:spPr>
          <a:xfrm rot="16200000">
            <a:off x="-2389258" y="3075055"/>
            <a:ext cx="5791203" cy="707886"/>
          </a:xfrm>
          <a:prstGeom prst="rect">
            <a:avLst/>
          </a:prstGeom>
          <a:noFill/>
        </p:spPr>
        <p:txBody>
          <a:bodyPr wrap="square" rtlCol="0">
            <a:spAutoFit/>
          </a:bodyPr>
          <a:lstStyle/>
          <a:p>
            <a:pPr algn="ctr"/>
            <a:r>
              <a:rPr lang="en-US" sz="4000" dirty="0" smtClean="0">
                <a:latin typeface="Verdana" panose="020B0604030504040204" pitchFamily="34" charset="0"/>
                <a:ea typeface="Verdana" panose="020B0604030504040204" pitchFamily="34" charset="0"/>
                <a:cs typeface="Verdana" panose="020B0604030504040204" pitchFamily="34" charset="0"/>
              </a:rPr>
              <a:t>GUATEMALA</a:t>
            </a:r>
            <a:endParaRPr lang="en-US" sz="4000" dirty="0" smtClean="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71165643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25400" y="1143000"/>
            <a:ext cx="6999111" cy="4724400"/>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14962" y="723900"/>
            <a:ext cx="3729038" cy="5524500"/>
          </a:xfrm>
          <a:prstGeom prst="rect">
            <a:avLst/>
          </a:prstGeom>
        </p:spPr>
      </p:pic>
    </p:spTree>
    <p:extLst>
      <p:ext uri="{BB962C8B-B14F-4D97-AF65-F5344CB8AC3E}">
        <p14:creationId xmlns:p14="http://schemas.microsoft.com/office/powerpoint/2010/main" val="41205932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latin typeface="Verdana" panose="020B0604030504040204" pitchFamily="34" charset="0"/>
                <a:ea typeface="Verdana" panose="020B0604030504040204" pitchFamily="34" charset="0"/>
                <a:cs typeface="Verdana" panose="020B0604030504040204" pitchFamily="34" charset="0"/>
              </a:rPr>
              <a:t>UGANDA</a:t>
            </a:r>
            <a:endParaRPr lang="en-US" dirty="0">
              <a:latin typeface="Verdana" panose="020B0604030504040204" pitchFamily="34" charset="0"/>
              <a:ea typeface="Verdana" panose="020B0604030504040204" pitchFamily="34" charset="0"/>
              <a:cs typeface="Verdana" panose="020B0604030504040204" pitchFamily="34" charset="0"/>
            </a:endParaRPr>
          </a:p>
        </p:txBody>
      </p:sp>
      <p:pic>
        <p:nvPicPr>
          <p:cNvPr id="2050" name="Picture 2" descr="C:\Hand_Planter\Uganda_woma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4200" y="-25400"/>
            <a:ext cx="5994399" cy="68579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261896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rot="5400000">
            <a:off x="-2819400" y="2819400"/>
            <a:ext cx="6858000" cy="12192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963" name="Content Placeholder 2"/>
          <p:cNvSpPr>
            <a:spLocks noGrp="1"/>
          </p:cNvSpPr>
          <p:nvPr>
            <p:ph sz="quarter" idx="13"/>
          </p:nvPr>
        </p:nvSpPr>
        <p:spPr>
          <a:xfrm>
            <a:off x="1466850" y="228600"/>
            <a:ext cx="7315200" cy="3539527"/>
          </a:xfrm>
        </p:spPr>
        <p:txBody>
          <a:bodyPr rtlCol="0">
            <a:noAutofit/>
          </a:bodyPr>
          <a:lstStyle/>
          <a:p>
            <a:pPr marL="457200" indent="-457200" eaLnBrk="1" fontAlgn="auto" hangingPunct="1">
              <a:spcAft>
                <a:spcPts val="0"/>
              </a:spcAft>
              <a:buFont typeface="Arial" panose="020B0604020202020204" pitchFamily="34" charset="0"/>
              <a:buChar char="•"/>
              <a:defRPr/>
            </a:pPr>
            <a:r>
              <a:rPr lang="en-US" sz="2800" dirty="0" smtClean="0">
                <a:latin typeface="Verdana" panose="020B0604030504040204" pitchFamily="34" charset="0"/>
                <a:ea typeface="Verdana" panose="020B0604030504040204" pitchFamily="34" charset="0"/>
                <a:cs typeface="Verdana" panose="020B0604030504040204" pitchFamily="34" charset="0"/>
              </a:rPr>
              <a:t>177,000,000 ha (2012)</a:t>
            </a:r>
          </a:p>
          <a:p>
            <a:pPr marL="457200" indent="-457200" eaLnBrk="1" fontAlgn="auto" hangingPunct="1">
              <a:spcAft>
                <a:spcPts val="0"/>
              </a:spcAft>
              <a:buFont typeface="Arial" panose="020B0604020202020204" pitchFamily="34" charset="0"/>
              <a:buChar char="•"/>
              <a:defRPr/>
            </a:pPr>
            <a:r>
              <a:rPr lang="en-US" sz="2800" dirty="0" smtClean="0">
                <a:latin typeface="Verdana" panose="020B0604030504040204" pitchFamily="34" charset="0"/>
                <a:ea typeface="Verdana" panose="020B0604030504040204" pitchFamily="34" charset="0"/>
                <a:cs typeface="Verdana" panose="020B0604030504040204" pitchFamily="34" charset="0"/>
              </a:rPr>
              <a:t>4.9 Mg/ha</a:t>
            </a:r>
          </a:p>
          <a:p>
            <a:pPr marL="457200" indent="-457200" eaLnBrk="1" fontAlgn="auto" hangingPunct="1">
              <a:spcAft>
                <a:spcPts val="0"/>
              </a:spcAft>
              <a:buFont typeface="Arial" panose="020B0604020202020204" pitchFamily="34" charset="0"/>
              <a:buChar char="•"/>
              <a:defRPr/>
            </a:pPr>
            <a:r>
              <a:rPr lang="en-US" sz="2800" dirty="0" smtClean="0">
                <a:latin typeface="Verdana" panose="020B0604030504040204" pitchFamily="34" charset="0"/>
                <a:ea typeface="Verdana" panose="020B0604030504040204" pitchFamily="34" charset="0"/>
                <a:cs typeface="Verdana" panose="020B0604030504040204" pitchFamily="34" charset="0"/>
              </a:rPr>
              <a:t>48,370,000 ha, developing world </a:t>
            </a:r>
          </a:p>
          <a:p>
            <a:pPr marL="457200" indent="-457200" eaLnBrk="1" fontAlgn="auto" hangingPunct="1">
              <a:spcAft>
                <a:spcPts val="0"/>
              </a:spcAft>
              <a:buFont typeface="Arial" panose="020B0604020202020204" pitchFamily="34" charset="0"/>
              <a:buChar char="•"/>
              <a:defRPr/>
            </a:pPr>
            <a:r>
              <a:rPr lang="en-US" sz="2800" dirty="0" smtClean="0">
                <a:latin typeface="Verdana" panose="020B0604030504040204" pitchFamily="34" charset="0"/>
                <a:ea typeface="Verdana" panose="020B0604030504040204" pitchFamily="34" charset="0"/>
                <a:cs typeface="Verdana" panose="020B0604030504040204" pitchFamily="34" charset="0"/>
              </a:rPr>
              <a:t>60% planted by hand</a:t>
            </a:r>
            <a:br>
              <a:rPr lang="en-US" sz="2800" dirty="0" smtClean="0">
                <a:latin typeface="Verdana" panose="020B0604030504040204" pitchFamily="34" charset="0"/>
                <a:ea typeface="Verdana" panose="020B0604030504040204" pitchFamily="34" charset="0"/>
                <a:cs typeface="Verdana" panose="020B0604030504040204" pitchFamily="34" charset="0"/>
              </a:rPr>
            </a:br>
            <a:r>
              <a:rPr lang="en-US" sz="2800" spc="30" dirty="0" smtClean="0">
                <a:latin typeface="Verdana" panose="020B0604030504040204" pitchFamily="34" charset="0"/>
                <a:ea typeface="Verdana" panose="020B0604030504040204" pitchFamily="34" charset="0"/>
                <a:cs typeface="Verdana" panose="020B0604030504040204" pitchFamily="34" charset="0"/>
              </a:rPr>
              <a:t>≈ </a:t>
            </a:r>
            <a:r>
              <a:rPr lang="en-US" sz="2800" spc="30" dirty="0" smtClean="0">
                <a:latin typeface="Verdana" panose="020B0604030504040204" pitchFamily="34" charset="0"/>
                <a:ea typeface="Verdana" panose="020B0604030504040204" pitchFamily="34" charset="0"/>
                <a:cs typeface="Verdana" panose="020B0604030504040204" pitchFamily="34" charset="0"/>
              </a:rPr>
              <a:t>29,000,000 </a:t>
            </a:r>
            <a:r>
              <a:rPr lang="en-US" sz="2800" spc="30" dirty="0" smtClean="0">
                <a:latin typeface="Verdana" panose="020B0604030504040204" pitchFamily="34" charset="0"/>
                <a:ea typeface="Verdana" panose="020B0604030504040204" pitchFamily="34" charset="0"/>
                <a:cs typeface="Verdana" panose="020B0604030504040204" pitchFamily="34" charset="0"/>
              </a:rPr>
              <a:t>ha </a:t>
            </a:r>
            <a:r>
              <a:rPr lang="en-US" sz="2800" spc="30" dirty="0">
                <a:latin typeface="Verdana" panose="020B0604030504040204" pitchFamily="34" charset="0"/>
                <a:ea typeface="Verdana" panose="020B0604030504040204" pitchFamily="34" charset="0"/>
                <a:cs typeface="Verdana" panose="020B0604030504040204" pitchFamily="34" charset="0"/>
              </a:rPr>
              <a:t>or </a:t>
            </a:r>
            <a:r>
              <a:rPr lang="en-US" sz="2800" spc="30" dirty="0" smtClean="0">
                <a:latin typeface="Verdana" panose="020B0604030504040204" pitchFamily="34" charset="0"/>
                <a:ea typeface="Verdana" panose="020B0604030504040204" pitchFamily="34" charset="0"/>
                <a:cs typeface="Verdana" panose="020B0604030504040204" pitchFamily="34" charset="0"/>
              </a:rPr>
              <a:t>16% </a:t>
            </a:r>
            <a:r>
              <a:rPr lang="en-US" sz="2800" spc="30" dirty="0">
                <a:latin typeface="Verdana" panose="020B0604030504040204" pitchFamily="34" charset="0"/>
                <a:ea typeface="Verdana" panose="020B0604030504040204" pitchFamily="34" charset="0"/>
                <a:cs typeface="Verdana" panose="020B0604030504040204" pitchFamily="34" charset="0"/>
              </a:rPr>
              <a:t>of the </a:t>
            </a:r>
            <a:r>
              <a:rPr lang="en-US" sz="2800" spc="30" dirty="0" smtClean="0">
                <a:latin typeface="Verdana" panose="020B0604030504040204" pitchFamily="34" charset="0"/>
                <a:ea typeface="Verdana" panose="020B0604030504040204" pitchFamily="34" charset="0"/>
                <a:cs typeface="Verdana" panose="020B0604030504040204" pitchFamily="34" charset="0"/>
              </a:rPr>
              <a:t>maize </a:t>
            </a:r>
            <a:r>
              <a:rPr lang="en-US" sz="2800" spc="30" dirty="0">
                <a:latin typeface="Verdana" panose="020B0604030504040204" pitchFamily="34" charset="0"/>
                <a:ea typeface="Verdana" panose="020B0604030504040204" pitchFamily="34" charset="0"/>
                <a:cs typeface="Verdana" panose="020B0604030504040204" pitchFamily="34" charset="0"/>
              </a:rPr>
              <a:t>area in the world</a:t>
            </a:r>
          </a:p>
          <a:p>
            <a:pPr lvl="2">
              <a:defRPr/>
            </a:pPr>
            <a:endParaRPr lang="en-US" sz="1800" dirty="0" smtClean="0">
              <a:latin typeface="Verdana" panose="020B0604030504040204" pitchFamily="34" charset="0"/>
              <a:ea typeface="Verdana" panose="020B0604030504040204" pitchFamily="34" charset="0"/>
              <a:cs typeface="Verdana" panose="020B0604030504040204" pitchFamily="34" charset="0"/>
            </a:endParaRPr>
          </a:p>
          <a:p>
            <a:pPr lvl="2">
              <a:defRPr/>
            </a:pPr>
            <a:endParaRPr lang="en-US" sz="1800" dirty="0" smtClean="0">
              <a:latin typeface="Verdana" panose="020B0604030504040204" pitchFamily="34" charset="0"/>
              <a:ea typeface="Verdana" panose="020B0604030504040204" pitchFamily="34" charset="0"/>
              <a:cs typeface="Verdana" panose="020B0604030504040204" pitchFamily="34" charset="0"/>
            </a:endParaRPr>
          </a:p>
          <a:p>
            <a:pPr marL="342900" lvl="2" indent="-342900">
              <a:tabLst>
                <a:tab pos="2921000" algn="l"/>
              </a:tabLst>
              <a:defRPr/>
            </a:pPr>
            <a:endParaRPr lang="en-US" sz="1800" dirty="0" smtClean="0">
              <a:latin typeface="Verdana" panose="020B0604030504040204" pitchFamily="34" charset="0"/>
              <a:ea typeface="Verdana" panose="020B0604030504040204" pitchFamily="34" charset="0"/>
              <a:cs typeface="Verdana" panose="020B0604030504040204" pitchFamily="34" charset="0"/>
            </a:endParaRPr>
          </a:p>
        </p:txBody>
      </p:sp>
      <p:sp>
        <p:nvSpPr>
          <p:cNvPr id="39938" name="Title 1"/>
          <p:cNvSpPr>
            <a:spLocks noGrp="1"/>
          </p:cNvSpPr>
          <p:nvPr>
            <p:ph type="title"/>
          </p:nvPr>
        </p:nvSpPr>
        <p:spPr>
          <a:xfrm rot="16200000">
            <a:off x="-1708951" y="2928151"/>
            <a:ext cx="4419600" cy="849297"/>
          </a:xfrm>
        </p:spPr>
        <p:txBody>
          <a:bodyPr/>
          <a:lstStyle/>
          <a:p>
            <a:pPr eaLnBrk="1" hangingPunct="1"/>
            <a:r>
              <a:rPr lang="en-US" cap="none" dirty="0" smtClean="0">
                <a:solidFill>
                  <a:schemeClr val="bg1"/>
                </a:solidFill>
                <a:latin typeface="Verdana" panose="020B0604030504040204" pitchFamily="34" charset="0"/>
                <a:ea typeface="Verdana" panose="020B0604030504040204" pitchFamily="34" charset="0"/>
                <a:cs typeface="Verdana" panose="020B0604030504040204" pitchFamily="34" charset="0"/>
              </a:rPr>
              <a:t>WORLD MAIZE</a:t>
            </a:r>
          </a:p>
        </p:txBody>
      </p:sp>
      <p:pic>
        <p:nvPicPr>
          <p:cNvPr id="3074" name="Picture 2" descr="FAOSTA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62800" y="6172200"/>
            <a:ext cx="1619250" cy="381000"/>
          </a:xfrm>
          <a:prstGeom prst="rect">
            <a:avLst/>
          </a:prstGeom>
          <a:solidFill>
            <a:schemeClr val="tx1"/>
          </a:solidFill>
          <a:ln>
            <a:solidFill>
              <a:schemeClr val="bg2"/>
            </a:solidFill>
          </a:ln>
        </p:spPr>
      </p:pic>
      <p:graphicFrame>
        <p:nvGraphicFramePr>
          <p:cNvPr id="6" name="Content Placeholder 3"/>
          <p:cNvGraphicFramePr>
            <a:graphicFrameLocks/>
          </p:cNvGraphicFramePr>
          <p:nvPr>
            <p:extLst>
              <p:ext uri="{D42A27DB-BD31-4B8C-83A1-F6EECF244321}">
                <p14:modId xmlns:p14="http://schemas.microsoft.com/office/powerpoint/2010/main" val="1783306541"/>
              </p:ext>
            </p:extLst>
          </p:nvPr>
        </p:nvGraphicFramePr>
        <p:xfrm>
          <a:off x="2057401" y="3657600"/>
          <a:ext cx="6934199" cy="2987041"/>
        </p:xfrm>
        <a:graphic>
          <a:graphicData uri="http://schemas.openxmlformats.org/drawingml/2006/table">
            <a:tbl>
              <a:tblPr firstRow="1" bandRow="1">
                <a:tableStyleId>{5C22544A-7EE6-4342-B048-85BDC9FD1C3A}</a:tableStyleId>
              </a:tblPr>
              <a:tblGrid>
                <a:gridCol w="1600199"/>
                <a:gridCol w="1600200"/>
                <a:gridCol w="779228"/>
                <a:gridCol w="1688327"/>
                <a:gridCol w="1266245"/>
              </a:tblGrid>
              <a:tr h="533400">
                <a:tc>
                  <a:txBody>
                    <a:bodyPr/>
                    <a:lstStyle/>
                    <a:p>
                      <a:endParaRPr lang="en-US" sz="1600" dirty="0">
                        <a:latin typeface="Verdana" panose="020B0604030504040204" pitchFamily="34" charset="0"/>
                        <a:ea typeface="Verdana" panose="020B0604030504040204" pitchFamily="34" charset="0"/>
                        <a:cs typeface="Verdana" panose="020B0604030504040204" pitchFamily="34" charset="0"/>
                      </a:endParaRPr>
                    </a:p>
                  </a:txBody>
                  <a:tcPr>
                    <a:solidFill>
                      <a:schemeClr val="bg1"/>
                    </a:solidFill>
                  </a:tcPr>
                </a:tc>
                <a:tc>
                  <a:txBody>
                    <a:bodyPr/>
                    <a:lstStyle/>
                    <a:p>
                      <a:r>
                        <a:rPr lang="en-US" sz="1600" dirty="0" smtClean="0">
                          <a:latin typeface="Verdana" panose="020B0604030504040204" pitchFamily="34" charset="0"/>
                          <a:ea typeface="Verdana" panose="020B0604030504040204" pitchFamily="34" charset="0"/>
                          <a:cs typeface="Verdana" panose="020B0604030504040204" pitchFamily="34" charset="0"/>
                        </a:rPr>
                        <a:t>Area, ha’s</a:t>
                      </a:r>
                      <a:endParaRPr lang="en-US" sz="1600" dirty="0">
                        <a:latin typeface="Verdana" panose="020B0604030504040204" pitchFamily="34" charset="0"/>
                        <a:ea typeface="Verdana" panose="020B0604030504040204" pitchFamily="34" charset="0"/>
                        <a:cs typeface="Verdana" panose="020B0604030504040204" pitchFamily="34" charset="0"/>
                      </a:endParaRPr>
                    </a:p>
                  </a:txBody>
                  <a:tcPr>
                    <a:solidFill>
                      <a:schemeClr val="bg1"/>
                    </a:solidFill>
                  </a:tcPr>
                </a:tc>
                <a:tc>
                  <a:txBody>
                    <a:bodyPr/>
                    <a:lstStyle/>
                    <a:p>
                      <a:endParaRPr lang="en-US" sz="1600" dirty="0">
                        <a:latin typeface="Verdana" panose="020B0604030504040204" pitchFamily="34" charset="0"/>
                        <a:ea typeface="Verdana" panose="020B0604030504040204" pitchFamily="34" charset="0"/>
                        <a:cs typeface="Verdana" panose="020B0604030504040204" pitchFamily="34" charset="0"/>
                      </a:endParaRPr>
                    </a:p>
                  </a:txBody>
                  <a:tcPr>
                    <a:solidFill>
                      <a:schemeClr val="bg1"/>
                    </a:solidFill>
                  </a:tcPr>
                </a:tc>
                <a:tc>
                  <a:txBody>
                    <a:bodyPr/>
                    <a:lstStyle/>
                    <a:p>
                      <a:r>
                        <a:rPr lang="en-US" sz="1600" dirty="0" smtClean="0">
                          <a:latin typeface="Verdana" panose="020B0604030504040204" pitchFamily="34" charset="0"/>
                          <a:ea typeface="Verdana" panose="020B0604030504040204" pitchFamily="34" charset="0"/>
                          <a:cs typeface="Verdana" panose="020B0604030504040204" pitchFamily="34" charset="0"/>
                        </a:rPr>
                        <a:t>Production, Mg</a:t>
                      </a:r>
                      <a:endParaRPr lang="en-US" sz="1600" dirty="0">
                        <a:latin typeface="Verdana" panose="020B0604030504040204" pitchFamily="34" charset="0"/>
                        <a:ea typeface="Verdana" panose="020B0604030504040204" pitchFamily="34" charset="0"/>
                        <a:cs typeface="Verdana" panose="020B0604030504040204" pitchFamily="34" charset="0"/>
                      </a:endParaRPr>
                    </a:p>
                  </a:txBody>
                  <a:tcPr>
                    <a:solidFill>
                      <a:schemeClr val="bg1"/>
                    </a:solidFill>
                  </a:tcPr>
                </a:tc>
                <a:tc>
                  <a:txBody>
                    <a:bodyPr/>
                    <a:lstStyle/>
                    <a:p>
                      <a:endParaRPr lang="en-US" sz="1400" dirty="0">
                        <a:latin typeface="Verdana" panose="020B0604030504040204" pitchFamily="34" charset="0"/>
                        <a:ea typeface="Verdana" panose="020B0604030504040204" pitchFamily="34" charset="0"/>
                        <a:cs typeface="Verdana" panose="020B0604030504040204" pitchFamily="34" charset="0"/>
                      </a:endParaRPr>
                    </a:p>
                  </a:txBody>
                  <a:tcPr>
                    <a:solidFill>
                      <a:schemeClr val="bg1"/>
                    </a:solidFill>
                  </a:tcPr>
                </a:tc>
              </a:tr>
              <a:tr h="533400">
                <a:tc>
                  <a:txBody>
                    <a:bodyPr/>
                    <a:lstStyle/>
                    <a:p>
                      <a:r>
                        <a:rPr lang="en-US" sz="1600" dirty="0" smtClean="0">
                          <a:latin typeface="Verdana" panose="020B0604030504040204" pitchFamily="34" charset="0"/>
                          <a:ea typeface="Verdana" panose="020B0604030504040204" pitchFamily="34" charset="0"/>
                          <a:cs typeface="Verdana" panose="020B0604030504040204" pitchFamily="34" charset="0"/>
                        </a:rPr>
                        <a:t>USA</a:t>
                      </a:r>
                      <a:endParaRPr lang="en-US" sz="1600" dirty="0">
                        <a:latin typeface="Verdana" panose="020B0604030504040204" pitchFamily="34" charset="0"/>
                        <a:ea typeface="Verdana" panose="020B0604030504040204" pitchFamily="34" charset="0"/>
                        <a:cs typeface="Verdana" panose="020B0604030504040204" pitchFamily="34" charset="0"/>
                      </a:endParaRPr>
                    </a:p>
                  </a:txBody>
                  <a:tcPr>
                    <a:solidFill>
                      <a:schemeClr val="tx1"/>
                    </a:solidFill>
                  </a:tcPr>
                </a:tc>
                <a:tc>
                  <a:txBody>
                    <a:bodyPr/>
                    <a:lstStyle/>
                    <a:p>
                      <a:r>
                        <a:rPr lang="en-US" sz="1600" dirty="0" smtClean="0">
                          <a:latin typeface="Verdana" panose="020B0604030504040204" pitchFamily="34" charset="0"/>
                          <a:ea typeface="Verdana" panose="020B0604030504040204" pitchFamily="34" charset="0"/>
                          <a:cs typeface="Verdana" panose="020B0604030504040204" pitchFamily="34" charset="0"/>
                        </a:rPr>
                        <a:t>35,359,790</a:t>
                      </a:r>
                      <a:endParaRPr lang="en-US" sz="1600" dirty="0">
                        <a:latin typeface="Verdana" panose="020B0604030504040204" pitchFamily="34" charset="0"/>
                        <a:ea typeface="Verdana" panose="020B0604030504040204" pitchFamily="34" charset="0"/>
                        <a:cs typeface="Verdana" panose="020B0604030504040204" pitchFamily="34" charset="0"/>
                      </a:endParaRPr>
                    </a:p>
                  </a:txBody>
                  <a:tcPr>
                    <a:solidFill>
                      <a:schemeClr val="tx1"/>
                    </a:solidFill>
                  </a:tcPr>
                </a:tc>
                <a:tc>
                  <a:txBody>
                    <a:bodyPr/>
                    <a:lstStyle/>
                    <a:p>
                      <a:r>
                        <a:rPr lang="en-US" sz="1600" dirty="0" smtClean="0">
                          <a:latin typeface="Verdana" panose="020B0604030504040204" pitchFamily="34" charset="0"/>
                          <a:ea typeface="Verdana" panose="020B0604030504040204" pitchFamily="34" charset="0"/>
                          <a:cs typeface="Verdana" panose="020B0604030504040204" pitchFamily="34" charset="0"/>
                        </a:rPr>
                        <a:t>19%</a:t>
                      </a:r>
                      <a:endParaRPr lang="en-US" sz="1600" dirty="0">
                        <a:latin typeface="Verdana" panose="020B0604030504040204" pitchFamily="34" charset="0"/>
                        <a:ea typeface="Verdana" panose="020B0604030504040204" pitchFamily="34" charset="0"/>
                        <a:cs typeface="Verdana" panose="020B0604030504040204" pitchFamily="34" charset="0"/>
                      </a:endParaRPr>
                    </a:p>
                  </a:txBody>
                  <a:tcPr>
                    <a:solidFill>
                      <a:schemeClr val="tx1"/>
                    </a:solidFill>
                  </a:tcPr>
                </a:tc>
                <a:tc>
                  <a:txBody>
                    <a:bodyPr/>
                    <a:lstStyle/>
                    <a:p>
                      <a:r>
                        <a:rPr lang="en-US" sz="1600" dirty="0" smtClean="0">
                          <a:latin typeface="Verdana" panose="020B0604030504040204" pitchFamily="34" charset="0"/>
                          <a:ea typeface="Verdana" panose="020B0604030504040204" pitchFamily="34" charset="0"/>
                          <a:cs typeface="Verdana" panose="020B0604030504040204" pitchFamily="34" charset="0"/>
                        </a:rPr>
                        <a:t>273,832,130</a:t>
                      </a:r>
                      <a:endParaRPr lang="en-US" sz="1600" dirty="0">
                        <a:latin typeface="Verdana" panose="020B0604030504040204" pitchFamily="34" charset="0"/>
                        <a:ea typeface="Verdana" panose="020B0604030504040204" pitchFamily="34" charset="0"/>
                        <a:cs typeface="Verdana" panose="020B0604030504040204" pitchFamily="34" charset="0"/>
                      </a:endParaRPr>
                    </a:p>
                  </a:txBody>
                  <a:tcPr>
                    <a:solidFill>
                      <a:schemeClr val="tx1"/>
                    </a:solidFill>
                  </a:tcPr>
                </a:tc>
                <a:tc>
                  <a:txBody>
                    <a:bodyPr/>
                    <a:lstStyle/>
                    <a:p>
                      <a:r>
                        <a:rPr lang="en-US" sz="1600" dirty="0" smtClean="0">
                          <a:latin typeface="Verdana" panose="020B0604030504040204" pitchFamily="34" charset="0"/>
                          <a:ea typeface="Verdana" panose="020B0604030504040204" pitchFamily="34" charset="0"/>
                          <a:cs typeface="Verdana" panose="020B0604030504040204" pitchFamily="34" charset="0"/>
                        </a:rPr>
                        <a:t>31%</a:t>
                      </a:r>
                      <a:endParaRPr lang="en-US" sz="1600" dirty="0">
                        <a:latin typeface="Verdana" panose="020B0604030504040204" pitchFamily="34" charset="0"/>
                        <a:ea typeface="Verdana" panose="020B0604030504040204" pitchFamily="34" charset="0"/>
                        <a:cs typeface="Verdana" panose="020B0604030504040204" pitchFamily="34" charset="0"/>
                      </a:endParaRPr>
                    </a:p>
                  </a:txBody>
                  <a:tcPr>
                    <a:solidFill>
                      <a:schemeClr val="tx1"/>
                    </a:solidFill>
                  </a:tcPr>
                </a:tc>
              </a:tr>
              <a:tr h="533400">
                <a:tc>
                  <a:txBody>
                    <a:bodyPr/>
                    <a:lstStyle/>
                    <a:p>
                      <a:r>
                        <a:rPr lang="en-US" sz="1600" dirty="0" smtClean="0">
                          <a:latin typeface="Verdana" panose="020B0604030504040204" pitchFamily="34" charset="0"/>
                          <a:ea typeface="Verdana" panose="020B0604030504040204" pitchFamily="34" charset="0"/>
                          <a:cs typeface="Verdana" panose="020B0604030504040204" pitchFamily="34" charset="0"/>
                        </a:rPr>
                        <a:t>China</a:t>
                      </a:r>
                      <a:endParaRPr lang="en-US" sz="1600" dirty="0">
                        <a:latin typeface="Verdana" panose="020B0604030504040204" pitchFamily="34" charset="0"/>
                        <a:ea typeface="Verdana" panose="020B0604030504040204" pitchFamily="34" charset="0"/>
                        <a:cs typeface="Verdana" panose="020B0604030504040204" pitchFamily="34" charset="0"/>
                      </a:endParaRPr>
                    </a:p>
                  </a:txBody>
                  <a:tcPr>
                    <a:solidFill>
                      <a:schemeClr val="tx1"/>
                    </a:solidFill>
                  </a:tcPr>
                </a:tc>
                <a:tc>
                  <a:txBody>
                    <a:bodyPr/>
                    <a:lstStyle/>
                    <a:p>
                      <a:r>
                        <a:rPr lang="en-US" sz="1600" dirty="0" smtClean="0">
                          <a:latin typeface="Verdana" panose="020B0604030504040204" pitchFamily="34" charset="0"/>
                          <a:ea typeface="Verdana" panose="020B0604030504040204" pitchFamily="34" charset="0"/>
                          <a:cs typeface="Verdana" panose="020B0604030504040204" pitchFamily="34" charset="0"/>
                        </a:rPr>
                        <a:t>34,966,000</a:t>
                      </a:r>
                      <a:endParaRPr lang="en-US" sz="1600" dirty="0">
                        <a:latin typeface="Verdana" panose="020B0604030504040204" pitchFamily="34" charset="0"/>
                        <a:ea typeface="Verdana" panose="020B0604030504040204" pitchFamily="34" charset="0"/>
                        <a:cs typeface="Verdana" panose="020B0604030504040204" pitchFamily="34" charset="0"/>
                      </a:endParaRPr>
                    </a:p>
                  </a:txBody>
                  <a:tcPr>
                    <a:solidFill>
                      <a:schemeClr val="tx1"/>
                    </a:solidFill>
                  </a:tcPr>
                </a:tc>
                <a:tc>
                  <a:txBody>
                    <a:bodyPr/>
                    <a:lstStyle/>
                    <a:p>
                      <a:r>
                        <a:rPr lang="en-US" sz="1600" dirty="0" smtClean="0">
                          <a:latin typeface="Verdana" panose="020B0604030504040204" pitchFamily="34" charset="0"/>
                          <a:ea typeface="Verdana" panose="020B0604030504040204" pitchFamily="34" charset="0"/>
                          <a:cs typeface="Verdana" panose="020B0604030504040204" pitchFamily="34" charset="0"/>
                        </a:rPr>
                        <a:t>19%</a:t>
                      </a:r>
                      <a:endParaRPr lang="en-US" sz="1600" dirty="0">
                        <a:latin typeface="Verdana" panose="020B0604030504040204" pitchFamily="34" charset="0"/>
                        <a:ea typeface="Verdana" panose="020B0604030504040204" pitchFamily="34" charset="0"/>
                        <a:cs typeface="Verdana" panose="020B0604030504040204" pitchFamily="34" charset="0"/>
                      </a:endParaRPr>
                    </a:p>
                  </a:txBody>
                  <a:tcPr>
                    <a:solidFill>
                      <a:schemeClr val="tx1"/>
                    </a:solidFill>
                  </a:tcPr>
                </a:tc>
                <a:tc>
                  <a:txBody>
                    <a:bodyPr/>
                    <a:lstStyle/>
                    <a:p>
                      <a:r>
                        <a:rPr lang="en-US" sz="1600" dirty="0" smtClean="0">
                          <a:latin typeface="Verdana" panose="020B0604030504040204" pitchFamily="34" charset="0"/>
                          <a:ea typeface="Verdana" panose="020B0604030504040204" pitchFamily="34" charset="0"/>
                          <a:cs typeface="Verdana" panose="020B0604030504040204" pitchFamily="34" charset="0"/>
                        </a:rPr>
                        <a:t>208,234,649</a:t>
                      </a:r>
                      <a:endParaRPr lang="en-US" sz="1600" dirty="0">
                        <a:latin typeface="Verdana" panose="020B0604030504040204" pitchFamily="34" charset="0"/>
                        <a:ea typeface="Verdana" panose="020B0604030504040204" pitchFamily="34" charset="0"/>
                        <a:cs typeface="Verdana" panose="020B0604030504040204" pitchFamily="34" charset="0"/>
                      </a:endParaRPr>
                    </a:p>
                  </a:txBody>
                  <a:tcPr>
                    <a:solidFill>
                      <a:schemeClr val="tx1"/>
                    </a:solidFill>
                  </a:tcPr>
                </a:tc>
                <a:tc>
                  <a:txBody>
                    <a:bodyPr/>
                    <a:lstStyle/>
                    <a:p>
                      <a:r>
                        <a:rPr lang="en-US" sz="1600" dirty="0" smtClean="0">
                          <a:latin typeface="Verdana" panose="020B0604030504040204" pitchFamily="34" charset="0"/>
                          <a:ea typeface="Verdana" panose="020B0604030504040204" pitchFamily="34" charset="0"/>
                          <a:cs typeface="Verdana" panose="020B0604030504040204" pitchFamily="34" charset="0"/>
                        </a:rPr>
                        <a:t>24%</a:t>
                      </a:r>
                      <a:endParaRPr lang="en-US" sz="1600" dirty="0">
                        <a:latin typeface="Verdana" panose="020B0604030504040204" pitchFamily="34" charset="0"/>
                        <a:ea typeface="Verdana" panose="020B0604030504040204" pitchFamily="34" charset="0"/>
                        <a:cs typeface="Verdana" panose="020B0604030504040204" pitchFamily="34" charset="0"/>
                      </a:endParaRPr>
                    </a:p>
                  </a:txBody>
                  <a:tcPr>
                    <a:solidFill>
                      <a:schemeClr val="tx1"/>
                    </a:solidFill>
                  </a:tcPr>
                </a:tc>
              </a:tr>
              <a:tr h="533400">
                <a:tc>
                  <a:txBody>
                    <a:bodyPr/>
                    <a:lstStyle/>
                    <a:p>
                      <a:r>
                        <a:rPr lang="en-US" sz="1600" dirty="0" smtClean="0">
                          <a:latin typeface="Verdana" panose="020B0604030504040204" pitchFamily="34" charset="0"/>
                          <a:ea typeface="Verdana" panose="020B0604030504040204" pitchFamily="34" charset="0"/>
                          <a:cs typeface="Verdana" panose="020B0604030504040204" pitchFamily="34" charset="0"/>
                        </a:rPr>
                        <a:t>Developing (DW)</a:t>
                      </a:r>
                      <a:endParaRPr lang="en-US" sz="1600" dirty="0">
                        <a:latin typeface="Verdana" panose="020B0604030504040204" pitchFamily="34" charset="0"/>
                        <a:ea typeface="Verdana" panose="020B0604030504040204" pitchFamily="34" charset="0"/>
                        <a:cs typeface="Verdana" panose="020B0604030504040204" pitchFamily="34" charset="0"/>
                      </a:endParaRPr>
                    </a:p>
                  </a:txBody>
                  <a:tcPr>
                    <a:solidFill>
                      <a:schemeClr val="tx1"/>
                    </a:solidFill>
                  </a:tcPr>
                </a:tc>
                <a:tc>
                  <a:txBody>
                    <a:bodyPr/>
                    <a:lstStyle/>
                    <a:p>
                      <a:r>
                        <a:rPr lang="en-US" sz="1600" smtClean="0">
                          <a:latin typeface="Verdana" panose="020B0604030504040204" pitchFamily="34" charset="0"/>
                          <a:ea typeface="Verdana" panose="020B0604030504040204" pitchFamily="34" charset="0"/>
                          <a:cs typeface="Verdana" panose="020B0604030504040204" pitchFamily="34" charset="0"/>
                        </a:rPr>
                        <a:t>48,370,000</a:t>
                      </a:r>
                      <a:endParaRPr lang="en-US" sz="1600" dirty="0">
                        <a:latin typeface="Verdana" panose="020B0604030504040204" pitchFamily="34" charset="0"/>
                        <a:ea typeface="Verdana" panose="020B0604030504040204" pitchFamily="34" charset="0"/>
                        <a:cs typeface="Verdana" panose="020B0604030504040204" pitchFamily="34" charset="0"/>
                      </a:endParaRPr>
                    </a:p>
                  </a:txBody>
                  <a:tcPr>
                    <a:solidFill>
                      <a:schemeClr val="tx1"/>
                    </a:solidFill>
                  </a:tcPr>
                </a:tc>
                <a:tc>
                  <a:txBody>
                    <a:bodyPr/>
                    <a:lstStyle/>
                    <a:p>
                      <a:r>
                        <a:rPr lang="en-US" sz="1600" dirty="0" smtClean="0">
                          <a:latin typeface="Verdana" panose="020B0604030504040204" pitchFamily="34" charset="0"/>
                          <a:ea typeface="Verdana" panose="020B0604030504040204" pitchFamily="34" charset="0"/>
                          <a:cs typeface="Verdana" panose="020B0604030504040204" pitchFamily="34" charset="0"/>
                        </a:rPr>
                        <a:t>27%</a:t>
                      </a:r>
                      <a:endParaRPr lang="en-US" sz="1600" dirty="0">
                        <a:latin typeface="Verdana" panose="020B0604030504040204" pitchFamily="34" charset="0"/>
                        <a:ea typeface="Verdana" panose="020B0604030504040204" pitchFamily="34" charset="0"/>
                        <a:cs typeface="Verdana" panose="020B0604030504040204" pitchFamily="34" charset="0"/>
                      </a:endParaRPr>
                    </a:p>
                  </a:txBody>
                  <a:tcPr>
                    <a:solidFill>
                      <a:schemeClr val="tx1"/>
                    </a:solidFill>
                  </a:tcPr>
                </a:tc>
                <a:tc>
                  <a:txBody>
                    <a:bodyPr/>
                    <a:lstStyle/>
                    <a:p>
                      <a:r>
                        <a:rPr lang="en-US" sz="1600" dirty="0" smtClean="0">
                          <a:latin typeface="Verdana" panose="020B0604030504040204" pitchFamily="34" charset="0"/>
                          <a:ea typeface="Verdana" panose="020B0604030504040204" pitchFamily="34" charset="0"/>
                          <a:cs typeface="Verdana" panose="020B0604030504040204" pitchFamily="34" charset="0"/>
                        </a:rPr>
                        <a:t>97,000,000</a:t>
                      </a:r>
                      <a:endParaRPr lang="en-US" sz="1600" dirty="0">
                        <a:latin typeface="Verdana" panose="020B0604030504040204" pitchFamily="34" charset="0"/>
                        <a:ea typeface="Verdana" panose="020B0604030504040204" pitchFamily="34" charset="0"/>
                        <a:cs typeface="Verdana" panose="020B0604030504040204" pitchFamily="34" charset="0"/>
                      </a:endParaRPr>
                    </a:p>
                  </a:txBody>
                  <a:tcPr>
                    <a:solidFill>
                      <a:schemeClr val="tx1"/>
                    </a:solidFill>
                  </a:tcPr>
                </a:tc>
                <a:tc>
                  <a:txBody>
                    <a:bodyPr/>
                    <a:lstStyle/>
                    <a:p>
                      <a:r>
                        <a:rPr lang="en-US" sz="1600" dirty="0" smtClean="0">
                          <a:latin typeface="Verdana" panose="020B0604030504040204" pitchFamily="34" charset="0"/>
                          <a:ea typeface="Verdana" panose="020B0604030504040204" pitchFamily="34" charset="0"/>
                          <a:cs typeface="Verdana" panose="020B0604030504040204" pitchFamily="34" charset="0"/>
                        </a:rPr>
                        <a:t>11%</a:t>
                      </a:r>
                      <a:endParaRPr lang="en-US" sz="1600" dirty="0">
                        <a:latin typeface="Verdana" panose="020B0604030504040204" pitchFamily="34" charset="0"/>
                        <a:ea typeface="Verdana" panose="020B0604030504040204" pitchFamily="34" charset="0"/>
                        <a:cs typeface="Verdana" panose="020B0604030504040204" pitchFamily="34" charset="0"/>
                      </a:endParaRPr>
                    </a:p>
                  </a:txBody>
                  <a:tcPr>
                    <a:solidFill>
                      <a:schemeClr val="tx1"/>
                    </a:solidFill>
                  </a:tcPr>
                </a:tc>
              </a:tr>
              <a:tr h="762001">
                <a:tc>
                  <a:txBody>
                    <a:bodyPr/>
                    <a:lstStyle/>
                    <a:p>
                      <a:r>
                        <a:rPr lang="en-US" sz="1400" b="1" dirty="0" smtClean="0">
                          <a:solidFill>
                            <a:schemeClr val="tx1"/>
                          </a:solidFill>
                          <a:latin typeface="Verdana" panose="020B0604030504040204" pitchFamily="34" charset="0"/>
                          <a:ea typeface="Verdana" panose="020B0604030504040204" pitchFamily="34" charset="0"/>
                          <a:cs typeface="Verdana" panose="020B0604030504040204" pitchFamily="34" charset="0"/>
                        </a:rPr>
                        <a:t>by hand (60% of</a:t>
                      </a:r>
                      <a:r>
                        <a:rPr lang="en-US" sz="1400" b="1" baseline="0" dirty="0" smtClean="0">
                          <a:solidFill>
                            <a:schemeClr val="tx1"/>
                          </a:solidFill>
                          <a:latin typeface="Verdana" panose="020B0604030504040204" pitchFamily="34" charset="0"/>
                          <a:ea typeface="Verdana" panose="020B0604030504040204" pitchFamily="34" charset="0"/>
                          <a:cs typeface="Verdana" panose="020B0604030504040204" pitchFamily="34" charset="0"/>
                        </a:rPr>
                        <a:t> </a:t>
                      </a:r>
                      <a:r>
                        <a:rPr lang="en-US" sz="1400" b="1" dirty="0" smtClean="0">
                          <a:solidFill>
                            <a:schemeClr val="tx1"/>
                          </a:solidFill>
                          <a:latin typeface="Verdana" panose="020B0604030504040204" pitchFamily="34" charset="0"/>
                          <a:ea typeface="Verdana" panose="020B0604030504040204" pitchFamily="34" charset="0"/>
                          <a:cs typeface="Verdana" panose="020B0604030504040204" pitchFamily="34" charset="0"/>
                        </a:rPr>
                        <a:t>DW total)</a:t>
                      </a:r>
                      <a:endParaRPr lang="en-US" sz="1400" b="1" dirty="0">
                        <a:solidFill>
                          <a:schemeClr val="tx1"/>
                        </a:solidFill>
                        <a:latin typeface="Verdana" panose="020B0604030504040204" pitchFamily="34" charset="0"/>
                        <a:ea typeface="Verdana" panose="020B0604030504040204" pitchFamily="34" charset="0"/>
                        <a:cs typeface="Verdana" panose="020B0604030504040204" pitchFamily="34" charset="0"/>
                      </a:endParaRPr>
                    </a:p>
                  </a:txBody>
                  <a:tcPr>
                    <a:solidFill>
                      <a:schemeClr val="bg1"/>
                    </a:solidFill>
                  </a:tcPr>
                </a:tc>
                <a:tc>
                  <a:txBody>
                    <a:bodyPr/>
                    <a:lstStyle/>
                    <a:p>
                      <a:r>
                        <a:rPr lang="en-US" sz="1600" b="1" dirty="0" smtClean="0">
                          <a:solidFill>
                            <a:schemeClr val="tx1"/>
                          </a:solidFill>
                          <a:latin typeface="Verdana" panose="020B0604030504040204" pitchFamily="34" charset="0"/>
                          <a:ea typeface="Verdana" panose="020B0604030504040204" pitchFamily="34" charset="0"/>
                          <a:cs typeface="Verdana" panose="020B0604030504040204" pitchFamily="34" charset="0"/>
                        </a:rPr>
                        <a:t>29,000,000</a:t>
                      </a:r>
                      <a:endParaRPr lang="en-US" sz="1600" b="1" dirty="0">
                        <a:solidFill>
                          <a:schemeClr val="tx1"/>
                        </a:solidFill>
                        <a:latin typeface="Verdana" panose="020B0604030504040204" pitchFamily="34" charset="0"/>
                        <a:ea typeface="Verdana" panose="020B0604030504040204" pitchFamily="34" charset="0"/>
                        <a:cs typeface="Verdana" panose="020B0604030504040204" pitchFamily="34" charset="0"/>
                      </a:endParaRPr>
                    </a:p>
                  </a:txBody>
                  <a:tcPr>
                    <a:solidFill>
                      <a:schemeClr val="bg1"/>
                    </a:solidFill>
                  </a:tcPr>
                </a:tc>
                <a:tc>
                  <a:txBody>
                    <a:bodyPr/>
                    <a:lstStyle/>
                    <a:p>
                      <a:r>
                        <a:rPr lang="en-US" sz="1600" b="1" dirty="0" smtClean="0">
                          <a:solidFill>
                            <a:schemeClr val="tx1"/>
                          </a:solidFill>
                          <a:latin typeface="Verdana" panose="020B0604030504040204" pitchFamily="34" charset="0"/>
                          <a:ea typeface="Verdana" panose="020B0604030504040204" pitchFamily="34" charset="0"/>
                          <a:cs typeface="Verdana" panose="020B0604030504040204" pitchFamily="34" charset="0"/>
                        </a:rPr>
                        <a:t>16%</a:t>
                      </a:r>
                      <a:endParaRPr lang="en-US" sz="1600" b="1" dirty="0">
                        <a:solidFill>
                          <a:schemeClr val="tx1"/>
                        </a:solidFill>
                        <a:latin typeface="Verdana" panose="020B0604030504040204" pitchFamily="34" charset="0"/>
                        <a:ea typeface="Verdana" panose="020B0604030504040204" pitchFamily="34" charset="0"/>
                        <a:cs typeface="Verdana" panose="020B0604030504040204" pitchFamily="34" charset="0"/>
                      </a:endParaRPr>
                    </a:p>
                  </a:txBody>
                  <a:tcPr>
                    <a:solidFill>
                      <a:schemeClr val="bg1"/>
                    </a:solidFill>
                  </a:tcPr>
                </a:tc>
                <a:tc>
                  <a:txBody>
                    <a:bodyPr/>
                    <a:lstStyle/>
                    <a:p>
                      <a:r>
                        <a:rPr lang="en-US" sz="1600" b="1" dirty="0" smtClean="0">
                          <a:solidFill>
                            <a:schemeClr val="tx1"/>
                          </a:solidFill>
                          <a:latin typeface="Verdana" panose="020B0604030504040204" pitchFamily="34" charset="0"/>
                          <a:ea typeface="Verdana" panose="020B0604030504040204" pitchFamily="34" charset="0"/>
                          <a:cs typeface="Verdana" panose="020B0604030504040204" pitchFamily="34" charset="0"/>
                        </a:rPr>
                        <a:t>58,000,000</a:t>
                      </a:r>
                      <a:endParaRPr lang="en-US" sz="1600" b="1" dirty="0">
                        <a:solidFill>
                          <a:schemeClr val="tx1"/>
                        </a:solidFill>
                        <a:latin typeface="Verdana" panose="020B0604030504040204" pitchFamily="34" charset="0"/>
                        <a:ea typeface="Verdana" panose="020B0604030504040204" pitchFamily="34" charset="0"/>
                        <a:cs typeface="Verdana" panose="020B0604030504040204" pitchFamily="34" charset="0"/>
                      </a:endParaRPr>
                    </a:p>
                  </a:txBody>
                  <a:tcPr>
                    <a:solidFill>
                      <a:schemeClr val="bg1"/>
                    </a:solidFill>
                  </a:tcPr>
                </a:tc>
                <a:tc>
                  <a:txBody>
                    <a:bodyPr/>
                    <a:lstStyle/>
                    <a:p>
                      <a:r>
                        <a:rPr lang="en-US" sz="1600" b="1" dirty="0" smtClean="0">
                          <a:solidFill>
                            <a:schemeClr val="tx1"/>
                          </a:solidFill>
                          <a:latin typeface="Verdana" panose="020B0604030504040204" pitchFamily="34" charset="0"/>
                          <a:ea typeface="Verdana" panose="020B0604030504040204" pitchFamily="34" charset="0"/>
                          <a:cs typeface="Verdana" panose="020B0604030504040204" pitchFamily="34" charset="0"/>
                        </a:rPr>
                        <a:t>6%</a:t>
                      </a:r>
                      <a:endParaRPr lang="en-US" sz="1600" b="1" dirty="0">
                        <a:solidFill>
                          <a:schemeClr val="tx1"/>
                        </a:solidFill>
                        <a:latin typeface="Verdana" panose="020B0604030504040204" pitchFamily="34" charset="0"/>
                        <a:ea typeface="Verdana" panose="020B0604030504040204" pitchFamily="34" charset="0"/>
                        <a:cs typeface="Verdana" panose="020B0604030504040204" pitchFamily="34" charset="0"/>
                      </a:endParaRPr>
                    </a:p>
                  </a:txBody>
                  <a:tcPr>
                    <a:solidFill>
                      <a:schemeClr val="bg1"/>
                    </a:solidFill>
                  </a:tcPr>
                </a:tc>
              </a:tr>
            </a:tbl>
          </a:graphicData>
        </a:graphic>
      </p:graphicFrame>
    </p:spTree>
    <p:extLst>
      <p:ext uri="{BB962C8B-B14F-4D97-AF65-F5344CB8AC3E}">
        <p14:creationId xmlns:p14="http://schemas.microsoft.com/office/powerpoint/2010/main" val="29981031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ylar">
  <a:themeElements>
    <a:clrScheme name="Mylar">
      <a:dk1>
        <a:srgbClr val="000000"/>
      </a:dk1>
      <a:lt1>
        <a:srgbClr val="FFFFFF"/>
      </a:lt1>
      <a:dk2>
        <a:srgbClr val="656162"/>
      </a:dk2>
      <a:lt2>
        <a:srgbClr val="E0DACC"/>
      </a:lt2>
      <a:accent1>
        <a:srgbClr val="4A5A7A"/>
      </a:accent1>
      <a:accent2>
        <a:srgbClr val="F7BD40"/>
      </a:accent2>
      <a:accent3>
        <a:srgbClr val="975C00"/>
      </a:accent3>
      <a:accent4>
        <a:srgbClr val="754D41"/>
      </a:accent4>
      <a:accent5>
        <a:srgbClr val="838995"/>
      </a:accent5>
      <a:accent6>
        <a:srgbClr val="687B66"/>
      </a:accent6>
      <a:hlink>
        <a:srgbClr val="B5740B"/>
      </a:hlink>
      <a:folHlink>
        <a:srgbClr val="7483A0"/>
      </a:folHlink>
    </a:clrScheme>
    <a:fontScheme name="Mylar">
      <a:majorFont>
        <a:latin typeface="Corbel"/>
        <a:ea typeface=""/>
        <a:cs typeface=""/>
        <a:font script="Jpan" typeface="HGｺﾞｼｯｸM"/>
        <a:font script="Hang" typeface="맑은 고딕"/>
        <a:font script="Hans" typeface="华文楷体"/>
        <a:font script="Hant" typeface="微軟正黑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맑은 고딕"/>
        <a:font script="Hans" typeface="华文楷体"/>
        <a:font script="Hant" typeface="微軟正黑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ylar">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effectStyle>
        <a:effectStyle>
          <a:effectLst>
            <a:innerShdw blurRad="50800" dist="25400" dir="13500000">
              <a:srgbClr val="000000">
                <a:alpha val="75000"/>
              </a:srgbClr>
            </a:innerShdw>
            <a:outerShdw blurRad="50800" dist="25400" dir="5400000" rotWithShape="0">
              <a:srgbClr val="000000">
                <a:alpha val="50000"/>
              </a:srgbClr>
            </a:outerShdw>
          </a:effectLst>
          <a:scene3d>
            <a:camera prst="orthographicFront">
              <a:rot lat="0" lon="0" rev="0"/>
            </a:camera>
            <a:lightRig rig="threePt" dir="tl"/>
          </a:scene3d>
          <a:sp3d prstMaterial="dkEdge">
            <a:bevelT w="25400" h="508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tint val="100000"/>
                <a:shade val="30000"/>
                <a:alpha val="100000"/>
                <a:satMod val="255000"/>
                <a:lumMod val="100000"/>
              </a:schemeClr>
            </a:gs>
          </a:gsLst>
          <a:path path="circle">
            <a:fillToRect l="50000" t="-80000" r="50000" b="180000"/>
          </a:path>
        </a:gradFill>
        <a:blipFill rotWithShape="1">
          <a:blip xmlns:r="http://schemas.openxmlformats.org/officeDocument/2006/relationships" r:embed="rId1">
            <a:duotone>
              <a:schemeClr val="phClr">
                <a:lumMod val="80000"/>
              </a:schemeClr>
              <a:schemeClr val="phClr">
                <a:tint val="50000"/>
                <a:lumMod val="150000"/>
              </a:schemeClr>
            </a:duotone>
          </a:blip>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21773</TotalTime>
  <Words>981</Words>
  <Application>Microsoft Office PowerPoint</Application>
  <PresentationFormat>On-screen Show (4:3)</PresentationFormat>
  <Paragraphs>233</Paragraphs>
  <Slides>42</Slides>
  <Notes>4</Notes>
  <HiddenSlides>0</HiddenSlides>
  <MMClips>0</MMClips>
  <ScaleCrop>false</ScaleCrop>
  <HeadingPairs>
    <vt:vector size="4" baseType="variant">
      <vt:variant>
        <vt:lpstr>Theme</vt:lpstr>
      </vt:variant>
      <vt:variant>
        <vt:i4>1</vt:i4>
      </vt:variant>
      <vt:variant>
        <vt:lpstr>Slide Titles</vt:lpstr>
      </vt:variant>
      <vt:variant>
        <vt:i4>42</vt:i4>
      </vt:variant>
    </vt:vector>
  </HeadingPairs>
  <TitlesOfParts>
    <vt:vector size="43" baseType="lpstr">
      <vt:lpstr>Mylar</vt:lpstr>
      <vt:lpstr>PowerPoint Presentation</vt:lpstr>
      <vt:lpstr>PowerPoint Presentation</vt:lpstr>
      <vt:lpstr>GUATEMALA</vt:lpstr>
      <vt:lpstr>PowerPoint Presentation</vt:lpstr>
      <vt:lpstr>PowerPoint Presentation</vt:lpstr>
      <vt:lpstr>PowerPoint Presentation</vt:lpstr>
      <vt:lpstr>PowerPoint Presentation</vt:lpstr>
      <vt:lpstr>UGANDA</vt:lpstr>
      <vt:lpstr>WORLD MAIZE</vt:lpstr>
      <vt:lpstr>35,359,000 ha’s maize USA (88,000,000 acres)</vt:lpstr>
      <vt:lpstr>WORLD MAIZE</vt:lpstr>
      <vt:lpstr>Hand Planter Need</vt:lpstr>
      <vt:lpstr>PowerPoint Presentation</vt:lpstr>
      <vt:lpstr>PowerPoint Presentation</vt:lpstr>
      <vt:lpstr>PowerPoint Presentation</vt:lpstr>
      <vt:lpstr>PowerPoint Presentation</vt:lpstr>
      <vt:lpstr>COFFEE</vt:lpstr>
      <vt:lpstr>PowerPoint Presentation</vt:lpstr>
      <vt:lpstr>PowerPoint Presentation</vt:lpstr>
      <vt:lpstr>PowerPoint Presentation</vt:lpstr>
      <vt:lpstr>PowerPoint Presentation</vt:lpstr>
      <vt:lpstr>Singulation Design</vt:lpstr>
      <vt:lpstr>Reciprocating Drum Action</vt:lpstr>
      <vt:lpstr>INTERNAL DRUM</vt:lpstr>
      <vt:lpstr>PowerPoint Presentation</vt:lpstr>
      <vt:lpstr>Planter Action</vt:lpstr>
      <vt:lpstr>PowerPoint Presentation</vt:lpstr>
      <vt:lpstr>PowerPoint Presentation</vt:lpstr>
      <vt:lpstr>Importance of Singulation </vt:lpstr>
      <vt:lpstr>PowerPoint Presentation</vt:lpstr>
      <vt:lpstr>PowerPoint Presentation</vt:lpstr>
      <vt:lpstr>Mid Season Fertilizer N</vt:lpstr>
      <vt:lpstr>PowerPoint Presentation</vt:lpstr>
      <vt:lpstr>PowerPoint Presentation</vt:lpstr>
      <vt:lpstr>PowerPoint Presentation</vt:lpstr>
      <vt:lpstr>Variables</vt:lpstr>
      <vt:lpstr>PowerPoint Presentation</vt:lpstr>
      <vt:lpstr>Mid Season Fertilizer 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Raun, Bill</dc:creator>
  <cp:lastModifiedBy>Raun, Bill</cp:lastModifiedBy>
  <cp:revision>141</cp:revision>
  <dcterms:created xsi:type="dcterms:W3CDTF">2014-01-28T19:35:39Z</dcterms:created>
  <dcterms:modified xsi:type="dcterms:W3CDTF">2014-05-09T18:53:29Z</dcterms:modified>
</cp:coreProperties>
</file>