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206400" cy="38404800"/>
  <p:notesSz cx="6858000" cy="9144000"/>
  <p:defaultTextStyle>
    <a:defPPr>
      <a:defRPr lang="en-US"/>
    </a:defPPr>
    <a:lvl1pPr marL="0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1pPr>
    <a:lvl2pPr marL="2625468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2pPr>
    <a:lvl3pPr marL="5250936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3pPr>
    <a:lvl4pPr marL="7876404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4pPr>
    <a:lvl5pPr marL="10501871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5pPr>
    <a:lvl6pPr marL="13127339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6pPr>
    <a:lvl7pPr marL="15752807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7pPr>
    <a:lvl8pPr marL="18378275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8pPr>
    <a:lvl9pPr marL="21003743" algn="l" defTabSz="5250936" rtl="0" eaLnBrk="1" latinLnBrk="0" hangingPunct="1">
      <a:defRPr sz="10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SS-052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234" y="2370"/>
      </p:cViewPr>
      <p:guideLst>
        <p:guide orient="horz" pos="12096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il%20Fertility\Desktop\Guilherme\Research\Phosphorus\PUE\World%20PUE%20estimation%201961%20to%2020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oil%20Fertility\Desktop\Guilherme\Research\Phosphorus\PUE\PUE%20files\50%20years%20PUE\World%20PUE%20estimation%201961%20to%202010%2001-14-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0777806000057"/>
          <c:y val="3.094904803566223E-2"/>
          <c:w val="0.83466175599017911"/>
          <c:h val="0.82606153397491977"/>
        </c:manualLayout>
      </c:layout>
      <c:lineChart>
        <c:grouping val="standard"/>
        <c:varyColors val="0"/>
        <c:ser>
          <c:idx val="0"/>
          <c:order val="0"/>
          <c:tx>
            <c:v>World P consumpion</c:v>
          </c:tx>
          <c:spPr>
            <a:ln w="76200">
              <a:solidFill>
                <a:schemeClr val="tx1"/>
              </a:solidFill>
            </a:ln>
          </c:spPr>
          <c:marker>
            <c:symbol val="circle"/>
            <c:size val="18"/>
            <c:spPr>
              <a:solidFill>
                <a:schemeClr val="tx1"/>
              </a:solidFill>
              <a:ln w="28575">
                <a:solidFill>
                  <a:sysClr val="windowText" lastClr="000000"/>
                </a:solidFill>
              </a:ln>
            </c:spPr>
          </c:marker>
          <c:trendline>
            <c:name>y=212855+7E+06</c:name>
            <c:spPr>
              <a:ln w="53975">
                <a:prstDash val="solid"/>
              </a:ln>
            </c:spPr>
            <c:trendlineType val="linear"/>
            <c:dispRSqr val="1"/>
            <c:dispEq val="0"/>
            <c:trendlineLbl>
              <c:layout>
                <c:manualLayout>
                  <c:x val="-0.16666374009586846"/>
                  <c:y val="3.1428040244969403E-2"/>
                </c:manualLayout>
              </c:layout>
              <c:tx>
                <c:rich>
                  <a:bodyPr/>
                  <a:lstStyle/>
                  <a:p>
                    <a:pPr>
                      <a:defRPr sz="3200"/>
                    </a:pPr>
                    <a:r>
                      <a:rPr lang="en-US" baseline="0" dirty="0"/>
                      <a:t>R² = </a:t>
                    </a:r>
                    <a:r>
                      <a:rPr lang="en-US" baseline="0" dirty="0" smtClean="0"/>
                      <a:t>0.77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cat>
            <c:numRef>
              <c:f>'50 years World PUE sas'!$E$20:$BB$20</c:f>
              <c:numCache>
                <c:formatCode>General</c:formatCode>
                <c:ptCount val="50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</c:numCache>
            </c:numRef>
          </c:cat>
          <c:val>
            <c:numRef>
              <c:f>'50 years World PUE sas'!$E$38:$BB$38</c:f>
              <c:numCache>
                <c:formatCode>_(* #,##0_);_(* \(#,##0\);_(* "-"??_);_(@_)</c:formatCode>
                <c:ptCount val="50"/>
                <c:pt idx="0">
                  <c:v>4765810.0520000001</c:v>
                </c:pt>
                <c:pt idx="1">
                  <c:v>5062878.216</c:v>
                </c:pt>
                <c:pt idx="2">
                  <c:v>5637014.352</c:v>
                </c:pt>
                <c:pt idx="3">
                  <c:v>6317592.04</c:v>
                </c:pt>
                <c:pt idx="4">
                  <c:v>6888475.1800000006</c:v>
                </c:pt>
                <c:pt idx="5">
                  <c:v>7592667.9360000044</c:v>
                </c:pt>
                <c:pt idx="6">
                  <c:v>7909145.9480000054</c:v>
                </c:pt>
                <c:pt idx="7">
                  <c:v>8300024.3080000002</c:v>
                </c:pt>
                <c:pt idx="8">
                  <c:v>8633293.1159999911</c:v>
                </c:pt>
                <c:pt idx="9">
                  <c:v>9206834.5479999799</c:v>
                </c:pt>
                <c:pt idx="10">
                  <c:v>9781612.0399999823</c:v>
                </c:pt>
                <c:pt idx="11">
                  <c:v>10467931.847999983</c:v>
                </c:pt>
                <c:pt idx="12">
                  <c:v>11279451.235999987</c:v>
                </c:pt>
                <c:pt idx="13">
                  <c:v>10457911.695999999</c:v>
                </c:pt>
                <c:pt idx="14">
                  <c:v>11165600.735999987</c:v>
                </c:pt>
                <c:pt idx="15">
                  <c:v>11912836.284</c:v>
                </c:pt>
                <c:pt idx="16">
                  <c:v>12447442.48</c:v>
                </c:pt>
                <c:pt idx="17">
                  <c:v>13099974.903999999</c:v>
                </c:pt>
                <c:pt idx="18">
                  <c:v>13601299.476</c:v>
                </c:pt>
                <c:pt idx="19">
                  <c:v>13821006.415999999</c:v>
                </c:pt>
                <c:pt idx="20">
                  <c:v>13492591.16</c:v>
                </c:pt>
                <c:pt idx="21">
                  <c:v>13553703.1</c:v>
                </c:pt>
                <c:pt idx="22">
                  <c:v>14465042.944</c:v>
                </c:pt>
                <c:pt idx="23">
                  <c:v>15016628.723999985</c:v>
                </c:pt>
                <c:pt idx="24">
                  <c:v>14589893.288000001</c:v>
                </c:pt>
                <c:pt idx="25">
                  <c:v>15159239.964000016</c:v>
                </c:pt>
                <c:pt idx="26">
                  <c:v>15822884.720000001</c:v>
                </c:pt>
                <c:pt idx="27">
                  <c:v>16398690.300000004</c:v>
                </c:pt>
                <c:pt idx="28">
                  <c:v>16379835.044</c:v>
                </c:pt>
                <c:pt idx="29">
                  <c:v>15682993.247999977</c:v>
                </c:pt>
                <c:pt idx="30">
                  <c:v>15365280.047999984</c:v>
                </c:pt>
                <c:pt idx="31">
                  <c:v>13598826.483999999</c:v>
                </c:pt>
                <c:pt idx="32">
                  <c:v>12627357.007999985</c:v>
                </c:pt>
                <c:pt idx="33">
                  <c:v>12890571.952000014</c:v>
                </c:pt>
                <c:pt idx="34">
                  <c:v>13369213.624</c:v>
                </c:pt>
                <c:pt idx="35">
                  <c:v>13561224.1</c:v>
                </c:pt>
                <c:pt idx="36">
                  <c:v>14515890.135999991</c:v>
                </c:pt>
                <c:pt idx="37">
                  <c:v>14523918.204</c:v>
                </c:pt>
                <c:pt idx="38">
                  <c:v>14513783.384000016</c:v>
                </c:pt>
                <c:pt idx="39">
                  <c:v>14138108.779999983</c:v>
                </c:pt>
                <c:pt idx="40">
                  <c:v>14417014.492000002</c:v>
                </c:pt>
                <c:pt idx="41">
                  <c:v>14609186.288000001</c:v>
                </c:pt>
                <c:pt idx="42">
                  <c:v>15639930.835999999</c:v>
                </c:pt>
                <c:pt idx="43">
                  <c:v>17317439.964000002</c:v>
                </c:pt>
                <c:pt idx="44">
                  <c:v>17528113.420000002</c:v>
                </c:pt>
                <c:pt idx="45">
                  <c:v>17695248.351999998</c:v>
                </c:pt>
                <c:pt idx="46">
                  <c:v>17948135.763999976</c:v>
                </c:pt>
                <c:pt idx="47">
                  <c:v>15992219.272</c:v>
                </c:pt>
                <c:pt idx="48">
                  <c:v>16523480.039999982</c:v>
                </c:pt>
                <c:pt idx="49">
                  <c:v>16523480.039999982</c:v>
                </c:pt>
              </c:numCache>
            </c:numRef>
          </c:val>
          <c:smooth val="0"/>
        </c:ser>
        <c:ser>
          <c:idx val="2"/>
          <c:order val="1"/>
          <c:tx>
            <c:v>Cereal P consumption</c:v>
          </c:tx>
          <c:spPr>
            <a:ln w="76200">
              <a:solidFill>
                <a:schemeClr val="tx2">
                  <a:lumMod val="75000"/>
                </a:schemeClr>
              </a:solidFill>
            </a:ln>
          </c:spPr>
          <c:marker>
            <c:symbol val="circle"/>
            <c:size val="18"/>
            <c:spPr>
              <a:solidFill>
                <a:srgbClr val="00B0F0"/>
              </a:solidFill>
              <a:ln w="38100">
                <a:solidFill>
                  <a:srgbClr val="002060"/>
                </a:solidFill>
              </a:ln>
            </c:spPr>
          </c:marker>
          <c:cat>
            <c:numRef>
              <c:f>'50 years World PUE sas'!$E$20:$BB$20</c:f>
              <c:numCache>
                <c:formatCode>General</c:formatCode>
                <c:ptCount val="50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</c:numCache>
            </c:numRef>
          </c:cat>
          <c:val>
            <c:numRef>
              <c:f>'50 years World PUE sas'!$E$40:$BB$40</c:f>
              <c:numCache>
                <c:formatCode>_(* #,##0_);_(* \(#,##0\);_(* "-"??_);_(@_)</c:formatCode>
                <c:ptCount val="50"/>
                <c:pt idx="0">
                  <c:v>3179867.9668343705</c:v>
                </c:pt>
                <c:pt idx="1">
                  <c:v>3353473.0934899244</c:v>
                </c:pt>
                <c:pt idx="2">
                  <c:v>3718224.0444588694</c:v>
                </c:pt>
                <c:pt idx="3">
                  <c:v>4166116.4200489898</c:v>
                </c:pt>
                <c:pt idx="4">
                  <c:v>4547833.5223230524</c:v>
                </c:pt>
                <c:pt idx="5">
                  <c:v>5045062.7040698063</c:v>
                </c:pt>
                <c:pt idx="6">
                  <c:v>5266311.5577678522</c:v>
                </c:pt>
                <c:pt idx="7">
                  <c:v>5546207.4896241501</c:v>
                </c:pt>
                <c:pt idx="8">
                  <c:v>5764474.7129422063</c:v>
                </c:pt>
                <c:pt idx="9">
                  <c:v>6062979.8540890105</c:v>
                </c:pt>
                <c:pt idx="10">
                  <c:v>6461926.6945338575</c:v>
                </c:pt>
                <c:pt idx="11">
                  <c:v>6868505.7173192054</c:v>
                </c:pt>
                <c:pt idx="12">
                  <c:v>7421073.4526351625</c:v>
                </c:pt>
                <c:pt idx="13">
                  <c:v>6866165.36861932</c:v>
                </c:pt>
                <c:pt idx="14">
                  <c:v>7364489.2811385952</c:v>
                </c:pt>
                <c:pt idx="15">
                  <c:v>7939227.53522697</c:v>
                </c:pt>
                <c:pt idx="16">
                  <c:v>8182784.9398732167</c:v>
                </c:pt>
                <c:pt idx="17">
                  <c:v>8499753.0045508016</c:v>
                </c:pt>
                <c:pt idx="18">
                  <c:v>8762261.0614041723</c:v>
                </c:pt>
                <c:pt idx="19">
                  <c:v>8957691.8191725034</c:v>
                </c:pt>
                <c:pt idx="20">
                  <c:v>8741026.4893493727</c:v>
                </c:pt>
                <c:pt idx="21">
                  <c:v>8687144.407776501</c:v>
                </c:pt>
                <c:pt idx="22">
                  <c:v>9266719.568748882</c:v>
                </c:pt>
                <c:pt idx="23">
                  <c:v>9555718.3731241915</c:v>
                </c:pt>
                <c:pt idx="24">
                  <c:v>9208193.7744221352</c:v>
                </c:pt>
                <c:pt idx="25">
                  <c:v>9542406.4976480491</c:v>
                </c:pt>
                <c:pt idx="26">
                  <c:v>9839949.5687021948</c:v>
                </c:pt>
                <c:pt idx="27">
                  <c:v>10107095.844690837</c:v>
                </c:pt>
                <c:pt idx="28">
                  <c:v>10108435.898805859</c:v>
                </c:pt>
                <c:pt idx="29">
                  <c:v>9647804.5733156372</c:v>
                </c:pt>
                <c:pt idx="30">
                  <c:v>9364224.9520444889</c:v>
                </c:pt>
                <c:pt idx="31">
                  <c:v>8290215.6151735699</c:v>
                </c:pt>
                <c:pt idx="32">
                  <c:v>7627242.2008315539</c:v>
                </c:pt>
                <c:pt idx="33">
                  <c:v>6572709.5824899683</c:v>
                </c:pt>
                <c:pt idx="34">
                  <c:v>6751160.2696917374</c:v>
                </c:pt>
                <c:pt idx="35">
                  <c:v>6992316.3663213607</c:v>
                </c:pt>
                <c:pt idx="36">
                  <c:v>7476611.5383012015</c:v>
                </c:pt>
                <c:pt idx="37">
                  <c:v>7301290.7657607114</c:v>
                </c:pt>
                <c:pt idx="38">
                  <c:v>7191179.1328827646</c:v>
                </c:pt>
                <c:pt idx="39">
                  <c:v>7032559.0996082183</c:v>
                </c:pt>
                <c:pt idx="40">
                  <c:v>7154859.3603768805</c:v>
                </c:pt>
                <c:pt idx="41">
                  <c:v>7134257.3497229973</c:v>
                </c:pt>
                <c:pt idx="42">
                  <c:v>7638344.7774145631</c:v>
                </c:pt>
                <c:pt idx="43">
                  <c:v>8434726.9632749334</c:v>
                </c:pt>
                <c:pt idx="44">
                  <c:v>8561782.0133952815</c:v>
                </c:pt>
                <c:pt idx="45">
                  <c:v>8567173.6032813471</c:v>
                </c:pt>
                <c:pt idx="46">
                  <c:v>8778140.3365866803</c:v>
                </c:pt>
                <c:pt idx="47">
                  <c:v>7866077.7590338495</c:v>
                </c:pt>
                <c:pt idx="48">
                  <c:v>8064904.1671637194</c:v>
                </c:pt>
                <c:pt idx="49">
                  <c:v>7918743.5754956203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16832"/>
        <c:axId val="34618752"/>
      </c:lineChart>
      <c:catAx>
        <c:axId val="34616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3200"/>
                </a:pPr>
                <a:r>
                  <a:rPr lang="en-US" sz="32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3200" b="1"/>
            </a:pPr>
            <a:endParaRPr lang="en-US"/>
          </a:p>
        </c:txPr>
        <c:crossAx val="3461875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46187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3200"/>
                </a:pPr>
                <a:r>
                  <a:rPr lang="en-US" sz="3200" dirty="0"/>
                  <a:t>P Fertilizer Consumption (Millions Mg)</a:t>
                </a:r>
              </a:p>
            </c:rich>
          </c:tx>
          <c:layout>
            <c:manualLayout>
              <c:xMode val="edge"/>
              <c:yMode val="edge"/>
              <c:x val="9.8566308243727783E-3"/>
              <c:y val="8.3153043369578905E-2"/>
            </c:manualLayout>
          </c:layout>
          <c:overlay val="0"/>
        </c:title>
        <c:numFmt formatCode="_(* #,##0_);_(* \(#,##0\);_(* &quot;-&quot;??_);_(@_)" sourceLinked="1"/>
        <c:majorTickMark val="in"/>
        <c:minorTickMark val="none"/>
        <c:tickLblPos val="nextTo"/>
        <c:txPr>
          <a:bodyPr/>
          <a:lstStyle/>
          <a:p>
            <a:pPr>
              <a:defRPr sz="3600" b="1"/>
            </a:pPr>
            <a:endParaRPr lang="en-US"/>
          </a:p>
        </c:txPr>
        <c:crossAx val="34616832"/>
        <c:crosses val="autoZero"/>
        <c:crossBetween val="midCat"/>
        <c:majorUnit val="5000000"/>
        <c:dispUnits>
          <c:builtInUnit val="millions"/>
        </c:dispUnits>
      </c:valAx>
      <c:spPr>
        <a:ln w="12700"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56637570391729197"/>
          <c:y val="0.62898436132983382"/>
          <c:w val="0.37723382068438627"/>
          <c:h val="0.18978663604549462"/>
        </c:manualLayout>
      </c:layout>
      <c:overlay val="1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4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5302683938703"/>
          <c:y val="3.0949048035662216E-2"/>
          <c:w val="0.83862592780741163"/>
          <c:h val="0.81997687789026352"/>
        </c:manualLayout>
      </c:layout>
      <c:lineChart>
        <c:grouping val="standard"/>
        <c:varyColors val="0"/>
        <c:ser>
          <c:idx val="0"/>
          <c:order val="0"/>
          <c:tx>
            <c:v>PUE</c:v>
          </c:tx>
          <c:spPr>
            <a:ln w="76200">
              <a:solidFill>
                <a:schemeClr val="tx2">
                  <a:lumMod val="75000"/>
                </a:schemeClr>
              </a:solidFill>
            </a:ln>
          </c:spPr>
          <c:marker>
            <c:symbol val="circle"/>
            <c:size val="18"/>
            <c:spPr>
              <a:solidFill>
                <a:srgbClr val="00B0F0"/>
              </a:solidFill>
              <a:ln w="38100"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numRef>
              <c:f>'50 years World PUE 2'!$D$19:$BA$19</c:f>
              <c:numCache>
                <c:formatCode>General</c:formatCode>
                <c:ptCount val="50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</c:numCache>
            </c:numRef>
          </c:cat>
          <c:val>
            <c:numRef>
              <c:f>'50 years World PUE 2'!$D$66:$BA$66</c:f>
              <c:numCache>
                <c:formatCode>0.00</c:formatCode>
                <c:ptCount val="50"/>
                <c:pt idx="0">
                  <c:v>19.600857747983955</c:v>
                </c:pt>
                <c:pt idx="1">
                  <c:v>19.891188743452236</c:v>
                </c:pt>
                <c:pt idx="2">
                  <c:v>18.018597490454631</c:v>
                </c:pt>
                <c:pt idx="3">
                  <c:v>17.062700881141652</c:v>
                </c:pt>
                <c:pt idx="4">
                  <c:v>15.570866296185741</c:v>
                </c:pt>
                <c:pt idx="5">
                  <c:v>15.256407963113114</c:v>
                </c:pt>
                <c:pt idx="6">
                  <c:v>15.102660120162234</c:v>
                </c:pt>
                <c:pt idx="7">
                  <c:v>14.915856040977276</c:v>
                </c:pt>
                <c:pt idx="8">
                  <c:v>14.389159742660528</c:v>
                </c:pt>
                <c:pt idx="9">
                  <c:v>13.90807649439</c:v>
                </c:pt>
                <c:pt idx="10">
                  <c:v>14.249149623091098</c:v>
                </c:pt>
                <c:pt idx="11">
                  <c:v>13.011809894089676</c:v>
                </c:pt>
                <c:pt idx="12">
                  <c:v>12.951012930158322</c:v>
                </c:pt>
                <c:pt idx="13">
                  <c:v>13.692228507384266</c:v>
                </c:pt>
                <c:pt idx="14">
                  <c:v>12.99011414998632</c:v>
                </c:pt>
                <c:pt idx="15">
                  <c:v>13.128721438296344</c:v>
                </c:pt>
                <c:pt idx="16">
                  <c:v>12.515285753439025</c:v>
                </c:pt>
                <c:pt idx="17">
                  <c:v>13.186801052657469</c:v>
                </c:pt>
                <c:pt idx="18">
                  <c:v>12.384493467336149</c:v>
                </c:pt>
                <c:pt idx="19" formatCode="0.0">
                  <c:v>12.242594900869156</c:v>
                </c:pt>
                <c:pt idx="20">
                  <c:v>13.128562861360718</c:v>
                </c:pt>
                <c:pt idx="21">
                  <c:v>13.754088483286317</c:v>
                </c:pt>
                <c:pt idx="22">
                  <c:v>12.491508952166322</c:v>
                </c:pt>
                <c:pt idx="23">
                  <c:v>13.21560263007537</c:v>
                </c:pt>
                <c:pt idx="24">
                  <c:v>15.156023007188505</c:v>
                </c:pt>
                <c:pt idx="25">
                  <c:v>14.827569074450167</c:v>
                </c:pt>
                <c:pt idx="26">
                  <c:v>13.902912030052178</c:v>
                </c:pt>
                <c:pt idx="27">
                  <c:v>13.188162625454098</c:v>
                </c:pt>
                <c:pt idx="28">
                  <c:v>14.19288228090582</c:v>
                </c:pt>
                <c:pt idx="29">
                  <c:v>15.573217921038138</c:v>
                </c:pt>
                <c:pt idx="30">
                  <c:v>15.398707555461675</c:v>
                </c:pt>
                <c:pt idx="31">
                  <c:v>18.174715862880635</c:v>
                </c:pt>
                <c:pt idx="32">
                  <c:v>19.140302730392474</c:v>
                </c:pt>
                <c:pt idx="33">
                  <c:v>19.122977274319886</c:v>
                </c:pt>
                <c:pt idx="34">
                  <c:v>18.122402831520684</c:v>
                </c:pt>
                <c:pt idx="35">
                  <c:v>19.092762522818976</c:v>
                </c:pt>
                <c:pt idx="36">
                  <c:v>18.114897583245394</c:v>
                </c:pt>
                <c:pt idx="37">
                  <c:v>18.353978622072567</c:v>
                </c:pt>
                <c:pt idx="38">
                  <c:v>18.591347007472226</c:v>
                </c:pt>
                <c:pt idx="39">
                  <c:v>18.818234888939788</c:v>
                </c:pt>
                <c:pt idx="40">
                  <c:v>18.934398153492271</c:v>
                </c:pt>
                <c:pt idx="41">
                  <c:v>18.299814086592288</c:v>
                </c:pt>
                <c:pt idx="42">
                  <c:v>17.502694026481329</c:v>
                </c:pt>
                <c:pt idx="43">
                  <c:v>17.33121231775969</c:v>
                </c:pt>
                <c:pt idx="44">
                  <c:v>16.946647130750119</c:v>
                </c:pt>
                <c:pt idx="45">
                  <c:v>16.653153773071754</c:v>
                </c:pt>
                <c:pt idx="46">
                  <c:v>17.045737040924035</c:v>
                </c:pt>
                <c:pt idx="47">
                  <c:v>20.492412773106825</c:v>
                </c:pt>
                <c:pt idx="48">
                  <c:v>19.771379007593989</c:v>
                </c:pt>
                <c:pt idx="49">
                  <c:v>19.525522892317266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48064"/>
        <c:axId val="34650368"/>
      </c:lineChart>
      <c:dateAx>
        <c:axId val="34648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3600"/>
                </a:pPr>
                <a:r>
                  <a:rPr lang="en-US" sz="36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4650368"/>
        <c:crosses val="autoZero"/>
        <c:auto val="0"/>
        <c:lblOffset val="100"/>
        <c:baseTimeUnit val="days"/>
        <c:majorUnit val="10"/>
        <c:majorTimeUnit val="days"/>
      </c:dateAx>
      <c:valAx>
        <c:axId val="34650368"/>
        <c:scaling>
          <c:orientation val="minMax"/>
          <c:max val="25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Phosphorus Use Efficiency (%)</a:t>
                </a:r>
              </a:p>
            </c:rich>
          </c:tx>
          <c:layout>
            <c:manualLayout>
              <c:xMode val="edge"/>
              <c:yMode val="edge"/>
              <c:x val="3.9123630672926483E-3"/>
              <c:y val="0.14411975065616808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txPr>
          <a:bodyPr/>
          <a:lstStyle/>
          <a:p>
            <a:pPr>
              <a:defRPr sz="3600" b="1"/>
            </a:pPr>
            <a:endParaRPr lang="en-US"/>
          </a:p>
        </c:txPr>
        <c:crossAx val="34648064"/>
        <c:crosses val="autoZero"/>
        <c:crossBetween val="between"/>
        <c:majorUnit val="5"/>
        <c:minorUnit val="0.5"/>
      </c:valAx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74710739282589722"/>
          <c:y val="0.70795964566929204"/>
          <c:w val="0.18735190359269627"/>
          <c:h val="6.2787893700787412E-2"/>
        </c:manualLayout>
      </c:layout>
      <c:overlay val="1"/>
      <c:spPr>
        <a:noFill/>
        <a:ln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2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08T08:49:45.116" idx="1">
    <p:pos x="34240" y="19584"/>
    <p:text>fertilization</p:text>
  </p:cm>
  <p:cm authorId="0" dt="2012-10-08T08:53:29.004" idx="2">
    <p:pos x="33472" y="6176"/>
    <p:text>Isn't it better to put a word between 2010 and this production number just for ease of reading?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1" y="11930383"/>
            <a:ext cx="4352544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1762721"/>
            <a:ext cx="35844480" cy="9814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2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5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7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50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12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75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37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0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10/9/2012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0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10/9/2012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1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537976"/>
            <a:ext cx="11521441" cy="327685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1" y="1537976"/>
            <a:ext cx="33710881" cy="327685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10/9/2012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7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10/9/2012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6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4678644"/>
            <a:ext cx="43525440" cy="7627620"/>
          </a:xfrm>
        </p:spPr>
        <p:txBody>
          <a:bodyPr anchor="t"/>
          <a:lstStyle>
            <a:lvl1pPr algn="l">
              <a:defRPr sz="2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6277596"/>
            <a:ext cx="43525440" cy="8401047"/>
          </a:xfrm>
        </p:spPr>
        <p:txBody>
          <a:bodyPr anchor="b"/>
          <a:lstStyle>
            <a:lvl1pPr marL="0" indent="0">
              <a:buNone/>
              <a:defRPr sz="11500">
                <a:solidFill>
                  <a:schemeClr val="tx1">
                    <a:tint val="75000"/>
                  </a:schemeClr>
                </a:solidFill>
              </a:defRPr>
            </a:lvl1pPr>
            <a:lvl2pPr marL="2625468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2pPr>
            <a:lvl3pPr marL="5250936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3pPr>
            <a:lvl4pPr marL="7876404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4pPr>
            <a:lvl5pPr marL="10501871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5pPr>
            <a:lvl6pPr marL="13127339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6pPr>
            <a:lvl7pPr marL="15752807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7pPr>
            <a:lvl8pPr marL="18378275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8pPr>
            <a:lvl9pPr marL="21003743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10/9/2012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7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1" y="8961124"/>
            <a:ext cx="22616161" cy="25345393"/>
          </a:xfrm>
        </p:spPr>
        <p:txBody>
          <a:bodyPr/>
          <a:lstStyle>
            <a:lvl1pPr>
              <a:defRPr sz="16000"/>
            </a:lvl1pPr>
            <a:lvl2pPr>
              <a:defRPr sz="13800"/>
            </a:lvl2pPr>
            <a:lvl3pPr>
              <a:defRPr sz="115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1" y="8961124"/>
            <a:ext cx="22616161" cy="25345393"/>
          </a:xfrm>
        </p:spPr>
        <p:txBody>
          <a:bodyPr/>
          <a:lstStyle>
            <a:lvl1pPr>
              <a:defRPr sz="16000"/>
            </a:lvl1pPr>
            <a:lvl2pPr>
              <a:defRPr sz="13800"/>
            </a:lvl2pPr>
            <a:lvl3pPr>
              <a:defRPr sz="115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10/9/2012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5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96634"/>
            <a:ext cx="22625052" cy="3582667"/>
          </a:xfrm>
        </p:spPr>
        <p:txBody>
          <a:bodyPr anchor="b"/>
          <a:lstStyle>
            <a:lvl1pPr marL="0" indent="0">
              <a:buNone/>
              <a:defRPr sz="13800" b="1"/>
            </a:lvl1pPr>
            <a:lvl2pPr marL="2625468" indent="0">
              <a:buNone/>
              <a:defRPr sz="11500" b="1"/>
            </a:lvl2pPr>
            <a:lvl3pPr marL="5250936" indent="0">
              <a:buNone/>
              <a:defRPr sz="10300" b="1"/>
            </a:lvl3pPr>
            <a:lvl4pPr marL="7876404" indent="0">
              <a:buNone/>
              <a:defRPr sz="9200" b="1"/>
            </a:lvl4pPr>
            <a:lvl5pPr marL="10501871" indent="0">
              <a:buNone/>
              <a:defRPr sz="9200" b="1"/>
            </a:lvl5pPr>
            <a:lvl6pPr marL="13127339" indent="0">
              <a:buNone/>
              <a:defRPr sz="9200" b="1"/>
            </a:lvl6pPr>
            <a:lvl7pPr marL="15752807" indent="0">
              <a:buNone/>
              <a:defRPr sz="9200" b="1"/>
            </a:lvl7pPr>
            <a:lvl8pPr marL="18378275" indent="0">
              <a:buNone/>
              <a:defRPr sz="9200" b="1"/>
            </a:lvl8pPr>
            <a:lvl9pPr marL="21003743" indent="0">
              <a:buNone/>
              <a:defRPr sz="9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2179301"/>
            <a:ext cx="22625052" cy="22127213"/>
          </a:xfrm>
        </p:spPr>
        <p:txBody>
          <a:bodyPr/>
          <a:lstStyle>
            <a:lvl1pPr>
              <a:defRPr sz="13800"/>
            </a:lvl1pPr>
            <a:lvl2pPr>
              <a:defRPr sz="11500"/>
            </a:lvl2pPr>
            <a:lvl3pPr>
              <a:defRPr sz="103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596634"/>
            <a:ext cx="22633940" cy="3582667"/>
          </a:xfrm>
        </p:spPr>
        <p:txBody>
          <a:bodyPr anchor="b"/>
          <a:lstStyle>
            <a:lvl1pPr marL="0" indent="0">
              <a:buNone/>
              <a:defRPr sz="13800" b="1"/>
            </a:lvl1pPr>
            <a:lvl2pPr marL="2625468" indent="0">
              <a:buNone/>
              <a:defRPr sz="11500" b="1"/>
            </a:lvl2pPr>
            <a:lvl3pPr marL="5250936" indent="0">
              <a:buNone/>
              <a:defRPr sz="10300" b="1"/>
            </a:lvl3pPr>
            <a:lvl4pPr marL="7876404" indent="0">
              <a:buNone/>
              <a:defRPr sz="9200" b="1"/>
            </a:lvl4pPr>
            <a:lvl5pPr marL="10501871" indent="0">
              <a:buNone/>
              <a:defRPr sz="9200" b="1"/>
            </a:lvl5pPr>
            <a:lvl6pPr marL="13127339" indent="0">
              <a:buNone/>
              <a:defRPr sz="9200" b="1"/>
            </a:lvl6pPr>
            <a:lvl7pPr marL="15752807" indent="0">
              <a:buNone/>
              <a:defRPr sz="9200" b="1"/>
            </a:lvl7pPr>
            <a:lvl8pPr marL="18378275" indent="0">
              <a:buNone/>
              <a:defRPr sz="9200" b="1"/>
            </a:lvl8pPr>
            <a:lvl9pPr marL="21003743" indent="0">
              <a:buNone/>
              <a:defRPr sz="9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2179301"/>
            <a:ext cx="22633940" cy="22127213"/>
          </a:xfrm>
        </p:spPr>
        <p:txBody>
          <a:bodyPr/>
          <a:lstStyle>
            <a:lvl1pPr>
              <a:defRPr sz="13800"/>
            </a:lvl1pPr>
            <a:lvl2pPr>
              <a:defRPr sz="11500"/>
            </a:lvl2pPr>
            <a:lvl3pPr>
              <a:defRPr sz="103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10/9/2012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7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10/9/2012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9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10/9/2012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73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529080"/>
            <a:ext cx="16846552" cy="6507480"/>
          </a:xfrm>
        </p:spPr>
        <p:txBody>
          <a:bodyPr anchor="b"/>
          <a:lstStyle>
            <a:lvl1pPr algn="l">
              <a:defRPr sz="1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529084"/>
            <a:ext cx="28625800" cy="32777433"/>
          </a:xfrm>
        </p:spPr>
        <p:txBody>
          <a:bodyPr/>
          <a:lstStyle>
            <a:lvl1pPr>
              <a:defRPr sz="18400"/>
            </a:lvl1pPr>
            <a:lvl2pPr>
              <a:defRPr sz="16000"/>
            </a:lvl2pPr>
            <a:lvl3pPr>
              <a:defRPr sz="13800"/>
            </a:lvl3pPr>
            <a:lvl4pPr>
              <a:defRPr sz="11500"/>
            </a:lvl4pPr>
            <a:lvl5pPr>
              <a:defRPr sz="11500"/>
            </a:lvl5pPr>
            <a:lvl6pPr>
              <a:defRPr sz="11500"/>
            </a:lvl6pPr>
            <a:lvl7pPr>
              <a:defRPr sz="11500"/>
            </a:lvl7pPr>
            <a:lvl8pPr>
              <a:defRPr sz="11500"/>
            </a:lvl8pPr>
            <a:lvl9pPr>
              <a:defRPr sz="1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8036564"/>
            <a:ext cx="16846552" cy="26269953"/>
          </a:xfrm>
        </p:spPr>
        <p:txBody>
          <a:bodyPr/>
          <a:lstStyle>
            <a:lvl1pPr marL="0" indent="0">
              <a:buNone/>
              <a:defRPr sz="8100"/>
            </a:lvl1pPr>
            <a:lvl2pPr marL="2625468" indent="0">
              <a:buNone/>
              <a:defRPr sz="6900"/>
            </a:lvl2pPr>
            <a:lvl3pPr marL="5250936" indent="0">
              <a:buNone/>
              <a:defRPr sz="5800"/>
            </a:lvl3pPr>
            <a:lvl4pPr marL="7876404" indent="0">
              <a:buNone/>
              <a:defRPr sz="5100"/>
            </a:lvl4pPr>
            <a:lvl5pPr marL="10501871" indent="0">
              <a:buNone/>
              <a:defRPr sz="5100"/>
            </a:lvl5pPr>
            <a:lvl6pPr marL="13127339" indent="0">
              <a:buNone/>
              <a:defRPr sz="5100"/>
            </a:lvl6pPr>
            <a:lvl7pPr marL="15752807" indent="0">
              <a:buNone/>
              <a:defRPr sz="5100"/>
            </a:lvl7pPr>
            <a:lvl8pPr marL="18378275" indent="0">
              <a:buNone/>
              <a:defRPr sz="5100"/>
            </a:lvl8pPr>
            <a:lvl9pPr marL="21003743" indent="0">
              <a:buNone/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10/9/2012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2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6883360"/>
            <a:ext cx="30723840" cy="3173733"/>
          </a:xfrm>
        </p:spPr>
        <p:txBody>
          <a:bodyPr anchor="b"/>
          <a:lstStyle>
            <a:lvl1pPr algn="l">
              <a:defRPr sz="1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431540"/>
            <a:ext cx="30723840" cy="23042880"/>
          </a:xfrm>
        </p:spPr>
        <p:txBody>
          <a:bodyPr/>
          <a:lstStyle>
            <a:lvl1pPr marL="0" indent="0">
              <a:buNone/>
              <a:defRPr sz="18400"/>
            </a:lvl1pPr>
            <a:lvl2pPr marL="2625468" indent="0">
              <a:buNone/>
              <a:defRPr sz="16000"/>
            </a:lvl2pPr>
            <a:lvl3pPr marL="5250936" indent="0">
              <a:buNone/>
              <a:defRPr sz="13800"/>
            </a:lvl3pPr>
            <a:lvl4pPr marL="7876404" indent="0">
              <a:buNone/>
              <a:defRPr sz="11500"/>
            </a:lvl4pPr>
            <a:lvl5pPr marL="10501871" indent="0">
              <a:buNone/>
              <a:defRPr sz="11500"/>
            </a:lvl5pPr>
            <a:lvl6pPr marL="13127339" indent="0">
              <a:buNone/>
              <a:defRPr sz="11500"/>
            </a:lvl6pPr>
            <a:lvl7pPr marL="15752807" indent="0">
              <a:buNone/>
              <a:defRPr sz="11500"/>
            </a:lvl7pPr>
            <a:lvl8pPr marL="18378275" indent="0">
              <a:buNone/>
              <a:defRPr sz="11500"/>
            </a:lvl8pPr>
            <a:lvl9pPr marL="21003743" indent="0">
              <a:buNone/>
              <a:defRPr sz="1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30057093"/>
            <a:ext cx="30723840" cy="4507227"/>
          </a:xfrm>
        </p:spPr>
        <p:txBody>
          <a:bodyPr/>
          <a:lstStyle>
            <a:lvl1pPr marL="0" indent="0">
              <a:buNone/>
              <a:defRPr sz="8100"/>
            </a:lvl1pPr>
            <a:lvl2pPr marL="2625468" indent="0">
              <a:buNone/>
              <a:defRPr sz="6900"/>
            </a:lvl2pPr>
            <a:lvl3pPr marL="5250936" indent="0">
              <a:buNone/>
              <a:defRPr sz="5800"/>
            </a:lvl3pPr>
            <a:lvl4pPr marL="7876404" indent="0">
              <a:buNone/>
              <a:defRPr sz="5100"/>
            </a:lvl4pPr>
            <a:lvl5pPr marL="10501871" indent="0">
              <a:buNone/>
              <a:defRPr sz="5100"/>
            </a:lvl5pPr>
            <a:lvl6pPr marL="13127339" indent="0">
              <a:buNone/>
              <a:defRPr sz="5100"/>
            </a:lvl6pPr>
            <a:lvl7pPr marL="15752807" indent="0">
              <a:buNone/>
              <a:defRPr sz="5100"/>
            </a:lvl7pPr>
            <a:lvl8pPr marL="18378275" indent="0">
              <a:buNone/>
              <a:defRPr sz="5100"/>
            </a:lvl8pPr>
            <a:lvl9pPr marL="21003743" indent="0">
              <a:buNone/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0CBB-8977-4410-A7BE-B556C93C1631}" type="datetimeFigureOut">
              <a:rPr lang="en-US" smtClean="0"/>
              <a:pPr/>
              <a:t>10/9/2012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7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537972"/>
            <a:ext cx="46085760" cy="6400800"/>
          </a:xfrm>
          <a:prstGeom prst="rect">
            <a:avLst/>
          </a:prstGeom>
        </p:spPr>
        <p:txBody>
          <a:bodyPr vert="horz" lIns="525094" tIns="262547" rIns="525094" bIns="26254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961124"/>
            <a:ext cx="46085760" cy="25345393"/>
          </a:xfrm>
          <a:prstGeom prst="rect">
            <a:avLst/>
          </a:prstGeom>
        </p:spPr>
        <p:txBody>
          <a:bodyPr vert="horz" lIns="525094" tIns="262547" rIns="525094" bIns="26254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5595563"/>
            <a:ext cx="11948160" cy="2044700"/>
          </a:xfrm>
          <a:prstGeom prst="rect">
            <a:avLst/>
          </a:prstGeom>
        </p:spPr>
        <p:txBody>
          <a:bodyPr vert="horz" lIns="525094" tIns="262547" rIns="525094" bIns="262547" rtlCol="0" anchor="ctr"/>
          <a:lstStyle>
            <a:lvl1pPr algn="l">
              <a:defRPr sz="6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90CBB-8977-4410-A7BE-B556C93C1631}" type="datetimeFigureOut">
              <a:rPr lang="en-US" smtClean="0"/>
              <a:pPr/>
              <a:t>10/9/2012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1" y="35595563"/>
            <a:ext cx="16215360" cy="2044700"/>
          </a:xfrm>
          <a:prstGeom prst="rect">
            <a:avLst/>
          </a:prstGeom>
        </p:spPr>
        <p:txBody>
          <a:bodyPr vert="horz" lIns="525094" tIns="262547" rIns="525094" bIns="262547" rtlCol="0" anchor="ctr"/>
          <a:lstStyle>
            <a:lvl1pPr algn="ctr">
              <a:defRPr sz="6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5595563"/>
            <a:ext cx="11948160" cy="2044700"/>
          </a:xfrm>
          <a:prstGeom prst="rect">
            <a:avLst/>
          </a:prstGeom>
        </p:spPr>
        <p:txBody>
          <a:bodyPr vert="horz" lIns="525094" tIns="262547" rIns="525094" bIns="262547" rtlCol="0" anchor="ctr"/>
          <a:lstStyle>
            <a:lvl1pPr algn="r">
              <a:defRPr sz="6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AD431-6C92-46A5-9ABB-8C9E87198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2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50936" rtl="0" eaLnBrk="1" latinLnBrk="0" hangingPunct="1">
        <a:spcBef>
          <a:spcPct val="0"/>
        </a:spcBef>
        <a:buNone/>
        <a:defRPr sz="2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69101" indent="-1969101" algn="l" defTabSz="5250936" rtl="0" eaLnBrk="1" latinLnBrk="0" hangingPunct="1">
        <a:spcBef>
          <a:spcPct val="20000"/>
        </a:spcBef>
        <a:buFont typeface="Arial" pitchFamily="34" charset="0"/>
        <a:buChar char="•"/>
        <a:defRPr sz="18400" kern="1200">
          <a:solidFill>
            <a:schemeClr val="tx1"/>
          </a:solidFill>
          <a:latin typeface="+mn-lt"/>
          <a:ea typeface="+mn-ea"/>
          <a:cs typeface="+mn-cs"/>
        </a:defRPr>
      </a:lvl1pPr>
      <a:lvl2pPr marL="4266386" indent="-1640917" algn="l" defTabSz="5250936" rtl="0" eaLnBrk="1" latinLnBrk="0" hangingPunct="1">
        <a:spcBef>
          <a:spcPct val="20000"/>
        </a:spcBef>
        <a:buFont typeface="Arial" pitchFamily="34" charset="0"/>
        <a:buChar char="–"/>
        <a:defRPr sz="16000" kern="1200">
          <a:solidFill>
            <a:schemeClr val="tx1"/>
          </a:solidFill>
          <a:latin typeface="+mn-lt"/>
          <a:ea typeface="+mn-ea"/>
          <a:cs typeface="+mn-cs"/>
        </a:defRPr>
      </a:lvl2pPr>
      <a:lvl3pPr marL="6563669" indent="-1312734" algn="l" defTabSz="5250936" rtl="0" eaLnBrk="1" latinLnBrk="0" hangingPunct="1">
        <a:spcBef>
          <a:spcPct val="20000"/>
        </a:spcBef>
        <a:buFont typeface="Arial" pitchFamily="34" charset="0"/>
        <a:buChar char="•"/>
        <a:defRPr sz="13800" kern="1200">
          <a:solidFill>
            <a:schemeClr val="tx1"/>
          </a:solidFill>
          <a:latin typeface="+mn-lt"/>
          <a:ea typeface="+mn-ea"/>
          <a:cs typeface="+mn-cs"/>
        </a:defRPr>
      </a:lvl3pPr>
      <a:lvl4pPr marL="9189137" indent="-1312734" algn="l" defTabSz="5250936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814606" indent="-1312734" algn="l" defTabSz="5250936" rtl="0" eaLnBrk="1" latinLnBrk="0" hangingPunct="1">
        <a:spcBef>
          <a:spcPct val="20000"/>
        </a:spcBef>
        <a:buFont typeface="Arial" pitchFamily="34" charset="0"/>
        <a:buChar char="»"/>
        <a:defRPr sz="115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0073" indent="-1312734" algn="l" defTabSz="5250936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6pPr>
      <a:lvl7pPr marL="17065541" indent="-1312734" algn="l" defTabSz="5250936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691009" indent="-1312734" algn="l" defTabSz="5250936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6477" indent="-1312734" algn="l" defTabSz="5250936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625468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2pPr>
      <a:lvl3pPr marL="5250936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7876404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01871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3127339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752807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8378275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21003743" algn="l" defTabSz="5250936" rtl="0" eaLnBrk="1" latinLnBrk="0" hangingPunct="1"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hyperlink" Target="http://faostat.fao.org/" TargetMode="External"/><Relationship Id="rId7" Type="http://schemas.openxmlformats.org/officeDocument/2006/relationships/image" Target="../media/image4.emf"/><Relationship Id="rId12" Type="http://schemas.openxmlformats.org/officeDocument/2006/relationships/comments" Target="../comments/comment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11" Type="http://schemas.openxmlformats.org/officeDocument/2006/relationships/image" Target="../media/image5.emf"/><Relationship Id="rId5" Type="http://schemas.openxmlformats.org/officeDocument/2006/relationships/image" Target="../media/image3.tiff"/><Relationship Id="rId10" Type="http://schemas.openxmlformats.org/officeDocument/2006/relationships/chart" Target="../charts/chart2.xml"/><Relationship Id="rId4" Type="http://schemas.openxmlformats.org/officeDocument/2006/relationships/image" Target="../media/image2.tiff"/><Relationship Id="rId9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4400" y="376758"/>
            <a:ext cx="49377600" cy="3669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CH" sz="10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World Phosphorus Use Efficiency in Cereal Crops</a:t>
            </a:r>
          </a:p>
          <a:p>
            <a:pPr algn="ctr"/>
            <a:r>
              <a:rPr lang="de-CH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Guilherme Torres, Natasha Macnack, Bee Chim, Jeremiah Mullock, and William Raun</a:t>
            </a:r>
            <a:r>
              <a:rPr lang="de-CH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de-CH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CH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Oklahoma State University, Plant </a:t>
            </a:r>
            <a:r>
              <a:rPr lang="de-CH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Soil </a:t>
            </a:r>
            <a:r>
              <a:rPr lang="de-CH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Science Department</a:t>
            </a:r>
            <a:endParaRPr lang="de-CH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de-CH" sz="4800" dirty="0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328" y="4315146"/>
            <a:ext cx="15544800" cy="3322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CH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de-CH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demand </a:t>
            </a:r>
            <a:r>
              <a:rPr lang="de-CH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 phosphorus</a:t>
            </a:r>
          </a:p>
          <a:p>
            <a:pPr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de-CH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Phosphorus (P) is the second most limiting nutrient in crop systems and positively correlated with world food production.  </a:t>
            </a:r>
          </a:p>
          <a:p>
            <a:pPr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de-CH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Batjes (1997) estimated that P deficiency can be found in </a:t>
            </a:r>
            <a:r>
              <a:rPr lang="de-CH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CH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67% of the world land designated for crop production.</a:t>
            </a:r>
          </a:p>
          <a:p>
            <a:pPr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de-CH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Soil orders with potential P deficiency account for approximately 51% of the world soils (Brady and Weil, 2008) 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(Table 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1). </a:t>
            </a:r>
          </a:p>
          <a:p>
            <a:pPr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Based on current consumption, P reserves have been estimated to last from 100 years (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Heffer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al., 2006) to 343 years (Roberts and Stewart, 2002).</a:t>
            </a:r>
          </a:p>
          <a:p>
            <a:pPr algn="ctr">
              <a:lnSpc>
                <a:spcPct val="150000"/>
              </a:lnSpc>
            </a:pP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Table 1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Global  distribution, potential macronutrient deficiency and  nutrient toxicity associated with major soil orders</a:t>
            </a:r>
            <a:r>
              <a:rPr lang="en-US" sz="4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†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CH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CH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CH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CH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CH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CH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CH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CH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CH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CH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e-CH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†Adapted from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Baligar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al. (2001).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‡ Brady and Weil, 2008.</a:t>
            </a:r>
          </a:p>
          <a:p>
            <a:endParaRPr lang="en-US" sz="32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indent="-457200" algn="just">
              <a:spcAft>
                <a:spcPts val="1200"/>
              </a:spcAft>
            </a:pPr>
            <a:endParaRPr lang="en-US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Objective</a:t>
            </a:r>
          </a:p>
          <a:p>
            <a:pPr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Macro data was used to estimate mean and current global P use efficiency of cereal crops based on harvested area, fertilizer consumption, and production quantity.</a:t>
            </a:r>
          </a:p>
          <a:p>
            <a:pPr algn="just">
              <a:lnSpc>
                <a:spcPct val="150000"/>
              </a:lnSpc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n-US" sz="5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de-CH" sz="8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830800" y="4315146"/>
            <a:ext cx="15544800" cy="3322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t" anchorCtr="0"/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Global Phosphorus Use </a:t>
            </a:r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Efficiency</a:t>
            </a:r>
            <a:endParaRPr lang="en-US" sz="6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years (1961 to 2011) of world fertilizer P consumption, cereal harvested area, and production were obtained from the FAOSTAT database (2011) to estimate phosphorus use efficiency (PUE).</a:t>
            </a:r>
          </a:p>
          <a:p>
            <a:pPr lvl="0"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Crops included maize, rice, wheat, sorghum, barley, millet, oats, rye, triticale and minor cereal crops. </a:t>
            </a:r>
          </a:p>
          <a:p>
            <a:pPr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Cereal harvested area represents 55% of the total harvested area. </a:t>
            </a:r>
          </a:p>
          <a:p>
            <a:pPr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Cereal P consumption = World P consumption x 55%.</a:t>
            </a:r>
          </a:p>
          <a:p>
            <a:pPr indent="-457200" algn="just">
              <a:spcAft>
                <a:spcPts val="1800"/>
              </a:spcAft>
              <a:buFont typeface="Arial" pitchFamily="34" charset="0"/>
              <a:buChar char="•"/>
            </a:pP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 algn="just">
              <a:spcAft>
                <a:spcPts val="1200"/>
              </a:spcAft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 algn="just">
              <a:spcAft>
                <a:spcPts val="1200"/>
              </a:spcAft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 algn="just">
              <a:spcAft>
                <a:spcPts val="1200"/>
              </a:spcAft>
            </a:pP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 algn="just">
              <a:spcAft>
                <a:spcPts val="1200"/>
              </a:spcAft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endParaRPr lang="en-US" sz="4800" dirty="0" smtClean="0">
              <a:solidFill>
                <a:prstClr val="black"/>
              </a:solidFill>
            </a:endParaRPr>
          </a:p>
          <a:p>
            <a:pPr lvl="0"/>
            <a:endParaRPr lang="de-CH" sz="4800" dirty="0" smtClean="0">
              <a:solidFill>
                <a:prstClr val="black"/>
              </a:solidFill>
            </a:endParaRPr>
          </a:p>
          <a:p>
            <a:pPr lvl="0"/>
            <a:endParaRPr lang="de-CH" sz="4800" dirty="0">
              <a:solidFill>
                <a:prstClr val="black"/>
              </a:solidFill>
            </a:endParaRPr>
          </a:p>
          <a:p>
            <a:pPr lvl="0" algn="ctr">
              <a:spcBef>
                <a:spcPts val="600"/>
              </a:spcBef>
            </a:pPr>
            <a:r>
              <a:rPr lang="de-CH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spcBef>
                <a:spcPts val="600"/>
              </a:spcBef>
            </a:pPr>
            <a:endParaRPr lang="de-CH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600"/>
              </a:spcBef>
            </a:pPr>
            <a:endParaRPr lang="de-CH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600"/>
              </a:spcBef>
            </a:pPr>
            <a:endParaRPr lang="de-CH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600"/>
              </a:spcBef>
            </a:pPr>
            <a:endParaRPr lang="de-CH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2400"/>
              </a:spcAft>
            </a:pPr>
            <a:endParaRPr lang="de-CH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2400"/>
              </a:spcAft>
            </a:pPr>
            <a:r>
              <a:rPr lang="de-CH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 1</a:t>
            </a:r>
            <a:r>
              <a:rPr lang="de-CH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Global phosphorus fertilizer consumption and           fertilizer phosphorus consumption by cereal crops from1961 to 2011.</a:t>
            </a:r>
            <a:endParaRPr lang="de-CH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2400"/>
              </a:spcAft>
            </a:pPr>
            <a:endParaRPr lang="de-CH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de-CH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Grain P uptake and P removed from the soi</a:t>
            </a:r>
            <a:r>
              <a:rPr lang="de-CH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Cereal grain P uptake was calculated by multiplying the crop specific grain P content by the production of that given crop. </a:t>
            </a:r>
          </a:p>
          <a:p>
            <a:pPr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was assumed that 79.3% of the P found in the grain came from the soil and not the fertilizer.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value was computed from averaging data found in literature for P removal. </a:t>
            </a:r>
          </a:p>
          <a:p>
            <a:pPr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PUE was calculated as: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de-CH" sz="5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747200" y="4315146"/>
            <a:ext cx="15698760" cy="3322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de-CH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Cereal Production and P Consumption </a:t>
            </a:r>
          </a:p>
          <a:p>
            <a:pPr lvl="0"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 the last 50 years, world fertilizer P consumption has been increasing at a rate of 212,855 Mg yr </a:t>
            </a:r>
            <a:r>
              <a:rPr lang="en-US" sz="4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(Figure 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1).</a:t>
            </a:r>
          </a:p>
          <a:p>
            <a:pPr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was a 346% increase in P fertilizer usage in 50 years.</a:t>
            </a:r>
          </a:p>
          <a:p>
            <a:pPr lvl="0"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50-year cereal production average was 1,704,807,560 Mg.</a:t>
            </a:r>
          </a:p>
          <a:p>
            <a:pPr lvl="0"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Cereal production was 2,432,818,753 Mg in 2010</a:t>
            </a:r>
          </a:p>
          <a:p>
            <a:pPr lvl="0"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World cereal yield increased from 1.35 to 3.57 Mg ha</a:t>
            </a:r>
            <a:r>
              <a:rPr lang="en-US" sz="4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between 1961 and 2010.  </a:t>
            </a:r>
          </a:p>
          <a:p>
            <a:pPr lvl="0" indent="-457200" algn="just">
              <a:spcAft>
                <a:spcPts val="1800"/>
              </a:spcAft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457200">
              <a:lnSpc>
                <a:spcPct val="150000"/>
              </a:lnSpc>
              <a:spcAft>
                <a:spcPts val="1800"/>
              </a:spcAft>
            </a:pPr>
            <a:r>
              <a:rPr lang="en-US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Phosphorus Use Efficiency</a:t>
            </a:r>
          </a:p>
          <a:p>
            <a:pPr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year and current world PUE for cereal crops was 15.7% and 19.2%</a:t>
            </a:r>
          </a:p>
          <a:p>
            <a:pPr indent="-45720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PUE ranged from 12.0% in 1980 to 20.2% in 2008 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(Figure 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2). </a:t>
            </a:r>
          </a:p>
          <a:p>
            <a:pPr indent="-457200">
              <a:spcAft>
                <a:spcPts val="1800"/>
              </a:spcAft>
            </a:pP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>
              <a:spcAft>
                <a:spcPts val="1800"/>
              </a:spcAft>
              <a:buFont typeface="Arial" pitchFamily="34" charset="0"/>
              <a:buChar char="•"/>
            </a:pP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>
              <a:spcAft>
                <a:spcPts val="1800"/>
              </a:spcAft>
              <a:buFont typeface="Arial" pitchFamily="34" charset="0"/>
              <a:buChar char="•"/>
            </a:pP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>
              <a:spcAft>
                <a:spcPts val="1800"/>
              </a:spcAft>
              <a:buFont typeface="Arial" pitchFamily="34" charset="0"/>
              <a:buChar char="•"/>
            </a:pP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>
              <a:spcAft>
                <a:spcPts val="1800"/>
              </a:spcAft>
              <a:buFont typeface="Arial" pitchFamily="34" charset="0"/>
              <a:buChar char="•"/>
            </a:pP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>
              <a:spcAft>
                <a:spcPts val="1800"/>
              </a:spcAft>
              <a:buFont typeface="Arial" pitchFamily="34" charset="0"/>
              <a:buChar char="•"/>
            </a:pP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>
              <a:spcAft>
                <a:spcPts val="1800"/>
              </a:spcAft>
              <a:buFont typeface="Arial" pitchFamily="34" charset="0"/>
              <a:buChar char="•"/>
            </a:pP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>
              <a:spcAft>
                <a:spcPts val="1800"/>
              </a:spcAft>
              <a:buFont typeface="Arial" pitchFamily="34" charset="0"/>
              <a:buChar char="•"/>
            </a:pP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>
              <a:spcAft>
                <a:spcPts val="1800"/>
              </a:spcAft>
              <a:buFont typeface="Arial" pitchFamily="34" charset="0"/>
              <a:buChar char="•"/>
            </a:pP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>
              <a:spcAft>
                <a:spcPts val="1800"/>
              </a:spcAft>
              <a:buFont typeface="Arial" pitchFamily="34" charset="0"/>
              <a:buChar char="•"/>
            </a:pP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457200" algn="just">
              <a:spcAft>
                <a:spcPts val="1800"/>
              </a:spcAft>
            </a:pPr>
            <a:r>
              <a:rPr lang="de-CH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Figure 2</a:t>
            </a:r>
            <a:r>
              <a:rPr lang="de-CH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CH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Historical </a:t>
            </a:r>
            <a:r>
              <a:rPr lang="de-CH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estimates of world phosphorus use </a:t>
            </a:r>
            <a:r>
              <a:rPr lang="de-CH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de-CH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cereal crops.</a:t>
            </a:r>
          </a:p>
          <a:p>
            <a:pPr lvl="0" indent="-457200" algn="just">
              <a:spcAft>
                <a:spcPts val="1800"/>
              </a:spcAft>
            </a:pPr>
            <a:endParaRPr lang="de-CH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457200">
              <a:spcAft>
                <a:spcPts val="1800"/>
              </a:spcAft>
            </a:pPr>
            <a:r>
              <a:rPr lang="de-CH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  <a:p>
            <a:pPr lvl="0"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de-CH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de-CH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PUE is </a:t>
            </a:r>
            <a:r>
              <a:rPr lang="de-CH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(12-20%), indicating that P fertilization methods need to be improved in order to preserve the longevity of P reserves. </a:t>
            </a:r>
          </a:p>
          <a:p>
            <a:pPr lvl="0" indent="-457200">
              <a:spcAft>
                <a:spcPts val="1800"/>
              </a:spcAft>
              <a:buFont typeface="Arial" pitchFamily="34" charset="0"/>
              <a:buChar char="•"/>
            </a:pPr>
            <a:endParaRPr lang="de-CH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457200">
              <a:spcAft>
                <a:spcPts val="1800"/>
              </a:spcAft>
            </a:pPr>
            <a:r>
              <a:rPr lang="de-CH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de-CH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Baligar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V.C., N.K.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Fageria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and Z.L. He.  2001. Nutrient use efficiency in plants.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Commun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Soil Sci. Plant Anal. 32:921-950. </a:t>
            </a:r>
          </a:p>
          <a:p>
            <a:pPr algn="just">
              <a:spcAft>
                <a:spcPts val="1200"/>
              </a:spcAft>
            </a:pP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Batjes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N.H. 1997. A world dataset of derived soil properties by FAO–UNESCO soil unit for global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modelling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Soil Use Manage. 13:9-16.</a:t>
            </a:r>
          </a:p>
          <a:p>
            <a:pPr algn="just">
              <a:spcAft>
                <a:spcPts val="1200"/>
              </a:spcAft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Brady, N.C., and R.R. Weil. 2008. The nature and properties of soils. 14</a:t>
            </a:r>
            <a:r>
              <a:rPr lang="en-US" sz="22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ed. Prentice Hall, Upper Saddle River, NJ.</a:t>
            </a:r>
          </a:p>
          <a:p>
            <a:pPr algn="just">
              <a:spcAft>
                <a:spcPts val="1200"/>
              </a:spcAft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Food and Agriculture Organization. 2011. FAOSTAT: Statistics database. [Online.] Available at </a:t>
            </a:r>
            <a:r>
              <a:rPr lang="en-US" sz="2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http://faostat.fao.org/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(verified 9 Jul. 2012).</a:t>
            </a:r>
          </a:p>
          <a:p>
            <a:pPr algn="just">
              <a:spcAft>
                <a:spcPts val="1200"/>
              </a:spcAft>
            </a:pP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Heffer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P., M.P.R.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Prud'homme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Muirheid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and K.F. Isherwood. 2006. Phosphorus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fertilisation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issues and outlook.  Proc. Int. </a:t>
            </a:r>
            <a:r>
              <a:rPr lang="en-US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Fert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Soc. p. 1-32.</a:t>
            </a:r>
          </a:p>
          <a:p>
            <a:pPr algn="just">
              <a:spcAft>
                <a:spcPts val="1200"/>
              </a:spcAft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Roberts, T., and W. Stewart. 2002. Inorganic phosphorus and potassium production and reserves. Better Crops 86:6-7.</a:t>
            </a:r>
          </a:p>
          <a:p>
            <a:pPr algn="just"/>
            <a:endParaRPr lang="de-CH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koller\Desktop\Research logo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1" y="431515"/>
            <a:ext cx="3810001" cy="34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koller\Desktop\Agriculture logo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4560"/>
            <a:ext cx="3935866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914400" y="4046739"/>
            <a:ext cx="4937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ontent Placeholder 4"/>
          <p:cNvGraphicFramePr>
            <a:graphicFrameLocks/>
          </p:cNvGraphicFramePr>
          <p:nvPr/>
        </p:nvGraphicFramePr>
        <p:xfrm>
          <a:off x="18516600" y="14401800"/>
          <a:ext cx="14173200" cy="96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/>
          <a:srcRect b="26909"/>
          <a:stretch>
            <a:fillRect/>
          </a:stretch>
        </p:blipFill>
        <p:spPr bwMode="auto">
          <a:xfrm>
            <a:off x="17754328" y="35332192"/>
            <a:ext cx="156977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5546050" y="1909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6050" y="190944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35252272" y="17114168"/>
          <a:ext cx="14173200" cy="960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048472" y="17798306"/>
            <a:ext cx="15193689" cy="11773246"/>
            <a:chOff x="1048472" y="13585776"/>
            <a:chExt cx="15193689" cy="11773246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 l="3137" r="14118" b="4849"/>
            <a:stretch>
              <a:fillRect/>
            </a:stretch>
          </p:blipFill>
          <p:spPr bwMode="auto">
            <a:xfrm>
              <a:off x="1048472" y="13585776"/>
              <a:ext cx="15193689" cy="11773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1120480" y="15457984"/>
              <a:ext cx="1508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20480" y="13585776"/>
              <a:ext cx="1508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144543" y="25035048"/>
              <a:ext cx="1508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13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710</Words>
  <Application>Microsoft Office PowerPoint</Application>
  <PresentationFormat>Custom</PresentationFormat>
  <Paragraphs>96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Koller</dc:creator>
  <cp:lastModifiedBy>bill raun</cp:lastModifiedBy>
  <cp:revision>82</cp:revision>
  <dcterms:created xsi:type="dcterms:W3CDTF">2011-02-17T22:48:53Z</dcterms:created>
  <dcterms:modified xsi:type="dcterms:W3CDTF">2012-10-09T22:02:58Z</dcterms:modified>
</cp:coreProperties>
</file>