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9" r:id="rId1"/>
  </p:sldMasterIdLst>
  <p:notesMasterIdLst>
    <p:notesMasterId r:id="rId38"/>
  </p:notesMasterIdLst>
  <p:handoutMasterIdLst>
    <p:handoutMasterId r:id="rId39"/>
  </p:handoutMasterIdLst>
  <p:sldIdLst>
    <p:sldId id="420" r:id="rId2"/>
    <p:sldId id="483" r:id="rId3"/>
    <p:sldId id="497" r:id="rId4"/>
    <p:sldId id="503" r:id="rId5"/>
    <p:sldId id="504" r:id="rId6"/>
    <p:sldId id="498" r:id="rId7"/>
    <p:sldId id="499" r:id="rId8"/>
    <p:sldId id="500" r:id="rId9"/>
    <p:sldId id="501" r:id="rId10"/>
    <p:sldId id="421" r:id="rId11"/>
    <p:sldId id="422" r:id="rId12"/>
    <p:sldId id="488" r:id="rId13"/>
    <p:sldId id="435" r:id="rId14"/>
    <p:sldId id="487" r:id="rId15"/>
    <p:sldId id="369" r:id="rId16"/>
    <p:sldId id="484" r:id="rId17"/>
    <p:sldId id="485" r:id="rId18"/>
    <p:sldId id="486" r:id="rId19"/>
    <p:sldId id="431" r:id="rId20"/>
    <p:sldId id="424" r:id="rId21"/>
    <p:sldId id="345" r:id="rId22"/>
    <p:sldId id="356" r:id="rId23"/>
    <p:sldId id="362" r:id="rId24"/>
    <p:sldId id="489" r:id="rId25"/>
    <p:sldId id="361" r:id="rId26"/>
    <p:sldId id="375" r:id="rId27"/>
    <p:sldId id="433" r:id="rId28"/>
    <p:sldId id="358" r:id="rId29"/>
    <p:sldId id="401" r:id="rId30"/>
    <p:sldId id="428" r:id="rId31"/>
    <p:sldId id="492" r:id="rId32"/>
    <p:sldId id="458" r:id="rId33"/>
    <p:sldId id="376" r:id="rId34"/>
    <p:sldId id="482" r:id="rId35"/>
    <p:sldId id="339" r:id="rId36"/>
    <p:sldId id="502" r:id="rId37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CC00"/>
    <a:srgbClr val="99FF33"/>
    <a:srgbClr val="0099FF"/>
    <a:srgbClr val="33CCFF"/>
    <a:srgbClr val="FF9933"/>
    <a:srgbClr val="008000"/>
    <a:srgbClr val="FF0000"/>
    <a:srgbClr val="92D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39" autoAdjust="0"/>
    <p:restoredTop sz="95479" autoAdjust="0"/>
  </p:normalViewPr>
  <p:slideViewPr>
    <p:cSldViewPr snapToGrid="0" snapToObjects="1">
      <p:cViewPr>
        <p:scale>
          <a:sx n="125" d="100"/>
          <a:sy n="125" d="100"/>
        </p:scale>
        <p:origin x="1146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06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5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12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54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1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414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891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5195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998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670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03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1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90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85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21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174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7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03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63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216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Hand_Planter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nue.okstate.edu/GlobalWarming.htm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microsoft.com/office/2007/relationships/hdphoto" Target="../media/hdphoto3.wdp"/><Relationship Id="rId7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://nue.okstate.edu/Hand_Planter.htm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nue.okstate.edu/GlobalWarm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nifa.usda.gov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16976" y="207250"/>
            <a:ext cx="7268705" cy="433952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Development and Delivery </a:t>
            </a:r>
            <a:r>
              <a:rPr lang="en-US" sz="3200" b="1" dirty="0">
                <a:solidFill>
                  <a:schemeClr val="tx1"/>
                </a:solidFill>
              </a:rPr>
              <a:t>of the OSU Hand </a:t>
            </a:r>
            <a:r>
              <a:rPr lang="en-US" sz="3200" b="1" dirty="0" smtClean="0">
                <a:solidFill>
                  <a:schemeClr val="tx1"/>
                </a:solidFill>
              </a:rPr>
              <a:t>Planter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/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>Global Food Security </a:t>
            </a:r>
            <a:r>
              <a:rPr lang="en-US" sz="3200" b="1" dirty="0">
                <a:solidFill>
                  <a:schemeClr val="tx1"/>
                </a:solidFill>
              </a:rPr>
              <a:t/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/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October 29</a:t>
            </a:r>
            <a:r>
              <a:rPr lang="en-US" sz="2000" b="1" dirty="0" smtClean="0">
                <a:solidFill>
                  <a:schemeClr val="tx1"/>
                </a:solidFill>
              </a:rPr>
              <a:t>, 12:30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2019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AGED 4713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Dr. </a:t>
            </a:r>
            <a:r>
              <a:rPr lang="en-US" sz="2000" b="1" dirty="0" smtClean="0">
                <a:solidFill>
                  <a:schemeClr val="tx1"/>
                </a:solidFill>
              </a:rPr>
              <a:t>Craig Edwards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7210" y="4864717"/>
            <a:ext cx="3304464" cy="623199"/>
          </a:xfrm>
          <a:prstGeom prst="rect">
            <a:avLst/>
          </a:prstGeom>
          <a:solidFill>
            <a:srgbClr val="002060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nue.okstate.edu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326" y="5317180"/>
            <a:ext cx="790575" cy="10096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031" y="5210175"/>
            <a:ext cx="1476375" cy="12573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474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70C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592" y="94584"/>
            <a:ext cx="6960676" cy="3046988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Planter Chronology  (34 years)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1985, CIMMYT </a:t>
            </a:r>
          </a:p>
          <a:p>
            <a:r>
              <a:rPr lang="en-US" sz="2400" dirty="0" smtClean="0"/>
              <a:t>1987, Regional Agronomist Central America</a:t>
            </a:r>
          </a:p>
          <a:p>
            <a:r>
              <a:rPr lang="en-US" sz="2400" dirty="0" smtClean="0"/>
              <a:t>1991, Faculty OSU</a:t>
            </a:r>
          </a:p>
          <a:p>
            <a:r>
              <a:rPr lang="en-US" sz="2400" dirty="0" smtClean="0"/>
              <a:t>1999, FP - Hand Planter work</a:t>
            </a:r>
          </a:p>
          <a:p>
            <a:r>
              <a:rPr lang="en-US" sz="2400" dirty="0" smtClean="0"/>
              <a:t>2000, Design/construction started</a:t>
            </a:r>
          </a:p>
          <a:p>
            <a:r>
              <a:rPr lang="en-US" sz="2400" dirty="0" smtClean="0"/>
              <a:t>2013, OSU-MS, Aula, Omara</a:t>
            </a:r>
          </a:p>
          <a:p>
            <a:r>
              <a:rPr lang="en-US" sz="2400" dirty="0" smtClean="0"/>
              <a:t>2019, Planter redesign, Rotary Grant / Importance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264" y="2646242"/>
            <a:ext cx="876397" cy="815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48375" y="3645877"/>
            <a:ext cx="2708763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Rotary Contributions </a:t>
            </a:r>
            <a:br>
              <a:rPr lang="en-US" sz="2000" dirty="0" smtClean="0"/>
            </a:br>
            <a:r>
              <a:rPr lang="en-US" sz="2000" dirty="0" smtClean="0"/>
              <a:t>(OK, NE, Nigeria)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99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9075" y="17408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OSU Hand Planter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http://nue.okstate.edu/Hand_Planter/summary_HP1.pdf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7100711" y="6016978"/>
            <a:ext cx="1816277" cy="678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7242" y="114850"/>
            <a:ext cx="177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1987 (32)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564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ictures\Central_America\925097-R1-29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812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ictures\Central_America\925097-R1-30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573145" y="2465457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HONDURAS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70C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-19049"/>
            <a:ext cx="1092200" cy="687704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447839" y="2918395"/>
            <a:ext cx="5864192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ZIMBABWE, UGANDA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5" y="174263"/>
            <a:ext cx="4524376" cy="276955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920154" y="5369169"/>
            <a:ext cx="3135665" cy="1348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Locations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applications of urea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Brush/Strength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Drum size/material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Cavity size/angle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Tip size/design/material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Internal/Ext. spring/tension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6184" y="244507"/>
            <a:ext cx="4583723" cy="1008185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Singulation Design</a:t>
            </a:r>
            <a:b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printing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7444" y="320245"/>
            <a:ext cx="270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Rotary International</a:t>
            </a:r>
            <a:br>
              <a:rPr lang="en-US" sz="1400" dirty="0" smtClean="0"/>
            </a:br>
            <a:r>
              <a:rPr lang="en-US" sz="1400" dirty="0" smtClean="0"/>
              <a:t>AGCO</a:t>
            </a:r>
            <a:br>
              <a:rPr lang="en-US" sz="1400" dirty="0" smtClean="0"/>
            </a:br>
            <a:r>
              <a:rPr lang="en-US" sz="1400" dirty="0" err="1" smtClean="0"/>
              <a:t>Sitlington</a:t>
            </a:r>
            <a:r>
              <a:rPr lang="en-US" sz="1400" dirty="0" smtClean="0"/>
              <a:t> Chair</a:t>
            </a:r>
          </a:p>
          <a:p>
            <a:r>
              <a:rPr lang="en-US" sz="1400" dirty="0" smtClean="0"/>
              <a:t>ASA Reinvest, Jessica Davis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5477" y="1969477"/>
            <a:ext cx="273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Tolerances</a:t>
            </a:r>
          </a:p>
          <a:p>
            <a:r>
              <a:rPr lang="en-US" sz="1600" dirty="0" smtClean="0"/>
              <a:t>Materials </a:t>
            </a:r>
          </a:p>
          <a:p>
            <a:r>
              <a:rPr lang="en-US" sz="1600" dirty="0" smtClean="0"/>
              <a:t>Failure analysis/testing</a:t>
            </a:r>
          </a:p>
        </p:txBody>
      </p:sp>
    </p:spTree>
    <p:extLst>
      <p:ext uri="{BB962C8B-B14F-4D97-AF65-F5344CB8AC3E}">
        <p14:creationId xmlns:p14="http://schemas.microsoft.com/office/powerpoint/2010/main" val="14084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343660"/>
            <a:ext cx="2579234" cy="11334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6770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90068"/>
            <a:ext cx="2653786" cy="3810000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Rotary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" y="0"/>
            <a:ext cx="4657578" cy="349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09" y="117231"/>
            <a:ext cx="1981200" cy="40011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Wayne Kiner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058" y="4177031"/>
            <a:ext cx="2397604" cy="26150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5456422"/>
            <a:ext cx="3106615" cy="1323439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Koemel Law, PLLC</a:t>
            </a:r>
            <a:br>
              <a:rPr lang="en-US" dirty="0"/>
            </a:br>
            <a:r>
              <a:rPr lang="en-US" dirty="0"/>
              <a:t>205 W. 7th Ave.</a:t>
            </a:r>
            <a:br>
              <a:rPr lang="en-US" dirty="0"/>
            </a:br>
            <a:r>
              <a:rPr lang="en-US" dirty="0"/>
              <a:t>Suite 101-B</a:t>
            </a:r>
            <a:br>
              <a:rPr lang="en-US" dirty="0"/>
            </a:br>
            <a:r>
              <a:rPr lang="en-US" dirty="0"/>
              <a:t>Stillwater, OK 74074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909" y="6206378"/>
            <a:ext cx="413609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>
                <a:hlinkClick r:id="rId5"/>
              </a:rPr>
              <a:t>http://</a:t>
            </a:r>
            <a:r>
              <a:rPr lang="en-US" sz="1600" b="0" dirty="0" smtClean="0">
                <a:hlinkClick r:id="rId5"/>
              </a:rPr>
              <a:t>nue.okstate.edu/Hand_Planter.htm</a:t>
            </a:r>
            <a:r>
              <a:rPr lang="en-US" sz="1600" b="0" dirty="0" smtClean="0"/>
              <a:t> 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025662" y="144305"/>
            <a:ext cx="3024553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Kearney County Fair</a:t>
            </a:r>
            <a:br>
              <a:rPr lang="en-US" dirty="0"/>
            </a:br>
            <a:r>
              <a:rPr lang="en-US" dirty="0"/>
              <a:t>Minden, Nebraska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" y="3043843"/>
            <a:ext cx="3293374" cy="2849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909" y="4779314"/>
            <a:ext cx="1981200" cy="67710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 smtClean="0"/>
              <a:t>Randy Taylor</a:t>
            </a:r>
            <a:br>
              <a:rPr lang="en-US" dirty="0" smtClean="0"/>
            </a:br>
            <a:r>
              <a:rPr lang="en-US" sz="1800" b="0" dirty="0" smtClean="0"/>
              <a:t>tolerance testing</a:t>
            </a:r>
            <a:endParaRPr lang="en-US" sz="18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878590" y="153594"/>
            <a:ext cx="1778498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Institutional</a:t>
            </a:r>
            <a:r>
              <a:rPr lang="en-US" sz="2000" dirty="0" smtClean="0"/>
              <a:t> Memory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7762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9" y="763132"/>
            <a:ext cx="8811657" cy="5861449"/>
          </a:xfrm>
          <a:prstGeom prst="rect">
            <a:avLst/>
          </a:prstGeom>
          <a:ln w="28575">
            <a:solidFill>
              <a:schemeClr val="accent1"/>
            </a:solidFill>
          </a:ln>
          <a:scene3d>
            <a:camera prst="orthographicFront">
              <a:rot lat="21299999" lon="0" rev="0"/>
            </a:camera>
            <a:lightRig rig="threePt" dir="t"/>
          </a:scene3d>
        </p:spPr>
      </p:pic>
      <p:sp>
        <p:nvSpPr>
          <p:cNvPr id="6" name="Rounded Rectangle 5"/>
          <p:cNvSpPr/>
          <p:nvPr/>
        </p:nvSpPr>
        <p:spPr>
          <a:xfrm>
            <a:off x="177360" y="152412"/>
            <a:ext cx="4861060" cy="2048528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Minden, Nebraska, 1957-1959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Mexico City, Mexico, 1960-1963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Bogota, Colombia, 1964-1967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Cali, Colombia, 1968-1974</a:t>
            </a:r>
          </a:p>
          <a:p>
            <a:pPr algn="ctr"/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State University, </a:t>
            </a: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1975-1982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Nebraska, 1982-1985</a:t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CIMMYT, Mexico, Guatemala, 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1985-1991</a:t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1991-present</a:t>
            </a:r>
            <a:endParaRPr lang="en-US" sz="1600" dirty="0">
              <a:solidFill>
                <a:srgbClr val="99FF3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704866" y="480646"/>
            <a:ext cx="1562100" cy="633742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DAP, 3-17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77952" y="2381250"/>
            <a:ext cx="1818681" cy="40448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Volcan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fuego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35" y="4171950"/>
            <a:ext cx="3298401" cy="2365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638800" y="5737745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Middle America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02" y="5051336"/>
            <a:ext cx="1725388" cy="13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99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4" y="365126"/>
            <a:ext cx="8466777" cy="5729962"/>
          </a:xfrm>
        </p:spPr>
      </p:pic>
      <p:sp>
        <p:nvSpPr>
          <p:cNvPr id="5" name="TextBox 4"/>
          <p:cNvSpPr txBox="1"/>
          <p:nvPr/>
        </p:nvSpPr>
        <p:spPr>
          <a:xfrm>
            <a:off x="750278" y="6248400"/>
            <a:ext cx="5511038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US" sz="2400" dirty="0"/>
              <a:t>Wayne Kiner, Mandela Fellows 2018</a:t>
            </a:r>
          </a:p>
        </p:txBody>
      </p:sp>
    </p:spTree>
    <p:extLst>
      <p:ext uri="{BB962C8B-B14F-4D97-AF65-F5344CB8AC3E}">
        <p14:creationId xmlns:p14="http://schemas.microsoft.com/office/powerpoint/2010/main" val="4111947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3931" y="386003"/>
            <a:ext cx="4866968" cy="295879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Cost Estimates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Victory Ltd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Hong Kong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Rm 1604 16/F Lee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Bldg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1000, $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8" y="3515585"/>
            <a:ext cx="4133074" cy="3048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78" y="620127"/>
            <a:ext cx="2906156" cy="2389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6016238" y="3344795"/>
            <a:ext cx="2250560" cy="71510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Usman Ali, Nigeria, Mandela Fellows</a:t>
            </a:r>
            <a:endParaRPr lang="en-US" sz="600" dirty="0"/>
          </a:p>
        </p:txBody>
      </p:sp>
      <p:sp>
        <p:nvSpPr>
          <p:cNvPr id="10" name="TextBox 9"/>
          <p:cNvSpPr txBox="1"/>
          <p:nvPr/>
        </p:nvSpPr>
        <p:spPr>
          <a:xfrm>
            <a:off x="5124450" y="4812066"/>
            <a:ext cx="3644011" cy="115058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28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1600" dirty="0"/>
              <a:t>July 11, 2019:  Bernard </a:t>
            </a:r>
            <a:r>
              <a:rPr lang="en-US" sz="1600" dirty="0" err="1"/>
              <a:t>Ato</a:t>
            </a:r>
            <a:r>
              <a:rPr lang="en-US" sz="1600" dirty="0"/>
              <a:t> Brown , Kumasi</a:t>
            </a:r>
            <a:r>
              <a:rPr lang="en-US" dirty="0"/>
              <a:t> Ghana </a:t>
            </a:r>
            <a:r>
              <a:rPr lang="en-US" sz="1800" dirty="0"/>
              <a:t>(Agricultural Engineer)</a:t>
            </a:r>
          </a:p>
        </p:txBody>
      </p:sp>
    </p:spTree>
    <p:extLst>
      <p:ext uri="{BB962C8B-B14F-4D97-AF65-F5344CB8AC3E}">
        <p14:creationId xmlns:p14="http://schemas.microsoft.com/office/powerpoint/2010/main" val="30989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433335" cy="6721163"/>
          </a:xfrm>
        </p:spPr>
      </p:pic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376944" y="3148595"/>
            <a:ext cx="376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 SALVADOR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5" y="1690689"/>
            <a:ext cx="2034985" cy="34058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434613" y="184764"/>
            <a:ext cx="2867756" cy="86750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Opico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Quezaltepeque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Salvador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5624" y="738554"/>
            <a:ext cx="3636788" cy="880695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LIRA UGANDA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1938" y="5158154"/>
            <a:ext cx="3760474" cy="153577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Apart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Farm Size:  1 ha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Maize Grain Yield, 2 Mg/ha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seed, Hybrids (US, others)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535" y="4780049"/>
            <a:ext cx="20349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Peter Omara MS 2013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tx2">
                <a:lumMod val="60000"/>
                <a:lumOff val="4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62984" y="490171"/>
            <a:ext cx="3880337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Singulation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3960" y="5343525"/>
            <a:ext cx="6962775" cy="114300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0.76m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Row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Heterogeneity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plant spacing, and plant stands reduce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www.agry.purdue.edu/ext/corn/pubs/agry9101.htm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447675"/>
            <a:ext cx="5181600" cy="6143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Homogeneity of plant stands</a:t>
            </a:r>
            <a:endParaRPr lang="en-US" dirty="0"/>
          </a:p>
        </p:txBody>
      </p:sp>
      <p:pic>
        <p:nvPicPr>
          <p:cNvPr id="1026" name="Picture 2" descr="http://nue.okstate.edu/Index_Resolution/by_row_corn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1414462"/>
            <a:ext cx="7096125" cy="5038726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303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accent1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742642"/>
              </p:ext>
            </p:extLst>
          </p:nvPr>
        </p:nvGraphicFramePr>
        <p:xfrm>
          <a:off x="2690445" y="1235075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0066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3928736"/>
            <a:ext cx="2514600" cy="2706524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8" y="785444"/>
            <a:ext cx="1351113" cy="2775259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391509" y="328246"/>
            <a:ext cx="3634153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Season Fertilizer 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97895"/>
            <a:ext cx="4502795" cy="6517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902646" y="285463"/>
            <a:ext cx="4042062" cy="622084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N application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Urea placed below the surface reducing NH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</a:t>
            </a:r>
          </a:p>
          <a:p>
            <a:pPr>
              <a:buClr>
                <a:srgbClr val="92D05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Uses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Seed, all types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chemicals, EPA, mosquito abatement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plots/hunters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Gardeners</a:t>
            </a:r>
          </a:p>
        </p:txBody>
      </p:sp>
    </p:spTree>
    <p:extLst>
      <p:ext uri="{BB962C8B-B14F-4D97-AF65-F5344CB8AC3E}">
        <p14:creationId xmlns:p14="http://schemas.microsoft.com/office/powerpoint/2010/main" val="3988219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47626"/>
            <a:ext cx="3882473" cy="69056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76" y="0"/>
            <a:ext cx="38556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697" cy="68580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104774"/>
            <a:ext cx="3882473" cy="69056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72326" y="5652719"/>
            <a:ext cx="781049" cy="92172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7403" y="4852658"/>
            <a:ext cx="377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NOT DONE YET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2523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6" name="Rounded Rectangle 5"/>
          <p:cNvSpPr/>
          <p:nvPr/>
        </p:nvSpPr>
        <p:spPr>
          <a:xfrm>
            <a:off x="1078525" y="1563612"/>
            <a:ext cx="3634153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(FAOSTAT.COM)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6254" y="2458761"/>
            <a:ext cx="8932244" cy="2394593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Clr>
                <a:srgbClr val="92D05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Mg/ha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	5.7	(90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	</a:t>
            </a:r>
            <a:r>
              <a:rPr lang="en-US" sz="2000" b="1" u="sng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361,091,140	10.9	(174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(98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(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b="1" dirty="0" smtClean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70C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40" y="1093469"/>
            <a:ext cx="4038600" cy="302895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1" y="1093469"/>
            <a:ext cx="3590925" cy="425767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240037" y="269512"/>
            <a:ext cx="3467088" cy="6539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Robert L. Westerman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485" y="1599593"/>
            <a:ext cx="1638300" cy="400110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Opportunity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86" y="269512"/>
            <a:ext cx="1266099" cy="66335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225" y="3130899"/>
            <a:ext cx="2619375" cy="357187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2763678" y="5849776"/>
            <a:ext cx="3467088" cy="6539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Professor R.A. Olson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962" y="4915242"/>
            <a:ext cx="871804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110" y="5184841"/>
            <a:ext cx="4058056" cy="659859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>
                <a:hlinkClick r:id="rId2"/>
              </a:rPr>
              <a:t>Global Warming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391" y="494488"/>
            <a:ext cx="8416047" cy="2141707"/>
          </a:xfrm>
          <a:solidFill>
            <a:schemeClr val="tx1"/>
          </a:solidFill>
        </p:spPr>
        <p:txBody>
          <a:bodyPr>
            <a:normAutofit fontScale="92500" lnSpcReduction="10000"/>
          </a:bodyPr>
          <a:lstStyle/>
          <a:p>
            <a:r>
              <a:rPr lang="en-US" sz="4000" b="1" dirty="0" smtClean="0"/>
              <a:t>Global Food Security</a:t>
            </a:r>
          </a:p>
          <a:p>
            <a:r>
              <a:rPr lang="en-US" b="1" dirty="0"/>
              <a:t>Food security</a:t>
            </a:r>
            <a:r>
              <a:rPr lang="en-US" dirty="0"/>
              <a:t> is defined as the availability of </a:t>
            </a:r>
            <a:r>
              <a:rPr lang="en-US" b="1" dirty="0"/>
              <a:t>food</a:t>
            </a:r>
            <a:r>
              <a:rPr lang="en-US" dirty="0"/>
              <a:t> and one's access to it. ... The World </a:t>
            </a:r>
            <a:r>
              <a:rPr lang="en-US" b="1" dirty="0"/>
              <a:t>Food</a:t>
            </a:r>
            <a:r>
              <a:rPr lang="en-US" dirty="0"/>
              <a:t> Summit of 1996 defined </a:t>
            </a:r>
            <a:r>
              <a:rPr lang="en-US" b="1" dirty="0"/>
              <a:t>food security</a:t>
            </a:r>
            <a:r>
              <a:rPr lang="en-US" dirty="0"/>
              <a:t> as existing "</a:t>
            </a:r>
            <a:r>
              <a:rPr lang="en-US" u="sng" dirty="0"/>
              <a:t>when all people at all times have access to sufficient, </a:t>
            </a:r>
            <a:r>
              <a:rPr lang="en-US" u="sng" dirty="0" smtClean="0"/>
              <a:t>safe, nutritious</a:t>
            </a:r>
            <a:r>
              <a:rPr lang="en-US" u="sng" dirty="0"/>
              <a:t> </a:t>
            </a:r>
            <a:r>
              <a:rPr lang="en-US" b="1" u="sng" dirty="0"/>
              <a:t>food</a:t>
            </a:r>
            <a:r>
              <a:rPr lang="en-US" u="sng" dirty="0"/>
              <a:t> to maintain a healthy and active </a:t>
            </a:r>
            <a:r>
              <a:rPr lang="en-US" u="sng" dirty="0" err="1"/>
              <a:t>life</a:t>
            </a:r>
            <a:r>
              <a:rPr lang="en-US" dirty="0" err="1"/>
              <a:t>".Mar</a:t>
            </a:r>
            <a:r>
              <a:rPr lang="en-US" dirty="0"/>
              <a:t> 17, </a:t>
            </a:r>
            <a:r>
              <a:rPr lang="en-US" dirty="0" smtClean="0"/>
              <a:t>2015</a:t>
            </a:r>
          </a:p>
          <a:p>
            <a:r>
              <a:rPr lang="en-US" sz="1700" u="sng" dirty="0" smtClean="0">
                <a:solidFill>
                  <a:srgbClr val="FF0000"/>
                </a:solidFill>
              </a:rPr>
              <a:t>hunger</a:t>
            </a:r>
            <a:r>
              <a:rPr lang="en-US" sz="1700" u="sng" dirty="0">
                <a:solidFill>
                  <a:srgbClr val="FF0000"/>
                </a:solidFill>
              </a:rPr>
              <a:t>, </a:t>
            </a:r>
            <a:r>
              <a:rPr lang="en-US" sz="1700" u="sng" dirty="0" smtClean="0">
                <a:solidFill>
                  <a:srgbClr val="FF0000"/>
                </a:solidFill>
              </a:rPr>
              <a:t>famine, starvation, epidemic, pandemic </a:t>
            </a:r>
            <a:endParaRPr lang="en-US" sz="1700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9744" y="5727412"/>
            <a:ext cx="413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Uncomfortable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0" y="3152735"/>
            <a:ext cx="1846330" cy="738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110" y="3978816"/>
            <a:ext cx="330740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hlinkClick r:id="rId4"/>
              </a:rPr>
              <a:t>National Institute of Food and </a:t>
            </a:r>
            <a:r>
              <a:rPr lang="en-US" sz="1200" b="1" dirty="0" smtClean="0">
                <a:hlinkClick r:id="rId4"/>
              </a:rPr>
              <a:t>Agriculture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97285" y="3211819"/>
            <a:ext cx="560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…. ensuring </a:t>
            </a:r>
            <a:r>
              <a:rPr lang="en-US" sz="1400" b="1" dirty="0"/>
              <a:t>every nation has the ability to feed its population adequate amounts of nutritional foods.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806" y="3978816"/>
            <a:ext cx="20478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82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2" y="1257300"/>
            <a:ext cx="5968031" cy="2743200"/>
          </a:xfrm>
        </p:spPr>
      </p:pic>
      <p:sp>
        <p:nvSpPr>
          <p:cNvPr id="6" name="TextBox 5"/>
          <p:cNvSpPr txBox="1"/>
          <p:nvPr/>
        </p:nvSpPr>
        <p:spPr>
          <a:xfrm>
            <a:off x="457200" y="5331076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041971" algn="l"/>
              </a:tabLst>
            </a:pP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Norman Borlaug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   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Mother Teresa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1914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– 2009      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1910 - 1997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371602" y="4435717"/>
            <a:ext cx="1807369" cy="684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69" y="4282600"/>
            <a:ext cx="1371064" cy="896066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42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0" y="0"/>
            <a:ext cx="7272885" cy="6777783"/>
          </a:xfrm>
        </p:spPr>
      </p:pic>
    </p:spTree>
    <p:extLst>
      <p:ext uri="{BB962C8B-B14F-4D97-AF65-F5344CB8AC3E}">
        <p14:creationId xmlns:p14="http://schemas.microsoft.com/office/powerpoint/2010/main" val="353953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7165" cy="50673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9" y="3810000"/>
            <a:ext cx="4271418" cy="28487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38553" y="5228492"/>
            <a:ext cx="4618893" cy="1289537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Coffee </a:t>
            </a:r>
            <a:r>
              <a:rPr lang="en-US" sz="2800" i="1" dirty="0" smtClean="0"/>
              <a:t>Coffea </a:t>
            </a:r>
            <a:r>
              <a:rPr lang="en-US" sz="2800" i="1" dirty="0" err="1" smtClean="0"/>
              <a:t>arabica</a:t>
            </a:r>
            <a:endParaRPr lang="en-US" sz="2800" i="1" dirty="0" smtClean="0"/>
          </a:p>
          <a:p>
            <a:pPr algn="ctr"/>
            <a:r>
              <a:rPr lang="en-US" sz="2800" b="1" dirty="0" smtClean="0"/>
              <a:t>Rubber </a:t>
            </a:r>
            <a:r>
              <a:rPr lang="en-US" sz="2800" i="1" dirty="0" err="1"/>
              <a:t>Hevea</a:t>
            </a:r>
            <a:r>
              <a:rPr lang="en-US" sz="2800" i="1" dirty="0"/>
              <a:t> </a:t>
            </a:r>
            <a:r>
              <a:rPr lang="en-US" sz="2800" i="1" dirty="0" err="1" smtClean="0"/>
              <a:t>brasiliensis</a:t>
            </a:r>
            <a:r>
              <a:rPr lang="en-US" sz="2800" i="1" dirty="0" smtClean="0"/>
              <a:t>, </a:t>
            </a:r>
            <a:r>
              <a:rPr lang="en-US" sz="2000" dirty="0" smtClean="0"/>
              <a:t>1940 USDA</a:t>
            </a:r>
            <a:endParaRPr lang="en-US" sz="7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627154" y="3563815"/>
            <a:ext cx="1969571" cy="492369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2500-6000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asl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158262" y="216875"/>
            <a:ext cx="2567354" cy="1146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Hemileia</a:t>
            </a:r>
            <a:r>
              <a:rPr lang="en-US" sz="2000" dirty="0"/>
              <a:t> </a:t>
            </a:r>
            <a:r>
              <a:rPr lang="en-US" sz="2000" dirty="0" err="1" smtClean="0"/>
              <a:t>vastatrix</a:t>
            </a:r>
            <a:r>
              <a:rPr lang="en-US" sz="2000" dirty="0" smtClean="0"/>
              <a:t>, leaf rust</a:t>
            </a:r>
          </a:p>
          <a:p>
            <a:pPr algn="ctr"/>
            <a:r>
              <a:rPr lang="en-US" sz="1600" dirty="0" smtClean="0"/>
              <a:t>(more at lower altitudes)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5357446" y="216875"/>
            <a:ext cx="3642900" cy="285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u="sng" dirty="0"/>
              <a:t>Coffee Imports to the US (2017)</a:t>
            </a:r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Colombia	$1.3 B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Brazil	$1.1 </a:t>
            </a:r>
            <a:r>
              <a:rPr lang="en-US" sz="1700" dirty="0"/>
              <a:t>B</a:t>
            </a:r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Vietnam	$541 </a:t>
            </a:r>
            <a:r>
              <a:rPr lang="en-US" sz="1700" dirty="0"/>
              <a:t>M</a:t>
            </a:r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Guatemala	$336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Indonesia	$319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Honduras	$297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Nicaragua	$295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Peru	$227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Mexico	$225 M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747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" y="2275658"/>
            <a:ext cx="8733692" cy="4195481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13.3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corn IA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million acres of corn NE (200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irrigated, 147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dryland)</a:t>
            </a:r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7.6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wheat, KS (48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5.3 million acres of wheat, OK (39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2015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 million acres of wheat, NE, (46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  <a:endParaRPr lang="en-US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 million acres of soybeans, NE (58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12.6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cattle (cows + CAFO’s Texas)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6.6 million cattle (cows + CAFO’s Nebraska)</a:t>
            </a:r>
          </a:p>
          <a:p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5.1 million cattle (cows + CAFO’s Oklahoma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Deere invented the steel plow in 1837, Barbed wire 1874, extensive tillage/first tractor, </a:t>
            </a:r>
            <a:r>
              <a:rPr lang="en-US" sz="1800" cap="non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1892 (John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Froelich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Clayton County IA)</a:t>
            </a:r>
            <a:b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1880 (290 ppm)</a:t>
            </a:r>
            <a:br>
              <a:rPr lang="en-US" sz="1800" b="1" cap="none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2010 (407 ppm)</a:t>
            </a:r>
            <a:br>
              <a:rPr lang="en-US" sz="1800" b="1" cap="none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2016 (411 ppm)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agriculture accounts for 18% of all GHG emissions (CO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equivalent, CH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=20x that of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O=300x that of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Tillage 1890 forward, responsible for 25% of the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increase</a:t>
            </a:r>
            <a:endParaRPr lang="en-US" sz="1800" cap="non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342185" y="1524000"/>
            <a:ext cx="2567353" cy="20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 smtClean="0"/>
              <a:t>Population</a:t>
            </a:r>
            <a:br>
              <a:rPr lang="en-US" sz="2000" b="1" u="sng" dirty="0" smtClean="0"/>
            </a:br>
            <a:r>
              <a:rPr lang="en-US" sz="2000" dirty="0" smtClean="0"/>
              <a:t>Nebraska 1.92</a:t>
            </a:r>
          </a:p>
          <a:p>
            <a:r>
              <a:rPr lang="en-US" sz="2000" dirty="0"/>
              <a:t>Kansas 2.78</a:t>
            </a:r>
          </a:p>
          <a:p>
            <a:r>
              <a:rPr lang="en-US" sz="2000" dirty="0" smtClean="0"/>
              <a:t>Iowa 3.03</a:t>
            </a:r>
          </a:p>
          <a:p>
            <a:r>
              <a:rPr lang="en-US" sz="2000" dirty="0" smtClean="0"/>
              <a:t>Oklahoma  3.93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092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88" y="-100013"/>
            <a:ext cx="9324975" cy="70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5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021338" y="3281370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31" y="4369701"/>
            <a:ext cx="1828085" cy="11947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928" y="3483285"/>
            <a:ext cx="1643900" cy="88641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24" y="398401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837" y="4619624"/>
            <a:ext cx="847727" cy="84772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574" y="2657458"/>
            <a:ext cx="1998439" cy="5329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4403" y="677134"/>
            <a:ext cx="4706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Frontier Rotary, Stillwater Oklahoma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Stillwater Centennial, Stillwater, Oklahoma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Mustang Rotary, Mustang, Oklahoma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Minden Rotary, Minden, Nebraska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Kearney Rotary, Kearney, Nebraska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43" y="2195793"/>
            <a:ext cx="3071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District 5750, Oklahoma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District 5630, Nebraska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District 9125, Nigeria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9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12" y="184826"/>
            <a:ext cx="4753388" cy="6504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826" y="1494197"/>
            <a:ext cx="2083994" cy="5194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50" y="1175109"/>
            <a:ext cx="194310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51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25" y="1244935"/>
            <a:ext cx="8871626" cy="488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73" y="176212"/>
            <a:ext cx="2857500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6511" y="470834"/>
            <a:ext cx="2811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August, 2019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7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84" y="937260"/>
            <a:ext cx="8391241" cy="547763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dirty="0" smtClean="0"/>
              <a:t>World </a:t>
            </a:r>
            <a:r>
              <a:rPr lang="en-US" dirty="0"/>
              <a:t>population is expected to grow to </a:t>
            </a:r>
            <a:r>
              <a:rPr lang="en-US" dirty="0" smtClean="0"/>
              <a:t>10 </a:t>
            </a:r>
            <a:r>
              <a:rPr lang="en-US" dirty="0"/>
              <a:t>billion by </a:t>
            </a:r>
            <a:r>
              <a:rPr lang="en-US" dirty="0" smtClean="0"/>
              <a:t>2050</a:t>
            </a:r>
          </a:p>
          <a:p>
            <a:r>
              <a:rPr lang="en-US" dirty="0" smtClean="0"/>
              <a:t>impacts </a:t>
            </a:r>
            <a:r>
              <a:rPr lang="en-US" dirty="0"/>
              <a:t>of climate change—higher temperatures, extreme weather, drought, increasing levels of carbon dioxide and sea level rise—threaten to decrease the quantity and jeopardize the quality of our food </a:t>
            </a:r>
            <a:r>
              <a:rPr lang="en-US" dirty="0" smtClean="0"/>
              <a:t>supplies</a:t>
            </a:r>
            <a:endParaRPr lang="en-US" dirty="0"/>
          </a:p>
          <a:p>
            <a:r>
              <a:rPr lang="en-US" dirty="0" smtClean="0"/>
              <a:t>If greenhouse </a:t>
            </a:r>
            <a:r>
              <a:rPr lang="en-US" dirty="0"/>
              <a:t>gas emissions continue on their current trajectory, yields could fall by 35 percent by 2100 due to water scarcity and increased salinity and </a:t>
            </a:r>
            <a:r>
              <a:rPr lang="en-US" dirty="0" smtClean="0"/>
              <a:t>ozone</a:t>
            </a:r>
            <a:endParaRPr lang="en-US" dirty="0"/>
          </a:p>
          <a:p>
            <a:r>
              <a:rPr lang="en-US" dirty="0" smtClean="0"/>
              <a:t>U.S</a:t>
            </a:r>
            <a:r>
              <a:rPr lang="en-US" dirty="0"/>
              <a:t>. production of corn </a:t>
            </a:r>
            <a:r>
              <a:rPr lang="en-US" dirty="0" smtClean="0"/>
              <a:t>(maize) could </a:t>
            </a:r>
            <a:r>
              <a:rPr lang="en-US" dirty="0"/>
              <a:t>be cut in half by a 4˚C increase in global temperatures—which could happen by 2100 if we don’t reduce our greenhouse gas </a:t>
            </a:r>
            <a:r>
              <a:rPr lang="en-US" dirty="0" smtClean="0"/>
              <a:t>emissions</a:t>
            </a:r>
          </a:p>
          <a:p>
            <a:r>
              <a:rPr lang="en-US" dirty="0" smtClean="0"/>
              <a:t>“</a:t>
            </a:r>
            <a:r>
              <a:rPr lang="en-US" dirty="0"/>
              <a:t>We already have trouble feeding the world and this additional impact on crop yields will impact the world’s poorest and amplify the rich/poor divide that already exists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46698" y="77821"/>
            <a:ext cx="3005847" cy="7386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State of the Planet</a:t>
            </a:r>
            <a:br>
              <a:rPr lang="en-US" sz="1400" b="1" dirty="0" smtClean="0"/>
            </a:br>
            <a:r>
              <a:rPr lang="en-US" sz="1400" b="1" dirty="0" smtClean="0"/>
              <a:t>Earth Institute, Columbia University</a:t>
            </a:r>
            <a:endParaRPr lang="en-US" sz="1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232" y="136207"/>
            <a:ext cx="29241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11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7421880" cy="445008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 smtClean="0"/>
              <a:t>Global Food Security , Starts with Africa</a:t>
            </a:r>
          </a:p>
          <a:p>
            <a:endParaRPr lang="en-US" dirty="0"/>
          </a:p>
          <a:p>
            <a:r>
              <a:rPr lang="en-US" dirty="0"/>
              <a:t>The detrimental situation of women and children is particularly serious, as well as the situation among female teenagers, who receive less food than their male counterparts in the same households</a:t>
            </a:r>
            <a:r>
              <a:rPr lang="en-US" dirty="0" smtClean="0"/>
              <a:t>.</a:t>
            </a:r>
          </a:p>
          <a:p>
            <a:r>
              <a:rPr lang="en-US" dirty="0"/>
              <a:t>On September 14, 2010, the Food and Agriculture Organization of the United Nations (FAO) published its estimates concerning the number of people suffering from </a:t>
            </a:r>
            <a:r>
              <a:rPr lang="en-US" dirty="0" smtClean="0"/>
              <a:t>hunger, 1,020 </a:t>
            </a:r>
            <a:r>
              <a:rPr lang="en-US" dirty="0"/>
              <a:t>billion </a:t>
            </a:r>
            <a:r>
              <a:rPr lang="en-US" dirty="0" smtClean="0"/>
              <a:t>(2009)</a:t>
            </a:r>
            <a:r>
              <a:rPr lang="en-US" dirty="0"/>
              <a:t> 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986" y="849079"/>
            <a:ext cx="1736847" cy="51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413" y="1783080"/>
            <a:ext cx="6554867" cy="2068410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MISSION  …. to </a:t>
            </a:r>
            <a:r>
              <a:rPr lang="en-US" dirty="0"/>
              <a:t>partner to end extreme poverty and to promote resilient, democratic societies while advancing the security and prosperity of the United States."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07" y="533400"/>
            <a:ext cx="2722386" cy="821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6037" y="533400"/>
            <a:ext cx="3813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Annual budget, 27.2 billion USD</a:t>
            </a:r>
            <a:br>
              <a:rPr lang="en-US" sz="1200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r>
              <a:rPr lang="en-US" sz="1200" b="1" dirty="0" smtClean="0"/>
              <a:t>OSU, 1.33 billion USD</a:t>
            </a:r>
            <a:br>
              <a:rPr lang="en-US" sz="1200" b="1" dirty="0" smtClean="0"/>
            </a:br>
            <a:r>
              <a:rPr lang="en-US" sz="1200" b="1" dirty="0" smtClean="0"/>
              <a:t>Univ. Nebraska, 0.96 billion USD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62304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675" y="2678143"/>
            <a:ext cx="3326861" cy="4002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13" y="223736"/>
            <a:ext cx="4872187" cy="5671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338" y="362355"/>
            <a:ext cx="32670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08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804" y="708660"/>
            <a:ext cx="6854803" cy="376767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/>
              <a:t>Today, a fifth of Africans are undernourished, representing a staggering 257 million individuals. </a:t>
            </a:r>
            <a:r>
              <a:rPr lang="en-US" dirty="0" smtClean="0"/>
              <a:t>(USA, 327) </a:t>
            </a:r>
          </a:p>
          <a:p>
            <a:r>
              <a:rPr lang="en-US" dirty="0" smtClean="0"/>
              <a:t>Worsening </a:t>
            </a:r>
            <a:r>
              <a:rPr lang="en-US" dirty="0"/>
              <a:t>trend in Africa is due to difficult global economic and worsening environmental </a:t>
            </a:r>
            <a:r>
              <a:rPr lang="en-US" dirty="0" smtClean="0"/>
              <a:t>conditions, conflict </a:t>
            </a:r>
            <a:r>
              <a:rPr lang="en-US" dirty="0"/>
              <a:t>and climate </a:t>
            </a:r>
            <a:r>
              <a:rPr lang="en-US" dirty="0" smtClean="0"/>
              <a:t>variability. </a:t>
            </a:r>
          </a:p>
          <a:p>
            <a:r>
              <a:rPr lang="en-US" dirty="0" smtClean="0"/>
              <a:t>Food </a:t>
            </a:r>
            <a:r>
              <a:rPr lang="en-US" dirty="0"/>
              <a:t>insecurity has worsened in countries affected by conflict, often exacerbated by drought or floods.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389" y="301557"/>
            <a:ext cx="1598265" cy="1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5797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125876</TotalTime>
  <Words>820</Words>
  <Application>Microsoft Office PowerPoint</Application>
  <PresentationFormat>Letter Paper (8.5x11 in)</PresentationFormat>
  <Paragraphs>180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Century Gothic</vt:lpstr>
      <vt:lpstr>Tahoma</vt:lpstr>
      <vt:lpstr>Times New Roman</vt:lpstr>
      <vt:lpstr>Verdana</vt:lpstr>
      <vt:lpstr>Wingdings 3</vt:lpstr>
      <vt:lpstr>Slice</vt:lpstr>
      <vt:lpstr>PowerPoint Presentation</vt:lpstr>
      <vt:lpstr>PowerPoint Presentation</vt:lpstr>
      <vt:lpstr>Global Warming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Homogeneity of plant stands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william raun</cp:lastModifiedBy>
  <cp:revision>1584</cp:revision>
  <cp:lastPrinted>1999-04-28T13:51:21Z</cp:lastPrinted>
  <dcterms:created xsi:type="dcterms:W3CDTF">1998-02-02T17:19:48Z</dcterms:created>
  <dcterms:modified xsi:type="dcterms:W3CDTF">2019-10-29T15:50:09Z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