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9" r:id="rId1"/>
  </p:sldMasterIdLst>
  <p:notesMasterIdLst>
    <p:notesMasterId r:id="rId35"/>
  </p:notesMasterIdLst>
  <p:handoutMasterIdLst>
    <p:handoutMasterId r:id="rId36"/>
  </p:handoutMasterIdLst>
  <p:sldIdLst>
    <p:sldId id="420" r:id="rId2"/>
    <p:sldId id="483" r:id="rId3"/>
    <p:sldId id="493" r:id="rId4"/>
    <p:sldId id="456" r:id="rId5"/>
    <p:sldId id="495" r:id="rId6"/>
    <p:sldId id="496" r:id="rId7"/>
    <p:sldId id="421" r:id="rId8"/>
    <p:sldId id="422" r:id="rId9"/>
    <p:sldId id="488" r:id="rId10"/>
    <p:sldId id="435" r:id="rId11"/>
    <p:sldId id="487" r:id="rId12"/>
    <p:sldId id="369" r:id="rId13"/>
    <p:sldId id="484" r:id="rId14"/>
    <p:sldId id="485" r:id="rId15"/>
    <p:sldId id="486" r:id="rId16"/>
    <p:sldId id="431" r:id="rId17"/>
    <p:sldId id="424" r:id="rId18"/>
    <p:sldId id="345" r:id="rId19"/>
    <p:sldId id="356" r:id="rId20"/>
    <p:sldId id="362" r:id="rId21"/>
    <p:sldId id="489" r:id="rId22"/>
    <p:sldId id="361" r:id="rId23"/>
    <p:sldId id="375" r:id="rId24"/>
    <p:sldId id="433" r:id="rId25"/>
    <p:sldId id="358" r:id="rId26"/>
    <p:sldId id="401" r:id="rId27"/>
    <p:sldId id="428" r:id="rId28"/>
    <p:sldId id="492" r:id="rId29"/>
    <p:sldId id="458" r:id="rId30"/>
    <p:sldId id="376" r:id="rId31"/>
    <p:sldId id="482" r:id="rId32"/>
    <p:sldId id="339" r:id="rId33"/>
    <p:sldId id="370" r:id="rId3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99FF33"/>
    <a:srgbClr val="0099FF"/>
    <a:srgbClr val="33CCFF"/>
    <a:srgbClr val="FF9933"/>
    <a:srgbClr val="008000"/>
    <a:srgbClr val="FF0000"/>
    <a:srgbClr val="92D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5479" autoAdjust="0"/>
  </p:normalViewPr>
  <p:slideViewPr>
    <p:cSldViewPr snapToGrid="0" snapToObjects="1">
      <p:cViewPr varScale="1">
        <p:scale>
          <a:sx n="90" d="100"/>
          <a:sy n="90" d="100"/>
        </p:scale>
        <p:origin x="16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909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8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6EAA15-3023-4B1E-95C6-4E751C20F4C9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119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5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1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1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9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7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2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3.wdp"/><Relationship Id="rId7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chemeClr val="bg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6976" y="216977"/>
            <a:ext cx="7268705" cy="4339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Origin, Development and Delivery of the OSU Hand Planter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September 11, 11:30 am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2019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AGIN 5312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Dr. Shida Henneberry, MIAP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Justana Tate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746" y="4864717"/>
            <a:ext cx="3304464" cy="623199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nue.okstate.edu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287" y="2640283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287" y="1656636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73145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-19049"/>
            <a:ext cx="1092200" cy="68770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47839" y="2918395"/>
            <a:ext cx="586419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909" y="6206378"/>
            <a:ext cx="413609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99FF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8" y="6248400"/>
            <a:ext cx="551103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" y="763132"/>
            <a:ext cx="8811657" cy="5861449"/>
          </a:xfrm>
          <a:prstGeom prst="rect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sp>
        <p:nvSpPr>
          <p:cNvPr id="6" name="Rounded Rectangle 5"/>
          <p:cNvSpPr/>
          <p:nvPr/>
        </p:nvSpPr>
        <p:spPr>
          <a:xfrm>
            <a:off x="177360" y="152412"/>
            <a:ext cx="4861060" cy="204852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Minden, Nebraska, 1957-1959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Mexico City, Mexico, 1960-1963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Bogota, Colombia, 1964-1967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Cali, Colombia, 1968-1974</a:t>
            </a:r>
          </a:p>
          <a:p>
            <a:pPr algn="ctr"/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1975-1982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600" dirty="0">
              <a:solidFill>
                <a:srgbClr val="99FF3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7952" y="2381250"/>
            <a:ext cx="1818681" cy="4044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35" y="4171950"/>
            <a:ext cx="3298401" cy="2365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38800" y="573774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" y="5051336"/>
            <a:ext cx="1725388" cy="13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tx2">
                <a:lumMod val="60000"/>
                <a:lumOff val="4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accent1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7403" y="4852658"/>
            <a:ext cx="37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 DONE YET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20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40" y="1093469"/>
            <a:ext cx="4038600" cy="302895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1093469"/>
            <a:ext cx="3590925" cy="42576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40037" y="269512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485" y="1599593"/>
            <a:ext cx="1638300" cy="40011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Opportunity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6" y="269512"/>
            <a:ext cx="1266099" cy="6633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225" y="3130899"/>
            <a:ext cx="2619375" cy="35718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763678" y="5849776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 R.A. Olson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62" y="4915242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0" y="0"/>
            <a:ext cx="7272885" cy="6777783"/>
          </a:xfrm>
        </p:spPr>
      </p:pic>
    </p:spTree>
    <p:extLst>
      <p:ext uri="{BB962C8B-B14F-4D97-AF65-F5344CB8AC3E}">
        <p14:creationId xmlns:p14="http://schemas.microsoft.com/office/powerpoint/2010/main" val="353953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114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5357446" y="216875"/>
            <a:ext cx="36429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u="sng" dirty="0"/>
              <a:t>Coffee Imports to the US (2017)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Colombia	$1.3 B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Brazil	$1.1 </a:t>
            </a:r>
            <a:r>
              <a:rPr lang="en-US" sz="17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Vietnam	$541 </a:t>
            </a:r>
            <a:r>
              <a:rPr lang="en-US" sz="17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Guatemala	$336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Indonesia	$319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Honduras	$297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Nicaragua	$295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Peru	$227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Mexico	$225 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297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42" y="2367185"/>
            <a:ext cx="3796058" cy="4356188"/>
          </a:xfrm>
          <a:prstGeom prst="rect">
            <a:avLst/>
          </a:prstGeom>
          <a:solidFill>
            <a:srgbClr val="A9D18E">
              <a:alpha val="74000"/>
            </a:srgbClr>
          </a:solidFill>
        </p:spPr>
      </p:pic>
      <p:sp>
        <p:nvSpPr>
          <p:cNvPr id="3" name="TextBox 2"/>
          <p:cNvSpPr txBox="1"/>
          <p:nvPr/>
        </p:nvSpPr>
        <p:spPr>
          <a:xfrm>
            <a:off x="1661535" y="249726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1892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1" y="99440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0081" y="959051"/>
            <a:ext cx="7886700" cy="153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panose="05040102010807070707" pitchFamily="18" charset="2"/>
              <a:buNone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Free living cyanobacteria (blue green algae) found in the check plot.  </a:t>
            </a:r>
          </a:p>
          <a:p>
            <a:pPr marL="0" indent="0" fontAlgn="auto">
              <a:buFont typeface="Wingdings 3" panose="05040102010807070707" pitchFamily="18" charset="2"/>
              <a:buNone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Sun, et al., 2004. Bacterial community structure and diversity in a century-old manure-treated agroecosystem.  Appl. Environ. Micro. 70:5868-5874.</a:t>
            </a:r>
          </a:p>
          <a:p>
            <a:pPr fontAlgn="auto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2275658"/>
            <a:ext cx="8733692" cy="419548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800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2010 (407 ppm)</a:t>
            </a:r>
            <a:b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2016 (411 ppm)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42185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00013"/>
            <a:ext cx="93249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021338" y="328137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1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24" y="398401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837" y="4619624"/>
            <a:ext cx="847727" cy="8477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Frontier Rotary, Stillwater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Stillwater Centennial, Stillwater,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Mustang Rotary, Mustang,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Minden Rotary, Minden, Nebraska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Kearney Rotary, Kearney, Nebraska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District 5750, Oklahoma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District 5630, Nebraska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District 9125, Nigeria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34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8738" y="1654142"/>
            <a:ext cx="5553777" cy="157994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1987-2019,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&gt;450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rgbClr val="00206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45114"/>
              </p:ext>
            </p:extLst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77121"/>
              </p:ext>
            </p:extLst>
          </p:nvPr>
        </p:nvGraphicFramePr>
        <p:xfrm>
          <a:off x="-69970" y="366825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247560"/>
              </p:ext>
            </p:extLst>
          </p:nvPr>
        </p:nvGraphicFramePr>
        <p:xfrm>
          <a:off x="-69970" y="441120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55904"/>
              </p:ext>
            </p:extLst>
          </p:nvPr>
        </p:nvGraphicFramePr>
        <p:xfrm>
          <a:off x="-69970" y="521130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89397"/>
              </p:ext>
            </p:extLst>
          </p:nvPr>
        </p:nvGraphicFramePr>
        <p:xfrm>
          <a:off x="-69970" y="5954256"/>
          <a:ext cx="4914896" cy="91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14170" y="2967514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 dirty="0"/>
              <a:t>1</a:t>
            </a:r>
            <a:r>
              <a:rPr lang="en-US" altLang="en-US" sz="600" dirty="0"/>
              <a:t>, </a:t>
            </a:r>
            <a:r>
              <a:rPr lang="en-US" altLang="en-US" sz="600" u="sng" dirty="0"/>
              <a:t>2</a:t>
            </a:r>
            <a:r>
              <a:rPr lang="en-US" altLang="en-US" sz="600" dirty="0"/>
              <a:t> – Harvest Sequence Number</a:t>
            </a:r>
            <a:endParaRPr lang="en-US" altLang="en-US" sz="600" u="sng" dirty="0"/>
          </a:p>
          <a:p>
            <a:pPr eaLnBrk="1" hangingPunct="1"/>
            <a:r>
              <a:rPr lang="en-US" altLang="en-US" sz="1200" b="1" dirty="0"/>
              <a:t>1, 2 – Treatment Number</a:t>
            </a:r>
          </a:p>
          <a:p>
            <a:pPr eaLnBrk="1" hangingPunct="1"/>
            <a:r>
              <a:rPr lang="en-US" altLang="en-US" sz="600" i="1" dirty="0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79455" y="5995254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1970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733" y="5910098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">
              <a:schemeClr val="accent1">
                <a:lumMod val="75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50328" y="48443"/>
            <a:ext cx="491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>
                <a:latin typeface="Calibri" pitchFamily="34" charset="0"/>
              </a:rPr>
              <a:t>W</a:t>
            </a:r>
            <a:r>
              <a:rPr lang="en-US" sz="1600" b="1" cap="small" dirty="0">
                <a:latin typeface="Calibri" pitchFamily="34" charset="0"/>
              </a:rPr>
              <a:t>heat Fertility Experiment No.</a:t>
            </a:r>
            <a:r>
              <a:rPr lang="en-US" sz="1600" b="1" dirty="0">
                <a:latin typeface="Calibri" pitchFamily="34" charset="0"/>
              </a:rPr>
              <a:t>222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Calibri" pitchFamily="34" charset="0"/>
              </a:rPr>
              <a:t>Agronomy Research Station</a:t>
            </a:r>
            <a:br>
              <a:rPr lang="en-US" sz="1000" b="1" dirty="0">
                <a:latin typeface="Calibri" pitchFamily="34" charset="0"/>
              </a:rPr>
            </a:br>
            <a:r>
              <a:rPr lang="en-US" sz="1000" b="1" dirty="0">
                <a:latin typeface="Calibri" pitchFamily="34" charset="0"/>
              </a:rPr>
              <a:t>Established 1969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21121" y="1222035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00"/>
              <a:t>Plot size: 20’ x 60’</a:t>
            </a:r>
          </a:p>
          <a:p>
            <a:pPr eaLnBrk="1" hangingPunct="1"/>
            <a:r>
              <a:rPr lang="en-US" sz="900"/>
              <a:t>Alley: 17’</a:t>
            </a:r>
          </a:p>
          <a:p>
            <a:pPr eaLnBrk="1" hangingPunct="1">
              <a:spcBef>
                <a:spcPct val="50000"/>
              </a:spcBef>
            </a:pPr>
            <a:r>
              <a:rPr lang="en-US" sz="900"/>
              <a:t>Total Trial Area:        137’ x 520’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064222" y="657679"/>
          <a:ext cx="2686050" cy="2949180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93" marB="34293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9898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^ - Split 120 lb N rates to 60 lb N (fall) and 60 lb N (spring)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128" name="Group 1063"/>
          <p:cNvGrpSpPr>
            <a:grpSpLocks/>
          </p:cNvGrpSpPr>
          <p:nvPr/>
        </p:nvGrpSpPr>
        <p:grpSpPr bwMode="auto">
          <a:xfrm>
            <a:off x="1133153" y="1114878"/>
            <a:ext cx="873919" cy="914401"/>
            <a:chOff x="1103" y="1056"/>
            <a:chExt cx="734" cy="768"/>
          </a:xfrm>
        </p:grpSpPr>
        <p:pic>
          <p:nvPicPr>
            <p:cNvPr id="2133" name="Picture 1058" descr="dd01352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900" b="1"/>
                <a:t>N</a:t>
              </a:r>
            </a:p>
          </p:txBody>
        </p:sp>
        <p:sp>
          <p:nvSpPr>
            <p:cNvPr id="213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E</a:t>
              </a:r>
            </a:p>
          </p:txBody>
        </p:sp>
        <p:sp>
          <p:nvSpPr>
            <p:cNvPr id="213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S</a:t>
              </a:r>
            </a:p>
          </p:txBody>
        </p:sp>
        <p:sp>
          <p:nvSpPr>
            <p:cNvPr id="213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W</a:t>
              </a:r>
            </a:p>
          </p:txBody>
        </p:sp>
      </p:grpSp>
      <p:sp>
        <p:nvSpPr>
          <p:cNvPr id="2129" name="Text Box 116"/>
          <p:cNvSpPr txBox="1">
            <a:spLocks noChangeArrowheads="1"/>
          </p:cNvSpPr>
          <p:nvPr/>
        </p:nvSpPr>
        <p:spPr bwMode="auto">
          <a:xfrm>
            <a:off x="121121" y="714828"/>
            <a:ext cx="1371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50">
                <a:solidFill>
                  <a:srgbClr val="000000"/>
                </a:solidFill>
                <a:latin typeface="Times New Roman" pitchFamily="18" charset="0"/>
              </a:rPr>
              <a:t>Location: </a:t>
            </a:r>
            <a:r>
              <a:rPr lang="en-US" sz="1050" b="1">
                <a:solidFill>
                  <a:srgbClr val="000000"/>
                </a:solidFill>
                <a:latin typeface="Times New Roman" pitchFamily="18" charset="0"/>
              </a:rPr>
              <a:t>Stillwater</a:t>
            </a:r>
          </a:p>
        </p:txBody>
      </p:sp>
      <p:sp>
        <p:nvSpPr>
          <p:cNvPr id="2130" name="Text Box 932"/>
          <p:cNvSpPr txBox="1">
            <a:spLocks noChangeArrowheads="1"/>
          </p:cNvSpPr>
          <p:nvPr/>
        </p:nvSpPr>
        <p:spPr bwMode="auto">
          <a:xfrm>
            <a:off x="121121" y="3229428"/>
            <a:ext cx="19431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 u="sng"/>
              <a:t>1</a:t>
            </a:r>
            <a:r>
              <a:rPr lang="en-US" sz="600"/>
              <a:t>, </a:t>
            </a:r>
            <a:r>
              <a:rPr lang="en-US" sz="600" u="sng"/>
              <a:t>2</a:t>
            </a:r>
            <a:r>
              <a:rPr lang="en-US" sz="600"/>
              <a:t> – Harvest Sequence Number</a:t>
            </a:r>
            <a:endParaRPr lang="en-US" sz="600" u="sng"/>
          </a:p>
          <a:p>
            <a:pPr eaLnBrk="1" hangingPunct="1"/>
            <a:r>
              <a:rPr lang="en-US" sz="1050" b="1"/>
              <a:t>1, 2 – Treatment Number</a:t>
            </a:r>
          </a:p>
          <a:p>
            <a:pPr eaLnBrk="1" hangingPunct="1"/>
            <a:r>
              <a:rPr lang="en-US" sz="600" i="1"/>
              <a:t>1 , 2 – Soil Sample Sequence Number</a:t>
            </a:r>
          </a:p>
        </p:txBody>
      </p:sp>
      <p:sp>
        <p:nvSpPr>
          <p:cNvPr id="2131" name="Text Box 932"/>
          <p:cNvSpPr txBox="1">
            <a:spLocks noChangeArrowheads="1"/>
          </p:cNvSpPr>
          <p:nvPr/>
        </p:nvSpPr>
        <p:spPr bwMode="auto">
          <a:xfrm>
            <a:off x="121121" y="2257878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sz="600" i="1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-50328" y="3800928"/>
          <a:ext cx="4857759" cy="27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77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2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1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</a:t>
                      </a:r>
                      <a:r>
                        <a:rPr lang="en-US" sz="900" baseline="0" dirty="0" smtClean="0"/>
                        <a:t> 2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1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 rowSpan="2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4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3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4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3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47" y="2996543"/>
            <a:ext cx="7887354" cy="3861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5768" y="191608"/>
            <a:ext cx="359744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Kirkland silt loam (fine, mixed, thermic, </a:t>
            </a:r>
            <a:r>
              <a:rPr lang="en-US" sz="1400" dirty="0" err="1" smtClean="0"/>
              <a:t>Udertic</a:t>
            </a:r>
            <a:r>
              <a:rPr lang="en-US" sz="1400" dirty="0" smtClean="0"/>
              <a:t> </a:t>
            </a:r>
            <a:r>
              <a:rPr lang="en-US" sz="1400" dirty="0" err="1" smtClean="0"/>
              <a:t>Paleustoll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994747" y="6045548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1969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025" y="5960392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783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59" y="4464303"/>
            <a:ext cx="3209453" cy="24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70C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92" y="94584"/>
            <a:ext cx="6960676" cy="304698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Planter Chronology  (34 years)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- Hand Planter work</a:t>
            </a:r>
          </a:p>
          <a:p>
            <a:r>
              <a:rPr lang="en-US" sz="2400" dirty="0" smtClean="0"/>
              <a:t>2000, Design/construction started</a:t>
            </a:r>
          </a:p>
          <a:p>
            <a:r>
              <a:rPr lang="en-US" sz="2400" dirty="0" smtClean="0"/>
              <a:t>2013, OSU-MS,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Nigeria)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OSU Hand Planter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http://nue.okstate.edu/Hand_Planter/summary_HP1.pdf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1987 (32)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125632</TotalTime>
  <Words>1487</Words>
  <Application>Microsoft Office PowerPoint</Application>
  <PresentationFormat>Letter Paper (8.5x11 in)</PresentationFormat>
  <Paragraphs>721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Century Gothic</vt:lpstr>
      <vt:lpstr>Tahoma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1562</cp:revision>
  <cp:lastPrinted>1999-04-28T13:51:21Z</cp:lastPrinted>
  <dcterms:created xsi:type="dcterms:W3CDTF">1998-02-02T17:19:48Z</dcterms:created>
  <dcterms:modified xsi:type="dcterms:W3CDTF">2019-09-11T15:24:38Z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