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9" r:id="rId1"/>
  </p:sldMasterIdLst>
  <p:notesMasterIdLst>
    <p:notesMasterId r:id="rId39"/>
  </p:notesMasterIdLst>
  <p:handoutMasterIdLst>
    <p:handoutMasterId r:id="rId40"/>
  </p:handoutMasterIdLst>
  <p:sldIdLst>
    <p:sldId id="420" r:id="rId2"/>
    <p:sldId id="483" r:id="rId3"/>
    <p:sldId id="493" r:id="rId4"/>
    <p:sldId id="456" r:id="rId5"/>
    <p:sldId id="502" r:id="rId6"/>
    <p:sldId id="495" r:id="rId7"/>
    <p:sldId id="498" r:id="rId8"/>
    <p:sldId id="421" r:id="rId9"/>
    <p:sldId id="497" r:id="rId10"/>
    <p:sldId id="499" r:id="rId11"/>
    <p:sldId id="488" r:id="rId12"/>
    <p:sldId id="501" r:id="rId13"/>
    <p:sldId id="500" r:id="rId14"/>
    <p:sldId id="435" r:id="rId15"/>
    <p:sldId id="487" r:id="rId16"/>
    <p:sldId id="369" r:id="rId17"/>
    <p:sldId id="484" r:id="rId18"/>
    <p:sldId id="485" r:id="rId19"/>
    <p:sldId id="486" r:id="rId20"/>
    <p:sldId id="431" r:id="rId21"/>
    <p:sldId id="424" r:id="rId22"/>
    <p:sldId id="345" r:id="rId23"/>
    <p:sldId id="356" r:id="rId24"/>
    <p:sldId id="362" r:id="rId25"/>
    <p:sldId id="489" r:id="rId26"/>
    <p:sldId id="361" r:id="rId27"/>
    <p:sldId id="375" r:id="rId28"/>
    <p:sldId id="433" r:id="rId29"/>
    <p:sldId id="358" r:id="rId30"/>
    <p:sldId id="401" r:id="rId31"/>
    <p:sldId id="428" r:id="rId32"/>
    <p:sldId id="492" r:id="rId33"/>
    <p:sldId id="458" r:id="rId34"/>
    <p:sldId id="376" r:id="rId35"/>
    <p:sldId id="482" r:id="rId36"/>
    <p:sldId id="339" r:id="rId37"/>
    <p:sldId id="370" r:id="rId38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CC00"/>
    <a:srgbClr val="99FF33"/>
    <a:srgbClr val="0099FF"/>
    <a:srgbClr val="33CCFF"/>
    <a:srgbClr val="FF9933"/>
    <a:srgbClr val="008000"/>
    <a:srgbClr val="FF0000"/>
    <a:srgbClr val="92D05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9" autoAdjust="0"/>
    <p:restoredTop sz="95479" autoAdjust="0"/>
  </p:normalViewPr>
  <p:slideViewPr>
    <p:cSldViewPr snapToGrid="0" snapToObjects="1">
      <p:cViewPr varScale="1">
        <p:scale>
          <a:sx n="100" d="100"/>
          <a:sy n="100" d="100"/>
        </p:scale>
        <p:origin x="17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0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8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6EAA15-3023-4B1E-95C6-4E751C20F4C9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8119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541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3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414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195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98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670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03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21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174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7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0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86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chemeClr val="bg2">
                <a:lumMod val="50000"/>
              </a:schemeClr>
            </a:gs>
            <a:gs pos="50000">
              <a:schemeClr val="accent1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216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4.wdp"/><Relationship Id="rId7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http://nue.okstate.edu/Hand_Planter.htm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16976" y="216977"/>
            <a:ext cx="7268705" cy="433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Origin, Development and Delivery of the OSU Hand </a:t>
            </a:r>
            <a:r>
              <a:rPr lang="en-US" sz="3600" b="1" dirty="0" smtClean="0">
                <a:solidFill>
                  <a:schemeClr val="tx1"/>
                </a:solidFill>
              </a:rPr>
              <a:t>Planter</a:t>
            </a:r>
            <a:r>
              <a:rPr lang="en-US" sz="3600" b="1" dirty="0">
                <a:solidFill>
                  <a:schemeClr val="tx1"/>
                </a:solidFill>
              </a:rPr>
              <a:t/>
            </a:r>
            <a:br>
              <a:rPr lang="en-US" sz="36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Wednesday, </a:t>
            </a:r>
            <a:r>
              <a:rPr lang="en-US" sz="2400" b="1" dirty="0" smtClean="0">
                <a:solidFill>
                  <a:schemeClr val="tx1"/>
                </a:solidFill>
              </a:rPr>
              <a:t>September 2, 2020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11:30 am</a:t>
            </a: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AGIN 5312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/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Dr. Shida Henneberry, MIAP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Mikayla Lin </a:t>
            </a:r>
            <a:r>
              <a:rPr lang="en-US" sz="2400" b="1" dirty="0" err="1" smtClean="0">
                <a:solidFill>
                  <a:schemeClr val="tx1"/>
                </a:solidFill>
              </a:rPr>
              <a:t>Dolch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746" y="4864717"/>
            <a:ext cx="3304464" cy="62319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nue.okstate.edu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12" y="2011633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212" y="1027986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Nitrogen Use Efficiency, Nitrogen Fertilizers,nitrogen algorithms, NUE, Nitrogen and the Environ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916415"/>
            <a:ext cx="923925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2800"/>
            <a:ext cx="9144000" cy="61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7100711" y="6016978"/>
            <a:ext cx="1816277" cy="67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67242" y="114850"/>
            <a:ext cx="1776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1987 (33)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641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04714" cy="6858000"/>
          </a:xfrm>
          <a:prstGeom prst="rect">
            <a:avLst/>
          </a:prstGeom>
        </p:spPr>
      </p:pic>
      <p:pic>
        <p:nvPicPr>
          <p:cNvPr id="12" name="Picture 11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41" y="5887181"/>
            <a:ext cx="1068701" cy="57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355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6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-19049"/>
            <a:ext cx="1092200" cy="68770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447839" y="2918395"/>
            <a:ext cx="5864192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14084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770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42343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45" y="428625"/>
            <a:ext cx="3628543" cy="22478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59" y="763132"/>
            <a:ext cx="8811657" cy="5861449"/>
          </a:xfrm>
          <a:prstGeom prst="rect">
            <a:avLst/>
          </a:prstGeom>
          <a:ln w="28575">
            <a:solidFill>
              <a:schemeClr val="accent1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sp>
        <p:nvSpPr>
          <p:cNvPr id="6" name="Rounded Rectangle 5"/>
          <p:cNvSpPr/>
          <p:nvPr/>
        </p:nvSpPr>
        <p:spPr>
          <a:xfrm>
            <a:off x="177360" y="152412"/>
            <a:ext cx="4861060" cy="2048528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Minden, Nebraska, 1957-1959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Mexico City, Mexico, 1960-1963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Bogota, Colombia, 1964-1967</a:t>
            </a:r>
            <a:b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Cali, Colombia, 1968-1974</a:t>
            </a:r>
          </a:p>
          <a:p>
            <a:pPr algn="ctr"/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1975-1982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600" dirty="0" smtClean="0">
                <a:solidFill>
                  <a:srgbClr val="99FF33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600" dirty="0">
              <a:solidFill>
                <a:srgbClr val="99FF3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7952" y="2381250"/>
            <a:ext cx="1818681" cy="4044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Volcan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fuego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99" y="4492870"/>
            <a:ext cx="3298401" cy="23651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638800" y="5737745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Middle America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502" y="5051336"/>
            <a:ext cx="1725388" cy="13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1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Rotary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3" y="0"/>
            <a:ext cx="4657578" cy="349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909" y="117231"/>
            <a:ext cx="1981200" cy="40011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Wayne Kiner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8" y="4177031"/>
            <a:ext cx="2397604" cy="2615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3600" y="5456422"/>
            <a:ext cx="3106615" cy="1323439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Koemel Law, PLLC</a:t>
            </a:r>
            <a:br>
              <a:rPr lang="en-US" dirty="0"/>
            </a:br>
            <a:r>
              <a:rPr lang="en-US" dirty="0"/>
              <a:t>205 W. 7th Ave.</a:t>
            </a:r>
            <a:br>
              <a:rPr lang="en-US" dirty="0"/>
            </a:br>
            <a:r>
              <a:rPr lang="en-US" dirty="0"/>
              <a:t>Suite 101-B</a:t>
            </a:r>
            <a:br>
              <a:rPr lang="en-US" dirty="0"/>
            </a:br>
            <a:r>
              <a:rPr lang="en-US" dirty="0"/>
              <a:t>Stillwater, OK 74074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909" y="6206378"/>
            <a:ext cx="4136091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>
                <a:hlinkClick r:id="rId5"/>
              </a:rPr>
              <a:t>http://</a:t>
            </a:r>
            <a:r>
              <a:rPr lang="en-US" sz="1600" b="0" dirty="0" smtClean="0">
                <a:hlinkClick r:id="rId5"/>
              </a:rPr>
              <a:t>nue.okstate.edu/Hand_Planter.htm</a:t>
            </a:r>
            <a:r>
              <a:rPr lang="en-US" sz="1600" b="0" dirty="0" smtClean="0"/>
              <a:t> 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6025662" y="144305"/>
            <a:ext cx="3024553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Kearney County Fair</a:t>
            </a:r>
            <a:br>
              <a:rPr lang="en-US" dirty="0"/>
            </a:br>
            <a:r>
              <a:rPr lang="en-US" dirty="0"/>
              <a:t>Minden, Nebraska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" y="3043843"/>
            <a:ext cx="3293374" cy="2849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909" y="4779314"/>
            <a:ext cx="1981200" cy="677108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smtClean="0"/>
              <a:t>Randy Taylor</a:t>
            </a:r>
            <a:br>
              <a:rPr lang="en-US" dirty="0" smtClean="0"/>
            </a:br>
            <a:r>
              <a:rPr lang="en-US" sz="1800" b="0" dirty="0" smtClean="0"/>
              <a:t>tolerance testing</a:t>
            </a:r>
            <a:endParaRPr lang="en-US" sz="18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878590" y="153594"/>
            <a:ext cx="1778498" cy="707886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Institutional</a:t>
            </a:r>
            <a:r>
              <a:rPr lang="en-US" sz="2000" dirty="0" smtClean="0"/>
              <a:t>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7762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8" y="6248400"/>
            <a:ext cx="551103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US" sz="2400" dirty="0"/>
              <a:t>Wayne Kiner, Mandela Fellows 2018</a:t>
            </a:r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3931" y="386003"/>
            <a:ext cx="4866968" cy="295879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8" y="3515585"/>
            <a:ext cx="4133074" cy="3048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78" y="620127"/>
            <a:ext cx="2906156" cy="23897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6016238" y="3344795"/>
            <a:ext cx="2250560" cy="7151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  <p:sp>
        <p:nvSpPr>
          <p:cNvPr id="10" name="TextBox 9"/>
          <p:cNvSpPr txBox="1"/>
          <p:nvPr/>
        </p:nvSpPr>
        <p:spPr>
          <a:xfrm>
            <a:off x="5124450" y="4812066"/>
            <a:ext cx="3644011" cy="115058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defTabSz="685800" eaLnBrk="1" latinLnBrk="0" hangingPunct="1">
              <a:lnSpc>
                <a:spcPct val="90000"/>
              </a:lnSpc>
              <a:buNone/>
              <a:defRPr sz="28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en-US" sz="1600" dirty="0"/>
              <a:t>July 11, 2019:  Bernard </a:t>
            </a:r>
            <a:r>
              <a:rPr lang="en-US" sz="1600" dirty="0" err="1"/>
              <a:t>Ato</a:t>
            </a:r>
            <a:r>
              <a:rPr lang="en-US" sz="1600" dirty="0"/>
              <a:t> Brown , Kumasi</a:t>
            </a:r>
            <a:r>
              <a:rPr lang="en-US" dirty="0"/>
              <a:t> Ghana </a:t>
            </a:r>
            <a:r>
              <a:rPr lang="en-US" sz="1800" dirty="0"/>
              <a:t>(Agricultural Engineer)</a:t>
            </a:r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47675"/>
            <a:ext cx="5181600" cy="6143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Homogeneity of plant stands</a:t>
            </a:r>
            <a:endParaRPr lang="en-US" dirty="0"/>
          </a:p>
        </p:txBody>
      </p:sp>
      <p:pic>
        <p:nvPicPr>
          <p:cNvPr id="1026" name="Picture 2" descr="http://nue.okstate.edu/Index_Resolution/by_row_corn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414462"/>
            <a:ext cx="7096125" cy="5038726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30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-47626"/>
            <a:ext cx="3882473" cy="6905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76" y="0"/>
            <a:ext cx="385569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697" cy="68580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4774"/>
            <a:ext cx="3882473" cy="6905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72326" y="5652719"/>
            <a:ext cx="781049" cy="9217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2D050"/>
              </a:buClr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7403" y="4852658"/>
            <a:ext cx="3775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NOT DONE YET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2523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1078525" y="1563612"/>
            <a:ext cx="3634153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2458761"/>
            <a:ext cx="8932244" cy="2394593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2000" b="1" u="sng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83 </a:t>
            </a:r>
            <a:r>
              <a:rPr lang="en-US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  <a:endParaRPr lang="en-US" sz="2000" b="1" dirty="0" smtClean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297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42" y="2367185"/>
            <a:ext cx="3796058" cy="4356188"/>
          </a:xfrm>
          <a:prstGeom prst="rect">
            <a:avLst/>
          </a:prstGeom>
          <a:solidFill>
            <a:srgbClr val="A9D18E">
              <a:alpha val="74000"/>
            </a:srgbClr>
          </a:solidFill>
        </p:spPr>
      </p:pic>
      <p:sp>
        <p:nvSpPr>
          <p:cNvPr id="3" name="TextBox 2"/>
          <p:cNvSpPr txBox="1"/>
          <p:nvPr/>
        </p:nvSpPr>
        <p:spPr>
          <a:xfrm>
            <a:off x="1661535" y="249726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1892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1" y="99440"/>
            <a:ext cx="1615580" cy="85961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0081" y="959051"/>
            <a:ext cx="7886700" cy="153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3" panose="05040102010807070707" pitchFamily="18" charset="2"/>
              <a:buNone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Free living cyanobacteria (blue green algae) found in the check plot.  </a:t>
            </a:r>
          </a:p>
          <a:p>
            <a:pPr marL="0" indent="0" fontAlgn="auto">
              <a:buFont typeface="Wingdings 3" panose="05040102010807070707" pitchFamily="18" charset="2"/>
              <a:buNone/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Sun, et al., 2004. Bacterial community structure and diversity in a century-old manure-treated agroecosystem.  Appl. Environ. Micro. 70:5868-5874.</a:t>
            </a:r>
          </a:p>
          <a:p>
            <a:pPr fontAlgn="auto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40" y="1093469"/>
            <a:ext cx="4038600" cy="3028950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1" y="1093469"/>
            <a:ext cx="3590925" cy="42576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40037" y="269512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485" y="1599593"/>
            <a:ext cx="1638300" cy="40011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Opportunity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86" y="269512"/>
            <a:ext cx="1266099" cy="66335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225" y="3130899"/>
            <a:ext cx="2619375" cy="357187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763678" y="5849776"/>
            <a:ext cx="3467088" cy="6539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Professor R.A. Olson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962" y="4915242"/>
            <a:ext cx="871804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0" y="0"/>
            <a:ext cx="7272885" cy="6777783"/>
          </a:xfrm>
        </p:spPr>
      </p:pic>
    </p:spTree>
    <p:extLst>
      <p:ext uri="{BB962C8B-B14F-4D97-AF65-F5344CB8AC3E}">
        <p14:creationId xmlns:p14="http://schemas.microsoft.com/office/powerpoint/2010/main" val="353953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smtClean="0"/>
              <a:t>Coffea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627154" y="3563815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1146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  <p:sp>
        <p:nvSpPr>
          <p:cNvPr id="6" name="Rounded Rectangle 5"/>
          <p:cNvSpPr/>
          <p:nvPr/>
        </p:nvSpPr>
        <p:spPr>
          <a:xfrm>
            <a:off x="4829175" y="216875"/>
            <a:ext cx="4171171" cy="285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00" u="sng" dirty="0"/>
              <a:t>Coffee Imports to the US (</a:t>
            </a:r>
            <a:r>
              <a:rPr lang="en-US" sz="1700" u="sng" dirty="0" smtClean="0"/>
              <a:t>2019)</a:t>
            </a:r>
            <a:endParaRPr lang="en-US" sz="1700" u="sng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Colombia	$1.14 B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Brazil	$1.03 </a:t>
            </a:r>
            <a:r>
              <a:rPr lang="en-US" sz="1700" dirty="0"/>
              <a:t>B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Vietnam	$300 </a:t>
            </a:r>
            <a:r>
              <a:rPr lang="en-US" sz="1700" dirty="0"/>
              <a:t>M</a:t>
            </a:r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Guatemala	$320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Indonesia	$280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Honduras	$297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Nicaragua	$295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Costa Rica	$140 M</a:t>
            </a:r>
            <a:endParaRPr lang="en-US" sz="1700" dirty="0"/>
          </a:p>
          <a:p>
            <a:pPr>
              <a:tabLst>
                <a:tab pos="1600200" algn="l"/>
              </a:tabLst>
            </a:pPr>
            <a:r>
              <a:rPr lang="en-US" sz="1700" dirty="0" smtClean="0"/>
              <a:t>Mexico</a:t>
            </a:r>
            <a:r>
              <a:rPr lang="en-US" sz="1700" smtClean="0"/>
              <a:t>	$160 </a:t>
            </a:r>
            <a:r>
              <a:rPr lang="en-US" sz="1700" dirty="0" smtClean="0"/>
              <a:t>M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7477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2304233"/>
            <a:ext cx="8733692" cy="419548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8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800" cap="none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800" cap="none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2010 (407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2016 (411 ppm)</a:t>
            </a:r>
            <a:b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cap="none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2020 (414 ppm)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800" cap="none" baseline="-25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800" cap="none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800" cap="none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cap="none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342185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88" y="-100013"/>
            <a:ext cx="9324975" cy="70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5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021338" y="328137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31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24" y="398401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837" y="4619624"/>
            <a:ext cx="847727" cy="8477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Frontier Rotary, Stillwater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Stillwater Centennial, Stillwater,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Mustang Rotary, Mustang, Oklahoma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Minden Rotary, Minden, Nebraska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Kearney Rotary, Kearney, Nebraska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District 5750, Oklahoma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District 5630, Nebraska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District 9125, Nigeria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34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38738" y="1654142"/>
            <a:ext cx="5553777" cy="1579946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1987-2020, </a:t>
            </a:r>
            <a:r>
              <a:rPr lang="en-US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&gt;450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345114"/>
              </p:ext>
            </p:extLst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77121"/>
              </p:ext>
            </p:extLst>
          </p:nvPr>
        </p:nvGraphicFramePr>
        <p:xfrm>
          <a:off x="-69970" y="366825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4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247560"/>
              </p:ext>
            </p:extLst>
          </p:nvPr>
        </p:nvGraphicFramePr>
        <p:xfrm>
          <a:off x="-69970" y="441120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3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55904"/>
              </p:ext>
            </p:extLst>
          </p:nvPr>
        </p:nvGraphicFramePr>
        <p:xfrm>
          <a:off x="-69970" y="5211306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2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89397"/>
              </p:ext>
            </p:extLst>
          </p:nvPr>
        </p:nvGraphicFramePr>
        <p:xfrm>
          <a:off x="-69970" y="5954256"/>
          <a:ext cx="4914896" cy="91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chemeClr val="tx1"/>
                          </a:solidFill>
                        </a:rPr>
                        <a:t>Rep 1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14170" y="2967514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 dirty="0"/>
              <a:t>1</a:t>
            </a:r>
            <a:r>
              <a:rPr lang="en-US" altLang="en-US" sz="600" dirty="0"/>
              <a:t>, </a:t>
            </a:r>
            <a:r>
              <a:rPr lang="en-US" altLang="en-US" sz="600" u="sng" dirty="0"/>
              <a:t>2</a:t>
            </a:r>
            <a:r>
              <a:rPr lang="en-US" altLang="en-US" sz="600" dirty="0"/>
              <a:t> – Harvest Sequence Number</a:t>
            </a:r>
            <a:endParaRPr lang="en-US" altLang="en-US" sz="600" u="sng" dirty="0"/>
          </a:p>
          <a:p>
            <a:pPr eaLnBrk="1" hangingPunct="1"/>
            <a:r>
              <a:rPr lang="en-US" altLang="en-US" sz="1200" b="1" dirty="0"/>
              <a:t>1, 2 – Treatment Number</a:t>
            </a:r>
          </a:p>
          <a:p>
            <a:pPr eaLnBrk="1" hangingPunct="1"/>
            <a:r>
              <a:rPr lang="en-US" altLang="en-US" sz="600" i="1" dirty="0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79455" y="5995254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1970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733" y="5910098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8977" y="542925"/>
            <a:ext cx="8518471" cy="60176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476249"/>
            <a:ext cx="8778849" cy="608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0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50328" y="48443"/>
            <a:ext cx="491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>
                <a:latin typeface="Calibri" pitchFamily="34" charset="0"/>
              </a:rPr>
              <a:t>W</a:t>
            </a:r>
            <a:r>
              <a:rPr lang="en-US" sz="1600" b="1" cap="small" dirty="0">
                <a:latin typeface="Calibri" pitchFamily="34" charset="0"/>
              </a:rPr>
              <a:t>heat Fertility Experiment No.</a:t>
            </a:r>
            <a:r>
              <a:rPr lang="en-US" sz="1600" b="1" dirty="0">
                <a:latin typeface="Calibri" pitchFamily="34" charset="0"/>
              </a:rPr>
              <a:t>222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Calibri" pitchFamily="34" charset="0"/>
              </a:rPr>
              <a:t>Agronomy Research Station</a:t>
            </a:r>
            <a:br>
              <a:rPr lang="en-US" sz="1000" b="1" dirty="0">
                <a:latin typeface="Calibri" pitchFamily="34" charset="0"/>
              </a:rPr>
            </a:br>
            <a:r>
              <a:rPr lang="en-US" sz="1000" b="1" dirty="0">
                <a:latin typeface="Calibri" pitchFamily="34" charset="0"/>
              </a:rPr>
              <a:t>Established 1969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21121" y="1222035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00"/>
              <a:t>Plot size: 20’ x 60’</a:t>
            </a:r>
          </a:p>
          <a:p>
            <a:pPr eaLnBrk="1" hangingPunct="1"/>
            <a:r>
              <a:rPr lang="en-US" sz="900"/>
              <a:t>Alley: 17’</a:t>
            </a:r>
          </a:p>
          <a:p>
            <a:pPr eaLnBrk="1" hangingPunct="1">
              <a:spcBef>
                <a:spcPct val="50000"/>
              </a:spcBef>
            </a:pPr>
            <a:r>
              <a:rPr lang="en-US" sz="900"/>
              <a:t>Total Trial Area:        137’ x 520’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064222" y="657679"/>
          <a:ext cx="2686050" cy="2949180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93" marB="34293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9898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^ - Split 120 lb N rates to 60 lb N (fall) and 60 lb N (spring)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128" name="Group 1063"/>
          <p:cNvGrpSpPr>
            <a:grpSpLocks/>
          </p:cNvGrpSpPr>
          <p:nvPr/>
        </p:nvGrpSpPr>
        <p:grpSpPr bwMode="auto">
          <a:xfrm>
            <a:off x="1133153" y="1114878"/>
            <a:ext cx="873919" cy="914401"/>
            <a:chOff x="1103" y="1056"/>
            <a:chExt cx="734" cy="768"/>
          </a:xfrm>
        </p:grpSpPr>
        <p:pic>
          <p:nvPicPr>
            <p:cNvPr id="2133" name="Picture 1058" descr="dd01352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900" b="1"/>
                <a:t>N</a:t>
              </a:r>
            </a:p>
          </p:txBody>
        </p:sp>
        <p:sp>
          <p:nvSpPr>
            <p:cNvPr id="213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E</a:t>
              </a:r>
            </a:p>
          </p:txBody>
        </p:sp>
        <p:sp>
          <p:nvSpPr>
            <p:cNvPr id="213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S</a:t>
              </a:r>
            </a:p>
          </p:txBody>
        </p:sp>
        <p:sp>
          <p:nvSpPr>
            <p:cNvPr id="213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W</a:t>
              </a:r>
            </a:p>
          </p:txBody>
        </p:sp>
      </p:grpSp>
      <p:sp>
        <p:nvSpPr>
          <p:cNvPr id="2129" name="Text Box 116"/>
          <p:cNvSpPr txBox="1">
            <a:spLocks noChangeArrowheads="1"/>
          </p:cNvSpPr>
          <p:nvPr/>
        </p:nvSpPr>
        <p:spPr bwMode="auto">
          <a:xfrm>
            <a:off x="121121" y="714828"/>
            <a:ext cx="1371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50">
                <a:solidFill>
                  <a:srgbClr val="000000"/>
                </a:solidFill>
                <a:latin typeface="Times New Roman" pitchFamily="18" charset="0"/>
              </a:rPr>
              <a:t>Location: </a:t>
            </a:r>
            <a:r>
              <a:rPr lang="en-US" sz="1050" b="1">
                <a:solidFill>
                  <a:srgbClr val="000000"/>
                </a:solidFill>
                <a:latin typeface="Times New Roman" pitchFamily="18" charset="0"/>
              </a:rPr>
              <a:t>Stillwater</a:t>
            </a:r>
          </a:p>
        </p:txBody>
      </p:sp>
      <p:sp>
        <p:nvSpPr>
          <p:cNvPr id="2130" name="Text Box 932"/>
          <p:cNvSpPr txBox="1">
            <a:spLocks noChangeArrowheads="1"/>
          </p:cNvSpPr>
          <p:nvPr/>
        </p:nvSpPr>
        <p:spPr bwMode="auto">
          <a:xfrm>
            <a:off x="121121" y="3229428"/>
            <a:ext cx="19431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 u="sng"/>
              <a:t>1</a:t>
            </a:r>
            <a:r>
              <a:rPr lang="en-US" sz="600"/>
              <a:t>, </a:t>
            </a:r>
            <a:r>
              <a:rPr lang="en-US" sz="600" u="sng"/>
              <a:t>2</a:t>
            </a:r>
            <a:r>
              <a:rPr lang="en-US" sz="600"/>
              <a:t> – Harvest Sequence Number</a:t>
            </a:r>
            <a:endParaRPr lang="en-US" sz="600" u="sng"/>
          </a:p>
          <a:p>
            <a:pPr eaLnBrk="1" hangingPunct="1"/>
            <a:r>
              <a:rPr lang="en-US" sz="1050" b="1"/>
              <a:t>1, 2 – Treatment Number</a:t>
            </a:r>
          </a:p>
          <a:p>
            <a:pPr eaLnBrk="1" hangingPunct="1"/>
            <a:r>
              <a:rPr lang="en-US" sz="600" i="1"/>
              <a:t>1 , 2 – Soil Sample Sequence Number</a:t>
            </a:r>
          </a:p>
        </p:txBody>
      </p:sp>
      <p:sp>
        <p:nvSpPr>
          <p:cNvPr id="2131" name="Text Box 932"/>
          <p:cNvSpPr txBox="1">
            <a:spLocks noChangeArrowheads="1"/>
          </p:cNvSpPr>
          <p:nvPr/>
        </p:nvSpPr>
        <p:spPr bwMode="auto">
          <a:xfrm>
            <a:off x="121121" y="2257878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sz="600" i="1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-50328" y="3800928"/>
          <a:ext cx="4857759" cy="27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77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2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1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</a:t>
                      </a:r>
                      <a:r>
                        <a:rPr lang="en-US" sz="900" baseline="0" dirty="0" smtClean="0"/>
                        <a:t> 2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1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 rowSpan="2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4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3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4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3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47" y="2996543"/>
            <a:ext cx="7887354" cy="3861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5768" y="191608"/>
            <a:ext cx="3597442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Kirkland silt loam (fine, mixed, thermic, </a:t>
            </a:r>
            <a:r>
              <a:rPr lang="en-US" sz="1400" dirty="0" err="1" smtClean="0"/>
              <a:t>Udertic</a:t>
            </a:r>
            <a:r>
              <a:rPr lang="en-US" sz="1400" dirty="0" smtClean="0"/>
              <a:t> </a:t>
            </a:r>
            <a:r>
              <a:rPr lang="en-US" sz="1400" dirty="0" err="1" smtClean="0"/>
              <a:t>Paleustoll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994747" y="6045548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1969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025" y="5960392"/>
            <a:ext cx="919722" cy="62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7461504" y="2176272"/>
            <a:ext cx="1664208" cy="2825496"/>
          </a:xfrm>
          <a:custGeom>
            <a:avLst/>
            <a:gdLst>
              <a:gd name="connsiteX0" fmla="*/ 1481328 w 1664208"/>
              <a:gd name="connsiteY0" fmla="*/ 9144 h 2825496"/>
              <a:gd name="connsiteX1" fmla="*/ 0 w 1664208"/>
              <a:gd name="connsiteY1" fmla="*/ 2825496 h 2825496"/>
              <a:gd name="connsiteX2" fmla="*/ 1664208 w 1664208"/>
              <a:gd name="connsiteY2" fmla="*/ 2807208 h 2825496"/>
              <a:gd name="connsiteX3" fmla="*/ 1664208 w 1664208"/>
              <a:gd name="connsiteY3" fmla="*/ 0 h 2825496"/>
              <a:gd name="connsiteX4" fmla="*/ 1481328 w 1664208"/>
              <a:gd name="connsiteY4" fmla="*/ 9144 h 28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208" h="2825496">
                <a:moveTo>
                  <a:pt x="1481328" y="9144"/>
                </a:moveTo>
                <a:lnTo>
                  <a:pt x="0" y="2825496"/>
                </a:lnTo>
                <a:lnTo>
                  <a:pt x="1664208" y="2807208"/>
                </a:lnTo>
                <a:lnTo>
                  <a:pt x="1664208" y="0"/>
                </a:lnTo>
                <a:lnTo>
                  <a:pt x="1481328" y="9144"/>
                </a:lnTo>
                <a:close/>
              </a:path>
            </a:pathLst>
          </a:custGeom>
          <a:solidFill>
            <a:srgbClr val="416E1D">
              <a:alpha val="57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96" y="2584830"/>
            <a:ext cx="2759770" cy="4418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7843" y="5155859"/>
            <a:ext cx="24068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Arial Rounded MT Bold" panose="020F0704030504030204" pitchFamily="34" charset="0"/>
              </a:rPr>
              <a:t>E</a:t>
            </a:r>
            <a:r>
              <a:rPr lang="en-US" sz="8800" baseline="-25000" dirty="0" smtClean="0"/>
              <a:t>222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6751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592" y="94584"/>
            <a:ext cx="6960676" cy="304698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Planter Chronology  (35 years)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1985, CIMMYT </a:t>
            </a:r>
          </a:p>
          <a:p>
            <a:r>
              <a:rPr lang="en-US" sz="2400" dirty="0" smtClean="0"/>
              <a:t>1987, Regional Agronomist Central America</a:t>
            </a:r>
          </a:p>
          <a:p>
            <a:r>
              <a:rPr lang="en-US" sz="2400" dirty="0" smtClean="0"/>
              <a:t>1991, Faculty OSU</a:t>
            </a:r>
          </a:p>
          <a:p>
            <a:r>
              <a:rPr lang="en-US" sz="2400" dirty="0" smtClean="0"/>
              <a:t>1999, FP - Hand Planter work</a:t>
            </a:r>
          </a:p>
          <a:p>
            <a:r>
              <a:rPr lang="en-US" sz="2400" dirty="0" smtClean="0"/>
              <a:t>2000, Design/construction started</a:t>
            </a:r>
          </a:p>
          <a:p>
            <a:r>
              <a:rPr lang="en-US" sz="2400" dirty="0" smtClean="0"/>
              <a:t>2013, OSU-MS, Aula, Omara</a:t>
            </a:r>
          </a:p>
          <a:p>
            <a:r>
              <a:rPr lang="en-US" sz="2400" dirty="0" smtClean="0"/>
              <a:t>2019, Planter redesign, Rotary Grant / Importance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64" y="2646242"/>
            <a:ext cx="876397" cy="815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48375" y="3645877"/>
            <a:ext cx="270876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Rotary Contributions </a:t>
            </a:r>
            <a:br>
              <a:rPr lang="en-US" sz="2000" dirty="0" smtClean="0"/>
            </a:br>
            <a:r>
              <a:rPr lang="en-US" sz="2000" dirty="0" smtClean="0"/>
              <a:t>(OK, NE, Nigeria)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176" y="4475987"/>
            <a:ext cx="3021330" cy="22659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78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126141</TotalTime>
  <Words>1481</Words>
  <Application>Microsoft Office PowerPoint</Application>
  <PresentationFormat>Letter Paper (8.5x11 in)</PresentationFormat>
  <Paragraphs>719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Rounded MT Bold</vt:lpstr>
      <vt:lpstr>Calibri</vt:lpstr>
      <vt:lpstr>Century Gothic</vt:lpstr>
      <vt:lpstr>Tahoma</vt:lpstr>
      <vt:lpstr>Times New Roman</vt:lpstr>
      <vt:lpstr>Verdana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Homogeneity of plant stands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Raun, Bill</cp:lastModifiedBy>
  <cp:revision>1582</cp:revision>
  <cp:lastPrinted>1999-04-28T13:51:21Z</cp:lastPrinted>
  <dcterms:created xsi:type="dcterms:W3CDTF">1998-02-02T17:19:48Z</dcterms:created>
  <dcterms:modified xsi:type="dcterms:W3CDTF">2020-09-02T18:04:48Z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