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70" r:id="rId2"/>
    <p:sldId id="272" r:id="rId3"/>
    <p:sldId id="264" r:id="rId4"/>
    <p:sldId id="265" r:id="rId5"/>
    <p:sldId id="266" r:id="rId6"/>
    <p:sldId id="268" r:id="rId7"/>
    <p:sldId id="267" r:id="rId8"/>
    <p:sldId id="269" r:id="rId9"/>
    <p:sldId id="256" r:id="rId10"/>
    <p:sldId id="262" r:id="rId11"/>
    <p:sldId id="263" r:id="rId12"/>
    <p:sldId id="261" r:id="rId13"/>
    <p:sldId id="271" r:id="rId14"/>
    <p:sldId id="257" r:id="rId15"/>
    <p:sldId id="259" r:id="rId16"/>
    <p:sldId id="273" r:id="rId17"/>
    <p:sldId id="274" r:id="rId18"/>
    <p:sldId id="275" r:id="rId19"/>
    <p:sldId id="260" r:id="rId20"/>
    <p:sldId id="276" r:id="rId21"/>
    <p:sldId id="277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4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1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6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594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15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78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15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18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2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1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3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0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3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7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0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CCFF"/>
            </a:gs>
            <a:gs pos="50000">
              <a:srgbClr val="0070C0"/>
            </a:gs>
            <a:gs pos="100000">
              <a:srgbClr val="002060"/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2/12/2020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37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1.wdp"/><Relationship Id="rId7" Type="http://schemas.openxmlformats.org/officeDocument/2006/relationships/image" Target="../media/image31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Graduate_School/Graduate_School.htm" TargetMode="External"/><Relationship Id="rId2" Type="http://schemas.openxmlformats.org/officeDocument/2006/relationships/hyperlink" Target="https://en.wikipedia.org/wiki/Scholarly_peer_revie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Sergio Abit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Plant and Soil Sciences</a:t>
            </a:r>
          </a:p>
          <a:p>
            <a:r>
              <a:rPr lang="en-US" dirty="0" smtClean="0"/>
              <a:t>February </a:t>
            </a:r>
            <a:r>
              <a:rPr lang="en-US" dirty="0" smtClean="0"/>
              <a:t>12, 2020</a:t>
            </a:r>
            <a:endParaRPr lang="en-US" dirty="0" smtClean="0"/>
          </a:p>
          <a:p>
            <a:r>
              <a:rPr lang="en-US" dirty="0" smtClean="0"/>
              <a:t>3:30 pm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54" y="3751433"/>
            <a:ext cx="337138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81900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Editor-in-Chief</a:t>
            </a:r>
          </a:p>
          <a:p>
            <a:r>
              <a:rPr lang="en-US" sz="3200" dirty="0" smtClean="0"/>
              <a:t>Editor</a:t>
            </a:r>
          </a:p>
          <a:p>
            <a:r>
              <a:rPr lang="en-US" sz="3200" dirty="0" smtClean="0"/>
              <a:t>Technical Editors (6-7)</a:t>
            </a:r>
          </a:p>
          <a:p>
            <a:r>
              <a:rPr lang="en-US" sz="3200" dirty="0" smtClean="0"/>
              <a:t>Associate Editors (70)</a:t>
            </a:r>
          </a:p>
          <a:p>
            <a:r>
              <a:rPr lang="en-US" sz="3200" dirty="0" smtClean="0"/>
              <a:t>Managing Editor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46" y="807468"/>
            <a:ext cx="18002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Double blind review</a:t>
            </a:r>
          </a:p>
          <a:p>
            <a:r>
              <a:rPr lang="en-US" sz="2800" dirty="0" smtClean="0"/>
              <a:t>3 reviewers</a:t>
            </a:r>
          </a:p>
          <a:p>
            <a:r>
              <a:rPr lang="en-US" sz="2800" dirty="0" smtClean="0"/>
              <a:t>Associate Editor makes the final decision</a:t>
            </a:r>
          </a:p>
          <a:p>
            <a:pPr lvl="1"/>
            <a:r>
              <a:rPr lang="en-US" sz="2400" dirty="0" smtClean="0"/>
              <a:t>Accept, Major Revision, Minor Revision, Reject</a:t>
            </a:r>
          </a:p>
          <a:p>
            <a:pPr lvl="1"/>
            <a:r>
              <a:rPr lang="en-US" sz="2400" dirty="0" smtClean="0"/>
              <a:t>Follows through the entire path if accepted</a:t>
            </a:r>
          </a:p>
          <a:p>
            <a:r>
              <a:rPr lang="en-US" sz="2800" dirty="0" smtClean="0"/>
              <a:t>Technical Editor, delivers letter if released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309" y="824301"/>
            <a:ext cx="179847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28600"/>
            <a:ext cx="4914900" cy="6381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80" y="5829300"/>
            <a:ext cx="1198563" cy="779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216591" y="692775"/>
            <a:ext cx="6887389" cy="1777927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None/>
            </a:pPr>
            <a:r>
              <a:rPr lang="en-US" altLang="en-US" sz="2800" dirty="0" smtClean="0"/>
              <a:t>750+ papers/year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60-80 per TE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10-12 per AE</a:t>
            </a:r>
          </a:p>
          <a:p>
            <a:pPr marL="0" indent="0" eaLnBrk="1" hangingPunct="1">
              <a:buNone/>
            </a:pPr>
            <a:r>
              <a:rPr lang="en-US" altLang="en-US" sz="2800" dirty="0" smtClean="0"/>
              <a:t>1908, first issue</a:t>
            </a:r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2800" dirty="0" smtClean="0"/>
          </a:p>
          <a:p>
            <a:pPr eaLnBrk="1" hangingPunct="1"/>
            <a:endParaRPr lang="en-US" altLang="en-US" sz="4000" dirty="0" smtClean="0"/>
          </a:p>
          <a:p>
            <a:pPr eaLnBrk="1" hangingPunct="1"/>
            <a:endParaRPr lang="en-US" alt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7548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Agrosystems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 Geosciences &amp; Environment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 descr="https://mc.manuscriptcentral.com/societyimages/agrosystems/AGE%20Cover-200_en_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90" y="1366091"/>
            <a:ext cx="4137443" cy="535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028" y="5256343"/>
            <a:ext cx="7079256" cy="483445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r>
              <a:rPr lang="en-US" dirty="0"/>
              <a:t>https://mc.manuscriptcentral.com/agrosystems</a:t>
            </a:r>
          </a:p>
        </p:txBody>
      </p:sp>
    </p:spTree>
    <p:extLst>
      <p:ext uri="{BB962C8B-B14F-4D97-AF65-F5344CB8AC3E}">
        <p14:creationId xmlns:p14="http://schemas.microsoft.com/office/powerpoint/2010/main" val="1803553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17325" cy="5410200"/>
          </a:xfrm>
        </p:spPr>
      </p:pic>
    </p:spTree>
    <p:extLst>
      <p:ext uri="{BB962C8B-B14F-4D97-AF65-F5344CB8AC3E}">
        <p14:creationId xmlns:p14="http://schemas.microsoft.com/office/powerpoint/2010/main" val="22647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76" y="5727940"/>
            <a:ext cx="1509623" cy="93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6477000" y="571500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60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5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86688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8832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6704162" y="2346385"/>
            <a:ext cx="2590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1,000,000 cycles</a:t>
            </a:r>
          </a:p>
          <a:p>
            <a:r>
              <a:rPr lang="en-US" sz="2400" dirty="0">
                <a:latin typeface="Calibri" pitchFamily="34" charset="0"/>
              </a:rPr>
              <a:t>0.29g/seed</a:t>
            </a:r>
          </a:p>
          <a:p>
            <a:r>
              <a:rPr lang="en-US" sz="2400" dirty="0">
                <a:latin typeface="Calibri" pitchFamily="34" charset="0"/>
              </a:rPr>
              <a:t>60,000 seeds/ha</a:t>
            </a:r>
          </a:p>
          <a:p>
            <a:r>
              <a:rPr lang="en-US" sz="2400" dirty="0">
                <a:latin typeface="Calibri" pitchFamily="34" charset="0"/>
              </a:rPr>
              <a:t>3443 seeds/kg</a:t>
            </a:r>
          </a:p>
          <a:p>
            <a:r>
              <a:rPr lang="en-US" sz="2400" dirty="0">
                <a:latin typeface="Calibri" pitchFamily="34" charset="0"/>
              </a:rPr>
              <a:t>1.0 kg hopper </a:t>
            </a:r>
          </a:p>
          <a:p>
            <a:r>
              <a:rPr lang="en-US" sz="2400" dirty="0">
                <a:latin typeface="Calibri" pitchFamily="34" charset="0"/>
              </a:rPr>
              <a:t>17 times refill</a:t>
            </a:r>
          </a:p>
        </p:txBody>
      </p:sp>
      <p:pic>
        <p:nvPicPr>
          <p:cNvPr id="4098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709" y="269607"/>
            <a:ext cx="6096000" cy="45529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14325" y="6115050"/>
            <a:ext cx="4981575" cy="369332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http://nue.okstate.edu/Hand_Planter.htm</a:t>
            </a:r>
          </a:p>
        </p:txBody>
      </p:sp>
    </p:spTree>
    <p:extLst>
      <p:ext uri="{BB962C8B-B14F-4D97-AF65-F5344CB8AC3E}">
        <p14:creationId xmlns:p14="http://schemas.microsoft.com/office/powerpoint/2010/main" val="19256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677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200" y="6102148"/>
            <a:ext cx="2542252" cy="640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03518"/>
            <a:ext cx="3899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Collaboration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Review Papers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Data mining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9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Peter Omara MS 2013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880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776363" y="2762790"/>
            <a:ext cx="6521239" cy="707886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ZIMBABWE, UGANDA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4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" y="30480"/>
            <a:ext cx="9402763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1" y="190500"/>
            <a:ext cx="2344804" cy="4419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1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Publishing </a:t>
            </a:r>
            <a:r>
              <a:rPr lang="en-US" dirty="0" smtClean="0"/>
              <a:t>ASA, CSSA, SSSA, JEQ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2232098"/>
            <a:ext cx="9020175" cy="3599316"/>
          </a:xfrm>
        </p:spPr>
        <p:txBody>
          <a:bodyPr>
            <a:noAutofit/>
          </a:bodyPr>
          <a:lstStyle/>
          <a:p>
            <a:r>
              <a:rPr lang="en-US" sz="2800" dirty="0" smtClean="0"/>
              <a:t>Mail – manuscripts, paper</a:t>
            </a:r>
          </a:p>
          <a:p>
            <a:r>
              <a:rPr lang="en-US" sz="2800" dirty="0" smtClean="0"/>
              <a:t>Reviewers (30 pages, 3 reviewers)</a:t>
            </a:r>
          </a:p>
          <a:p>
            <a:pPr lvl="1"/>
            <a:r>
              <a:rPr lang="en-US" dirty="0" smtClean="0"/>
              <a:t>Mail time, review time, letters</a:t>
            </a:r>
          </a:p>
          <a:p>
            <a:pPr lvl="1"/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en.wikipedia.org/wiki/Scholarly_peer_review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First digital (review via email, 1997)</a:t>
            </a:r>
            <a:endParaRPr lang="en-US" dirty="0"/>
          </a:p>
          <a:p>
            <a:pPr lvl="1"/>
            <a:r>
              <a:rPr lang="en-US" dirty="0" smtClean="0"/>
              <a:t>Publishing</a:t>
            </a:r>
          </a:p>
          <a:p>
            <a:pPr lvl="1"/>
            <a:r>
              <a:rPr lang="en-US" dirty="0" smtClean="0"/>
              <a:t>Ask good questions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Manuscript preparation (start with Tables, Figures)</a:t>
            </a:r>
          </a:p>
          <a:p>
            <a:pPr lvl="1"/>
            <a:r>
              <a:rPr lang="en-US" dirty="0"/>
              <a:t>(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nue.okstate.edu/Graduate_School/Graduate_School.htm</a:t>
            </a:r>
            <a:r>
              <a:rPr lang="en-US" dirty="0" smtClean="0"/>
              <a:t>)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6873"/>
            <a:ext cx="3536414" cy="3336814"/>
          </a:xfrm>
        </p:spPr>
        <p:txBody>
          <a:bodyPr>
            <a:normAutofit/>
          </a:bodyPr>
          <a:lstStyle/>
          <a:p>
            <a:r>
              <a:rPr lang="en-US" dirty="0" smtClean="0"/>
              <a:t>Hand Shake</a:t>
            </a:r>
          </a:p>
          <a:p>
            <a:r>
              <a:rPr lang="en-US" dirty="0" smtClean="0"/>
              <a:t>(http</a:t>
            </a:r>
            <a:r>
              <a:rPr lang="en-US" dirty="0"/>
              <a:t>://</a:t>
            </a:r>
            <a:r>
              <a:rPr lang="en-US" dirty="0" smtClean="0"/>
              <a:t>nue.okstate.edu/Graduate_School/Graduate_School.htm)</a:t>
            </a:r>
            <a:endParaRPr lang="en-US" dirty="0"/>
          </a:p>
          <a:p>
            <a:r>
              <a:rPr lang="en-US" dirty="0" smtClean="0"/>
              <a:t>2019: everyone is saturated with information. cannot take this for granted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4" y="142875"/>
            <a:ext cx="5291161" cy="655320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81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72375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Should more be expected of you?</a:t>
            </a:r>
          </a:p>
          <a:p>
            <a:pPr lvl="1"/>
            <a:r>
              <a:rPr lang="en-US" sz="2800" dirty="0" smtClean="0"/>
              <a:t>Literature review (Library vs Google)</a:t>
            </a:r>
          </a:p>
          <a:p>
            <a:pPr lvl="1"/>
            <a:r>
              <a:rPr lang="en-US" sz="2800" dirty="0" smtClean="0"/>
              <a:t>Word vs Typewriter</a:t>
            </a:r>
          </a:p>
          <a:p>
            <a:pPr lvl="1"/>
            <a:r>
              <a:rPr lang="en-US" sz="2800" dirty="0" smtClean="0"/>
              <a:t>Data analysis, SAS, Cards versus Excel</a:t>
            </a:r>
          </a:p>
          <a:p>
            <a:pPr lvl="2"/>
            <a:r>
              <a:rPr lang="en-US" sz="2400" dirty="0" smtClean="0"/>
              <a:t>IBM 370</a:t>
            </a:r>
          </a:p>
          <a:p>
            <a:pPr lvl="1"/>
            <a:r>
              <a:rPr lang="en-US" sz="2800" dirty="0" smtClean="0"/>
              <a:t>Graphs (LEROY versus Excel)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4154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ibm data 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4" y="227011"/>
            <a:ext cx="3616325" cy="2712245"/>
          </a:xfrm>
          <a:prstGeom prst="rect">
            <a:avLst/>
          </a:prstGeom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3052762"/>
            <a:ext cx="39528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bm car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3" y="323849"/>
            <a:ext cx="5454921" cy="24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362" y="2734422"/>
            <a:ext cx="2121592" cy="499915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8" name="TextBox 7"/>
          <p:cNvSpPr txBox="1"/>
          <p:nvPr/>
        </p:nvSpPr>
        <p:spPr>
          <a:xfrm>
            <a:off x="4962525" y="6000750"/>
            <a:ext cx="3400425" cy="369332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ONE CARD = ONE LINE OF DATA</a:t>
            </a:r>
          </a:p>
        </p:txBody>
      </p:sp>
    </p:spTree>
    <p:extLst>
      <p:ext uri="{BB962C8B-B14F-4D97-AF65-F5344CB8AC3E}">
        <p14:creationId xmlns:p14="http://schemas.microsoft.com/office/powerpoint/2010/main" val="387592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28600"/>
            <a:ext cx="4762500" cy="34480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27" y="3476624"/>
            <a:ext cx="4404174" cy="31621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6750" y="762000"/>
            <a:ext cx="1990725" cy="369332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Card Reader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525" y="3629025"/>
            <a:ext cx="2505075" cy="369332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370, </a:t>
            </a:r>
            <a:r>
              <a:rPr lang="en-US" dirty="0" smtClean="0"/>
              <a:t>Main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9150" y="5105400"/>
            <a:ext cx="4105275" cy="1477328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First 3 cards</a:t>
            </a:r>
            <a:br>
              <a:rPr lang="en-US" dirty="0"/>
            </a:br>
            <a:r>
              <a:rPr lang="en-US" dirty="0"/>
              <a:t>IBM JCL (job control language)</a:t>
            </a:r>
          </a:p>
          <a:p>
            <a:r>
              <a:rPr lang="en-US" dirty="0"/>
              <a:t>	</a:t>
            </a:r>
            <a:r>
              <a:rPr lang="en-US" dirty="0" smtClean="0"/>
              <a:t>id account</a:t>
            </a:r>
            <a:endParaRPr lang="en-US" dirty="0"/>
          </a:p>
          <a:p>
            <a:r>
              <a:rPr lang="en-US" dirty="0"/>
              <a:t>	where to print</a:t>
            </a:r>
          </a:p>
          <a:p>
            <a:r>
              <a:rPr lang="en-US" dirty="0"/>
              <a:t>	</a:t>
            </a:r>
            <a:r>
              <a:rPr lang="en-US" dirty="0" smtClean="0"/>
              <a:t>errors ? (printer Math Science)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76900" y="1028700"/>
            <a:ext cx="3105150" cy="1200329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Card </a:t>
            </a:r>
            <a:r>
              <a:rPr lang="en-US" dirty="0" err="1"/>
              <a:t>pucher</a:t>
            </a:r>
            <a:r>
              <a:rPr lang="en-US" dirty="0"/>
              <a:t> </a:t>
            </a:r>
            <a:r>
              <a:rPr lang="en-US" dirty="0" smtClean="0"/>
              <a:t>(Basement</a:t>
            </a:r>
            <a:r>
              <a:rPr lang="en-US" dirty="0"/>
              <a:t>)</a:t>
            </a:r>
          </a:p>
          <a:p>
            <a:r>
              <a:rPr lang="en-US" dirty="0"/>
              <a:t>Card reader (4th Floor)</a:t>
            </a:r>
          </a:p>
          <a:p>
            <a:r>
              <a:rPr lang="en-US" dirty="0"/>
              <a:t>IBM 370 (Math Science)</a:t>
            </a:r>
          </a:p>
          <a:p>
            <a:r>
              <a:rPr lang="en-US" dirty="0"/>
              <a:t>	Printer (Math Science)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52908" y="1952625"/>
            <a:ext cx="2162066" cy="163036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26" y="2502600"/>
            <a:ext cx="3700462" cy="243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65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8" y="2094981"/>
            <a:ext cx="5139373" cy="31823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91125" y="4781550"/>
            <a:ext cx="3286125" cy="923330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 smtClean="0"/>
              <a:t>Dial up modem </a:t>
            </a:r>
            <a:r>
              <a:rPr lang="en-US" dirty="0"/>
              <a:t>300 baud</a:t>
            </a:r>
          </a:p>
          <a:p>
            <a:r>
              <a:rPr lang="en-US" dirty="0"/>
              <a:t>Submit programs to main frame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527662"/>
            <a:ext cx="2489200" cy="1925276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57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3" y="263062"/>
            <a:ext cx="8340126" cy="6259103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76919" y="3018527"/>
            <a:ext cx="5217435" cy="782554"/>
          </a:xfrm>
        </p:spPr>
        <p:txBody>
          <a:bodyPr/>
          <a:lstStyle/>
          <a:p>
            <a:r>
              <a:rPr lang="en-US" dirty="0" smtClean="0"/>
              <a:t>Agronomy Journal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47" y="5499818"/>
            <a:ext cx="179847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5853</TotalTime>
  <Words>320</Words>
  <Application>Microsoft Office PowerPoint</Application>
  <PresentationFormat>On-screen Show (4:3)</PresentationFormat>
  <Paragraphs>93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Trebuchet MS</vt:lpstr>
      <vt:lpstr>Verdana</vt:lpstr>
      <vt:lpstr>Berlin</vt:lpstr>
      <vt:lpstr>Dr. Sergio Abit </vt:lpstr>
      <vt:lpstr>PowerPoint Presentation</vt:lpstr>
      <vt:lpstr>Publishing ASA, CSSA, SSSA, JEQ</vt:lpstr>
      <vt:lpstr>Abstract</vt:lpstr>
      <vt:lpstr>PowerPoint Presentation</vt:lpstr>
      <vt:lpstr>PowerPoint Presentation</vt:lpstr>
      <vt:lpstr>PowerPoint Presentation</vt:lpstr>
      <vt:lpstr>PowerPoint Presentation</vt:lpstr>
      <vt:lpstr>Agronomy Journal</vt:lpstr>
      <vt:lpstr>PowerPoint Presentation</vt:lpstr>
      <vt:lpstr>PowerPoint Presentation</vt:lpstr>
      <vt:lpstr> </vt:lpstr>
      <vt:lpstr>Agrosystems Geosciences &amp;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Agronomy Journal</dc:title>
  <dc:creator>william raun</dc:creator>
  <cp:lastModifiedBy>william raun</cp:lastModifiedBy>
  <cp:revision>41</cp:revision>
  <dcterms:created xsi:type="dcterms:W3CDTF">2017-08-31T15:50:22Z</dcterms:created>
  <dcterms:modified xsi:type="dcterms:W3CDTF">2020-02-12T19:57:24Z</dcterms:modified>
</cp:coreProperties>
</file>