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</p:sldMasterIdLst>
  <p:sldIdLst>
    <p:sldId id="270" r:id="rId2"/>
    <p:sldId id="264" r:id="rId3"/>
    <p:sldId id="265" r:id="rId4"/>
    <p:sldId id="266" r:id="rId5"/>
    <p:sldId id="268" r:id="rId6"/>
    <p:sldId id="267" r:id="rId7"/>
    <p:sldId id="269" r:id="rId8"/>
    <p:sldId id="256" r:id="rId9"/>
    <p:sldId id="262" r:id="rId10"/>
    <p:sldId id="263" r:id="rId11"/>
    <p:sldId id="261" r:id="rId12"/>
    <p:sldId id="271" r:id="rId13"/>
    <p:sldId id="257" r:id="rId14"/>
    <p:sldId id="259" r:id="rId15"/>
    <p:sldId id="260" r:id="rId16"/>
    <p:sldId id="258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195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6726063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4243845"/>
            <a:ext cx="2307831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6726064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2590078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2" y="2733709"/>
            <a:ext cx="6069268" cy="1373070"/>
          </a:xfrm>
        </p:spPr>
        <p:txBody>
          <a:bodyPr anchor="b">
            <a:noAutofit/>
          </a:bodyPr>
          <a:lstStyle>
            <a:lvl1pPr algn="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4394040"/>
            <a:ext cx="6108101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55655" y="5936188"/>
            <a:ext cx="2057400" cy="365125"/>
          </a:xfrm>
        </p:spPr>
        <p:txBody>
          <a:bodyPr/>
          <a:lstStyle/>
          <a:p>
            <a:fld id="{78ABE3C1-DBE1-495D-B57B-2849774B866A}" type="datetimeFigureOut">
              <a:rPr lang="en-US" smtClean="0"/>
              <a:t>2/6/2019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1" y="5936189"/>
            <a:ext cx="402166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399" y="2750337"/>
            <a:ext cx="1370293" cy="1356442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942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3" y="4711617"/>
            <a:ext cx="6894770" cy="544482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1639" y="609598"/>
            <a:ext cx="6896534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5256098"/>
            <a:ext cx="6894772" cy="5478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smtClean="0"/>
              <a:t>2/6/2019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310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219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2" name="Picture 21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3" name="Picture 22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5" y="609597"/>
            <a:ext cx="6896534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889151" cy="1101764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smtClean="0"/>
              <a:t>2/6/2019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616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068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30" name="Picture 29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1" name="Picture 30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921" y="616983"/>
            <a:ext cx="642514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89438" y="3660763"/>
            <a:ext cx="5987731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903919" cy="110176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smtClean="0"/>
              <a:t>2/6/2019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70932" y="748116"/>
            <a:ext cx="5334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67191" y="2998573"/>
            <a:ext cx="457200" cy="584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85942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3" name="Picture 22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4" name="Picture 23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8" y="4710340"/>
            <a:ext cx="6896534" cy="5898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9" y="5300150"/>
            <a:ext cx="6896534" cy="51195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smtClean="0"/>
              <a:t>2/6/2019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015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32629" y="2329489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39777" y="3015290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8413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879710" y="3007906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26136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233520" y="3007905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smtClean="0"/>
              <a:t>2/6/2019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078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35" name="Picture 34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6" name="Picture 35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37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32391" y="4297503"/>
            <a:ext cx="21922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32391" y="2336873"/>
            <a:ext cx="219225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32391" y="4873765"/>
            <a:ext cx="219225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0497" y="4297503"/>
            <a:ext cx="221507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870497" y="2336873"/>
            <a:ext cx="221507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869483" y="4873764"/>
            <a:ext cx="2218004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31028" y="4297503"/>
            <a:ext cx="21943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231027" y="2336873"/>
            <a:ext cx="219433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230934" y="4873762"/>
            <a:ext cx="2197239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smtClean="0"/>
              <a:t>2/6/2019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115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7" name="Picture 16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8" name="Picture 17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/>
              <a:t>2/6/2019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418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 bwMode="ltGray">
          <a:xfrm rot="5400000">
            <a:off x="4575305" y="2747178"/>
            <a:ext cx="6862555" cy="1368199"/>
            <a:chOff x="2281445" y="609600"/>
            <a:chExt cx="6862555" cy="1368199"/>
          </a:xfrm>
        </p:grpSpPr>
        <p:sp>
          <p:nvSpPr>
            <p:cNvPr id="12" name="Rectangle 11"/>
            <p:cNvSpPr/>
            <p:nvPr/>
          </p:nvSpPr>
          <p:spPr bwMode="ltGray">
            <a:xfrm>
              <a:off x="2281445" y="609601"/>
              <a:ext cx="5285695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7710769" y="609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4798" y="609597"/>
            <a:ext cx="1069602" cy="44619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609598"/>
            <a:ext cx="6576359" cy="53265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29144" y="5936188"/>
            <a:ext cx="2057400" cy="365125"/>
          </a:xfrm>
        </p:spPr>
        <p:txBody>
          <a:bodyPr/>
          <a:lstStyle/>
          <a:p>
            <a:fld id="{6178E61D-D431-422C-9764-11DAFE33AB63}" type="datetimeFigureOut">
              <a:rPr lang="en-US" smtClean="0"/>
              <a:t>2/6/2019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5936189"/>
            <a:ext cx="451895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1152" y="5432500"/>
            <a:ext cx="1149636" cy="1273100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023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8" name="Picture 2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9" name="Picture 2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3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2/6/2019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817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2728432"/>
            <a:ext cx="9161969" cy="1677035"/>
            <a:chOff x="0" y="2895600"/>
            <a:chExt cx="9161969" cy="1677035"/>
          </a:xfrm>
        </p:grpSpPr>
        <p:pic>
          <p:nvPicPr>
            <p:cNvPr id="19" name="Picture 1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0" name="Picture 19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2869895"/>
            <a:ext cx="688915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1639" y="4232172"/>
            <a:ext cx="688915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65810" y="5936188"/>
            <a:ext cx="2057400" cy="365125"/>
          </a:xfrm>
        </p:spPr>
        <p:txBody>
          <a:bodyPr/>
          <a:lstStyle/>
          <a:p>
            <a:fld id="{30578ACC-22D6-47C1-A373-4FD133E34F3C}" type="datetimeFigureOut">
              <a:rPr lang="en-US" smtClean="0"/>
              <a:t>2/6/2019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5936189"/>
            <a:ext cx="483467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6438" y="2869896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352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53228"/>
            <a:ext cx="688739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336873"/>
            <a:ext cx="3357899" cy="35993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1128" y="2336873"/>
            <a:ext cx="3359661" cy="35993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t>2/6/2019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232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9" name="Picture 2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0" name="Picture 29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30"/>
            <a:ext cx="6896534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0988" y="2336874"/>
            <a:ext cx="3145080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1638" y="3030009"/>
            <a:ext cx="3367045" cy="29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82646" y="2336873"/>
            <a:ext cx="3145527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61129" y="3030009"/>
            <a:ext cx="3367044" cy="29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t>2/6/2019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005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6" name="Picture 15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7" name="Picture 16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t>2/6/2019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537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1"/>
          <a:stretch/>
        </p:blipFill>
        <p:spPr>
          <a:xfrm>
            <a:off x="7717217" y="1973262"/>
            <a:ext cx="1444752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10769" y="609600"/>
            <a:ext cx="1433231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2/6/2019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278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7"/>
            <a:ext cx="6896534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2336874"/>
            <a:ext cx="3913788" cy="359931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2336873"/>
            <a:ext cx="2796240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t>2/6/2019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6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10956" y="2336874"/>
            <a:ext cx="3917217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2336874"/>
            <a:ext cx="2798487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t>2/6/2019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708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ames\Desktop\msft\Berlin\build Assets\hashOverlaySD-FullResolve.png"/>
          <p:cNvPicPr>
            <a:picLocks noChangeAspect="1" noChangeArrowheads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2336873"/>
            <a:ext cx="6887389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67881" y="59361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smtClean="0"/>
              <a:t>2/6/2019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5936189"/>
            <a:ext cx="4834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753228"/>
            <a:ext cx="1157674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6378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okstate.edu/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nue.okstate.edu/Graduate_School/Graduate_School.htm" TargetMode="External"/><Relationship Id="rId2" Type="http://schemas.openxmlformats.org/officeDocument/2006/relationships/hyperlink" Target="https://en.wikipedia.org/wiki/Scholarly_peer_review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SBvGaVV4HZs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Dr. </a:t>
            </a:r>
            <a:r>
              <a:rPr lang="en-US" dirty="0" smtClean="0"/>
              <a:t>Sergio Abit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Plant and Soil Sciences</a:t>
            </a:r>
            <a:endParaRPr lang="en-US" dirty="0" smtClean="0"/>
          </a:p>
          <a:p>
            <a:r>
              <a:rPr lang="en-US" dirty="0" smtClean="0"/>
              <a:t>February 6, 2019</a:t>
            </a:r>
            <a:endParaRPr lang="en-US" dirty="0" smtClean="0"/>
          </a:p>
          <a:p>
            <a:r>
              <a:rPr lang="en-US" dirty="0" smtClean="0"/>
              <a:t>3:30 </a:t>
            </a:r>
            <a:r>
              <a:rPr lang="en-US" dirty="0" smtClean="0"/>
              <a:t>pm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976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Double blind review</a:t>
            </a:r>
          </a:p>
          <a:p>
            <a:r>
              <a:rPr lang="en-US" dirty="0" smtClean="0"/>
              <a:t>3 reviewers</a:t>
            </a:r>
          </a:p>
          <a:p>
            <a:r>
              <a:rPr lang="en-US" dirty="0" smtClean="0"/>
              <a:t>Associate Editor makes the final decision</a:t>
            </a:r>
          </a:p>
          <a:p>
            <a:pPr lvl="1"/>
            <a:r>
              <a:rPr lang="en-US" dirty="0" smtClean="0"/>
              <a:t>Accept, Major Revision, Minor Revision, Reject</a:t>
            </a:r>
          </a:p>
          <a:p>
            <a:pPr lvl="1"/>
            <a:r>
              <a:rPr lang="en-US" dirty="0" smtClean="0"/>
              <a:t>Follows through the entire path if accepted</a:t>
            </a:r>
          </a:p>
          <a:p>
            <a:r>
              <a:rPr lang="en-US" dirty="0" smtClean="0"/>
              <a:t>Technical Editor, delivers letter if released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09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467600" cy="10207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600" dirty="0" smtClean="0"/>
              <a:t/>
            </a:r>
            <a:br>
              <a:rPr lang="en-US" altLang="en-US" sz="3600" dirty="0" smtClean="0"/>
            </a:br>
            <a:endParaRPr lang="en-US" altLang="en-US" sz="3600" dirty="0" smtClean="0"/>
          </a:p>
        </p:txBody>
      </p:sp>
      <p:pic>
        <p:nvPicPr>
          <p:cNvPr id="1024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228600"/>
            <a:ext cx="4914900" cy="638175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980" y="5829300"/>
            <a:ext cx="1198563" cy="77946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245" name="Rectangle 3"/>
          <p:cNvSpPr>
            <a:spLocks noGrp="1" noChangeArrowheads="1"/>
          </p:cNvSpPr>
          <p:nvPr>
            <p:ph idx="1"/>
          </p:nvPr>
        </p:nvSpPr>
        <p:spPr>
          <a:xfrm>
            <a:off x="216591" y="692775"/>
            <a:ext cx="6887389" cy="1777927"/>
          </a:xfrm>
        </p:spPr>
        <p:txBody>
          <a:bodyPr>
            <a:normAutofit fontScale="92500" lnSpcReduction="10000"/>
          </a:bodyPr>
          <a:lstStyle/>
          <a:p>
            <a:pPr marL="0" indent="0" eaLnBrk="1" hangingPunct="1">
              <a:buNone/>
            </a:pPr>
            <a:r>
              <a:rPr lang="en-US" altLang="en-US" sz="2800" dirty="0" smtClean="0"/>
              <a:t>750+ papers/year</a:t>
            </a:r>
          </a:p>
          <a:p>
            <a:pPr marL="0" indent="0" eaLnBrk="1" hangingPunct="1">
              <a:buNone/>
            </a:pPr>
            <a:r>
              <a:rPr lang="en-US" altLang="en-US" sz="2800" dirty="0" smtClean="0"/>
              <a:t>60-80 per TE</a:t>
            </a:r>
          </a:p>
          <a:p>
            <a:pPr marL="0" indent="0" eaLnBrk="1" hangingPunct="1">
              <a:buNone/>
            </a:pPr>
            <a:r>
              <a:rPr lang="en-US" altLang="en-US" sz="2800" dirty="0" smtClean="0"/>
              <a:t>10-12 per AE</a:t>
            </a:r>
          </a:p>
          <a:p>
            <a:pPr marL="0" indent="0" eaLnBrk="1" hangingPunct="1">
              <a:buNone/>
            </a:pPr>
            <a:r>
              <a:rPr lang="en-US" altLang="en-US" sz="2800" dirty="0" smtClean="0"/>
              <a:t>1908, first issue</a:t>
            </a:r>
          </a:p>
          <a:p>
            <a:pPr eaLnBrk="1" hangingPunct="1"/>
            <a:endParaRPr lang="en-US" altLang="en-US" sz="2800" dirty="0" smtClean="0"/>
          </a:p>
          <a:p>
            <a:pPr eaLnBrk="1" hangingPunct="1"/>
            <a:endParaRPr lang="en-US" altLang="en-US" sz="2800" dirty="0" smtClean="0"/>
          </a:p>
          <a:p>
            <a:pPr eaLnBrk="1" hangingPunct="1"/>
            <a:endParaRPr lang="en-US" altLang="en-US" sz="4000" dirty="0" smtClean="0"/>
          </a:p>
          <a:p>
            <a:pPr eaLnBrk="1" hangingPunct="1"/>
            <a:endParaRPr lang="en-US" alt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375480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Agrosystems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Geosciences &amp; Environment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26" name="Picture 2" descr="https://mc.manuscriptcentral.com/societyimages/agrosystems/AGE%20Cover-200_en_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890" y="1366091"/>
            <a:ext cx="4137443" cy="535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028" y="5256343"/>
            <a:ext cx="7079256" cy="483445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n-US" dirty="0"/>
              <a:t>https://mc.manuscriptcentral.com/agrosystems</a:t>
            </a:r>
          </a:p>
        </p:txBody>
      </p:sp>
    </p:spTree>
    <p:extLst>
      <p:ext uri="{BB962C8B-B14F-4D97-AF65-F5344CB8AC3E}">
        <p14:creationId xmlns:p14="http://schemas.microsoft.com/office/powerpoint/2010/main" val="1803553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8717325" cy="5410200"/>
          </a:xfrm>
        </p:spPr>
      </p:pic>
    </p:spTree>
    <p:extLst>
      <p:ext uri="{BB962C8B-B14F-4D97-AF65-F5344CB8AC3E}">
        <p14:creationId xmlns:p14="http://schemas.microsoft.com/office/powerpoint/2010/main" val="226478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nue.okstate.edu/Hand_Planter/img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54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Oklahoma State University">
            <a:hlinkClick r:id="rId3" tooltip="&quot;Oklahoma State University&quot;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421368"/>
            <a:ext cx="1905000" cy="123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8" t="10293"/>
          <a:stretch/>
        </p:blipFill>
        <p:spPr bwMode="auto">
          <a:xfrm>
            <a:off x="6477000" y="5715000"/>
            <a:ext cx="2409825" cy="9131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2225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1607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81000"/>
            <a:ext cx="3251200" cy="2438400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43015" name="TextBox 7"/>
          <p:cNvSpPr txBox="1">
            <a:spLocks noChangeArrowheads="1"/>
          </p:cNvSpPr>
          <p:nvPr/>
        </p:nvSpPr>
        <p:spPr bwMode="auto">
          <a:xfrm>
            <a:off x="5410200" y="3200400"/>
            <a:ext cx="25908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1,000,000 cycles</a:t>
            </a:r>
          </a:p>
          <a:p>
            <a:r>
              <a:rPr lang="en-US">
                <a:latin typeface="Calibri" pitchFamily="34" charset="0"/>
              </a:rPr>
              <a:t>0.29g/seed</a:t>
            </a:r>
          </a:p>
          <a:p>
            <a:r>
              <a:rPr lang="en-US">
                <a:latin typeface="Calibri" pitchFamily="34" charset="0"/>
              </a:rPr>
              <a:t>60,000 seeds/ha</a:t>
            </a:r>
          </a:p>
          <a:p>
            <a:r>
              <a:rPr lang="en-US">
                <a:latin typeface="Calibri" pitchFamily="34" charset="0"/>
              </a:rPr>
              <a:t>3443 seeds/kg</a:t>
            </a:r>
          </a:p>
          <a:p>
            <a:r>
              <a:rPr lang="en-US">
                <a:latin typeface="Calibri" pitchFamily="34" charset="0"/>
              </a:rPr>
              <a:t>1.0 kg hopper </a:t>
            </a:r>
          </a:p>
          <a:p>
            <a:r>
              <a:rPr lang="en-US">
                <a:latin typeface="Calibri" pitchFamily="34" charset="0"/>
              </a:rPr>
              <a:t>17 times refill</a:t>
            </a:r>
          </a:p>
        </p:txBody>
      </p:sp>
      <p:pic>
        <p:nvPicPr>
          <p:cNvPr id="4098" name="Picture 2" descr="http://nue.okstate.edu/Hand_Planter/imag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95600" y="2141538"/>
            <a:ext cx="6096000" cy="455295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 descr="tip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33375" y="1800225"/>
            <a:ext cx="1485900" cy="1638300"/>
          </a:xfrm>
          <a:ln>
            <a:solidFill>
              <a:schemeClr val="accent3">
                <a:lumMod val="75000"/>
              </a:schemeClr>
            </a:solidFill>
          </a:ln>
        </p:spPr>
      </p:pic>
      <p:sp>
        <p:nvSpPr>
          <p:cNvPr id="43014" name="TextBox 6"/>
          <p:cNvSpPr txBox="1">
            <a:spLocks noChangeArrowheads="1"/>
          </p:cNvSpPr>
          <p:nvPr/>
        </p:nvSpPr>
        <p:spPr bwMode="auto">
          <a:xfrm>
            <a:off x="314325" y="6115050"/>
            <a:ext cx="4981575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dirty="0"/>
              <a:t>http://nue.okstate.edu/Hand_Planter.htm</a:t>
            </a:r>
          </a:p>
        </p:txBody>
      </p:sp>
    </p:spTree>
    <p:extLst>
      <p:ext uri="{BB962C8B-B14F-4D97-AF65-F5344CB8AC3E}">
        <p14:creationId xmlns:p14="http://schemas.microsoft.com/office/powerpoint/2010/main" val="192560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5060" name="Picture 3" descr="C:\Pictures\Field\El_Salvado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" y="30480"/>
            <a:ext cx="9402763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21" y="190500"/>
            <a:ext cx="2344804" cy="44196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14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Publishing in the Digital 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825" y="2232098"/>
            <a:ext cx="9020175" cy="3599316"/>
          </a:xfrm>
        </p:spPr>
        <p:txBody>
          <a:bodyPr>
            <a:noAutofit/>
          </a:bodyPr>
          <a:lstStyle/>
          <a:p>
            <a:r>
              <a:rPr lang="en-US" sz="2800" dirty="0" smtClean="0"/>
              <a:t>Mail – manuscripts, paper</a:t>
            </a:r>
          </a:p>
          <a:p>
            <a:r>
              <a:rPr lang="en-US" sz="2800" dirty="0" smtClean="0"/>
              <a:t>Reviewers (30 pages, 3 reviewers)</a:t>
            </a:r>
          </a:p>
          <a:p>
            <a:pPr lvl="1"/>
            <a:r>
              <a:rPr lang="en-US" dirty="0" smtClean="0"/>
              <a:t>Mail time, review time, letters</a:t>
            </a:r>
          </a:p>
          <a:p>
            <a:pPr lvl="1"/>
            <a:endParaRPr lang="en-US" dirty="0" smtClean="0"/>
          </a:p>
          <a:p>
            <a:pPr lvl="1"/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en.wikipedia.org/wiki/Scholarly_peer_review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First digital (review via email, 1997)</a:t>
            </a:r>
            <a:endParaRPr lang="en-US" dirty="0"/>
          </a:p>
          <a:p>
            <a:pPr lvl="1"/>
            <a:r>
              <a:rPr lang="en-US" dirty="0" smtClean="0"/>
              <a:t>Publishing</a:t>
            </a:r>
          </a:p>
          <a:p>
            <a:pPr lvl="1"/>
            <a:r>
              <a:rPr lang="en-US" dirty="0" smtClean="0"/>
              <a:t>Ask good questions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Manuscript preparation (start with Tables, Figures)</a:t>
            </a:r>
          </a:p>
          <a:p>
            <a:pPr lvl="1"/>
            <a:r>
              <a:rPr lang="en-US" dirty="0"/>
              <a:t>(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nue.okstate.edu/Graduate_School/Graduate_School.htm</a:t>
            </a:r>
            <a:r>
              <a:rPr lang="en-US" dirty="0" smtClean="0"/>
              <a:t>)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50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Abstract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336873"/>
            <a:ext cx="3536414" cy="3336814"/>
          </a:xfrm>
        </p:spPr>
        <p:txBody>
          <a:bodyPr>
            <a:normAutofit/>
          </a:bodyPr>
          <a:lstStyle/>
          <a:p>
            <a:r>
              <a:rPr lang="en-US" dirty="0" smtClean="0"/>
              <a:t>Hand Shake</a:t>
            </a:r>
          </a:p>
          <a:p>
            <a:r>
              <a:rPr lang="en-US" dirty="0" smtClean="0"/>
              <a:t>(http</a:t>
            </a:r>
            <a:r>
              <a:rPr lang="en-US" dirty="0"/>
              <a:t>://</a:t>
            </a:r>
            <a:r>
              <a:rPr lang="en-US" dirty="0" smtClean="0"/>
              <a:t>nue.okstate.edu/Graduate_School/Graduate_School.htm)</a:t>
            </a:r>
            <a:endParaRPr lang="en-US" dirty="0"/>
          </a:p>
          <a:p>
            <a:r>
              <a:rPr lang="en-US" dirty="0" smtClean="0"/>
              <a:t>2019: </a:t>
            </a:r>
            <a:r>
              <a:rPr lang="en-US" dirty="0" smtClean="0"/>
              <a:t>everyone is saturated with information. cannot take this for granted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194" y="142875"/>
            <a:ext cx="5291161" cy="6553200"/>
          </a:xfrm>
          <a:prstGeom prst="rect">
            <a:avLst/>
          </a:prstGeom>
          <a:ln w="28575"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9813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336873"/>
            <a:ext cx="7572375" cy="359931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Should more be expected of you?</a:t>
            </a:r>
          </a:p>
          <a:p>
            <a:pPr lvl="1"/>
            <a:r>
              <a:rPr lang="en-US" sz="2800" dirty="0" smtClean="0"/>
              <a:t>Literature review (Library vs Google)</a:t>
            </a:r>
          </a:p>
          <a:p>
            <a:pPr lvl="1"/>
            <a:r>
              <a:rPr lang="en-US" sz="2800" dirty="0" smtClean="0"/>
              <a:t>Word vs Typewriter</a:t>
            </a:r>
          </a:p>
          <a:p>
            <a:pPr lvl="1"/>
            <a:r>
              <a:rPr lang="en-US" sz="2800" dirty="0" smtClean="0"/>
              <a:t>Data analysis, SAS, Cards versus Excel</a:t>
            </a:r>
          </a:p>
          <a:p>
            <a:pPr lvl="2"/>
            <a:r>
              <a:rPr lang="en-US" sz="2400" dirty="0" smtClean="0"/>
              <a:t>IBM 370</a:t>
            </a:r>
          </a:p>
          <a:p>
            <a:pPr lvl="1"/>
            <a:r>
              <a:rPr lang="en-US" sz="2800" dirty="0" smtClean="0"/>
              <a:t>Graphs (LEROY versus Excel)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34154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Image result for ibm data car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74" y="227011"/>
            <a:ext cx="3616325" cy="2712245"/>
          </a:xfrm>
          <a:prstGeom prst="rect">
            <a:avLst/>
          </a:prstGeom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75" y="3052762"/>
            <a:ext cx="3952875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ibm car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53" y="323849"/>
            <a:ext cx="5454921" cy="246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5879" y="2397992"/>
            <a:ext cx="2121592" cy="4999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62525" y="6000750"/>
            <a:ext cx="3400425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dirty="0"/>
              <a:t>ONE CARD = ONE LINE OF DATA</a:t>
            </a:r>
          </a:p>
        </p:txBody>
      </p:sp>
    </p:spTree>
    <p:extLst>
      <p:ext uri="{BB962C8B-B14F-4D97-AF65-F5344CB8AC3E}">
        <p14:creationId xmlns:p14="http://schemas.microsoft.com/office/powerpoint/2010/main" val="3875920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" y="228600"/>
            <a:ext cx="4762500" cy="344805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427" y="3476624"/>
            <a:ext cx="4404174" cy="3162197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66750" y="762000"/>
            <a:ext cx="1990725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dirty="0"/>
              <a:t>IBM Card Reader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52525" y="3629025"/>
            <a:ext cx="2505075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dirty="0"/>
              <a:t>IBM 370, </a:t>
            </a:r>
            <a:r>
              <a:rPr lang="en-US" dirty="0" smtClean="0"/>
              <a:t>Main Frame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29150" y="5105400"/>
            <a:ext cx="4105275" cy="147732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dirty="0"/>
              <a:t>First 3 cards</a:t>
            </a:r>
            <a:br>
              <a:rPr lang="en-US" dirty="0"/>
            </a:br>
            <a:r>
              <a:rPr lang="en-US" dirty="0"/>
              <a:t>IBM JCL (job control language)</a:t>
            </a:r>
          </a:p>
          <a:p>
            <a:r>
              <a:rPr lang="en-US" dirty="0"/>
              <a:t>	</a:t>
            </a:r>
            <a:r>
              <a:rPr lang="en-US" dirty="0" smtClean="0"/>
              <a:t>id account</a:t>
            </a:r>
            <a:endParaRPr lang="en-US" dirty="0"/>
          </a:p>
          <a:p>
            <a:r>
              <a:rPr lang="en-US" dirty="0"/>
              <a:t>	where to print</a:t>
            </a:r>
          </a:p>
          <a:p>
            <a:r>
              <a:rPr lang="en-US" dirty="0"/>
              <a:t>	</a:t>
            </a:r>
            <a:r>
              <a:rPr lang="en-US" dirty="0" smtClean="0"/>
              <a:t>errors ? (printer Math Science)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676900" y="1028700"/>
            <a:ext cx="3105150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dirty="0"/>
              <a:t>Card </a:t>
            </a:r>
            <a:r>
              <a:rPr lang="en-US" dirty="0" err="1"/>
              <a:t>pucher</a:t>
            </a:r>
            <a:r>
              <a:rPr lang="en-US" dirty="0"/>
              <a:t> </a:t>
            </a:r>
            <a:r>
              <a:rPr lang="en-US" dirty="0" smtClean="0"/>
              <a:t>(Basement</a:t>
            </a:r>
            <a:r>
              <a:rPr lang="en-US" dirty="0"/>
              <a:t>)</a:t>
            </a:r>
          </a:p>
          <a:p>
            <a:r>
              <a:rPr lang="en-US" dirty="0"/>
              <a:t>Card reader (4th Floor)</a:t>
            </a:r>
          </a:p>
          <a:p>
            <a:r>
              <a:rPr lang="en-US" dirty="0"/>
              <a:t>IBM 370 (Math Science)</a:t>
            </a:r>
          </a:p>
          <a:p>
            <a:r>
              <a:rPr lang="en-US" dirty="0"/>
              <a:t>	Printer (Math Science)</a:t>
            </a: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352908" y="1952625"/>
            <a:ext cx="2162066" cy="1630362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3526" y="2502600"/>
            <a:ext cx="3700462" cy="243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065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588" y="2094981"/>
            <a:ext cx="5139373" cy="318238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191125" y="4781550"/>
            <a:ext cx="3286125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dirty="0" smtClean="0"/>
              <a:t>Dial up modem </a:t>
            </a:r>
            <a:r>
              <a:rPr lang="en-US" dirty="0"/>
              <a:t>300 baud</a:t>
            </a:r>
          </a:p>
          <a:p>
            <a:r>
              <a:rPr lang="en-US" dirty="0"/>
              <a:t>Submit programs to main frame</a:t>
            </a:r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5" y="2527662"/>
            <a:ext cx="2489200" cy="1925276"/>
          </a:xfrm>
          <a:prstGeom prst="rect">
            <a:avLst/>
          </a:prstGeom>
          <a:noFill/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hlinkClick r:id="rId4"/>
          </p:cNvPr>
          <p:cNvSpPr txBox="1"/>
          <p:nvPr/>
        </p:nvSpPr>
        <p:spPr>
          <a:xfrm>
            <a:off x="381001" y="6038850"/>
            <a:ext cx="5467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https://www.youtube.com/watch?v=SBvGaVV4HZs</a:t>
            </a:r>
          </a:p>
        </p:txBody>
      </p:sp>
    </p:spTree>
    <p:extLst>
      <p:ext uri="{BB962C8B-B14F-4D97-AF65-F5344CB8AC3E}">
        <p14:creationId xmlns:p14="http://schemas.microsoft.com/office/powerpoint/2010/main" val="1200574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019" y="875537"/>
            <a:ext cx="7648956" cy="5740393"/>
          </a:xfrm>
          <a:prstGeom prst="rect">
            <a:avLst/>
          </a:prstGeom>
          <a:ln w="57150">
            <a:solidFill>
              <a:schemeClr val="bg2">
                <a:lumMod val="75000"/>
              </a:schemeClr>
            </a:solidFill>
          </a:ln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90500" y="3009900"/>
            <a:ext cx="5217435" cy="782554"/>
          </a:xfrm>
        </p:spPr>
        <p:txBody>
          <a:bodyPr/>
          <a:lstStyle/>
          <a:p>
            <a:r>
              <a:rPr lang="en-US" dirty="0" smtClean="0"/>
              <a:t>Agronomy Journal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63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336873"/>
            <a:ext cx="7581900" cy="359931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Editor-in-Chief</a:t>
            </a:r>
          </a:p>
          <a:p>
            <a:r>
              <a:rPr lang="en-US" sz="3200" dirty="0" smtClean="0"/>
              <a:t>Editor</a:t>
            </a:r>
          </a:p>
          <a:p>
            <a:r>
              <a:rPr lang="en-US" sz="3200" dirty="0" smtClean="0"/>
              <a:t>Technical </a:t>
            </a:r>
            <a:r>
              <a:rPr lang="en-US" sz="3200" dirty="0" smtClean="0"/>
              <a:t>Editors </a:t>
            </a:r>
            <a:r>
              <a:rPr lang="en-US" sz="3200" dirty="0" smtClean="0"/>
              <a:t>(6-7)</a:t>
            </a:r>
          </a:p>
          <a:p>
            <a:r>
              <a:rPr lang="en-US" sz="3200" dirty="0" smtClean="0"/>
              <a:t>Associate </a:t>
            </a:r>
            <a:r>
              <a:rPr lang="en-US" sz="3200" dirty="0" smtClean="0"/>
              <a:t>Editors </a:t>
            </a:r>
            <a:r>
              <a:rPr lang="en-US" sz="3200" dirty="0" smtClean="0"/>
              <a:t>(70)</a:t>
            </a:r>
          </a:p>
          <a:p>
            <a:r>
              <a:rPr lang="en-US" sz="3200" dirty="0" smtClean="0"/>
              <a:t>Managing Editor</a:t>
            </a:r>
          </a:p>
          <a:p>
            <a:endParaRPr lang="en-US" sz="3200" dirty="0" smtClean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8675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5791</TotalTime>
  <Words>258</Words>
  <Application>Microsoft Office PowerPoint</Application>
  <PresentationFormat>On-screen Show (4:3)</PresentationFormat>
  <Paragraphs>70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Trebuchet MS</vt:lpstr>
      <vt:lpstr>Verdana</vt:lpstr>
      <vt:lpstr>Berlin</vt:lpstr>
      <vt:lpstr>Dr. Sergio Abit </vt:lpstr>
      <vt:lpstr>Publishing in the Digital Age</vt:lpstr>
      <vt:lpstr>Abstract</vt:lpstr>
      <vt:lpstr>PowerPoint Presentation</vt:lpstr>
      <vt:lpstr>PowerPoint Presentation</vt:lpstr>
      <vt:lpstr>PowerPoint Presentation</vt:lpstr>
      <vt:lpstr>PowerPoint Presentation</vt:lpstr>
      <vt:lpstr>Agronomy Journal</vt:lpstr>
      <vt:lpstr>PowerPoint Presentation</vt:lpstr>
      <vt:lpstr>PowerPoint Presentation</vt:lpstr>
      <vt:lpstr> </vt:lpstr>
      <vt:lpstr>Agrosystems Geosciences &amp; Environment</vt:lpstr>
      <vt:lpstr>PowerPoint Presentation</vt:lpstr>
      <vt:lpstr>PowerPoint Presentation</vt:lpstr>
      <vt:lpstr>PowerPoint Presentation</vt:lpstr>
      <vt:lpstr>PowerPoint Presentation</vt:lpstr>
    </vt:vector>
  </TitlesOfParts>
  <Company>Oklahoma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Agronomy Journal</dc:title>
  <dc:creator>william raun</dc:creator>
  <cp:lastModifiedBy>william raun</cp:lastModifiedBy>
  <cp:revision>32</cp:revision>
  <dcterms:created xsi:type="dcterms:W3CDTF">2017-08-31T15:50:22Z</dcterms:created>
  <dcterms:modified xsi:type="dcterms:W3CDTF">2019-02-06T21:13:07Z</dcterms:modified>
</cp:coreProperties>
</file>