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Lst>
  <p:notesMasterIdLst>
    <p:notesMasterId r:id="rId40"/>
  </p:notesMasterIdLst>
  <p:handoutMasterIdLst>
    <p:handoutMasterId r:id="rId41"/>
  </p:handoutMasterIdLst>
  <p:sldIdLst>
    <p:sldId id="298" r:id="rId2"/>
    <p:sldId id="389" r:id="rId3"/>
    <p:sldId id="398" r:id="rId4"/>
    <p:sldId id="381" r:id="rId5"/>
    <p:sldId id="371" r:id="rId6"/>
    <p:sldId id="375" r:id="rId7"/>
    <p:sldId id="380" r:id="rId8"/>
    <p:sldId id="407" r:id="rId9"/>
    <p:sldId id="347" r:id="rId10"/>
    <p:sldId id="391" r:id="rId11"/>
    <p:sldId id="386" r:id="rId12"/>
    <p:sldId id="358" r:id="rId13"/>
    <p:sldId id="390" r:id="rId14"/>
    <p:sldId id="400" r:id="rId15"/>
    <p:sldId id="401" r:id="rId16"/>
    <p:sldId id="402" r:id="rId17"/>
    <p:sldId id="403" r:id="rId18"/>
    <p:sldId id="385" r:id="rId19"/>
    <p:sldId id="379" r:id="rId20"/>
    <p:sldId id="409" r:id="rId21"/>
    <p:sldId id="408" r:id="rId22"/>
    <p:sldId id="394" r:id="rId23"/>
    <p:sldId id="384" r:id="rId24"/>
    <p:sldId id="393" r:id="rId25"/>
    <p:sldId id="405" r:id="rId26"/>
    <p:sldId id="366" r:id="rId27"/>
    <p:sldId id="396" r:id="rId28"/>
    <p:sldId id="310" r:id="rId29"/>
    <p:sldId id="404" r:id="rId30"/>
    <p:sldId id="395" r:id="rId31"/>
    <p:sldId id="382" r:id="rId32"/>
    <p:sldId id="373" r:id="rId33"/>
    <p:sldId id="383" r:id="rId34"/>
    <p:sldId id="377" r:id="rId35"/>
    <p:sldId id="406" r:id="rId36"/>
    <p:sldId id="392" r:id="rId37"/>
    <p:sldId id="348" r:id="rId38"/>
    <p:sldId id="352" r:id="rId39"/>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3300"/>
    <a:srgbClr val="99FF33"/>
    <a:srgbClr val="008000"/>
    <a:srgbClr val="FF0000"/>
    <a:srgbClr val="F8F8F8"/>
    <a:srgbClr val="006600"/>
    <a:srgbClr val="92D050"/>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1" autoAdjust="0"/>
    <p:restoredTop sz="90929"/>
  </p:normalViewPr>
  <p:slideViewPr>
    <p:cSldViewPr snapToGrid="0" snapToObjects="1">
      <p:cViewPr varScale="1">
        <p:scale>
          <a:sx n="110" d="100"/>
          <a:sy n="110" d="100"/>
        </p:scale>
        <p:origin x="15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OSU\LT\502\E502_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Experiment 502, 1971-2016</a:t>
            </a:r>
            <a:br>
              <a:rPr lang="en-US"/>
            </a:br>
            <a:r>
              <a:rPr lang="en-US"/>
              <a:t>Avg, last 5 years + 20%</a:t>
            </a:r>
          </a:p>
        </c:rich>
      </c:tx>
      <c:layout>
        <c:manualLayout>
          <c:xMode val="edge"/>
          <c:yMode val="edge"/>
          <c:x val="0.34771601757681103"/>
          <c:y val="2.672530951566132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280660506426094"/>
          <c:y val="2.5428429163396375E-2"/>
          <c:w val="0.82021529088185763"/>
          <c:h val="0.77797972454461006"/>
        </c:manualLayout>
      </c:layout>
      <c:scatterChart>
        <c:scatterStyle val="lineMarker"/>
        <c:varyColors val="0"/>
        <c:ser>
          <c:idx val="0"/>
          <c:order val="0"/>
          <c:spPr>
            <a:ln w="25400" cap="rnd">
              <a:noFill/>
              <a:round/>
            </a:ln>
            <a:effectLst/>
          </c:spPr>
          <c:marker>
            <c:symbol val="x"/>
            <c:size val="7"/>
            <c:spPr>
              <a:solidFill>
                <a:srgbClr val="00B050"/>
              </a:solidFill>
              <a:ln w="9525">
                <a:no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y = 0.42x + 1.73</a:t>
                    </a:r>
                    <a:br>
                      <a:rPr lang="en-US"/>
                    </a:br>
                    <a:r>
                      <a:rPr lang="en-US"/>
                      <a:t>R² = 0.04</a:t>
                    </a:r>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rendlineLbl>
          </c:trendline>
          <c:xVal>
            <c:numRef>
              <c:f>'502_Yld_Goal'!$Q$13:$Q$52</c:f>
              <c:numCache>
                <c:formatCode>0.00</c:formatCode>
                <c:ptCount val="40"/>
                <c:pt idx="0">
                  <c:v>2.9731790592000005</c:v>
                </c:pt>
                <c:pt idx="1">
                  <c:v>2.8345314816</c:v>
                </c:pt>
                <c:pt idx="2">
                  <c:v>3.1043335679999999</c:v>
                </c:pt>
                <c:pt idx="3">
                  <c:v>3.2943649535999997</c:v>
                </c:pt>
                <c:pt idx="4">
                  <c:v>3.3709681152000002</c:v>
                </c:pt>
                <c:pt idx="5">
                  <c:v>3.2426892288000002</c:v>
                </c:pt>
                <c:pt idx="6">
                  <c:v>3.2261048064000004</c:v>
                </c:pt>
                <c:pt idx="7">
                  <c:v>3.2075366400000003</c:v>
                </c:pt>
                <c:pt idx="8">
                  <c:v>3.2199148800000001</c:v>
                </c:pt>
                <c:pt idx="9">
                  <c:v>2.8154649600000003</c:v>
                </c:pt>
                <c:pt idx="10">
                  <c:v>2.9320300800000001</c:v>
                </c:pt>
                <c:pt idx="11">
                  <c:v>3.1530240000000007</c:v>
                </c:pt>
                <c:pt idx="12">
                  <c:v>3.5681990400000001</c:v>
                </c:pt>
                <c:pt idx="13">
                  <c:v>3.5677555199999995</c:v>
                </c:pt>
                <c:pt idx="14">
                  <c:v>3.7877817599999997</c:v>
                </c:pt>
                <c:pt idx="15">
                  <c:v>3.5213471999999997</c:v>
                </c:pt>
                <c:pt idx="16">
                  <c:v>3.4769097215999998</c:v>
                </c:pt>
                <c:pt idx="17">
                  <c:v>3.0440051712000002</c:v>
                </c:pt>
                <c:pt idx="18">
                  <c:v>3.1245161472</c:v>
                </c:pt>
                <c:pt idx="19">
                  <c:v>3.1582849535999999</c:v>
                </c:pt>
                <c:pt idx="20">
                  <c:v>3.3078382847999999</c:v>
                </c:pt>
                <c:pt idx="21">
                  <c:v>3.5404104959999998</c:v>
                </c:pt>
                <c:pt idx="22">
                  <c:v>3.8618995968000003</c:v>
                </c:pt>
                <c:pt idx="23">
                  <c:v>4.0024147968000001</c:v>
                </c:pt>
                <c:pt idx="24">
                  <c:v>3.8966247936</c:v>
                </c:pt>
                <c:pt idx="25">
                  <c:v>3.6127961856000006</c:v>
                </c:pt>
                <c:pt idx="26">
                  <c:v>3.4635799295999998</c:v>
                </c:pt>
                <c:pt idx="27">
                  <c:v>3.9809226240000011</c:v>
                </c:pt>
                <c:pt idx="28">
                  <c:v>4.0900785408000004</c:v>
                </c:pt>
                <c:pt idx="29">
                  <c:v>4.1446331135999994</c:v>
                </c:pt>
                <c:pt idx="30">
                  <c:v>4.4599419647999996</c:v>
                </c:pt>
                <c:pt idx="31">
                  <c:v>4.5630708480000006</c:v>
                </c:pt>
                <c:pt idx="32">
                  <c:v>4.5629998848</c:v>
                </c:pt>
                <c:pt idx="33">
                  <c:v>4.7604049920000007</c:v>
                </c:pt>
                <c:pt idx="34">
                  <c:v>4.5756990719999999</c:v>
                </c:pt>
                <c:pt idx="35">
                  <c:v>4.6398514176000001</c:v>
                </c:pt>
                <c:pt idx="36">
                  <c:v>4.8158885375999994</c:v>
                </c:pt>
                <c:pt idx="37">
                  <c:v>4.0346595071999998</c:v>
                </c:pt>
                <c:pt idx="38">
                  <c:v>3.3121557504000001</c:v>
                </c:pt>
                <c:pt idx="39">
                  <c:v>3.4535660544</c:v>
                </c:pt>
              </c:numCache>
            </c:numRef>
          </c:xVal>
          <c:yVal>
            <c:numRef>
              <c:f>'502_Yld_Goal'!$I$13:$I$52</c:f>
              <c:numCache>
                <c:formatCode>General</c:formatCode>
                <c:ptCount val="40"/>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pt idx="39">
                  <c:v>5.296704000000001</c:v>
                </c:pt>
              </c:numCache>
            </c:numRef>
          </c:yVal>
          <c:smooth val="0"/>
          <c:extLst>
            <c:ext xmlns:c16="http://schemas.microsoft.com/office/drawing/2014/chart" uri="{C3380CC4-5D6E-409C-BE32-E72D297353CC}">
              <c16:uniqueId val="{00000000-7959-480E-AE42-6AB3F88101CB}"/>
            </c:ext>
          </c:extLst>
        </c:ser>
        <c:dLbls>
          <c:showLegendKey val="0"/>
          <c:showVal val="0"/>
          <c:showCatName val="0"/>
          <c:showSerName val="0"/>
          <c:showPercent val="0"/>
          <c:showBubbleSize val="0"/>
        </c:dLbls>
        <c:axId val="-690829200"/>
        <c:axId val="-690828112"/>
      </c:scatterChart>
      <c:valAx>
        <c:axId val="-690829200"/>
        <c:scaling>
          <c:orientation val="minMax"/>
          <c:min val="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"Yield Goal", Average yield, previous </a:t>
                </a:r>
                <a:r>
                  <a:rPr lang="en-US" dirty="0">
                    <a:solidFill>
                      <a:srgbClr val="FF3300"/>
                    </a:solidFill>
                  </a:rPr>
                  <a:t>5 years +20%</a:t>
                </a:r>
                <a:r>
                  <a:rPr lang="en-US" dirty="0"/>
                  <a:t>, Mg/ha</a:t>
                </a:r>
              </a:p>
            </c:rich>
          </c:tx>
          <c:layout>
            <c:manualLayout>
              <c:xMode val="edge"/>
              <c:yMode val="edge"/>
              <c:x val="0.24966652116188434"/>
              <c:y val="0.903485756857509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90828112"/>
        <c:crosses val="autoZero"/>
        <c:crossBetween val="midCat"/>
      </c:valAx>
      <c:valAx>
        <c:axId val="-690828112"/>
        <c:scaling>
          <c:orientation val="minMax"/>
          <c:max val="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Observed yield, Mg/ha</a:t>
                </a:r>
              </a:p>
            </c:rich>
          </c:tx>
          <c:layout>
            <c:manualLayout>
              <c:xMode val="edge"/>
              <c:yMode val="edge"/>
              <c:x val="2.0045288754084317E-2"/>
              <c:y val="0.200955410873150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90829200"/>
        <c:crosses val="autoZero"/>
        <c:crossBetween val="midCat"/>
      </c:valAx>
      <c:spPr>
        <a:noFill/>
        <a:ln>
          <a:noFill/>
        </a:ln>
        <a:effectLst/>
      </c:spPr>
    </c:plotArea>
    <c:plotVisOnly val="1"/>
    <c:dispBlanksAs val="gap"/>
    <c:showDLblsOverMax val="0"/>
  </c:chart>
  <c:spPr>
    <a:solidFill>
      <a:schemeClr val="bg1"/>
    </a:solidFill>
    <a:ln w="28575" cap="flat" cmpd="sng" algn="ctr">
      <a:solidFill>
        <a:srgbClr val="0F6FC6"/>
      </a:solidFill>
      <a:round/>
    </a:ln>
    <a:effectLst/>
  </c:spPr>
  <c:txPr>
    <a:bodyPr/>
    <a:lstStyle/>
    <a:p>
      <a:pPr>
        <a:defRPr sz="16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D5986-DEC6-45D9-A7BD-ADE80D0DD8C3}" type="slidenum">
              <a:rPr lang="en-US"/>
              <a:pPr/>
              <a:t>36</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105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hyperlink" Target="http://nue.okstate.edu/Hand_Planter.ht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okstate.edu/" TargetMode="Externa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hyperlink" Target="http://nue.okstate.edu/Hand_Planter.htm"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ome.ksu.edu/lectures/landon/trans/Borlaug79.htm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72655" y="656433"/>
            <a:ext cx="7627505" cy="1916293"/>
          </a:xfrm>
        </p:spPr>
        <p:txBody>
          <a:bodyPr vert="horz" lIns="91440" tIns="45720" rIns="91440" bIns="45720" rtlCol="0" anchor="t">
            <a:noAutofit/>
          </a:bodyPr>
          <a:lstStyle/>
          <a:p>
            <a:r>
              <a:rPr lang="en-US" altLang="en-US" sz="2400" b="1" dirty="0" smtClean="0">
                <a:solidFill>
                  <a:schemeClr val="tx1"/>
                </a:solidFill>
              </a:rPr>
              <a:t>NITROGEN demand in the Central Great Plains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000" dirty="0" smtClean="0">
                <a:solidFill>
                  <a:schemeClr val="tx1"/>
                </a:solidFill>
              </a:rPr>
              <a:t>Tuesday December 13, 2016</a:t>
            </a:r>
            <a:br>
              <a:rPr lang="en-US" altLang="en-US" sz="2000" dirty="0" smtClean="0">
                <a:solidFill>
                  <a:schemeClr val="tx1"/>
                </a:solidFill>
              </a:rPr>
            </a:br>
            <a:r>
              <a:rPr lang="en-US" altLang="en-US" sz="1600" dirty="0" smtClean="0">
                <a:solidFill>
                  <a:schemeClr val="tx1"/>
                </a:solidFill>
              </a:rPr>
              <a:t>3:15 pm</a:t>
            </a:r>
            <a:r>
              <a:rPr lang="en-US" altLang="en-US" sz="2400" dirty="0" smtClean="0">
                <a:solidFill>
                  <a:schemeClr val="tx1"/>
                </a:solidFill>
              </a:rPr>
              <a:t/>
            </a:r>
            <a:br>
              <a:rPr lang="en-US" altLang="en-US" sz="2400" dirty="0" smtClean="0">
                <a:solidFill>
                  <a:schemeClr val="tx1"/>
                </a:solidFill>
              </a:rPr>
            </a:br>
            <a:r>
              <a:rPr lang="en-US" altLang="en-US" sz="1600" dirty="0" smtClean="0">
                <a:solidFill>
                  <a:schemeClr val="tx1"/>
                </a:solidFill>
              </a:rPr>
              <a:t>Wes Watkins Center</a:t>
            </a:r>
            <a:r>
              <a:rPr lang="en-US" altLang="en-US" sz="1600" dirty="0">
                <a:solidFill>
                  <a:schemeClr val="tx1"/>
                </a:solidFill>
              </a:rPr>
              <a:t/>
            </a:r>
            <a:br>
              <a:rPr lang="en-US" altLang="en-US" sz="1600" dirty="0">
                <a:solidFill>
                  <a:schemeClr val="tx1"/>
                </a:solidFill>
              </a:rPr>
            </a:br>
            <a:r>
              <a:rPr lang="en-US" altLang="en-US" sz="1600" dirty="0">
                <a:solidFill>
                  <a:schemeClr val="tx1"/>
                </a:solidFill>
              </a:rPr>
              <a:t/>
            </a:r>
            <a:br>
              <a:rPr lang="en-US" altLang="en-US" sz="1600" dirty="0">
                <a:solidFill>
                  <a:schemeClr val="tx1"/>
                </a:solidFill>
              </a:rPr>
            </a:br>
            <a:endParaRPr lang="en-US" altLang="en-US" sz="2400" dirty="0">
              <a:solidFill>
                <a:schemeClr val="tx1"/>
              </a:solidFill>
            </a:endParaRPr>
          </a:p>
        </p:txBody>
      </p:sp>
      <p:sp>
        <p:nvSpPr>
          <p:cNvPr id="2" name="TextBox 1"/>
          <p:cNvSpPr txBox="1"/>
          <p:nvPr/>
        </p:nvSpPr>
        <p:spPr>
          <a:xfrm>
            <a:off x="1272655" y="6257739"/>
            <a:ext cx="2694345" cy="430887"/>
          </a:xfrm>
          <a:prstGeom prst="rect">
            <a:avLst/>
          </a:prstGeom>
          <a:noFill/>
        </p:spPr>
        <p:txBody>
          <a:bodyPr wrap="square" rtlCol="0">
            <a:spAutoFit/>
          </a:bodyPr>
          <a:lstStyle/>
          <a:p>
            <a:r>
              <a:rPr lang="en-US" sz="1100" dirty="0" smtClean="0">
                <a:hlinkClick r:id="rId2"/>
              </a:rPr>
              <a:t>http</a:t>
            </a:r>
            <a:r>
              <a:rPr lang="en-US" sz="1100" dirty="0">
                <a:hlinkClick r:id="rId2"/>
              </a:rPr>
              <a:t>://</a:t>
            </a:r>
            <a:r>
              <a:rPr lang="en-US" sz="1100" dirty="0" smtClean="0">
                <a:hlinkClick r:id="rId2"/>
              </a:rPr>
              <a:t>nue.okstate.edu/Hand_Planter.htm</a:t>
            </a:r>
            <a:r>
              <a:rPr lang="en-US" sz="1100" dirty="0" smtClean="0"/>
              <a:t/>
            </a:r>
            <a:br>
              <a:rPr lang="en-US" sz="1100" dirty="0" smtClean="0"/>
            </a:br>
            <a:r>
              <a:rPr lang="en-US" sz="1100" dirty="0" smtClean="0"/>
              <a:t>CCA_Extention_2016.ppt</a:t>
            </a:r>
            <a:endParaRPr lang="en-US" sz="1100" dirty="0"/>
          </a:p>
        </p:txBody>
      </p:sp>
      <p:sp>
        <p:nvSpPr>
          <p:cNvPr id="10" name="Rectangle 9"/>
          <p:cNvSpPr/>
          <p:nvPr/>
        </p:nvSpPr>
        <p:spPr>
          <a:xfrm>
            <a:off x="1" y="0"/>
            <a:ext cx="10667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380546" y="2794204"/>
            <a:ext cx="5773783"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NITROGEN DEMAND</a:t>
            </a:r>
            <a:endParaRPr lang="en-US" dirty="0"/>
          </a:p>
        </p:txBody>
      </p:sp>
      <p:pic>
        <p:nvPicPr>
          <p:cNvPr id="12" name="Picture 11"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774" y="5241834"/>
            <a:ext cx="1467976" cy="889000"/>
          </a:xfrm>
          <a:prstGeom prst="rect">
            <a:avLst/>
          </a:prstGeom>
          <a:noFill/>
          <a:ln>
            <a:noFill/>
          </a:ln>
        </p:spPr>
      </p:pic>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il5813.okstate.edu/Spring2016/modified%20Carbon%20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4" y="792162"/>
            <a:ext cx="8975406" cy="50371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0830" y="6200503"/>
            <a:ext cx="333933" cy="39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28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172" y="95712"/>
            <a:ext cx="6659777" cy="3714750"/>
          </a:xfrm>
          <a:prstGeom prst="rect">
            <a:avLst/>
          </a:prstGeom>
          <a:ln w="28575">
            <a:solidFill>
              <a:srgbClr val="0070C0"/>
            </a:solidFill>
          </a:ln>
        </p:spPr>
      </p:pic>
      <p:pic>
        <p:nvPicPr>
          <p:cNvPr id="4" name="Picture 3"/>
          <p:cNvPicPr>
            <a:picLocks noChangeAspect="1"/>
          </p:cNvPicPr>
          <p:nvPr/>
        </p:nvPicPr>
        <p:blipFill>
          <a:blip r:embed="rId3"/>
          <a:stretch>
            <a:fillRect/>
          </a:stretch>
        </p:blipFill>
        <p:spPr>
          <a:xfrm>
            <a:off x="4498553" y="2555360"/>
            <a:ext cx="4533199" cy="2869808"/>
          </a:xfrm>
          <a:prstGeom prst="rect">
            <a:avLst/>
          </a:prstGeom>
          <a:ln w="28575">
            <a:solidFill>
              <a:srgbClr val="0070C0"/>
            </a:solidFill>
          </a:ln>
        </p:spPr>
      </p:pic>
      <p:pic>
        <p:nvPicPr>
          <p:cNvPr id="6" name="Picture 5"/>
          <p:cNvPicPr>
            <a:picLocks noChangeAspect="1"/>
          </p:cNvPicPr>
          <p:nvPr/>
        </p:nvPicPr>
        <p:blipFill>
          <a:blip r:embed="rId4"/>
          <a:stretch>
            <a:fillRect/>
          </a:stretch>
        </p:blipFill>
        <p:spPr>
          <a:xfrm>
            <a:off x="179172" y="4312897"/>
            <a:ext cx="8013552" cy="2310656"/>
          </a:xfrm>
          <a:prstGeom prst="rect">
            <a:avLst/>
          </a:prstGeom>
          <a:ln w="28575">
            <a:solidFill>
              <a:srgbClr val="0070C0"/>
            </a:solidFill>
          </a:ln>
        </p:spPr>
      </p:pic>
      <p:sp>
        <p:nvSpPr>
          <p:cNvPr id="7" name="TextBox 6"/>
          <p:cNvSpPr txBox="1"/>
          <p:nvPr/>
        </p:nvSpPr>
        <p:spPr>
          <a:xfrm>
            <a:off x="6905625" y="390525"/>
            <a:ext cx="2238375" cy="1569660"/>
          </a:xfrm>
          <a:prstGeom prst="rect">
            <a:avLst/>
          </a:prstGeom>
          <a:noFill/>
        </p:spPr>
        <p:txBody>
          <a:bodyPr wrap="square" rtlCol="0">
            <a:spAutoFit/>
          </a:bodyPr>
          <a:lstStyle/>
          <a:p>
            <a:r>
              <a:rPr lang="en-US" sz="1200" dirty="0" smtClean="0"/>
              <a:t>Decrease </a:t>
            </a:r>
            <a:r>
              <a:rPr lang="en-US" sz="1200" dirty="0"/>
              <a:t>in </a:t>
            </a:r>
            <a:r>
              <a:rPr lang="en-US" sz="1200" dirty="0" smtClean="0"/>
              <a:t>W-SOM </a:t>
            </a:r>
            <a:r>
              <a:rPr lang="en-US" sz="1200" dirty="0"/>
              <a:t>would have accounted for 6 to 25% of the 80 mg kg-1 (</a:t>
            </a:r>
            <a:r>
              <a:rPr lang="en-US" sz="1200" b="1" dirty="0">
                <a:solidFill>
                  <a:srgbClr val="FFFF00"/>
                </a:solidFill>
              </a:rPr>
              <a:t>340</a:t>
            </a:r>
            <a:r>
              <a:rPr lang="en-US" sz="1200" dirty="0"/>
              <a:t>-260) increase in atmospheric CO</a:t>
            </a:r>
            <a:r>
              <a:rPr lang="en-US" sz="1200" baseline="-25000" dirty="0"/>
              <a:t>2</a:t>
            </a:r>
            <a:r>
              <a:rPr lang="en-US" sz="1200" dirty="0"/>
              <a:t> over the last 150 years</a:t>
            </a:r>
            <a:r>
              <a:rPr lang="en-US" sz="1200" dirty="0" smtClean="0"/>
              <a:t>.</a:t>
            </a:r>
          </a:p>
          <a:p>
            <a:endParaRPr lang="en-US" sz="1200" dirty="0"/>
          </a:p>
          <a:p>
            <a:r>
              <a:rPr lang="en-US" sz="1200" dirty="0" smtClean="0"/>
              <a:t>COMMUN</a:t>
            </a:r>
            <a:r>
              <a:rPr lang="en-US" sz="1200" dirty="0"/>
              <a:t>. SOIL SCI. PLANT ANAL., </a:t>
            </a:r>
            <a:r>
              <a:rPr lang="en-US" sz="1200" dirty="0" smtClean="0"/>
              <a:t>30, </a:t>
            </a:r>
            <a:r>
              <a:rPr lang="en-US" sz="1200" dirty="0"/>
              <a:t>1713-1719 (1999) </a:t>
            </a:r>
          </a:p>
        </p:txBody>
      </p:sp>
    </p:spTree>
    <p:extLst>
      <p:ext uri="{BB962C8B-B14F-4D97-AF65-F5344CB8AC3E}">
        <p14:creationId xmlns:p14="http://schemas.microsoft.com/office/powerpoint/2010/main" val="195710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719550"/>
            <a:ext cx="417830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a:solidFill>
                  <a:srgbClr val="FFFF00"/>
                </a:solidFill>
              </a:rPr>
              <a:t>Maize</a:t>
            </a:r>
            <a:r>
              <a:rPr lang="en-US" sz="2800" dirty="0"/>
              <a:t> (</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304800" y="1431008"/>
            <a:ext cx="8610600" cy="457791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Area, ha   	 </a:t>
            </a:r>
            <a:r>
              <a:rPr lang="en-US" sz="2000" u="sng" dirty="0" err="1" smtClean="0">
                <a:latin typeface="Verdana" panose="020B0604030504040204" pitchFamily="34" charset="0"/>
                <a:ea typeface="Verdana" panose="020B0604030504040204" pitchFamily="34" charset="0"/>
                <a:cs typeface="Verdana" panose="020B0604030504040204" pitchFamily="34" charset="0"/>
              </a:rPr>
              <a:t>Prod.Mt</a:t>
            </a:r>
            <a:r>
              <a:rPr lang="en-US" sz="2000" u="sng" dirty="0" smtClean="0">
                <a:latin typeface="Verdana" panose="020B0604030504040204" pitchFamily="34" charset="0"/>
                <a:ea typeface="Verdana" panose="020B0604030504040204" pitchFamily="34" charset="0"/>
                <a:cs typeface="Verdana" panose="020B0604030504040204" pitchFamily="34" charset="0"/>
              </a:rPr>
              <a:t>	avg.</a:t>
            </a:r>
            <a:r>
              <a:rPr lang="en-US" u="sng"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Mt/ha</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183,319,737 	1,038,281,035</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5.7	</a:t>
            </a:r>
            <a:r>
              <a:rPr lang="en-US" sz="1400" dirty="0" smtClean="0">
                <a:latin typeface="Verdana" panose="020B0604030504040204" pitchFamily="34" charset="0"/>
                <a:ea typeface="Verdana" panose="020B0604030504040204" pitchFamily="34" charset="0"/>
                <a:cs typeface="Verdana" panose="020B0604030504040204" pitchFamily="34" charset="0"/>
              </a:rPr>
              <a:t>(90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33,644,310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361,091,140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10.9	</a:t>
            </a:r>
            <a:r>
              <a:rPr lang="en-US" sz="1400" dirty="0" smtClean="0">
                <a:latin typeface="Verdana" panose="020B0604030504040204" pitchFamily="34" charset="0"/>
                <a:ea typeface="Verdana" panose="020B0604030504040204" pitchFamily="34" charset="0"/>
                <a:cs typeface="Verdana" panose="020B0604030504040204" pitchFamily="34" charset="0"/>
              </a:rPr>
              <a:t>(174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35,981,005	215,812,100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marL="0" indent="0">
              <a:buClr>
                <a:srgbClr val="FF6600"/>
              </a:buClr>
              <a:buNone/>
              <a:tabLst>
                <a:tab pos="2971800" algn="r"/>
                <a:tab pos="5257800" algn="r"/>
                <a:tab pos="7027863" algn="r"/>
                <a:tab pos="8342313"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Developing </a:t>
            </a:r>
            <a:r>
              <a:rPr lang="en-US" sz="1400" dirty="0">
                <a:latin typeface="Verdana" panose="020B0604030504040204" pitchFamily="34" charset="0"/>
                <a:ea typeface="Verdana" panose="020B0604030504040204" pitchFamily="34" charset="0"/>
                <a:cs typeface="Verdana" panose="020B0604030504040204" pitchFamily="34" charset="0"/>
              </a:rPr>
              <a:t>world maize planted by hand (60% of total) </a:t>
            </a:r>
            <a:r>
              <a:rPr lang="en-US" sz="1400" dirty="0" smtClean="0">
                <a:latin typeface="Verdana" panose="020B0604030504040204" pitchFamily="34" charset="0"/>
                <a:ea typeface="Verdana" panose="020B0604030504040204" pitchFamily="34" charset="0"/>
                <a:cs typeface="Verdana" panose="020B0604030504040204" pitchFamily="34" charset="0"/>
              </a:rPr>
              <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 </a:t>
            </a:r>
            <a:r>
              <a:rPr lang="en-US" sz="1400" dirty="0">
                <a:latin typeface="Verdana" panose="020B0604030504040204" pitchFamily="34" charset="0"/>
                <a:ea typeface="Verdana" panose="020B0604030504040204" pitchFamily="34" charset="0"/>
                <a:cs typeface="Verdana" panose="020B0604030504040204" pitchFamily="34" charset="0"/>
              </a:rPr>
              <a:t>ha’s (72,618,000 </a:t>
            </a:r>
            <a:r>
              <a:rPr lang="en-US" sz="1400" dirty="0" smtClean="0">
                <a:latin typeface="Verdana" panose="020B0604030504040204" pitchFamily="34" charset="0"/>
                <a:ea typeface="Verdana" panose="020B0604030504040204" pitchFamily="34" charset="0"/>
                <a:cs typeface="Verdana" panose="020B0604030504040204" pitchFamily="34" charset="0"/>
              </a:rPr>
              <a:t>ac)</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25</a:t>
            </a:r>
            <a:r>
              <a:rPr lang="en-US" sz="1400" dirty="0">
                <a:latin typeface="Verdana" panose="020B0604030504040204" pitchFamily="34" charset="0"/>
                <a:ea typeface="Verdana" panose="020B0604030504040204" pitchFamily="34" charset="0"/>
                <a:cs typeface="Verdana" panose="020B0604030504040204" pitchFamily="34" charset="0"/>
              </a:rPr>
              <a:t>% increase on world hand planted maize (</a:t>
            </a:r>
            <a:r>
              <a:rPr lang="en-US" sz="1400" dirty="0" err="1">
                <a:latin typeface="Verdana" panose="020B0604030504040204" pitchFamily="34" charset="0"/>
                <a:ea typeface="Verdana" panose="020B0604030504040204" pitchFamily="34" charset="0"/>
                <a:cs typeface="Verdana" panose="020B0604030504040204" pitchFamily="34" charset="0"/>
              </a:rPr>
              <a:t>avg</a:t>
            </a:r>
            <a:r>
              <a:rPr lang="en-US" sz="1400" dirty="0">
                <a:latin typeface="Verdana" panose="020B0604030504040204" pitchFamily="34" charset="0"/>
                <a:ea typeface="Verdana" panose="020B0604030504040204" pitchFamily="34" charset="0"/>
                <a:cs typeface="Verdana" panose="020B0604030504040204" pitchFamily="34" charset="0"/>
              </a:rPr>
              <a:t> 2 Mg/ha *0.25 = 0.5 </a:t>
            </a:r>
            <a:r>
              <a:rPr lang="en-US" sz="1400" dirty="0" smtClean="0">
                <a:latin typeface="Verdana" panose="020B0604030504040204" pitchFamily="34" charset="0"/>
                <a:ea typeface="Verdana" panose="020B0604030504040204" pitchFamily="34" charset="0"/>
                <a:cs typeface="Verdana" panose="020B0604030504040204" pitchFamily="34" charset="0"/>
              </a:rPr>
              <a:t>Mg/ha)</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a:t>
            </a:r>
            <a:r>
              <a:rPr lang="en-US" sz="1400" dirty="0">
                <a:latin typeface="Verdana" panose="020B0604030504040204" pitchFamily="34" charset="0"/>
                <a:ea typeface="Verdana" panose="020B0604030504040204" pitchFamily="34" charset="0"/>
                <a:cs typeface="Verdana" panose="020B0604030504040204" pitchFamily="34" charset="0"/>
              </a:rPr>
              <a:t>*(2000kg/ha*0.25%)*$0.23/kg (or $6.00/</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 = </a:t>
            </a:r>
            <a:r>
              <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rPr>
              <a:t>$3,381,000,000</a:t>
            </a: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05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719550"/>
            <a:ext cx="417830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smtClean="0">
                <a:solidFill>
                  <a:srgbClr val="FFC000"/>
                </a:solidFill>
              </a:rPr>
              <a:t>Wheat </a:t>
            </a:r>
            <a:r>
              <a:rPr lang="en-US" sz="2800" dirty="0"/>
              <a:t>(</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304800" y="1431008"/>
            <a:ext cx="8610600" cy="2426617"/>
          </a:xfrm>
          <a:solidFill>
            <a:srgbClr val="0070C0"/>
          </a:solidFill>
          <a:ln w="28575">
            <a:solidFill>
              <a:schemeClr val="tx1"/>
            </a:solidFill>
          </a:ln>
        </p:spPr>
        <p:txBody>
          <a:bodyPr>
            <a:noAutofit/>
          </a:bodyPr>
          <a:lstStyle/>
          <a:p>
            <a:pPr marL="0" indent="0">
              <a:buClr>
                <a:srgbClr val="92D05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Area, ha   	 Production, Mt	avg. Mt/ha</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220417745 	729012175</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3.3	</a:t>
            </a:r>
            <a:r>
              <a:rPr lang="en-US" sz="1400" dirty="0" smtClean="0">
                <a:latin typeface="Verdana" panose="020B0604030504040204" pitchFamily="34" charset="0"/>
                <a:ea typeface="Verdana" panose="020B0604030504040204" pitchFamily="34" charset="0"/>
                <a:cs typeface="Verdana" panose="020B0604030504040204" pitchFamily="34" charset="0"/>
              </a:rPr>
              <a:t>(49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18771550</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55147120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2.9	</a:t>
            </a:r>
            <a:r>
              <a:rPr lang="en-US" sz="1400" dirty="0" smtClean="0">
                <a:latin typeface="Verdana" panose="020B0604030504040204" pitchFamily="34" charset="0"/>
                <a:ea typeface="Verdana" panose="020B0604030504040204" pitchFamily="34" charset="0"/>
                <a:cs typeface="Verdana" panose="020B0604030504040204" pitchFamily="34" charset="0"/>
              </a:rPr>
              <a:t>(43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24071629	126215211	5.2	</a:t>
            </a:r>
            <a:r>
              <a:rPr lang="en-US" sz="1400" dirty="0" smtClean="0">
                <a:latin typeface="Verdana" panose="020B0604030504040204" pitchFamily="34" charset="0"/>
                <a:ea typeface="Verdana" panose="020B0604030504040204" pitchFamily="34" charset="0"/>
                <a:cs typeface="Verdana" panose="020B0604030504040204" pitchFamily="34" charset="0"/>
              </a:rPr>
              <a:t>(76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2834945	6261895	2.2	</a:t>
            </a:r>
            <a:r>
              <a:rPr lang="en-US" sz="1400" dirty="0" smtClean="0">
                <a:latin typeface="Verdana" panose="020B0604030504040204" pitchFamily="34" charset="0"/>
                <a:ea typeface="Verdana" panose="020B0604030504040204" pitchFamily="34" charset="0"/>
                <a:cs typeface="Verdana" panose="020B0604030504040204" pitchFamily="34" charset="0"/>
              </a:rPr>
              <a:t>(32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r>
              <a:rPr lang="en-US" sz="1400" dirty="0">
                <a:latin typeface="Verdana" panose="020B0604030504040204" pitchFamily="34" charset="0"/>
                <a:ea typeface="Verdana" panose="020B0604030504040204" pitchFamily="34" charset="0"/>
                <a:cs typeface="Verdana" panose="020B0604030504040204" pitchFamily="34" charset="0"/>
              </a:rPr>
              <a:t>)</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5132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799" y="719550"/>
            <a:ext cx="829927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smtClean="0">
                <a:solidFill>
                  <a:srgbClr val="99FF33"/>
                </a:solidFill>
              </a:rPr>
              <a:t>Fertilizer Consumed</a:t>
            </a:r>
            <a:r>
              <a:rPr lang="en-US" sz="2800" dirty="0" smtClean="0">
                <a:solidFill>
                  <a:srgbClr val="99FF33"/>
                </a:solidFill>
              </a:rPr>
              <a:t> </a:t>
            </a:r>
            <a:r>
              <a:rPr lang="en-US" sz="2800" dirty="0"/>
              <a:t>(</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1206137" y="1971670"/>
            <a:ext cx="3753394" cy="235722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Metric tons</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dirty="0" smtClean="0">
                <a:latin typeface="Verdana" panose="020B0604030504040204" pitchFamily="34" charset="0"/>
                <a:ea typeface="Verdana" panose="020B0604030504040204" pitchFamily="34" charset="0"/>
                <a:cs typeface="Verdana" panose="020B0604030504040204" pitchFamily="34" charset="0"/>
              </a:rPr>
              <a:t>108937126</a:t>
            </a: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12428482</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31074613</a:t>
            </a: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3871997</a:t>
            </a:r>
            <a:endPar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4"/>
          <p:cNvSpPr>
            <a:spLocks noGrp="1"/>
          </p:cNvSpPr>
          <p:nvPr>
            <p:ph sz="quarter" idx="4294967295"/>
          </p:nvPr>
        </p:nvSpPr>
        <p:spPr>
          <a:xfrm>
            <a:off x="5556069" y="1975202"/>
            <a:ext cx="3048000" cy="235722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err="1" smtClean="0">
                <a:latin typeface="Verdana" panose="020B0604030504040204" pitchFamily="34" charset="0"/>
                <a:ea typeface="Verdana" panose="020B0604030504040204" pitchFamily="34" charset="0"/>
                <a:cs typeface="Verdana" panose="020B0604030504040204" pitchFamily="34" charset="0"/>
              </a:rPr>
              <a:t>Prod.Urea</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Metric tons</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3030424</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a:t>
            </a:r>
            <a:r>
              <a:rPr lang="en-US" dirty="0">
                <a:latin typeface="Verdana" panose="020B0604030504040204" pitchFamily="34" charset="0"/>
                <a:ea typeface="Verdana" panose="020B0604030504040204" pitchFamily="34" charset="0"/>
                <a:cs typeface="Verdana" panose="020B0604030504040204" pitchFamily="34" charset="0"/>
              </a:rPr>
              <a:t>-</a:t>
            </a: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a:t>
            </a:r>
            <a:r>
              <a:rPr lang="en-US" dirty="0" smtClean="0">
                <a:latin typeface="Verdana" panose="020B0604030504040204" pitchFamily="34" charset="0"/>
                <a:ea typeface="Verdana" panose="020B0604030504040204" pitchFamily="34" charset="0"/>
                <a:cs typeface="Verdana" panose="020B0604030504040204" pitchFamily="34" charset="0"/>
              </a:rPr>
              <a:t>1357412</a:t>
            </a:r>
            <a:endPar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00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461554"/>
            <a:ext cx="8316685" cy="6370975"/>
          </a:xfrm>
          <a:prstGeom prst="rect">
            <a:avLst/>
          </a:prstGeom>
          <a:noFill/>
        </p:spPr>
        <p:txBody>
          <a:bodyPr wrap="square" rtlCol="0">
            <a:spAutoFit/>
          </a:bodyPr>
          <a:lstStyle/>
          <a:p>
            <a:r>
              <a:rPr lang="en-US" sz="2400" dirty="0"/>
              <a:t>In the 5</a:t>
            </a:r>
            <a:r>
              <a:rPr lang="en-US" sz="2400" baseline="30000" dirty="0"/>
              <a:t>th</a:t>
            </a:r>
            <a:r>
              <a:rPr lang="en-US" sz="2400" dirty="0"/>
              <a:t> century BC, The Hippocratic Oath was proposed and is believed to have been written by </a:t>
            </a:r>
            <a:r>
              <a:rPr lang="en-US" sz="2400" dirty="0" smtClean="0"/>
              <a:t>Hippocrates, widely </a:t>
            </a:r>
            <a:r>
              <a:rPr lang="en-US" sz="2400" dirty="0"/>
              <a:t>known as the father of western medicine.  </a:t>
            </a:r>
            <a:endParaRPr lang="en-US" sz="2400" dirty="0" smtClean="0"/>
          </a:p>
          <a:p>
            <a:endParaRPr lang="en-US" sz="2400" dirty="0"/>
          </a:p>
          <a:p>
            <a:r>
              <a:rPr lang="en-US" sz="2400" dirty="0" smtClean="0"/>
              <a:t>Requires physicians </a:t>
            </a:r>
            <a:r>
              <a:rPr lang="en-US" sz="2400" dirty="0"/>
              <a:t>to swear that he/she will uphold several professional and ethical standards, and is essentially a promise to treat the sick to the best of their ability and to teach the secrets of medicine to the next generation.  </a:t>
            </a:r>
            <a:r>
              <a:rPr lang="en-US" sz="2400" dirty="0" smtClean="0"/>
              <a:t>Importance reflected in it </a:t>
            </a:r>
            <a:r>
              <a:rPr lang="en-US" sz="2400" dirty="0"/>
              <a:t>being a standard in the medical community for </a:t>
            </a:r>
            <a:r>
              <a:rPr lang="en-US" sz="2400" dirty="0" smtClean="0"/>
              <a:t>centuries. </a:t>
            </a:r>
          </a:p>
          <a:p>
            <a:endParaRPr lang="en-US" sz="2400" dirty="0"/>
          </a:p>
          <a:p>
            <a:r>
              <a:rPr lang="en-US" sz="2400" dirty="0"/>
              <a:t>truth, whole truth, nothing but the truth</a:t>
            </a:r>
          </a:p>
          <a:p>
            <a:r>
              <a:rPr lang="en-US" sz="2400" i="1" dirty="0"/>
              <a:t>testis</a:t>
            </a:r>
            <a:r>
              <a:rPr lang="en-US" sz="2400" b="1" dirty="0"/>
              <a:t> </a:t>
            </a:r>
            <a:r>
              <a:rPr lang="en-US" sz="2400" dirty="0"/>
              <a:t>(ancient Greek for 3), </a:t>
            </a:r>
            <a:r>
              <a:rPr lang="en-US" sz="2400" b="1" dirty="0">
                <a:solidFill>
                  <a:srgbClr val="3399FF"/>
                </a:solidFill>
              </a:rPr>
              <a:t>witness </a:t>
            </a:r>
            <a:r>
              <a:rPr lang="en-US" sz="2400" dirty="0"/>
              <a:t>being a 3</a:t>
            </a:r>
            <a:r>
              <a:rPr lang="en-US" sz="2400" baseline="30000" dirty="0"/>
              <a:t>rd</a:t>
            </a:r>
            <a:r>
              <a:rPr lang="en-US" sz="2400" dirty="0"/>
              <a:t> observer of events</a:t>
            </a:r>
          </a:p>
          <a:p>
            <a:r>
              <a:rPr lang="en-US" sz="2400" b="1" dirty="0">
                <a:solidFill>
                  <a:srgbClr val="FFFF00"/>
                </a:solidFill>
              </a:rPr>
              <a:t>radio </a:t>
            </a:r>
            <a:r>
              <a:rPr lang="en-US" sz="2400" b="1" dirty="0" err="1">
                <a:solidFill>
                  <a:srgbClr val="FFFF00"/>
                </a:solidFill>
              </a:rPr>
              <a:t>caracol</a:t>
            </a:r>
            <a:endParaRPr lang="en-US" sz="2400" b="1" dirty="0">
              <a:solidFill>
                <a:srgbClr val="FFFF00"/>
              </a:solidFill>
            </a:endParaRPr>
          </a:p>
          <a:p>
            <a:r>
              <a:rPr lang="en-US" sz="2400" dirty="0" smtClean="0"/>
              <a:t> </a:t>
            </a:r>
            <a:endParaRPr lang="en-US" sz="2400" dirty="0"/>
          </a:p>
          <a:p>
            <a:endParaRPr lang="en-US" sz="2400" dirty="0"/>
          </a:p>
        </p:txBody>
      </p:sp>
    </p:spTree>
    <p:extLst>
      <p:ext uri="{BB962C8B-B14F-4D97-AF65-F5344CB8AC3E}">
        <p14:creationId xmlns:p14="http://schemas.microsoft.com/office/powerpoint/2010/main" val="249490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1" y="1079863"/>
            <a:ext cx="8247018" cy="2677656"/>
          </a:xfrm>
          <a:prstGeom prst="rect">
            <a:avLst/>
          </a:prstGeom>
          <a:noFill/>
        </p:spPr>
        <p:txBody>
          <a:bodyPr wrap="square" rtlCol="0">
            <a:spAutoFit/>
          </a:bodyPr>
          <a:lstStyle/>
          <a:p>
            <a:r>
              <a:rPr lang="en-US" sz="2400" dirty="0" err="1"/>
              <a:t>Smil</a:t>
            </a:r>
            <a:r>
              <a:rPr lang="en-US" sz="2400" dirty="0"/>
              <a:t>, 1997 noted that the industrial synthesis of ammonia using atmospheric N</a:t>
            </a:r>
            <a:r>
              <a:rPr lang="en-US" sz="2400" baseline="-25000" dirty="0"/>
              <a:t>2</a:t>
            </a:r>
            <a:r>
              <a:rPr lang="en-US" sz="2400" dirty="0"/>
              <a:t>, heat, and pressure, stands as the most important technical invention of the twentieth century, and a required staple to feed the world’s population. </a:t>
            </a:r>
            <a:endParaRPr lang="en-US" sz="2400" dirty="0" smtClean="0"/>
          </a:p>
          <a:p>
            <a:endParaRPr lang="en-US" sz="2400" dirty="0"/>
          </a:p>
          <a:p>
            <a:r>
              <a:rPr lang="en-US" sz="2400" dirty="0" err="1" smtClean="0"/>
              <a:t>Smil</a:t>
            </a:r>
            <a:r>
              <a:rPr lang="en-US" sz="2400" dirty="0" smtClean="0"/>
              <a:t>, Vaclav. 1997. Global population and the nitrogen cycle. Scientific American, 277(1):76-81</a:t>
            </a:r>
            <a:endParaRPr lang="en-US" sz="2400" dirty="0"/>
          </a:p>
        </p:txBody>
      </p:sp>
      <p:sp>
        <p:nvSpPr>
          <p:cNvPr id="3" name="TextBox 2"/>
          <p:cNvSpPr txBox="1"/>
          <p:nvPr/>
        </p:nvSpPr>
        <p:spPr>
          <a:xfrm>
            <a:off x="705395" y="4702629"/>
            <a:ext cx="8081554" cy="1015663"/>
          </a:xfrm>
          <a:prstGeom prst="rect">
            <a:avLst/>
          </a:prstGeom>
          <a:noFill/>
        </p:spPr>
        <p:txBody>
          <a:bodyPr wrap="square" rtlCol="0">
            <a:spAutoFit/>
          </a:bodyPr>
          <a:lstStyle/>
          <a:p>
            <a:r>
              <a:rPr lang="en-US" sz="2000" i="1" dirty="0" smtClean="0">
                <a:solidFill>
                  <a:srgbClr val="3399FF"/>
                </a:solidFill>
              </a:rPr>
              <a:t>“Feeding </a:t>
            </a:r>
            <a:r>
              <a:rPr lang="en-US" sz="2000" i="1" dirty="0">
                <a:solidFill>
                  <a:srgbClr val="3399FF"/>
                </a:solidFill>
              </a:rPr>
              <a:t>humankind now demands so much nitrogen-based fertilizer that the distribution of nitrogen on the earth has been changed in dramatic, and sometimes dangerous, </a:t>
            </a:r>
            <a:r>
              <a:rPr lang="en-US" sz="2000" i="1" dirty="0" smtClean="0">
                <a:solidFill>
                  <a:srgbClr val="3399FF"/>
                </a:solidFill>
              </a:rPr>
              <a:t>ways”</a:t>
            </a:r>
            <a:endParaRPr lang="en-US" sz="2000" i="1" dirty="0">
              <a:solidFill>
                <a:srgbClr val="3399FF"/>
              </a:solidFill>
            </a:endParaRPr>
          </a:p>
        </p:txBody>
      </p:sp>
    </p:spTree>
    <p:extLst>
      <p:ext uri="{BB962C8B-B14F-4D97-AF65-F5344CB8AC3E}">
        <p14:creationId xmlns:p14="http://schemas.microsoft.com/office/powerpoint/2010/main" val="358159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0" y="644434"/>
            <a:ext cx="8238309" cy="4847481"/>
          </a:xfrm>
          <a:prstGeom prst="rect">
            <a:avLst/>
          </a:prstGeom>
          <a:noFill/>
        </p:spPr>
        <p:txBody>
          <a:bodyPr wrap="square" rtlCol="0">
            <a:spAutoFit/>
          </a:bodyPr>
          <a:lstStyle/>
          <a:p>
            <a:r>
              <a:rPr lang="en-US" sz="2400" dirty="0"/>
              <a:t>Before the Industrial Era, </a:t>
            </a:r>
            <a:r>
              <a:rPr lang="en-US" sz="2400" dirty="0" smtClean="0"/>
              <a:t>1750</a:t>
            </a:r>
            <a:r>
              <a:rPr lang="en-US" sz="2400" dirty="0"/>
              <a:t>, atmospheric carbon dioxide (CO</a:t>
            </a:r>
            <a:r>
              <a:rPr lang="en-US" sz="2400" baseline="-25000" dirty="0"/>
              <a:t>2</a:t>
            </a:r>
            <a:r>
              <a:rPr lang="en-US" sz="2400" dirty="0"/>
              <a:t>) concentration was 280 ± 10 </a:t>
            </a:r>
            <a:r>
              <a:rPr lang="en-US" sz="2400" dirty="0" smtClean="0"/>
              <a:t>ppm. </a:t>
            </a:r>
            <a:r>
              <a:rPr lang="en-US" sz="2400" dirty="0"/>
              <a:t>It </a:t>
            </a:r>
            <a:r>
              <a:rPr lang="en-US" sz="2400" dirty="0" smtClean="0"/>
              <a:t>reached </a:t>
            </a:r>
            <a:r>
              <a:rPr lang="en-US" sz="2400" dirty="0"/>
              <a:t>367 ppm in 1999. </a:t>
            </a:r>
            <a:r>
              <a:rPr lang="en-US" sz="2400" dirty="0" smtClean="0"/>
              <a:t>Present </a:t>
            </a:r>
            <a:r>
              <a:rPr lang="en-US" sz="2400" dirty="0"/>
              <a:t>atmospheric CO</a:t>
            </a:r>
            <a:r>
              <a:rPr lang="en-US" sz="2400" baseline="-25000" dirty="0"/>
              <a:t>2</a:t>
            </a:r>
            <a:r>
              <a:rPr lang="en-US" sz="2400" dirty="0"/>
              <a:t> concentration has not been exceeded during the past 420,000 </a:t>
            </a:r>
            <a:r>
              <a:rPr lang="en-US" sz="2400" dirty="0" smtClean="0"/>
              <a:t>years. Rate </a:t>
            </a:r>
            <a:r>
              <a:rPr lang="en-US" sz="2400" dirty="0"/>
              <a:t>of increase over the past century is unprecedented, at least during the past 20,000 years. </a:t>
            </a:r>
            <a:r>
              <a:rPr lang="en-US" sz="2400" dirty="0" smtClean="0"/>
              <a:t>Present </a:t>
            </a:r>
            <a:r>
              <a:rPr lang="en-US" sz="2400" dirty="0"/>
              <a:t>atmospheric CO</a:t>
            </a:r>
            <a:r>
              <a:rPr lang="en-US" sz="2400" baseline="-25000" dirty="0"/>
              <a:t>2</a:t>
            </a:r>
            <a:r>
              <a:rPr lang="en-US" sz="2400" dirty="0"/>
              <a:t> increase is caused by anthropogenic emissions of </a:t>
            </a:r>
            <a:r>
              <a:rPr lang="en-US" sz="2400" dirty="0" smtClean="0"/>
              <a:t>CO</a:t>
            </a:r>
            <a:r>
              <a:rPr lang="en-US" sz="2400" baseline="-25000" dirty="0" smtClean="0"/>
              <a:t>2</a:t>
            </a:r>
            <a:endParaRPr lang="en-US" sz="2400" dirty="0" smtClean="0"/>
          </a:p>
          <a:p>
            <a:endParaRPr lang="en-US" sz="2400" dirty="0"/>
          </a:p>
          <a:p>
            <a:r>
              <a:rPr lang="en-US" sz="1400" i="1" dirty="0"/>
              <a:t>Prentice, I.C., et al. 2001.</a:t>
            </a:r>
          </a:p>
          <a:p>
            <a:r>
              <a:rPr lang="en-US" sz="1400" i="1" dirty="0"/>
              <a:t>The carbon cycle and atmospheric carbon dioxide, pp. 183-237 in Climate Change 2001: The Scientific Basis, Contribution of Working Group I to the Third Assessment Report of the Intergovernmental Panel on Climate Change (Houghton, J.T., Y. Ding, D.J. Griggs, M. </a:t>
            </a:r>
            <a:r>
              <a:rPr lang="en-US" sz="1400" i="1" dirty="0" err="1"/>
              <a:t>Noguer</a:t>
            </a:r>
            <a:r>
              <a:rPr lang="en-US" sz="1400" i="1" dirty="0"/>
              <a:t>, P.J. van der Linden, X. Dai, K. </a:t>
            </a:r>
            <a:r>
              <a:rPr lang="en-US" sz="1400" i="1" dirty="0" err="1"/>
              <a:t>Maskell</a:t>
            </a:r>
            <a:r>
              <a:rPr lang="en-US" sz="1400" i="1" dirty="0"/>
              <a:t>, and C.A. Johnson, eds.). Cambridge University Press. </a:t>
            </a:r>
          </a:p>
          <a:p>
            <a:endParaRPr lang="en-US" sz="1400" i="1" dirty="0" smtClean="0"/>
          </a:p>
          <a:p>
            <a:endParaRPr lang="en-US" sz="900" dirty="0"/>
          </a:p>
          <a:p>
            <a:endParaRPr lang="en-US" sz="2400" dirty="0"/>
          </a:p>
        </p:txBody>
      </p:sp>
    </p:spTree>
    <p:extLst>
      <p:ext uri="{BB962C8B-B14F-4D97-AF65-F5344CB8AC3E}">
        <p14:creationId xmlns:p14="http://schemas.microsoft.com/office/powerpoint/2010/main" val="256460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490909"/>
            <a:ext cx="5619750" cy="3686175"/>
          </a:xfrm>
          <a:prstGeom prst="rect">
            <a:avLst/>
          </a:prstGeom>
        </p:spPr>
      </p:pic>
      <p:pic>
        <p:nvPicPr>
          <p:cNvPr id="5" name="Picture 4"/>
          <p:cNvPicPr>
            <a:picLocks noChangeAspect="1"/>
          </p:cNvPicPr>
          <p:nvPr/>
        </p:nvPicPr>
        <p:blipFill>
          <a:blip r:embed="rId3"/>
          <a:stretch>
            <a:fillRect/>
          </a:stretch>
        </p:blipFill>
        <p:spPr>
          <a:xfrm>
            <a:off x="604204" y="4695476"/>
            <a:ext cx="3286125" cy="1647825"/>
          </a:xfrm>
          <a:prstGeom prst="rect">
            <a:avLst/>
          </a:prstGeom>
        </p:spPr>
      </p:pic>
      <p:pic>
        <p:nvPicPr>
          <p:cNvPr id="6" name="Picture 5"/>
          <p:cNvPicPr>
            <a:picLocks noChangeAspect="1"/>
          </p:cNvPicPr>
          <p:nvPr/>
        </p:nvPicPr>
        <p:blipFill>
          <a:blip r:embed="rId4"/>
          <a:stretch>
            <a:fillRect/>
          </a:stretch>
        </p:blipFill>
        <p:spPr>
          <a:xfrm>
            <a:off x="604204" y="1324953"/>
            <a:ext cx="1420491" cy="640135"/>
          </a:xfrm>
          <a:prstGeom prst="rect">
            <a:avLst/>
          </a:prstGeom>
        </p:spPr>
      </p:pic>
      <p:sp>
        <p:nvSpPr>
          <p:cNvPr id="7" name="TextBox 6"/>
          <p:cNvSpPr txBox="1"/>
          <p:nvPr/>
        </p:nvSpPr>
        <p:spPr>
          <a:xfrm>
            <a:off x="515914" y="2080081"/>
            <a:ext cx="2532086" cy="400110"/>
          </a:xfrm>
          <a:prstGeom prst="rect">
            <a:avLst/>
          </a:prstGeom>
          <a:noFill/>
        </p:spPr>
        <p:txBody>
          <a:bodyPr wrap="square" rtlCol="0">
            <a:spAutoFit/>
          </a:bodyPr>
          <a:lstStyle/>
          <a:p>
            <a:r>
              <a:rPr lang="en-US" sz="2000" b="1" dirty="0" smtClean="0"/>
              <a:t>December 13, 2016</a:t>
            </a:r>
            <a:endParaRPr lang="en-US" sz="2000" b="1" dirty="0"/>
          </a:p>
        </p:txBody>
      </p:sp>
      <p:sp>
        <p:nvSpPr>
          <p:cNvPr id="8" name="TextBox 7"/>
          <p:cNvSpPr txBox="1"/>
          <p:nvPr/>
        </p:nvSpPr>
        <p:spPr>
          <a:xfrm>
            <a:off x="5403939" y="4695476"/>
            <a:ext cx="2457450" cy="400110"/>
          </a:xfrm>
          <a:prstGeom prst="rect">
            <a:avLst/>
          </a:prstGeom>
          <a:noFill/>
        </p:spPr>
        <p:txBody>
          <a:bodyPr wrap="square" rtlCol="0">
            <a:spAutoFit/>
          </a:bodyPr>
          <a:lstStyle/>
          <a:p>
            <a:r>
              <a:rPr lang="en-US" sz="2000" dirty="0" smtClean="0"/>
              <a:t>404 – 311 = 93</a:t>
            </a:r>
            <a:endParaRPr lang="en-US" sz="2000" dirty="0"/>
          </a:p>
        </p:txBody>
      </p:sp>
      <p:sp>
        <p:nvSpPr>
          <p:cNvPr id="2" name="TextBox 1"/>
          <p:cNvSpPr txBox="1"/>
          <p:nvPr/>
        </p:nvSpPr>
        <p:spPr>
          <a:xfrm>
            <a:off x="5354411" y="4358892"/>
            <a:ext cx="3313339" cy="369332"/>
          </a:xfrm>
          <a:prstGeom prst="rect">
            <a:avLst/>
          </a:prstGeom>
          <a:noFill/>
        </p:spPr>
        <p:txBody>
          <a:bodyPr wrap="square" rtlCol="0">
            <a:spAutoFit/>
          </a:bodyPr>
          <a:lstStyle/>
          <a:p>
            <a:r>
              <a:rPr lang="en-US" sz="1800" b="1" dirty="0" smtClean="0">
                <a:solidFill>
                  <a:srgbClr val="00B0F0"/>
                </a:solidFill>
              </a:rPr>
              <a:t>2016 - 1950</a:t>
            </a:r>
            <a:endParaRPr lang="en-US" sz="1800" b="1" dirty="0">
              <a:solidFill>
                <a:srgbClr val="00B0F0"/>
              </a:solidFill>
            </a:endParaRPr>
          </a:p>
        </p:txBody>
      </p:sp>
      <p:sp>
        <p:nvSpPr>
          <p:cNvPr id="3" name="TextBox 2"/>
          <p:cNvSpPr txBox="1"/>
          <p:nvPr/>
        </p:nvSpPr>
        <p:spPr>
          <a:xfrm>
            <a:off x="5238478" y="5277394"/>
            <a:ext cx="2381522" cy="307777"/>
          </a:xfrm>
          <a:prstGeom prst="rect">
            <a:avLst/>
          </a:prstGeom>
          <a:noFill/>
        </p:spPr>
        <p:txBody>
          <a:bodyPr wrap="square" rtlCol="0">
            <a:spAutoFit/>
          </a:bodyPr>
          <a:lstStyle/>
          <a:p>
            <a:r>
              <a:rPr lang="en-US" sz="1400" b="1" dirty="0" smtClean="0"/>
              <a:t>30% increase in 66 years</a:t>
            </a:r>
            <a:endParaRPr lang="en-US" sz="1400" b="1" dirty="0"/>
          </a:p>
        </p:txBody>
      </p:sp>
    </p:spTree>
    <p:extLst>
      <p:ext uri="{BB962C8B-B14F-4D97-AF65-F5344CB8AC3E}">
        <p14:creationId xmlns:p14="http://schemas.microsoft.com/office/powerpoint/2010/main" val="268546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400049"/>
            <a:ext cx="9692642" cy="6057901"/>
          </a:xfrm>
          <a:prstGeom prst="rect">
            <a:avLst/>
          </a:prstGeom>
        </p:spPr>
      </p:pic>
      <p:sp>
        <p:nvSpPr>
          <p:cNvPr id="5" name="TextBox 4"/>
          <p:cNvSpPr txBox="1"/>
          <p:nvPr/>
        </p:nvSpPr>
        <p:spPr>
          <a:xfrm>
            <a:off x="361950" y="6511469"/>
            <a:ext cx="4448175" cy="307777"/>
          </a:xfrm>
          <a:prstGeom prst="rect">
            <a:avLst/>
          </a:prstGeom>
          <a:noFill/>
        </p:spPr>
        <p:txBody>
          <a:bodyPr wrap="square" rtlCol="0">
            <a:spAutoFit/>
          </a:bodyPr>
          <a:lstStyle/>
          <a:p>
            <a:r>
              <a:rPr lang="en-US" sz="1400" dirty="0"/>
              <a:t>http://climate.nasa.gov/climate_resources/24/</a:t>
            </a:r>
          </a:p>
        </p:txBody>
      </p:sp>
      <p:pic>
        <p:nvPicPr>
          <p:cNvPr id="7" name="Picture 6"/>
          <p:cNvPicPr>
            <a:picLocks noChangeAspect="1"/>
          </p:cNvPicPr>
          <p:nvPr/>
        </p:nvPicPr>
        <p:blipFill>
          <a:blip r:embed="rId3"/>
          <a:stretch>
            <a:fillRect/>
          </a:stretch>
        </p:blipFill>
        <p:spPr>
          <a:xfrm>
            <a:off x="571499" y="4799319"/>
            <a:ext cx="1419225" cy="635474"/>
          </a:xfrm>
          <a:prstGeom prst="rect">
            <a:avLst/>
          </a:prstGeom>
        </p:spPr>
      </p:pic>
    </p:spTree>
    <p:extLst>
      <p:ext uri="{BB962C8B-B14F-4D97-AF65-F5344CB8AC3E}">
        <p14:creationId xmlns:p14="http://schemas.microsoft.com/office/powerpoint/2010/main" val="2000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1" y="108895"/>
            <a:ext cx="6038850" cy="6640361"/>
          </a:xfrm>
          <a:prstGeom prst="rect">
            <a:avLst/>
          </a:prstGeom>
          <a:ln w="28575">
            <a:solidFill>
              <a:srgbClr val="3399FF"/>
            </a:solidFill>
          </a:ln>
        </p:spPr>
      </p:pic>
      <p:sp>
        <p:nvSpPr>
          <p:cNvPr id="5" name="Rectangle 4"/>
          <p:cNvSpPr/>
          <p:nvPr/>
        </p:nvSpPr>
        <p:spPr>
          <a:xfrm>
            <a:off x="6286500" y="0"/>
            <a:ext cx="180975" cy="674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81776" y="2912963"/>
            <a:ext cx="2562224" cy="923330"/>
          </a:xfrm>
          <a:prstGeom prst="rect">
            <a:avLst/>
          </a:prstGeom>
          <a:noFill/>
        </p:spPr>
        <p:txBody>
          <a:bodyPr wrap="square" rtlCol="0">
            <a:spAutoFit/>
          </a:bodyPr>
          <a:lstStyle/>
          <a:p>
            <a:r>
              <a:rPr lang="en-US" sz="1800" b="1" dirty="0" smtClean="0"/>
              <a:t>Variability in Optimum Nitrogen Rates for Maize</a:t>
            </a:r>
            <a:endParaRPr lang="en-US" sz="1800" b="1" dirty="0"/>
          </a:p>
        </p:txBody>
      </p:sp>
    </p:spTree>
    <p:extLst>
      <p:ext uri="{BB962C8B-B14F-4D97-AF65-F5344CB8AC3E}">
        <p14:creationId xmlns:p14="http://schemas.microsoft.com/office/powerpoint/2010/main" val="393259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brightnessContrast bright="15000"/>
                    </a14:imgEffect>
                  </a14:imgLayer>
                </a14:imgProps>
              </a:ext>
            </a:extLst>
          </a:blip>
          <a:stretch>
            <a:fillRect/>
          </a:stretch>
        </p:blipFill>
        <p:spPr>
          <a:xfrm>
            <a:off x="1723753" y="2239057"/>
            <a:ext cx="5905500" cy="3686175"/>
          </a:xfrm>
          <a:prstGeom prst="rect">
            <a:avLst/>
          </a:prstGeom>
          <a:ln w="38100">
            <a:solidFill>
              <a:srgbClr val="3399FF"/>
            </a:solidFill>
          </a:ln>
        </p:spPr>
      </p:pic>
      <p:sp>
        <p:nvSpPr>
          <p:cNvPr id="5" name="TextBox 4"/>
          <p:cNvSpPr txBox="1"/>
          <p:nvPr/>
        </p:nvSpPr>
        <p:spPr>
          <a:xfrm>
            <a:off x="1619250" y="731522"/>
            <a:ext cx="6566807" cy="1200329"/>
          </a:xfrm>
          <a:prstGeom prst="rect">
            <a:avLst/>
          </a:prstGeom>
          <a:noFill/>
        </p:spPr>
        <p:txBody>
          <a:bodyPr wrap="square" rtlCol="0">
            <a:spAutoFit/>
          </a:bodyPr>
          <a:lstStyle/>
          <a:p>
            <a:r>
              <a:rPr lang="en-US" sz="2400" dirty="0" smtClean="0"/>
              <a:t>Should we rely on scientific data, or should we rather consult our very friendly neighborhood Polar Bear?</a:t>
            </a:r>
            <a:endParaRPr lang="en-US" sz="2400" dirty="0"/>
          </a:p>
        </p:txBody>
      </p:sp>
    </p:spTree>
    <p:extLst>
      <p:ext uri="{BB962C8B-B14F-4D97-AF65-F5344CB8AC3E}">
        <p14:creationId xmlns:p14="http://schemas.microsoft.com/office/powerpoint/2010/main" val="66749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75" y="209550"/>
            <a:ext cx="8693649" cy="6468417"/>
          </a:xfrm>
          <a:prstGeom prst="rect">
            <a:avLst/>
          </a:prstGeom>
        </p:spPr>
      </p:pic>
      <p:sp>
        <p:nvSpPr>
          <p:cNvPr id="5" name="Oval 4"/>
          <p:cNvSpPr/>
          <p:nvPr/>
        </p:nvSpPr>
        <p:spPr>
          <a:xfrm>
            <a:off x="6629400" y="2924175"/>
            <a:ext cx="470149" cy="409575"/>
          </a:xfrm>
          <a:prstGeom prst="ellipse">
            <a:avLst/>
          </a:prstGeom>
          <a:solidFill>
            <a:srgbClr val="00B050">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8709" y="201386"/>
            <a:ext cx="1027611" cy="338554"/>
          </a:xfrm>
          <a:prstGeom prst="rect">
            <a:avLst/>
          </a:prstGeom>
          <a:solidFill>
            <a:srgbClr val="3399FF"/>
          </a:solidFill>
        </p:spPr>
        <p:txBody>
          <a:bodyPr wrap="square" rtlCol="0">
            <a:spAutoFit/>
          </a:bodyPr>
          <a:lstStyle/>
          <a:p>
            <a:r>
              <a:rPr lang="en-US" dirty="0" smtClean="0"/>
              <a:t>Cannot think of N independent of C</a:t>
            </a:r>
            <a:endParaRPr lang="en-US" dirty="0"/>
          </a:p>
        </p:txBody>
      </p:sp>
    </p:spTree>
    <p:extLst>
      <p:ext uri="{BB962C8B-B14F-4D97-AF65-F5344CB8AC3E}">
        <p14:creationId xmlns:p14="http://schemas.microsoft.com/office/powerpoint/2010/main" val="2748550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69003515"/>
              </p:ext>
            </p:extLst>
          </p:nvPr>
        </p:nvGraphicFramePr>
        <p:xfrm>
          <a:off x="449273" y="536661"/>
          <a:ext cx="8153306" cy="5421973"/>
        </p:xfrm>
        <a:graphic>
          <a:graphicData uri="http://schemas.openxmlformats.org/drawingml/2006/table">
            <a:tbl>
              <a:tblPr/>
              <a:tblGrid>
                <a:gridCol w="2255433">
                  <a:extLst>
                    <a:ext uri="{9D8B030D-6E8A-4147-A177-3AD203B41FA5}">
                      <a16:colId xmlns:a16="http://schemas.microsoft.com/office/drawing/2014/main" val="3042059170"/>
                    </a:ext>
                  </a:extLst>
                </a:gridCol>
                <a:gridCol w="2551766">
                  <a:extLst>
                    <a:ext uri="{9D8B030D-6E8A-4147-A177-3AD203B41FA5}">
                      <a16:colId xmlns:a16="http://schemas.microsoft.com/office/drawing/2014/main" val="3829807391"/>
                    </a:ext>
                  </a:extLst>
                </a:gridCol>
                <a:gridCol w="3346107">
                  <a:extLst>
                    <a:ext uri="{9D8B030D-6E8A-4147-A177-3AD203B41FA5}">
                      <a16:colId xmlns:a16="http://schemas.microsoft.com/office/drawing/2014/main" val="3785235246"/>
                    </a:ext>
                  </a:extLst>
                </a:gridCol>
              </a:tblGrid>
              <a:tr h="1341767">
                <a:tc>
                  <a:txBody>
                    <a:bodyPr/>
                    <a:lstStyle/>
                    <a:p>
                      <a:pPr algn="ctr" fontAlgn="ctr"/>
                      <a:r>
                        <a:rPr lang="en-US" sz="2000" b="0" i="0" u="none" strike="noStrike">
                          <a:solidFill>
                            <a:srgbClr val="4C4C4C"/>
                          </a:solidFill>
                          <a:effectLst/>
                          <a:latin typeface="Verdana" panose="020B0604030504040204" pitchFamily="34" charset="0"/>
                        </a:rPr>
                        <a:t>Country</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2000" b="0" i="0" u="none" strike="noStrike">
                          <a:solidFill>
                            <a:srgbClr val="4C4C4C"/>
                          </a:solidFill>
                          <a:effectLst/>
                          <a:latin typeface="Verdana" panose="020B0604030504040204" pitchFamily="34" charset="0"/>
                        </a:rPr>
                        <a:t>2011 Total Carbon Dioxide Emissions, Million Metric Tons</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2011 Per Capita Carbon Dioxide Emissions, Metric Tons of Carbon Dioxide per Person</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3892268"/>
                  </a:ext>
                </a:extLst>
              </a:tr>
              <a:tr h="304434">
                <a:tc>
                  <a:txBody>
                    <a:bodyPr/>
                    <a:lstStyle/>
                    <a:p>
                      <a:pPr algn="ctr" fontAlgn="ctr"/>
                      <a:r>
                        <a:rPr lang="en-US" sz="2000" b="0" i="0" u="none" strike="noStrike">
                          <a:solidFill>
                            <a:srgbClr val="4C4C4C"/>
                          </a:solidFill>
                          <a:effectLst/>
                          <a:latin typeface="Verdana" panose="020B0604030504040204" pitchFamily="34" charset="0"/>
                        </a:rPr>
                        <a:t>China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8715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8362245"/>
                  </a:ext>
                </a:extLst>
              </a:tr>
              <a:tr h="304434">
                <a:tc>
                  <a:txBody>
                    <a:bodyPr/>
                    <a:lstStyle/>
                    <a:p>
                      <a:pPr algn="ctr" fontAlgn="ctr"/>
                      <a:r>
                        <a:rPr lang="en-US" sz="2000" b="0" i="0" u="none" strike="noStrike">
                          <a:solidFill>
                            <a:srgbClr val="4C4C4C"/>
                          </a:solidFill>
                          <a:effectLst/>
                          <a:latin typeface="Verdana" panose="020B0604030504040204" pitchFamily="34" charset="0"/>
                        </a:rPr>
                        <a:t>United States</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5491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17.6</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0191608"/>
                  </a:ext>
                </a:extLst>
              </a:tr>
              <a:tr h="304434">
                <a:tc>
                  <a:txBody>
                    <a:bodyPr/>
                    <a:lstStyle/>
                    <a:p>
                      <a:pPr algn="ctr" fontAlgn="ctr"/>
                      <a:r>
                        <a:rPr lang="en-US" sz="2000" b="0" i="0" u="none" strike="noStrike">
                          <a:solidFill>
                            <a:srgbClr val="4C4C4C"/>
                          </a:solidFill>
                          <a:effectLst/>
                          <a:latin typeface="Verdana" panose="020B0604030504040204" pitchFamily="34" charset="0"/>
                        </a:rPr>
                        <a:t>Russia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1788</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12.6</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9726401"/>
                  </a:ext>
                </a:extLst>
              </a:tr>
              <a:tr h="304434">
                <a:tc>
                  <a:txBody>
                    <a:bodyPr/>
                    <a:lstStyle/>
                    <a:p>
                      <a:pPr algn="ctr" fontAlgn="ctr"/>
                      <a:r>
                        <a:rPr lang="en-US" sz="2000" b="0" i="0" u="none" strike="noStrike">
                          <a:solidFill>
                            <a:srgbClr val="4C4C4C"/>
                          </a:solidFill>
                          <a:effectLst/>
                          <a:latin typeface="Verdana" panose="020B0604030504040204" pitchFamily="34" charset="0"/>
                        </a:rPr>
                        <a:t>India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1726</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4559171"/>
                  </a:ext>
                </a:extLst>
              </a:tr>
              <a:tr h="304434">
                <a:tc>
                  <a:txBody>
                    <a:bodyPr/>
                    <a:lstStyle/>
                    <a:p>
                      <a:pPr algn="ctr" fontAlgn="ctr"/>
                      <a:r>
                        <a:rPr lang="en-US" sz="2000" b="0" i="0" u="none" strike="noStrike">
                          <a:solidFill>
                            <a:srgbClr val="4C4C4C"/>
                          </a:solidFill>
                          <a:effectLst/>
                          <a:latin typeface="Verdana" panose="020B0604030504040204" pitchFamily="34" charset="0"/>
                        </a:rPr>
                        <a:t>Japan</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1181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9.3</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7179336"/>
                  </a:ext>
                </a:extLst>
              </a:tr>
              <a:tr h="304434">
                <a:tc>
                  <a:txBody>
                    <a:bodyPr/>
                    <a:lstStyle/>
                    <a:p>
                      <a:pPr algn="ctr" fontAlgn="ctr"/>
                      <a:r>
                        <a:rPr lang="en-US" sz="2000" b="0" i="0" u="none" strike="noStrike">
                          <a:solidFill>
                            <a:srgbClr val="4C4C4C"/>
                          </a:solidFill>
                          <a:effectLst/>
                          <a:latin typeface="Verdana" panose="020B0604030504040204" pitchFamily="34" charset="0"/>
                        </a:rPr>
                        <a:t>Germany</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748</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9.2</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4418021"/>
                  </a:ext>
                </a:extLst>
              </a:tr>
              <a:tr h="304434">
                <a:tc>
                  <a:txBody>
                    <a:bodyPr/>
                    <a:lstStyle/>
                    <a:p>
                      <a:pPr algn="ctr" fontAlgn="ctr"/>
                      <a:r>
                        <a:rPr lang="en-US" sz="2000" b="0" i="0" u="none" strike="noStrike">
                          <a:solidFill>
                            <a:srgbClr val="4C4C4C"/>
                          </a:solidFill>
                          <a:effectLst/>
                          <a:latin typeface="Verdana" panose="020B0604030504040204" pitchFamily="34" charset="0"/>
                        </a:rPr>
                        <a:t>Iran</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625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8.0</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9931223"/>
                  </a:ext>
                </a:extLst>
              </a:tr>
              <a:tr h="304434">
                <a:tc>
                  <a:txBody>
                    <a:bodyPr/>
                    <a:lstStyle/>
                    <a:p>
                      <a:pPr algn="ctr" fontAlgn="ctr"/>
                      <a:r>
                        <a:rPr lang="en-US" sz="2000" b="0" i="0" u="none" strike="noStrike">
                          <a:solidFill>
                            <a:srgbClr val="4C4C4C"/>
                          </a:solidFill>
                          <a:effectLst/>
                          <a:latin typeface="Verdana" panose="020B0604030504040204" pitchFamily="34" charset="0"/>
                        </a:rPr>
                        <a:t>South Korea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611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12.5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1536637"/>
                  </a:ext>
                </a:extLst>
              </a:tr>
              <a:tr h="304434">
                <a:tc>
                  <a:txBody>
                    <a:bodyPr/>
                    <a:lstStyle/>
                    <a:p>
                      <a:pPr algn="ctr" fontAlgn="ctr"/>
                      <a:r>
                        <a:rPr lang="en-US" sz="2000" b="0" i="0" u="none" strike="noStrike">
                          <a:solidFill>
                            <a:srgbClr val="4C4C4C"/>
                          </a:solidFill>
                          <a:effectLst/>
                          <a:latin typeface="Verdana" panose="020B0604030504040204" pitchFamily="34" charset="0"/>
                        </a:rPr>
                        <a:t>Canada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553</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16.2</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3967455"/>
                  </a:ext>
                </a:extLst>
              </a:tr>
              <a:tr h="304434">
                <a:tc>
                  <a:txBody>
                    <a:bodyPr/>
                    <a:lstStyle/>
                    <a:p>
                      <a:pPr algn="ctr" fontAlgn="ctr"/>
                      <a:r>
                        <a:rPr lang="en-US" sz="2000" b="0" i="0" u="none" strike="noStrike">
                          <a:solidFill>
                            <a:srgbClr val="4C4C4C"/>
                          </a:solidFill>
                          <a:effectLst/>
                          <a:latin typeface="Verdana" panose="020B0604030504040204" pitchFamily="34" charset="0"/>
                        </a:rPr>
                        <a:t>Saudi Arabia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514</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19.7</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7109760"/>
                  </a:ext>
                </a:extLst>
              </a:tr>
              <a:tr h="304434">
                <a:tc>
                  <a:txBody>
                    <a:bodyPr/>
                    <a:lstStyle/>
                    <a:p>
                      <a:pPr algn="ctr" fontAlgn="ctr"/>
                      <a:r>
                        <a:rPr lang="en-US" sz="2000" b="0" i="0" u="none" strike="noStrike">
                          <a:solidFill>
                            <a:srgbClr val="4C4C4C"/>
                          </a:solidFill>
                          <a:effectLst/>
                          <a:latin typeface="Verdana" panose="020B0604030504040204" pitchFamily="34" charset="0"/>
                        </a:rPr>
                        <a:t>United Kingdom</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497</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7.9</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4888464"/>
                  </a:ext>
                </a:extLst>
              </a:tr>
              <a:tr h="304434">
                <a:tc>
                  <a:txBody>
                    <a:bodyPr/>
                    <a:lstStyle/>
                    <a:p>
                      <a:pPr algn="ctr" fontAlgn="ctr"/>
                      <a:r>
                        <a:rPr lang="en-US" sz="2000" b="0" i="0" u="none" strike="noStrike">
                          <a:solidFill>
                            <a:srgbClr val="4C4C4C"/>
                          </a:solidFill>
                          <a:effectLst/>
                          <a:latin typeface="Verdana" panose="020B0604030504040204" pitchFamily="34" charset="0"/>
                        </a:rPr>
                        <a:t>Brazil</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475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2.4</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5730837"/>
                  </a:ext>
                </a:extLst>
              </a:tr>
              <a:tr h="315710">
                <a:tc>
                  <a:txBody>
                    <a:bodyPr/>
                    <a:lstStyle/>
                    <a:p>
                      <a:pPr algn="ctr" fontAlgn="ctr"/>
                      <a:r>
                        <a:rPr lang="en-US" sz="2000" b="0" i="0" u="none" strike="noStrike">
                          <a:solidFill>
                            <a:srgbClr val="4C4C4C"/>
                          </a:solidFill>
                          <a:effectLst/>
                          <a:latin typeface="Verdana" panose="020B0604030504040204" pitchFamily="34" charset="0"/>
                        </a:rPr>
                        <a:t>Mexico</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462</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US" sz="2000" b="0" i="0" u="none" strike="noStrike" dirty="0">
                          <a:solidFill>
                            <a:srgbClr val="4C4C4C"/>
                          </a:solidFill>
                          <a:effectLst/>
                          <a:latin typeface="Verdana" panose="020B0604030504040204" pitchFamily="34" charset="0"/>
                        </a:rPr>
                        <a:t>4.1</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4036411033"/>
                  </a:ext>
                </a:extLst>
              </a:tr>
            </a:tbl>
          </a:graphicData>
        </a:graphic>
      </p:graphicFrame>
      <p:sp>
        <p:nvSpPr>
          <p:cNvPr id="8" name="TextBox 7"/>
          <p:cNvSpPr txBox="1"/>
          <p:nvPr/>
        </p:nvSpPr>
        <p:spPr>
          <a:xfrm>
            <a:off x="938463" y="6160168"/>
            <a:ext cx="4259179" cy="338554"/>
          </a:xfrm>
          <a:prstGeom prst="rect">
            <a:avLst/>
          </a:prstGeom>
          <a:noFill/>
        </p:spPr>
        <p:txBody>
          <a:bodyPr wrap="square" rtlCol="0">
            <a:spAutoFit/>
          </a:bodyPr>
          <a:lstStyle/>
          <a:p>
            <a:r>
              <a:rPr lang="en-US" sz="1600" b="1" dirty="0" smtClean="0">
                <a:solidFill>
                  <a:srgbClr val="00B0F0"/>
                </a:solidFill>
              </a:rPr>
              <a:t>www.ucsusa.org</a:t>
            </a:r>
            <a:endParaRPr lang="en-US" sz="1600" b="1" dirty="0">
              <a:solidFill>
                <a:srgbClr val="00B0F0"/>
              </a:solidFill>
            </a:endParaRPr>
          </a:p>
        </p:txBody>
      </p:sp>
    </p:spTree>
    <p:extLst>
      <p:ext uri="{BB962C8B-B14F-4D97-AF65-F5344CB8AC3E}">
        <p14:creationId xmlns:p14="http://schemas.microsoft.com/office/powerpoint/2010/main" val="235526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70" y="163451"/>
            <a:ext cx="8879988" cy="5143500"/>
          </a:xfrm>
          <a:prstGeom prst="rect">
            <a:avLst/>
          </a:prstGeom>
          <a:ln w="28575">
            <a:solidFill>
              <a:schemeClr val="accent1"/>
            </a:solidFill>
          </a:ln>
        </p:spPr>
      </p:pic>
      <p:sp>
        <p:nvSpPr>
          <p:cNvPr id="3" name="Content Placeholder 2"/>
          <p:cNvSpPr>
            <a:spLocks noGrp="1"/>
          </p:cNvSpPr>
          <p:nvPr>
            <p:ph idx="1"/>
          </p:nvPr>
        </p:nvSpPr>
        <p:spPr>
          <a:xfrm>
            <a:off x="149470" y="5812444"/>
            <a:ext cx="8786712" cy="431602"/>
          </a:xfrm>
        </p:spPr>
        <p:txBody>
          <a:bodyPr>
            <a:normAutofit/>
          </a:bodyPr>
          <a:lstStyle/>
          <a:p>
            <a:r>
              <a:rPr lang="en-US" sz="2000" dirty="0" smtClean="0"/>
              <a:t>Nitrogen and Carbon</a:t>
            </a:r>
            <a:endParaRPr lang="en-US" sz="2000" dirty="0"/>
          </a:p>
        </p:txBody>
      </p:sp>
      <p:sp>
        <p:nvSpPr>
          <p:cNvPr id="4" name="TextBox 3"/>
          <p:cNvSpPr txBox="1"/>
          <p:nvPr/>
        </p:nvSpPr>
        <p:spPr>
          <a:xfrm>
            <a:off x="7327658" y="4840237"/>
            <a:ext cx="2286000" cy="369332"/>
          </a:xfrm>
          <a:prstGeom prst="rect">
            <a:avLst/>
          </a:prstGeom>
          <a:noFill/>
        </p:spPr>
        <p:txBody>
          <a:bodyPr wrap="square" rtlCol="0">
            <a:spAutoFit/>
          </a:bodyPr>
          <a:lstStyle/>
          <a:p>
            <a:r>
              <a:rPr lang="en-US" b="1" dirty="0" err="1" smtClean="0"/>
              <a:t>Lahoma</a:t>
            </a:r>
            <a:r>
              <a:rPr lang="en-US" b="1" dirty="0" smtClean="0"/>
              <a:t>, OK</a:t>
            </a:r>
            <a:endParaRPr lang="en-US" b="1" dirty="0"/>
          </a:p>
        </p:txBody>
      </p:sp>
      <p:sp>
        <p:nvSpPr>
          <p:cNvPr id="5" name="TextBox 4"/>
          <p:cNvSpPr txBox="1"/>
          <p:nvPr/>
        </p:nvSpPr>
        <p:spPr>
          <a:xfrm>
            <a:off x="241300" y="266700"/>
            <a:ext cx="3924300" cy="400110"/>
          </a:xfrm>
          <a:prstGeom prst="rect">
            <a:avLst/>
          </a:prstGeom>
          <a:solidFill>
            <a:srgbClr val="0070C0"/>
          </a:solidFill>
        </p:spPr>
        <p:txBody>
          <a:bodyPr wrap="square" rtlCol="0">
            <a:spAutoFit/>
          </a:bodyPr>
          <a:lstStyle/>
          <a:p>
            <a:r>
              <a:rPr lang="en-US" sz="2000" b="1" dirty="0" smtClean="0"/>
              <a:t>Experiment 502, 1970-present</a:t>
            </a:r>
            <a:endParaRPr lang="en-US" sz="2000" b="1" dirty="0"/>
          </a:p>
        </p:txBody>
      </p:sp>
    </p:spTree>
    <p:extLst>
      <p:ext uri="{BB962C8B-B14F-4D97-AF65-F5344CB8AC3E}">
        <p14:creationId xmlns:p14="http://schemas.microsoft.com/office/powerpoint/2010/main" val="2686471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035308"/>
            <a:ext cx="8686800" cy="4154984"/>
          </a:xfrm>
          <a:prstGeom prst="rect">
            <a:avLst/>
          </a:prstGeom>
          <a:noFill/>
        </p:spPr>
        <p:txBody>
          <a:bodyPr wrap="square" rtlCol="0">
            <a:spAutoFit/>
          </a:bodyPr>
          <a:lstStyle/>
          <a:p>
            <a:r>
              <a:rPr lang="en-US" sz="3200" dirty="0" smtClean="0"/>
              <a:t>We cannot talk about agriculture without talking about the environment; we cannot talk about the environment without talking about agriculture; and we cannot talk about either without talking about the entire world. They are inextricably linked.</a:t>
            </a:r>
          </a:p>
          <a:p>
            <a:endParaRPr lang="en-US" sz="3200" dirty="0"/>
          </a:p>
          <a:p>
            <a:r>
              <a:rPr lang="en-US" sz="2000" dirty="0" smtClean="0"/>
              <a:t>Bobby Stewart,</a:t>
            </a:r>
          </a:p>
          <a:p>
            <a:r>
              <a:rPr lang="en-US" sz="2000" dirty="0" smtClean="0"/>
              <a:t>West Texas A&amp;M</a:t>
            </a:r>
          </a:p>
        </p:txBody>
      </p:sp>
    </p:spTree>
    <p:extLst>
      <p:ext uri="{BB962C8B-B14F-4D97-AF65-F5344CB8AC3E}">
        <p14:creationId xmlns:p14="http://schemas.microsoft.com/office/powerpoint/2010/main" val="800293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72655" y="403884"/>
            <a:ext cx="5245427" cy="1916293"/>
          </a:xfrm>
        </p:spPr>
        <p:txBody>
          <a:bodyPr vert="horz" lIns="91440" tIns="45720" rIns="91440" bIns="45720" rtlCol="0" anchor="t">
            <a:noAutofit/>
          </a:bodyPr>
          <a:lstStyle/>
          <a:p>
            <a:r>
              <a:rPr lang="en-US" altLang="en-US" sz="2400" b="1" dirty="0" smtClean="0">
                <a:solidFill>
                  <a:schemeClr val="tx1"/>
                </a:solidFill>
              </a:rPr>
              <a:t>NITROGEN demand in the Central Great Plains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000" dirty="0" smtClean="0">
                <a:solidFill>
                  <a:schemeClr val="tx1"/>
                </a:solidFill>
              </a:rPr>
              <a:t>Tuesday December 13, 2016</a:t>
            </a:r>
            <a:br>
              <a:rPr lang="en-US" altLang="en-US" sz="2000" dirty="0" smtClean="0">
                <a:solidFill>
                  <a:schemeClr val="tx1"/>
                </a:solidFill>
              </a:rPr>
            </a:br>
            <a:r>
              <a:rPr lang="en-US" altLang="en-US" sz="1600" dirty="0" smtClean="0">
                <a:solidFill>
                  <a:schemeClr val="tx1"/>
                </a:solidFill>
              </a:rPr>
              <a:t>3:15 pm</a:t>
            </a:r>
            <a:r>
              <a:rPr lang="en-US" altLang="en-US" sz="2400" dirty="0" smtClean="0">
                <a:solidFill>
                  <a:schemeClr val="tx1"/>
                </a:solidFill>
              </a:rPr>
              <a:t/>
            </a:r>
            <a:br>
              <a:rPr lang="en-US" altLang="en-US" sz="2400" dirty="0" smtClean="0">
                <a:solidFill>
                  <a:schemeClr val="tx1"/>
                </a:solidFill>
              </a:rPr>
            </a:br>
            <a:r>
              <a:rPr lang="en-US" altLang="en-US" sz="1600" dirty="0" smtClean="0">
                <a:solidFill>
                  <a:schemeClr val="tx1"/>
                </a:solidFill>
              </a:rPr>
              <a:t>Wes Watkins Center</a:t>
            </a:r>
            <a:r>
              <a:rPr lang="en-US" altLang="en-US" sz="1600" dirty="0">
                <a:solidFill>
                  <a:schemeClr val="tx1"/>
                </a:solidFill>
              </a:rPr>
              <a:t/>
            </a:r>
            <a:br>
              <a:rPr lang="en-US" altLang="en-US" sz="1600" dirty="0">
                <a:solidFill>
                  <a:schemeClr val="tx1"/>
                </a:solidFill>
              </a:rPr>
            </a:br>
            <a:r>
              <a:rPr lang="en-US" altLang="en-US" sz="1600" dirty="0" smtClean="0">
                <a:solidFill>
                  <a:schemeClr val="tx1"/>
                </a:solidFill>
              </a:rPr>
              <a:t/>
            </a:r>
            <a:br>
              <a:rPr lang="en-US" altLang="en-US" sz="1600" dirty="0" smtClean="0">
                <a:solidFill>
                  <a:schemeClr val="tx1"/>
                </a:solidFill>
              </a:rPr>
            </a:br>
            <a:r>
              <a:rPr lang="en-US" altLang="en-US" sz="1600" dirty="0" err="1" smtClean="0">
                <a:solidFill>
                  <a:schemeClr val="tx1"/>
                </a:solidFill>
              </a:rPr>
              <a:t>Jagmandeep</a:t>
            </a:r>
            <a:r>
              <a:rPr lang="en-US" altLang="en-US" sz="1600" dirty="0" smtClean="0">
                <a:solidFill>
                  <a:schemeClr val="tx1"/>
                </a:solidFill>
              </a:rPr>
              <a:t> Dhillon</a:t>
            </a:r>
            <a:br>
              <a:rPr lang="en-US" altLang="en-US" sz="1600" dirty="0" smtClean="0">
                <a:solidFill>
                  <a:schemeClr val="tx1"/>
                </a:solidFill>
              </a:rPr>
            </a:br>
            <a:r>
              <a:rPr lang="en-US" altLang="en-US" sz="1600" dirty="0" smtClean="0">
                <a:solidFill>
                  <a:schemeClr val="tx1"/>
                </a:solidFill>
              </a:rPr>
              <a:t>Joshua Ringer</a:t>
            </a:r>
            <a:br>
              <a:rPr lang="en-US" altLang="en-US" sz="1600" dirty="0" smtClean="0">
                <a:solidFill>
                  <a:schemeClr val="tx1"/>
                </a:solidFill>
              </a:rPr>
            </a:br>
            <a:r>
              <a:rPr lang="en-US" altLang="en-US" sz="1600" dirty="0" smtClean="0">
                <a:solidFill>
                  <a:schemeClr val="tx1"/>
                </a:solidFill>
              </a:rPr>
              <a:t>Wayne Kiner</a:t>
            </a:r>
            <a:br>
              <a:rPr lang="en-US" altLang="en-US" sz="1600" dirty="0" smtClean="0">
                <a:solidFill>
                  <a:schemeClr val="tx1"/>
                </a:solidFill>
              </a:rPr>
            </a:br>
            <a:r>
              <a:rPr lang="en-US" altLang="en-US" sz="1600" dirty="0" smtClean="0">
                <a:solidFill>
                  <a:schemeClr val="tx1"/>
                </a:solidFill>
              </a:rPr>
              <a:t>Randy Taylor</a:t>
            </a:r>
            <a:br>
              <a:rPr lang="en-US" altLang="en-US" sz="1600" dirty="0" smtClean="0">
                <a:solidFill>
                  <a:schemeClr val="tx1"/>
                </a:solidFill>
              </a:rPr>
            </a:br>
            <a:r>
              <a:rPr lang="en-US" altLang="en-US" sz="1600" dirty="0" smtClean="0">
                <a:solidFill>
                  <a:schemeClr val="tx1"/>
                </a:solidFill>
              </a:rPr>
              <a:t>Bill Raun</a:t>
            </a:r>
            <a:br>
              <a:rPr lang="en-US" altLang="en-US" sz="1600" dirty="0" smtClean="0">
                <a:solidFill>
                  <a:schemeClr val="tx1"/>
                </a:solidFill>
              </a:rPr>
            </a:br>
            <a:r>
              <a:rPr lang="en-US" altLang="en-US" sz="1600" dirty="0">
                <a:solidFill>
                  <a:schemeClr val="tx1"/>
                </a:solidFill>
              </a:rPr>
              <a:t/>
            </a:r>
            <a:br>
              <a:rPr lang="en-US" altLang="en-US" sz="1600" dirty="0">
                <a:solidFill>
                  <a:schemeClr val="tx1"/>
                </a:solidFill>
              </a:rPr>
            </a:br>
            <a:endParaRPr lang="en-US" altLang="en-US" sz="2400" dirty="0">
              <a:solidFill>
                <a:schemeClr val="tx1"/>
              </a:solidFill>
            </a:endParaRPr>
          </a:p>
        </p:txBody>
      </p:sp>
      <p:pic>
        <p:nvPicPr>
          <p:cNvPr id="26" name="Picture 25"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106" y="5460285"/>
            <a:ext cx="1467976" cy="889000"/>
          </a:xfrm>
          <a:prstGeom prst="rect">
            <a:avLst/>
          </a:prstGeom>
          <a:noFill/>
          <a:ln>
            <a:noFill/>
          </a:ln>
        </p:spPr>
      </p:pic>
      <p:sp>
        <p:nvSpPr>
          <p:cNvPr id="2" name="TextBox 1"/>
          <p:cNvSpPr txBox="1"/>
          <p:nvPr/>
        </p:nvSpPr>
        <p:spPr>
          <a:xfrm>
            <a:off x="1272655" y="6257739"/>
            <a:ext cx="2694345" cy="430887"/>
          </a:xfrm>
          <a:prstGeom prst="rect">
            <a:avLst/>
          </a:prstGeom>
          <a:noFill/>
        </p:spPr>
        <p:txBody>
          <a:bodyPr wrap="square" rtlCol="0">
            <a:spAutoFit/>
          </a:bodyPr>
          <a:lstStyle/>
          <a:p>
            <a:r>
              <a:rPr lang="en-US" sz="1100" dirty="0" smtClean="0">
                <a:hlinkClick r:id="rId4"/>
              </a:rPr>
              <a:t>http</a:t>
            </a:r>
            <a:r>
              <a:rPr lang="en-US" sz="1100" dirty="0">
                <a:hlinkClick r:id="rId4"/>
              </a:rPr>
              <a:t>://</a:t>
            </a:r>
            <a:r>
              <a:rPr lang="en-US" sz="1100" dirty="0" smtClean="0">
                <a:hlinkClick r:id="rId4"/>
              </a:rPr>
              <a:t>nue.okstate.edu/Hand_Planter.htm</a:t>
            </a:r>
            <a:r>
              <a:rPr lang="en-US" sz="1100" dirty="0" smtClean="0"/>
              <a:t/>
            </a:r>
            <a:br>
              <a:rPr lang="en-US" sz="1100" dirty="0" smtClean="0"/>
            </a:br>
            <a:r>
              <a:rPr lang="en-US" sz="1100" dirty="0" smtClean="0"/>
              <a:t>CCA_Extention_2016.ppt</a:t>
            </a:r>
            <a:endParaRPr lang="en-US" sz="11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168" y="1884215"/>
            <a:ext cx="3679457" cy="4812383"/>
          </a:xfrm>
          <a:prstGeom prst="rect">
            <a:avLst/>
          </a:prstGeom>
          <a:ln w="28575">
            <a:solidFill>
              <a:srgbClr val="0070C0"/>
            </a:solidFill>
          </a:ln>
        </p:spPr>
      </p:pic>
      <p:sp>
        <p:nvSpPr>
          <p:cNvPr id="4" name="TextBox 3"/>
          <p:cNvSpPr txBox="1"/>
          <p:nvPr/>
        </p:nvSpPr>
        <p:spPr>
          <a:xfrm>
            <a:off x="6067412" y="1536902"/>
            <a:ext cx="2283388" cy="307777"/>
          </a:xfrm>
          <a:prstGeom prst="rect">
            <a:avLst/>
          </a:prstGeom>
          <a:noFill/>
        </p:spPr>
        <p:txBody>
          <a:bodyPr wrap="square" rtlCol="0">
            <a:spAutoFit/>
          </a:bodyPr>
          <a:lstStyle/>
          <a:p>
            <a:r>
              <a:rPr lang="en-US" sz="1400" b="1" dirty="0" smtClean="0">
                <a:latin typeface="+mn-lt"/>
              </a:rPr>
              <a:t>CSA News, </a:t>
            </a:r>
            <a:r>
              <a:rPr lang="en-US" sz="1400" b="1" dirty="0" smtClean="0">
                <a:latin typeface="+mn-lt"/>
                <a:ea typeface="+mj-ea"/>
                <a:cs typeface="+mj-cs"/>
              </a:rPr>
              <a:t>March</a:t>
            </a:r>
            <a:r>
              <a:rPr lang="en-US" sz="1400" b="1" dirty="0" smtClean="0">
                <a:latin typeface="+mn-lt"/>
              </a:rPr>
              <a:t> 2016</a:t>
            </a:r>
            <a:endParaRPr lang="en-US" sz="1400" b="1" dirty="0">
              <a:latin typeface="+mn-lt"/>
            </a:endParaRPr>
          </a:p>
        </p:txBody>
      </p:sp>
      <p:sp>
        <p:nvSpPr>
          <p:cNvPr id="10" name="Rectangle 9"/>
          <p:cNvSpPr/>
          <p:nvPr/>
        </p:nvSpPr>
        <p:spPr>
          <a:xfrm>
            <a:off x="1" y="0"/>
            <a:ext cx="10667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380546" y="2794204"/>
            <a:ext cx="5773783"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NITROGEN DEMAND</a:t>
            </a:r>
            <a:endParaRPr lang="en-US" dirty="0"/>
          </a:p>
        </p:txBody>
      </p:sp>
      <p:pic>
        <p:nvPicPr>
          <p:cNvPr id="12" name="Picture 11"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4465" y="5146039"/>
            <a:ext cx="1467976" cy="889000"/>
          </a:xfrm>
          <a:prstGeom prst="rect">
            <a:avLst/>
          </a:prstGeom>
          <a:noFill/>
          <a:ln>
            <a:noFill/>
          </a:ln>
        </p:spPr>
      </p:pic>
    </p:spTree>
    <p:extLst>
      <p:ext uri="{BB962C8B-B14F-4D97-AF65-F5344CB8AC3E}">
        <p14:creationId xmlns:p14="http://schemas.microsoft.com/office/powerpoint/2010/main" val="2889756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6504"/>
                    </a14:imgEffect>
                    <a14:imgEffect>
                      <a14:saturation sat="97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269868" y="1014064"/>
            <a:ext cx="8568664" cy="5242356"/>
          </a:xfrm>
          <a:ln w="38100">
            <a:solidFill>
              <a:srgbClr val="0070C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26" y="283633"/>
            <a:ext cx="2190750" cy="533400"/>
          </a:xfrm>
          <a:prstGeom prst="rect">
            <a:avLst/>
          </a:prstGeom>
        </p:spPr>
      </p:pic>
      <p:sp>
        <p:nvSpPr>
          <p:cNvPr id="5" name="TextBox 4"/>
          <p:cNvSpPr txBox="1"/>
          <p:nvPr/>
        </p:nvSpPr>
        <p:spPr>
          <a:xfrm>
            <a:off x="5335360" y="550333"/>
            <a:ext cx="2283388" cy="307777"/>
          </a:xfrm>
          <a:prstGeom prst="rect">
            <a:avLst/>
          </a:prstGeom>
          <a:noFill/>
        </p:spPr>
        <p:txBody>
          <a:bodyPr wrap="square" rtlCol="0">
            <a:spAutoFit/>
          </a:bodyPr>
          <a:lstStyle/>
          <a:p>
            <a:r>
              <a:rPr lang="en-US" sz="1400" dirty="0" smtClean="0">
                <a:latin typeface="+mn-lt"/>
                <a:ea typeface="+mj-ea"/>
                <a:cs typeface="+mj-cs"/>
              </a:rPr>
              <a:t>March</a:t>
            </a:r>
            <a:r>
              <a:rPr lang="en-US" sz="1400" dirty="0" smtClean="0">
                <a:latin typeface="+mn-lt"/>
              </a:rPr>
              <a:t> 2016</a:t>
            </a:r>
            <a:endParaRPr lang="en-US" sz="1400" dirty="0">
              <a:latin typeface="+mn-lt"/>
            </a:endParaRPr>
          </a:p>
        </p:txBody>
      </p:sp>
      <p:sp>
        <p:nvSpPr>
          <p:cNvPr id="6" name="TextBox 5"/>
          <p:cNvSpPr txBox="1"/>
          <p:nvPr/>
        </p:nvSpPr>
        <p:spPr>
          <a:xfrm>
            <a:off x="661851" y="6381207"/>
            <a:ext cx="2002972" cy="215444"/>
          </a:xfrm>
          <a:prstGeom prst="rect">
            <a:avLst/>
          </a:prstGeom>
          <a:noFill/>
        </p:spPr>
        <p:txBody>
          <a:bodyPr wrap="square" rtlCol="0">
            <a:spAutoFit/>
          </a:bodyPr>
          <a:lstStyle/>
          <a:p>
            <a:r>
              <a:rPr lang="en-US" dirty="0" smtClean="0"/>
              <a:t>Membership, 11,000, views 10,000</a:t>
            </a:r>
            <a:endParaRPr lang="en-US" dirty="0"/>
          </a:p>
        </p:txBody>
      </p:sp>
    </p:spTree>
    <p:extLst>
      <p:ext uri="{BB962C8B-B14F-4D97-AF65-F5344CB8AC3E}">
        <p14:creationId xmlns:p14="http://schemas.microsoft.com/office/powerpoint/2010/main" val="230788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700"/>
            <a:ext cx="3657600" cy="68940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184" y="786122"/>
            <a:ext cx="2593942" cy="991802"/>
          </a:xfrm>
          <a:prstGeom prst="rect">
            <a:avLst/>
          </a:prstGeom>
          <a:ln w="28575">
            <a:solidFill>
              <a:srgbClr val="0000FF"/>
            </a:solidFill>
          </a:ln>
        </p:spPr>
      </p:pic>
      <p:sp>
        <p:nvSpPr>
          <p:cNvPr id="5" name="TextBox 4"/>
          <p:cNvSpPr txBox="1"/>
          <p:nvPr/>
        </p:nvSpPr>
        <p:spPr>
          <a:xfrm>
            <a:off x="4262487" y="1942922"/>
            <a:ext cx="4357100" cy="584775"/>
          </a:xfrm>
          <a:prstGeom prst="rect">
            <a:avLst/>
          </a:prstGeom>
          <a:noFill/>
          <a:effectLst>
            <a:glow rad="228600">
              <a:schemeClr val="accent3">
                <a:satMod val="175000"/>
                <a:alpha val="40000"/>
              </a:schemeClr>
            </a:glow>
          </a:effectLst>
        </p:spPr>
        <p:txBody>
          <a:bodyPr wrap="square" rtlCol="0">
            <a:spAutoFit/>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OSU Hand Planter</a:t>
            </a: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487" y="2527697"/>
            <a:ext cx="4281686" cy="4201990"/>
          </a:xfrm>
          <a:prstGeom prst="rect">
            <a:avLst/>
          </a:prstGeom>
          <a:ln w="38100">
            <a:solidFill>
              <a:schemeClr val="accent1"/>
            </a:solidFill>
          </a:ln>
        </p:spPr>
      </p:pic>
      <p:sp>
        <p:nvSpPr>
          <p:cNvPr id="2" name="TextBox 1"/>
          <p:cNvSpPr txBox="1"/>
          <p:nvPr/>
        </p:nvSpPr>
        <p:spPr>
          <a:xfrm>
            <a:off x="6350674" y="6235700"/>
            <a:ext cx="2105273" cy="369332"/>
          </a:xfrm>
          <a:prstGeom prst="rect">
            <a:avLst/>
          </a:prstGeom>
          <a:solidFill>
            <a:srgbClr val="FF6600"/>
          </a:solidFill>
          <a:ln w="28575">
            <a:solidFill>
              <a:schemeClr val="bg1"/>
            </a:solidFill>
          </a:ln>
        </p:spPr>
        <p:txBody>
          <a:bodyPr wrap="square" rtlCol="0">
            <a:spAutoFit/>
          </a:bodyPr>
          <a:lstStyle/>
          <a:p>
            <a:r>
              <a:rPr lang="en-US" b="1" dirty="0" smtClean="0">
                <a:solidFill>
                  <a:srgbClr val="FFFF00"/>
                </a:solidFill>
              </a:rPr>
              <a:t>One Minute Video</a:t>
            </a:r>
            <a:endParaRPr lang="en-US" b="1" dirty="0">
              <a:solidFill>
                <a:srgbClr val="FFFF00"/>
              </a:solidFill>
            </a:endParaRPr>
          </a:p>
        </p:txBody>
      </p:sp>
    </p:spTree>
    <p:extLst>
      <p:ext uri="{BB962C8B-B14F-4D97-AF65-F5344CB8AC3E}">
        <p14:creationId xmlns:p14="http://schemas.microsoft.com/office/powerpoint/2010/main" val="1264176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7" y="1066799"/>
            <a:ext cx="2327252" cy="4074157"/>
          </a:xfrm>
          <a:prstGeom prst="rect">
            <a:avLst/>
          </a:prstGeom>
          <a:ln w="38100">
            <a:solidFill>
              <a:srgbClr val="92D050"/>
            </a:solidFill>
          </a:ln>
        </p:spPr>
      </p:pic>
      <p:sp>
        <p:nvSpPr>
          <p:cNvPr id="4" name="Subtitle 2"/>
          <p:cNvSpPr txBox="1">
            <a:spLocks/>
          </p:cNvSpPr>
          <p:nvPr/>
        </p:nvSpPr>
        <p:spPr>
          <a:xfrm>
            <a:off x="2604135" y="979713"/>
            <a:ext cx="6060893"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
                <a:srgbClr val="92D050"/>
              </a:buClr>
            </a:pPr>
            <a:r>
              <a:rPr lang="en-US" sz="2000" b="1" dirty="0" smtClean="0">
                <a:solidFill>
                  <a:srgbClr val="92D050"/>
                </a:solidFill>
              </a:rPr>
              <a:t>    </a:t>
            </a:r>
            <a:r>
              <a:rPr lang="en-US" sz="2000" b="1" u="sng" dirty="0" smtClean="0">
                <a:solidFill>
                  <a:srgbClr val="92D050"/>
                </a:solidFill>
              </a:rPr>
              <a:t>Benefits</a:t>
            </a:r>
            <a:endParaRPr lang="en-US" sz="2000" u="sng" dirty="0" smtClean="0">
              <a:solidFill>
                <a:srgbClr val="92D050"/>
              </a:solidFill>
            </a:endParaRPr>
          </a:p>
          <a:p>
            <a:pPr marL="342900" indent="-342900">
              <a:buClr>
                <a:srgbClr val="92D050"/>
              </a:buClr>
              <a:buFont typeface="Arial" panose="020B0604020202020204" pitchFamily="34" charset="0"/>
              <a:buChar char="•"/>
            </a:pPr>
            <a:r>
              <a:rPr lang="en-US" sz="2000" dirty="0" smtClean="0"/>
              <a:t>Remove chemically treated seeds from the hands of producers </a:t>
            </a:r>
          </a:p>
          <a:p>
            <a:pPr marL="342900" indent="-342900">
              <a:buClr>
                <a:srgbClr val="92D050"/>
              </a:buClr>
              <a:buFont typeface="Arial" panose="020B0604020202020204" pitchFamily="34" charset="0"/>
              <a:buChar char="•"/>
            </a:pPr>
            <a:r>
              <a:rPr lang="en-US" sz="2000" dirty="0" smtClean="0"/>
              <a:t>Decrease soil erosion via improved plant spacing </a:t>
            </a:r>
          </a:p>
          <a:p>
            <a:pPr marL="342900" indent="-342900">
              <a:buClr>
                <a:srgbClr val="92D050"/>
              </a:buClr>
              <a:buFont typeface="Arial" panose="020B0604020202020204" pitchFamily="34" charset="0"/>
              <a:buChar char="•"/>
            </a:pPr>
            <a:r>
              <a:rPr lang="en-US" sz="2000" dirty="0" smtClean="0"/>
              <a:t>Accommodate mid-season application of urea-N </a:t>
            </a:r>
          </a:p>
          <a:p>
            <a:pPr marL="342900" indent="-342900">
              <a:buClr>
                <a:srgbClr val="92D050"/>
              </a:buClr>
              <a:buFont typeface="Arial" panose="020B0604020202020204" pitchFamily="34" charset="0"/>
              <a:buChar char="•"/>
            </a:pPr>
            <a:r>
              <a:rPr lang="en-US" sz="2000" dirty="0" smtClean="0"/>
              <a:t>Place urea below the surface reducing NH3 loss </a:t>
            </a:r>
          </a:p>
          <a:p>
            <a:pPr marL="342900" indent="-342900">
              <a:buClr>
                <a:srgbClr val="92D050"/>
              </a:buClr>
              <a:buFont typeface="Arial" panose="020B0604020202020204" pitchFamily="34" charset="0"/>
              <a:buChar char="•"/>
            </a:pPr>
            <a:r>
              <a:rPr lang="en-US" sz="2000" dirty="0" smtClean="0"/>
              <a:t>Potential to increase maize production and NUE</a:t>
            </a:r>
          </a:p>
        </p:txBody>
      </p:sp>
      <p:sp>
        <p:nvSpPr>
          <p:cNvPr id="2" name="TextBox 1"/>
          <p:cNvSpPr txBox="1"/>
          <p:nvPr/>
        </p:nvSpPr>
        <p:spPr>
          <a:xfrm>
            <a:off x="507999" y="5770265"/>
            <a:ext cx="8157029" cy="830997"/>
          </a:xfrm>
          <a:prstGeom prst="rect">
            <a:avLst/>
          </a:prstGeom>
          <a:noFill/>
        </p:spPr>
        <p:txBody>
          <a:bodyPr wrap="square" rtlCol="0">
            <a:spAutoFit/>
          </a:bodyPr>
          <a:lstStyle/>
          <a:p>
            <a:r>
              <a:rPr lang="en-US" sz="1600" i="1" dirty="0" err="1">
                <a:latin typeface="+mj-lt"/>
              </a:rPr>
              <a:t>Khim</a:t>
            </a:r>
            <a:r>
              <a:rPr lang="en-US" sz="1600" i="1" dirty="0">
                <a:latin typeface="+mj-lt"/>
              </a:rPr>
              <a:t> et al. (2014). Planting 1 seed, every 0.16m increased yields by an average of 1.15 Mg ha</a:t>
            </a:r>
            <a:r>
              <a:rPr lang="en-US" sz="1600" i="1" baseline="30000" dirty="0">
                <a:latin typeface="+mj-lt"/>
              </a:rPr>
              <a:t>-1</a:t>
            </a:r>
            <a:r>
              <a:rPr lang="en-US" sz="1600" i="1" dirty="0">
                <a:latin typeface="+mj-lt"/>
              </a:rPr>
              <a:t> (range, 0.33 to 2.46 Mg ha</a:t>
            </a:r>
            <a:r>
              <a:rPr lang="en-US" sz="1600" i="1" baseline="30000" dirty="0">
                <a:latin typeface="+mj-lt"/>
              </a:rPr>
              <a:t>-1</a:t>
            </a:r>
            <a:r>
              <a:rPr lang="en-US" sz="1600" i="1" dirty="0">
                <a:latin typeface="+mj-lt"/>
              </a:rPr>
              <a:t>)</a:t>
            </a:r>
            <a:r>
              <a:rPr lang="en-US" sz="1600" i="1" baseline="30000" dirty="0">
                <a:latin typeface="+mj-lt"/>
              </a:rPr>
              <a:t> </a:t>
            </a:r>
            <a:r>
              <a:rPr lang="en-US" sz="1600" i="1" dirty="0">
                <a:latin typeface="+mj-lt"/>
              </a:rPr>
              <a:t>when compared to the farmer practice of placing 2 to 3 seeds per hill, every 0.48 cm</a:t>
            </a:r>
            <a:r>
              <a:rPr lang="en-US" sz="1600" i="1" dirty="0" smtClean="0">
                <a:latin typeface="+mj-lt"/>
              </a:rPr>
              <a:t>.</a:t>
            </a:r>
            <a:endParaRPr lang="en-US" sz="1600" i="1" dirty="0">
              <a:latin typeface="+mj-lt"/>
            </a:endParaRPr>
          </a:p>
        </p:txBody>
      </p:sp>
    </p:spTree>
    <p:extLst>
      <p:ext uri="{BB962C8B-B14F-4D97-AF65-F5344CB8AC3E}">
        <p14:creationId xmlns:p14="http://schemas.microsoft.com/office/powerpoint/2010/main" val="2214956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1" y="1201783"/>
            <a:ext cx="8133806" cy="2677656"/>
          </a:xfrm>
          <a:prstGeom prst="rect">
            <a:avLst/>
          </a:prstGeom>
          <a:noFill/>
        </p:spPr>
        <p:txBody>
          <a:bodyPr wrap="square" rtlCol="0">
            <a:spAutoFit/>
          </a:bodyPr>
          <a:lstStyle/>
          <a:p>
            <a:r>
              <a:rPr lang="en-US" sz="2800" dirty="0"/>
              <a:t>“we continue to live in the shrouded thralls of world hunger with no universal pledge to eradicate it” (Borlaug et al.,2009).  </a:t>
            </a:r>
          </a:p>
          <a:p>
            <a:endParaRPr lang="en-US" sz="2800" dirty="0"/>
          </a:p>
          <a:p>
            <a:r>
              <a:rPr lang="en-US" sz="1400" dirty="0"/>
              <a:t>Borlaug, Norman, Christopher </a:t>
            </a:r>
            <a:r>
              <a:rPr lang="en-US" sz="1400" dirty="0" err="1"/>
              <a:t>Dowswell</a:t>
            </a:r>
            <a:r>
              <a:rPr lang="en-US" sz="1400" dirty="0"/>
              <a:t>, Bill Raun, and Ed </a:t>
            </a:r>
            <a:r>
              <a:rPr lang="en-US" sz="1400" dirty="0" err="1"/>
              <a:t>Runge</a:t>
            </a:r>
            <a:r>
              <a:rPr lang="en-US" sz="1400" dirty="0"/>
              <a:t>. 2009. A generational recommitment to abolishing world hunger. American Society of Agronomy, CSA News, 54:21-22.</a:t>
            </a:r>
          </a:p>
          <a:p>
            <a:endParaRPr lang="en-US" sz="2800" dirty="0"/>
          </a:p>
        </p:txBody>
      </p:sp>
    </p:spTree>
    <p:extLst>
      <p:ext uri="{BB962C8B-B14F-4D97-AF65-F5344CB8AC3E}">
        <p14:creationId xmlns:p14="http://schemas.microsoft.com/office/powerpoint/2010/main" val="369080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80" y="1129665"/>
            <a:ext cx="7191375" cy="5086350"/>
          </a:xfrm>
          <a:prstGeom prst="rect">
            <a:avLst/>
          </a:prstGeom>
          <a:ln w="28575">
            <a:solidFill>
              <a:srgbClr val="3399FF"/>
            </a:solidFill>
          </a:ln>
        </p:spPr>
      </p:pic>
      <p:sp>
        <p:nvSpPr>
          <p:cNvPr id="5" name="TextBox 4"/>
          <p:cNvSpPr txBox="1"/>
          <p:nvPr/>
        </p:nvSpPr>
        <p:spPr>
          <a:xfrm>
            <a:off x="2647405" y="409303"/>
            <a:ext cx="5495109" cy="338554"/>
          </a:xfrm>
          <a:prstGeom prst="rect">
            <a:avLst/>
          </a:prstGeom>
          <a:noFill/>
        </p:spPr>
        <p:txBody>
          <a:bodyPr wrap="square" rtlCol="0">
            <a:spAutoFit/>
          </a:bodyPr>
          <a:lstStyle/>
          <a:p>
            <a:r>
              <a:rPr lang="en-US" sz="1600" b="1" dirty="0" smtClean="0"/>
              <a:t>Improving Nitrogen Use Efficiency, 1999</a:t>
            </a:r>
            <a:endParaRPr lang="en-US" sz="1600" b="1" dirty="0"/>
          </a:p>
        </p:txBody>
      </p:sp>
    </p:spTree>
    <p:extLst>
      <p:ext uri="{BB962C8B-B14F-4D97-AF65-F5344CB8AC3E}">
        <p14:creationId xmlns:p14="http://schemas.microsoft.com/office/powerpoint/2010/main" val="199756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73" y="3848880"/>
            <a:ext cx="3375144" cy="2607757"/>
          </a:xfrm>
          <a:prstGeom prst="rect">
            <a:avLst/>
          </a:prstGeom>
          <a:ln w="28575">
            <a:solidFill>
              <a:schemeClr val="accent1"/>
            </a:solidFill>
          </a:ln>
        </p:spPr>
      </p:pic>
      <p:pic>
        <p:nvPicPr>
          <p:cNvPr id="1026" name="Picture 2" descr="http://nue.okstate.edu/Ependymoma/IMG_0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207" y="2033979"/>
            <a:ext cx="6346570" cy="475992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nue.okstate.edu/Ependymoma/im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618" y="0"/>
            <a:ext cx="3719382" cy="3730403"/>
          </a:xfrm>
          <a:prstGeom prst="rect">
            <a:avLst/>
          </a:prstGeom>
          <a:solidFill>
            <a:srgbClr val="FFFF00"/>
          </a:solidFill>
          <a:ln w="28575">
            <a:solidFill>
              <a:schemeClr val="accent1"/>
            </a:solidFill>
          </a:ln>
          <a:extLst/>
        </p:spPr>
      </p:pic>
      <p:sp>
        <p:nvSpPr>
          <p:cNvPr id="4" name="Oval 3"/>
          <p:cNvSpPr/>
          <p:nvPr/>
        </p:nvSpPr>
        <p:spPr>
          <a:xfrm>
            <a:off x="7468124" y="2281727"/>
            <a:ext cx="535172" cy="529839"/>
          </a:xfrm>
          <a:prstGeom prst="ellipse">
            <a:avLst/>
          </a:prstGeom>
          <a:solidFill>
            <a:srgbClr val="FFFF00">
              <a:alpha val="7000"/>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54" y="373816"/>
            <a:ext cx="3154463" cy="2982770"/>
          </a:xfrm>
          <a:prstGeom prst="rect">
            <a:avLst/>
          </a:prstGeom>
          <a:ln w="28575">
            <a:solidFill>
              <a:schemeClr val="accent1"/>
            </a:solidFill>
          </a:ln>
        </p:spPr>
      </p:pic>
    </p:spTree>
    <p:extLst>
      <p:ext uri="{BB962C8B-B14F-4D97-AF65-F5344CB8AC3E}">
        <p14:creationId xmlns:p14="http://schemas.microsoft.com/office/powerpoint/2010/main" val="4185919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09914" y="1454149"/>
            <a:ext cx="7416800" cy="4670880"/>
          </a:xfrm>
          <a:prstGeom prst="rect">
            <a:avLst/>
          </a:prstGeom>
          <a:solidFill>
            <a:schemeClr val="tx2"/>
          </a:solidFill>
        </p:spPr>
      </p:pic>
      <p:sp>
        <p:nvSpPr>
          <p:cNvPr id="2" name="Title 1"/>
          <p:cNvSpPr>
            <a:spLocks noGrp="1"/>
          </p:cNvSpPr>
          <p:nvPr>
            <p:ph type="title"/>
          </p:nvPr>
        </p:nvSpPr>
        <p:spPr>
          <a:xfrm>
            <a:off x="125470" y="798285"/>
            <a:ext cx="8601244" cy="489857"/>
          </a:xfrm>
        </p:spPr>
        <p:txBody>
          <a:bodyPr>
            <a:normAutofit fontScale="90000"/>
          </a:bodyPr>
          <a:lstStyle/>
          <a:p>
            <a:r>
              <a:rPr lang="en-US" sz="2800" b="1" dirty="0" smtClean="0"/>
              <a:t>Yield Goals</a:t>
            </a:r>
            <a:br>
              <a:rPr lang="en-US" sz="2800" b="1" dirty="0" smtClean="0"/>
            </a:br>
            <a:r>
              <a:rPr lang="en-US" sz="2800" b="1" dirty="0" smtClean="0"/>
              <a:t>Average of the last 3 or 5 years + 20% versus observed yield </a:t>
            </a:r>
            <a:endParaRPr lang="en-US" sz="2800" b="1" dirty="0"/>
          </a:p>
        </p:txBody>
      </p:sp>
      <p:sp>
        <p:nvSpPr>
          <p:cNvPr id="6" name="Rectangle 5"/>
          <p:cNvSpPr/>
          <p:nvPr/>
        </p:nvSpPr>
        <p:spPr>
          <a:xfrm>
            <a:off x="3370944" y="2801257"/>
            <a:ext cx="1262743" cy="1175657"/>
          </a:xfrm>
          <a:prstGeom prst="rect">
            <a:avLst/>
          </a:prstGeom>
          <a:solidFill>
            <a:srgbClr val="40F0A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633687" y="3077029"/>
            <a:ext cx="3294742" cy="1117600"/>
          </a:xfrm>
          <a:prstGeom prst="straightConnector1">
            <a:avLst/>
          </a:prstGeom>
          <a:ln w="38100">
            <a:solidFill>
              <a:srgbClr val="40F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52373" y="2902858"/>
            <a:ext cx="1262743" cy="1879600"/>
          </a:xfrm>
          <a:prstGeom prst="rect">
            <a:avLst/>
          </a:pr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24402" y="4223658"/>
            <a:ext cx="1273627" cy="671285"/>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95172" y="4894943"/>
            <a:ext cx="275772" cy="1240971"/>
          </a:xfrm>
          <a:prstGeom prst="rect">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10543" y="3976914"/>
            <a:ext cx="283027" cy="2148115"/>
          </a:xfrm>
          <a:prstGeom prst="rect">
            <a:avLst/>
          </a:prstGeom>
          <a:solidFill>
            <a:srgbClr val="40F0A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264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fontScale="90000"/>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6" y="3657601"/>
            <a:ext cx="4773017" cy="286381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95701" y="2117619"/>
            <a:ext cx="2667000" cy="1938992"/>
          </a:xfrm>
          <a:prstGeom prst="rect">
            <a:avLst/>
          </a:prstGeom>
          <a:noFill/>
        </p:spPr>
        <p:txBody>
          <a:bodyPr wrap="square" rtlCol="0">
            <a:spAutoFit/>
          </a:bodyPr>
          <a:lstStyle/>
          <a:p>
            <a:r>
              <a:rPr lang="en-US" sz="2000" dirty="0"/>
              <a:t>Iowa</a:t>
            </a:r>
            <a:br>
              <a:rPr lang="en-US" sz="2000" dirty="0"/>
            </a:br>
            <a:r>
              <a:rPr lang="en-US" sz="2000" dirty="0"/>
              <a:t>Nebraska</a:t>
            </a:r>
            <a:br>
              <a:rPr lang="en-US" sz="2000" dirty="0"/>
            </a:br>
            <a:r>
              <a:rPr lang="en-US" sz="2000" dirty="0"/>
              <a:t>Wisconsin</a:t>
            </a:r>
            <a:br>
              <a:rPr lang="en-US" sz="2000" dirty="0"/>
            </a:br>
            <a:r>
              <a:rPr lang="en-US" sz="2000" dirty="0"/>
              <a:t>Oklahoma</a:t>
            </a:r>
            <a:br>
              <a:rPr lang="en-US" sz="2000" dirty="0"/>
            </a:br>
            <a:r>
              <a:rPr lang="en-US" sz="2000" dirty="0"/>
              <a:t/>
            </a:r>
            <a:br>
              <a:rPr lang="en-US" sz="2000" dirty="0"/>
            </a:br>
            <a:endParaRPr lang="en-US" sz="2000" dirty="0"/>
          </a:p>
        </p:txBody>
      </p:sp>
      <p:sp>
        <p:nvSpPr>
          <p:cNvPr id="7" name="TextBox 6"/>
          <p:cNvSpPr txBox="1"/>
          <p:nvPr/>
        </p:nvSpPr>
        <p:spPr>
          <a:xfrm>
            <a:off x="186631" y="4642410"/>
            <a:ext cx="3878293" cy="1815882"/>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Independence </a:t>
            </a:r>
            <a:r>
              <a:rPr lang="en-US" sz="1400" dirty="0"/>
              <a:t>of yield potential and crop nitrogen response.  Precision Agric. 12:508-518.</a:t>
            </a:r>
          </a:p>
          <a:p>
            <a:endParaRPr lang="en-US" sz="1400" dirty="0"/>
          </a:p>
        </p:txBody>
      </p:sp>
    </p:spTree>
    <p:extLst>
      <p:ext uri="{BB962C8B-B14F-4D97-AF65-F5344CB8AC3E}">
        <p14:creationId xmlns:p14="http://schemas.microsoft.com/office/powerpoint/2010/main" val="2977068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282725" y="927937"/>
          <a:ext cx="8512139" cy="46997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8386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199" y="1171575"/>
            <a:ext cx="7267575" cy="4602798"/>
          </a:xfrm>
          <a:prstGeom prst="rect">
            <a:avLst/>
          </a:prstGeom>
        </p:spPr>
      </p:pic>
    </p:spTree>
    <p:extLst>
      <p:ext uri="{BB962C8B-B14F-4D97-AF65-F5344CB8AC3E}">
        <p14:creationId xmlns:p14="http://schemas.microsoft.com/office/powerpoint/2010/main" val="2748719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223" y="801189"/>
            <a:ext cx="8046720" cy="4247317"/>
          </a:xfrm>
          <a:prstGeom prst="rect">
            <a:avLst/>
          </a:prstGeom>
          <a:noFill/>
        </p:spPr>
        <p:txBody>
          <a:bodyPr wrap="square" rtlCol="0">
            <a:spAutoFit/>
          </a:bodyPr>
          <a:lstStyle/>
          <a:p>
            <a:r>
              <a:rPr lang="en-US" sz="1800" dirty="0"/>
              <a:t>“Today we hear a great deal about human rights. It's a noble goal to work toward, but it can never be achieved as long as hundreds of millions of poverty stricken people in the world lack the basic necessities of life. The right to dissent? For whom: the elitist, the educated, the privileged? It doesn't mean much to the person with an empty stomach, a shirtless back, a roofless dwelling, the frustrations and fears of unemployment and poverty, the lack of education and opportunity and the pain, misery and loneliness of sickness without medical care.” (Borlaug, 1979</a:t>
            </a:r>
            <a:r>
              <a:rPr lang="en-US" sz="1800" dirty="0" smtClean="0"/>
              <a:t>).</a:t>
            </a:r>
          </a:p>
          <a:p>
            <a:endParaRPr lang="en-US" sz="1800" dirty="0"/>
          </a:p>
          <a:p>
            <a:endParaRPr lang="en-US" sz="1800" dirty="0" smtClean="0"/>
          </a:p>
          <a:p>
            <a:r>
              <a:rPr lang="en-US" sz="1800" dirty="0"/>
              <a:t>Borlaug, Norman. 1979. Civilization will depend more upon flourishing crops than on flowery rhetoric.  Landon Lectures, Kansas State University.  March 20, 1979.  (</a:t>
            </a:r>
            <a:r>
              <a:rPr lang="en-US" sz="1800" u="sng" dirty="0">
                <a:hlinkClick r:id="rId2"/>
              </a:rPr>
              <a:t>http://ome.ksu.edu/lectures/landon/trans/Borlaug79.html</a:t>
            </a:r>
            <a:r>
              <a:rPr lang="en-US" sz="1800" dirty="0"/>
              <a:t>). </a:t>
            </a:r>
          </a:p>
          <a:p>
            <a:endParaRPr lang="en-US" sz="1800" dirty="0"/>
          </a:p>
          <a:p>
            <a:endParaRPr lang="en-US" sz="1800" dirty="0"/>
          </a:p>
        </p:txBody>
      </p:sp>
    </p:spTree>
    <p:extLst>
      <p:ext uri="{BB962C8B-B14F-4D97-AF65-F5344CB8AC3E}">
        <p14:creationId xmlns:p14="http://schemas.microsoft.com/office/powerpoint/2010/main" val="234196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1905000"/>
            <a:ext cx="7848600" cy="1938992"/>
          </a:xfrm>
          <a:prstGeom prst="rect">
            <a:avLst/>
          </a:prstGeom>
          <a:noFill/>
          <a:ln w="9525">
            <a:noFill/>
            <a:miter lim="800000"/>
            <a:headEnd/>
            <a:tailEnd/>
          </a:ln>
          <a:effectLst/>
        </p:spPr>
        <p:txBody>
          <a:bodyPr>
            <a:spAutoFit/>
          </a:bodyPr>
          <a:lstStyle/>
          <a:p>
            <a:pPr>
              <a:spcBef>
                <a:spcPct val="50000"/>
              </a:spcBef>
            </a:pPr>
            <a:r>
              <a:rPr lang="en-US" sz="4000" b="1" dirty="0"/>
              <a:t>“The human mind, when stretched by a new idea, can never shrink to its original size”</a:t>
            </a:r>
            <a:r>
              <a:rPr lang="en-US" sz="4000" i="1" dirty="0"/>
              <a:t>  </a:t>
            </a:r>
            <a:r>
              <a:rPr lang="en-US" dirty="0"/>
              <a:t>Oliver Wendell Holmes</a:t>
            </a:r>
            <a:endParaRPr lang="en-US" sz="2800" i="1" dirty="0"/>
          </a:p>
        </p:txBody>
      </p:sp>
    </p:spTree>
    <p:extLst>
      <p:ext uri="{BB962C8B-B14F-4D97-AF65-F5344CB8AC3E}">
        <p14:creationId xmlns:p14="http://schemas.microsoft.com/office/powerpoint/2010/main" val="116684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2911"/>
            <a:ext cx="5956299" cy="4195481"/>
          </a:xfrm>
        </p:spPr>
        <p:txBody>
          <a:bodyPr>
            <a:noAutofit/>
          </a:bodyPr>
          <a:lstStyle/>
          <a:p>
            <a:pPr marL="0" indent="0">
              <a:buNone/>
            </a:pPr>
            <a:endParaRPr lang="en-US" sz="3200" dirty="0"/>
          </a:p>
          <a:p>
            <a:r>
              <a:rPr lang="en-US" sz="3200" dirty="0"/>
              <a:t>Modern researchers should therefore seek to understand the rationale behind traditional smallholder farmer </a:t>
            </a:r>
            <a:r>
              <a:rPr lang="en-US" sz="3200" dirty="0" smtClean="0"/>
              <a:t>behavior </a:t>
            </a:r>
            <a:r>
              <a:rPr lang="en-US" sz="3200" dirty="0"/>
              <a:t>in technology </a:t>
            </a:r>
            <a:r>
              <a:rPr lang="en-US" sz="3200" dirty="0" smtClean="0"/>
              <a:t>use. J. </a:t>
            </a:r>
            <a:r>
              <a:rPr lang="en-US" sz="3200" dirty="0" err="1" smtClean="0"/>
              <a:t>Sust</a:t>
            </a:r>
            <a:r>
              <a:rPr lang="en-US" sz="3200" dirty="0" smtClean="0"/>
              <a:t>. Dev. 2012</a:t>
            </a:r>
          </a:p>
          <a:p>
            <a:endParaRPr lang="en-US" sz="3200" dirty="0" smtClean="0"/>
          </a:p>
          <a:p>
            <a:r>
              <a:rPr lang="en-US" sz="3200" dirty="0" smtClean="0"/>
              <a:t>Planter Ergonomics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94" y="927547"/>
            <a:ext cx="2346313" cy="4867275"/>
          </a:xfrm>
          <a:prstGeom prst="rect">
            <a:avLst/>
          </a:prstGeom>
          <a:ln w="28575">
            <a:solidFill>
              <a:srgbClr val="92D050"/>
            </a:solidFill>
          </a:ln>
        </p:spPr>
      </p:pic>
    </p:spTree>
    <p:extLst>
      <p:ext uri="{BB962C8B-B14F-4D97-AF65-F5344CB8AC3E}">
        <p14:creationId xmlns:p14="http://schemas.microsoft.com/office/powerpoint/2010/main" val="443698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396" y="491062"/>
            <a:ext cx="8187267" cy="6001643"/>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r>
              <a:rPr lang="en-US" sz="2400" dirty="0" smtClean="0"/>
              <a:t>“</a:t>
            </a:r>
            <a:r>
              <a:rPr lang="en-US" sz="2400" dirty="0"/>
              <a:t>Wheat is an equal opportunity performer, it never discriminates.  It grows as well for the poor as for anyone”  </a:t>
            </a:r>
            <a:r>
              <a:rPr lang="en-US" sz="2400" dirty="0" smtClean="0"/>
              <a:t/>
            </a:r>
            <a:br>
              <a:rPr lang="en-US" sz="2400" dirty="0" smtClean="0"/>
            </a:br>
            <a:r>
              <a:rPr lang="en-US" sz="2400" b="1" dirty="0" smtClean="0">
                <a:solidFill>
                  <a:srgbClr val="FF6600"/>
                </a:solidFill>
              </a:rPr>
              <a:t>N.E</a:t>
            </a:r>
            <a:r>
              <a:rPr lang="en-US" sz="2400" b="1" dirty="0">
                <a:solidFill>
                  <a:srgbClr val="FF6600"/>
                </a:solidFill>
              </a:rPr>
              <a:t>. Borlaug</a:t>
            </a:r>
          </a:p>
          <a:p>
            <a:endParaRPr lang="en-US" sz="2400" dirty="0"/>
          </a:p>
        </p:txBody>
      </p:sp>
    </p:spTree>
    <p:extLst>
      <p:ext uri="{BB962C8B-B14F-4D97-AF65-F5344CB8AC3E}">
        <p14:creationId xmlns:p14="http://schemas.microsoft.com/office/powerpoint/2010/main" val="249619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9389954"/>
              </p:ext>
            </p:extLst>
          </p:nvPr>
        </p:nvGraphicFramePr>
        <p:xfrm>
          <a:off x="314530" y="901529"/>
          <a:ext cx="8525406" cy="5654081"/>
        </p:xfrm>
        <a:graphic>
          <a:graphicData uri="http://schemas.openxmlformats.org/drawingml/2006/table">
            <a:tbl>
              <a:tblPr firstRow="1" firstCol="1" bandRow="1">
                <a:tableStyleId>{5C22544A-7EE6-4342-B048-85BDC9FD1C3A}</a:tableStyleId>
              </a:tblPr>
              <a:tblGrid>
                <a:gridCol w="2279952">
                  <a:extLst>
                    <a:ext uri="{9D8B030D-6E8A-4147-A177-3AD203B41FA5}">
                      <a16:colId xmlns:a16="http://schemas.microsoft.com/office/drawing/2014/main" val="20000"/>
                    </a:ext>
                  </a:extLst>
                </a:gridCol>
                <a:gridCol w="748195">
                  <a:extLst>
                    <a:ext uri="{9D8B030D-6E8A-4147-A177-3AD203B41FA5}">
                      <a16:colId xmlns:a16="http://schemas.microsoft.com/office/drawing/2014/main" val="20001"/>
                    </a:ext>
                  </a:extLst>
                </a:gridCol>
                <a:gridCol w="570565">
                  <a:extLst>
                    <a:ext uri="{9D8B030D-6E8A-4147-A177-3AD203B41FA5}">
                      <a16:colId xmlns:a16="http://schemas.microsoft.com/office/drawing/2014/main" val="20002"/>
                    </a:ext>
                  </a:extLst>
                </a:gridCol>
                <a:gridCol w="968882">
                  <a:extLst>
                    <a:ext uri="{9D8B030D-6E8A-4147-A177-3AD203B41FA5}">
                      <a16:colId xmlns:a16="http://schemas.microsoft.com/office/drawing/2014/main" val="20003"/>
                    </a:ext>
                  </a:extLst>
                </a:gridCol>
                <a:gridCol w="1038090">
                  <a:extLst>
                    <a:ext uri="{9D8B030D-6E8A-4147-A177-3AD203B41FA5}">
                      <a16:colId xmlns:a16="http://schemas.microsoft.com/office/drawing/2014/main" val="20004"/>
                    </a:ext>
                  </a:extLst>
                </a:gridCol>
                <a:gridCol w="1157276">
                  <a:extLst>
                    <a:ext uri="{9D8B030D-6E8A-4147-A177-3AD203B41FA5}">
                      <a16:colId xmlns:a16="http://schemas.microsoft.com/office/drawing/2014/main" val="20005"/>
                    </a:ext>
                  </a:extLst>
                </a:gridCol>
                <a:gridCol w="442919">
                  <a:extLst>
                    <a:ext uri="{9D8B030D-6E8A-4147-A177-3AD203B41FA5}">
                      <a16:colId xmlns:a16="http://schemas.microsoft.com/office/drawing/2014/main" val="20006"/>
                    </a:ext>
                  </a:extLst>
                </a:gridCol>
                <a:gridCol w="465217">
                  <a:extLst>
                    <a:ext uri="{9D8B030D-6E8A-4147-A177-3AD203B41FA5}">
                      <a16:colId xmlns:a16="http://schemas.microsoft.com/office/drawing/2014/main" val="20007"/>
                    </a:ext>
                  </a:extLst>
                </a:gridCol>
                <a:gridCol w="474446">
                  <a:extLst>
                    <a:ext uri="{9D8B030D-6E8A-4147-A177-3AD203B41FA5}">
                      <a16:colId xmlns:a16="http://schemas.microsoft.com/office/drawing/2014/main" val="20008"/>
                    </a:ext>
                  </a:extLst>
                </a:gridCol>
                <a:gridCol w="379864">
                  <a:extLst>
                    <a:ext uri="{9D8B030D-6E8A-4147-A177-3AD203B41FA5}">
                      <a16:colId xmlns:a16="http://schemas.microsoft.com/office/drawing/2014/main" val="20009"/>
                    </a:ext>
                  </a:extLst>
                </a:gridCol>
              </a:tblGrid>
              <a:tr h="359560">
                <a:tc>
                  <a:txBody>
                    <a:bodyPr/>
                    <a:lstStyle/>
                    <a:p>
                      <a:pPr marL="0" marR="0" algn="l">
                        <a:lnSpc>
                          <a:spcPct val="115000"/>
                        </a:lnSpc>
                        <a:spcBef>
                          <a:spcPts val="0"/>
                        </a:spcBef>
                        <a:spcAft>
                          <a:spcPts val="0"/>
                        </a:spcAft>
                      </a:pPr>
                      <a:r>
                        <a:rPr lang="en-US" sz="1600" dirty="0">
                          <a:solidFill>
                            <a:schemeClr val="bg1"/>
                          </a:solidFill>
                          <a:effectLst/>
                        </a:rPr>
                        <a:t>Source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1"/>
                    </a:solidFill>
                  </a:tcPr>
                </a:tc>
                <a:tc>
                  <a:txBody>
                    <a:bodyPr/>
                    <a:lstStyle/>
                    <a:p>
                      <a:pPr marL="0" marR="0" algn="l">
                        <a:lnSpc>
                          <a:spcPct val="115000"/>
                        </a:lnSpc>
                        <a:spcBef>
                          <a:spcPts val="0"/>
                        </a:spcBef>
                        <a:spcAft>
                          <a:spcPts val="0"/>
                        </a:spcAft>
                      </a:pPr>
                      <a:r>
                        <a:rPr lang="en-US" sz="1000" dirty="0">
                          <a:solidFill>
                            <a:schemeClr val="bg1"/>
                          </a:solidFill>
                          <a:effectLst/>
                        </a:rPr>
                        <a:t>Location</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Years</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Time period</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 † (0-N) Yield Range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 High N Yield Range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gridSpan="4">
                  <a:txBody>
                    <a:bodyPr/>
                    <a:lstStyle/>
                    <a:p>
                      <a:pPr marL="0" marR="0" algn="ctr">
                        <a:lnSpc>
                          <a:spcPct val="115000"/>
                        </a:lnSpc>
                        <a:spcBef>
                          <a:spcPts val="0"/>
                        </a:spcBef>
                        <a:spcAft>
                          <a:spcPts val="0"/>
                        </a:spcAft>
                      </a:pPr>
                      <a:r>
                        <a:rPr lang="en-US" sz="1000" dirty="0">
                          <a:solidFill>
                            <a:schemeClr val="bg1"/>
                          </a:solidFill>
                          <a:effectLst/>
                        </a:rPr>
                        <a:t>*Optimum N rate </a:t>
                      </a:r>
                      <a:endParaRPr lang="en-US" sz="105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kg ha</a:t>
                      </a:r>
                      <a:r>
                        <a:rPr lang="en-US" sz="1000" baseline="30000" dirty="0">
                          <a:solidFill>
                            <a:schemeClr val="bg1"/>
                          </a:solidFill>
                          <a:effectLst/>
                        </a:rPr>
                        <a:t>-1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780">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gridSpan="2">
                  <a:txBody>
                    <a:bodyPr/>
                    <a:lstStyle/>
                    <a:p>
                      <a:pPr marL="0" marR="0" algn="ctr">
                        <a:lnSpc>
                          <a:spcPct val="115000"/>
                        </a:lnSpc>
                        <a:spcBef>
                          <a:spcPts val="0"/>
                        </a:spcBef>
                        <a:spcAft>
                          <a:spcPts val="0"/>
                        </a:spcAft>
                      </a:pPr>
                      <a:r>
                        <a:rPr lang="en-US" sz="1000">
                          <a:solidFill>
                            <a:schemeClr val="bg1"/>
                          </a:solidFill>
                          <a:effectLst/>
                        </a:rPr>
                        <a:t>---- Mg ha</a:t>
                      </a:r>
                      <a:r>
                        <a:rPr lang="en-US" sz="1000" baseline="30000">
                          <a:solidFill>
                            <a:schemeClr val="bg1"/>
                          </a:solidFill>
                          <a:effectLst/>
                        </a:rPr>
                        <a:t>-1</a:t>
                      </a: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bg1"/>
                          </a:solidFill>
                          <a:effectLst/>
                        </a:rPr>
                        <a:t>Min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Max</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Avg.</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SD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1"/>
                  </a:ext>
                </a:extLst>
              </a:tr>
              <a:tr h="179780">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WI</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21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1958-1983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1.6-7.6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4.3-8.8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2"/>
                  </a:ext>
                </a:extLst>
              </a:tr>
              <a:tr h="179780">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WI</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1984-1997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5.7-9.96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3"/>
                  </a:ext>
                </a:extLst>
              </a:tr>
              <a:tr h="179780">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IA</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20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1979-2003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0.8-5.9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5.1-12.4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165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4"/>
                  </a:ext>
                </a:extLst>
              </a:tr>
              <a:tr h="179780">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IA</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14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1985-2010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1.4-6.2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5.3-12.8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5"/>
                  </a:ext>
                </a:extLst>
              </a:tr>
              <a:tr h="179780">
                <a:tc>
                  <a:txBody>
                    <a:bodyPr/>
                    <a:lstStyle/>
                    <a:p>
                      <a:pPr marL="0" marR="0" algn="l">
                        <a:lnSpc>
                          <a:spcPct val="115000"/>
                        </a:lnSpc>
                        <a:spcBef>
                          <a:spcPts val="0"/>
                        </a:spcBef>
                        <a:spcAft>
                          <a:spcPts val="0"/>
                        </a:spcAft>
                      </a:pPr>
                      <a:r>
                        <a:rPr lang="en-US" sz="1000" dirty="0">
                          <a:solidFill>
                            <a:schemeClr val="tx1"/>
                          </a:solidFill>
                          <a:effectLst/>
                        </a:rPr>
                        <a:t>Varvel et al. (2007)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1995-2005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6.6-10.9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10.4-13.3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6"/>
                  </a:ext>
                </a:extLst>
              </a:tr>
              <a:tr h="179780">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Carroll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1982-1984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5.5-7.3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7.1-9.1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7"/>
                  </a:ext>
                </a:extLst>
              </a:tr>
              <a:tr h="179780">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Webster</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1982-1984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1.8-8.7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8"/>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Waseca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1970-1975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3.2-7.4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7.1-10.6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9"/>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1970-1976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3.8-8.2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4.0-9.6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0"/>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B</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1971-1976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6.2-11.3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6.2-12.0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1"/>
                  </a:ext>
                </a:extLst>
              </a:tr>
              <a:tr h="179780">
                <a:tc>
                  <a:txBody>
                    <a:bodyPr/>
                    <a:lstStyle/>
                    <a:p>
                      <a:pPr marL="0" marR="0" algn="l">
                        <a:lnSpc>
                          <a:spcPct val="115000"/>
                        </a:lnSpc>
                        <a:spcBef>
                          <a:spcPts val="0"/>
                        </a:spcBef>
                        <a:spcAft>
                          <a:spcPts val="0"/>
                        </a:spcAft>
                      </a:pPr>
                      <a:r>
                        <a:rPr lang="en-US" sz="1000" dirty="0">
                          <a:solidFill>
                            <a:schemeClr val="tx1"/>
                          </a:solidFill>
                          <a:effectLst/>
                        </a:rPr>
                        <a:t>Al </a:t>
                      </a:r>
                      <a:r>
                        <a:rPr lang="en-US" sz="1000" dirty="0" err="1">
                          <a:solidFill>
                            <a:schemeClr val="tx1"/>
                          </a:solidFill>
                          <a:effectLst/>
                        </a:rPr>
                        <a:t>Kaisi</a:t>
                      </a:r>
                      <a:r>
                        <a:rPr lang="en-US" sz="1000" dirty="0">
                          <a:solidFill>
                            <a:schemeClr val="tx1"/>
                          </a:solidFill>
                          <a:effectLst/>
                        </a:rPr>
                        <a:t> et al. (2003)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CO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1998-2000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5.6-10.2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8.3-10.8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111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2"/>
                  </a:ext>
                </a:extLst>
              </a:tr>
              <a:tr h="179780">
                <a:tc>
                  <a:txBody>
                    <a:bodyPr/>
                    <a:lstStyle/>
                    <a:p>
                      <a:pPr marL="0" marR="0" algn="l">
                        <a:lnSpc>
                          <a:spcPct val="115000"/>
                        </a:lnSpc>
                        <a:spcBef>
                          <a:spcPts val="0"/>
                        </a:spcBef>
                        <a:spcAft>
                          <a:spcPts val="0"/>
                        </a:spcAft>
                      </a:pPr>
                      <a:r>
                        <a:rPr lang="en-US" sz="1000" dirty="0">
                          <a:solidFill>
                            <a:schemeClr val="tx1"/>
                          </a:solidFill>
                          <a:effectLst/>
                        </a:rPr>
                        <a:t>Ismail et al. (1994) NT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1998-2000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2.1-7.4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5.2-10.9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230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3"/>
                  </a:ext>
                </a:extLst>
              </a:tr>
              <a:tr h="179780">
                <a:tc>
                  <a:txBody>
                    <a:bodyPr/>
                    <a:lstStyle/>
                    <a:p>
                      <a:pPr marL="0" marR="0" algn="l">
                        <a:lnSpc>
                          <a:spcPct val="115000"/>
                        </a:lnSpc>
                        <a:spcBef>
                          <a:spcPts val="0"/>
                        </a:spcBef>
                        <a:spcAft>
                          <a:spcPts val="0"/>
                        </a:spcAft>
                      </a:pPr>
                      <a:r>
                        <a:rPr lang="en-US" sz="1000" dirty="0">
                          <a:solidFill>
                            <a:schemeClr val="tx1"/>
                          </a:solidFill>
                          <a:effectLst/>
                        </a:rPr>
                        <a:t>Ismail et al. (1994)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1.9-9.5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3.5-10.4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98</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4"/>
                  </a:ext>
                </a:extLst>
              </a:tr>
              <a:tr h="179780">
                <a:tc>
                  <a:txBody>
                    <a:bodyPr/>
                    <a:lstStyle/>
                    <a:p>
                      <a:pPr marL="0" marR="0" algn="l">
                        <a:lnSpc>
                          <a:spcPct val="115000"/>
                        </a:lnSpc>
                        <a:spcBef>
                          <a:spcPts val="0"/>
                        </a:spcBef>
                        <a:spcAft>
                          <a:spcPts val="0"/>
                        </a:spcAft>
                      </a:pPr>
                      <a:r>
                        <a:rPr lang="en-US" sz="1000" dirty="0">
                          <a:solidFill>
                            <a:schemeClr val="tx1"/>
                          </a:solidFill>
                          <a:effectLst/>
                        </a:rPr>
                        <a:t>Rice et al. (1986) NT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1970-1985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3.1-4.9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5.7-9.2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5"/>
                  </a:ext>
                </a:extLst>
              </a:tr>
              <a:tr h="179780">
                <a:tc>
                  <a:txBody>
                    <a:bodyPr/>
                    <a:lstStyle/>
                    <a:p>
                      <a:pPr marL="0" marR="0" algn="l">
                        <a:lnSpc>
                          <a:spcPct val="115000"/>
                        </a:lnSpc>
                        <a:spcBef>
                          <a:spcPts val="0"/>
                        </a:spcBef>
                        <a:spcAft>
                          <a:spcPts val="0"/>
                        </a:spcAft>
                      </a:pPr>
                      <a:r>
                        <a:rPr lang="en-US" sz="1000" dirty="0">
                          <a:solidFill>
                            <a:schemeClr val="tx1"/>
                          </a:solidFill>
                          <a:effectLst/>
                        </a:rPr>
                        <a:t>Rice et al. (1986)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1970-1985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1.9-6.1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5.0-8.8</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124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6"/>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Columbia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1988-1990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3.3-5.6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6.0-10.1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153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7"/>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Novelty</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1988-1990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4.5-7.2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6.7-9.9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8"/>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Corning</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1989-1990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5.0-6.0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8.2-8.5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9"/>
                  </a:ext>
                </a:extLst>
              </a:tr>
              <a:tr h="179780">
                <a:tc>
                  <a:txBody>
                    <a:bodyPr/>
                    <a:lstStyle/>
                    <a:p>
                      <a:pPr marL="0" marR="0" algn="l">
                        <a:lnSpc>
                          <a:spcPct val="115000"/>
                        </a:lnSpc>
                        <a:spcBef>
                          <a:spcPts val="0"/>
                        </a:spcBef>
                        <a:spcAft>
                          <a:spcPts val="0"/>
                        </a:spcAft>
                      </a:pPr>
                      <a:r>
                        <a:rPr lang="en-US" sz="1000" dirty="0">
                          <a:solidFill>
                            <a:schemeClr val="tx1"/>
                          </a:solidFill>
                          <a:effectLst/>
                        </a:rPr>
                        <a:t>Peterson et al. (1989)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1983-1986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2.1-6.4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3.9-10.0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0"/>
                  </a:ext>
                </a:extLst>
              </a:tr>
              <a:tr h="179780">
                <a:tc>
                  <a:txBody>
                    <a:bodyPr/>
                    <a:lstStyle/>
                    <a:p>
                      <a:pPr marL="0" marR="0" algn="l">
                        <a:lnSpc>
                          <a:spcPct val="115000"/>
                        </a:lnSpc>
                        <a:spcBef>
                          <a:spcPts val="0"/>
                        </a:spcBef>
                        <a:spcAft>
                          <a:spcPts val="0"/>
                        </a:spcAft>
                      </a:pPr>
                      <a:r>
                        <a:rPr lang="en-US" sz="1000" dirty="0">
                          <a:solidFill>
                            <a:schemeClr val="tx1"/>
                          </a:solidFill>
                          <a:effectLst/>
                        </a:rPr>
                        <a:t>Eck (1982)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TX</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1977-1978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2.7-4.4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5.6-5.9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1"/>
                  </a:ext>
                </a:extLst>
              </a:tr>
              <a:tr h="179780">
                <a:tc>
                  <a:txBody>
                    <a:bodyPr/>
                    <a:lstStyle/>
                    <a:p>
                      <a:pPr marL="0" marR="0" algn="l">
                        <a:lnSpc>
                          <a:spcPct val="115000"/>
                        </a:lnSpc>
                        <a:spcBef>
                          <a:spcPts val="0"/>
                        </a:spcBef>
                        <a:spcAft>
                          <a:spcPts val="0"/>
                        </a:spcAft>
                      </a:pPr>
                      <a:r>
                        <a:rPr lang="en-US" sz="1000" dirty="0">
                          <a:solidFill>
                            <a:schemeClr val="tx1"/>
                          </a:solidFill>
                          <a:effectLst/>
                        </a:rPr>
                        <a:t>Shapiro et al. (2006) RS 51cm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1996-1998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6.2-8.9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9.4-11.1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2"/>
                  </a:ext>
                </a:extLst>
              </a:tr>
              <a:tr h="179780">
                <a:tc>
                  <a:txBody>
                    <a:bodyPr/>
                    <a:lstStyle/>
                    <a:p>
                      <a:pPr marL="0" marR="0" algn="l">
                        <a:lnSpc>
                          <a:spcPct val="115000"/>
                        </a:lnSpc>
                        <a:spcBef>
                          <a:spcPts val="0"/>
                        </a:spcBef>
                        <a:spcAft>
                          <a:spcPts val="0"/>
                        </a:spcAft>
                      </a:pPr>
                      <a:r>
                        <a:rPr lang="en-US" sz="1000" dirty="0">
                          <a:solidFill>
                            <a:schemeClr val="tx1"/>
                          </a:solidFill>
                          <a:effectLst/>
                        </a:rPr>
                        <a:t>Shapiro et al. (2006) RS 76cm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1996-1998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5.0-8.9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7.1-11.0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3"/>
                  </a:ext>
                </a:extLst>
              </a:tr>
              <a:tr h="179780">
                <a:tc>
                  <a:txBody>
                    <a:bodyPr/>
                    <a:lstStyle/>
                    <a:p>
                      <a:pPr marL="0" marR="0" algn="l">
                        <a:lnSpc>
                          <a:spcPct val="115000"/>
                        </a:lnSpc>
                        <a:spcBef>
                          <a:spcPts val="0"/>
                        </a:spcBef>
                        <a:spcAft>
                          <a:spcPts val="0"/>
                        </a:spcAft>
                      </a:pPr>
                      <a:r>
                        <a:rPr lang="en-US" sz="1000" dirty="0">
                          <a:solidFill>
                            <a:schemeClr val="tx1"/>
                          </a:solidFill>
                          <a:effectLst/>
                        </a:rPr>
                        <a:t>Meisinger et al. (1985) MT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1974-1977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5.8-8.2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4"/>
                  </a:ext>
                </a:extLst>
              </a:tr>
              <a:tr h="179780">
                <a:tc>
                  <a:txBody>
                    <a:bodyPr/>
                    <a:lstStyle/>
                    <a:p>
                      <a:pPr marL="0" marR="0" algn="l">
                        <a:lnSpc>
                          <a:spcPct val="115000"/>
                        </a:lnSpc>
                        <a:spcBef>
                          <a:spcPts val="0"/>
                        </a:spcBef>
                        <a:spcAft>
                          <a:spcPts val="0"/>
                        </a:spcAft>
                      </a:pPr>
                      <a:r>
                        <a:rPr lang="en-US" sz="1000" dirty="0">
                          <a:solidFill>
                            <a:schemeClr val="tx1"/>
                          </a:solidFill>
                          <a:effectLst/>
                        </a:rPr>
                        <a:t>Meisinger et al. (1985) PT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1974-1977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2.7-4.2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5.1-8.1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5"/>
                  </a:ext>
                </a:extLst>
              </a:tr>
              <a:tr h="179780">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Rossville</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KS</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2001-2002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6.4-7.9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11.3-12.6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6"/>
                  </a:ext>
                </a:extLst>
              </a:tr>
              <a:tr h="179780">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Scandia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KS</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2001-2002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2.7-7.4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3.8-11.5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160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7"/>
                  </a:ext>
                </a:extLst>
              </a:tr>
              <a:tr h="251692">
                <a:tc>
                  <a:txBody>
                    <a:bodyPr/>
                    <a:lstStyle/>
                    <a:p>
                      <a:pPr marL="0" marR="0" algn="l">
                        <a:lnSpc>
                          <a:spcPct val="115000"/>
                        </a:lnSpc>
                        <a:spcBef>
                          <a:spcPts val="0"/>
                        </a:spcBef>
                        <a:spcAft>
                          <a:spcPts val="0"/>
                        </a:spcAft>
                      </a:pPr>
                      <a:r>
                        <a:rPr lang="en-US" sz="1000" dirty="0">
                          <a:solidFill>
                            <a:schemeClr val="tx1"/>
                          </a:solidFill>
                          <a:effectLst/>
                        </a:rPr>
                        <a:t>Total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algn="l">
                        <a:lnSpc>
                          <a:spcPct val="115000"/>
                        </a:lnSpc>
                      </a:pPr>
                      <a:endParaRPr lang="en-US" sz="1050" dirty="0">
                        <a:solidFill>
                          <a:schemeClr val="bg1"/>
                        </a:solidFill>
                        <a:effectLst/>
                        <a:latin typeface="Calibri" panose="020F0502020204030204" pitchFamily="34" charset="0"/>
                      </a:endParaRPr>
                    </a:p>
                  </a:txBody>
                  <a:tcPr marL="48829" marR="48829" marT="0" marB="0" anchor="b"/>
                </a:tc>
                <a:tc>
                  <a:txBody>
                    <a:bodyPr/>
                    <a:lstStyle/>
                    <a:p>
                      <a:pPr marL="0" marR="0" algn="ctr">
                        <a:lnSpc>
                          <a:spcPct val="115000"/>
                        </a:lnSpc>
                        <a:spcBef>
                          <a:spcPts val="0"/>
                        </a:spcBef>
                        <a:spcAft>
                          <a:spcPts val="0"/>
                        </a:spcAft>
                      </a:pPr>
                      <a:r>
                        <a:rPr lang="en-US" sz="1000" b="1" dirty="0" smtClean="0">
                          <a:solidFill>
                            <a:srgbClr val="FF3300"/>
                          </a:solidFill>
                          <a:effectLst/>
                          <a:latin typeface="+mn-lt"/>
                          <a:ea typeface="+mn-ea"/>
                          <a:cs typeface="+mn-cs"/>
                        </a:rPr>
                        <a:t>213</a:t>
                      </a:r>
                      <a:endParaRPr lang="en-US" sz="105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b="1" dirty="0">
                          <a:solidFill>
                            <a:srgbClr val="FF3300"/>
                          </a:solidFill>
                          <a:effectLst/>
                        </a:rPr>
                        <a:t>Average</a:t>
                      </a:r>
                      <a:endParaRPr lang="en-US" sz="105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62</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173</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120</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45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8"/>
                  </a:ext>
                </a:extLst>
              </a:tr>
              <a:tr h="188769">
                <a:tc>
                  <a:txBody>
                    <a:bodyPr/>
                    <a:lstStyle/>
                    <a:p>
                      <a:pPr algn="l">
                        <a:lnSpc>
                          <a:spcPct val="115000"/>
                        </a:lnSpc>
                      </a:pPr>
                      <a:endParaRPr lang="en-US" sz="1050" dirty="0">
                        <a:solidFill>
                          <a:schemeClr val="tx1"/>
                        </a:solidFill>
                        <a:effectLst/>
                        <a:latin typeface="Calibri" panose="020F0502020204030204" pitchFamily="34"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SD</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9"/>
                  </a:ext>
                </a:extLst>
              </a:tr>
            </a:tbl>
          </a:graphicData>
        </a:graphic>
      </p:graphicFrame>
      <p:sp>
        <p:nvSpPr>
          <p:cNvPr id="5" name="Rectangle 1"/>
          <p:cNvSpPr>
            <a:spLocks noChangeArrowheads="1"/>
          </p:cNvSpPr>
          <p:nvPr/>
        </p:nvSpPr>
        <p:spPr bwMode="auto">
          <a:xfrm>
            <a:off x="366043" y="197079"/>
            <a:ext cx="85715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Maize grain yield for the check (0N), high N treatment and optimum N rate in 26 field experiments , 213 site years of published data, 1958-2010</a:t>
            </a:r>
            <a:r>
              <a:rPr kumimoji="0" lang="en-US" altLang="en-US" sz="11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endParaRPr kumimoji="0" lang="en-US" altLang="en-US" sz="6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5564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395" y="528925"/>
            <a:ext cx="8307593" cy="4195481"/>
          </a:xfrm>
        </p:spPr>
        <p:txBody>
          <a:bodyPr>
            <a:noAutofit/>
          </a:bodyPr>
          <a:lstStyle/>
          <a:p>
            <a:r>
              <a:rPr lang="en-US" sz="2400" b="1" dirty="0"/>
              <a:t>Variability in Optimum Nitrogen Rates for </a:t>
            </a:r>
            <a:r>
              <a:rPr lang="en-US" sz="2400" b="1" dirty="0" smtClean="0"/>
              <a:t>Maize</a:t>
            </a:r>
            <a:r>
              <a:rPr lang="en-US" sz="2400" dirty="0" smtClean="0"/>
              <a:t>. </a:t>
            </a:r>
            <a:r>
              <a:rPr lang="en-US" sz="2400" dirty="0" err="1" smtClean="0"/>
              <a:t>Agron</a:t>
            </a:r>
            <a:r>
              <a:rPr lang="en-US" sz="2400" dirty="0"/>
              <a:t>. J. 108:2165–2173 (2016) </a:t>
            </a:r>
            <a:r>
              <a:rPr lang="en-US" sz="2400" dirty="0" smtClean="0"/>
              <a:t>doi:10.2134/agronj2016.03.0139</a:t>
            </a:r>
          </a:p>
          <a:p>
            <a:pPr marL="0" indent="0">
              <a:buNone/>
            </a:pPr>
            <a:endParaRPr lang="en-US" sz="2400" dirty="0"/>
          </a:p>
          <a:p>
            <a:r>
              <a:rPr lang="en-US" dirty="0"/>
              <a:t>Yield level and N response contribute to the final optimum N </a:t>
            </a:r>
            <a:r>
              <a:rPr lang="en-US" dirty="0" smtClean="0"/>
              <a:t>rate</a:t>
            </a:r>
            <a:endParaRPr lang="en-US" dirty="0"/>
          </a:p>
          <a:p>
            <a:r>
              <a:rPr lang="en-US" dirty="0"/>
              <a:t>Yield level and N response need to be considered independent of one another before deciphering N rate recommendations for </a:t>
            </a:r>
            <a:r>
              <a:rPr lang="en-US" dirty="0" smtClean="0"/>
              <a:t>maize</a:t>
            </a:r>
            <a:endParaRPr lang="en-US" dirty="0"/>
          </a:p>
          <a:p>
            <a:r>
              <a:rPr lang="en-US" dirty="0" smtClean="0"/>
              <a:t>The </a:t>
            </a:r>
            <a:r>
              <a:rPr lang="en-US" dirty="0"/>
              <a:t>wide range in optimum N rates observed in all maize experiments suggests the need to adjust N rates by year and location. </a:t>
            </a:r>
            <a:endParaRPr lang="en-US" dirty="0" smtClean="0"/>
          </a:p>
          <a:p>
            <a:r>
              <a:rPr lang="en-US" dirty="0" smtClean="0"/>
              <a:t>A </a:t>
            </a:r>
            <a:r>
              <a:rPr lang="en-US" dirty="0"/>
              <a:t>potential solution is to use midseason sensor-based technologies that can accurately predict yield potential and simultaneously encumber N responsiveness known to be independent of yield.</a:t>
            </a:r>
          </a:p>
        </p:txBody>
      </p:sp>
    </p:spTree>
    <p:extLst>
      <p:ext uri="{BB962C8B-B14F-4D97-AF65-F5344CB8AC3E}">
        <p14:creationId xmlns:p14="http://schemas.microsoft.com/office/powerpoint/2010/main" val="317334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976593"/>
            <a:ext cx="8183040" cy="1400530"/>
          </a:xfrm>
        </p:spPr>
        <p:txBody>
          <a:bodyPr/>
          <a:lstStyle/>
          <a:p>
            <a:pPr>
              <a:spcAft>
                <a:spcPts val="1800"/>
              </a:spcAft>
            </a:pPr>
            <a:r>
              <a:rPr lang="de-CH" sz="3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Conclusion</a:t>
            </a:r>
            <a:br>
              <a:rPr lang="de-CH" sz="3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de-CH" sz="3200" b="1" dirty="0">
                <a:solidFill>
                  <a:schemeClr val="tx1"/>
                </a:solidFill>
                <a:latin typeface="Verdana" panose="020B0604030504040204" pitchFamily="34" charset="0"/>
                <a:ea typeface="Verdana" panose="020B0604030504040204" pitchFamily="34" charset="0"/>
                <a:cs typeface="Verdana" panose="020B0604030504040204" pitchFamily="34" charset="0"/>
              </a:rPr>
              <a:t/>
            </a:r>
            <a:br>
              <a:rPr lang="de-CH" sz="3200"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Static N recommendations do not account for the variability in soil available N and maize N uptake as influenced by weather.</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Need to reconsider the common practice of applying the same N fertilizer rates over time.</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dirty="0"/>
          </a:p>
        </p:txBody>
      </p:sp>
    </p:spTree>
    <p:extLst>
      <p:ext uri="{BB962C8B-B14F-4D97-AF65-F5344CB8AC3E}">
        <p14:creationId xmlns:p14="http://schemas.microsoft.com/office/powerpoint/2010/main" val="217481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75" y="209550"/>
            <a:ext cx="8693649" cy="6468417"/>
          </a:xfrm>
          <a:prstGeom prst="rect">
            <a:avLst/>
          </a:prstGeom>
        </p:spPr>
      </p:pic>
      <p:sp>
        <p:nvSpPr>
          <p:cNvPr id="5" name="Oval 4"/>
          <p:cNvSpPr/>
          <p:nvPr/>
        </p:nvSpPr>
        <p:spPr>
          <a:xfrm>
            <a:off x="6629400" y="2924175"/>
            <a:ext cx="470149" cy="409575"/>
          </a:xfrm>
          <a:prstGeom prst="ellipse">
            <a:avLst/>
          </a:prstGeom>
          <a:solidFill>
            <a:srgbClr val="00B050">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8709" y="201386"/>
            <a:ext cx="1027611" cy="338554"/>
          </a:xfrm>
          <a:prstGeom prst="rect">
            <a:avLst/>
          </a:prstGeom>
          <a:solidFill>
            <a:srgbClr val="3399FF"/>
          </a:solidFill>
        </p:spPr>
        <p:txBody>
          <a:bodyPr wrap="square" rtlCol="0">
            <a:spAutoFit/>
          </a:bodyPr>
          <a:lstStyle/>
          <a:p>
            <a:r>
              <a:rPr lang="en-US" dirty="0" smtClean="0"/>
              <a:t>Cannot think of N independent of C</a:t>
            </a:r>
            <a:endParaRPr lang="en-US" dirty="0"/>
          </a:p>
        </p:txBody>
      </p:sp>
    </p:spTree>
    <p:extLst>
      <p:ext uri="{BB962C8B-B14F-4D97-AF65-F5344CB8AC3E}">
        <p14:creationId xmlns:p14="http://schemas.microsoft.com/office/powerpoint/2010/main" val="219820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2" y="77685"/>
            <a:ext cx="6517066" cy="4944908"/>
          </a:xfrm>
          <a:prstGeom prst="rect">
            <a:avLst/>
          </a:prstGeom>
          <a:ln w="28575">
            <a:solidFill>
              <a:schemeClr val="accent1"/>
            </a:solidFill>
          </a:ln>
        </p:spPr>
      </p:pic>
      <p:sp>
        <p:nvSpPr>
          <p:cNvPr id="6" name="Title 1"/>
          <p:cNvSpPr txBox="1">
            <a:spLocks/>
          </p:cNvSpPr>
          <p:nvPr/>
        </p:nvSpPr>
        <p:spPr>
          <a:xfrm>
            <a:off x="69452" y="4231929"/>
            <a:ext cx="4627876"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1800" dirty="0" smtClean="0">
                <a:solidFill>
                  <a:schemeClr val="tx1"/>
                </a:solidFill>
              </a:rPr>
              <a:t>Optimum N rates in the same field vary as do N rates from year to year</a:t>
            </a:r>
            <a:endParaRPr lang="en-US" sz="1800" dirty="0">
              <a:solidFill>
                <a:schemeClr val="tx1"/>
              </a:solidFill>
            </a:endParaRPr>
          </a:p>
        </p:txBody>
      </p:sp>
      <p:sp>
        <p:nvSpPr>
          <p:cNvPr id="3" name="TextBox 2"/>
          <p:cNvSpPr txBox="1"/>
          <p:nvPr/>
        </p:nvSpPr>
        <p:spPr>
          <a:xfrm>
            <a:off x="69452" y="51459"/>
            <a:ext cx="2689514" cy="461665"/>
          </a:xfrm>
          <a:prstGeom prst="rect">
            <a:avLst/>
          </a:prstGeom>
        </p:spPr>
        <p:txBody>
          <a:bodyPr vert="horz" lIns="91440" tIns="45720" rIns="91440" bIns="45720" rtlCol="0" anchor="t">
            <a:noAutofit/>
          </a:bodyPr>
          <a:lstStyle>
            <a:defPPr>
              <a:defRPr lang="en-US"/>
            </a:defPPr>
            <a:lvl1pPr fontAlgn="auto">
              <a:spcBef>
                <a:spcPct val="0"/>
              </a:spcBef>
              <a:spcAft>
                <a:spcPts val="0"/>
              </a:spcAft>
              <a:buNone/>
              <a:defRPr sz="2400" b="0" i="0">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Nitrogen RAMPS</a:t>
            </a:r>
          </a:p>
        </p:txBody>
      </p:sp>
      <p:pic>
        <p:nvPicPr>
          <p:cNvPr id="4" name="Picture 3"/>
          <p:cNvPicPr>
            <a:picLocks noChangeAspect="1"/>
          </p:cNvPicPr>
          <p:nvPr/>
        </p:nvPicPr>
        <p:blipFill>
          <a:blip r:embed="rId3"/>
          <a:stretch>
            <a:fillRect/>
          </a:stretch>
        </p:blipFill>
        <p:spPr>
          <a:xfrm>
            <a:off x="5695542" y="237276"/>
            <a:ext cx="2114550" cy="1628775"/>
          </a:xfrm>
          <a:prstGeom prst="rect">
            <a:avLst/>
          </a:prstGeom>
        </p:spPr>
      </p:pic>
      <p:pic>
        <p:nvPicPr>
          <p:cNvPr id="7" name="Picture 4" descr="http://nue.okstate.edu/Response_Index/aa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427" y="4371084"/>
            <a:ext cx="4274045" cy="234231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12993" y="4476157"/>
            <a:ext cx="3531476" cy="461665"/>
          </a:xfrm>
          <a:prstGeom prst="rect">
            <a:avLst/>
          </a:prstGeom>
          <a:noFill/>
        </p:spPr>
        <p:txBody>
          <a:bodyPr wrap="square" rtlCol="0">
            <a:spAutoFit/>
          </a:bodyPr>
          <a:lstStyle/>
          <a:p>
            <a:r>
              <a:rPr lang="en-US" sz="2400" b="1" dirty="0" smtClean="0">
                <a:solidFill>
                  <a:schemeClr val="bg1"/>
                </a:solidFill>
              </a:rPr>
              <a:t>Calibration Stamps</a:t>
            </a:r>
            <a:endParaRPr lang="en-US" sz="2400" b="1" dirty="0">
              <a:solidFill>
                <a:schemeClr val="bg1"/>
              </a:solidFill>
            </a:endParaRPr>
          </a:p>
        </p:txBody>
      </p:sp>
      <p:pic>
        <p:nvPicPr>
          <p:cNvPr id="10" name="Picture 6" descr="Calibration Stamps for Improved Mid-Season Fertilizer N Recommendations in Corn and Wheat Production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731" y="2700577"/>
            <a:ext cx="1571625" cy="1133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1874" y="5186012"/>
            <a:ext cx="3943032" cy="1446550"/>
          </a:xfrm>
          <a:prstGeom prst="rect">
            <a:avLst/>
          </a:prstGeom>
          <a:noFill/>
        </p:spPr>
        <p:txBody>
          <a:bodyPr wrap="square" rtlCol="0">
            <a:spAutoFit/>
          </a:bodyPr>
          <a:lstStyle/>
          <a:p>
            <a:pPr lvl="0"/>
            <a:r>
              <a:rPr lang="en-US" sz="900" dirty="0"/>
              <a:t>Raun, W.R., J.B. Solie, M.L. Stone, K.L. Martin, K.W. Freeman. And D.L. </a:t>
            </a:r>
            <a:r>
              <a:rPr lang="en-US" sz="900" dirty="0" err="1"/>
              <a:t>Zavodny</a:t>
            </a:r>
            <a:r>
              <a:rPr lang="en-US" sz="900" dirty="0"/>
              <a:t>. 2005. Automated calibration stamp technology for improved in-season nitrogen fertilization.  </a:t>
            </a:r>
            <a:r>
              <a:rPr lang="en-US" sz="900" dirty="0" err="1"/>
              <a:t>Agron</a:t>
            </a:r>
            <a:r>
              <a:rPr lang="en-US" sz="900" dirty="0"/>
              <a:t>. J. 97:338-342</a:t>
            </a:r>
            <a:r>
              <a:rPr lang="en-US" sz="900" dirty="0" smtClean="0"/>
              <a:t>.</a:t>
            </a:r>
          </a:p>
          <a:p>
            <a:pPr lvl="0"/>
            <a:endParaRPr lang="en-US" sz="900" dirty="0"/>
          </a:p>
          <a:p>
            <a:r>
              <a:rPr lang="en-US" sz="900" dirty="0"/>
              <a:t>Raun, W.R., J.B. Solie, R.K. Taylor, D.B. Arnall, C.J. Mack, and D.E. Edmonds. 2008. Ramp calibration strip technology for determining mid-season N rates in corn and wheat. </a:t>
            </a:r>
            <a:r>
              <a:rPr lang="en-US" sz="900" dirty="0" err="1"/>
              <a:t>Agron</a:t>
            </a:r>
            <a:r>
              <a:rPr lang="en-US" sz="900" dirty="0"/>
              <a:t>. J. 100:1088-1093</a:t>
            </a:r>
            <a:r>
              <a:rPr lang="en-US" sz="900" dirty="0" smtClean="0"/>
              <a:t>.</a:t>
            </a:r>
          </a:p>
          <a:p>
            <a:endParaRPr lang="en-US" sz="900" dirty="0"/>
          </a:p>
          <a:p>
            <a:pPr lvl="0"/>
            <a:r>
              <a:rPr lang="en-US" dirty="0"/>
              <a:t>Dhital, Sulochana and William Raun. 2016. Variability in optimum N rates for maize. </a:t>
            </a:r>
            <a:r>
              <a:rPr lang="en-US" dirty="0" err="1"/>
              <a:t>Agron</a:t>
            </a:r>
            <a:r>
              <a:rPr lang="en-US" dirty="0"/>
              <a:t>. J. </a:t>
            </a:r>
            <a:r>
              <a:rPr lang="en-US" dirty="0" err="1"/>
              <a:t>doi</a:t>
            </a:r>
            <a:r>
              <a:rPr lang="en-US" dirty="0"/>
              <a:t>: 10.2134/agronj2016.03.0139; Date posted: 9/19/2016</a:t>
            </a:r>
            <a:r>
              <a:rPr lang="en-US" dirty="0" smtClean="0"/>
              <a:t>.</a:t>
            </a:r>
            <a:endParaRPr lang="en-US" sz="900" dirty="0"/>
          </a:p>
        </p:txBody>
      </p:sp>
    </p:spTree>
    <p:extLst>
      <p:ext uri="{BB962C8B-B14F-4D97-AF65-F5344CB8AC3E}">
        <p14:creationId xmlns:p14="http://schemas.microsoft.com/office/powerpoint/2010/main" val="312036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ue.okstate.edu/Hand_Held/Greenseeker%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141" y="239454"/>
            <a:ext cx="5701808" cy="638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103" y="5219853"/>
            <a:ext cx="1306593" cy="846599"/>
          </a:xfrm>
          <a:prstGeom prst="rect">
            <a:avLst/>
          </a:prstGeom>
          <a:solidFill>
            <a:schemeClr val="bg2"/>
          </a:solidFill>
          <a:ln>
            <a:noFill/>
          </a:ln>
        </p:spPr>
      </p:pic>
      <p:sp>
        <p:nvSpPr>
          <p:cNvPr id="4" name="TextBox 3"/>
          <p:cNvSpPr txBox="1"/>
          <p:nvPr/>
        </p:nvSpPr>
        <p:spPr>
          <a:xfrm>
            <a:off x="2971800" y="494262"/>
            <a:ext cx="4969933" cy="509793"/>
          </a:xfrm>
          <a:prstGeom prst="rect">
            <a:avLst/>
          </a:prstGeom>
          <a:solidFill>
            <a:srgbClr val="0070C0"/>
          </a:solidFill>
          <a:ln>
            <a:solidFill>
              <a:schemeClr val="tx1"/>
            </a:solidFill>
          </a:ln>
        </p:spPr>
        <p:txBody>
          <a:bodyPr vert="horz" lIns="91440" tIns="45720" rIns="91440" bIns="45720" rtlCol="0" anchor="t">
            <a:noAutofit/>
          </a:bodyPr>
          <a:lstStyle>
            <a:defPPr>
              <a:defRPr lang="en-US"/>
            </a:defPPr>
            <a:lvl1pPr defTabSz="457200" eaLnBrk="1" latinLnBrk="0" hangingPunct="1">
              <a:buNone/>
              <a:defRPr sz="24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Hand-Held </a:t>
            </a:r>
            <a:r>
              <a:rPr lang="en-US" dirty="0" err="1"/>
              <a:t>GreenSeeker</a:t>
            </a:r>
            <a:r>
              <a:rPr lang="en-US" dirty="0"/>
              <a:t> Sensors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828" y="2234692"/>
            <a:ext cx="3691773" cy="2396929"/>
          </a:xfrm>
          <a:prstGeom prst="rect">
            <a:avLst/>
          </a:prstGeom>
          <a:ln w="38100">
            <a:solidFill>
              <a:srgbClr val="3399FF"/>
            </a:solidFill>
          </a:ln>
        </p:spPr>
      </p:pic>
    </p:spTree>
    <p:extLst>
      <p:ext uri="{BB962C8B-B14F-4D97-AF65-F5344CB8AC3E}">
        <p14:creationId xmlns:p14="http://schemas.microsoft.com/office/powerpoint/2010/main" val="3860517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97653</TotalTime>
  <Words>1969</Words>
  <Application>Microsoft Office PowerPoint</Application>
  <PresentationFormat>Letter Paper (8.5x11 in)</PresentationFormat>
  <Paragraphs>462</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Century Gothic</vt:lpstr>
      <vt:lpstr>Tahoma</vt:lpstr>
      <vt:lpstr>Times New Roman</vt:lpstr>
      <vt:lpstr>Verdana</vt:lpstr>
      <vt:lpstr>Wingdings 3</vt:lpstr>
      <vt:lpstr>Ion</vt:lpstr>
      <vt:lpstr>NITROGEN demand in the Central Great Plains  Tuesday December 13, 2016 3:15 pm Wes Watkins Center  </vt:lpstr>
      <vt:lpstr>PowerPoint Presentation</vt:lpstr>
      <vt:lpstr>PowerPoint Presentation</vt:lpstr>
      <vt:lpstr>PowerPoint Presentation</vt:lpstr>
      <vt:lpstr>PowerPoint Presentation</vt:lpstr>
      <vt:lpstr>Conclusion  Static N recommendations do not account for the variability in soil available N and maize N uptake as influenced by weather. Need to reconsider the common practice of applying the same N fertilizer rates over time. </vt:lpstr>
      <vt:lpstr>PowerPoint Presentation</vt:lpstr>
      <vt:lpstr>PowerPoint Presentation</vt:lpstr>
      <vt:lpstr>PowerPoint Presentation</vt:lpstr>
      <vt:lpstr>PowerPoint Presentation</vt:lpstr>
      <vt:lpstr>PowerPoint Presentation</vt:lpstr>
      <vt:lpstr>Maize (FAOSTAT, 2014)</vt:lpstr>
      <vt:lpstr>Wheat (FAOSTAT, 2014)</vt:lpstr>
      <vt:lpstr>Fertilizer Consumed (FAOSTAT,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NITROGEN demand in the Central Great Plains  Tuesday December 13, 2016 3:15 pm Wes Watkins Center  Jagmandeep Dhillon Joshua Ringer Wayne Kiner Randy Taylor Bill Raun  </vt:lpstr>
      <vt:lpstr>PowerPoint Presentation</vt:lpstr>
      <vt:lpstr>PowerPoint Presentation</vt:lpstr>
      <vt:lpstr>PowerPoint Presentation</vt:lpstr>
      <vt:lpstr>PowerPoint Presentation</vt:lpstr>
      <vt:lpstr>PowerPoint Presentation</vt:lpstr>
      <vt:lpstr>Yield Goals Average of the last 3 or 5 years + 20% versus observed yield </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636</cp:revision>
  <cp:lastPrinted>1999-04-28T13:51:21Z</cp:lastPrinted>
  <dcterms:created xsi:type="dcterms:W3CDTF">1998-02-02T17:19:48Z</dcterms:created>
  <dcterms:modified xsi:type="dcterms:W3CDTF">2016-12-16T15:49:31Z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